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zh-TW"/>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13"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8EA"/>
    <a:srgbClr val="883A8A"/>
    <a:srgbClr val="FF5757"/>
    <a:srgbClr val="007E39"/>
    <a:srgbClr val="4E236F"/>
    <a:srgbClr val="4B204C"/>
    <a:srgbClr val="5C3C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1" autoAdjust="0"/>
    <p:restoredTop sz="89061" autoAdjust="0"/>
  </p:normalViewPr>
  <p:slideViewPr>
    <p:cSldViewPr snapToGrid="0" showGuides="1">
      <p:cViewPr>
        <p:scale>
          <a:sx n="25" d="100"/>
          <a:sy n="25" d="100"/>
        </p:scale>
        <p:origin x="1589" y="-638"/>
      </p:cViewPr>
      <p:guideLst>
        <p:guide orient="horz" pos="13413"/>
        <p:guide pos="9536"/>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91A2D-E98D-47B1-A7AB-4DFFC4BAE787}" type="datetimeFigureOut">
              <a:rPr lang="zh-TW" altLang="en-US" smtClean="0"/>
              <a:t>2021/6/19</a:t>
            </a:fld>
            <a:endParaRPr lang="zh-TW" altLang="en-US"/>
          </a:p>
        </p:txBody>
      </p:sp>
      <p:sp>
        <p:nvSpPr>
          <p:cNvPr id="4" name="投影片影像版面配置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326C1-0211-4E2D-8C9C-B687645D23CF}" type="slidenum">
              <a:rPr lang="zh-TW" altLang="en-US" smtClean="0"/>
              <a:t>‹#›</a:t>
            </a:fld>
            <a:endParaRPr lang="zh-TW" altLang="en-US"/>
          </a:p>
        </p:txBody>
      </p:sp>
    </p:spTree>
    <p:extLst>
      <p:ext uri="{BB962C8B-B14F-4D97-AF65-F5344CB8AC3E}">
        <p14:creationId xmlns:p14="http://schemas.microsoft.com/office/powerpoint/2010/main" val="299234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B0326C1-0211-4E2D-8C9C-B687645D23CF}" type="slidenum">
              <a:rPr lang="zh-TW" altLang="en-US" smtClean="0"/>
              <a:t>1</a:t>
            </a:fld>
            <a:endParaRPr lang="zh-TW" altLang="en-US"/>
          </a:p>
        </p:txBody>
      </p:sp>
    </p:spTree>
    <p:extLst>
      <p:ext uri="{BB962C8B-B14F-4D97-AF65-F5344CB8AC3E}">
        <p14:creationId xmlns:p14="http://schemas.microsoft.com/office/powerpoint/2010/main" val="64635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TW" altLang="en-US"/>
              <a:t>按一下以編輯母片標題樣式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322233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153341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401139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233116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TW" altLang="en-US"/>
              <a:t>按一下以編輯母片標題樣式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95342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315494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編輯母片文字樣式</a:t>
            </a:r>
          </a:p>
        </p:txBody>
      </p:sp>
      <p:sp>
        <p:nvSpPr>
          <p:cNvPr id="4" name="Content Placeholder 3"/>
          <p:cNvSpPr>
            <a:spLocks noGrp="1"/>
          </p:cNvSpPr>
          <p:nvPr>
            <p:ph sz="half" idx="2"/>
          </p:nvPr>
        </p:nvSpPr>
        <p:spPr>
          <a:xfrm>
            <a:off x="2085368" y="15635264"/>
            <a:ext cx="12807832" cy="2299711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編輯母片文字樣式</a:t>
            </a:r>
          </a:p>
        </p:txBody>
      </p:sp>
      <p:sp>
        <p:nvSpPr>
          <p:cNvPr id="6" name="Content Placeholder 5"/>
          <p:cNvSpPr>
            <a:spLocks noGrp="1"/>
          </p:cNvSpPr>
          <p:nvPr>
            <p:ph sz="quarter" idx="4"/>
          </p:nvPr>
        </p:nvSpPr>
        <p:spPr>
          <a:xfrm>
            <a:off x="15326828" y="15635264"/>
            <a:ext cx="12870909" cy="2299711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153505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400502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392090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編輯母片文字樣式</a:t>
            </a:r>
          </a:p>
        </p:txBody>
      </p:sp>
      <p:sp>
        <p:nvSpPr>
          <p:cNvPr id="5" name="Date Placeholder 4"/>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69123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a:t>按一下圖示以新增圖片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編輯母片文字樣式</a:t>
            </a:r>
          </a:p>
        </p:txBody>
      </p:sp>
      <p:sp>
        <p:nvSpPr>
          <p:cNvPr id="5" name="Date Placeholder 4"/>
          <p:cNvSpPr>
            <a:spLocks noGrp="1"/>
          </p:cNvSpPr>
          <p:nvPr>
            <p:ph type="dt" sz="half" idx="10"/>
          </p:nvPr>
        </p:nvSpPr>
        <p:spPr/>
        <p:txBody>
          <a:bodyPr/>
          <a:lstStyle/>
          <a:p>
            <a:fld id="{016C04BD-EF03-4D53-9417-7DEB7A36CCD5}" type="datetimeFigureOut">
              <a:rPr lang="zh-TW" altLang="en-US" smtClean="0"/>
              <a:t>2021/6/19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305925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16C04BD-EF03-4D53-9417-7DEB7A36CCD5}" type="datetimeFigureOut">
              <a:rPr lang="zh-TW" altLang="en-US" smtClean="0"/>
              <a:t>2021/6/19</a:t>
            </a:fld>
            <a:endParaRPr lang="zh-TW"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EAD48CC5-0083-4831-8ED6-582E7ED94061}" type="slidenum">
              <a:rPr lang="zh-TW" altLang="en-US" smtClean="0"/>
              <a:t>‹#›</a:t>
            </a:fld>
            <a:endParaRPr lang="zh-TW" altLang="en-US"/>
          </a:p>
        </p:txBody>
      </p:sp>
    </p:spTree>
    <p:extLst>
      <p:ext uri="{BB962C8B-B14F-4D97-AF65-F5344CB8AC3E}">
        <p14:creationId xmlns:p14="http://schemas.microsoft.com/office/powerpoint/2010/main" val="830166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4.png"/><Relationship Id="rId26" Type="http://schemas.openxmlformats.org/officeDocument/2006/relationships/image" Target="../media/image19.jpg"/><Relationship Id="rId3" Type="http://schemas.openxmlformats.org/officeDocument/2006/relationships/image" Target="../media/image1.jpg"/><Relationship Id="rId21"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30.png"/><Relationship Id="rId25" Type="http://schemas.openxmlformats.org/officeDocument/2006/relationships/image" Target="../media/image18.jp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19.png"/><Relationship Id="rId10" Type="http://schemas.openxmlformats.org/officeDocument/2006/relationships/image" Target="../media/image8.png"/><Relationship Id="rId19" Type="http://schemas.openxmlformats.org/officeDocument/2006/relationships/image" Target="../media/image15.jpeg"/><Relationship Id="rId4" Type="http://schemas.openxmlformats.org/officeDocument/2006/relationships/image" Target="../media/image2.jpg"/><Relationship Id="rId14" Type="http://schemas.openxmlformats.org/officeDocument/2006/relationships/image" Target="../media/image11.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圖片 36">
            <a:extLst>
              <a:ext uri="{FF2B5EF4-FFF2-40B4-BE49-F238E27FC236}">
                <a16:creationId xmlns:a16="http://schemas.microsoft.com/office/drawing/2014/main" id="{E6BDD316-5F47-5849-949C-B523E2EDD54C}"/>
              </a:ext>
            </a:extLst>
          </p:cNvPr>
          <p:cNvPicPr>
            <a:picLocks noChangeAspect="1"/>
          </p:cNvPicPr>
          <p:nvPr/>
        </p:nvPicPr>
        <p:blipFill rotWithShape="1">
          <a:blip r:embed="rId3">
            <a:extLst>
              <a:ext uri="{28A0092B-C50C-407E-A947-70E740481C1C}">
                <a14:useLocalDpi xmlns:a14="http://schemas.microsoft.com/office/drawing/2010/main" val="0"/>
              </a:ext>
            </a:extLst>
          </a:blip>
          <a:srcRect l="5065" t="4132" r="7129"/>
          <a:stretch/>
        </p:blipFill>
        <p:spPr>
          <a:xfrm>
            <a:off x="14822271" y="9007736"/>
            <a:ext cx="6935167" cy="4282072"/>
          </a:xfrm>
          <a:prstGeom prst="rect">
            <a:avLst/>
          </a:prstGeom>
        </p:spPr>
      </p:pic>
      <p:pic>
        <p:nvPicPr>
          <p:cNvPr id="35" name="圖片 34">
            <a:extLst>
              <a:ext uri="{FF2B5EF4-FFF2-40B4-BE49-F238E27FC236}">
                <a16:creationId xmlns:a16="http://schemas.microsoft.com/office/drawing/2014/main" id="{4BB30A2C-1330-E540-9036-56C035E8C39C}"/>
              </a:ext>
            </a:extLst>
          </p:cNvPr>
          <p:cNvPicPr>
            <a:picLocks noChangeAspect="1"/>
          </p:cNvPicPr>
          <p:nvPr/>
        </p:nvPicPr>
        <p:blipFill rotWithShape="1">
          <a:blip r:embed="rId4">
            <a:extLst>
              <a:ext uri="{28A0092B-C50C-407E-A947-70E740481C1C}">
                <a14:useLocalDpi xmlns:a14="http://schemas.microsoft.com/office/drawing/2010/main" val="0"/>
              </a:ext>
            </a:extLst>
          </a:blip>
          <a:srcRect l="7217" r="6365"/>
          <a:stretch/>
        </p:blipFill>
        <p:spPr>
          <a:xfrm>
            <a:off x="21771100" y="8745895"/>
            <a:ext cx="7879254" cy="4576303"/>
          </a:xfrm>
          <a:prstGeom prst="rect">
            <a:avLst/>
          </a:prstGeom>
        </p:spPr>
      </p:pic>
      <p:pic>
        <p:nvPicPr>
          <p:cNvPr id="33" name="圖片 32">
            <a:extLst>
              <a:ext uri="{FF2B5EF4-FFF2-40B4-BE49-F238E27FC236}">
                <a16:creationId xmlns:a16="http://schemas.microsoft.com/office/drawing/2014/main" id="{6620605F-D10E-3445-86BC-FB32AFDBB724}"/>
              </a:ext>
            </a:extLst>
          </p:cNvPr>
          <p:cNvPicPr>
            <a:picLocks noChangeAspect="1"/>
          </p:cNvPicPr>
          <p:nvPr/>
        </p:nvPicPr>
        <p:blipFill rotWithShape="1">
          <a:blip r:embed="rId5">
            <a:extLst>
              <a:ext uri="{28A0092B-C50C-407E-A947-70E740481C1C}">
                <a14:useLocalDpi xmlns:a14="http://schemas.microsoft.com/office/drawing/2010/main" val="0"/>
              </a:ext>
            </a:extLst>
          </a:blip>
          <a:srcRect l="4423" t="1161" r="6852" b="-1161"/>
          <a:stretch/>
        </p:blipFill>
        <p:spPr>
          <a:xfrm>
            <a:off x="14763888" y="17496664"/>
            <a:ext cx="12044985" cy="4285502"/>
          </a:xfrm>
          <a:prstGeom prst="rect">
            <a:avLst/>
          </a:prstGeom>
        </p:spPr>
      </p:pic>
      <p:pic>
        <p:nvPicPr>
          <p:cNvPr id="22" name="圖片 21" descr="一張含有 文字, 量表 的圖片&#10;&#10;自動產生的描述">
            <a:extLst>
              <a:ext uri="{FF2B5EF4-FFF2-40B4-BE49-F238E27FC236}">
                <a16:creationId xmlns:a16="http://schemas.microsoft.com/office/drawing/2014/main" id="{9721801F-0F90-E246-AE31-37C564BC18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83772" y="14796475"/>
            <a:ext cx="11807200" cy="2674358"/>
          </a:xfrm>
          <a:prstGeom prst="rect">
            <a:avLst/>
          </a:prstGeom>
        </p:spPr>
      </p:pic>
      <p:sp>
        <p:nvSpPr>
          <p:cNvPr id="20" name="矩形 19">
            <a:extLst>
              <a:ext uri="{FF2B5EF4-FFF2-40B4-BE49-F238E27FC236}">
                <a16:creationId xmlns:a16="http://schemas.microsoft.com/office/drawing/2014/main" id="{C723709C-72E8-4519-8742-C2A506DBBF54}"/>
              </a:ext>
            </a:extLst>
          </p:cNvPr>
          <p:cNvSpPr/>
          <p:nvPr/>
        </p:nvSpPr>
        <p:spPr>
          <a:xfrm>
            <a:off x="0" y="0"/>
            <a:ext cx="30275213" cy="3554030"/>
          </a:xfrm>
          <a:prstGeom prst="rect">
            <a:avLst/>
          </a:prstGeom>
          <a:solidFill>
            <a:srgbClr val="4E23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41650" y="364125"/>
            <a:ext cx="30275213" cy="2492990"/>
          </a:xfrm>
          <a:prstGeom prst="rect">
            <a:avLst/>
          </a:prstGeom>
          <a:noFill/>
          <a:ln>
            <a:noFill/>
          </a:ln>
        </p:spPr>
        <p:txBody>
          <a:bodyPr wrap="square" rtlCol="0">
            <a:spAutoFit/>
          </a:bodyPr>
          <a:lstStyle/>
          <a:p>
            <a:pPr algn="ctr"/>
            <a:r>
              <a:rPr kumimoji="1" lang="en-US" altLang="zh-TW" sz="7200" dirty="0">
                <a:solidFill>
                  <a:schemeClr val="bg1"/>
                </a:solidFill>
              </a:rPr>
              <a:t>Deformation of water droplet levitated in the acoustic field</a:t>
            </a:r>
            <a:endParaRPr lang="en-US" altLang="zh-TW" sz="2400" dirty="0">
              <a:solidFill>
                <a:schemeClr val="bg1"/>
              </a:solidFill>
            </a:endParaRPr>
          </a:p>
          <a:p>
            <a:pPr algn="ctr"/>
            <a:r>
              <a:rPr lang="en-US" altLang="zh-TW" sz="3600" dirty="0">
                <a:solidFill>
                  <a:schemeClr val="bg1"/>
                </a:solidFill>
              </a:rPr>
              <a:t>Bing-</a:t>
            </a:r>
            <a:r>
              <a:rPr lang="en-US" altLang="zh-TW" sz="3600" dirty="0" err="1">
                <a:solidFill>
                  <a:schemeClr val="bg1"/>
                </a:solidFill>
              </a:rPr>
              <a:t>Chian</a:t>
            </a:r>
            <a:r>
              <a:rPr lang="en-US" altLang="zh-TW" sz="3600" dirty="0">
                <a:solidFill>
                  <a:schemeClr val="bg1"/>
                </a:solidFill>
              </a:rPr>
              <a:t> Chou, Jia-Chang Chang, Po-Hao Yang, Kai-I Chu (TA), Yung-Fu Chen(Thesis Advisor)</a:t>
            </a:r>
          </a:p>
          <a:p>
            <a:pPr algn="ctr"/>
            <a:r>
              <a:rPr lang="en-US" altLang="zh-TW" sz="4800" i="1" dirty="0">
                <a:solidFill>
                  <a:schemeClr val="bg1"/>
                </a:solidFill>
              </a:rPr>
              <a:t> </a:t>
            </a:r>
            <a:r>
              <a:rPr lang="en-US" altLang="zh-TW" sz="3600" i="1" dirty="0">
                <a:solidFill>
                  <a:schemeClr val="bg1"/>
                </a:solidFill>
              </a:rPr>
              <a:t>National Central University, Taoyuan, Taiwan</a:t>
            </a:r>
          </a:p>
        </p:txBody>
      </p:sp>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455" y="74580"/>
            <a:ext cx="3020203" cy="3055232"/>
          </a:xfrm>
          <a:prstGeom prst="rect">
            <a:avLst/>
          </a:prstGeom>
        </p:spPr>
      </p:pic>
      <p:sp>
        <p:nvSpPr>
          <p:cNvPr id="38" name="矩形 37">
            <a:extLst>
              <a:ext uri="{FF2B5EF4-FFF2-40B4-BE49-F238E27FC236}">
                <a16:creationId xmlns:a16="http://schemas.microsoft.com/office/drawing/2014/main" id="{32558D2A-69FB-40C8-BC99-45D9323515E4}"/>
              </a:ext>
            </a:extLst>
          </p:cNvPr>
          <p:cNvSpPr/>
          <p:nvPr/>
        </p:nvSpPr>
        <p:spPr>
          <a:xfrm>
            <a:off x="225241" y="7433425"/>
            <a:ext cx="5119421" cy="1069143"/>
          </a:xfrm>
          <a:prstGeom prst="rect">
            <a:avLst/>
          </a:prstGeom>
          <a:solidFill>
            <a:srgbClr val="4E23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6" name="矩形 45">
            <a:extLst>
              <a:ext uri="{FF2B5EF4-FFF2-40B4-BE49-F238E27FC236}">
                <a16:creationId xmlns:a16="http://schemas.microsoft.com/office/drawing/2014/main" id="{2F7D5284-1D24-4FC6-A88A-F6E5B428B05E}"/>
              </a:ext>
            </a:extLst>
          </p:cNvPr>
          <p:cNvSpPr/>
          <p:nvPr/>
        </p:nvSpPr>
        <p:spPr>
          <a:xfrm>
            <a:off x="176353" y="7444223"/>
            <a:ext cx="14190764" cy="5053766"/>
          </a:xfrm>
          <a:prstGeom prst="rect">
            <a:avLst/>
          </a:prstGeom>
          <a:noFill/>
          <a:ln w="127000">
            <a:solidFill>
              <a:srgbClr val="4E2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a:extLst>
              <a:ext uri="{FF2B5EF4-FFF2-40B4-BE49-F238E27FC236}">
                <a16:creationId xmlns:a16="http://schemas.microsoft.com/office/drawing/2014/main" id="{E5347FBD-CAFE-41AE-BA8C-21E873180212}"/>
              </a:ext>
            </a:extLst>
          </p:cNvPr>
          <p:cNvSpPr txBox="1"/>
          <p:nvPr/>
        </p:nvSpPr>
        <p:spPr>
          <a:xfrm>
            <a:off x="282561" y="7465397"/>
            <a:ext cx="4740032" cy="1015663"/>
          </a:xfrm>
          <a:prstGeom prst="rect">
            <a:avLst/>
          </a:prstGeom>
          <a:noFill/>
        </p:spPr>
        <p:txBody>
          <a:bodyPr wrap="square" rtlCol="0">
            <a:spAutoFit/>
          </a:bodyPr>
          <a:lstStyle/>
          <a:p>
            <a:r>
              <a:rPr lang="en-US" altLang="zh-TW" sz="6000" b="1" dirty="0">
                <a:solidFill>
                  <a:schemeClr val="bg1"/>
                </a:solidFill>
              </a:rPr>
              <a:t>Introduction</a:t>
            </a:r>
            <a:endParaRPr lang="zh-TW" altLang="en-US" sz="6000" b="1" dirty="0">
              <a:solidFill>
                <a:schemeClr val="bg1"/>
              </a:solidFill>
            </a:endParaRPr>
          </a:p>
        </p:txBody>
      </p:sp>
      <p:grpSp>
        <p:nvGrpSpPr>
          <p:cNvPr id="28" name="群組 27">
            <a:extLst>
              <a:ext uri="{FF2B5EF4-FFF2-40B4-BE49-F238E27FC236}">
                <a16:creationId xmlns:a16="http://schemas.microsoft.com/office/drawing/2014/main" id="{4CA63B09-1347-9B4A-902F-E6812D66608B}"/>
              </a:ext>
            </a:extLst>
          </p:cNvPr>
          <p:cNvGrpSpPr/>
          <p:nvPr/>
        </p:nvGrpSpPr>
        <p:grpSpPr>
          <a:xfrm>
            <a:off x="0" y="3562983"/>
            <a:ext cx="30149160" cy="3683683"/>
            <a:chOff x="0" y="4020029"/>
            <a:chExt cx="30275213" cy="3543085"/>
          </a:xfrm>
        </p:grpSpPr>
        <p:sp>
          <p:nvSpPr>
            <p:cNvPr id="153" name="矩形 152">
              <a:extLst>
                <a:ext uri="{FF2B5EF4-FFF2-40B4-BE49-F238E27FC236}">
                  <a16:creationId xmlns:a16="http://schemas.microsoft.com/office/drawing/2014/main" id="{736F2D01-77C6-4EC9-819A-C4AC8F68F6DE}"/>
                </a:ext>
              </a:extLst>
            </p:cNvPr>
            <p:cNvSpPr/>
            <p:nvPr/>
          </p:nvSpPr>
          <p:spPr>
            <a:xfrm>
              <a:off x="0" y="4084183"/>
              <a:ext cx="30275213" cy="3478931"/>
            </a:xfrm>
            <a:prstGeom prst="rect">
              <a:avLst/>
            </a:prstGeom>
            <a:solidFill>
              <a:srgbClr val="4E23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EC98CF11-866A-4BE1-B350-F70CB25F1A2C}"/>
                </a:ext>
              </a:extLst>
            </p:cNvPr>
            <p:cNvSpPr/>
            <p:nvPr/>
          </p:nvSpPr>
          <p:spPr>
            <a:xfrm>
              <a:off x="302441" y="4020029"/>
              <a:ext cx="29644528" cy="3049103"/>
            </a:xfrm>
            <a:prstGeom prst="rect">
              <a:avLst/>
            </a:prstGeom>
          </p:spPr>
          <p:txBody>
            <a:bodyPr wrap="square">
              <a:spAutoFit/>
            </a:bodyPr>
            <a:lstStyle/>
            <a:p>
              <a:pPr algn="just"/>
              <a:r>
                <a:rPr kumimoji="1" lang="en-US" altLang="zh-TW" sz="4000" dirty="0">
                  <a:solidFill>
                    <a:schemeClr val="bg1"/>
                  </a:solidFill>
                </a:rPr>
                <a:t>A small water droplet can be levitated around the node of the acoustic standing field. The sound pressure acting on the surface of the droplet will deform the water drop, but the surface tension of water will try to keep the water droplet a sphere. As the size of the droplet grows, the deformation will become greater. However, the error ​​of experiment results of deformation as a function of the size compared to theoretical prediction [1] becomes larger. Therefore, we try to improve the equation that also will have a good prediction at the large size of water. Furthermore, we also study the dynamic deformation ​via the modulating the acoustic field.</a:t>
              </a:r>
              <a:endParaRPr kumimoji="1" lang="zh-TW" altLang="en-US" sz="4000" dirty="0">
                <a:solidFill>
                  <a:schemeClr val="bg1"/>
                </a:solidFill>
              </a:endParaRPr>
            </a:p>
          </p:txBody>
        </p:sp>
      </p:grpSp>
      <p:sp>
        <p:nvSpPr>
          <p:cNvPr id="172" name="矩形 171">
            <a:extLst>
              <a:ext uri="{FF2B5EF4-FFF2-40B4-BE49-F238E27FC236}">
                <a16:creationId xmlns:a16="http://schemas.microsoft.com/office/drawing/2014/main" id="{C794F8C0-98CD-4DAE-B586-52603E7F1380}"/>
              </a:ext>
            </a:extLst>
          </p:cNvPr>
          <p:cNvSpPr/>
          <p:nvPr/>
        </p:nvSpPr>
        <p:spPr>
          <a:xfrm>
            <a:off x="213360" y="12750181"/>
            <a:ext cx="14189085" cy="15878663"/>
          </a:xfrm>
          <a:prstGeom prst="rect">
            <a:avLst/>
          </a:prstGeom>
          <a:noFill/>
          <a:ln w="127000">
            <a:solidFill>
              <a:srgbClr val="4E2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0" name="矩形 349">
            <a:extLst>
              <a:ext uri="{FF2B5EF4-FFF2-40B4-BE49-F238E27FC236}">
                <a16:creationId xmlns:a16="http://schemas.microsoft.com/office/drawing/2014/main" id="{91B5486C-7B2A-41D4-B6CB-C63BB01954FE}"/>
              </a:ext>
            </a:extLst>
          </p:cNvPr>
          <p:cNvSpPr/>
          <p:nvPr/>
        </p:nvSpPr>
        <p:spPr>
          <a:xfrm>
            <a:off x="176353" y="12724502"/>
            <a:ext cx="4072489" cy="1069143"/>
          </a:xfrm>
          <a:prstGeom prst="rect">
            <a:avLst/>
          </a:prstGeom>
          <a:solidFill>
            <a:srgbClr val="4E23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1" name="文字方塊 350">
            <a:extLst>
              <a:ext uri="{FF2B5EF4-FFF2-40B4-BE49-F238E27FC236}">
                <a16:creationId xmlns:a16="http://schemas.microsoft.com/office/drawing/2014/main" id="{B19C2B0D-0547-49BD-B1CB-0E53FB39E0DF}"/>
              </a:ext>
            </a:extLst>
          </p:cNvPr>
          <p:cNvSpPr txBox="1"/>
          <p:nvPr/>
        </p:nvSpPr>
        <p:spPr>
          <a:xfrm>
            <a:off x="282561" y="12746764"/>
            <a:ext cx="3559467" cy="1015663"/>
          </a:xfrm>
          <a:prstGeom prst="rect">
            <a:avLst/>
          </a:prstGeom>
          <a:noFill/>
        </p:spPr>
        <p:txBody>
          <a:bodyPr wrap="square" rtlCol="0">
            <a:spAutoFit/>
          </a:bodyPr>
          <a:lstStyle/>
          <a:p>
            <a:r>
              <a:rPr lang="en-US" altLang="zh-TW" sz="6000" b="1" dirty="0">
                <a:solidFill>
                  <a:schemeClr val="bg1"/>
                </a:solidFill>
              </a:rPr>
              <a:t>Theory</a:t>
            </a:r>
            <a:endParaRPr lang="zh-TW" altLang="en-US" sz="6000" b="1" dirty="0">
              <a:solidFill>
                <a:schemeClr val="bg1"/>
              </a:solidFill>
            </a:endParaRPr>
          </a:p>
        </p:txBody>
      </p:sp>
      <p:sp>
        <p:nvSpPr>
          <p:cNvPr id="370" name="矩形 369">
            <a:extLst>
              <a:ext uri="{FF2B5EF4-FFF2-40B4-BE49-F238E27FC236}">
                <a16:creationId xmlns:a16="http://schemas.microsoft.com/office/drawing/2014/main" id="{E6AA8F3F-387B-4A14-B0FD-80C61E7F8102}"/>
              </a:ext>
            </a:extLst>
          </p:cNvPr>
          <p:cNvSpPr/>
          <p:nvPr/>
        </p:nvSpPr>
        <p:spPr>
          <a:xfrm>
            <a:off x="14608297" y="38496921"/>
            <a:ext cx="15342527" cy="4028377"/>
          </a:xfrm>
          <a:prstGeom prst="rect">
            <a:avLst/>
          </a:prstGeom>
          <a:noFill/>
          <a:ln w="127000">
            <a:solidFill>
              <a:srgbClr val="4E2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1" name="矩形 370">
            <a:extLst>
              <a:ext uri="{FF2B5EF4-FFF2-40B4-BE49-F238E27FC236}">
                <a16:creationId xmlns:a16="http://schemas.microsoft.com/office/drawing/2014/main" id="{2557BBE8-0C79-4380-8830-88EEB7B9FE93}"/>
              </a:ext>
            </a:extLst>
          </p:cNvPr>
          <p:cNvSpPr/>
          <p:nvPr/>
        </p:nvSpPr>
        <p:spPr>
          <a:xfrm>
            <a:off x="14653257" y="38499924"/>
            <a:ext cx="4610192" cy="1069143"/>
          </a:xfrm>
          <a:prstGeom prst="rect">
            <a:avLst/>
          </a:prstGeom>
          <a:solidFill>
            <a:srgbClr val="4E23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2" name="文字方塊 371">
            <a:extLst>
              <a:ext uri="{FF2B5EF4-FFF2-40B4-BE49-F238E27FC236}">
                <a16:creationId xmlns:a16="http://schemas.microsoft.com/office/drawing/2014/main" id="{77305631-30A7-46AC-9519-2CBDF8DE4A73}"/>
              </a:ext>
            </a:extLst>
          </p:cNvPr>
          <p:cNvSpPr txBox="1"/>
          <p:nvPr/>
        </p:nvSpPr>
        <p:spPr>
          <a:xfrm>
            <a:off x="14723347" y="38496922"/>
            <a:ext cx="4610192" cy="1015663"/>
          </a:xfrm>
          <a:prstGeom prst="rect">
            <a:avLst/>
          </a:prstGeom>
          <a:noFill/>
        </p:spPr>
        <p:txBody>
          <a:bodyPr wrap="square" rtlCol="0">
            <a:spAutoFit/>
          </a:bodyPr>
          <a:lstStyle/>
          <a:p>
            <a:r>
              <a:rPr lang="en-US" altLang="zh-TW" sz="6000" b="1" dirty="0">
                <a:solidFill>
                  <a:schemeClr val="bg1"/>
                </a:solidFill>
              </a:rPr>
              <a:t>Reference</a:t>
            </a:r>
            <a:endParaRPr lang="zh-TW" altLang="en-US" sz="6000" b="1" dirty="0">
              <a:solidFill>
                <a:schemeClr val="bg1"/>
              </a:solidFill>
            </a:endParaRPr>
          </a:p>
        </p:txBody>
      </p:sp>
      <p:sp>
        <p:nvSpPr>
          <p:cNvPr id="229" name="文字方塊 228">
            <a:extLst>
              <a:ext uri="{FF2B5EF4-FFF2-40B4-BE49-F238E27FC236}">
                <a16:creationId xmlns:a16="http://schemas.microsoft.com/office/drawing/2014/main" id="{AB257FE9-DD11-410A-8B8B-813A93326976}"/>
              </a:ext>
            </a:extLst>
          </p:cNvPr>
          <p:cNvSpPr txBox="1"/>
          <p:nvPr/>
        </p:nvSpPr>
        <p:spPr>
          <a:xfrm>
            <a:off x="261895" y="8487949"/>
            <a:ext cx="13958088" cy="3539430"/>
          </a:xfrm>
          <a:prstGeom prst="rect">
            <a:avLst/>
          </a:prstGeom>
          <a:noFill/>
        </p:spPr>
        <p:txBody>
          <a:bodyPr wrap="square">
            <a:spAutoFit/>
          </a:bodyPr>
          <a:lstStyle/>
          <a:p>
            <a:pPr algn="just"/>
            <a:r>
              <a:rPr lang="en-US" altLang="zh-TW" sz="3200" kern="100" dirty="0">
                <a:ea typeface="新細明體" panose="02020500000000000000" pitchFamily="18" charset="-120"/>
                <a:cs typeface="Times New Roman" panose="02020603050405020304" pitchFamily="18" charset="0"/>
              </a:rPr>
              <a:t>Suspension is a fantasy phenomenon on earth due to gravity. The most common causes are magnetic, electrical, etc.</a:t>
            </a:r>
            <a:r>
              <a:rPr lang="en-US" altLang="zh-TW" sz="3200" kern="100" dirty="0">
                <a:solidFill>
                  <a:srgbClr val="FF0000"/>
                </a:solidFill>
                <a:ea typeface="新細明體" panose="02020500000000000000" pitchFamily="18" charset="-120"/>
                <a:cs typeface="Times New Roman" panose="02020603050405020304" pitchFamily="18" charset="0"/>
              </a:rPr>
              <a:t> </a:t>
            </a:r>
            <a:r>
              <a:rPr lang="en-US" altLang="zh-TW" sz="3200" kern="100" dirty="0">
                <a:ea typeface="新細明體" panose="02020500000000000000" pitchFamily="18" charset="-120"/>
                <a:cs typeface="Times New Roman" panose="02020603050405020304" pitchFamily="18" charset="0"/>
              </a:rPr>
              <a:t>In our first experiment, we redo the levitation of the droplet caused by acoustic standing wave field and analyze what happens the deformation will be under the interaction of surface tension and acoustic pressure. In the second experiment, we try to find out the dynamic deformation if we change the form of amplitude into a signal and analyze its characteristics.</a:t>
            </a:r>
            <a:endParaRPr lang="zh-TW" altLang="zh-TW" sz="3200" kern="100" dirty="0">
              <a:effectLst/>
              <a:ea typeface="新細明體" panose="02020500000000000000" pitchFamily="18" charset="-120"/>
              <a:cs typeface="Times New Roman" panose="02020603050405020304" pitchFamily="18" charset="0"/>
            </a:endParaRPr>
          </a:p>
        </p:txBody>
      </p:sp>
      <p:sp>
        <p:nvSpPr>
          <p:cNvPr id="239" name="文字方塊 238">
            <a:extLst>
              <a:ext uri="{FF2B5EF4-FFF2-40B4-BE49-F238E27FC236}">
                <a16:creationId xmlns:a16="http://schemas.microsoft.com/office/drawing/2014/main" id="{8E9D55C9-FAAD-49C2-A41A-DB3F3A974867}"/>
              </a:ext>
            </a:extLst>
          </p:cNvPr>
          <p:cNvSpPr txBox="1"/>
          <p:nvPr/>
        </p:nvSpPr>
        <p:spPr>
          <a:xfrm>
            <a:off x="387437" y="13899700"/>
            <a:ext cx="11808110" cy="1446550"/>
          </a:xfrm>
          <a:prstGeom prst="rect">
            <a:avLst/>
          </a:prstGeom>
          <a:noFill/>
        </p:spPr>
        <p:txBody>
          <a:bodyPr wrap="square">
            <a:spAutoFit/>
          </a:bodyPr>
          <a:lstStyle/>
          <a:p>
            <a:r>
              <a:rPr kumimoji="1" lang="en-US" altLang="zh-TW" sz="4400" dirty="0"/>
              <a:t>Deformation of water droplet:</a:t>
            </a:r>
            <a:br>
              <a:rPr kumimoji="1" lang="zh-TW" altLang="en-US" sz="4400" dirty="0"/>
            </a:br>
            <a:endParaRPr lang="zh-TW" altLang="en-US" sz="4400" dirty="0"/>
          </a:p>
        </p:txBody>
      </p:sp>
      <mc:AlternateContent xmlns:mc="http://schemas.openxmlformats.org/markup-compatibility/2006" xmlns:a14="http://schemas.microsoft.com/office/drawing/2010/main">
        <mc:Choice Requires="a14">
          <p:sp>
            <p:nvSpPr>
              <p:cNvPr id="342" name="矩形 341">
                <a:extLst>
                  <a:ext uri="{FF2B5EF4-FFF2-40B4-BE49-F238E27FC236}">
                    <a16:creationId xmlns:a16="http://schemas.microsoft.com/office/drawing/2014/main" id="{764218D6-DCDB-451F-8066-E0F22F36FCFF}"/>
                  </a:ext>
                </a:extLst>
              </p:cNvPr>
              <p:cNvSpPr/>
              <p:nvPr/>
            </p:nvSpPr>
            <p:spPr>
              <a:xfrm>
                <a:off x="1378166" y="18450588"/>
                <a:ext cx="3815910" cy="1207297"/>
              </a:xfrm>
              <a:prstGeom prst="rect">
                <a:avLst/>
              </a:prstGeom>
            </p:spPr>
            <p:txBody>
              <a:bodyPr wrap="square">
                <a:spAutoFit/>
              </a:bodyPr>
              <a:lstStyle/>
              <a:p>
                <a:pPr defTabSz="914400"/>
                <a14:m>
                  <m:oMath xmlns:m="http://schemas.openxmlformats.org/officeDocument/2006/math">
                    <m:f>
                      <m:fPr>
                        <m:ctrlPr>
                          <a:rPr kumimoji="1" lang="en-US" altLang="zh-TW" sz="3600" i="1" smtClean="0">
                            <a:solidFill>
                              <a:prstClr val="black"/>
                            </a:solidFill>
                            <a:latin typeface="Cambria Math" panose="02040503050406030204" pitchFamily="18" charset="0"/>
                          </a:rPr>
                        </m:ctrlPr>
                      </m:fPr>
                      <m:num>
                        <m:r>
                          <a:rPr kumimoji="1" lang="en-US" altLang="zh-TW" sz="3600" i="1">
                            <a:solidFill>
                              <a:prstClr val="black"/>
                            </a:solidFill>
                            <a:latin typeface="Cambria Math" panose="02040503050406030204" pitchFamily="18" charset="0"/>
                          </a:rPr>
                          <m:t>𝑎</m:t>
                        </m:r>
                      </m:num>
                      <m:den>
                        <m:r>
                          <a:rPr kumimoji="1" lang="en-US" altLang="zh-TW" sz="3600" i="1">
                            <a:solidFill>
                              <a:prstClr val="black"/>
                            </a:solidFill>
                            <a:latin typeface="Cambria Math" panose="02040503050406030204" pitchFamily="18" charset="0"/>
                          </a:rPr>
                          <m:t>𝑏</m:t>
                        </m:r>
                      </m:den>
                    </m:f>
                    <m:r>
                      <a:rPr kumimoji="1" lang="en-US" altLang="zh-TW" sz="3600" b="0" i="1" smtClean="0">
                        <a:solidFill>
                          <a:prstClr val="black"/>
                        </a:solidFill>
                        <a:latin typeface="Cambria Math" panose="02040503050406030204" pitchFamily="18" charset="0"/>
                      </a:rPr>
                      <m:t>=</m:t>
                    </m:r>
                    <m:f>
                      <m:fPr>
                        <m:ctrlPr>
                          <a:rPr kumimoji="1" lang="en-US" altLang="zh-TW" sz="3600" i="1">
                            <a:solidFill>
                              <a:prstClr val="black"/>
                            </a:solidFill>
                            <a:latin typeface="Cambria Math" panose="02040503050406030204" pitchFamily="18" charset="0"/>
                          </a:rPr>
                        </m:ctrlPr>
                      </m:fPr>
                      <m:num>
                        <m:r>
                          <a:rPr kumimoji="1" lang="en-US" altLang="zh-TW" sz="3600" i="1">
                            <a:solidFill>
                              <a:schemeClr val="accent6">
                                <a:lumMod val="50000"/>
                              </a:schemeClr>
                            </a:solidFill>
                            <a:latin typeface="Cambria Math" panose="02040503050406030204" pitchFamily="18" charset="0"/>
                            <a:ea typeface="Cambria Math" panose="02040503050406030204" pitchFamily="18" charset="0"/>
                          </a:rPr>
                          <m:t>𝜑</m:t>
                        </m:r>
                        <m:r>
                          <a:rPr kumimoji="1" lang="en-US" altLang="zh-TW" sz="3600" i="1">
                            <a:solidFill>
                              <a:schemeClr val="accent6">
                                <a:lumMod val="50000"/>
                              </a:schemeClr>
                            </a:solidFill>
                            <a:latin typeface="Cambria Math" panose="02040503050406030204" pitchFamily="18" charset="0"/>
                            <a:ea typeface="Cambria Math" panose="02040503050406030204" pitchFamily="18" charset="0"/>
                          </a:rPr>
                          <m:t>(</m:t>
                        </m:r>
                        <m:f>
                          <m:fPr>
                            <m:ctrlPr>
                              <a:rPr kumimoji="1" lang="en-US" altLang="zh-TW" sz="3600" i="1">
                                <a:solidFill>
                                  <a:schemeClr val="accent6">
                                    <a:lumMod val="50000"/>
                                  </a:schemeClr>
                                </a:solidFill>
                                <a:latin typeface="Cambria Math" panose="02040503050406030204" pitchFamily="18" charset="0"/>
                                <a:ea typeface="Cambria Math" panose="02040503050406030204" pitchFamily="18" charset="0"/>
                              </a:rPr>
                            </m:ctrlPr>
                          </m:fPr>
                          <m:num>
                            <m:r>
                              <a:rPr kumimoji="1" lang="en-US" altLang="zh-TW" sz="3600" i="1">
                                <a:solidFill>
                                  <a:schemeClr val="accent6">
                                    <a:lumMod val="50000"/>
                                  </a:schemeClr>
                                </a:solidFill>
                                <a:latin typeface="Cambria Math" panose="02040503050406030204" pitchFamily="18" charset="0"/>
                                <a:ea typeface="Cambria Math" panose="02040503050406030204" pitchFamily="18" charset="0"/>
                              </a:rPr>
                              <m:t>𝜋</m:t>
                            </m:r>
                          </m:num>
                          <m:den>
                            <m:r>
                              <a:rPr kumimoji="1" lang="en-US" altLang="zh-TW" sz="3600" i="1">
                                <a:solidFill>
                                  <a:schemeClr val="accent6">
                                    <a:lumMod val="50000"/>
                                  </a:schemeClr>
                                </a:solidFill>
                                <a:latin typeface="Cambria Math" panose="02040503050406030204" pitchFamily="18" charset="0"/>
                                <a:ea typeface="Cambria Math" panose="02040503050406030204" pitchFamily="18" charset="0"/>
                              </a:rPr>
                              <m:t>2</m:t>
                            </m:r>
                          </m:den>
                        </m:f>
                        <m:r>
                          <a:rPr kumimoji="1" lang="en-US" altLang="zh-TW" sz="3600" i="1">
                            <a:solidFill>
                              <a:schemeClr val="accent6">
                                <a:lumMod val="50000"/>
                              </a:schemeClr>
                            </a:solidFill>
                            <a:latin typeface="Cambria Math" panose="02040503050406030204" pitchFamily="18" charset="0"/>
                            <a:ea typeface="Cambria Math" panose="02040503050406030204" pitchFamily="18" charset="0"/>
                          </a:rPr>
                          <m:t>)</m:t>
                        </m:r>
                        <m:r>
                          <m:rPr>
                            <m:nor/>
                          </m:rPr>
                          <a:rPr kumimoji="1" lang="zh-TW" altLang="en-US" sz="3600" dirty="0">
                            <a:solidFill>
                              <a:schemeClr val="accent6">
                                <a:lumMod val="50000"/>
                              </a:schemeClr>
                            </a:solidFill>
                          </a:rPr>
                          <m:t> </m:t>
                        </m:r>
                      </m:num>
                      <m:den>
                        <m:r>
                          <a:rPr kumimoji="1" lang="en-US" altLang="zh-TW" sz="3600" i="1">
                            <a:solidFill>
                              <a:schemeClr val="accent6">
                                <a:lumMod val="50000"/>
                              </a:schemeClr>
                            </a:solidFill>
                            <a:latin typeface="Cambria Math" panose="02040503050406030204" pitchFamily="18" charset="0"/>
                            <a:ea typeface="Cambria Math" panose="02040503050406030204" pitchFamily="18" charset="0"/>
                          </a:rPr>
                          <m:t>𝜑</m:t>
                        </m:r>
                        <m:r>
                          <a:rPr kumimoji="1" lang="en-US" altLang="zh-TW" sz="3600" i="1">
                            <a:solidFill>
                              <a:schemeClr val="accent6">
                                <a:lumMod val="50000"/>
                              </a:schemeClr>
                            </a:solidFill>
                            <a:latin typeface="Cambria Math" panose="02040503050406030204" pitchFamily="18" charset="0"/>
                            <a:ea typeface="Cambria Math" panose="02040503050406030204" pitchFamily="18" charset="0"/>
                          </a:rPr>
                          <m:t>(0)</m:t>
                        </m:r>
                        <m:r>
                          <m:rPr>
                            <m:nor/>
                          </m:rPr>
                          <a:rPr kumimoji="1" lang="zh-TW" altLang="en-US" sz="3600" dirty="0">
                            <a:solidFill>
                              <a:schemeClr val="accent6">
                                <a:lumMod val="50000"/>
                              </a:schemeClr>
                            </a:solidFill>
                          </a:rPr>
                          <m:t> </m:t>
                        </m:r>
                      </m:den>
                    </m:f>
                  </m:oMath>
                </a14:m>
                <a:r>
                  <a:rPr kumimoji="1" lang="en-US" altLang="zh-TW" sz="3600" dirty="0">
                    <a:solidFill>
                      <a:prstClr val="black"/>
                    </a:solidFill>
                  </a:rPr>
                  <a:t> </a:t>
                </a:r>
                <a14:m>
                  <m:oMath xmlns:m="http://schemas.openxmlformats.org/officeDocument/2006/math">
                    <m:r>
                      <a:rPr kumimoji="1" lang="en-US" altLang="zh-TW" sz="3600">
                        <a:solidFill>
                          <a:prstClr val="black"/>
                        </a:solidFill>
                        <a:latin typeface="Cambria Math" panose="02040503050406030204" pitchFamily="18" charset="0"/>
                      </a:rPr>
                      <m:t>=</m:t>
                    </m:r>
                    <m:f>
                      <m:fPr>
                        <m:ctrlPr>
                          <a:rPr kumimoji="1" lang="en-US" altLang="zh-TW" sz="3600" i="1">
                            <a:solidFill>
                              <a:prstClr val="black"/>
                            </a:solidFill>
                            <a:latin typeface="Cambria Math" panose="02040503050406030204" pitchFamily="18" charset="0"/>
                          </a:rPr>
                        </m:ctrlPr>
                      </m:fPr>
                      <m:num>
                        <m:r>
                          <m:rPr>
                            <m:sty m:val="p"/>
                          </m:rPr>
                          <a:rPr kumimoji="1" lang="en-US" altLang="zh-TW" sz="3600">
                            <a:solidFill>
                              <a:prstClr val="black"/>
                            </a:solidFill>
                            <a:latin typeface="Cambria Math" panose="02040503050406030204" pitchFamily="18" charset="0"/>
                          </a:rPr>
                          <m:t>R</m:t>
                        </m:r>
                        <m:r>
                          <a:rPr kumimoji="1" lang="en-US" altLang="zh-TW" sz="3600">
                            <a:solidFill>
                              <a:prstClr val="black"/>
                            </a:solidFill>
                            <a:latin typeface="Cambria Math" panose="02040503050406030204" pitchFamily="18" charset="0"/>
                          </a:rPr>
                          <m:t>+</m:t>
                        </m:r>
                        <m:r>
                          <m:rPr>
                            <m:sty m:val="p"/>
                          </m:rPr>
                          <a:rPr kumimoji="1" lang="en-US" altLang="zh-TW" sz="3600">
                            <a:solidFill>
                              <a:prstClr val="black"/>
                            </a:solidFill>
                            <a:latin typeface="Cambria Math" panose="02040503050406030204" pitchFamily="18" charset="0"/>
                          </a:rPr>
                          <m:t>x</m:t>
                        </m:r>
                        <m:d>
                          <m:dPr>
                            <m:ctrlPr>
                              <a:rPr kumimoji="1" lang="en-US" altLang="zh-TW" sz="3600" i="1">
                                <a:solidFill>
                                  <a:prstClr val="black"/>
                                </a:solidFill>
                                <a:latin typeface="Cambria Math" panose="02040503050406030204" pitchFamily="18" charset="0"/>
                              </a:rPr>
                            </m:ctrlPr>
                          </m:dPr>
                          <m:e>
                            <m:f>
                              <m:fPr>
                                <m:ctrlPr>
                                  <a:rPr kumimoji="1" lang="en-US" altLang="zh-TW" sz="3600" i="1">
                                    <a:solidFill>
                                      <a:prstClr val="black"/>
                                    </a:solidFill>
                                    <a:latin typeface="Cambria Math" panose="02040503050406030204" pitchFamily="18" charset="0"/>
                                  </a:rPr>
                                </m:ctrlPr>
                              </m:fPr>
                              <m:num>
                                <m:r>
                                  <a:rPr kumimoji="1" lang="en-US" altLang="zh-TW" sz="3600" i="1">
                                    <a:solidFill>
                                      <a:prstClr val="black"/>
                                    </a:solidFill>
                                    <a:latin typeface="Cambria Math" panose="02040503050406030204" pitchFamily="18" charset="0"/>
                                  </a:rPr>
                                  <m:t>𝜋</m:t>
                                </m:r>
                              </m:num>
                              <m:den>
                                <m:r>
                                  <a:rPr kumimoji="1" lang="en-US" altLang="zh-TW" sz="3600" i="1">
                                    <a:solidFill>
                                      <a:prstClr val="black"/>
                                    </a:solidFill>
                                    <a:latin typeface="Cambria Math" panose="02040503050406030204" pitchFamily="18" charset="0"/>
                                  </a:rPr>
                                  <m:t>2</m:t>
                                </m:r>
                              </m:den>
                            </m:f>
                          </m:e>
                        </m:d>
                      </m:num>
                      <m:den>
                        <m:r>
                          <m:rPr>
                            <m:sty m:val="p"/>
                          </m:rPr>
                          <a:rPr kumimoji="1" lang="en-US" altLang="zh-TW" sz="3600">
                            <a:solidFill>
                              <a:prstClr val="black"/>
                            </a:solidFill>
                            <a:latin typeface="Cambria Math" panose="02040503050406030204" pitchFamily="18" charset="0"/>
                          </a:rPr>
                          <m:t>R</m:t>
                        </m:r>
                        <m:r>
                          <a:rPr kumimoji="1" lang="en-US" altLang="zh-TW" sz="3600">
                            <a:solidFill>
                              <a:prstClr val="black"/>
                            </a:solidFill>
                            <a:latin typeface="Cambria Math" panose="02040503050406030204" pitchFamily="18" charset="0"/>
                          </a:rPr>
                          <m:t>+</m:t>
                        </m:r>
                        <m:r>
                          <m:rPr>
                            <m:sty m:val="p"/>
                          </m:rPr>
                          <a:rPr kumimoji="1" lang="en-US" altLang="zh-TW" sz="3600">
                            <a:solidFill>
                              <a:prstClr val="black"/>
                            </a:solidFill>
                            <a:latin typeface="Cambria Math" panose="02040503050406030204" pitchFamily="18" charset="0"/>
                          </a:rPr>
                          <m:t>x</m:t>
                        </m:r>
                        <m:d>
                          <m:dPr>
                            <m:ctrlPr>
                              <a:rPr kumimoji="1" lang="en-US" altLang="zh-TW" sz="3600" i="1">
                                <a:solidFill>
                                  <a:prstClr val="black"/>
                                </a:solidFill>
                                <a:latin typeface="Cambria Math" panose="02040503050406030204" pitchFamily="18" charset="0"/>
                              </a:rPr>
                            </m:ctrlPr>
                          </m:dPr>
                          <m:e>
                            <m:r>
                              <a:rPr kumimoji="1" lang="en-US" altLang="zh-TW" sz="3600">
                                <a:solidFill>
                                  <a:prstClr val="black"/>
                                </a:solidFill>
                                <a:latin typeface="Cambria Math" panose="02040503050406030204" pitchFamily="18" charset="0"/>
                              </a:rPr>
                              <m:t>0</m:t>
                            </m:r>
                          </m:e>
                        </m:d>
                      </m:den>
                    </m:f>
                  </m:oMath>
                </a14:m>
                <a:endParaRPr lang="zh-TW" altLang="en-US" sz="3600" dirty="0">
                  <a:solidFill>
                    <a:prstClr val="black"/>
                  </a:solidFill>
                  <a:latin typeface="Calibri" panose="020F0502020204030204"/>
                </a:endParaRPr>
              </a:p>
            </p:txBody>
          </p:sp>
        </mc:Choice>
        <mc:Fallback xmlns="">
          <p:sp>
            <p:nvSpPr>
              <p:cNvPr id="342" name="矩形 341">
                <a:extLst>
                  <a:ext uri="{FF2B5EF4-FFF2-40B4-BE49-F238E27FC236}">
                    <a16:creationId xmlns:a16="http://schemas.microsoft.com/office/drawing/2014/main" id="{764218D6-DCDB-451F-8066-E0F22F36FCFF}"/>
                  </a:ext>
                </a:extLst>
              </p:cNvPr>
              <p:cNvSpPr>
                <a:spLocks noRot="1" noChangeAspect="1" noMove="1" noResize="1" noEditPoints="1" noAdjustHandles="1" noChangeArrowheads="1" noChangeShapeType="1" noTextEdit="1"/>
              </p:cNvSpPr>
              <p:nvPr/>
            </p:nvSpPr>
            <p:spPr>
              <a:xfrm>
                <a:off x="1378166" y="18450588"/>
                <a:ext cx="3815910" cy="1207297"/>
              </a:xfrm>
              <a:prstGeom prst="rect">
                <a:avLst/>
              </a:prstGeom>
              <a:blipFill>
                <a:blip r:embed="rId8"/>
                <a:stretch>
                  <a:fillRect l="-664" t="-3125" b="-1562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3" name="矩形 342">
                <a:extLst>
                  <a:ext uri="{FF2B5EF4-FFF2-40B4-BE49-F238E27FC236}">
                    <a16:creationId xmlns:a16="http://schemas.microsoft.com/office/drawing/2014/main" id="{7337EF94-3AC4-44D9-9422-18201F6C707F}"/>
                  </a:ext>
                </a:extLst>
              </p:cNvPr>
              <p:cNvSpPr/>
              <p:nvPr/>
            </p:nvSpPr>
            <p:spPr>
              <a:xfrm>
                <a:off x="1781341" y="20255390"/>
                <a:ext cx="10198626" cy="11448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3600" i="1">
                          <a:latin typeface="Cambria Math" panose="02040503050406030204" pitchFamily="18" charset="0"/>
                        </a:rPr>
                        <m:t>𝑥</m:t>
                      </m:r>
                      <m:d>
                        <m:dPr>
                          <m:ctrlPr>
                            <a:rPr kumimoji="1" lang="en-US" altLang="zh-TW" sz="3600" i="1">
                              <a:latin typeface="Cambria Math" panose="02040503050406030204" pitchFamily="18" charset="0"/>
                            </a:rPr>
                          </m:ctrlPr>
                        </m:dPr>
                        <m:e>
                          <m:r>
                            <a:rPr kumimoji="1" lang="en-US" altLang="zh-TW" sz="3600" i="1">
                              <a:latin typeface="Cambria Math" panose="02040503050406030204" pitchFamily="18" charset="0"/>
                            </a:rPr>
                            <m:t>𝜃</m:t>
                          </m:r>
                        </m:e>
                      </m:d>
                      <m:r>
                        <a:rPr kumimoji="1" lang="en-US" altLang="zh-TW" sz="3600" i="1">
                          <a:latin typeface="Cambria Math" panose="02040503050406030204" pitchFamily="18" charset="0"/>
                        </a:rPr>
                        <m:t>=−</m:t>
                      </m:r>
                      <m:f>
                        <m:fPr>
                          <m:ctrlPr>
                            <a:rPr kumimoji="1" lang="en-US" altLang="zh-TW" sz="3600" i="1">
                              <a:latin typeface="Cambria Math" panose="02040503050406030204" pitchFamily="18" charset="0"/>
                            </a:rPr>
                          </m:ctrlPr>
                        </m:fPr>
                        <m:num>
                          <m:r>
                            <a:rPr kumimoji="1" lang="en-US" altLang="zh-TW" sz="3600" i="1">
                              <a:latin typeface="Cambria Math" panose="02040503050406030204" pitchFamily="18" charset="0"/>
                            </a:rPr>
                            <m:t>3</m:t>
                          </m:r>
                        </m:num>
                        <m:den>
                          <m:r>
                            <a:rPr kumimoji="1" lang="en-US" altLang="zh-TW" sz="3600" i="1">
                              <a:latin typeface="Cambria Math" panose="02040503050406030204" pitchFamily="18" charset="0"/>
                            </a:rPr>
                            <m:t>64</m:t>
                          </m:r>
                          <m:r>
                            <a:rPr lang="en-US" altLang="zh-TW" sz="3600" i="1" smtClean="0">
                              <a:latin typeface="Cambria Math" panose="02040503050406030204" pitchFamily="18" charset="0"/>
                              <a:ea typeface="Cambria Math" panose="02040503050406030204" pitchFamily="18" charset="0"/>
                            </a:rPr>
                            <m:t>𝜎</m:t>
                          </m:r>
                        </m:den>
                      </m:f>
                      <m:d>
                        <m:dPr>
                          <m:ctrlPr>
                            <a:rPr kumimoji="1" lang="en-US" altLang="zh-TW" sz="3600" i="1">
                              <a:latin typeface="Cambria Math" panose="02040503050406030204" pitchFamily="18" charset="0"/>
                            </a:rPr>
                          </m:ctrlPr>
                        </m:dPr>
                        <m:e>
                          <m:r>
                            <a:rPr kumimoji="1" lang="en-US" altLang="zh-TW" sz="3600" i="1">
                              <a:latin typeface="Cambria Math" panose="02040503050406030204" pitchFamily="18" charset="0"/>
                            </a:rPr>
                            <m:t>3</m:t>
                          </m:r>
                          <m:func>
                            <m:funcPr>
                              <m:ctrlPr>
                                <a:rPr kumimoji="1" lang="en-US" altLang="zh-TW" sz="3600" i="1">
                                  <a:latin typeface="Cambria Math" panose="02040503050406030204" pitchFamily="18" charset="0"/>
                                </a:rPr>
                              </m:ctrlPr>
                            </m:funcPr>
                            <m:fName>
                              <m:sSup>
                                <m:sSupPr>
                                  <m:ctrlPr>
                                    <a:rPr kumimoji="1" lang="en-US" altLang="zh-TW" sz="3600" i="1">
                                      <a:latin typeface="Cambria Math" panose="02040503050406030204" pitchFamily="18" charset="0"/>
                                    </a:rPr>
                                  </m:ctrlPr>
                                </m:sSupPr>
                                <m:e>
                                  <m:r>
                                    <m:rPr>
                                      <m:sty m:val="p"/>
                                    </m:rPr>
                                    <a:rPr kumimoji="1" lang="en-US" altLang="zh-TW" sz="3600">
                                      <a:latin typeface="Cambria Math" panose="02040503050406030204" pitchFamily="18" charset="0"/>
                                    </a:rPr>
                                    <m:t>cos</m:t>
                                  </m:r>
                                </m:e>
                                <m:sup>
                                  <m:r>
                                    <a:rPr kumimoji="1" lang="en-US" altLang="zh-TW" sz="3600">
                                      <a:latin typeface="Cambria Math" panose="02040503050406030204" pitchFamily="18" charset="0"/>
                                    </a:rPr>
                                    <m:t>2</m:t>
                                  </m:r>
                                </m:sup>
                              </m:sSup>
                            </m:fName>
                            <m:e>
                              <m:r>
                                <a:rPr kumimoji="1" lang="en-US" altLang="zh-TW" sz="3600" i="1">
                                  <a:latin typeface="Cambria Math" panose="02040503050406030204" pitchFamily="18" charset="0"/>
                                </a:rPr>
                                <m:t>𝜃</m:t>
                              </m:r>
                            </m:e>
                          </m:func>
                          <m:r>
                            <a:rPr kumimoji="1" lang="en-US" altLang="zh-TW" sz="3600" i="1">
                              <a:latin typeface="Cambria Math" panose="02040503050406030204" pitchFamily="18" charset="0"/>
                            </a:rPr>
                            <m:t>−1</m:t>
                          </m:r>
                        </m:e>
                      </m:d>
                      <m:sSup>
                        <m:sSupPr>
                          <m:ctrlPr>
                            <a:rPr kumimoji="1" lang="en-US" altLang="zh-TW" sz="3600" i="1">
                              <a:latin typeface="Cambria Math" panose="02040503050406030204" pitchFamily="18" charset="0"/>
                            </a:rPr>
                          </m:ctrlPr>
                        </m:sSupPr>
                        <m:e>
                          <m:r>
                            <a:rPr kumimoji="1" lang="en-US" altLang="zh-TW" sz="3600" i="1">
                              <a:latin typeface="Cambria Math" panose="02040503050406030204" pitchFamily="18" charset="0"/>
                            </a:rPr>
                            <m:t>𝑅</m:t>
                          </m:r>
                        </m:e>
                        <m:sup>
                          <m:r>
                            <a:rPr kumimoji="1" lang="en-US" altLang="zh-TW" sz="3600" i="1">
                              <a:latin typeface="Cambria Math" panose="02040503050406030204" pitchFamily="18" charset="0"/>
                            </a:rPr>
                            <m:t>2</m:t>
                          </m:r>
                        </m:sup>
                      </m:sSup>
                      <m:sSubSup>
                        <m:sSubSupPr>
                          <m:ctrlPr>
                            <a:rPr kumimoji="1" lang="en-US" altLang="zh-TW" sz="3600" i="1">
                              <a:latin typeface="Cambria Math" panose="02040503050406030204" pitchFamily="18" charset="0"/>
                            </a:rPr>
                          </m:ctrlPr>
                        </m:sSubSupPr>
                        <m:e>
                          <m:r>
                            <a:rPr kumimoji="1" lang="en-US" altLang="zh-TW" sz="3600" i="1">
                              <a:latin typeface="Cambria Math" panose="02040503050406030204" pitchFamily="18" charset="0"/>
                            </a:rPr>
                            <m:t>𝑃</m:t>
                          </m:r>
                        </m:e>
                        <m:sub>
                          <m:r>
                            <a:rPr kumimoji="1" lang="en-US" altLang="zh-TW" sz="3600" i="1">
                              <a:latin typeface="Cambria Math" panose="02040503050406030204" pitchFamily="18" charset="0"/>
                            </a:rPr>
                            <m:t>𝑠</m:t>
                          </m:r>
                        </m:sub>
                        <m:sup>
                          <m:r>
                            <a:rPr kumimoji="1" lang="en-US" altLang="zh-TW" sz="3600" i="1">
                              <a:latin typeface="Cambria Math" panose="02040503050406030204" pitchFamily="18" charset="0"/>
                            </a:rPr>
                            <m:t>2</m:t>
                          </m:r>
                        </m:sup>
                      </m:sSubSup>
                      <m:sSub>
                        <m:sSubPr>
                          <m:ctrlPr>
                            <a:rPr kumimoji="1" lang="en-US" altLang="zh-TW" sz="3600" i="1">
                              <a:latin typeface="Cambria Math" panose="02040503050406030204" pitchFamily="18" charset="0"/>
                            </a:rPr>
                          </m:ctrlPr>
                        </m:sSubPr>
                        <m:e>
                          <m:r>
                            <a:rPr kumimoji="1" lang="en-US" altLang="zh-TW" sz="3600" i="1">
                              <a:latin typeface="Cambria Math" panose="02040503050406030204" pitchFamily="18" charset="0"/>
                            </a:rPr>
                            <m:t>𝛽</m:t>
                          </m:r>
                        </m:e>
                        <m:sub>
                          <m:r>
                            <a:rPr kumimoji="1" lang="en-US" altLang="zh-TW" sz="3600" i="1">
                              <a:latin typeface="Cambria Math" panose="02040503050406030204" pitchFamily="18" charset="0"/>
                            </a:rPr>
                            <m:t>0</m:t>
                          </m:r>
                        </m:sub>
                      </m:sSub>
                      <m:d>
                        <m:dPr>
                          <m:ctrlPr>
                            <a:rPr kumimoji="1" lang="en-US" altLang="zh-TW" sz="3600" i="1">
                              <a:latin typeface="Cambria Math" panose="02040503050406030204" pitchFamily="18" charset="0"/>
                            </a:rPr>
                          </m:ctrlPr>
                        </m:dPr>
                        <m:e>
                          <m:r>
                            <a:rPr kumimoji="1" lang="en-US" altLang="zh-TW" sz="3600" i="1">
                              <a:latin typeface="Cambria Math" panose="02040503050406030204" pitchFamily="18" charset="0"/>
                            </a:rPr>
                            <m:t>1+</m:t>
                          </m:r>
                          <m:f>
                            <m:fPr>
                              <m:ctrlPr>
                                <a:rPr kumimoji="1" lang="en-US" altLang="zh-TW" sz="3600" i="1">
                                  <a:latin typeface="Cambria Math" panose="02040503050406030204" pitchFamily="18" charset="0"/>
                                </a:rPr>
                              </m:ctrlPr>
                            </m:fPr>
                            <m:num>
                              <m:r>
                                <a:rPr kumimoji="1" lang="en-US" altLang="zh-TW" sz="3600" i="1">
                                  <a:latin typeface="Cambria Math" panose="02040503050406030204" pitchFamily="18" charset="0"/>
                                </a:rPr>
                                <m:t>7</m:t>
                              </m:r>
                            </m:num>
                            <m:den>
                              <m:r>
                                <a:rPr kumimoji="1" lang="en-US" altLang="zh-TW" sz="3600" i="1">
                                  <a:latin typeface="Cambria Math" panose="02040503050406030204" pitchFamily="18" charset="0"/>
                                </a:rPr>
                                <m:t>5</m:t>
                              </m:r>
                            </m:den>
                          </m:f>
                          <m:sSup>
                            <m:sSupPr>
                              <m:ctrlPr>
                                <a:rPr kumimoji="1" lang="en-US" altLang="zh-TW" sz="3600" i="1">
                                  <a:latin typeface="Cambria Math" panose="02040503050406030204" pitchFamily="18" charset="0"/>
                                </a:rPr>
                              </m:ctrlPr>
                            </m:sSupPr>
                            <m:e>
                              <m:d>
                                <m:dPr>
                                  <m:ctrlPr>
                                    <a:rPr kumimoji="1" lang="en-US" altLang="zh-TW" sz="3600" i="1">
                                      <a:latin typeface="Cambria Math" panose="02040503050406030204" pitchFamily="18" charset="0"/>
                                    </a:rPr>
                                  </m:ctrlPr>
                                </m:dPr>
                                <m:e>
                                  <m:r>
                                    <a:rPr kumimoji="1" lang="en-US" altLang="zh-TW" sz="3600" i="1">
                                      <a:latin typeface="Cambria Math" panose="02040503050406030204" pitchFamily="18" charset="0"/>
                                    </a:rPr>
                                    <m:t>𝑘𝑅</m:t>
                                  </m:r>
                                </m:e>
                              </m:d>
                            </m:e>
                            <m:sup>
                              <m:r>
                                <a:rPr kumimoji="1" lang="en-US" altLang="zh-TW" sz="3600" i="1">
                                  <a:latin typeface="Cambria Math" panose="02040503050406030204" pitchFamily="18" charset="0"/>
                                </a:rPr>
                                <m:t>2</m:t>
                              </m:r>
                            </m:sup>
                          </m:sSup>
                        </m:e>
                      </m:d>
                    </m:oMath>
                  </m:oMathPara>
                </a14:m>
                <a:endParaRPr lang="zh-TW" altLang="en-US" sz="3600" dirty="0"/>
              </a:p>
            </p:txBody>
          </p:sp>
        </mc:Choice>
        <mc:Fallback xmlns="">
          <p:sp>
            <p:nvSpPr>
              <p:cNvPr id="343" name="矩形 342">
                <a:extLst>
                  <a:ext uri="{FF2B5EF4-FFF2-40B4-BE49-F238E27FC236}">
                    <a16:creationId xmlns:a16="http://schemas.microsoft.com/office/drawing/2014/main" id="{7337EF94-3AC4-44D9-9422-18201F6C707F}"/>
                  </a:ext>
                </a:extLst>
              </p:cNvPr>
              <p:cNvSpPr>
                <a:spLocks noRot="1" noChangeAspect="1" noMove="1" noResize="1" noEditPoints="1" noAdjustHandles="1" noChangeArrowheads="1" noChangeShapeType="1" noTextEdit="1"/>
              </p:cNvSpPr>
              <p:nvPr/>
            </p:nvSpPr>
            <p:spPr>
              <a:xfrm>
                <a:off x="1781341" y="20255390"/>
                <a:ext cx="10198626" cy="1144801"/>
              </a:xfrm>
              <a:prstGeom prst="rect">
                <a:avLst/>
              </a:prstGeom>
              <a:blipFill>
                <a:blip r:embed="rId10"/>
                <a:stretch>
                  <a:fillRect b="-7692"/>
                </a:stretch>
              </a:blipFill>
            </p:spPr>
            <p:txBody>
              <a:bodyPr/>
              <a:lstStyle/>
              <a:p>
                <a:r>
                  <a:rPr lang="zh-TW" altLang="en-US">
                    <a:noFill/>
                  </a:rPr>
                  <a:t> </a:t>
                </a:r>
              </a:p>
            </p:txBody>
          </p:sp>
        </mc:Fallback>
      </mc:AlternateContent>
      <p:sp>
        <p:nvSpPr>
          <p:cNvPr id="376" name="內容版面配置區 2">
            <a:extLst>
              <a:ext uri="{FF2B5EF4-FFF2-40B4-BE49-F238E27FC236}">
                <a16:creationId xmlns:a16="http://schemas.microsoft.com/office/drawing/2014/main" id="{58FF8F6E-AE40-4261-B511-C2436304FB48}"/>
              </a:ext>
            </a:extLst>
          </p:cNvPr>
          <p:cNvSpPr txBox="1">
            <a:spLocks/>
          </p:cNvSpPr>
          <p:nvPr/>
        </p:nvSpPr>
        <p:spPr>
          <a:xfrm>
            <a:off x="529170" y="18290305"/>
            <a:ext cx="9890110" cy="2044219"/>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marL="342900" indent="-342900">
              <a:buFont typeface="Arial" panose="020B0604020202020204" pitchFamily="34" charset="0"/>
              <a:buChar char="•"/>
            </a:pPr>
            <a:endParaRPr kumimoji="1" lang="en-US" altLang="zh-TW" sz="3600" dirty="0"/>
          </a:p>
        </p:txBody>
      </p:sp>
      <p:sp>
        <p:nvSpPr>
          <p:cNvPr id="408" name="矩形 407">
            <a:extLst>
              <a:ext uri="{FF2B5EF4-FFF2-40B4-BE49-F238E27FC236}">
                <a16:creationId xmlns:a16="http://schemas.microsoft.com/office/drawing/2014/main" id="{F0DDC74B-C025-4B86-8F78-7A895516CBDA}"/>
              </a:ext>
            </a:extLst>
          </p:cNvPr>
          <p:cNvSpPr/>
          <p:nvPr/>
        </p:nvSpPr>
        <p:spPr>
          <a:xfrm>
            <a:off x="14653257" y="7445528"/>
            <a:ext cx="15231239" cy="25281543"/>
          </a:xfrm>
          <a:prstGeom prst="rect">
            <a:avLst/>
          </a:prstGeom>
          <a:noFill/>
          <a:ln w="127000">
            <a:solidFill>
              <a:srgbClr val="4E2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7" name="群組 26">
            <a:extLst>
              <a:ext uri="{FF2B5EF4-FFF2-40B4-BE49-F238E27FC236}">
                <a16:creationId xmlns:a16="http://schemas.microsoft.com/office/drawing/2014/main" id="{5E726391-8675-2044-B611-001EC4AB872E}"/>
              </a:ext>
            </a:extLst>
          </p:cNvPr>
          <p:cNvGrpSpPr/>
          <p:nvPr/>
        </p:nvGrpSpPr>
        <p:grpSpPr>
          <a:xfrm>
            <a:off x="14679064" y="7443289"/>
            <a:ext cx="3603953" cy="1134517"/>
            <a:chOff x="15094462" y="12953406"/>
            <a:chExt cx="9308950" cy="1134517"/>
          </a:xfrm>
        </p:grpSpPr>
        <p:sp>
          <p:nvSpPr>
            <p:cNvPr id="409" name="矩形 408">
              <a:extLst>
                <a:ext uri="{FF2B5EF4-FFF2-40B4-BE49-F238E27FC236}">
                  <a16:creationId xmlns:a16="http://schemas.microsoft.com/office/drawing/2014/main" id="{9878B86D-FBB8-40A1-8C89-F61D7136695C}"/>
                </a:ext>
              </a:extLst>
            </p:cNvPr>
            <p:cNvSpPr/>
            <p:nvPr/>
          </p:nvSpPr>
          <p:spPr>
            <a:xfrm>
              <a:off x="15094462" y="13018780"/>
              <a:ext cx="9308950" cy="1069143"/>
            </a:xfrm>
            <a:prstGeom prst="rect">
              <a:avLst/>
            </a:prstGeom>
            <a:solidFill>
              <a:srgbClr val="4E23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0" name="文字方塊 409">
              <a:extLst>
                <a:ext uri="{FF2B5EF4-FFF2-40B4-BE49-F238E27FC236}">
                  <a16:creationId xmlns:a16="http://schemas.microsoft.com/office/drawing/2014/main" id="{7FE8B3FA-00EE-4EE7-80A3-42852E73E752}"/>
                </a:ext>
              </a:extLst>
            </p:cNvPr>
            <p:cNvSpPr txBox="1"/>
            <p:nvPr/>
          </p:nvSpPr>
          <p:spPr>
            <a:xfrm>
              <a:off x="15268562" y="12953406"/>
              <a:ext cx="7262649" cy="1015663"/>
            </a:xfrm>
            <a:prstGeom prst="rect">
              <a:avLst/>
            </a:prstGeom>
            <a:noFill/>
          </p:spPr>
          <p:txBody>
            <a:bodyPr wrap="square" rtlCol="0">
              <a:spAutoFit/>
            </a:bodyPr>
            <a:lstStyle/>
            <a:p>
              <a:r>
                <a:rPr lang="en-US" altLang="zh-TW" sz="6000" b="1" dirty="0">
                  <a:solidFill>
                    <a:schemeClr val="bg1"/>
                  </a:solidFill>
                </a:rPr>
                <a:t>Result</a:t>
              </a:r>
              <a:endParaRPr lang="zh-TW" altLang="en-US" sz="6000" b="1" dirty="0">
                <a:solidFill>
                  <a:schemeClr val="bg1"/>
                </a:solidFill>
              </a:endParaRPr>
            </a:p>
          </p:txBody>
        </p:sp>
      </p:grpSp>
      <p:sp>
        <p:nvSpPr>
          <p:cNvPr id="71" name="矩形 70">
            <a:extLst>
              <a:ext uri="{FF2B5EF4-FFF2-40B4-BE49-F238E27FC236}">
                <a16:creationId xmlns:a16="http://schemas.microsoft.com/office/drawing/2014/main" id="{36AE1007-0EAD-4D1B-8FF0-FA0D53F80C7D}"/>
              </a:ext>
            </a:extLst>
          </p:cNvPr>
          <p:cNvSpPr/>
          <p:nvPr/>
        </p:nvSpPr>
        <p:spPr>
          <a:xfrm>
            <a:off x="225241" y="28928333"/>
            <a:ext cx="7928660" cy="1206408"/>
          </a:xfrm>
          <a:prstGeom prst="rect">
            <a:avLst/>
          </a:prstGeom>
          <a:solidFill>
            <a:srgbClr val="4E23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4" name="文字方塊 73">
            <a:extLst>
              <a:ext uri="{FF2B5EF4-FFF2-40B4-BE49-F238E27FC236}">
                <a16:creationId xmlns:a16="http://schemas.microsoft.com/office/drawing/2014/main" id="{AC362EC7-835F-40DE-B9F1-2D7222EAFA14}"/>
              </a:ext>
            </a:extLst>
          </p:cNvPr>
          <p:cNvSpPr txBox="1"/>
          <p:nvPr/>
        </p:nvSpPr>
        <p:spPr>
          <a:xfrm>
            <a:off x="237642" y="29019320"/>
            <a:ext cx="7928660" cy="1938992"/>
          </a:xfrm>
          <a:prstGeom prst="rect">
            <a:avLst/>
          </a:prstGeom>
          <a:noFill/>
        </p:spPr>
        <p:txBody>
          <a:bodyPr wrap="square" rtlCol="0">
            <a:spAutoFit/>
          </a:bodyPr>
          <a:lstStyle/>
          <a:p>
            <a:r>
              <a:rPr lang="en-US" altLang="zh-TW" sz="6000" b="1" kern="100" dirty="0">
                <a:solidFill>
                  <a:schemeClr val="bg1"/>
                </a:solidFill>
                <a:effectLst/>
                <a:ea typeface="新細明體" panose="02020500000000000000" pitchFamily="18" charset="-120"/>
                <a:cs typeface="Times New Roman" panose="02020603050405020304" pitchFamily="18" charset="0"/>
              </a:rPr>
              <a:t>Experiment</a:t>
            </a:r>
            <a:r>
              <a:rPr lang="en-US" altLang="zh-TW" sz="6000" b="1" kern="100" dirty="0">
                <a:effectLst/>
                <a:ea typeface="新細明體" panose="02020500000000000000" pitchFamily="18" charset="-120"/>
                <a:cs typeface="Times New Roman" panose="02020603050405020304" pitchFamily="18" charset="0"/>
              </a:rPr>
              <a:t> </a:t>
            </a:r>
            <a:r>
              <a:rPr lang="en-US" altLang="zh-TW" sz="6000" b="1" kern="100" dirty="0">
                <a:solidFill>
                  <a:schemeClr val="bg1"/>
                </a:solidFill>
                <a:effectLst/>
                <a:ea typeface="新細明體" panose="02020500000000000000" pitchFamily="18" charset="-120"/>
                <a:cs typeface="Times New Roman" panose="02020603050405020304" pitchFamily="18" charset="0"/>
              </a:rPr>
              <a:t>Method</a:t>
            </a:r>
            <a:endParaRPr lang="zh-TW" altLang="zh-TW" sz="6000" b="1" kern="100" dirty="0">
              <a:solidFill>
                <a:schemeClr val="bg1"/>
              </a:solidFill>
              <a:effectLst/>
              <a:ea typeface="新細明體" panose="02020500000000000000" pitchFamily="18" charset="-120"/>
              <a:cs typeface="Times New Roman" panose="02020603050405020304" pitchFamily="18" charset="0"/>
            </a:endParaRPr>
          </a:p>
          <a:p>
            <a:endParaRPr lang="zh-TW" altLang="en-US" sz="6000" b="1" dirty="0">
              <a:solidFill>
                <a:schemeClr val="bg1"/>
              </a:solidFill>
            </a:endParaRPr>
          </a:p>
        </p:txBody>
      </p:sp>
      <p:sp>
        <p:nvSpPr>
          <p:cNvPr id="76" name="矩形 75">
            <a:extLst>
              <a:ext uri="{FF2B5EF4-FFF2-40B4-BE49-F238E27FC236}">
                <a16:creationId xmlns:a16="http://schemas.microsoft.com/office/drawing/2014/main" id="{475391CB-BB8A-4E2C-9EA9-CED278D8FA87}"/>
              </a:ext>
            </a:extLst>
          </p:cNvPr>
          <p:cNvSpPr/>
          <p:nvPr/>
        </p:nvSpPr>
        <p:spPr>
          <a:xfrm>
            <a:off x="225242" y="28872038"/>
            <a:ext cx="14075558" cy="13661031"/>
          </a:xfrm>
          <a:prstGeom prst="rect">
            <a:avLst/>
          </a:prstGeom>
          <a:noFill/>
          <a:ln w="127000">
            <a:solidFill>
              <a:srgbClr val="4E2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0B27BC09-70CA-44D3-B084-041977BF488E}"/>
                  </a:ext>
                </a:extLst>
              </p:cNvPr>
              <p:cNvSpPr txBox="1"/>
              <p:nvPr/>
            </p:nvSpPr>
            <p:spPr>
              <a:xfrm>
                <a:off x="8533366" y="31193344"/>
                <a:ext cx="5373228" cy="3416320"/>
              </a:xfrm>
              <a:prstGeom prst="rect">
                <a:avLst/>
              </a:prstGeom>
              <a:noFill/>
            </p:spPr>
            <p:txBody>
              <a:bodyPr wrap="square" rtlCol="0">
                <a:spAutoFit/>
              </a:bodyPr>
              <a:lstStyle/>
              <a:p>
                <a:pPr algn="just"/>
                <a:r>
                  <a:rPr lang="zh-TW" altLang="en-US" sz="3600" dirty="0"/>
                  <a:t>*</a:t>
                </a:r>
                <a:r>
                  <a:rPr lang="en-US" altLang="zh-TW" sz="3600" dirty="0"/>
                  <a:t>Frequency of the sound wave: 40kHz</a:t>
                </a:r>
              </a:p>
              <a:p>
                <a:pPr algn="just"/>
                <a:r>
                  <a:rPr kumimoji="1" lang="zh-TW" altLang="en-US" sz="3600" dirty="0"/>
                  <a:t>*</a:t>
                </a:r>
                <a:r>
                  <a:rPr kumimoji="1" lang="en-US" altLang="zh-TW" sz="3600" dirty="0"/>
                  <a:t>Sound pressure </a:t>
                </a:r>
                <a14:m>
                  <m:oMath xmlns:m="http://schemas.openxmlformats.org/officeDocument/2006/math">
                    <m:sSub>
                      <m:sSubPr>
                        <m:ctrlPr>
                          <a:rPr kumimoji="1" lang="en-US" altLang="zh-TW" sz="3600" i="1">
                            <a:latin typeface="Cambria Math" panose="02040503050406030204" pitchFamily="18" charset="0"/>
                          </a:rPr>
                        </m:ctrlPr>
                      </m:sSubPr>
                      <m:e>
                        <m:r>
                          <a:rPr kumimoji="1" lang="en-US" altLang="zh-TW" sz="3600">
                            <a:latin typeface="Cambria Math" panose="02040503050406030204" pitchFamily="18" charset="0"/>
                          </a:rPr>
                          <m:t>𝑃</m:t>
                        </m:r>
                      </m:e>
                      <m:sub>
                        <m:r>
                          <a:rPr kumimoji="1" lang="en-US" altLang="zh-TW" sz="3600">
                            <a:latin typeface="Cambria Math" panose="02040503050406030204" pitchFamily="18" charset="0"/>
                          </a:rPr>
                          <m:t>𝑠</m:t>
                        </m:r>
                      </m:sub>
                    </m:sSub>
                  </m:oMath>
                </a14:m>
                <a:r>
                  <a:rPr kumimoji="1" lang="en-US" altLang="zh-TW" sz="3600" dirty="0"/>
                  <a:t>: </a:t>
                </a:r>
                <a:r>
                  <a:rPr lang="en-US" altLang="zh-TW" sz="3600" dirty="0"/>
                  <a:t>Using a receiver.</a:t>
                </a:r>
              </a:p>
              <a:p>
                <a:pPr algn="just"/>
                <a:r>
                  <a:rPr lang="en-US" altLang="zh-TW" sz="3600" dirty="0"/>
                  <a:t>*Input 16V(DC), </a:t>
                </a:r>
                <a14:m>
                  <m:oMath xmlns:m="http://schemas.openxmlformats.org/officeDocument/2006/math">
                    <m:sSub>
                      <m:sSubPr>
                        <m:ctrlPr>
                          <a:rPr kumimoji="1" lang="en-US" altLang="zh-TW" sz="3600" i="1">
                            <a:latin typeface="Cambria Math" panose="02040503050406030204" pitchFamily="18" charset="0"/>
                          </a:rPr>
                        </m:ctrlPr>
                      </m:sSubPr>
                      <m:e>
                        <m:r>
                          <a:rPr kumimoji="1" lang="en-US" altLang="zh-TW" sz="3600">
                            <a:latin typeface="Cambria Math" panose="02040503050406030204" pitchFamily="18" charset="0"/>
                          </a:rPr>
                          <m:t>𝑃</m:t>
                        </m:r>
                      </m:e>
                      <m:sub>
                        <m:r>
                          <a:rPr kumimoji="1" lang="en-US" altLang="zh-TW" sz="3600">
                            <a:latin typeface="Cambria Math" panose="02040503050406030204" pitchFamily="18" charset="0"/>
                          </a:rPr>
                          <m:t>𝑠</m:t>
                        </m:r>
                      </m:sub>
                    </m:sSub>
                  </m:oMath>
                </a14:m>
                <a:r>
                  <a:rPr kumimoji="1" lang="en-US" altLang="zh-TW" sz="3600" dirty="0"/>
                  <a:t>: </a:t>
                </a:r>
                <a:r>
                  <a:rPr lang="en-US" altLang="zh-TW" sz="3600" dirty="0"/>
                  <a:t>about 51000 </a:t>
                </a:r>
                <a:r>
                  <a:rPr lang="zh-TW" altLang="en-US" sz="3600" dirty="0"/>
                  <a:t>𝑑𝑦𝑛𝑒</a:t>
                </a:r>
                <a:r>
                  <a:rPr lang="en-US" altLang="zh-TW" sz="3600" dirty="0"/>
                  <a:t>/</a:t>
                </a:r>
                <a:r>
                  <a:rPr lang="zh-TW" altLang="en-US" sz="3600" dirty="0"/>
                  <a:t>𝑐𝑚</a:t>
                </a:r>
                <a:r>
                  <a:rPr lang="en-US" altLang="zh-TW" sz="3600" dirty="0"/>
                  <a:t>^2</a:t>
                </a:r>
              </a:p>
            </p:txBody>
          </p:sp>
        </mc:Choice>
        <mc:Fallback xmlns="">
          <p:sp>
            <p:nvSpPr>
              <p:cNvPr id="23" name="文字方塊 22">
                <a:extLst>
                  <a:ext uri="{FF2B5EF4-FFF2-40B4-BE49-F238E27FC236}">
                    <a16:creationId xmlns:a16="http://schemas.microsoft.com/office/drawing/2014/main" id="{0B27BC09-70CA-44D3-B084-041977BF488E}"/>
                  </a:ext>
                </a:extLst>
              </p:cNvPr>
              <p:cNvSpPr txBox="1">
                <a:spLocks noRot="1" noChangeAspect="1" noMove="1" noResize="1" noEditPoints="1" noAdjustHandles="1" noChangeArrowheads="1" noChangeShapeType="1" noTextEdit="1"/>
              </p:cNvSpPr>
              <p:nvPr/>
            </p:nvSpPr>
            <p:spPr>
              <a:xfrm>
                <a:off x="8533366" y="31193344"/>
                <a:ext cx="5373228" cy="3416320"/>
              </a:xfrm>
              <a:prstGeom prst="rect">
                <a:avLst/>
              </a:prstGeom>
              <a:blipFill>
                <a:blip r:embed="rId11"/>
                <a:stretch>
                  <a:fillRect l="-3546" t="-2974" r="-3546" b="-63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79" name="表格 17">
                <a:extLst>
                  <a:ext uri="{FF2B5EF4-FFF2-40B4-BE49-F238E27FC236}">
                    <a16:creationId xmlns:a16="http://schemas.microsoft.com/office/drawing/2014/main" id="{85D93826-C220-0643-B3EA-9F7463BEF412}"/>
                  </a:ext>
                </a:extLst>
              </p:cNvPr>
              <p:cNvGraphicFramePr>
                <a:graphicFrameLocks noGrp="1"/>
              </p:cNvGraphicFramePr>
              <p:nvPr>
                <p:extLst>
                  <p:ext uri="{D42A27DB-BD31-4B8C-83A1-F6EECF244321}">
                    <p14:modId xmlns:p14="http://schemas.microsoft.com/office/powerpoint/2010/main" val="912015515"/>
                  </p:ext>
                </p:extLst>
              </p:nvPr>
            </p:nvGraphicFramePr>
            <p:xfrm>
              <a:off x="6767823" y="16153786"/>
              <a:ext cx="7015371" cy="3444240"/>
            </p:xfrm>
            <a:graphic>
              <a:graphicData uri="http://schemas.openxmlformats.org/drawingml/2006/table">
                <a:tbl>
                  <a:tblPr firstRow="1" bandRow="1">
                    <a:tableStyleId>{327F97BB-C833-4FB7-BDE5-3F7075034690}</a:tableStyleId>
                  </a:tblPr>
                  <a:tblGrid>
                    <a:gridCol w="1763536">
                      <a:extLst>
                        <a:ext uri="{9D8B030D-6E8A-4147-A177-3AD203B41FA5}">
                          <a16:colId xmlns:a16="http://schemas.microsoft.com/office/drawing/2014/main" val="4116255553"/>
                        </a:ext>
                      </a:extLst>
                    </a:gridCol>
                    <a:gridCol w="5251835">
                      <a:extLst>
                        <a:ext uri="{9D8B030D-6E8A-4147-A177-3AD203B41FA5}">
                          <a16:colId xmlns:a16="http://schemas.microsoft.com/office/drawing/2014/main" val="4191392971"/>
                        </a:ext>
                      </a:extLst>
                    </a:gridCol>
                  </a:tblGrid>
                  <a:tr h="783180">
                    <a:tc>
                      <a:txBody>
                        <a:bodyPr/>
                        <a:lstStyle/>
                        <a:p>
                          <a:r>
                            <a:rPr kumimoji="1" lang="en-US" altLang="zh-TW" sz="2800" dirty="0"/>
                            <a:t>R</a:t>
                          </a:r>
                          <a:endParaRPr lang="zh-TW" altLang="en-US" sz="2800" dirty="0"/>
                        </a:p>
                      </a:txBody>
                      <a:tcPr/>
                    </a:tc>
                    <a:tc>
                      <a:txBody>
                        <a:bodyPr/>
                        <a:lstStyle/>
                        <a:p>
                          <a:r>
                            <a:rPr kumimoji="1" lang="en-US" altLang="zh-TW" sz="2800" dirty="0"/>
                            <a:t>radius of a sphere with the same volume</a:t>
                          </a:r>
                          <a:endParaRPr lang="zh-TW" altLang="en-US" sz="2800" dirty="0"/>
                        </a:p>
                      </a:txBody>
                      <a:tcPr/>
                    </a:tc>
                    <a:extLst>
                      <a:ext uri="{0D108BD9-81ED-4DB2-BD59-A6C34878D82A}">
                        <a16:rowId xmlns:a16="http://schemas.microsoft.com/office/drawing/2014/main" val="3850569871"/>
                      </a:ext>
                    </a:extLst>
                  </a:tr>
                  <a:tr h="429840">
                    <a:tc>
                      <a:txBody>
                        <a:bodyPr/>
                        <a:lstStyle/>
                        <a:p>
                          <a14:m>
                            <m:oMath xmlns:m="http://schemas.openxmlformats.org/officeDocument/2006/math">
                              <m:r>
                                <a:rPr lang="en-US" altLang="zh-TW" sz="2800" smtClean="0">
                                  <a:latin typeface="Cambria Math" panose="02040503050406030204" pitchFamily="18" charset="0"/>
                                </a:rPr>
                                <m:t>𝜎</m:t>
                              </m:r>
                            </m:oMath>
                          </a14:m>
                          <a:r>
                            <a:rPr kumimoji="1" lang="en-US" altLang="zh-TW" sz="2800" dirty="0"/>
                            <a:t> </a:t>
                          </a:r>
                          <a:endParaRPr lang="zh-TW" altLang="en-US" sz="2800" dirty="0"/>
                        </a:p>
                      </a:txBody>
                      <a:tcPr/>
                    </a:tc>
                    <a:tc>
                      <a:txBody>
                        <a:bodyPr/>
                        <a:lstStyle/>
                        <a:p>
                          <a:r>
                            <a:rPr kumimoji="1" lang="en-US" altLang="zh-TW" sz="2800" dirty="0"/>
                            <a:t>surface tension of water</a:t>
                          </a:r>
                          <a:endParaRPr lang="zh-TW" altLang="en-US" sz="2800" dirty="0"/>
                        </a:p>
                      </a:txBody>
                      <a:tcPr/>
                    </a:tc>
                    <a:extLst>
                      <a:ext uri="{0D108BD9-81ED-4DB2-BD59-A6C34878D82A}">
                        <a16:rowId xmlns:a16="http://schemas.microsoft.com/office/drawing/2014/main" val="1749896103"/>
                      </a:ext>
                    </a:extLst>
                  </a:tr>
                  <a:tr h="783180">
                    <a:tc>
                      <a:txBody>
                        <a:bodyPr/>
                        <a:lstStyle/>
                        <a:p>
                          <a14:m>
                            <m:oMath xmlns:m="http://schemas.openxmlformats.org/officeDocument/2006/math">
                              <m:sSub>
                                <m:sSubPr>
                                  <m:ctrlPr>
                                    <a:rPr kumimoji="1" lang="en-US" altLang="zh-TW" sz="2800" b="0" i="1" smtClean="0">
                                      <a:latin typeface="Cambria Math" panose="02040503050406030204" pitchFamily="18" charset="0"/>
                                    </a:rPr>
                                  </m:ctrlPr>
                                </m:sSubPr>
                                <m:e>
                                  <m:r>
                                    <a:rPr kumimoji="1" lang="en-US" altLang="zh-TW" sz="2800" smtClean="0">
                                      <a:latin typeface="Cambria Math" panose="02040503050406030204" pitchFamily="18" charset="0"/>
                                    </a:rPr>
                                    <m:t>𝑃</m:t>
                                  </m:r>
                                </m:e>
                                <m:sub>
                                  <m:r>
                                    <a:rPr kumimoji="1" lang="en-US" altLang="zh-TW" sz="2800" b="0" smtClean="0">
                                      <a:latin typeface="Cambria Math" panose="02040503050406030204" pitchFamily="18" charset="0"/>
                                    </a:rPr>
                                    <m:t>𝑠</m:t>
                                  </m:r>
                                </m:sub>
                              </m:sSub>
                            </m:oMath>
                          </a14:m>
                          <a:r>
                            <a:rPr kumimoji="1" lang="en-US" altLang="zh-TW" sz="2800" dirty="0"/>
                            <a:t> </a:t>
                          </a:r>
                          <a:endParaRPr lang="zh-TW" altLang="en-US" sz="2800" dirty="0"/>
                        </a:p>
                      </a:txBody>
                      <a:tcPr/>
                    </a:tc>
                    <a:tc>
                      <a:txBody>
                        <a:bodyPr/>
                        <a:lstStyle/>
                        <a:p>
                          <a:r>
                            <a:rPr kumimoji="1" lang="en-US" altLang="zh-TW" sz="2800" b="1" dirty="0"/>
                            <a:t>Amplitude of the standing wave </a:t>
                          </a:r>
                          <a:endParaRPr lang="zh-TW" altLang="en-US" sz="2800" b="1" dirty="0"/>
                        </a:p>
                      </a:txBody>
                      <a:tcPr/>
                    </a:tc>
                    <a:extLst>
                      <a:ext uri="{0D108BD9-81ED-4DB2-BD59-A6C34878D82A}">
                        <a16:rowId xmlns:a16="http://schemas.microsoft.com/office/drawing/2014/main" val="2935722839"/>
                      </a:ext>
                    </a:extLst>
                  </a:tr>
                  <a:tr h="429840">
                    <a:tc>
                      <a:txBody>
                        <a:bodyPr/>
                        <a:lstStyle/>
                        <a:p>
                          <a14:m>
                            <m:oMath xmlns:m="http://schemas.openxmlformats.org/officeDocument/2006/math">
                              <m:sSub>
                                <m:sSubPr>
                                  <m:ctrlPr>
                                    <a:rPr kumimoji="1" lang="en-US" altLang="zh-TW" sz="2800" i="1" smtClean="0">
                                      <a:latin typeface="Cambria Math" panose="02040503050406030204" pitchFamily="18" charset="0"/>
                                    </a:rPr>
                                  </m:ctrlPr>
                                </m:sSubPr>
                                <m:e>
                                  <m:r>
                                    <a:rPr kumimoji="1" lang="en-US" altLang="zh-TW" sz="2800">
                                      <a:latin typeface="Cambria Math" panose="02040503050406030204" pitchFamily="18" charset="0"/>
                                    </a:rPr>
                                    <m:t>𝛽</m:t>
                                  </m:r>
                                </m:e>
                                <m:sub>
                                  <m:r>
                                    <a:rPr kumimoji="1" lang="en-US" altLang="zh-TW" sz="2800">
                                      <a:latin typeface="Cambria Math" panose="02040503050406030204" pitchFamily="18" charset="0"/>
                                    </a:rPr>
                                    <m:t>0</m:t>
                                  </m:r>
                                </m:sub>
                              </m:sSub>
                            </m:oMath>
                          </a14:m>
                          <a:r>
                            <a:rPr kumimoji="1" lang="en-US" altLang="zh-TW" sz="2800" dirty="0"/>
                            <a:t> </a:t>
                          </a:r>
                          <a:endParaRPr lang="zh-TW" altLang="en-US" sz="2800" dirty="0"/>
                        </a:p>
                      </a:txBody>
                      <a:tcPr/>
                    </a:tc>
                    <a:tc>
                      <a:txBody>
                        <a:bodyPr/>
                        <a:lstStyle/>
                        <a:p>
                          <a:r>
                            <a:rPr kumimoji="1" lang="en-US" altLang="zh-TW" sz="2800" b="1" dirty="0"/>
                            <a:t>compressibility of air</a:t>
                          </a:r>
                          <a:endParaRPr lang="zh-TW" altLang="en-US" sz="2800" b="1" dirty="0"/>
                        </a:p>
                      </a:txBody>
                      <a:tcPr/>
                    </a:tc>
                    <a:extLst>
                      <a:ext uri="{0D108BD9-81ED-4DB2-BD59-A6C34878D82A}">
                        <a16:rowId xmlns:a16="http://schemas.microsoft.com/office/drawing/2014/main" val="488183416"/>
                      </a:ext>
                    </a:extLst>
                  </a:tr>
                  <a:tr h="429486">
                    <a:tc>
                      <a:txBody>
                        <a:bodyPr/>
                        <a:lstStyle/>
                        <a:p>
                          <a:pPr/>
                          <a14:m>
                            <m:oMathPara xmlns:m="http://schemas.openxmlformats.org/officeDocument/2006/math">
                              <m:oMathParaPr>
                                <m:jc m:val="left"/>
                              </m:oMathParaPr>
                              <m:oMath xmlns:m="http://schemas.openxmlformats.org/officeDocument/2006/math">
                                <m:r>
                                  <a:rPr kumimoji="1" lang="en-US" altLang="zh-TW" sz="2800" b="0" smtClean="0">
                                    <a:latin typeface="Cambria Math" panose="02040503050406030204" pitchFamily="18" charset="0"/>
                                  </a:rPr>
                                  <m:t>𝑘</m:t>
                                </m:r>
                              </m:oMath>
                            </m:oMathPara>
                          </a14:m>
                          <a:endParaRPr lang="zh-TW" altLang="en-US" sz="2800" dirty="0"/>
                        </a:p>
                      </a:txBody>
                      <a:tcPr/>
                    </a:tc>
                    <a:tc>
                      <a:txBody>
                        <a:bodyPr/>
                        <a:lstStyle/>
                        <a:p>
                          <a:r>
                            <a:rPr kumimoji="1" lang="en-US" altLang="zh-TW" sz="2800" dirty="0"/>
                            <a:t>wave number</a:t>
                          </a:r>
                          <a:endParaRPr lang="zh-TW" altLang="en-US" sz="2800" dirty="0"/>
                        </a:p>
                      </a:txBody>
                      <a:tcPr/>
                    </a:tc>
                    <a:extLst>
                      <a:ext uri="{0D108BD9-81ED-4DB2-BD59-A6C34878D82A}">
                        <a16:rowId xmlns:a16="http://schemas.microsoft.com/office/drawing/2014/main" val="2078882551"/>
                      </a:ext>
                    </a:extLst>
                  </a:tr>
                </a:tbl>
              </a:graphicData>
            </a:graphic>
          </p:graphicFrame>
        </mc:Choice>
        <mc:Fallback xmlns="">
          <p:graphicFrame>
            <p:nvGraphicFramePr>
              <p:cNvPr id="79" name="表格 17">
                <a:extLst>
                  <a:ext uri="{FF2B5EF4-FFF2-40B4-BE49-F238E27FC236}">
                    <a16:creationId xmlns:a16="http://schemas.microsoft.com/office/drawing/2014/main" id="{85D93826-C220-0643-B3EA-9F7463BEF412}"/>
                  </a:ext>
                </a:extLst>
              </p:cNvPr>
              <p:cNvGraphicFramePr>
                <a:graphicFrameLocks noGrp="1"/>
              </p:cNvGraphicFramePr>
              <p:nvPr>
                <p:extLst>
                  <p:ext uri="{D42A27DB-BD31-4B8C-83A1-F6EECF244321}">
                    <p14:modId xmlns:p14="http://schemas.microsoft.com/office/powerpoint/2010/main" val="912015515"/>
                  </p:ext>
                </p:extLst>
              </p:nvPr>
            </p:nvGraphicFramePr>
            <p:xfrm>
              <a:off x="6767823" y="16153786"/>
              <a:ext cx="7015371" cy="3444240"/>
            </p:xfrm>
            <a:graphic>
              <a:graphicData uri="http://schemas.openxmlformats.org/drawingml/2006/table">
                <a:tbl>
                  <a:tblPr firstRow="1" bandRow="1">
                    <a:tableStyleId>{327F97BB-C833-4FB7-BDE5-3F7075034690}</a:tableStyleId>
                  </a:tblPr>
                  <a:tblGrid>
                    <a:gridCol w="1763536">
                      <a:extLst>
                        <a:ext uri="{9D8B030D-6E8A-4147-A177-3AD203B41FA5}">
                          <a16:colId xmlns:a16="http://schemas.microsoft.com/office/drawing/2014/main" val="4116255553"/>
                        </a:ext>
                      </a:extLst>
                    </a:gridCol>
                    <a:gridCol w="5251835">
                      <a:extLst>
                        <a:ext uri="{9D8B030D-6E8A-4147-A177-3AD203B41FA5}">
                          <a16:colId xmlns:a16="http://schemas.microsoft.com/office/drawing/2014/main" val="4191392971"/>
                        </a:ext>
                      </a:extLst>
                    </a:gridCol>
                  </a:tblGrid>
                  <a:tr h="944880">
                    <a:tc>
                      <a:txBody>
                        <a:bodyPr/>
                        <a:lstStyle/>
                        <a:p>
                          <a:r>
                            <a:rPr kumimoji="1" lang="en-US" altLang="zh-TW" sz="2800" dirty="0"/>
                            <a:t>R</a:t>
                          </a:r>
                          <a:endParaRPr lang="zh-TW" altLang="en-US" sz="2800" dirty="0"/>
                        </a:p>
                      </a:txBody>
                      <a:tcPr/>
                    </a:tc>
                    <a:tc>
                      <a:txBody>
                        <a:bodyPr/>
                        <a:lstStyle/>
                        <a:p>
                          <a:r>
                            <a:rPr kumimoji="1" lang="en-US" altLang="zh-TW" sz="2800" dirty="0"/>
                            <a:t>radius of a sphere with the same volume</a:t>
                          </a:r>
                          <a:endParaRPr lang="zh-TW" altLang="en-US" sz="2800" dirty="0"/>
                        </a:p>
                      </a:txBody>
                      <a:tcPr/>
                    </a:tc>
                    <a:extLst>
                      <a:ext uri="{0D108BD9-81ED-4DB2-BD59-A6C34878D82A}">
                        <a16:rowId xmlns:a16="http://schemas.microsoft.com/office/drawing/2014/main" val="3850569871"/>
                      </a:ext>
                    </a:extLst>
                  </a:tr>
                  <a:tr h="518160">
                    <a:tc>
                      <a:txBody>
                        <a:bodyPr/>
                        <a:lstStyle/>
                        <a:p>
                          <a:endParaRPr lang="zh-TW"/>
                        </a:p>
                      </a:txBody>
                      <a:tcPr>
                        <a:blipFill>
                          <a:blip r:embed="rId12"/>
                          <a:stretch>
                            <a:fillRect l="-2878" t="-195122" r="-302878" b="-414634"/>
                          </a:stretch>
                        </a:blipFill>
                      </a:tcPr>
                    </a:tc>
                    <a:tc>
                      <a:txBody>
                        <a:bodyPr/>
                        <a:lstStyle/>
                        <a:p>
                          <a:r>
                            <a:rPr kumimoji="1" lang="en-US" altLang="zh-TW" sz="2800" dirty="0"/>
                            <a:t>surface tension of water</a:t>
                          </a:r>
                          <a:endParaRPr lang="zh-TW" altLang="en-US" sz="2800" dirty="0"/>
                        </a:p>
                      </a:txBody>
                      <a:tcPr/>
                    </a:tc>
                    <a:extLst>
                      <a:ext uri="{0D108BD9-81ED-4DB2-BD59-A6C34878D82A}">
                        <a16:rowId xmlns:a16="http://schemas.microsoft.com/office/drawing/2014/main" val="1749896103"/>
                      </a:ext>
                    </a:extLst>
                  </a:tr>
                  <a:tr h="944880">
                    <a:tc>
                      <a:txBody>
                        <a:bodyPr/>
                        <a:lstStyle/>
                        <a:p>
                          <a:endParaRPr lang="zh-TW"/>
                        </a:p>
                      </a:txBody>
                      <a:tcPr>
                        <a:blipFill>
                          <a:blip r:embed="rId12"/>
                          <a:stretch>
                            <a:fillRect l="-2878" t="-161333" r="-302878" b="-126667"/>
                          </a:stretch>
                        </a:blipFill>
                      </a:tcPr>
                    </a:tc>
                    <a:tc>
                      <a:txBody>
                        <a:bodyPr/>
                        <a:lstStyle/>
                        <a:p>
                          <a:r>
                            <a:rPr kumimoji="1" lang="en-US" altLang="zh-TW" sz="2800" b="1" dirty="0"/>
                            <a:t>Amplitude of the standing wave </a:t>
                          </a:r>
                          <a:endParaRPr lang="zh-TW" altLang="en-US" sz="2800" b="1" dirty="0"/>
                        </a:p>
                      </a:txBody>
                      <a:tcPr/>
                    </a:tc>
                    <a:extLst>
                      <a:ext uri="{0D108BD9-81ED-4DB2-BD59-A6C34878D82A}">
                        <a16:rowId xmlns:a16="http://schemas.microsoft.com/office/drawing/2014/main" val="2935722839"/>
                      </a:ext>
                    </a:extLst>
                  </a:tr>
                  <a:tr h="518160">
                    <a:tc>
                      <a:txBody>
                        <a:bodyPr/>
                        <a:lstStyle/>
                        <a:p>
                          <a:endParaRPr lang="zh-TW"/>
                        </a:p>
                      </a:txBody>
                      <a:tcPr>
                        <a:blipFill>
                          <a:blip r:embed="rId12"/>
                          <a:stretch>
                            <a:fillRect l="-2878" t="-478049" r="-302878" b="-131707"/>
                          </a:stretch>
                        </a:blipFill>
                      </a:tcPr>
                    </a:tc>
                    <a:tc>
                      <a:txBody>
                        <a:bodyPr/>
                        <a:lstStyle/>
                        <a:p>
                          <a:r>
                            <a:rPr kumimoji="1" lang="en-US" altLang="zh-TW" sz="2800" b="1" dirty="0"/>
                            <a:t>compressibility of air</a:t>
                          </a:r>
                          <a:endParaRPr lang="zh-TW" altLang="en-US" sz="2800" b="1" dirty="0"/>
                        </a:p>
                      </a:txBody>
                      <a:tcPr/>
                    </a:tc>
                    <a:extLst>
                      <a:ext uri="{0D108BD9-81ED-4DB2-BD59-A6C34878D82A}">
                        <a16:rowId xmlns:a16="http://schemas.microsoft.com/office/drawing/2014/main" val="488183416"/>
                      </a:ext>
                    </a:extLst>
                  </a:tr>
                  <a:tr h="518160">
                    <a:tc>
                      <a:txBody>
                        <a:bodyPr/>
                        <a:lstStyle/>
                        <a:p>
                          <a:endParaRPr lang="zh-TW"/>
                        </a:p>
                      </a:txBody>
                      <a:tcPr>
                        <a:blipFill>
                          <a:blip r:embed="rId12"/>
                          <a:stretch>
                            <a:fillRect l="-2878" t="-578049" r="-302878" b="-31707"/>
                          </a:stretch>
                        </a:blipFill>
                      </a:tcPr>
                    </a:tc>
                    <a:tc>
                      <a:txBody>
                        <a:bodyPr/>
                        <a:lstStyle/>
                        <a:p>
                          <a:r>
                            <a:rPr kumimoji="1" lang="en-US" altLang="zh-TW" sz="2800" dirty="0"/>
                            <a:t>wave number</a:t>
                          </a:r>
                          <a:endParaRPr lang="zh-TW" altLang="en-US" sz="2800" dirty="0"/>
                        </a:p>
                      </a:txBody>
                      <a:tcPr/>
                    </a:tc>
                    <a:extLst>
                      <a:ext uri="{0D108BD9-81ED-4DB2-BD59-A6C34878D82A}">
                        <a16:rowId xmlns:a16="http://schemas.microsoft.com/office/drawing/2014/main" val="2078882551"/>
                      </a:ext>
                    </a:extLst>
                  </a:tr>
                </a:tbl>
              </a:graphicData>
            </a:graphic>
          </p:graphicFrame>
        </mc:Fallback>
      </mc:AlternateContent>
      <p:grpSp>
        <p:nvGrpSpPr>
          <p:cNvPr id="26" name="群組 25">
            <a:extLst>
              <a:ext uri="{FF2B5EF4-FFF2-40B4-BE49-F238E27FC236}">
                <a16:creationId xmlns:a16="http://schemas.microsoft.com/office/drawing/2014/main" id="{24E5A866-DB2A-B843-98FF-C27215E9EEC6}"/>
              </a:ext>
            </a:extLst>
          </p:cNvPr>
          <p:cNvGrpSpPr/>
          <p:nvPr/>
        </p:nvGrpSpPr>
        <p:grpSpPr>
          <a:xfrm>
            <a:off x="913843" y="16055190"/>
            <a:ext cx="5255780" cy="1980000"/>
            <a:chOff x="930444" y="21039158"/>
            <a:chExt cx="4695334" cy="1636569"/>
          </a:xfrm>
        </p:grpSpPr>
        <p:sp>
          <p:nvSpPr>
            <p:cNvPr id="80" name="橢圓 79">
              <a:extLst>
                <a:ext uri="{FF2B5EF4-FFF2-40B4-BE49-F238E27FC236}">
                  <a16:creationId xmlns:a16="http://schemas.microsoft.com/office/drawing/2014/main" id="{B1DD42EF-0107-9742-80E6-86CA7104C3DD}"/>
                </a:ext>
              </a:extLst>
            </p:cNvPr>
            <p:cNvSpPr>
              <a:spLocks noChangeAspect="1"/>
            </p:cNvSpPr>
            <p:nvPr/>
          </p:nvSpPr>
          <p:spPr>
            <a:xfrm>
              <a:off x="3268073" y="21048402"/>
              <a:ext cx="2222542" cy="1519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1" name="橢圓 80">
              <a:extLst>
                <a:ext uri="{FF2B5EF4-FFF2-40B4-BE49-F238E27FC236}">
                  <a16:creationId xmlns:a16="http://schemas.microsoft.com/office/drawing/2014/main" id="{46B7C0B4-9071-C744-B492-2DAE5BFEBB2E}"/>
                </a:ext>
              </a:extLst>
            </p:cNvPr>
            <p:cNvSpPr>
              <a:spLocks noChangeAspect="1"/>
            </p:cNvSpPr>
            <p:nvPr/>
          </p:nvSpPr>
          <p:spPr>
            <a:xfrm>
              <a:off x="930444" y="21039158"/>
              <a:ext cx="1768864" cy="1636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solidFill>
                  <a:srgbClr val="0070C0"/>
                </a:solidFill>
              </a:endParaRPr>
            </a:p>
          </p:txBody>
        </p:sp>
        <p:sp>
          <p:nvSpPr>
            <p:cNvPr id="82" name="向下箭號 6">
              <a:extLst>
                <a:ext uri="{FF2B5EF4-FFF2-40B4-BE49-F238E27FC236}">
                  <a16:creationId xmlns:a16="http://schemas.microsoft.com/office/drawing/2014/main" id="{8E2CD8AC-CC16-6D45-8DC3-3ED26B979A1F}"/>
                </a:ext>
              </a:extLst>
            </p:cNvPr>
            <p:cNvSpPr/>
            <p:nvPr/>
          </p:nvSpPr>
          <p:spPr>
            <a:xfrm rot="16200000">
              <a:off x="2760133" y="21617206"/>
              <a:ext cx="378154" cy="500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3" name="矩形 82">
              <a:extLst>
                <a:ext uri="{FF2B5EF4-FFF2-40B4-BE49-F238E27FC236}">
                  <a16:creationId xmlns:a16="http://schemas.microsoft.com/office/drawing/2014/main" id="{738B07CA-2BF9-E34B-AED1-E0671AC39825}"/>
                </a:ext>
              </a:extLst>
            </p:cNvPr>
            <p:cNvSpPr/>
            <p:nvPr/>
          </p:nvSpPr>
          <p:spPr>
            <a:xfrm>
              <a:off x="1797775" y="21853481"/>
              <a:ext cx="865357" cy="4415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4" name="矩形 83">
              <a:extLst>
                <a:ext uri="{FF2B5EF4-FFF2-40B4-BE49-F238E27FC236}">
                  <a16:creationId xmlns:a16="http://schemas.microsoft.com/office/drawing/2014/main" id="{FAB0F0E6-45FA-334D-87EF-6DD33B8F7C31}"/>
                </a:ext>
              </a:extLst>
            </p:cNvPr>
            <p:cNvSpPr/>
            <p:nvPr/>
          </p:nvSpPr>
          <p:spPr>
            <a:xfrm>
              <a:off x="4337189" y="21822654"/>
              <a:ext cx="1100173" cy="879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5" name="矩形 84">
              <a:extLst>
                <a:ext uri="{FF2B5EF4-FFF2-40B4-BE49-F238E27FC236}">
                  <a16:creationId xmlns:a16="http://schemas.microsoft.com/office/drawing/2014/main" id="{1428C7D1-1C14-394E-BAFE-0E7A7362257C}"/>
                </a:ext>
              </a:extLst>
            </p:cNvPr>
            <p:cNvSpPr/>
            <p:nvPr/>
          </p:nvSpPr>
          <p:spPr>
            <a:xfrm rot="16200000">
              <a:off x="4003932" y="21416461"/>
              <a:ext cx="753608" cy="729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6" name="文字方塊 85">
              <a:extLst>
                <a:ext uri="{FF2B5EF4-FFF2-40B4-BE49-F238E27FC236}">
                  <a16:creationId xmlns:a16="http://schemas.microsoft.com/office/drawing/2014/main" id="{6E8418AC-6D6A-0D41-B1E1-5090F54B949B}"/>
                </a:ext>
              </a:extLst>
            </p:cNvPr>
            <p:cNvSpPr txBox="1"/>
            <p:nvPr/>
          </p:nvSpPr>
          <p:spPr>
            <a:xfrm>
              <a:off x="1995810" y="21435928"/>
              <a:ext cx="680114" cy="523220"/>
            </a:xfrm>
            <a:prstGeom prst="rect">
              <a:avLst/>
            </a:prstGeom>
            <a:noFill/>
          </p:spPr>
          <p:txBody>
            <a:bodyPr wrap="square" rtlCol="0">
              <a:spAutoFit/>
            </a:bodyPr>
            <a:lstStyle/>
            <a:p>
              <a:r>
                <a:rPr kumimoji="1" lang="en-US" altLang="zh-TW" sz="2800" dirty="0">
                  <a:solidFill>
                    <a:schemeClr val="accent6">
                      <a:lumMod val="50000"/>
                    </a:schemeClr>
                  </a:solidFill>
                </a:rPr>
                <a:t>R</a:t>
              </a:r>
              <a:endParaRPr kumimoji="1" lang="zh-TW" altLang="en-US" sz="2800" dirty="0">
                <a:solidFill>
                  <a:schemeClr val="accent6">
                    <a:lumMod val="50000"/>
                  </a:schemeClr>
                </a:solidFill>
              </a:endParaRPr>
            </a:p>
          </p:txBody>
        </p:sp>
        <p:sp>
          <p:nvSpPr>
            <p:cNvPr id="87" name="矩形 86">
              <a:extLst>
                <a:ext uri="{FF2B5EF4-FFF2-40B4-BE49-F238E27FC236}">
                  <a16:creationId xmlns:a16="http://schemas.microsoft.com/office/drawing/2014/main" id="{64F9EB0C-EBB7-0A4F-8D2E-0FC961E37740}"/>
                </a:ext>
              </a:extLst>
            </p:cNvPr>
            <p:cNvSpPr/>
            <p:nvPr/>
          </p:nvSpPr>
          <p:spPr>
            <a:xfrm>
              <a:off x="4013660" y="21291119"/>
              <a:ext cx="894653" cy="461665"/>
            </a:xfrm>
            <a:prstGeom prst="rect">
              <a:avLst/>
            </a:prstGeom>
          </p:spPr>
          <p:txBody>
            <a:bodyPr wrap="square">
              <a:spAutoFit/>
            </a:bodyPr>
            <a:lstStyle/>
            <a:p>
              <a:r>
                <a:rPr kumimoji="1" lang="en-US" altLang="zh-TW" sz="2400" dirty="0">
                  <a:solidFill>
                    <a:schemeClr val="accent6">
                      <a:lumMod val="50000"/>
                    </a:schemeClr>
                  </a:solidFill>
                </a:rPr>
                <a:t>b</a:t>
              </a:r>
              <a:r>
                <a:rPr kumimoji="1" lang="en-US" altLang="zh-TW" sz="2400" dirty="0">
                  <a:solidFill>
                    <a:schemeClr val="accent2"/>
                  </a:solidFill>
                </a:rPr>
                <a:t> </a:t>
              </a:r>
              <a:endParaRPr kumimoji="1" lang="zh-TW" altLang="en-US" sz="2400" dirty="0">
                <a:solidFill>
                  <a:schemeClr val="accent2"/>
                </a:solidFill>
              </a:endParaRPr>
            </a:p>
          </p:txBody>
        </p:sp>
        <p:sp>
          <p:nvSpPr>
            <p:cNvPr id="88" name="矩形 87">
              <a:extLst>
                <a:ext uri="{FF2B5EF4-FFF2-40B4-BE49-F238E27FC236}">
                  <a16:creationId xmlns:a16="http://schemas.microsoft.com/office/drawing/2014/main" id="{3407EDAA-94B4-9A4D-AFF4-C88E2289A397}"/>
                </a:ext>
              </a:extLst>
            </p:cNvPr>
            <p:cNvSpPr/>
            <p:nvPr/>
          </p:nvSpPr>
          <p:spPr>
            <a:xfrm>
              <a:off x="4740097" y="21804056"/>
              <a:ext cx="885681" cy="461665"/>
            </a:xfrm>
            <a:prstGeom prst="rect">
              <a:avLst/>
            </a:prstGeom>
          </p:spPr>
          <p:txBody>
            <a:bodyPr wrap="square">
              <a:spAutoFit/>
            </a:bodyPr>
            <a:lstStyle/>
            <a:p>
              <a:r>
                <a:rPr kumimoji="1" lang="en-US" altLang="zh-TW" sz="2400" dirty="0">
                  <a:solidFill>
                    <a:schemeClr val="accent6">
                      <a:lumMod val="50000"/>
                    </a:schemeClr>
                  </a:solidFill>
                </a:rPr>
                <a:t>a</a:t>
              </a:r>
              <a:endParaRPr kumimoji="1" lang="zh-TW" altLang="en-US" sz="2400" dirty="0">
                <a:solidFill>
                  <a:schemeClr val="accent6">
                    <a:lumMod val="50000"/>
                  </a:schemeClr>
                </a:solidFill>
              </a:endParaRPr>
            </a:p>
          </p:txBody>
        </p:sp>
      </p:grpSp>
      <p:sp>
        <p:nvSpPr>
          <p:cNvPr id="3" name="矩形 2">
            <a:extLst>
              <a:ext uri="{FF2B5EF4-FFF2-40B4-BE49-F238E27FC236}">
                <a16:creationId xmlns:a16="http://schemas.microsoft.com/office/drawing/2014/main" id="{FDA1F949-A59C-8E44-BF20-6C6030AE86C5}"/>
              </a:ext>
            </a:extLst>
          </p:cNvPr>
          <p:cNvSpPr/>
          <p:nvPr/>
        </p:nvSpPr>
        <p:spPr>
          <a:xfrm>
            <a:off x="15025338" y="13285393"/>
            <a:ext cx="14546113" cy="1569660"/>
          </a:xfrm>
          <a:prstGeom prst="rect">
            <a:avLst/>
          </a:prstGeom>
        </p:spPr>
        <p:txBody>
          <a:bodyPr wrap="square">
            <a:spAutoFit/>
          </a:bodyPr>
          <a:lstStyle/>
          <a:p>
            <a:pPr algn="just"/>
            <a:r>
              <a:rPr kumimoji="1" lang="en-US" altLang="zh-TW" sz="3200" dirty="0"/>
              <a:t>The deformation of the smaller water droplets can fit the curve we expect. But For the bigger droplets, the data start not to fit the theoretical curve. The bigger droplet seems to have smaller deformation compared with our expectation.</a:t>
            </a:r>
            <a:endParaRPr kumimoji="1" lang="zh-TW" altLang="en-US" sz="3600" dirty="0"/>
          </a:p>
        </p:txBody>
      </p:sp>
      <p:sp>
        <p:nvSpPr>
          <p:cNvPr id="6" name="文字方塊 5">
            <a:extLst>
              <a:ext uri="{FF2B5EF4-FFF2-40B4-BE49-F238E27FC236}">
                <a16:creationId xmlns:a16="http://schemas.microsoft.com/office/drawing/2014/main" id="{F7A69C24-1ECB-4B23-A5E4-2919BACA66B3}"/>
              </a:ext>
            </a:extLst>
          </p:cNvPr>
          <p:cNvSpPr txBox="1"/>
          <p:nvPr/>
        </p:nvSpPr>
        <p:spPr>
          <a:xfrm>
            <a:off x="14691167" y="39486081"/>
            <a:ext cx="15297567" cy="3046988"/>
          </a:xfrm>
          <a:prstGeom prst="rect">
            <a:avLst/>
          </a:prstGeom>
          <a:noFill/>
        </p:spPr>
        <p:txBody>
          <a:bodyPr wrap="square" rtlCol="0">
            <a:spAutoFit/>
          </a:bodyPr>
          <a:lstStyle/>
          <a:p>
            <a:r>
              <a:rPr lang="en-US" altLang="zh-TW" sz="3200" dirty="0"/>
              <a:t>[1]. Trinh, "Equilibrium shapes of acoustically levitated drops." J. </a:t>
            </a:r>
            <a:r>
              <a:rPr lang="en-US" altLang="zh-TW" sz="3200" dirty="0" err="1"/>
              <a:t>Acoust</a:t>
            </a:r>
            <a:r>
              <a:rPr lang="en-US" altLang="zh-TW" sz="3200" dirty="0"/>
              <a:t>. Soc. Am. 79.5 (1986)</a:t>
            </a:r>
          </a:p>
          <a:p>
            <a:r>
              <a:rPr lang="en-US" altLang="zh-TW" sz="3200" dirty="0"/>
              <a:t>[2]. </a:t>
            </a:r>
            <a:r>
              <a:rPr lang="en-US" altLang="zh-TW" sz="3200" dirty="0" err="1"/>
              <a:t>Marzo</a:t>
            </a:r>
            <a:r>
              <a:rPr lang="en-US" altLang="zh-TW" sz="3200" dirty="0"/>
              <a:t>, "</a:t>
            </a:r>
            <a:r>
              <a:rPr lang="en-US" altLang="zh-TW" sz="3200" dirty="0" err="1"/>
              <a:t>TinyLev</a:t>
            </a:r>
            <a:r>
              <a:rPr lang="en-US" altLang="zh-TW" sz="3200" dirty="0"/>
              <a:t>: A multi-emitter single-axis acoustic levitator." Rev. Sci. </a:t>
            </a:r>
            <a:r>
              <a:rPr lang="en-US" altLang="zh-TW" sz="3200" dirty="0" err="1"/>
              <a:t>Instrum</a:t>
            </a:r>
            <a:r>
              <a:rPr lang="en-US" altLang="zh-TW" sz="3200" dirty="0"/>
              <a:t>. (2017)</a:t>
            </a:r>
          </a:p>
          <a:p>
            <a:r>
              <a:rPr lang="en-US" altLang="zh-TW" sz="3200" dirty="0"/>
              <a:t>[3]. Shen, "Parametrically excited sectorial oscillation of liquid drops floating in ultrasound." Phys. Rev. E 81.4 (2010)</a:t>
            </a:r>
            <a:endParaRPr lang="zh-TW" altLang="en-US" sz="3200" dirty="0"/>
          </a:p>
        </p:txBody>
      </p:sp>
      <p:sp>
        <p:nvSpPr>
          <p:cNvPr id="63" name="文字方塊 62">
            <a:extLst>
              <a:ext uri="{FF2B5EF4-FFF2-40B4-BE49-F238E27FC236}">
                <a16:creationId xmlns:a16="http://schemas.microsoft.com/office/drawing/2014/main" id="{70701469-7CA9-4065-AF74-0C5E559A2FB1}"/>
              </a:ext>
            </a:extLst>
          </p:cNvPr>
          <p:cNvSpPr txBox="1"/>
          <p:nvPr/>
        </p:nvSpPr>
        <p:spPr>
          <a:xfrm>
            <a:off x="411510" y="21260637"/>
            <a:ext cx="13792784" cy="769441"/>
          </a:xfrm>
          <a:prstGeom prst="rect">
            <a:avLst/>
          </a:prstGeom>
          <a:noFill/>
        </p:spPr>
        <p:txBody>
          <a:bodyPr wrap="square">
            <a:spAutoFit/>
          </a:bodyPr>
          <a:lstStyle/>
          <a:p>
            <a:r>
              <a:rPr lang="en-US" altLang="zh-TW" sz="4400" dirty="0"/>
              <a:t>Dynamic of drop by modulation:</a:t>
            </a:r>
            <a:endParaRPr lang="zh-TW" altLang="en-US" sz="4400" dirty="0"/>
          </a:p>
        </p:txBody>
      </p:sp>
      <p:sp>
        <p:nvSpPr>
          <p:cNvPr id="64" name="文字方塊 63">
            <a:extLst>
              <a:ext uri="{FF2B5EF4-FFF2-40B4-BE49-F238E27FC236}">
                <a16:creationId xmlns:a16="http://schemas.microsoft.com/office/drawing/2014/main" id="{5D37D4C0-D330-4C9A-BB65-B71CD7A9B982}"/>
              </a:ext>
            </a:extLst>
          </p:cNvPr>
          <p:cNvSpPr txBox="1"/>
          <p:nvPr/>
        </p:nvSpPr>
        <p:spPr>
          <a:xfrm>
            <a:off x="681957" y="21989981"/>
            <a:ext cx="13785856" cy="1200329"/>
          </a:xfrm>
          <a:prstGeom prst="rect">
            <a:avLst/>
          </a:prstGeom>
          <a:noFill/>
        </p:spPr>
        <p:txBody>
          <a:bodyPr wrap="square" rtlCol="0">
            <a:spAutoFit/>
          </a:bodyPr>
          <a:lstStyle/>
          <a:p>
            <a:r>
              <a:rPr kumimoji="1" lang="en-US" altLang="zh-TW" sz="3600" dirty="0"/>
              <a:t>After changing the amplitude into modulation, it will become a star shape deformation, the reference of modulation frequency will be </a:t>
            </a:r>
            <a:endParaRPr kumimoji="1" lang="zh-TW" altLang="en-US" sz="3600" dirty="0"/>
          </a:p>
        </p:txBody>
      </p:sp>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632ABF3D-4813-4B7D-8161-950A90002D91}"/>
                  </a:ext>
                </a:extLst>
              </p:cNvPr>
              <p:cNvSpPr/>
              <p:nvPr/>
            </p:nvSpPr>
            <p:spPr>
              <a:xfrm>
                <a:off x="-1826416" y="24274210"/>
                <a:ext cx="10885777" cy="17291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3600" b="0" i="1" smtClean="0">
                              <a:latin typeface="Cambria Math" panose="02040503050406030204" pitchFamily="18" charset="0"/>
                            </a:rPr>
                          </m:ctrlPr>
                        </m:sSubPr>
                        <m:e>
                          <m:r>
                            <a:rPr lang="en-US" altLang="zh-TW" sz="3600" b="0" i="1" smtClean="0">
                              <a:latin typeface="Cambria Math" panose="02040503050406030204" pitchFamily="18" charset="0"/>
                            </a:rPr>
                            <m:t>𝑓</m:t>
                          </m:r>
                        </m:e>
                        <m:sub>
                          <m:r>
                            <a:rPr lang="en-US" altLang="zh-TW" sz="3600" b="0" i="1" smtClean="0">
                              <a:latin typeface="Cambria Math" panose="02040503050406030204" pitchFamily="18" charset="0"/>
                            </a:rPr>
                            <m:t>𝑚</m:t>
                          </m:r>
                        </m:sub>
                      </m:sSub>
                      <m:r>
                        <a:rPr lang="en-US" altLang="zh-TW" sz="3600" b="0" i="1" smtClean="0">
                          <a:latin typeface="Cambria Math" panose="02040503050406030204" pitchFamily="18" charset="0"/>
                        </a:rPr>
                        <m:t>=</m:t>
                      </m:r>
                      <m:f>
                        <m:fPr>
                          <m:ctrlPr>
                            <a:rPr lang="en-US" altLang="zh-TW" sz="3600" b="0" i="1" smtClean="0">
                              <a:latin typeface="Cambria Math" panose="02040503050406030204" pitchFamily="18" charset="0"/>
                            </a:rPr>
                          </m:ctrlPr>
                        </m:fPr>
                        <m:num>
                          <m:r>
                            <a:rPr lang="en-US" altLang="zh-TW" sz="3600" b="0" i="1" smtClean="0">
                              <a:latin typeface="Cambria Math" panose="02040503050406030204" pitchFamily="18" charset="0"/>
                            </a:rPr>
                            <m:t>1</m:t>
                          </m:r>
                        </m:num>
                        <m:den>
                          <m:r>
                            <a:rPr lang="en-US" altLang="zh-TW" sz="3600" i="1">
                              <a:latin typeface="Cambria Math" panose="02040503050406030204" pitchFamily="18" charset="0"/>
                            </a:rPr>
                            <m:t>2</m:t>
                          </m:r>
                          <m:r>
                            <a:rPr lang="en-US" altLang="zh-TW" sz="3600" i="1">
                              <a:latin typeface="Cambria Math" panose="02040503050406030204" pitchFamily="18" charset="0"/>
                            </a:rPr>
                            <m:t>𝜋</m:t>
                          </m:r>
                        </m:den>
                      </m:f>
                      <m:rad>
                        <m:radPr>
                          <m:degHide m:val="on"/>
                          <m:ctrlPr>
                            <a:rPr lang="en-US" altLang="zh-TW" sz="3600" i="1" smtClean="0">
                              <a:latin typeface="Cambria Math" panose="02040503050406030204" pitchFamily="18" charset="0"/>
                            </a:rPr>
                          </m:ctrlPr>
                        </m:radPr>
                        <m:deg/>
                        <m:e>
                          <m:f>
                            <m:fPr>
                              <m:ctrlPr>
                                <a:rPr lang="en-US" altLang="zh-TW" sz="3600" b="0" i="1" smtClean="0">
                                  <a:latin typeface="Cambria Math" panose="02040503050406030204" pitchFamily="18" charset="0"/>
                                </a:rPr>
                              </m:ctrlPr>
                            </m:fPr>
                            <m:num>
                              <m:r>
                                <a:rPr lang="zh-TW" altLang="en-US" sz="3600" i="1" smtClean="0">
                                  <a:latin typeface="Cambria Math" panose="02040503050406030204" pitchFamily="18" charset="0"/>
                                </a:rPr>
                                <m:t>𝜎</m:t>
                              </m:r>
                            </m:num>
                            <m:den>
                              <m:r>
                                <a:rPr lang="zh-TW" altLang="en-US" sz="3600" b="0" i="1" smtClean="0">
                                  <a:latin typeface="Cambria Math" panose="02040503050406030204" pitchFamily="18" charset="0"/>
                                </a:rPr>
                                <m:t>𝜌</m:t>
                              </m:r>
                              <m:sSup>
                                <m:sSupPr>
                                  <m:ctrlPr>
                                    <a:rPr lang="en-US" altLang="zh-TW" sz="3600" b="0" i="1" smtClean="0">
                                      <a:latin typeface="Cambria Math" panose="02040503050406030204" pitchFamily="18" charset="0"/>
                                    </a:rPr>
                                  </m:ctrlPr>
                                </m:sSupPr>
                                <m:e>
                                  <m:r>
                                    <a:rPr lang="en-US" altLang="zh-TW" sz="3600" b="0" i="1" smtClean="0">
                                      <a:latin typeface="Cambria Math" panose="02040503050406030204" pitchFamily="18" charset="0"/>
                                    </a:rPr>
                                    <m:t>𝑅</m:t>
                                  </m:r>
                                </m:e>
                                <m:sup>
                                  <m:r>
                                    <a:rPr lang="en-US" altLang="zh-TW" sz="3600" b="0" i="1" smtClean="0">
                                      <a:latin typeface="Cambria Math" panose="02040503050406030204" pitchFamily="18" charset="0"/>
                                    </a:rPr>
                                    <m:t>3</m:t>
                                  </m:r>
                                </m:sup>
                              </m:sSup>
                            </m:den>
                          </m:f>
                          <m:r>
                            <a:rPr lang="en-US" altLang="zh-TW" sz="3600" b="0" i="1" smtClean="0">
                              <a:latin typeface="Cambria Math" panose="02040503050406030204" pitchFamily="18" charset="0"/>
                            </a:rPr>
                            <m:t>𝑛</m:t>
                          </m:r>
                          <m:r>
                            <a:rPr lang="en-US" altLang="zh-TW" sz="3600" b="0" i="1" smtClean="0">
                              <a:latin typeface="Cambria Math" panose="02040503050406030204" pitchFamily="18" charset="0"/>
                            </a:rPr>
                            <m:t>(</m:t>
                          </m:r>
                          <m:r>
                            <a:rPr lang="en-US" altLang="zh-TW" sz="3600" b="0" i="1" smtClean="0">
                              <a:latin typeface="Cambria Math" panose="02040503050406030204" pitchFamily="18" charset="0"/>
                            </a:rPr>
                            <m:t>𝑛</m:t>
                          </m:r>
                          <m:r>
                            <a:rPr lang="en-US" altLang="zh-TW" sz="3600" b="0" i="1" smtClean="0">
                              <a:latin typeface="Cambria Math" panose="02040503050406030204" pitchFamily="18" charset="0"/>
                            </a:rPr>
                            <m:t>−1)(</m:t>
                          </m:r>
                          <m:r>
                            <a:rPr lang="en-US" altLang="zh-TW" sz="3600" b="0" i="1" smtClean="0">
                              <a:latin typeface="Cambria Math" panose="02040503050406030204" pitchFamily="18" charset="0"/>
                            </a:rPr>
                            <m:t>𝑛</m:t>
                          </m:r>
                          <m:r>
                            <a:rPr lang="en-US" altLang="zh-TW" sz="3600" b="0" i="1" smtClean="0">
                              <a:latin typeface="Cambria Math" panose="02040503050406030204" pitchFamily="18" charset="0"/>
                            </a:rPr>
                            <m:t>+2)</m:t>
                          </m:r>
                        </m:e>
                      </m:rad>
                    </m:oMath>
                  </m:oMathPara>
                </a14:m>
                <a:endParaRPr lang="zh-TW" altLang="en-US" sz="3600" dirty="0"/>
              </a:p>
            </p:txBody>
          </p:sp>
        </mc:Choice>
        <mc:Fallback xmlns="">
          <p:sp>
            <p:nvSpPr>
              <p:cNvPr id="65" name="矩形 64">
                <a:extLst>
                  <a:ext uri="{FF2B5EF4-FFF2-40B4-BE49-F238E27FC236}">
                    <a16:creationId xmlns:a16="http://schemas.microsoft.com/office/drawing/2014/main" id="{632ABF3D-4813-4B7D-8161-950A90002D91}"/>
                  </a:ext>
                </a:extLst>
              </p:cNvPr>
              <p:cNvSpPr>
                <a:spLocks noRot="1" noChangeAspect="1" noMove="1" noResize="1" noEditPoints="1" noAdjustHandles="1" noChangeArrowheads="1" noChangeShapeType="1" noTextEdit="1"/>
              </p:cNvSpPr>
              <p:nvPr/>
            </p:nvSpPr>
            <p:spPr>
              <a:xfrm>
                <a:off x="-1826416" y="24274210"/>
                <a:ext cx="10885777" cy="1729191"/>
              </a:xfrm>
              <a:prstGeom prst="rect">
                <a:avLst/>
              </a:prstGeom>
              <a:blipFill>
                <a:blip r:embed="rId13"/>
                <a:stretch>
                  <a:fillRect/>
                </a:stretch>
              </a:blipFill>
            </p:spPr>
            <p:txBody>
              <a:bodyPr/>
              <a:lstStyle/>
              <a:p>
                <a:r>
                  <a:rPr lang="zh-TW" altLang="en-US">
                    <a:noFill/>
                  </a:rPr>
                  <a:t> </a:t>
                </a:r>
              </a:p>
            </p:txBody>
          </p:sp>
        </mc:Fallback>
      </mc:AlternateContent>
      <p:sp>
        <p:nvSpPr>
          <p:cNvPr id="66" name="文字方塊 65">
            <a:extLst>
              <a:ext uri="{FF2B5EF4-FFF2-40B4-BE49-F238E27FC236}">
                <a16:creationId xmlns:a16="http://schemas.microsoft.com/office/drawing/2014/main" id="{C195701A-A278-49F1-A02A-605F2D98FD3E}"/>
              </a:ext>
            </a:extLst>
          </p:cNvPr>
          <p:cNvSpPr txBox="1"/>
          <p:nvPr/>
        </p:nvSpPr>
        <p:spPr>
          <a:xfrm>
            <a:off x="303941" y="35925365"/>
            <a:ext cx="1760418" cy="830997"/>
          </a:xfrm>
          <a:prstGeom prst="rect">
            <a:avLst/>
          </a:prstGeom>
          <a:noFill/>
        </p:spPr>
        <p:txBody>
          <a:bodyPr wrap="none" rtlCol="0">
            <a:spAutoFit/>
          </a:bodyPr>
          <a:lstStyle/>
          <a:p>
            <a:r>
              <a:rPr lang="en-US" altLang="zh-TW" sz="4800" dirty="0"/>
              <a:t>Exp.2</a:t>
            </a:r>
            <a:endParaRPr lang="zh-TW" altLang="en-US" sz="4800" dirty="0"/>
          </a:p>
        </p:txBody>
      </p:sp>
      <mc:AlternateContent xmlns:mc="http://schemas.openxmlformats.org/markup-compatibility/2006" xmlns:a14="http://schemas.microsoft.com/office/drawing/2010/main">
        <mc:Choice Requires="a14">
          <p:sp>
            <p:nvSpPr>
              <p:cNvPr id="67" name="文字方塊 66">
                <a:extLst>
                  <a:ext uri="{FF2B5EF4-FFF2-40B4-BE49-F238E27FC236}">
                    <a16:creationId xmlns:a16="http://schemas.microsoft.com/office/drawing/2014/main" id="{3BC68E47-4539-4E57-91C5-D7D5EC893D1E}"/>
                  </a:ext>
                </a:extLst>
              </p:cNvPr>
              <p:cNvSpPr txBox="1"/>
              <p:nvPr/>
            </p:nvSpPr>
            <p:spPr>
              <a:xfrm>
                <a:off x="481129" y="37009249"/>
                <a:ext cx="7019766" cy="3970318"/>
              </a:xfrm>
              <a:prstGeom prst="rect">
                <a:avLst/>
              </a:prstGeom>
              <a:noFill/>
            </p:spPr>
            <p:txBody>
              <a:bodyPr wrap="square" rtlCol="0">
                <a:spAutoFit/>
              </a:bodyPr>
              <a:lstStyle/>
              <a:p>
                <a:r>
                  <a:rPr lang="en-US" altLang="zh-TW" sz="3600" dirty="0"/>
                  <a:t>Change the input voltage : 16V(DC) </a:t>
                </a:r>
                <a14:m>
                  <m:oMath xmlns:m="http://schemas.openxmlformats.org/officeDocument/2006/math">
                    <m:r>
                      <a:rPr lang="en-US" altLang="zh-TW" sz="3600" i="1" smtClean="0">
                        <a:latin typeface="Cambria Math" panose="02040503050406030204" pitchFamily="18" charset="0"/>
                        <a:ea typeface="Cambria Math" panose="02040503050406030204" pitchFamily="18" charset="0"/>
                      </a:rPr>
                      <m:t>→</m:t>
                    </m:r>
                  </m:oMath>
                </a14:m>
                <a:r>
                  <a:rPr lang="zh-TW" altLang="en-US" sz="3600" dirty="0"/>
                  <a:t> </a:t>
                </a:r>
                <a:r>
                  <a:rPr lang="en-US" altLang="zh-TW" sz="3600" dirty="0"/>
                  <a:t>sine wave (10-16V)</a:t>
                </a:r>
              </a:p>
              <a:p>
                <a:pPr marL="571500" indent="-571500">
                  <a:buFont typeface="Arial" panose="020B0604020202020204" pitchFamily="34" charset="0"/>
                  <a:buChar char="•"/>
                </a:pPr>
                <a:r>
                  <a:rPr lang="en-US" altLang="zh-TW" sz="3600" dirty="0"/>
                  <a:t>Deformation: Video it by camera(240fps).</a:t>
                </a:r>
              </a:p>
              <a:p>
                <a:pPr marL="571500" indent="-571500">
                  <a:buFont typeface="Arial" panose="020B0604020202020204" pitchFamily="34" charset="0"/>
                  <a:buChar char="•"/>
                </a:pPr>
                <a:r>
                  <a:rPr lang="en-US" altLang="zh-TW" sz="3600" dirty="0"/>
                  <a:t>Radius: Change it to stationary condition and shoot it.</a:t>
                </a:r>
              </a:p>
              <a:p>
                <a:endParaRPr lang="zh-TW" altLang="en-US" sz="3600" dirty="0"/>
              </a:p>
            </p:txBody>
          </p:sp>
        </mc:Choice>
        <mc:Fallback xmlns="">
          <p:sp>
            <p:nvSpPr>
              <p:cNvPr id="67" name="文字方塊 66">
                <a:extLst>
                  <a:ext uri="{FF2B5EF4-FFF2-40B4-BE49-F238E27FC236}">
                    <a16:creationId xmlns:a16="http://schemas.microsoft.com/office/drawing/2014/main" id="{3BC68E47-4539-4E57-91C5-D7D5EC893D1E}"/>
                  </a:ext>
                </a:extLst>
              </p:cNvPr>
              <p:cNvSpPr txBox="1">
                <a:spLocks noRot="1" noChangeAspect="1" noMove="1" noResize="1" noEditPoints="1" noAdjustHandles="1" noChangeArrowheads="1" noChangeShapeType="1" noTextEdit="1"/>
              </p:cNvSpPr>
              <p:nvPr/>
            </p:nvSpPr>
            <p:spPr>
              <a:xfrm>
                <a:off x="481129" y="37009249"/>
                <a:ext cx="7019766" cy="3970318"/>
              </a:xfrm>
              <a:prstGeom prst="rect">
                <a:avLst/>
              </a:prstGeom>
              <a:blipFill>
                <a:blip r:embed="rId14"/>
                <a:stretch>
                  <a:fillRect l="-2527" t="-2556" r="-4152"/>
                </a:stretch>
              </a:blipFill>
            </p:spPr>
            <p:txBody>
              <a:bodyPr/>
              <a:lstStyle/>
              <a:p>
                <a:r>
                  <a:rPr lang="zh-TW" altLang="en-US">
                    <a:noFill/>
                  </a:rPr>
                  <a:t> </a:t>
                </a:r>
              </a:p>
            </p:txBody>
          </p:sp>
        </mc:Fallback>
      </mc:AlternateContent>
      <p:sp>
        <p:nvSpPr>
          <p:cNvPr id="68" name="文字方塊 67">
            <a:extLst>
              <a:ext uri="{FF2B5EF4-FFF2-40B4-BE49-F238E27FC236}">
                <a16:creationId xmlns:a16="http://schemas.microsoft.com/office/drawing/2014/main" id="{09FB6C61-4D22-460C-BB2D-102EC77F74AE}"/>
              </a:ext>
            </a:extLst>
          </p:cNvPr>
          <p:cNvSpPr txBox="1"/>
          <p:nvPr/>
        </p:nvSpPr>
        <p:spPr>
          <a:xfrm>
            <a:off x="204656" y="30049186"/>
            <a:ext cx="1760418" cy="830997"/>
          </a:xfrm>
          <a:prstGeom prst="rect">
            <a:avLst/>
          </a:prstGeom>
          <a:noFill/>
        </p:spPr>
        <p:txBody>
          <a:bodyPr wrap="none" rtlCol="0">
            <a:spAutoFit/>
          </a:bodyPr>
          <a:lstStyle/>
          <a:p>
            <a:r>
              <a:rPr lang="en-US" altLang="zh-TW" sz="4800" dirty="0"/>
              <a:t>Exp.1</a:t>
            </a:r>
            <a:endParaRPr lang="zh-TW" altLang="en-US" sz="4800" dirty="0"/>
          </a:p>
        </p:txBody>
      </p:sp>
      <p:sp>
        <p:nvSpPr>
          <p:cNvPr id="72" name="文字方塊 71">
            <a:extLst>
              <a:ext uri="{FF2B5EF4-FFF2-40B4-BE49-F238E27FC236}">
                <a16:creationId xmlns:a16="http://schemas.microsoft.com/office/drawing/2014/main" id="{5051963C-ACC6-48E7-8577-40F9F83BC55C}"/>
              </a:ext>
            </a:extLst>
          </p:cNvPr>
          <p:cNvSpPr txBox="1"/>
          <p:nvPr/>
        </p:nvSpPr>
        <p:spPr>
          <a:xfrm>
            <a:off x="14805378" y="24723306"/>
            <a:ext cx="1760418" cy="830997"/>
          </a:xfrm>
          <a:prstGeom prst="rect">
            <a:avLst/>
          </a:prstGeom>
          <a:noFill/>
        </p:spPr>
        <p:txBody>
          <a:bodyPr wrap="none" rtlCol="0">
            <a:spAutoFit/>
          </a:bodyPr>
          <a:lstStyle/>
          <a:p>
            <a:r>
              <a:rPr lang="en-US" altLang="zh-TW" sz="4800" dirty="0"/>
              <a:t>Exp.2</a:t>
            </a:r>
            <a:endParaRPr lang="zh-TW" altLang="en-US" sz="4800" dirty="0"/>
          </a:p>
        </p:txBody>
      </p:sp>
      <p:sp>
        <p:nvSpPr>
          <p:cNvPr id="73" name="文字方塊 72">
            <a:extLst>
              <a:ext uri="{FF2B5EF4-FFF2-40B4-BE49-F238E27FC236}">
                <a16:creationId xmlns:a16="http://schemas.microsoft.com/office/drawing/2014/main" id="{057D43A7-8BDE-4605-B857-0A236AB4F643}"/>
              </a:ext>
            </a:extLst>
          </p:cNvPr>
          <p:cNvSpPr txBox="1"/>
          <p:nvPr/>
        </p:nvSpPr>
        <p:spPr>
          <a:xfrm>
            <a:off x="21080719" y="7567266"/>
            <a:ext cx="1760418" cy="830997"/>
          </a:xfrm>
          <a:prstGeom prst="rect">
            <a:avLst/>
          </a:prstGeom>
          <a:noFill/>
        </p:spPr>
        <p:txBody>
          <a:bodyPr wrap="none" rtlCol="0">
            <a:spAutoFit/>
          </a:bodyPr>
          <a:lstStyle/>
          <a:p>
            <a:r>
              <a:rPr lang="en-US" altLang="zh-TW" sz="4800" dirty="0"/>
              <a:t>Exp.1</a:t>
            </a:r>
            <a:endParaRPr lang="zh-TW" altLang="en-US" sz="4800"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F7C5A866-4AFF-41BF-91D1-7EDBDD318874}"/>
                  </a:ext>
                </a:extLst>
              </p:cNvPr>
              <p:cNvSpPr txBox="1"/>
              <p:nvPr/>
            </p:nvSpPr>
            <p:spPr>
              <a:xfrm flipH="1">
                <a:off x="21384614" y="30035270"/>
                <a:ext cx="8449643" cy="3042884"/>
              </a:xfrm>
              <a:prstGeom prst="rect">
                <a:avLst/>
              </a:prstGeom>
              <a:noFill/>
            </p:spPr>
            <p:txBody>
              <a:bodyPr wrap="square" rtlCol="0">
                <a:spAutoFit/>
              </a:bodyPr>
              <a:lstStyle/>
              <a:p>
                <a:r>
                  <a:rPr lang="en-US" altLang="zh-TW" sz="3200" dirty="0"/>
                  <a:t>The result we find has a good agreement that the radius will influence the frequency.</a:t>
                </a:r>
                <a:endParaRPr lang="en-US" altLang="zh-TW"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TW" altLang="en-US" sz="3200" i="1" smtClean="0">
                          <a:latin typeface="Cambria Math" panose="02040503050406030204" pitchFamily="18" charset="0"/>
                        </a:rPr>
                        <m:t>𝜎</m:t>
                      </m:r>
                      <m:r>
                        <a:rPr lang="en-US" altLang="zh-TW" sz="3200" b="0" i="1" smtClean="0">
                          <a:latin typeface="Cambria Math" panose="02040503050406030204" pitchFamily="18" charset="0"/>
                        </a:rPr>
                        <m:t>=73.112</m:t>
                      </m:r>
                      <m:f>
                        <m:fPr>
                          <m:type m:val="skw"/>
                          <m:ctrlPr>
                            <a:rPr lang="en-US" altLang="zh-TW" sz="3200" b="0" i="1" smtClean="0">
                              <a:latin typeface="Cambria Math" panose="02040503050406030204" pitchFamily="18" charset="0"/>
                            </a:rPr>
                          </m:ctrlPr>
                        </m:fPr>
                        <m:num>
                          <m:r>
                            <a:rPr lang="en-US" altLang="zh-TW" sz="3200" b="0" i="1" smtClean="0">
                              <a:latin typeface="Cambria Math" panose="02040503050406030204" pitchFamily="18" charset="0"/>
                            </a:rPr>
                            <m:t>𝑑𝑦𝑛𝑒</m:t>
                          </m:r>
                        </m:num>
                        <m:den>
                          <m:r>
                            <a:rPr lang="en-US" altLang="zh-TW" sz="3200" b="0" i="1" smtClean="0">
                              <a:latin typeface="Cambria Math" panose="02040503050406030204" pitchFamily="18" charset="0"/>
                            </a:rPr>
                            <m:t>𝑐𝑚</m:t>
                          </m:r>
                        </m:den>
                      </m:f>
                      <m:d>
                        <m:dPr>
                          <m:ctrlPr>
                            <a:rPr lang="en-US" altLang="zh-TW" sz="3200" b="0" i="1" smtClean="0">
                              <a:latin typeface="Cambria Math" panose="02040503050406030204" pitchFamily="18" charset="0"/>
                            </a:rPr>
                          </m:ctrlPr>
                        </m:dPr>
                        <m:e>
                          <m:r>
                            <a:rPr lang="en-US" altLang="zh-TW" sz="3200" b="0" i="1" smtClean="0">
                              <a:latin typeface="Cambria Math" panose="02040503050406030204" pitchFamily="18" charset="0"/>
                            </a:rPr>
                            <m:t>72.75</m:t>
                          </m:r>
                          <m:f>
                            <m:fPr>
                              <m:type m:val="skw"/>
                              <m:ctrlPr>
                                <a:rPr lang="en-US" altLang="zh-TW" sz="3200" i="1">
                                  <a:latin typeface="Cambria Math" panose="02040503050406030204" pitchFamily="18" charset="0"/>
                                </a:rPr>
                              </m:ctrlPr>
                            </m:fPr>
                            <m:num>
                              <m:r>
                                <a:rPr lang="en-US" altLang="zh-TW" sz="3200" i="1">
                                  <a:latin typeface="Cambria Math" panose="02040503050406030204" pitchFamily="18" charset="0"/>
                                </a:rPr>
                                <m:t>𝑑𝑦𝑛𝑒</m:t>
                              </m:r>
                            </m:num>
                            <m:den>
                              <m:r>
                                <a:rPr lang="en-US" altLang="zh-TW" sz="3200" i="1">
                                  <a:latin typeface="Cambria Math" panose="02040503050406030204" pitchFamily="18" charset="0"/>
                                </a:rPr>
                                <m:t>𝑐𝑚</m:t>
                              </m:r>
                            </m:den>
                          </m:f>
                        </m:e>
                      </m:d>
                      <m:r>
                        <a:rPr lang="en-US" altLang="zh-TW" sz="3200" b="0" i="1" smtClean="0">
                          <a:latin typeface="Cambria Math" panose="02040503050406030204" pitchFamily="18" charset="0"/>
                        </a:rPr>
                        <m:t>,</m:t>
                      </m:r>
                    </m:oMath>
                  </m:oMathPara>
                </a14:m>
                <a:endParaRPr lang="en-US" altLang="zh-TW"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TW" altLang="en-US" sz="3200" b="0" i="1" smtClean="0">
                          <a:latin typeface="Cambria Math" panose="02040503050406030204" pitchFamily="18" charset="0"/>
                        </a:rPr>
                        <m:t>𝜌</m:t>
                      </m:r>
                      <m:r>
                        <a:rPr lang="en-US" altLang="zh-TW" sz="3200" b="0" i="1" smtClean="0">
                          <a:latin typeface="Cambria Math" panose="02040503050406030204" pitchFamily="18" charset="0"/>
                        </a:rPr>
                        <m:t>=</m:t>
                      </m:r>
                      <m:r>
                        <a:rPr lang="en-US" altLang="zh-TW" sz="3200" i="1">
                          <a:latin typeface="Cambria Math" panose="02040503050406030204" pitchFamily="18" charset="0"/>
                        </a:rPr>
                        <m:t>0</m:t>
                      </m:r>
                      <m:r>
                        <a:rPr lang="en-US" altLang="zh-TW" sz="3200" i="1" smtClean="0">
                          <a:latin typeface="Cambria Math" panose="02040503050406030204" pitchFamily="18" charset="0"/>
                        </a:rPr>
                        <m:t>.</m:t>
                      </m:r>
                      <m:r>
                        <a:rPr lang="en-US" altLang="zh-TW" sz="3200" b="0" i="1" smtClean="0">
                          <a:latin typeface="Cambria Math" panose="02040503050406030204" pitchFamily="18" charset="0"/>
                        </a:rPr>
                        <m:t>996</m:t>
                      </m:r>
                      <m:f>
                        <m:fPr>
                          <m:type m:val="skw"/>
                          <m:ctrlPr>
                            <a:rPr lang="en-US" altLang="zh-TW" sz="3200" b="0" i="1" smtClean="0">
                              <a:latin typeface="Cambria Math" panose="02040503050406030204" pitchFamily="18" charset="0"/>
                            </a:rPr>
                          </m:ctrlPr>
                        </m:fPr>
                        <m:num>
                          <m:r>
                            <a:rPr lang="en-US" altLang="zh-TW" sz="3200" i="1">
                              <a:latin typeface="Cambria Math" panose="02040503050406030204" pitchFamily="18" charset="0"/>
                            </a:rPr>
                            <m:t>𝑔</m:t>
                          </m:r>
                        </m:num>
                        <m:den>
                          <m:r>
                            <a:rPr lang="en-US" altLang="zh-TW" sz="3200" i="1">
                              <a:latin typeface="Cambria Math" panose="02040503050406030204" pitchFamily="18" charset="0"/>
                            </a:rPr>
                            <m:t>𝑐</m:t>
                          </m:r>
                          <m:sSup>
                            <m:sSupPr>
                              <m:ctrlPr>
                                <a:rPr lang="en-US" altLang="zh-TW" sz="3200" i="1">
                                  <a:latin typeface="Cambria Math" panose="02040503050406030204" pitchFamily="18" charset="0"/>
                                </a:rPr>
                              </m:ctrlPr>
                            </m:sSupPr>
                            <m:e>
                              <m:r>
                                <a:rPr lang="en-US" altLang="zh-TW" sz="3200" i="1">
                                  <a:latin typeface="Cambria Math" panose="02040503050406030204" pitchFamily="18" charset="0"/>
                                </a:rPr>
                                <m:t>𝑚</m:t>
                              </m:r>
                            </m:e>
                            <m:sup>
                              <m:r>
                                <a:rPr lang="en-US" altLang="zh-TW" sz="3200" i="1">
                                  <a:latin typeface="Cambria Math" panose="02040503050406030204" pitchFamily="18" charset="0"/>
                                </a:rPr>
                                <m:t>3</m:t>
                              </m:r>
                            </m:sup>
                          </m:sSup>
                        </m:den>
                      </m:f>
                      <m:r>
                        <a:rPr lang="en-US" altLang="zh-TW" sz="3200" b="0" i="1" smtClean="0">
                          <a:latin typeface="Cambria Math" panose="02040503050406030204" pitchFamily="18" charset="0"/>
                        </a:rPr>
                        <m:t>(0.997</m:t>
                      </m:r>
                      <m:f>
                        <m:fPr>
                          <m:type m:val="skw"/>
                          <m:ctrlPr>
                            <a:rPr lang="en-US" altLang="zh-TW" sz="3200" i="1">
                              <a:latin typeface="Cambria Math" panose="02040503050406030204" pitchFamily="18" charset="0"/>
                            </a:rPr>
                          </m:ctrlPr>
                        </m:fPr>
                        <m:num>
                          <m:r>
                            <a:rPr lang="en-US" altLang="zh-TW" sz="3200" i="1">
                              <a:latin typeface="Cambria Math" panose="02040503050406030204" pitchFamily="18" charset="0"/>
                            </a:rPr>
                            <m:t>𝑔</m:t>
                          </m:r>
                        </m:num>
                        <m:den>
                          <m:r>
                            <a:rPr lang="en-US" altLang="zh-TW" sz="3200" i="1">
                              <a:latin typeface="Cambria Math" panose="02040503050406030204" pitchFamily="18" charset="0"/>
                            </a:rPr>
                            <m:t>𝑐</m:t>
                          </m:r>
                          <m:sSup>
                            <m:sSupPr>
                              <m:ctrlPr>
                                <a:rPr lang="en-US" altLang="zh-TW" sz="3200" i="1">
                                  <a:latin typeface="Cambria Math" panose="02040503050406030204" pitchFamily="18" charset="0"/>
                                </a:rPr>
                              </m:ctrlPr>
                            </m:sSupPr>
                            <m:e>
                              <m:r>
                                <a:rPr lang="en-US" altLang="zh-TW" sz="3200" i="1">
                                  <a:latin typeface="Cambria Math" panose="02040503050406030204" pitchFamily="18" charset="0"/>
                                </a:rPr>
                                <m:t>𝑚</m:t>
                              </m:r>
                            </m:e>
                            <m:sup>
                              <m:r>
                                <a:rPr lang="en-US" altLang="zh-TW" sz="3200" i="1">
                                  <a:latin typeface="Cambria Math" panose="02040503050406030204" pitchFamily="18" charset="0"/>
                                </a:rPr>
                                <m:t>3</m:t>
                              </m:r>
                            </m:sup>
                          </m:sSup>
                        </m:den>
                      </m:f>
                      <m:r>
                        <a:rPr lang="en-US" altLang="zh-TW" sz="3200" b="0" i="1" smtClean="0">
                          <a:latin typeface="Cambria Math" panose="02040503050406030204" pitchFamily="18" charset="0"/>
                        </a:rPr>
                        <m:t>)</m:t>
                      </m:r>
                    </m:oMath>
                  </m:oMathPara>
                </a14:m>
                <a:endParaRPr lang="zh-TW" altLang="en-US" sz="3200" dirty="0"/>
              </a:p>
              <a:p>
                <a:endParaRPr lang="zh-TW" altLang="en-US" sz="3200" dirty="0"/>
              </a:p>
            </p:txBody>
          </p:sp>
        </mc:Choice>
        <mc:Fallback xmlns="">
          <p:sp>
            <p:nvSpPr>
              <p:cNvPr id="12" name="文字方塊 11">
                <a:extLst>
                  <a:ext uri="{FF2B5EF4-FFF2-40B4-BE49-F238E27FC236}">
                    <a16:creationId xmlns:a16="http://schemas.microsoft.com/office/drawing/2014/main" id="{F7C5A866-4AFF-41BF-91D1-7EDBDD318874}"/>
                  </a:ext>
                </a:extLst>
              </p:cNvPr>
              <p:cNvSpPr txBox="1">
                <a:spLocks noRot="1" noChangeAspect="1" noMove="1" noResize="1" noEditPoints="1" noAdjustHandles="1" noChangeArrowheads="1" noChangeShapeType="1" noTextEdit="1"/>
              </p:cNvSpPr>
              <p:nvPr/>
            </p:nvSpPr>
            <p:spPr>
              <a:xfrm flipH="1">
                <a:off x="21384614" y="30035270"/>
                <a:ext cx="8449643" cy="3042884"/>
              </a:xfrm>
              <a:prstGeom prst="rect">
                <a:avLst/>
              </a:prstGeom>
              <a:blipFill>
                <a:blip r:embed="rId15"/>
                <a:stretch>
                  <a:fillRect l="-1799" t="-2490" r="-1799" b="-31120"/>
                </a:stretch>
              </a:blipFill>
            </p:spPr>
            <p:txBody>
              <a:bodyPr/>
              <a:lstStyle/>
              <a:p>
                <a:r>
                  <a:rPr lang="zh-TW" altLang="en-US">
                    <a:noFill/>
                  </a:rPr>
                  <a:t> </a:t>
                </a:r>
              </a:p>
            </p:txBody>
          </p:sp>
        </mc:Fallback>
      </mc:AlternateContent>
      <p:sp>
        <p:nvSpPr>
          <p:cNvPr id="15" name="文字方塊 14">
            <a:extLst>
              <a:ext uri="{FF2B5EF4-FFF2-40B4-BE49-F238E27FC236}">
                <a16:creationId xmlns:a16="http://schemas.microsoft.com/office/drawing/2014/main" id="{2DD3402C-F543-4837-9D69-282075D7BB32}"/>
              </a:ext>
            </a:extLst>
          </p:cNvPr>
          <p:cNvSpPr txBox="1"/>
          <p:nvPr/>
        </p:nvSpPr>
        <p:spPr>
          <a:xfrm>
            <a:off x="14783772" y="30581264"/>
            <a:ext cx="6557556" cy="2062103"/>
          </a:xfrm>
          <a:prstGeom prst="rect">
            <a:avLst/>
          </a:prstGeom>
          <a:noFill/>
        </p:spPr>
        <p:txBody>
          <a:bodyPr wrap="square" rtlCol="0">
            <a:spAutoFit/>
          </a:bodyPr>
          <a:lstStyle/>
          <a:p>
            <a:r>
              <a:rPr lang="en-US" altLang="zh-TW" sz="3200" dirty="0"/>
              <a:t>After modulation, it will appear like a circular standing wave. In our experiment, we perform a two-peak one for several groups.</a:t>
            </a:r>
            <a:endParaRPr lang="zh-TW" altLang="en-US" sz="3200" dirty="0"/>
          </a:p>
        </p:txBody>
      </p:sp>
      <p:sp>
        <p:nvSpPr>
          <p:cNvPr id="91" name="矩形 90">
            <a:extLst>
              <a:ext uri="{FF2B5EF4-FFF2-40B4-BE49-F238E27FC236}">
                <a16:creationId xmlns:a16="http://schemas.microsoft.com/office/drawing/2014/main" id="{07C43672-28BC-5647-A297-3E61AFD7222D}"/>
              </a:ext>
            </a:extLst>
          </p:cNvPr>
          <p:cNvSpPr/>
          <p:nvPr/>
        </p:nvSpPr>
        <p:spPr>
          <a:xfrm>
            <a:off x="14629515" y="32925932"/>
            <a:ext cx="15297224" cy="5355622"/>
          </a:xfrm>
          <a:prstGeom prst="rect">
            <a:avLst/>
          </a:prstGeom>
          <a:noFill/>
          <a:ln w="127000">
            <a:solidFill>
              <a:srgbClr val="4E2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a:extLst>
              <a:ext uri="{FF2B5EF4-FFF2-40B4-BE49-F238E27FC236}">
                <a16:creationId xmlns:a16="http://schemas.microsoft.com/office/drawing/2014/main" id="{8937BC46-D108-3548-8517-9AADD5C65F48}"/>
              </a:ext>
            </a:extLst>
          </p:cNvPr>
          <p:cNvSpPr/>
          <p:nvPr/>
        </p:nvSpPr>
        <p:spPr>
          <a:xfrm>
            <a:off x="14608297" y="32949320"/>
            <a:ext cx="4610192" cy="1069143"/>
          </a:xfrm>
          <a:prstGeom prst="rect">
            <a:avLst/>
          </a:prstGeom>
          <a:solidFill>
            <a:srgbClr val="4E23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矩形 28">
            <a:extLst>
              <a:ext uri="{FF2B5EF4-FFF2-40B4-BE49-F238E27FC236}">
                <a16:creationId xmlns:a16="http://schemas.microsoft.com/office/drawing/2014/main" id="{0AC7AC94-BD79-5446-BBED-65AA332A6C1D}"/>
              </a:ext>
            </a:extLst>
          </p:cNvPr>
          <p:cNvSpPr/>
          <p:nvPr/>
        </p:nvSpPr>
        <p:spPr>
          <a:xfrm>
            <a:off x="14792452" y="32961380"/>
            <a:ext cx="3692036" cy="1015663"/>
          </a:xfrm>
          <a:prstGeom prst="rect">
            <a:avLst/>
          </a:prstGeom>
        </p:spPr>
        <p:txBody>
          <a:bodyPr wrap="none">
            <a:spAutoFit/>
          </a:bodyPr>
          <a:lstStyle/>
          <a:p>
            <a:r>
              <a:rPr lang="en-US" altLang="zh-TW" sz="6000" b="1" dirty="0">
                <a:solidFill>
                  <a:schemeClr val="bg1"/>
                </a:solidFill>
              </a:rPr>
              <a:t>Summary</a:t>
            </a:r>
            <a:endParaRPr lang="zh-TW" altLang="en-US" sz="6000" b="1" dirty="0">
              <a:solidFill>
                <a:schemeClr val="bg1"/>
              </a:solidFill>
            </a:endParaRPr>
          </a:p>
        </p:txBody>
      </p:sp>
      <mc:AlternateContent xmlns:mc="http://schemas.openxmlformats.org/markup-compatibility/2006" xmlns:a14="http://schemas.microsoft.com/office/drawing/2010/main">
        <mc:Choice Requires="a14">
          <p:graphicFrame>
            <p:nvGraphicFramePr>
              <p:cNvPr id="75" name="表格 74">
                <a:extLst>
                  <a:ext uri="{FF2B5EF4-FFF2-40B4-BE49-F238E27FC236}">
                    <a16:creationId xmlns:a16="http://schemas.microsoft.com/office/drawing/2014/main" id="{F32DBC3D-4714-41C3-9E80-EDBFB2B34714}"/>
                  </a:ext>
                </a:extLst>
              </p:cNvPr>
              <p:cNvGraphicFramePr>
                <a:graphicFrameLocks noGrp="1"/>
              </p:cNvGraphicFramePr>
              <p:nvPr>
                <p:extLst>
                  <p:ext uri="{D42A27DB-BD31-4B8C-83A1-F6EECF244321}">
                    <p14:modId xmlns:p14="http://schemas.microsoft.com/office/powerpoint/2010/main" val="2758516971"/>
                  </p:ext>
                </p:extLst>
              </p:nvPr>
            </p:nvGraphicFramePr>
            <p:xfrm>
              <a:off x="7557875" y="23273144"/>
              <a:ext cx="6277814" cy="2278388"/>
            </p:xfrm>
            <a:graphic>
              <a:graphicData uri="http://schemas.openxmlformats.org/drawingml/2006/table">
                <a:tbl>
                  <a:tblPr firstRow="1" bandRow="1">
                    <a:tableStyleId>{327F97BB-C833-4FB7-BDE5-3F7075034690}</a:tableStyleId>
                  </a:tblPr>
                  <a:tblGrid>
                    <a:gridCol w="1117384">
                      <a:extLst>
                        <a:ext uri="{9D8B030D-6E8A-4147-A177-3AD203B41FA5}">
                          <a16:colId xmlns:a16="http://schemas.microsoft.com/office/drawing/2014/main" val="3712458812"/>
                        </a:ext>
                      </a:extLst>
                    </a:gridCol>
                    <a:gridCol w="5160430">
                      <a:extLst>
                        <a:ext uri="{9D8B030D-6E8A-4147-A177-3AD203B41FA5}">
                          <a16:colId xmlns:a16="http://schemas.microsoft.com/office/drawing/2014/main" val="1999721298"/>
                        </a:ext>
                      </a:extLst>
                    </a:gridCol>
                  </a:tblGrid>
                  <a:tr h="530426">
                    <a:tc>
                      <a:txBody>
                        <a:bodyPr/>
                        <a:lstStyle/>
                        <a:p>
                          <a:pPr/>
                          <a14:m>
                            <m:oMathPara xmlns:m="http://schemas.openxmlformats.org/officeDocument/2006/math">
                              <m:oMathParaPr>
                                <m:jc m:val="centerGroup"/>
                              </m:oMathParaPr>
                              <m:oMath xmlns:m="http://schemas.openxmlformats.org/officeDocument/2006/math">
                                <m:sSub>
                                  <m:sSubPr>
                                    <m:ctrlPr>
                                      <a:rPr kumimoji="1" lang="en-US" altLang="zh-TW" sz="2800" i="1" smtClean="0">
                                        <a:latin typeface="Cambria Math" panose="02040503050406030204" pitchFamily="18" charset="0"/>
                                      </a:rPr>
                                    </m:ctrlPr>
                                  </m:sSubPr>
                                  <m:e>
                                    <m:r>
                                      <a:rPr kumimoji="1" lang="en-US" altLang="zh-TW" sz="2800">
                                        <a:latin typeface="Cambria Math" panose="02040503050406030204" pitchFamily="18" charset="0"/>
                                      </a:rPr>
                                      <m:t>𝜌</m:t>
                                    </m:r>
                                  </m:e>
                                  <m:sub>
                                    <m:r>
                                      <a:rPr kumimoji="1" lang="en-US" altLang="zh-TW" sz="2800">
                                        <a:latin typeface="Cambria Math" panose="02040503050406030204" pitchFamily="18" charset="0"/>
                                      </a:rPr>
                                      <m:t>1</m:t>
                                    </m:r>
                                  </m:sub>
                                </m:sSub>
                              </m:oMath>
                            </m:oMathPara>
                          </a14:m>
                          <a:endParaRPr lang="zh-TW" altLang="en-US" sz="2800" dirty="0"/>
                        </a:p>
                      </a:txBody>
                      <a:tcPr/>
                    </a:tc>
                    <a:tc>
                      <a:txBody>
                        <a:bodyPr/>
                        <a:lstStyle/>
                        <a:p>
                          <a:r>
                            <a:rPr lang="en-US" altLang="zh-TW" sz="2800" dirty="0"/>
                            <a:t>Water density</a:t>
                          </a:r>
                          <a:endParaRPr lang="zh-TW" altLang="en-US" sz="2800" dirty="0"/>
                        </a:p>
                      </a:txBody>
                      <a:tcPr/>
                    </a:tc>
                    <a:extLst>
                      <a:ext uri="{0D108BD9-81ED-4DB2-BD59-A6C34878D82A}">
                        <a16:rowId xmlns:a16="http://schemas.microsoft.com/office/drawing/2014/main" val="3458129396"/>
                      </a:ext>
                    </a:extLst>
                  </a:tr>
                  <a:tr h="687110">
                    <a:tc>
                      <a:txBody>
                        <a:bodyPr/>
                        <a:lstStyle/>
                        <a:p>
                          <a:pPr/>
                          <a14:m>
                            <m:oMathPara xmlns:m="http://schemas.openxmlformats.org/officeDocument/2006/math">
                              <m:oMathParaPr>
                                <m:jc m:val="centerGroup"/>
                              </m:oMathParaPr>
                              <m:oMath xmlns:m="http://schemas.openxmlformats.org/officeDocument/2006/math">
                                <m:r>
                                  <a:rPr lang="zh-TW" altLang="en-US" sz="2800" smtClean="0">
                                    <a:latin typeface="Cambria Math" panose="02040503050406030204" pitchFamily="18" charset="0"/>
                                  </a:rPr>
                                  <m:t>𝜎</m:t>
                                </m:r>
                              </m:oMath>
                            </m:oMathPara>
                          </a14:m>
                          <a:endParaRPr lang="zh-TW" altLang="en-US" sz="2800" dirty="0"/>
                        </a:p>
                      </a:txBody>
                      <a:tcPr/>
                    </a:tc>
                    <a:tc>
                      <a:txBody>
                        <a:bodyPr/>
                        <a:lstStyle/>
                        <a:p>
                          <a:r>
                            <a:rPr lang="en-US" altLang="zh-TW" sz="2800" dirty="0"/>
                            <a:t>Surface tension of water</a:t>
                          </a:r>
                          <a:endParaRPr lang="zh-TW" altLang="en-US" sz="2800" dirty="0"/>
                        </a:p>
                      </a:txBody>
                      <a:tcPr/>
                    </a:tc>
                    <a:extLst>
                      <a:ext uri="{0D108BD9-81ED-4DB2-BD59-A6C34878D82A}">
                        <a16:rowId xmlns:a16="http://schemas.microsoft.com/office/drawing/2014/main" val="3136969165"/>
                      </a:ext>
                    </a:extLst>
                  </a:tr>
                  <a:tr h="530426">
                    <a:tc>
                      <a:txBody>
                        <a:bodyPr/>
                        <a:lstStyle/>
                        <a:p>
                          <a:pPr algn="ctr"/>
                          <a:r>
                            <a:rPr lang="en-US" altLang="zh-TW" sz="2800" dirty="0"/>
                            <a:t>R</a:t>
                          </a:r>
                          <a:endParaRPr lang="zh-TW" altLang="en-US" sz="2800" dirty="0"/>
                        </a:p>
                      </a:txBody>
                      <a:tcPr/>
                    </a:tc>
                    <a:tc>
                      <a:txBody>
                        <a:bodyPr/>
                        <a:lstStyle/>
                        <a:p>
                          <a:r>
                            <a:rPr lang="en-US" altLang="zh-TW" sz="2800" dirty="0"/>
                            <a:t>Radius of stationary water</a:t>
                          </a:r>
                          <a:endParaRPr lang="zh-TW" altLang="en-US" sz="2800" dirty="0"/>
                        </a:p>
                      </a:txBody>
                      <a:tcPr/>
                    </a:tc>
                    <a:extLst>
                      <a:ext uri="{0D108BD9-81ED-4DB2-BD59-A6C34878D82A}">
                        <a16:rowId xmlns:a16="http://schemas.microsoft.com/office/drawing/2014/main" val="2696850849"/>
                      </a:ext>
                    </a:extLst>
                  </a:tr>
                  <a:tr h="530426">
                    <a:tc>
                      <a:txBody>
                        <a:bodyPr/>
                        <a:lstStyle/>
                        <a:p>
                          <a:pPr/>
                          <a14:m>
                            <m:oMathPara xmlns:m="http://schemas.openxmlformats.org/officeDocument/2006/math">
                              <m:oMathParaPr>
                                <m:jc m:val="centerGroup"/>
                              </m:oMathParaPr>
                              <m:oMath xmlns:m="http://schemas.openxmlformats.org/officeDocument/2006/math">
                                <m:r>
                                  <a:rPr lang="en-US" altLang="zh-TW" sz="2800" b="0" smtClean="0">
                                    <a:latin typeface="Cambria Math" panose="02040503050406030204" pitchFamily="18" charset="0"/>
                                  </a:rPr>
                                  <m:t>𝑛</m:t>
                                </m:r>
                              </m:oMath>
                            </m:oMathPara>
                          </a14:m>
                          <a:endParaRPr lang="zh-TW" altLang="en-US" sz="2800" dirty="0"/>
                        </a:p>
                      </a:txBody>
                      <a:tcPr/>
                    </a:tc>
                    <a:tc>
                      <a:txBody>
                        <a:bodyPr/>
                        <a:lstStyle/>
                        <a:p>
                          <a:r>
                            <a:rPr lang="en-US" altLang="zh-TW" sz="2800" dirty="0"/>
                            <a:t>Number of peak</a:t>
                          </a:r>
                          <a:endParaRPr lang="zh-TW" altLang="en-US" sz="2800" dirty="0"/>
                        </a:p>
                      </a:txBody>
                      <a:tcPr/>
                    </a:tc>
                    <a:extLst>
                      <a:ext uri="{0D108BD9-81ED-4DB2-BD59-A6C34878D82A}">
                        <a16:rowId xmlns:a16="http://schemas.microsoft.com/office/drawing/2014/main" val="410050894"/>
                      </a:ext>
                    </a:extLst>
                  </a:tr>
                </a:tbl>
              </a:graphicData>
            </a:graphic>
          </p:graphicFrame>
        </mc:Choice>
        <mc:Fallback xmlns="">
          <p:graphicFrame>
            <p:nvGraphicFramePr>
              <p:cNvPr id="75" name="表格 74">
                <a:extLst>
                  <a:ext uri="{FF2B5EF4-FFF2-40B4-BE49-F238E27FC236}">
                    <a16:creationId xmlns:a16="http://schemas.microsoft.com/office/drawing/2014/main" id="{F32DBC3D-4714-41C3-9E80-EDBFB2B34714}"/>
                  </a:ext>
                </a:extLst>
              </p:cNvPr>
              <p:cNvGraphicFramePr>
                <a:graphicFrameLocks noGrp="1"/>
              </p:cNvGraphicFramePr>
              <p:nvPr>
                <p:extLst>
                  <p:ext uri="{D42A27DB-BD31-4B8C-83A1-F6EECF244321}">
                    <p14:modId xmlns:p14="http://schemas.microsoft.com/office/powerpoint/2010/main" val="2758516971"/>
                  </p:ext>
                </p:extLst>
              </p:nvPr>
            </p:nvGraphicFramePr>
            <p:xfrm>
              <a:off x="7557875" y="23273144"/>
              <a:ext cx="6277814" cy="2278388"/>
            </p:xfrm>
            <a:graphic>
              <a:graphicData uri="http://schemas.openxmlformats.org/drawingml/2006/table">
                <a:tbl>
                  <a:tblPr firstRow="1" bandRow="1">
                    <a:tableStyleId>{327F97BB-C833-4FB7-BDE5-3F7075034690}</a:tableStyleId>
                  </a:tblPr>
                  <a:tblGrid>
                    <a:gridCol w="1117384">
                      <a:extLst>
                        <a:ext uri="{9D8B030D-6E8A-4147-A177-3AD203B41FA5}">
                          <a16:colId xmlns:a16="http://schemas.microsoft.com/office/drawing/2014/main" val="3712458812"/>
                        </a:ext>
                      </a:extLst>
                    </a:gridCol>
                    <a:gridCol w="5160430">
                      <a:extLst>
                        <a:ext uri="{9D8B030D-6E8A-4147-A177-3AD203B41FA5}">
                          <a16:colId xmlns:a16="http://schemas.microsoft.com/office/drawing/2014/main" val="1999721298"/>
                        </a:ext>
                      </a:extLst>
                    </a:gridCol>
                  </a:tblGrid>
                  <a:tr h="530426">
                    <a:tc>
                      <a:txBody>
                        <a:bodyPr/>
                        <a:lstStyle/>
                        <a:p>
                          <a:endParaRPr lang="zh-TW"/>
                        </a:p>
                      </a:txBody>
                      <a:tcPr>
                        <a:blipFill>
                          <a:blip r:embed="rId16"/>
                          <a:stretch>
                            <a:fillRect l="-5435" t="-11494" r="-466848" b="-360920"/>
                          </a:stretch>
                        </a:blipFill>
                      </a:tcPr>
                    </a:tc>
                    <a:tc>
                      <a:txBody>
                        <a:bodyPr/>
                        <a:lstStyle/>
                        <a:p>
                          <a:r>
                            <a:rPr lang="en-US" altLang="zh-TW" sz="2800" dirty="0"/>
                            <a:t>Water density</a:t>
                          </a:r>
                          <a:endParaRPr lang="zh-TW" altLang="en-US" sz="2800" dirty="0"/>
                        </a:p>
                      </a:txBody>
                      <a:tcPr/>
                    </a:tc>
                    <a:extLst>
                      <a:ext uri="{0D108BD9-81ED-4DB2-BD59-A6C34878D82A}">
                        <a16:rowId xmlns:a16="http://schemas.microsoft.com/office/drawing/2014/main" val="3458129396"/>
                      </a:ext>
                    </a:extLst>
                  </a:tr>
                  <a:tr h="687110">
                    <a:tc>
                      <a:txBody>
                        <a:bodyPr/>
                        <a:lstStyle/>
                        <a:p>
                          <a:endParaRPr lang="zh-TW"/>
                        </a:p>
                      </a:txBody>
                      <a:tcPr>
                        <a:blipFill>
                          <a:blip r:embed="rId16"/>
                          <a:stretch>
                            <a:fillRect l="-5435" t="-85841" r="-466848" b="-177876"/>
                          </a:stretch>
                        </a:blipFill>
                      </a:tcPr>
                    </a:tc>
                    <a:tc>
                      <a:txBody>
                        <a:bodyPr/>
                        <a:lstStyle/>
                        <a:p>
                          <a:r>
                            <a:rPr lang="en-US" altLang="zh-TW" sz="2800" dirty="0"/>
                            <a:t>Surface tension of water</a:t>
                          </a:r>
                          <a:endParaRPr lang="zh-TW" altLang="en-US" sz="2800" dirty="0"/>
                        </a:p>
                      </a:txBody>
                      <a:tcPr/>
                    </a:tc>
                    <a:extLst>
                      <a:ext uri="{0D108BD9-81ED-4DB2-BD59-A6C34878D82A}">
                        <a16:rowId xmlns:a16="http://schemas.microsoft.com/office/drawing/2014/main" val="3136969165"/>
                      </a:ext>
                    </a:extLst>
                  </a:tr>
                  <a:tr h="530426">
                    <a:tc>
                      <a:txBody>
                        <a:bodyPr/>
                        <a:lstStyle/>
                        <a:p>
                          <a:pPr algn="ctr"/>
                          <a:r>
                            <a:rPr lang="en-US" altLang="zh-TW" sz="2800" dirty="0"/>
                            <a:t>R</a:t>
                          </a:r>
                          <a:endParaRPr lang="zh-TW" altLang="en-US" sz="2800" dirty="0"/>
                        </a:p>
                      </a:txBody>
                      <a:tcPr/>
                    </a:tc>
                    <a:tc>
                      <a:txBody>
                        <a:bodyPr/>
                        <a:lstStyle/>
                        <a:p>
                          <a:r>
                            <a:rPr lang="en-US" altLang="zh-TW" sz="2800" dirty="0"/>
                            <a:t>Radius of stationary water</a:t>
                          </a:r>
                          <a:endParaRPr lang="zh-TW" altLang="en-US" sz="2800" dirty="0"/>
                        </a:p>
                      </a:txBody>
                      <a:tcPr/>
                    </a:tc>
                    <a:extLst>
                      <a:ext uri="{0D108BD9-81ED-4DB2-BD59-A6C34878D82A}">
                        <a16:rowId xmlns:a16="http://schemas.microsoft.com/office/drawing/2014/main" val="2696850849"/>
                      </a:ext>
                    </a:extLst>
                  </a:tr>
                  <a:tr h="530426">
                    <a:tc>
                      <a:txBody>
                        <a:bodyPr/>
                        <a:lstStyle/>
                        <a:p>
                          <a:endParaRPr lang="zh-TW"/>
                        </a:p>
                      </a:txBody>
                      <a:tcPr>
                        <a:blipFill>
                          <a:blip r:embed="rId16"/>
                          <a:stretch>
                            <a:fillRect l="-5435" t="-342529" r="-466848" b="-29885"/>
                          </a:stretch>
                        </a:blipFill>
                      </a:tcPr>
                    </a:tc>
                    <a:tc>
                      <a:txBody>
                        <a:bodyPr/>
                        <a:lstStyle/>
                        <a:p>
                          <a:r>
                            <a:rPr lang="en-US" altLang="zh-TW" sz="2800" dirty="0"/>
                            <a:t>Number of peak</a:t>
                          </a:r>
                          <a:endParaRPr lang="zh-TW" altLang="en-US" sz="2800" dirty="0"/>
                        </a:p>
                      </a:txBody>
                      <a:tcPr/>
                    </a:tc>
                    <a:extLst>
                      <a:ext uri="{0D108BD9-81ED-4DB2-BD59-A6C34878D82A}">
                        <a16:rowId xmlns:a16="http://schemas.microsoft.com/office/drawing/2014/main" val="410050894"/>
                      </a:ext>
                    </a:extLst>
                  </a:tr>
                </a:tbl>
              </a:graphicData>
            </a:graphic>
          </p:graphicFrame>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385D944F-7569-433C-8B53-E0B5734BB7B3}"/>
                  </a:ext>
                </a:extLst>
              </p:cNvPr>
              <p:cNvSpPr txBox="1"/>
              <p:nvPr/>
            </p:nvSpPr>
            <p:spPr>
              <a:xfrm>
                <a:off x="14679064" y="33978471"/>
                <a:ext cx="15178160" cy="4198393"/>
              </a:xfrm>
              <a:prstGeom prst="rect">
                <a:avLst/>
              </a:prstGeom>
              <a:noFill/>
            </p:spPr>
            <p:txBody>
              <a:bodyPr wrap="square" rtlCol="0">
                <a:spAutoFit/>
              </a:bodyPr>
              <a:lstStyle/>
              <a:p>
                <a:pPr algn="just"/>
                <a:r>
                  <a:rPr lang="en-US" altLang="zh-TW" sz="3200" dirty="0"/>
                  <a:t>In Exp.1, we use the equation without considering the impact of gravity. With the equation, we can see the </a:t>
                </a:r>
                <a14:m>
                  <m:oMath xmlns:m="http://schemas.openxmlformats.org/officeDocument/2006/math">
                    <m:f>
                      <m:fPr>
                        <m:ctrlPr>
                          <a:rPr lang="en-US" altLang="zh-TW" sz="3200" b="0" i="1" smtClean="0">
                            <a:latin typeface="Cambria Math" panose="02040503050406030204" pitchFamily="18" charset="0"/>
                          </a:rPr>
                        </m:ctrlPr>
                      </m:fPr>
                      <m:num>
                        <m:r>
                          <a:rPr lang="en-US" altLang="zh-TW" sz="3200" b="0" i="1" smtClean="0">
                            <a:latin typeface="Cambria Math" panose="02040503050406030204" pitchFamily="18" charset="0"/>
                          </a:rPr>
                          <m:t>𝑎</m:t>
                        </m:r>
                      </m:num>
                      <m:den>
                        <m:r>
                          <a:rPr lang="en-US" altLang="zh-TW" sz="3200" b="0" i="1" smtClean="0">
                            <a:latin typeface="Cambria Math" panose="02040503050406030204" pitchFamily="18" charset="0"/>
                          </a:rPr>
                          <m:t>𝑏</m:t>
                        </m:r>
                      </m:den>
                    </m:f>
                    <m:r>
                      <a:rPr lang="en-US" altLang="zh-TW" sz="3200" b="0" i="1" smtClean="0">
                        <a:latin typeface="Cambria Math" panose="02040503050406030204" pitchFamily="18" charset="0"/>
                      </a:rPr>
                      <m:t> </m:t>
                    </m:r>
                  </m:oMath>
                </a14:m>
                <a:r>
                  <a:rPr lang="en-US" altLang="zh-TW" sz="3200" dirty="0"/>
                  <a:t>become bigger as the radius R increase.</a:t>
                </a:r>
                <a:r>
                  <a:rPr lang="zh-TW" altLang="zh-TW" sz="3200" dirty="0"/>
                  <a:t> </a:t>
                </a:r>
                <a:r>
                  <a:rPr lang="en-US" altLang="zh-TW" sz="3200" dirty="0"/>
                  <a:t>The result shows it meet in the small radius condition but not in the bigger droplets. The error is from the displacement from node caused by gravity.</a:t>
                </a:r>
              </a:p>
              <a:p>
                <a:pPr algn="just"/>
                <a:r>
                  <a:rPr lang="en-US" altLang="zh-TW" sz="3200" dirty="0"/>
                  <a:t>In Exp.2, according to the formula and experimental data, it can be found that the larger the radius of the water droplet, the smaller the required resonance frequency. In addition, it has also been shown that more star-shaped angles (n&gt;2) require higher frequencies.</a:t>
                </a:r>
                <a:endParaRPr lang="zh-TW" altLang="en-US" sz="3200" dirty="0"/>
              </a:p>
            </p:txBody>
          </p:sp>
        </mc:Choice>
        <mc:Fallback xmlns="">
          <p:sp>
            <p:nvSpPr>
              <p:cNvPr id="13" name="文字方塊 12">
                <a:extLst>
                  <a:ext uri="{FF2B5EF4-FFF2-40B4-BE49-F238E27FC236}">
                    <a16:creationId xmlns:a16="http://schemas.microsoft.com/office/drawing/2014/main" id="{385D944F-7569-433C-8B53-E0B5734BB7B3}"/>
                  </a:ext>
                </a:extLst>
              </p:cNvPr>
              <p:cNvSpPr txBox="1">
                <a:spLocks noRot="1" noChangeAspect="1" noMove="1" noResize="1" noEditPoints="1" noAdjustHandles="1" noChangeArrowheads="1" noChangeShapeType="1" noTextEdit="1"/>
              </p:cNvSpPr>
              <p:nvPr/>
            </p:nvSpPr>
            <p:spPr>
              <a:xfrm>
                <a:off x="14679064" y="33978471"/>
                <a:ext cx="15178160" cy="4198393"/>
              </a:xfrm>
              <a:prstGeom prst="rect">
                <a:avLst/>
              </a:prstGeom>
              <a:blipFill>
                <a:blip r:embed="rId17"/>
                <a:stretch>
                  <a:fillRect l="-1003" t="-1807" r="-1003" b="-3614"/>
                </a:stretch>
              </a:blipFill>
            </p:spPr>
            <p:txBody>
              <a:bodyPr/>
              <a:lstStyle/>
              <a:p>
                <a:r>
                  <a:rPr lang="zh-TW" altLang="en-US">
                    <a:noFill/>
                  </a:rPr>
                  <a:t> </a:t>
                </a:r>
              </a:p>
            </p:txBody>
          </p:sp>
        </mc:Fallback>
      </mc:AlternateContent>
      <p:sp>
        <p:nvSpPr>
          <p:cNvPr id="100" name="文字方塊 99">
            <a:extLst>
              <a:ext uri="{FF2B5EF4-FFF2-40B4-BE49-F238E27FC236}">
                <a16:creationId xmlns:a16="http://schemas.microsoft.com/office/drawing/2014/main" id="{738EB781-3D93-419D-91A8-A92CA1336742}"/>
              </a:ext>
            </a:extLst>
          </p:cNvPr>
          <p:cNvSpPr txBox="1"/>
          <p:nvPr/>
        </p:nvSpPr>
        <p:spPr>
          <a:xfrm>
            <a:off x="4297610" y="30958312"/>
            <a:ext cx="3363813" cy="2062103"/>
          </a:xfrm>
          <a:prstGeom prst="rect">
            <a:avLst/>
          </a:prstGeom>
          <a:noFill/>
        </p:spPr>
        <p:txBody>
          <a:bodyPr wrap="square" rtlCol="0">
            <a:spAutoFit/>
          </a:bodyPr>
          <a:lstStyle/>
          <a:p>
            <a:r>
              <a:rPr lang="en-US" altLang="zh-TW" sz="3200" dirty="0"/>
              <a:t>Fig1. There are 36 transmitters above and below each. [2]</a:t>
            </a:r>
          </a:p>
        </p:txBody>
      </p:sp>
      <p:sp>
        <p:nvSpPr>
          <p:cNvPr id="18" name="文字方塊 17">
            <a:extLst>
              <a:ext uri="{FF2B5EF4-FFF2-40B4-BE49-F238E27FC236}">
                <a16:creationId xmlns:a16="http://schemas.microsoft.com/office/drawing/2014/main" id="{179A6892-D35F-4AE4-A06B-3A0361A6E15C}"/>
              </a:ext>
            </a:extLst>
          </p:cNvPr>
          <p:cNvSpPr txBox="1"/>
          <p:nvPr/>
        </p:nvSpPr>
        <p:spPr>
          <a:xfrm>
            <a:off x="12095687" y="20736880"/>
            <a:ext cx="784447" cy="584775"/>
          </a:xfrm>
          <a:prstGeom prst="rect">
            <a:avLst/>
          </a:prstGeom>
          <a:noFill/>
        </p:spPr>
        <p:txBody>
          <a:bodyPr wrap="square" rtlCol="0">
            <a:spAutoFit/>
          </a:bodyPr>
          <a:lstStyle/>
          <a:p>
            <a:r>
              <a:rPr lang="en-US" altLang="zh-TW" sz="3200" dirty="0"/>
              <a:t>[1]</a:t>
            </a:r>
            <a:endParaRPr lang="zh-TW" altLang="en-US" sz="3200" dirty="0"/>
          </a:p>
        </p:txBody>
      </p:sp>
      <p:sp>
        <p:nvSpPr>
          <p:cNvPr id="103" name="文字方塊 102">
            <a:extLst>
              <a:ext uri="{FF2B5EF4-FFF2-40B4-BE49-F238E27FC236}">
                <a16:creationId xmlns:a16="http://schemas.microsoft.com/office/drawing/2014/main" id="{FFAF77B5-3362-459B-BE53-2053EB370DD7}"/>
              </a:ext>
            </a:extLst>
          </p:cNvPr>
          <p:cNvSpPr txBox="1"/>
          <p:nvPr/>
        </p:nvSpPr>
        <p:spPr>
          <a:xfrm>
            <a:off x="6487288" y="25312171"/>
            <a:ext cx="784447" cy="584775"/>
          </a:xfrm>
          <a:prstGeom prst="rect">
            <a:avLst/>
          </a:prstGeom>
          <a:noFill/>
        </p:spPr>
        <p:txBody>
          <a:bodyPr wrap="square" rtlCol="0">
            <a:spAutoFit/>
          </a:bodyPr>
          <a:lstStyle/>
          <a:p>
            <a:r>
              <a:rPr lang="en-US" altLang="zh-TW" sz="3200" dirty="0"/>
              <a:t>[3]</a:t>
            </a:r>
            <a:endParaRPr lang="zh-TW" altLang="en-US" sz="3200" dirty="0"/>
          </a:p>
        </p:txBody>
      </p:sp>
      <p:grpSp>
        <p:nvGrpSpPr>
          <p:cNvPr id="17" name="群組 16">
            <a:extLst>
              <a:ext uri="{FF2B5EF4-FFF2-40B4-BE49-F238E27FC236}">
                <a16:creationId xmlns:a16="http://schemas.microsoft.com/office/drawing/2014/main" id="{429E5F6D-0192-F442-BC99-0E645B837271}"/>
              </a:ext>
            </a:extLst>
          </p:cNvPr>
          <p:cNvGrpSpPr/>
          <p:nvPr/>
        </p:nvGrpSpPr>
        <p:grpSpPr>
          <a:xfrm>
            <a:off x="17321667" y="16870395"/>
            <a:ext cx="7380427" cy="3445273"/>
            <a:chOff x="17313725" y="16911220"/>
            <a:chExt cx="7380427" cy="3445273"/>
          </a:xfrm>
        </p:grpSpPr>
        <p:sp>
          <p:nvSpPr>
            <p:cNvPr id="32" name="向右箭號 31">
              <a:extLst>
                <a:ext uri="{FF2B5EF4-FFF2-40B4-BE49-F238E27FC236}">
                  <a16:creationId xmlns:a16="http://schemas.microsoft.com/office/drawing/2014/main" id="{9DB81B38-4C18-BC4F-AE90-E70340DCAA71}"/>
                </a:ext>
              </a:extLst>
            </p:cNvPr>
            <p:cNvSpPr/>
            <p:nvPr/>
          </p:nvSpPr>
          <p:spPr>
            <a:xfrm rot="2882970">
              <a:off x="16617987" y="17606958"/>
              <a:ext cx="1787377" cy="395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9" name="向右箭號 88">
              <a:extLst>
                <a:ext uri="{FF2B5EF4-FFF2-40B4-BE49-F238E27FC236}">
                  <a16:creationId xmlns:a16="http://schemas.microsoft.com/office/drawing/2014/main" id="{874E45FD-63CC-4743-A502-88F439717799}"/>
                </a:ext>
              </a:extLst>
            </p:cNvPr>
            <p:cNvSpPr/>
            <p:nvPr/>
          </p:nvSpPr>
          <p:spPr>
            <a:xfrm rot="4831396">
              <a:off x="18107975" y="17670297"/>
              <a:ext cx="1728572" cy="414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04" name="向右箭號 103">
              <a:extLst>
                <a:ext uri="{FF2B5EF4-FFF2-40B4-BE49-F238E27FC236}">
                  <a16:creationId xmlns:a16="http://schemas.microsoft.com/office/drawing/2014/main" id="{DCE9F633-E9FA-874D-88C5-8A744744DEBB}"/>
                </a:ext>
              </a:extLst>
            </p:cNvPr>
            <p:cNvSpPr/>
            <p:nvPr/>
          </p:nvSpPr>
          <p:spPr>
            <a:xfrm rot="5195598">
              <a:off x="23085886" y="18748226"/>
              <a:ext cx="2765568" cy="450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21" name="群組 20">
            <a:extLst>
              <a:ext uri="{FF2B5EF4-FFF2-40B4-BE49-F238E27FC236}">
                <a16:creationId xmlns:a16="http://schemas.microsoft.com/office/drawing/2014/main" id="{D5E4775E-C5B7-D344-86B5-52F2FF001EAB}"/>
              </a:ext>
            </a:extLst>
          </p:cNvPr>
          <p:cNvGrpSpPr/>
          <p:nvPr/>
        </p:nvGrpSpPr>
        <p:grpSpPr>
          <a:xfrm>
            <a:off x="14961733" y="26185635"/>
            <a:ext cx="5041009" cy="4170917"/>
            <a:chOff x="14721307" y="24628925"/>
            <a:chExt cx="5041009" cy="4170917"/>
          </a:xfrm>
        </p:grpSpPr>
        <p:pic>
          <p:nvPicPr>
            <p:cNvPr id="14" name="圖片 13">
              <a:extLst>
                <a:ext uri="{FF2B5EF4-FFF2-40B4-BE49-F238E27FC236}">
                  <a16:creationId xmlns:a16="http://schemas.microsoft.com/office/drawing/2014/main" id="{D5439CA2-2D89-4073-9BA0-8B646D72EA24}"/>
                </a:ext>
              </a:extLst>
            </p:cNvPr>
            <p:cNvPicPr>
              <a:picLocks noChangeAspect="1"/>
            </p:cNvPicPr>
            <p:nvPr/>
          </p:nvPicPr>
          <p:blipFill>
            <a:blip r:embed="rId18"/>
            <a:stretch>
              <a:fillRect/>
            </a:stretch>
          </p:blipFill>
          <p:spPr>
            <a:xfrm>
              <a:off x="14721307" y="24628925"/>
              <a:ext cx="5041009" cy="4170917"/>
            </a:xfrm>
            <a:prstGeom prst="rect">
              <a:avLst/>
            </a:prstGeom>
          </p:spPr>
        </p:pic>
        <p:sp>
          <p:nvSpPr>
            <p:cNvPr id="10" name="橢圓 9">
              <a:extLst>
                <a:ext uri="{FF2B5EF4-FFF2-40B4-BE49-F238E27FC236}">
                  <a16:creationId xmlns:a16="http://schemas.microsoft.com/office/drawing/2014/main" id="{0D9B812E-2E3A-45AD-9282-E0373C7662DF}"/>
                </a:ext>
              </a:extLst>
            </p:cNvPr>
            <p:cNvSpPr/>
            <p:nvPr/>
          </p:nvSpPr>
          <p:spPr>
            <a:xfrm>
              <a:off x="17900916" y="26787899"/>
              <a:ext cx="141675" cy="1681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橢圓 94">
              <a:extLst>
                <a:ext uri="{FF2B5EF4-FFF2-40B4-BE49-F238E27FC236}">
                  <a16:creationId xmlns:a16="http://schemas.microsoft.com/office/drawing/2014/main" id="{5B4CAB33-1C92-4A1A-9189-987C0EA900A8}"/>
                </a:ext>
              </a:extLst>
            </p:cNvPr>
            <p:cNvSpPr/>
            <p:nvPr/>
          </p:nvSpPr>
          <p:spPr>
            <a:xfrm>
              <a:off x="17064307" y="26619789"/>
              <a:ext cx="141675" cy="1681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橢圓 95">
              <a:extLst>
                <a:ext uri="{FF2B5EF4-FFF2-40B4-BE49-F238E27FC236}">
                  <a16:creationId xmlns:a16="http://schemas.microsoft.com/office/drawing/2014/main" id="{64C38B09-DB77-4142-BCBE-9EC6C839B77F}"/>
                </a:ext>
              </a:extLst>
            </p:cNvPr>
            <p:cNvSpPr/>
            <p:nvPr/>
          </p:nvSpPr>
          <p:spPr>
            <a:xfrm>
              <a:off x="17519333" y="26415476"/>
              <a:ext cx="141675" cy="16811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橢圓 96">
              <a:extLst>
                <a:ext uri="{FF2B5EF4-FFF2-40B4-BE49-F238E27FC236}">
                  <a16:creationId xmlns:a16="http://schemas.microsoft.com/office/drawing/2014/main" id="{33E4E3F5-158D-40DC-B057-4DB1278A1CB3}"/>
                </a:ext>
              </a:extLst>
            </p:cNvPr>
            <p:cNvSpPr/>
            <p:nvPr/>
          </p:nvSpPr>
          <p:spPr>
            <a:xfrm>
              <a:off x="17418668" y="27153424"/>
              <a:ext cx="141675" cy="16811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6" name="群組 15">
            <a:extLst>
              <a:ext uri="{FF2B5EF4-FFF2-40B4-BE49-F238E27FC236}">
                <a16:creationId xmlns:a16="http://schemas.microsoft.com/office/drawing/2014/main" id="{C8152EE0-16C7-B641-98F4-43122B2F888C}"/>
              </a:ext>
            </a:extLst>
          </p:cNvPr>
          <p:cNvGrpSpPr/>
          <p:nvPr/>
        </p:nvGrpSpPr>
        <p:grpSpPr>
          <a:xfrm>
            <a:off x="590133" y="31101434"/>
            <a:ext cx="5219552" cy="4560172"/>
            <a:chOff x="2222330" y="31803125"/>
            <a:chExt cx="5219552" cy="4560172"/>
          </a:xfrm>
        </p:grpSpPr>
        <p:pic>
          <p:nvPicPr>
            <p:cNvPr id="19" name="圖片 18">
              <a:extLst>
                <a:ext uri="{FF2B5EF4-FFF2-40B4-BE49-F238E27FC236}">
                  <a16:creationId xmlns:a16="http://schemas.microsoft.com/office/drawing/2014/main" id="{8B0617C2-4BFE-4E90-ABB6-94712FBAFD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222330" y="31803125"/>
              <a:ext cx="3658709" cy="4560172"/>
            </a:xfrm>
            <a:prstGeom prst="rect">
              <a:avLst/>
            </a:prstGeom>
          </p:spPr>
        </p:pic>
        <p:cxnSp>
          <p:nvCxnSpPr>
            <p:cNvPr id="30" name="直線單箭頭接點 29">
              <a:extLst>
                <a:ext uri="{FF2B5EF4-FFF2-40B4-BE49-F238E27FC236}">
                  <a16:creationId xmlns:a16="http://schemas.microsoft.com/office/drawing/2014/main" id="{000E6D74-9B3B-475D-851F-A5F80D5B79A1}"/>
                </a:ext>
              </a:extLst>
            </p:cNvPr>
            <p:cNvCxnSpPr>
              <a:cxnSpLocks/>
            </p:cNvCxnSpPr>
            <p:nvPr/>
          </p:nvCxnSpPr>
          <p:spPr>
            <a:xfrm flipH="1">
              <a:off x="4927485" y="32846433"/>
              <a:ext cx="546740" cy="343381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文字方塊 224">
              <a:extLst>
                <a:ext uri="{FF2B5EF4-FFF2-40B4-BE49-F238E27FC236}">
                  <a16:creationId xmlns:a16="http://schemas.microsoft.com/office/drawing/2014/main" id="{D7715176-9913-4A2B-AA6A-F01147645E4C}"/>
                </a:ext>
              </a:extLst>
            </p:cNvPr>
            <p:cNvSpPr txBox="1"/>
            <p:nvPr/>
          </p:nvSpPr>
          <p:spPr>
            <a:xfrm>
              <a:off x="4199369" y="34250807"/>
              <a:ext cx="3242513" cy="400110"/>
            </a:xfrm>
            <a:prstGeom prst="rect">
              <a:avLst/>
            </a:prstGeom>
            <a:noFill/>
          </p:spPr>
          <p:txBody>
            <a:bodyPr wrap="square" rtlCol="0">
              <a:spAutoFit/>
            </a:bodyPr>
            <a:lstStyle/>
            <a:p>
              <a:r>
                <a:rPr lang="en-US" altLang="zh-TW" sz="2000" dirty="0">
                  <a:solidFill>
                    <a:srgbClr val="FF0000"/>
                  </a:solidFill>
                </a:rPr>
                <a:t>13.6cm</a:t>
              </a:r>
              <a:endParaRPr lang="zh-TW" altLang="en-US" sz="2000" dirty="0">
                <a:solidFill>
                  <a:srgbClr val="FF0000"/>
                </a:solidFill>
              </a:endParaRPr>
            </a:p>
          </p:txBody>
        </p:sp>
      </p:grpSp>
      <p:pic>
        <p:nvPicPr>
          <p:cNvPr id="230" name="圖片 229">
            <a:extLst>
              <a:ext uri="{FF2B5EF4-FFF2-40B4-BE49-F238E27FC236}">
                <a16:creationId xmlns:a16="http://schemas.microsoft.com/office/drawing/2014/main" id="{3E41B212-C1A6-4F23-9ECC-BB5C58C543F9}"/>
              </a:ext>
            </a:extLst>
          </p:cNvPr>
          <p:cNvPicPr>
            <a:picLocks noChangeAspect="1"/>
          </p:cNvPicPr>
          <p:nvPr/>
        </p:nvPicPr>
        <p:blipFill>
          <a:blip r:embed="rId20"/>
          <a:stretch>
            <a:fillRect/>
          </a:stretch>
        </p:blipFill>
        <p:spPr>
          <a:xfrm>
            <a:off x="726656" y="26110540"/>
            <a:ext cx="6294665" cy="2225233"/>
          </a:xfrm>
          <a:prstGeom prst="rect">
            <a:avLst/>
          </a:prstGeom>
        </p:spPr>
      </p:pic>
      <p:pic>
        <p:nvPicPr>
          <p:cNvPr id="232" name="圖片 231">
            <a:extLst>
              <a:ext uri="{FF2B5EF4-FFF2-40B4-BE49-F238E27FC236}">
                <a16:creationId xmlns:a16="http://schemas.microsoft.com/office/drawing/2014/main" id="{1428FDD8-84EE-445F-9943-DB07918702E1}"/>
              </a:ext>
            </a:extLst>
          </p:cNvPr>
          <p:cNvPicPr>
            <a:picLocks noChangeAspect="1"/>
          </p:cNvPicPr>
          <p:nvPr/>
        </p:nvPicPr>
        <p:blipFill>
          <a:blip r:embed="rId21"/>
          <a:stretch>
            <a:fillRect/>
          </a:stretch>
        </p:blipFill>
        <p:spPr>
          <a:xfrm>
            <a:off x="7091185" y="26087340"/>
            <a:ext cx="6187976" cy="2301439"/>
          </a:xfrm>
          <a:prstGeom prst="rect">
            <a:avLst/>
          </a:prstGeom>
        </p:spPr>
      </p:pic>
      <p:sp>
        <p:nvSpPr>
          <p:cNvPr id="90" name="文字方塊 89">
            <a:extLst>
              <a:ext uri="{FF2B5EF4-FFF2-40B4-BE49-F238E27FC236}">
                <a16:creationId xmlns:a16="http://schemas.microsoft.com/office/drawing/2014/main" id="{E9FC8748-0DE3-488F-B94A-586AA6437B31}"/>
              </a:ext>
            </a:extLst>
          </p:cNvPr>
          <p:cNvSpPr txBox="1"/>
          <p:nvPr/>
        </p:nvSpPr>
        <p:spPr>
          <a:xfrm>
            <a:off x="26754645" y="15024103"/>
            <a:ext cx="3240482" cy="6001643"/>
          </a:xfrm>
          <a:prstGeom prst="rect">
            <a:avLst/>
          </a:prstGeom>
          <a:noFill/>
        </p:spPr>
        <p:txBody>
          <a:bodyPr wrap="square">
            <a:spAutoFit/>
          </a:bodyPr>
          <a:lstStyle/>
          <a:p>
            <a:r>
              <a:rPr lang="en-US" altLang="zh-TW" sz="3200" dirty="0"/>
              <a:t>Since we fix the camera, we find out that there are shifting down for the bigger droplets. We think the displacement from the node makes the result doesn’t fit the equation.</a:t>
            </a:r>
            <a:endParaRPr lang="zh-TW" altLang="en-US" sz="3200" dirty="0"/>
          </a:p>
        </p:txBody>
      </p:sp>
      <p:sp>
        <p:nvSpPr>
          <p:cNvPr id="39" name="文字方塊 38">
            <a:extLst>
              <a:ext uri="{FF2B5EF4-FFF2-40B4-BE49-F238E27FC236}">
                <a16:creationId xmlns:a16="http://schemas.microsoft.com/office/drawing/2014/main" id="{111570CC-90B6-4C40-B884-AC91CD04D974}"/>
              </a:ext>
            </a:extLst>
          </p:cNvPr>
          <p:cNvSpPr txBox="1"/>
          <p:nvPr/>
        </p:nvSpPr>
        <p:spPr>
          <a:xfrm>
            <a:off x="372097" y="14758909"/>
            <a:ext cx="13928702" cy="1200329"/>
          </a:xfrm>
          <a:prstGeom prst="rect">
            <a:avLst/>
          </a:prstGeom>
          <a:noFill/>
        </p:spPr>
        <p:txBody>
          <a:bodyPr wrap="square" rtlCol="0">
            <a:spAutoFit/>
          </a:bodyPr>
          <a:lstStyle/>
          <a:p>
            <a:pPr algn="just"/>
            <a:r>
              <a:rPr kumimoji="1" lang="en-US" altLang="zh-TW" sz="3600" dirty="0"/>
              <a:t>Since gravity doesn’t affect the deformation, this equation doesn’t include the influence of gravity.</a:t>
            </a:r>
            <a:endParaRPr kumimoji="1" lang="zh-TW" altLang="en-US" sz="3600"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998A8A67-8FBB-3B44-A6A6-B4A7CB9BF1DB}"/>
                  </a:ext>
                </a:extLst>
              </p:cNvPr>
              <p:cNvSpPr txBox="1"/>
              <p:nvPr/>
            </p:nvSpPr>
            <p:spPr>
              <a:xfrm>
                <a:off x="15663030" y="10210448"/>
                <a:ext cx="5253651" cy="584775"/>
              </a:xfrm>
              <a:prstGeom prst="rect">
                <a:avLst/>
              </a:prstGeom>
              <a:noFill/>
            </p:spPr>
            <p:txBody>
              <a:bodyPr wrap="square" rtlCol="0">
                <a:spAutoFit/>
              </a:bodyPr>
              <a:lstStyle/>
              <a:p>
                <a14:m>
                  <m:oMath xmlns:m="http://schemas.openxmlformats.org/officeDocument/2006/math">
                    <m:sSub>
                      <m:sSubPr>
                        <m:ctrlPr>
                          <a:rPr kumimoji="1" lang="en-US" altLang="zh-TW" sz="3200" b="0" i="1" smtClean="0">
                            <a:latin typeface="Cambria Math" panose="02040503050406030204" pitchFamily="18" charset="0"/>
                          </a:rPr>
                        </m:ctrlPr>
                      </m:sSubPr>
                      <m:e>
                        <m:r>
                          <a:rPr kumimoji="1" lang="en-US" altLang="zh-TW" sz="3200" b="0" i="1" smtClean="0">
                            <a:latin typeface="Cambria Math" panose="02040503050406030204" pitchFamily="18" charset="0"/>
                          </a:rPr>
                          <m:t>𝑝</m:t>
                        </m:r>
                      </m:e>
                      <m:sub>
                        <m:r>
                          <a:rPr kumimoji="1" lang="en-US" altLang="zh-TW" sz="3200" b="0" i="1" smtClean="0">
                            <a:latin typeface="Cambria Math" panose="02040503050406030204" pitchFamily="18" charset="0"/>
                          </a:rPr>
                          <m:t>𝑠</m:t>
                        </m:r>
                      </m:sub>
                    </m:sSub>
                    <m:r>
                      <a:rPr kumimoji="1" lang="en-US" altLang="zh-TW" sz="3200" b="0" i="1" smtClean="0">
                        <a:latin typeface="Cambria Math" panose="02040503050406030204" pitchFamily="18" charset="0"/>
                      </a:rPr>
                      <m:t>=51000</m:t>
                    </m:r>
                  </m:oMath>
                </a14:m>
                <a:r>
                  <a:rPr kumimoji="1" lang="en-US" altLang="zh-TW" sz="3200" dirty="0"/>
                  <a:t> </a:t>
                </a:r>
                <a14:m>
                  <m:oMath xmlns:m="http://schemas.openxmlformats.org/officeDocument/2006/math">
                    <m:r>
                      <a:rPr kumimoji="1" lang="en-US" altLang="zh-TW" sz="3200" b="0" i="1" dirty="0" smtClean="0">
                        <a:latin typeface="Cambria Math" panose="02040503050406030204" pitchFamily="18" charset="0"/>
                      </a:rPr>
                      <m:t>𝑑𝑦𝑛𝑒</m:t>
                    </m:r>
                    <m:r>
                      <a:rPr kumimoji="1" lang="en-US" altLang="zh-TW" sz="3200" b="0" i="1" dirty="0" smtClean="0">
                        <a:latin typeface="Cambria Math" panose="02040503050406030204" pitchFamily="18" charset="0"/>
                      </a:rPr>
                      <m:t>/</m:t>
                    </m:r>
                    <m:r>
                      <a:rPr kumimoji="1" lang="en-US" altLang="zh-TW" sz="3200" b="0" i="1" dirty="0" smtClean="0">
                        <a:latin typeface="Cambria Math" panose="02040503050406030204" pitchFamily="18" charset="0"/>
                      </a:rPr>
                      <m:t>𝑐</m:t>
                    </m:r>
                    <m:sSup>
                      <m:sSupPr>
                        <m:ctrlPr>
                          <a:rPr kumimoji="1" lang="en-US" altLang="zh-TW" sz="3200" b="0" i="1" dirty="0" smtClean="0">
                            <a:latin typeface="Cambria Math" panose="02040503050406030204" pitchFamily="18" charset="0"/>
                          </a:rPr>
                        </m:ctrlPr>
                      </m:sSupPr>
                      <m:e>
                        <m:r>
                          <a:rPr kumimoji="1" lang="en-US" altLang="zh-TW" sz="3200" b="0" i="1" dirty="0" smtClean="0">
                            <a:latin typeface="Cambria Math" panose="02040503050406030204" pitchFamily="18" charset="0"/>
                          </a:rPr>
                          <m:t>𝑚</m:t>
                        </m:r>
                      </m:e>
                      <m:sup>
                        <m:r>
                          <a:rPr kumimoji="1" lang="en-US" altLang="zh-TW" sz="3200" b="0" i="1" dirty="0" smtClean="0">
                            <a:latin typeface="Cambria Math" panose="02040503050406030204" pitchFamily="18" charset="0"/>
                          </a:rPr>
                          <m:t>2</m:t>
                        </m:r>
                      </m:sup>
                    </m:sSup>
                  </m:oMath>
                </a14:m>
                <a:endParaRPr kumimoji="1" lang="zh-TW" altLang="en-US" sz="3200" dirty="0"/>
              </a:p>
            </p:txBody>
          </p:sp>
        </mc:Choice>
        <mc:Fallback xmlns="">
          <p:sp>
            <p:nvSpPr>
              <p:cNvPr id="5" name="文字方塊 4">
                <a:extLst>
                  <a:ext uri="{FF2B5EF4-FFF2-40B4-BE49-F238E27FC236}">
                    <a16:creationId xmlns:a16="http://schemas.microsoft.com/office/drawing/2014/main" id="{998A8A67-8FBB-3B44-A6A6-B4A7CB9BF1DB}"/>
                  </a:ext>
                </a:extLst>
              </p:cNvPr>
              <p:cNvSpPr txBox="1">
                <a:spLocks noRot="1" noChangeAspect="1" noMove="1" noResize="1" noEditPoints="1" noAdjustHandles="1" noChangeArrowheads="1" noChangeShapeType="1" noTextEdit="1"/>
              </p:cNvSpPr>
              <p:nvPr/>
            </p:nvSpPr>
            <p:spPr>
              <a:xfrm>
                <a:off x="15663030" y="10210448"/>
                <a:ext cx="5253651" cy="584775"/>
              </a:xfrm>
              <a:prstGeom prst="rect">
                <a:avLst/>
              </a:prstGeom>
              <a:blipFill>
                <a:blip r:embed="rId22"/>
                <a:stretch>
                  <a:fillRect l="-966" b="-21277"/>
                </a:stretch>
              </a:blipFill>
            </p:spPr>
            <p:txBody>
              <a:bodyPr/>
              <a:lstStyle/>
              <a:p>
                <a:r>
                  <a:rPr lang="zh-TW" altLang="en-US">
                    <a:noFill/>
                  </a:rPr>
                  <a:t> </a:t>
                </a:r>
              </a:p>
            </p:txBody>
          </p:sp>
        </mc:Fallback>
      </mc:AlternateContent>
      <p:sp>
        <p:nvSpPr>
          <p:cNvPr id="24" name="矩形 23">
            <a:extLst>
              <a:ext uri="{FF2B5EF4-FFF2-40B4-BE49-F238E27FC236}">
                <a16:creationId xmlns:a16="http://schemas.microsoft.com/office/drawing/2014/main" id="{5828EF11-CEF6-1740-A03C-0118661E919C}"/>
              </a:ext>
            </a:extLst>
          </p:cNvPr>
          <p:cNvSpPr/>
          <p:nvPr/>
        </p:nvSpPr>
        <p:spPr>
          <a:xfrm>
            <a:off x="14721999" y="21888713"/>
            <a:ext cx="15135225" cy="2308324"/>
          </a:xfrm>
          <a:prstGeom prst="rect">
            <a:avLst/>
          </a:prstGeom>
        </p:spPr>
        <p:txBody>
          <a:bodyPr>
            <a:spAutoFit/>
          </a:bodyPr>
          <a:lstStyle/>
          <a:p>
            <a:r>
              <a:rPr lang="en-US" altLang="zh-TW" sz="3600" dirty="0"/>
              <a:t>S</a:t>
            </a:r>
            <a:r>
              <a:rPr lang="zh-TW" altLang="en-US" sz="3600" dirty="0"/>
              <a:t>ince the bigger droplet needs more supporting force to levitate, the force upward is greater than the force downward. Since the deformation of droplets needs two forces with different directions to </a:t>
            </a:r>
            <a:r>
              <a:rPr lang="en-US" altLang="zh-TW" sz="3600" dirty="0"/>
              <a:t>squeeze</a:t>
            </a:r>
            <a:r>
              <a:rPr lang="zh-TW" altLang="en-US" sz="3600" dirty="0"/>
              <a:t>, the larger difference between these two forces makes the deformation smaller.</a:t>
            </a:r>
          </a:p>
        </p:txBody>
      </p:sp>
      <p:sp>
        <p:nvSpPr>
          <p:cNvPr id="25" name="矩形 24">
            <a:extLst>
              <a:ext uri="{FF2B5EF4-FFF2-40B4-BE49-F238E27FC236}">
                <a16:creationId xmlns:a16="http://schemas.microsoft.com/office/drawing/2014/main" id="{C4271CB7-91C3-9B45-9D5C-FA8C4558F7D7}"/>
              </a:ext>
            </a:extLst>
          </p:cNvPr>
          <p:cNvSpPr/>
          <p:nvPr/>
        </p:nvSpPr>
        <p:spPr>
          <a:xfrm>
            <a:off x="13309058" y="27843889"/>
            <a:ext cx="639919" cy="584775"/>
          </a:xfrm>
          <a:prstGeom prst="rect">
            <a:avLst/>
          </a:prstGeom>
        </p:spPr>
        <p:txBody>
          <a:bodyPr wrap="none">
            <a:spAutoFit/>
          </a:bodyPr>
          <a:lstStyle/>
          <a:p>
            <a:r>
              <a:rPr lang="en-US" altLang="zh-TW" sz="3200" dirty="0"/>
              <a:t>[3]</a:t>
            </a:r>
            <a:endParaRPr lang="zh-TW" altLang="en-US" sz="3200" dirty="0"/>
          </a:p>
        </p:txBody>
      </p:sp>
      <p:sp>
        <p:nvSpPr>
          <p:cNvPr id="93" name="矩形 92">
            <a:extLst>
              <a:ext uri="{FF2B5EF4-FFF2-40B4-BE49-F238E27FC236}">
                <a16:creationId xmlns:a16="http://schemas.microsoft.com/office/drawing/2014/main" id="{98430F7D-32CA-754E-A5A3-1C7C48CBE7DE}"/>
              </a:ext>
            </a:extLst>
          </p:cNvPr>
          <p:cNvSpPr/>
          <p:nvPr/>
        </p:nvSpPr>
        <p:spPr>
          <a:xfrm rot="19728243" flipV="1">
            <a:off x="4624089" y="16723804"/>
            <a:ext cx="1270200"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C000"/>
              </a:solidFill>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2E4B98A-F92B-3F4C-B37D-240BA7EF804A}"/>
                  </a:ext>
                </a:extLst>
              </p:cNvPr>
              <p:cNvSpPr/>
              <p:nvPr/>
            </p:nvSpPr>
            <p:spPr>
              <a:xfrm>
                <a:off x="5373104" y="16425965"/>
                <a:ext cx="10460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800" b="0" i="1" smtClean="0">
                          <a:solidFill>
                            <a:schemeClr val="accent6">
                              <a:lumMod val="50000"/>
                            </a:schemeClr>
                          </a:solidFill>
                          <a:latin typeface="Cambria Math" panose="02040503050406030204" pitchFamily="18" charset="0"/>
                          <a:ea typeface="Cambria Math" panose="02040503050406030204" pitchFamily="18" charset="0"/>
                        </a:rPr>
                        <m:t>𝜑</m:t>
                      </m:r>
                      <m:r>
                        <a:rPr kumimoji="1" lang="en-US" altLang="zh-TW" sz="2800" b="0" i="1" smtClean="0">
                          <a:solidFill>
                            <a:schemeClr val="accent6">
                              <a:lumMod val="50000"/>
                            </a:schemeClr>
                          </a:solidFill>
                          <a:latin typeface="Cambria Math" panose="02040503050406030204" pitchFamily="18" charset="0"/>
                          <a:ea typeface="Cambria Math" panose="02040503050406030204" pitchFamily="18" charset="0"/>
                        </a:rPr>
                        <m:t>(</m:t>
                      </m:r>
                      <m:r>
                        <a:rPr kumimoji="1" lang="en-US" altLang="zh-TW" sz="2800" b="0" i="1" smtClean="0">
                          <a:solidFill>
                            <a:schemeClr val="accent6">
                              <a:lumMod val="50000"/>
                            </a:schemeClr>
                          </a:solidFill>
                          <a:latin typeface="Cambria Math" panose="02040503050406030204" pitchFamily="18" charset="0"/>
                          <a:ea typeface="Cambria Math" panose="02040503050406030204" pitchFamily="18" charset="0"/>
                        </a:rPr>
                        <m:t>𝜃</m:t>
                      </m:r>
                      <m:r>
                        <a:rPr kumimoji="1" lang="en-US" altLang="zh-TW" sz="2800" b="0" i="1" smtClean="0">
                          <a:solidFill>
                            <a:schemeClr val="accent6">
                              <a:lumMod val="50000"/>
                            </a:schemeClr>
                          </a:solidFill>
                          <a:latin typeface="Cambria Math" panose="02040503050406030204" pitchFamily="18" charset="0"/>
                          <a:ea typeface="Cambria Math" panose="02040503050406030204" pitchFamily="18" charset="0"/>
                        </a:rPr>
                        <m:t>)</m:t>
                      </m:r>
                    </m:oMath>
                  </m:oMathPara>
                </a14:m>
                <a:endParaRPr kumimoji="1" lang="zh-TW" altLang="en-US" sz="2800" dirty="0">
                  <a:solidFill>
                    <a:schemeClr val="accent6">
                      <a:lumMod val="50000"/>
                    </a:schemeClr>
                  </a:solidFill>
                </a:endParaRPr>
              </a:p>
            </p:txBody>
          </p:sp>
        </mc:Choice>
        <mc:Fallback xmlns="">
          <p:sp>
            <p:nvSpPr>
              <p:cNvPr id="11" name="矩形 10">
                <a:extLst>
                  <a:ext uri="{FF2B5EF4-FFF2-40B4-BE49-F238E27FC236}">
                    <a16:creationId xmlns:a16="http://schemas.microsoft.com/office/drawing/2014/main" id="{D2E4B98A-F92B-3F4C-B37D-240BA7EF804A}"/>
                  </a:ext>
                </a:extLst>
              </p:cNvPr>
              <p:cNvSpPr>
                <a:spLocks noRot="1" noChangeAspect="1" noMove="1" noResize="1" noEditPoints="1" noAdjustHandles="1" noChangeArrowheads="1" noChangeShapeType="1" noTextEdit="1"/>
              </p:cNvSpPr>
              <p:nvPr/>
            </p:nvSpPr>
            <p:spPr>
              <a:xfrm>
                <a:off x="5373104" y="16425965"/>
                <a:ext cx="1046056" cy="523220"/>
              </a:xfrm>
              <a:prstGeom prst="rect">
                <a:avLst/>
              </a:prstGeom>
              <a:blipFill>
                <a:blip r:embed="rId23"/>
                <a:stretch>
                  <a:fillRect r="-2381" b="-214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003D153D-4BB0-204E-9906-F5A163ABFF8E}"/>
                  </a:ext>
                </a:extLst>
              </p:cNvPr>
              <p:cNvSpPr/>
              <p:nvPr/>
            </p:nvSpPr>
            <p:spPr>
              <a:xfrm>
                <a:off x="4835788" y="16140408"/>
                <a:ext cx="4965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800" i="1">
                          <a:solidFill>
                            <a:schemeClr val="accent6">
                              <a:lumMod val="50000"/>
                            </a:schemeClr>
                          </a:solidFill>
                          <a:latin typeface="Cambria Math" panose="02040503050406030204" pitchFamily="18" charset="0"/>
                          <a:ea typeface="Cambria Math" panose="02040503050406030204" pitchFamily="18" charset="0"/>
                        </a:rPr>
                        <m:t>𝜃</m:t>
                      </m:r>
                    </m:oMath>
                  </m:oMathPara>
                </a14:m>
                <a:endParaRPr lang="zh-TW" altLang="en-US" sz="2800" dirty="0"/>
              </a:p>
            </p:txBody>
          </p:sp>
        </mc:Choice>
        <mc:Fallback xmlns="">
          <p:sp>
            <p:nvSpPr>
              <p:cNvPr id="40" name="矩形 39">
                <a:extLst>
                  <a:ext uri="{FF2B5EF4-FFF2-40B4-BE49-F238E27FC236}">
                    <a16:creationId xmlns:a16="http://schemas.microsoft.com/office/drawing/2014/main" id="{003D153D-4BB0-204E-9906-F5A163ABFF8E}"/>
                  </a:ext>
                </a:extLst>
              </p:cNvPr>
              <p:cNvSpPr>
                <a:spLocks noRot="1" noChangeAspect="1" noMove="1" noResize="1" noEditPoints="1" noAdjustHandles="1" noChangeArrowheads="1" noChangeShapeType="1" noTextEdit="1"/>
              </p:cNvSpPr>
              <p:nvPr/>
            </p:nvSpPr>
            <p:spPr>
              <a:xfrm>
                <a:off x="4835788" y="16140408"/>
                <a:ext cx="496546" cy="523220"/>
              </a:xfrm>
              <a:prstGeom prst="rect">
                <a:avLst/>
              </a:prstGeom>
              <a:blipFill>
                <a:blip r:embed="rId24"/>
                <a:stretch>
                  <a:fillRect/>
                </a:stretch>
              </a:blipFill>
            </p:spPr>
            <p:txBody>
              <a:bodyPr/>
              <a:lstStyle/>
              <a:p>
                <a:r>
                  <a:rPr lang="zh-TW" altLang="en-US">
                    <a:noFill/>
                  </a:rPr>
                  <a:t> </a:t>
                </a:r>
              </a:p>
            </p:txBody>
          </p:sp>
        </mc:Fallback>
      </mc:AlternateContent>
      <p:sp>
        <p:nvSpPr>
          <p:cNvPr id="41" name="弧線 40">
            <a:extLst>
              <a:ext uri="{FF2B5EF4-FFF2-40B4-BE49-F238E27FC236}">
                <a16:creationId xmlns:a16="http://schemas.microsoft.com/office/drawing/2014/main" id="{C880703E-234A-A040-BD86-3A7404EA5175}"/>
              </a:ext>
            </a:extLst>
          </p:cNvPr>
          <p:cNvSpPr/>
          <p:nvPr/>
        </p:nvSpPr>
        <p:spPr>
          <a:xfrm>
            <a:off x="4493680" y="16510995"/>
            <a:ext cx="617019" cy="683537"/>
          </a:xfrm>
          <a:prstGeom prst="arc">
            <a:avLst>
              <a:gd name="adj1" fmla="val 15650555"/>
              <a:gd name="adj2" fmla="val 21201159"/>
            </a:avLst>
          </a:prstGeom>
          <a:ln w="31750"/>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zh-TW" altLang="en-US"/>
          </a:p>
        </p:txBody>
      </p:sp>
      <p:sp>
        <p:nvSpPr>
          <p:cNvPr id="42" name="矩形 41">
            <a:extLst>
              <a:ext uri="{FF2B5EF4-FFF2-40B4-BE49-F238E27FC236}">
                <a16:creationId xmlns:a16="http://schemas.microsoft.com/office/drawing/2014/main" id="{3FBA2764-CEEF-2140-870D-BF6F8A6E6659}"/>
              </a:ext>
            </a:extLst>
          </p:cNvPr>
          <p:cNvSpPr/>
          <p:nvPr/>
        </p:nvSpPr>
        <p:spPr>
          <a:xfrm>
            <a:off x="4493680" y="41476399"/>
            <a:ext cx="9450455" cy="584775"/>
          </a:xfrm>
          <a:prstGeom prst="rect">
            <a:avLst/>
          </a:prstGeom>
        </p:spPr>
        <p:txBody>
          <a:bodyPr wrap="square">
            <a:spAutoFit/>
          </a:bodyPr>
          <a:lstStyle/>
          <a:p>
            <a:r>
              <a:rPr lang="en-US" altLang="zh-TW" sz="3200" dirty="0"/>
              <a:t>Fig2. Input 0.1hz (9.5V~11.5V) with 40khz signal.</a:t>
            </a:r>
            <a:endParaRPr lang="zh-TW" altLang="en-US" sz="3200" dirty="0"/>
          </a:p>
        </p:txBody>
      </p:sp>
      <p:pic>
        <p:nvPicPr>
          <p:cNvPr id="98" name="圖片 97">
            <a:extLst>
              <a:ext uri="{FF2B5EF4-FFF2-40B4-BE49-F238E27FC236}">
                <a16:creationId xmlns:a16="http://schemas.microsoft.com/office/drawing/2014/main" id="{ED2878F2-932D-4D06-B99E-9107B4E8902B}"/>
              </a:ext>
            </a:extLst>
          </p:cNvPr>
          <p:cNvPicPr>
            <a:picLocks noChangeAspect="1"/>
          </p:cNvPicPr>
          <p:nvPr/>
        </p:nvPicPr>
        <p:blipFill rotWithShape="1">
          <a:blip r:embed="rId25">
            <a:extLst>
              <a:ext uri="{28A0092B-C50C-407E-A947-70E740481C1C}">
                <a14:useLocalDpi xmlns:a14="http://schemas.microsoft.com/office/drawing/2010/main" val="0"/>
              </a:ext>
            </a:extLst>
          </a:blip>
          <a:srcRect l="3042" r="7244"/>
          <a:stretch/>
        </p:blipFill>
        <p:spPr>
          <a:xfrm>
            <a:off x="7446466" y="36650094"/>
            <a:ext cx="6277388" cy="4704708"/>
          </a:xfrm>
          <a:prstGeom prst="rect">
            <a:avLst/>
          </a:prstGeom>
        </p:spPr>
      </p:pic>
      <p:grpSp>
        <p:nvGrpSpPr>
          <p:cNvPr id="105" name="群組 104">
            <a:extLst>
              <a:ext uri="{FF2B5EF4-FFF2-40B4-BE49-F238E27FC236}">
                <a16:creationId xmlns:a16="http://schemas.microsoft.com/office/drawing/2014/main" id="{040326B8-E863-4363-AA18-0D1C2AD71956}"/>
              </a:ext>
            </a:extLst>
          </p:cNvPr>
          <p:cNvGrpSpPr/>
          <p:nvPr/>
        </p:nvGrpSpPr>
        <p:grpSpPr>
          <a:xfrm>
            <a:off x="8866212" y="39218863"/>
            <a:ext cx="5338082" cy="1356348"/>
            <a:chOff x="1203768" y="4675667"/>
            <a:chExt cx="5408070" cy="1584121"/>
          </a:xfrm>
        </p:grpSpPr>
        <p:sp>
          <p:nvSpPr>
            <p:cNvPr id="109" name="矩形 108">
              <a:extLst>
                <a:ext uri="{FF2B5EF4-FFF2-40B4-BE49-F238E27FC236}">
                  <a16:creationId xmlns:a16="http://schemas.microsoft.com/office/drawing/2014/main" id="{A546307A-C0A8-43FE-A70A-B7A7404F5BBC}"/>
                </a:ext>
              </a:extLst>
            </p:cNvPr>
            <p:cNvSpPr/>
            <p:nvPr/>
          </p:nvSpPr>
          <p:spPr>
            <a:xfrm>
              <a:off x="1203768" y="5696353"/>
              <a:ext cx="4224759" cy="5634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800" dirty="0"/>
                <a:t>0.1hz</a:t>
              </a:r>
              <a:endParaRPr lang="zh-TW" altLang="en-US" sz="2800" dirty="0"/>
            </a:p>
          </p:txBody>
        </p:sp>
        <p:cxnSp>
          <p:nvCxnSpPr>
            <p:cNvPr id="110" name="直線單箭頭接點 14">
              <a:extLst>
                <a:ext uri="{FF2B5EF4-FFF2-40B4-BE49-F238E27FC236}">
                  <a16:creationId xmlns:a16="http://schemas.microsoft.com/office/drawing/2014/main" id="{EA6D1F1E-45E7-4EA0-9C5F-62D564F98052}"/>
                </a:ext>
              </a:extLst>
            </p:cNvPr>
            <p:cNvCxnSpPr>
              <a:cxnSpLocks/>
            </p:cNvCxnSpPr>
            <p:nvPr/>
          </p:nvCxnSpPr>
          <p:spPr>
            <a:xfrm>
              <a:off x="5238750" y="4816626"/>
              <a:ext cx="132414" cy="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11" name="矩形 110">
              <a:extLst>
                <a:ext uri="{FF2B5EF4-FFF2-40B4-BE49-F238E27FC236}">
                  <a16:creationId xmlns:a16="http://schemas.microsoft.com/office/drawing/2014/main" id="{70954567-7672-464C-B24C-241DB8733CCD}"/>
                </a:ext>
              </a:extLst>
            </p:cNvPr>
            <p:cNvSpPr/>
            <p:nvPr/>
          </p:nvSpPr>
          <p:spPr>
            <a:xfrm>
              <a:off x="5371164" y="4675667"/>
              <a:ext cx="1240674" cy="56343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800" dirty="0"/>
                <a:t>40khz</a:t>
              </a:r>
              <a:endParaRPr lang="zh-TW" altLang="en-US" sz="2800" dirty="0"/>
            </a:p>
          </p:txBody>
        </p:sp>
      </p:grpSp>
      <p:sp>
        <p:nvSpPr>
          <p:cNvPr id="112" name="文字方塊 111">
            <a:extLst>
              <a:ext uri="{FF2B5EF4-FFF2-40B4-BE49-F238E27FC236}">
                <a16:creationId xmlns:a16="http://schemas.microsoft.com/office/drawing/2014/main" id="{4596D221-932E-422E-86A0-B307CBF8A675}"/>
              </a:ext>
            </a:extLst>
          </p:cNvPr>
          <p:cNvSpPr txBox="1"/>
          <p:nvPr/>
        </p:nvSpPr>
        <p:spPr>
          <a:xfrm>
            <a:off x="16527567" y="8503554"/>
            <a:ext cx="3369223" cy="646331"/>
          </a:xfrm>
          <a:prstGeom prst="rect">
            <a:avLst/>
          </a:prstGeom>
          <a:noFill/>
        </p:spPr>
        <p:txBody>
          <a:bodyPr wrap="square" rtlCol="0">
            <a:spAutoFit/>
          </a:bodyPr>
          <a:lstStyle/>
          <a:p>
            <a:r>
              <a:rPr lang="en-US" altLang="zh-TW" sz="3600" dirty="0"/>
              <a:t>Smaller Droplet</a:t>
            </a:r>
            <a:endParaRPr lang="zh-TW" altLang="en-US" sz="3600" dirty="0"/>
          </a:p>
        </p:txBody>
      </p:sp>
      <p:sp>
        <p:nvSpPr>
          <p:cNvPr id="113" name="文字方塊 112">
            <a:extLst>
              <a:ext uri="{FF2B5EF4-FFF2-40B4-BE49-F238E27FC236}">
                <a16:creationId xmlns:a16="http://schemas.microsoft.com/office/drawing/2014/main" id="{743B4ED6-44A5-4439-9118-22653EEEE407}"/>
              </a:ext>
            </a:extLst>
          </p:cNvPr>
          <p:cNvSpPr txBox="1"/>
          <p:nvPr/>
        </p:nvSpPr>
        <p:spPr>
          <a:xfrm>
            <a:off x="24303958" y="8372182"/>
            <a:ext cx="3369223" cy="646331"/>
          </a:xfrm>
          <a:prstGeom prst="rect">
            <a:avLst/>
          </a:prstGeom>
          <a:noFill/>
        </p:spPr>
        <p:txBody>
          <a:bodyPr wrap="square" rtlCol="0">
            <a:spAutoFit/>
          </a:bodyPr>
          <a:lstStyle/>
          <a:p>
            <a:r>
              <a:rPr lang="en-US" altLang="zh-TW" sz="3600" dirty="0"/>
              <a:t> Bigger Droplet</a:t>
            </a:r>
            <a:endParaRPr lang="zh-TW" altLang="en-US" sz="3600" dirty="0"/>
          </a:p>
        </p:txBody>
      </p:sp>
      <p:pic>
        <p:nvPicPr>
          <p:cNvPr id="114" name="圖片 113">
            <a:extLst>
              <a:ext uri="{FF2B5EF4-FFF2-40B4-BE49-F238E27FC236}">
                <a16:creationId xmlns:a16="http://schemas.microsoft.com/office/drawing/2014/main" id="{1A17F40C-EBAD-47E7-B6A4-2021BA4B0B45}"/>
              </a:ext>
            </a:extLst>
          </p:cNvPr>
          <p:cNvPicPr>
            <a:picLocks/>
          </p:cNvPicPr>
          <p:nvPr/>
        </p:nvPicPr>
        <p:blipFill rotWithShape="1">
          <a:blip r:embed="rId26">
            <a:extLst>
              <a:ext uri="{28A0092B-C50C-407E-A947-70E740481C1C}">
                <a14:useLocalDpi xmlns:a14="http://schemas.microsoft.com/office/drawing/2010/main" val="0"/>
              </a:ext>
            </a:extLst>
          </a:blip>
          <a:srcRect l="3837" r="6815"/>
          <a:stretch/>
        </p:blipFill>
        <p:spPr>
          <a:xfrm>
            <a:off x="20883303" y="24668062"/>
            <a:ext cx="8938980" cy="5433458"/>
          </a:xfrm>
          <a:prstGeom prst="rect">
            <a:avLst/>
          </a:prstGeom>
        </p:spPr>
      </p:pic>
    </p:spTree>
    <p:extLst>
      <p:ext uri="{BB962C8B-B14F-4D97-AF65-F5344CB8AC3E}">
        <p14:creationId xmlns:p14="http://schemas.microsoft.com/office/powerpoint/2010/main" val="329507579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6">
      <a:majorFont>
        <a:latin typeface="Arial"/>
        <a:ea typeface="新細明體"/>
        <a:cs typeface=""/>
      </a:majorFont>
      <a:minorFont>
        <a:latin typeface="Arial"/>
        <a:ea typeface="新細明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59713</TotalTime>
  <Words>882</Words>
  <Application>Microsoft Office PowerPoint</Application>
  <PresentationFormat>自訂</PresentationFormat>
  <Paragraphs>75</Paragraphs>
  <Slides>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Cambria Math</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楊博皓</cp:lastModifiedBy>
  <cp:revision>460</cp:revision>
  <dcterms:created xsi:type="dcterms:W3CDTF">2019-05-28T14:40:40Z</dcterms:created>
  <dcterms:modified xsi:type="dcterms:W3CDTF">2021-06-19T05:59:03Z</dcterms:modified>
</cp:coreProperties>
</file>