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5" r:id="rId10"/>
    <p:sldId id="263" r:id="rId11"/>
    <p:sldId id="264" r:id="rId12"/>
    <p:sldId id="266" r:id="rId13"/>
    <p:sldId id="268" r:id="rId14"/>
    <p:sldId id="267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74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85CFB-9102-45EF-8ACA-E1F28EFF53E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E2F0CD-CAAB-409B-BDAD-EB9EFFF67758}">
      <dgm:prSet/>
      <dgm:spPr/>
      <dgm:t>
        <a:bodyPr/>
        <a:lstStyle/>
        <a:p>
          <a:r>
            <a:rPr lang="es-ES"/>
            <a:t>Ivan Ronco Cebadera.</a:t>
          </a:r>
          <a:endParaRPr lang="en-US"/>
        </a:p>
      </dgm:t>
    </dgm:pt>
    <dgm:pt modelId="{FAE75C47-EE40-4A76-AEC6-222D59E81C0A}" type="parTrans" cxnId="{D468590B-66AC-44A3-9D3A-A8605B7A8145}">
      <dgm:prSet/>
      <dgm:spPr/>
      <dgm:t>
        <a:bodyPr/>
        <a:lstStyle/>
        <a:p>
          <a:endParaRPr lang="en-US"/>
        </a:p>
      </dgm:t>
    </dgm:pt>
    <dgm:pt modelId="{7412EBED-7186-4D8F-A251-CA9D908DC4F6}" type="sibTrans" cxnId="{D468590B-66AC-44A3-9D3A-A8605B7A8145}">
      <dgm:prSet/>
      <dgm:spPr/>
      <dgm:t>
        <a:bodyPr/>
        <a:lstStyle/>
        <a:p>
          <a:endParaRPr lang="en-US"/>
        </a:p>
      </dgm:t>
    </dgm:pt>
    <dgm:pt modelId="{FE3D9B15-253C-48E2-95DA-AD259248B151}">
      <dgm:prSet/>
      <dgm:spPr/>
      <dgm:t>
        <a:bodyPr/>
        <a:lstStyle/>
        <a:p>
          <a:r>
            <a:rPr lang="es-ES"/>
            <a:t>JiaCheng Zhang </a:t>
          </a:r>
          <a:endParaRPr lang="en-US"/>
        </a:p>
      </dgm:t>
    </dgm:pt>
    <dgm:pt modelId="{A85C4F33-EE74-459F-82B5-A9F7F1724B99}" type="parTrans" cxnId="{1F045FF1-EE64-4B6C-B1FB-232E694CB8CE}">
      <dgm:prSet/>
      <dgm:spPr/>
      <dgm:t>
        <a:bodyPr/>
        <a:lstStyle/>
        <a:p>
          <a:endParaRPr lang="en-US"/>
        </a:p>
      </dgm:t>
    </dgm:pt>
    <dgm:pt modelId="{8A06E0B0-EC2C-4176-8CBC-C4419734DE1B}" type="sibTrans" cxnId="{1F045FF1-EE64-4B6C-B1FB-232E694CB8CE}">
      <dgm:prSet/>
      <dgm:spPr/>
      <dgm:t>
        <a:bodyPr/>
        <a:lstStyle/>
        <a:p>
          <a:endParaRPr lang="en-US"/>
        </a:p>
      </dgm:t>
    </dgm:pt>
    <dgm:pt modelId="{DE00C3D3-EA5A-4606-9E1A-55CE10A821B0}">
      <dgm:prSet/>
      <dgm:spPr/>
      <dgm:t>
        <a:bodyPr/>
        <a:lstStyle/>
        <a:p>
          <a:r>
            <a:rPr lang="es-ES"/>
            <a:t>Kevin David Matute </a:t>
          </a:r>
          <a:endParaRPr lang="en-US"/>
        </a:p>
      </dgm:t>
    </dgm:pt>
    <dgm:pt modelId="{C373CE36-B5E0-44DA-B269-BC241BF06958}" type="parTrans" cxnId="{8E179F77-D87C-4871-9D82-C93D90369C2D}">
      <dgm:prSet/>
      <dgm:spPr/>
      <dgm:t>
        <a:bodyPr/>
        <a:lstStyle/>
        <a:p>
          <a:endParaRPr lang="en-US"/>
        </a:p>
      </dgm:t>
    </dgm:pt>
    <dgm:pt modelId="{48E5623E-F334-4754-97D3-2AB78771E58A}" type="sibTrans" cxnId="{8E179F77-D87C-4871-9D82-C93D90369C2D}">
      <dgm:prSet/>
      <dgm:spPr/>
      <dgm:t>
        <a:bodyPr/>
        <a:lstStyle/>
        <a:p>
          <a:endParaRPr lang="en-US"/>
        </a:p>
      </dgm:t>
    </dgm:pt>
    <dgm:pt modelId="{0758C834-8D51-4393-871F-064F218BDBCC}" type="pres">
      <dgm:prSet presAssocID="{D6585CFB-9102-45EF-8ACA-E1F28EFF53E9}" presName="linear" presStyleCnt="0">
        <dgm:presLayoutVars>
          <dgm:animLvl val="lvl"/>
          <dgm:resizeHandles val="exact"/>
        </dgm:presLayoutVars>
      </dgm:prSet>
      <dgm:spPr/>
    </dgm:pt>
    <dgm:pt modelId="{B9936745-1E30-4B95-BF1A-FDB6D3DAAC83}" type="pres">
      <dgm:prSet presAssocID="{DDE2F0CD-CAAB-409B-BDAD-EB9EFFF677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B31CA6-430F-4F14-86E4-F6554EDF9A1E}" type="pres">
      <dgm:prSet presAssocID="{7412EBED-7186-4D8F-A251-CA9D908DC4F6}" presName="spacer" presStyleCnt="0"/>
      <dgm:spPr/>
    </dgm:pt>
    <dgm:pt modelId="{E06DABF3-2422-4568-81A3-F8B8038941CA}" type="pres">
      <dgm:prSet presAssocID="{FE3D9B15-253C-48E2-95DA-AD259248B1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ED6046-DADC-4358-9BEE-3B6BE695B4A5}" type="pres">
      <dgm:prSet presAssocID="{8A06E0B0-EC2C-4176-8CBC-C4419734DE1B}" presName="spacer" presStyleCnt="0"/>
      <dgm:spPr/>
    </dgm:pt>
    <dgm:pt modelId="{545F6AE6-66A7-43A5-84DB-8613F3A13A21}" type="pres">
      <dgm:prSet presAssocID="{DE00C3D3-EA5A-4606-9E1A-55CE10A821B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468590B-66AC-44A3-9D3A-A8605B7A8145}" srcId="{D6585CFB-9102-45EF-8ACA-E1F28EFF53E9}" destId="{DDE2F0CD-CAAB-409B-BDAD-EB9EFFF67758}" srcOrd="0" destOrd="0" parTransId="{FAE75C47-EE40-4A76-AEC6-222D59E81C0A}" sibTransId="{7412EBED-7186-4D8F-A251-CA9D908DC4F6}"/>
    <dgm:cxn modelId="{4C5B5422-0F4B-4809-8893-75B17CA2224C}" type="presOf" srcId="{FE3D9B15-253C-48E2-95DA-AD259248B151}" destId="{E06DABF3-2422-4568-81A3-F8B8038941CA}" srcOrd="0" destOrd="0" presId="urn:microsoft.com/office/officeart/2005/8/layout/vList2"/>
    <dgm:cxn modelId="{6BBC3830-249C-4C1B-AFF7-382BA901A857}" type="presOf" srcId="{DE00C3D3-EA5A-4606-9E1A-55CE10A821B0}" destId="{545F6AE6-66A7-43A5-84DB-8613F3A13A21}" srcOrd="0" destOrd="0" presId="urn:microsoft.com/office/officeart/2005/8/layout/vList2"/>
    <dgm:cxn modelId="{8E179F77-D87C-4871-9D82-C93D90369C2D}" srcId="{D6585CFB-9102-45EF-8ACA-E1F28EFF53E9}" destId="{DE00C3D3-EA5A-4606-9E1A-55CE10A821B0}" srcOrd="2" destOrd="0" parTransId="{C373CE36-B5E0-44DA-B269-BC241BF06958}" sibTransId="{48E5623E-F334-4754-97D3-2AB78771E58A}"/>
    <dgm:cxn modelId="{6B3FE39C-7D57-4264-AF93-E4B117DA15DD}" type="presOf" srcId="{DDE2F0CD-CAAB-409B-BDAD-EB9EFFF67758}" destId="{B9936745-1E30-4B95-BF1A-FDB6D3DAAC83}" srcOrd="0" destOrd="0" presId="urn:microsoft.com/office/officeart/2005/8/layout/vList2"/>
    <dgm:cxn modelId="{1F045FF1-EE64-4B6C-B1FB-232E694CB8CE}" srcId="{D6585CFB-9102-45EF-8ACA-E1F28EFF53E9}" destId="{FE3D9B15-253C-48E2-95DA-AD259248B151}" srcOrd="1" destOrd="0" parTransId="{A85C4F33-EE74-459F-82B5-A9F7F1724B99}" sibTransId="{8A06E0B0-EC2C-4176-8CBC-C4419734DE1B}"/>
    <dgm:cxn modelId="{E6599FF5-E1CD-4742-8B56-7DF5CD313313}" type="presOf" srcId="{D6585CFB-9102-45EF-8ACA-E1F28EFF53E9}" destId="{0758C834-8D51-4393-871F-064F218BDBCC}" srcOrd="0" destOrd="0" presId="urn:microsoft.com/office/officeart/2005/8/layout/vList2"/>
    <dgm:cxn modelId="{4D46BFD1-1811-4141-BB29-0C560BC40ED9}" type="presParOf" srcId="{0758C834-8D51-4393-871F-064F218BDBCC}" destId="{B9936745-1E30-4B95-BF1A-FDB6D3DAAC83}" srcOrd="0" destOrd="0" presId="urn:microsoft.com/office/officeart/2005/8/layout/vList2"/>
    <dgm:cxn modelId="{C0175895-70BC-4CEB-BD40-25F0F9881A04}" type="presParOf" srcId="{0758C834-8D51-4393-871F-064F218BDBCC}" destId="{09B31CA6-430F-4F14-86E4-F6554EDF9A1E}" srcOrd="1" destOrd="0" presId="urn:microsoft.com/office/officeart/2005/8/layout/vList2"/>
    <dgm:cxn modelId="{39204996-B2B8-4C2E-A940-89DC24D34604}" type="presParOf" srcId="{0758C834-8D51-4393-871F-064F218BDBCC}" destId="{E06DABF3-2422-4568-81A3-F8B8038941CA}" srcOrd="2" destOrd="0" presId="urn:microsoft.com/office/officeart/2005/8/layout/vList2"/>
    <dgm:cxn modelId="{2ED2969C-AF47-4D8F-AC1A-012D0D7ECD67}" type="presParOf" srcId="{0758C834-8D51-4393-871F-064F218BDBCC}" destId="{0AED6046-DADC-4358-9BEE-3B6BE695B4A5}" srcOrd="3" destOrd="0" presId="urn:microsoft.com/office/officeart/2005/8/layout/vList2"/>
    <dgm:cxn modelId="{BD9FE176-BEEB-4BA4-9B0F-DF57B604B733}" type="presParOf" srcId="{0758C834-8D51-4393-871F-064F218BDBCC}" destId="{545F6AE6-66A7-43A5-84DB-8613F3A13A2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36745-1E30-4B95-BF1A-FDB6D3DAAC83}">
      <dsp:nvSpPr>
        <dsp:cNvPr id="0" name=""/>
        <dsp:cNvSpPr/>
      </dsp:nvSpPr>
      <dsp:spPr>
        <a:xfrm>
          <a:off x="0" y="787278"/>
          <a:ext cx="5077071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/>
            <a:t>Ivan Ronco Cebadera.</a:t>
          </a:r>
          <a:endParaRPr lang="en-US" sz="4100" kern="1200"/>
        </a:p>
      </dsp:txBody>
      <dsp:txXfrm>
        <a:off x="48005" y="835283"/>
        <a:ext cx="4981061" cy="887374"/>
      </dsp:txXfrm>
    </dsp:sp>
    <dsp:sp modelId="{E06DABF3-2422-4568-81A3-F8B8038941CA}">
      <dsp:nvSpPr>
        <dsp:cNvPr id="0" name=""/>
        <dsp:cNvSpPr/>
      </dsp:nvSpPr>
      <dsp:spPr>
        <a:xfrm>
          <a:off x="0" y="1888743"/>
          <a:ext cx="5077071" cy="98338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/>
            <a:t>JiaCheng Zhang </a:t>
          </a:r>
          <a:endParaRPr lang="en-US" sz="4100" kern="1200"/>
        </a:p>
      </dsp:txBody>
      <dsp:txXfrm>
        <a:off x="48005" y="1936748"/>
        <a:ext cx="4981061" cy="887374"/>
      </dsp:txXfrm>
    </dsp:sp>
    <dsp:sp modelId="{545F6AE6-66A7-43A5-84DB-8613F3A13A21}">
      <dsp:nvSpPr>
        <dsp:cNvPr id="0" name=""/>
        <dsp:cNvSpPr/>
      </dsp:nvSpPr>
      <dsp:spPr>
        <a:xfrm>
          <a:off x="0" y="2990208"/>
          <a:ext cx="5077071" cy="98338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/>
            <a:t>Kevin David Matute </a:t>
          </a:r>
          <a:endParaRPr lang="en-US" sz="4100" kern="1200"/>
        </a:p>
      </dsp:txBody>
      <dsp:txXfrm>
        <a:off x="48005" y="3038213"/>
        <a:ext cx="4981061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E796B-A8E7-BE02-A6AC-B744DDE40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CB1B09-93C9-5979-0EC0-F82845D9F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6E31DF-31DD-9060-A35C-15AC6C82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D5BA5-D8CA-B670-62D3-DE2DE482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968B2-A2C3-0C40-878C-61C59FE2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95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0D122-98EC-1B2D-8CB7-CC4F8941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2EC12C-E753-B21D-8F6A-A78FDD14F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B701A-C15C-689D-3C1B-0B9A6920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CB9CB-6A95-A4FE-5D35-D00DC3D4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4466F-2DFE-D6C3-A033-43295819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64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6EC490-6C43-2C4B-C09A-46A7F6BE2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9F4DCA-61DA-9EDB-B13E-1EF7E1EF0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19AAAB-2154-3BE8-F4F2-6A00C6D0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AD3D5D-82C0-41AA-EC6D-2CC28F7D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F6FF1-C3A2-96E1-19BD-899DCDDD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22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B7B0E-7BD7-D8F2-D8E5-CAF11D77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26B99-6D9E-5F53-3A6E-8A3B0AEA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5A4FDC-11EF-B40C-B23E-4143AB41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0758C0-8B66-C59E-170C-A9D07650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00BDFD-0344-7A4D-9C85-369A7BB0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7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4DB15-E2EC-52CF-C20C-BB0C5D15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56C4E1-34F9-4A8A-AF90-1C5DD51D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35639-4F3B-BB4D-2E5A-F017C93E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5BAC49-9512-9454-B2CF-B90EFA6B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E9B91-33B7-75E6-CA72-D3374548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98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38EC1-78FB-EDB1-F78C-DC9751AC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88437-06A9-E65F-D7EF-A9E267E77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154DC3-CDCA-CE91-1129-A4D04E053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4F6F2-4E73-C8AD-D77D-7AA3FCA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E2E6DF-C751-288E-6723-D76B8D37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5BB8DB-558E-DB90-9A9D-822DD50A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5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9C8C7-A766-7B62-5DC2-166F7014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D1ECBA-917E-98AD-7040-515F40B2E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304A4E-FFBA-BF10-00E7-D7E74F817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7CB562-34D4-80E3-1C08-0235EE01E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6C72DA-BCD6-9732-7E2C-AB599CB23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6FF8C3-DC69-463B-D1C4-CE0D2FBB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951265-5C4D-679E-6E1B-AE9AD35B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9759B1-AABF-9AF7-9E83-FB1273EF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93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AB3B0-3BAC-5B44-069B-37D852ED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77C3B6-CC19-191D-A5DF-7CD8674C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C4CFFD-61A4-E772-1BF2-52D1C758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C87B4-8DC2-67C7-20BF-DE800E35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52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9270A7-4ECC-71F4-6845-631E7FF2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496AAC-A3F3-FD37-603C-AD4BDBFA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1989F8-EF42-6D1D-1447-A483290C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22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F960B-D4C6-C853-270B-8A7CCF1E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0A16D-1204-E81A-82A6-D908A65B4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DA607D-55E6-6AF4-7FEC-C9BD595A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737434-7088-7FA7-535D-334DDBE5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5D899B-BA7E-07E0-A64F-8D05E62A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7A1A38-C1A8-C6D4-B113-52058772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15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CFEA6-B520-2E0E-983F-6A2A17F5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FC22B4-444E-CE42-FE98-8ADCA3918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EF9689-935C-8F4B-8B3E-5D1D90BC1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3ABEDC-FB85-BF9E-896C-E58F586B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63AA-5ACE-48E6-AC01-F8CB59BF97CB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62598-7F0B-19E8-CA89-56BCE002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3E5E48-5B81-AFA9-9781-A5BD9AF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36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19A128-CDEE-3743-1F40-3DCE85AF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1C0619-6293-34E7-E1A2-EA188650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CDD7B-787A-E513-DB04-9F73D715D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63AA-5ACE-48E6-AC01-F8CB59BF97CB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A2F59-E42C-248D-6BB5-2AA5BC71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0FDE7-C961-F489-D687-5066A5FE6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47FF9-9AE9-44F6-8908-222830F30F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4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3906B-7CA5-3A3C-EC89-5D4853564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ES" sz="11500" b="1"/>
              <a:t>Proyecto Final 1DAM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B14A7A-F247-F4E1-A80B-FA192D120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s-ES" dirty="0"/>
              <a:t>JiaCheng Zhang, Ivan Ronco Cebadera y Kevin David Matute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51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155CF-2F73-7ED3-AF43-16223416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Validaciones: 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A012FD-67C0-933F-2753-61C8C1C50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054" y="1852732"/>
            <a:ext cx="2630342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C40F0C-B263-066D-9769-427F0589B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24" y="1852732"/>
            <a:ext cx="3419952" cy="16861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3137562-1D26-0360-37AE-5F1A3B5E1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740" y="3818525"/>
            <a:ext cx="7238472" cy="238554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91E179F-414F-E5C6-EC83-C9E68B0CEB84}"/>
              </a:ext>
            </a:extLst>
          </p:cNvPr>
          <p:cNvSpPr txBox="1"/>
          <p:nvPr/>
        </p:nvSpPr>
        <p:spPr>
          <a:xfrm>
            <a:off x="8005260" y="1690688"/>
            <a:ext cx="3419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En el controlador de la vista se validan todos los campos que se añaden y muestra un mensaje de error en cada caso diciendo qué es lo que falla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510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21A3B-DA7A-A0DD-0DDF-912BE67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Validaciones: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0A98A0-D41B-0703-FAED-269E856867EB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Si un vehículo tiene citas, no puede ser eliminado.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2889E2-1995-80BC-B051-034132CC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934783"/>
            <a:ext cx="4305905" cy="21314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5C71219-29D2-2246-3C7B-D6DA60EC1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1066" y="4183711"/>
            <a:ext cx="4305905" cy="135707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71DAC7-FE7E-2BF3-8943-4A0FE30D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Gestión de citas: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8708C7-329A-6F47-1C11-4AFA02E47AA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Es la vista principal del programa.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La hemos diseñado con un patrón de colores similar a la página web para lograr uniformidad en todo el trabajo.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DD70B4-0C9C-A29C-0F42-0FA3B7DCA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94441"/>
            <a:ext cx="6903720" cy="34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1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CA6D3A-E2A6-60FB-F0F1-AE9CAC38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76" y="931058"/>
            <a:ext cx="3220392" cy="15522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64EB11-DB79-FDEF-AC42-2B4692BB8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50" y="2825867"/>
            <a:ext cx="1694479" cy="27406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55FACB9-06E0-2365-3F8F-8A62A0822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226" y="2831487"/>
            <a:ext cx="1694480" cy="2730354"/>
          </a:xfrm>
          <a:prstGeom prst="rect">
            <a:avLst/>
          </a:prstGeom>
        </p:spPr>
      </p:pic>
      <p:sp>
        <p:nvSpPr>
          <p:cNvPr id="32" name="Freeform: Shape 18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CEA632-FB1E-3B1F-8843-8CE82F82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700" y="1188637"/>
            <a:ext cx="5327272" cy="1642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Validaciones: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AD6B38-E414-C859-B36F-4CF3705FAEF4}"/>
              </a:ext>
            </a:extLst>
          </p:cNvPr>
          <p:cNvSpPr txBox="1"/>
          <p:nvPr/>
        </p:nvSpPr>
        <p:spPr>
          <a:xfrm>
            <a:off x="5780700" y="3086514"/>
            <a:ext cx="4617334" cy="1929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Dispone de ventanas similares a las ventanas de la gestión de propietarios y vehículos y consta de las mismas validaciones en los campos, mostrándonos un mensaje de error si no se cumplen dichas validaciones: </a:t>
            </a:r>
          </a:p>
        </p:txBody>
      </p:sp>
    </p:spTree>
    <p:extLst>
      <p:ext uri="{BB962C8B-B14F-4D97-AF65-F5344CB8AC3E}">
        <p14:creationId xmlns:p14="http://schemas.microsoft.com/office/powerpoint/2010/main" val="153192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8D79BF-877D-2CBF-6446-3E1CCBA2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ES" sz="4800"/>
              <a:t>Restricciones: 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8E8A5-AA6D-9EF8-C20F-88B3D9DF5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ES" sz="2000"/>
              <a:t>No se pueden añadir 4 citas en el mismo intervalo de tiempo con el mismo trabajador en la misma fecha. </a:t>
            </a:r>
          </a:p>
        </p:txBody>
      </p:sp>
      <p:pic>
        <p:nvPicPr>
          <p:cNvPr id="5" name="Imagen 4" descr="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7E5D1748-711C-E6A9-0F7E-C2F8F8ED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974" y="3485766"/>
            <a:ext cx="6032151" cy="149295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738AEB4-F058-B944-C0CF-F6EF31D32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169" y="945618"/>
            <a:ext cx="2460965" cy="31652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A919BF-9108-A82F-08F5-0ECE42BF1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4180129"/>
            <a:ext cx="5298894" cy="1457195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4CF8E-CA93-071C-9B9E-DDBA4420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Análisis de codigo: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3496F9F-4A25-C885-E5B9-E0CA8ECBC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344" y="1371782"/>
            <a:ext cx="3147996" cy="209341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B2D670-DD92-1B4F-6184-2061B7D09626}"/>
              </a:ext>
            </a:extLst>
          </p:cNvPr>
          <p:cNvSpPr txBox="1"/>
          <p:nvPr/>
        </p:nvSpPr>
        <p:spPr>
          <a:xfrm>
            <a:off x="6889832" y="2998278"/>
            <a:ext cx="3684551" cy="1893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Todo el codigo ha sido analizado con SonarLint y se han testeado los repositorios, storages y el viewModel. </a:t>
            </a:r>
          </a:p>
        </p:txBody>
      </p:sp>
    </p:spTree>
    <p:extLst>
      <p:ext uri="{BB962C8B-B14F-4D97-AF65-F5344CB8AC3E}">
        <p14:creationId xmlns:p14="http://schemas.microsoft.com/office/powerpoint/2010/main" val="352486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DE6000-922A-3B35-4575-3D9BFED5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Pagina web 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2CB79DA7-07CD-23F1-5994-D9BC8D67F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05522"/>
            <a:ext cx="6780700" cy="364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ACD2E-742A-0D68-6E81-3B95CA17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Header de navegación 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8CF2A2D-CAA7-6F47-12E1-EAC24FBD2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524" y="1797408"/>
            <a:ext cx="10515600" cy="46072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555B01-5225-8DCE-EA7F-AE173A9A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8" y="2285840"/>
            <a:ext cx="1084096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9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7EA41C-9D94-4D0F-02D9-2A1DF679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Formulario: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CC4766-F1EA-54F1-1F1C-F092A630FAB3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Los campos están validados con JS y hemos implementado 3 botones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Enviar: valida los campos y los envia por correo.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Limpiar: limpia los campos poniendolos vacíos.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Volver: vuelve a la pagina principal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644538-D969-6B76-B4C5-87797D08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01878"/>
            <a:ext cx="5150277" cy="22789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4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708185-20C0-40F2-8F2D-8EB9E34B3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34DD8E-ED9A-0CB8-1306-47190A05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s-ES" sz="4000" dirty="0"/>
              <a:t>Base de datos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F6B31F1-BC8A-FAB3-1C1E-6292828D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s-ES" sz="2000" dirty="0"/>
              <a:t>Hemos usado una base de datos </a:t>
            </a:r>
            <a:r>
              <a:rPr lang="es-ES" sz="2000" dirty="0" err="1"/>
              <a:t>MariaDB</a:t>
            </a:r>
            <a:r>
              <a:rPr lang="es-ES" sz="2000" dirty="0"/>
              <a:t> con el lenguaje de MySQL.</a:t>
            </a:r>
          </a:p>
          <a:p>
            <a:r>
              <a:rPr lang="es-ES" sz="2000" dirty="0"/>
              <a:t> La aplicación que se ha utilizado para gestionar los scripts y los procedimientos es </a:t>
            </a:r>
            <a:r>
              <a:rPr lang="es-ES" sz="2000" dirty="0" err="1"/>
              <a:t>DataGrip</a:t>
            </a:r>
            <a:r>
              <a:rPr lang="es-ES" sz="2000" dirty="0"/>
              <a:t>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6C73B09-5EBC-8C24-6545-1BBAA4205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2966"/>
          <a:stretch/>
        </p:blipFill>
        <p:spPr>
          <a:xfrm>
            <a:off x="9223523" y="774285"/>
            <a:ext cx="2112264" cy="199967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68B6368-FBD0-9543-67D2-A30B58AB3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13" r="5972"/>
          <a:stretch/>
        </p:blipFill>
        <p:spPr>
          <a:xfrm>
            <a:off x="6946666" y="2927055"/>
            <a:ext cx="4389120" cy="321354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EE830CE-7687-9434-600B-CC23BD771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661" y="1429811"/>
            <a:ext cx="255305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DCD189-5B54-3622-146F-F78D2857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 err="1">
                <a:latin typeface="+mj-lt"/>
                <a:ea typeface="+mj-ea"/>
                <a:cs typeface="+mj-cs"/>
              </a:rPr>
              <a:t>Pantalla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 principal: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D15092E3-5156-9B2C-0EF1-FF9D1BD3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Esta</a:t>
            </a:r>
            <a:r>
              <a:rPr lang="en-US" sz="2200" dirty="0"/>
              <a:t> es la vista </a:t>
            </a:r>
            <a:r>
              <a:rPr lang="en-US" sz="2200" dirty="0" err="1"/>
              <a:t>inicial</a:t>
            </a:r>
            <a:r>
              <a:rPr lang="en-US" sz="2200" dirty="0"/>
              <a:t> del </a:t>
            </a:r>
            <a:r>
              <a:rPr lang="en-US" sz="2200" dirty="0" err="1"/>
              <a:t>programa</a:t>
            </a:r>
            <a:r>
              <a:rPr lang="en-US" sz="2200" dirty="0"/>
              <a:t>. Nos </a:t>
            </a:r>
            <a:r>
              <a:rPr lang="en-US" sz="2200" dirty="0" err="1"/>
              <a:t>muestra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informes</a:t>
            </a:r>
            <a:r>
              <a:rPr lang="en-US" sz="2200" dirty="0"/>
              <a:t> que hay </a:t>
            </a:r>
            <a:r>
              <a:rPr lang="en-US" sz="2200" dirty="0" err="1"/>
              <a:t>almacenados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base de </a:t>
            </a:r>
            <a:r>
              <a:rPr lang="en-US" sz="2200" dirty="0" err="1"/>
              <a:t>datos</a:t>
            </a:r>
            <a:r>
              <a:rPr lang="en-US" sz="2200" dirty="0"/>
              <a:t> y </a:t>
            </a:r>
            <a:r>
              <a:rPr lang="en-US" sz="2200" dirty="0" err="1"/>
              <a:t>además</a:t>
            </a:r>
            <a:r>
              <a:rPr lang="en-US" sz="2200" dirty="0"/>
              <a:t> </a:t>
            </a:r>
            <a:r>
              <a:rPr lang="en-US" sz="2200" dirty="0" err="1"/>
              <a:t>nos</a:t>
            </a:r>
            <a:r>
              <a:rPr lang="en-US" sz="2200" dirty="0"/>
              <a:t> </a:t>
            </a:r>
            <a:r>
              <a:rPr lang="en-US" sz="2200" dirty="0" err="1"/>
              <a:t>permite</a:t>
            </a:r>
            <a:r>
              <a:rPr lang="en-US" sz="2200" dirty="0"/>
              <a:t> acceder al resto de </a:t>
            </a:r>
            <a:r>
              <a:rPr lang="en-US" sz="2200" dirty="0" err="1"/>
              <a:t>funcionalidades</a:t>
            </a:r>
            <a:r>
              <a:rPr lang="en-US" sz="2200" dirty="0"/>
              <a:t> del </a:t>
            </a:r>
            <a:r>
              <a:rPr lang="en-US" sz="2200" dirty="0" err="1"/>
              <a:t>programa</a:t>
            </a:r>
            <a:r>
              <a:rPr lang="en-US" sz="2200" dirty="0"/>
              <a:t>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3A22D2-35D7-EB49-859E-169CD97C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94441"/>
            <a:ext cx="6903720" cy="34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91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B03686-D1D7-CF27-EFBE-BF147AF1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ES" sz="4000"/>
              <a:t>Scripts BBDD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8D3A5A-BBAD-43E3-A16D-5B137532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Creamos las tablas junto a las claves primarias y sus restriciones </a:t>
            </a:r>
          </a:p>
          <a:p>
            <a:r>
              <a:rPr lang="en-US" sz="2000"/>
              <a:t>Definimos las claves foraneas que van a relacionar las tablas entre sí y el tipo de relación que se va a dar. Además se definen las restricciones entre estas. </a:t>
            </a:r>
          </a:p>
          <a:p>
            <a:r>
              <a:rPr lang="en-US" sz="2000"/>
              <a:t>Usamos los Check para validar los campos con los regex. </a:t>
            </a:r>
          </a:p>
          <a:p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BDF3957-523E-97C0-215D-3C0F8FEEF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01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AC027F-18DC-E218-D15F-1E65CFDE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Procedimiento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1. 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51834A3-8DB6-F83D-6972-9F1E3CBB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 todos los trabajadores de una estación quye se le pasa por paramatros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870F893-6B05-9093-9C30-03B470BB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08754"/>
            <a:ext cx="11548872" cy="343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83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E7764A-2A08-ED50-119D-9F2E32F3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s-ES" sz="3400"/>
              <a:t>Procedimiento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4CE665-AB84-6DF7-E3ED-E77C9D30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/>
              <a:t>Procedimiento que valida que el trabajador del informe que se va a añadir pertenezca la estacion que se le pasa por parametro. En caso afirmativo, inserta o actualiza un propietario, vehiculo, trabajador, para inserte un informe.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2B22F41-FF88-F109-75AF-CEEF28B62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15" y="680773"/>
            <a:ext cx="6813638" cy="28446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C97711-B33F-733D-4340-3682E31F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3" y="4024458"/>
            <a:ext cx="7792032" cy="24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7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AD8EC7-9E5E-1FC4-9E4C-F312A91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s-ES" sz="4800"/>
              <a:t>Trigger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808204-9B81-1136-09AA-493054D9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9" y="3172771"/>
            <a:ext cx="5856153" cy="212285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5136AB-04E2-76E9-992E-D354A348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que se </a:t>
            </a:r>
            <a:r>
              <a:rPr lang="en-US" sz="2000" dirty="0" err="1"/>
              <a:t>actualiza</a:t>
            </a:r>
            <a:r>
              <a:rPr lang="en-US" sz="2000" dirty="0"/>
              <a:t> un </a:t>
            </a:r>
            <a:r>
              <a:rPr lang="en-US" sz="2000" dirty="0" err="1"/>
              <a:t>informe</a:t>
            </a:r>
            <a:r>
              <a:rPr lang="en-US" sz="2000" dirty="0"/>
              <a:t>, se </a:t>
            </a:r>
            <a:r>
              <a:rPr lang="en-US" sz="2000" dirty="0" err="1"/>
              <a:t>guardan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previous a la </a:t>
            </a:r>
            <a:r>
              <a:rPr lang="en-US" sz="2000" dirty="0" err="1"/>
              <a:t>actualizacion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table,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copias</a:t>
            </a:r>
            <a:r>
              <a:rPr lang="en-US" sz="2000" dirty="0"/>
              <a:t> de </a:t>
            </a:r>
            <a:r>
              <a:rPr lang="en-US" sz="2000" dirty="0" err="1"/>
              <a:t>seguridad</a:t>
            </a:r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D70D02-F5FD-9D11-304D-C787EB75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611880" cy="1536192"/>
          </a:xfrm>
        </p:spPr>
        <p:txBody>
          <a:bodyPr>
            <a:normAutofit/>
          </a:bodyPr>
          <a:lstStyle/>
          <a:p>
            <a:r>
              <a:rPr lang="es-ES" sz="3200" dirty="0"/>
              <a:t>Evento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4A25BC-D74C-BA2A-ED03-66E6A5DBD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09" b="1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F02603-E765-4B5C-EB0C-62981848C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826" y="4495466"/>
            <a:ext cx="6061022" cy="153619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Nos </a:t>
            </a:r>
            <a:r>
              <a:rPr lang="en-US" sz="1800" dirty="0" err="1"/>
              <a:t>permite</a:t>
            </a:r>
            <a:r>
              <a:rPr lang="en-US" sz="1800" dirty="0"/>
              <a:t> </a:t>
            </a:r>
            <a:r>
              <a:rPr lang="en-US" sz="1800" dirty="0" err="1"/>
              <a:t>borrar</a:t>
            </a:r>
            <a:r>
              <a:rPr lang="en-US" sz="1800" dirty="0"/>
              <a:t>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 de </a:t>
            </a:r>
            <a:r>
              <a:rPr lang="en-US" sz="1800" dirty="0" err="1"/>
              <a:t>informes</a:t>
            </a:r>
            <a:r>
              <a:rPr lang="en-US" sz="1800" dirty="0"/>
              <a:t> </a:t>
            </a:r>
            <a:r>
              <a:rPr lang="en-US" sz="1800" dirty="0" err="1"/>
              <a:t>cada</a:t>
            </a:r>
            <a:r>
              <a:rPr lang="en-US" sz="1800" dirty="0"/>
              <a:t> 2 meses </a:t>
            </a:r>
            <a:r>
              <a:rPr lang="en-US" sz="1800" dirty="0" err="1"/>
              <a:t>automaticamente</a:t>
            </a:r>
            <a:r>
              <a:rPr lang="en-US" sz="1800" dirty="0"/>
              <a:t>. </a:t>
            </a:r>
          </a:p>
          <a:p>
            <a:r>
              <a:rPr lang="en-US" sz="1800" dirty="0"/>
              <a:t>El “set global </a:t>
            </a:r>
            <a:r>
              <a:rPr lang="en-US" sz="1800" dirty="0" err="1"/>
              <a:t>event_scheduler</a:t>
            </a:r>
            <a:r>
              <a:rPr lang="en-US" sz="1800" dirty="0"/>
              <a:t> = on” </a:t>
            </a:r>
            <a:r>
              <a:rPr lang="en-US" sz="1800" dirty="0" err="1"/>
              <a:t>activa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evento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1533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3E0143-EC4A-161B-9582-05A75E55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>
            <a:normAutofit/>
          </a:bodyPr>
          <a:lstStyle/>
          <a:p>
            <a:pPr algn="r"/>
            <a:r>
              <a:rPr lang="es-ES" sz="5100"/>
              <a:t>Miembros del grupo: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0EDE9F6-5BDC-81DA-E3F4-D0C7E31DB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424089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51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A08D7-64C8-A007-D55B-0AAB7B60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Opciones: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66E1A2-0F00-089E-2A1F-84D45164E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83" y="2218545"/>
            <a:ext cx="2581635" cy="186716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2BA0C8-623A-7EBD-6903-BB2B9176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380" y="2178110"/>
            <a:ext cx="3013339" cy="18671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7DAA135-2C3F-2D62-9705-B19B7E89D19E}"/>
              </a:ext>
            </a:extLst>
          </p:cNvPr>
          <p:cNvSpPr txBox="1"/>
          <p:nvPr/>
        </p:nvSpPr>
        <p:spPr>
          <a:xfrm>
            <a:off x="838200" y="4613564"/>
            <a:ext cx="4468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Se puede exportar los trabajadores a CSV</a:t>
            </a:r>
          </a:p>
          <a:p>
            <a:pPr marL="285750" indent="-285750">
              <a:buFontTx/>
              <a:buChar char="-"/>
            </a:pPr>
            <a:r>
              <a:rPr lang="es-ES" dirty="0"/>
              <a:t>Exportar una o varias citas a JSON </a:t>
            </a:r>
          </a:p>
          <a:p>
            <a:pPr marL="285750" indent="-285750">
              <a:buFontTx/>
              <a:buChar char="-"/>
            </a:pPr>
            <a:r>
              <a:rPr lang="es-ES" dirty="0"/>
              <a:t>Exportar una sola cita a HTML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9CAECE-B5DB-70C2-71B2-6A71D5F6CED2}"/>
              </a:ext>
            </a:extLst>
          </p:cNvPr>
          <p:cNvSpPr txBox="1"/>
          <p:nvPr/>
        </p:nvSpPr>
        <p:spPr>
          <a:xfrm>
            <a:off x="7617517" y="4679890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Ventana de acerca de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252420A-93EC-BCFD-0739-9C1BF7A8E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29" y="2475755"/>
            <a:ext cx="3172268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4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500A53-09D8-DF67-3323-5F044A99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Acerca de: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3054D0-1D72-7950-CEA4-A824BFCBAABC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La ventana de acerca de cuenta con enlaces a los GitHub a los miembros del grupo y el logo de la página web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3FD512-EFFB-6DAB-EAD1-A1EEBF5DE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89" r="22203" b="2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FDB38-5003-313F-9155-635D3269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propietarios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8367E9-1CE8-EDE6-E7A2-4FEF2C44A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99" y="1690688"/>
            <a:ext cx="7668695" cy="382958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64D32C-98FC-C53B-A36B-58AB42187DE8}"/>
              </a:ext>
            </a:extLst>
          </p:cNvPr>
          <p:cNvSpPr txBox="1"/>
          <p:nvPr/>
        </p:nvSpPr>
        <p:spPr>
          <a:xfrm>
            <a:off x="8653670" y="1690688"/>
            <a:ext cx="3101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vista de la gestión de propietarios contiene una tabla filtrable por DNI y nombre.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A88E8E-2B5F-B3EB-5333-252B5B469B06}"/>
              </a:ext>
            </a:extLst>
          </p:cNvPr>
          <p:cNvSpPr txBox="1"/>
          <p:nvPr/>
        </p:nvSpPr>
        <p:spPr>
          <a:xfrm>
            <a:off x="8653670" y="3856383"/>
            <a:ext cx="299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Y Botones para añadir modificar y borrar los propietarios 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AF9F6906-4361-891C-25B4-37E51703EC86}"/>
              </a:ext>
            </a:extLst>
          </p:cNvPr>
          <p:cNvSpPr/>
          <p:nvPr/>
        </p:nvSpPr>
        <p:spPr>
          <a:xfrm rot="10800000">
            <a:off x="7368209" y="5632174"/>
            <a:ext cx="530087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6061440F-016D-4FD5-F664-64780B01C026}"/>
              </a:ext>
            </a:extLst>
          </p:cNvPr>
          <p:cNvSpPr/>
          <p:nvPr/>
        </p:nvSpPr>
        <p:spPr>
          <a:xfrm rot="10800000">
            <a:off x="6685722" y="5632174"/>
            <a:ext cx="530087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93D46D72-9528-9EAE-DCE7-6EE756D5230F}"/>
              </a:ext>
            </a:extLst>
          </p:cNvPr>
          <p:cNvSpPr/>
          <p:nvPr/>
        </p:nvSpPr>
        <p:spPr>
          <a:xfrm rot="10800000">
            <a:off x="6003235" y="5632175"/>
            <a:ext cx="530087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04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507-6B5F-6E79-E615-33972199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Detalles de propietario: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F9B7D11-939D-0C9E-D054-990176B6B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68" y="1368580"/>
            <a:ext cx="2867425" cy="3610479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E84569-8E08-240A-18B8-815EBF63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47" y="1368580"/>
            <a:ext cx="2791215" cy="36771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A3A062C-3A74-8CA8-7E4B-460111CF58E1}"/>
              </a:ext>
            </a:extLst>
          </p:cNvPr>
          <p:cNvSpPr txBox="1"/>
          <p:nvPr/>
        </p:nvSpPr>
        <p:spPr>
          <a:xfrm>
            <a:off x="1123956" y="5120088"/>
            <a:ext cx="273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Vista de añadir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848E87-C0F9-49C6-2FE4-AE7E1593468A}"/>
              </a:ext>
            </a:extLst>
          </p:cNvPr>
          <p:cNvSpPr txBox="1"/>
          <p:nvPr/>
        </p:nvSpPr>
        <p:spPr>
          <a:xfrm>
            <a:off x="4553928" y="5120088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Vista de edición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B49E4A-87D3-08B1-5C73-38CDA98F3A92}"/>
              </a:ext>
            </a:extLst>
          </p:cNvPr>
          <p:cNvSpPr txBox="1"/>
          <p:nvPr/>
        </p:nvSpPr>
        <p:spPr>
          <a:xfrm>
            <a:off x="7421217" y="1083131"/>
            <a:ext cx="39325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los detalles de propietario, podemos ver 2 variantes, la de añadir y la de editar.</a:t>
            </a:r>
          </a:p>
          <a:p>
            <a:r>
              <a:rPr lang="es-ES" dirty="0"/>
              <a:t>Para añadir un propietario debemos de rellenar los campos cumpliendo con el formato establecido para cada campo. </a:t>
            </a:r>
          </a:p>
          <a:p>
            <a:endParaRPr lang="es-ES" dirty="0"/>
          </a:p>
          <a:p>
            <a:r>
              <a:rPr lang="es-ES" dirty="0"/>
              <a:t>En el caso de editar, se necesitará haber seleccionado un propietario previamente para editarlo. Si no se selecciona nada, se mostrará un mensaje de error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076053E-99BD-E3F1-71A9-B433D25B9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407" y="4687365"/>
            <a:ext cx="3038199" cy="16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9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7AA66-123A-7A11-E962-6F404365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Validaciones: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BAFE35-24BF-EB5C-6FA6-F5012841C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43" y="1605169"/>
            <a:ext cx="6104172" cy="326873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0083CF-46E3-F692-8FEF-C04780B57207}"/>
              </a:ext>
            </a:extLst>
          </p:cNvPr>
          <p:cNvSpPr txBox="1"/>
          <p:nvPr/>
        </p:nvSpPr>
        <p:spPr>
          <a:xfrm>
            <a:off x="7151288" y="1545928"/>
            <a:ext cx="2374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no se selecciona un propietario, no se puede editar ni borrar. </a:t>
            </a:r>
          </a:p>
          <a:p>
            <a:endParaRPr lang="es-ES" dirty="0"/>
          </a:p>
          <a:p>
            <a:r>
              <a:rPr lang="es-ES" dirty="0"/>
              <a:t>Tampoco se podrá añadir un propietario si los campos son inválidos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EAA5058-E547-250B-686F-527878C2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5" y="5023908"/>
            <a:ext cx="3439005" cy="16861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E88E696-05D6-4DD4-5568-923B9077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314" y="5179020"/>
            <a:ext cx="5536909" cy="9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7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8F664-53DA-8E41-7932-F1D567DA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vehículos: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49EC303-482B-12CC-0610-268BEEDB7C71}"/>
              </a:ext>
            </a:extLst>
          </p:cNvPr>
          <p:cNvSpPr txBox="1"/>
          <p:nvPr/>
        </p:nvSpPr>
        <p:spPr>
          <a:xfrm>
            <a:off x="8097078" y="1378226"/>
            <a:ext cx="32567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Presentamos un diseño similar a la vista de gestión de propietarios, contando asi con los mismos 3 botones de añadir, editar y borrar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BBE9D23-C291-3DF1-0CE6-6B907D63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23" y="1378226"/>
            <a:ext cx="6992738" cy="4499068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83B91AA-9D89-F7F0-2F72-09CC5EE58263}"/>
              </a:ext>
            </a:extLst>
          </p:cNvPr>
          <p:cNvSpPr/>
          <p:nvPr/>
        </p:nvSpPr>
        <p:spPr>
          <a:xfrm rot="16200000">
            <a:off x="6045796" y="5969759"/>
            <a:ext cx="662609" cy="383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CCBFDD3-F209-3DA9-2612-EF33DB86272D}"/>
              </a:ext>
            </a:extLst>
          </p:cNvPr>
          <p:cNvSpPr/>
          <p:nvPr/>
        </p:nvSpPr>
        <p:spPr>
          <a:xfrm rot="16200000">
            <a:off x="5377821" y="5969759"/>
            <a:ext cx="662609" cy="383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197E019-8D78-DAEC-DE97-7E82F407DE6F}"/>
              </a:ext>
            </a:extLst>
          </p:cNvPr>
          <p:cNvSpPr/>
          <p:nvPr/>
        </p:nvSpPr>
        <p:spPr>
          <a:xfrm rot="16200000">
            <a:off x="6652591" y="5971900"/>
            <a:ext cx="662609" cy="383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10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9FA23-7952-9B41-EE1E-3A425A0A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Detalles de vehículo: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9207E1-45C8-F46A-E819-BC600A2C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0383"/>
            <a:ext cx="3041422" cy="50690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10DB0E9-2327-852D-E1C6-668D9C32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616" y="1260383"/>
            <a:ext cx="3043176" cy="50690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37D889A-934D-E0F3-D894-5D7D289EF228}"/>
              </a:ext>
            </a:extLst>
          </p:cNvPr>
          <p:cNvSpPr txBox="1"/>
          <p:nvPr/>
        </p:nvSpPr>
        <p:spPr>
          <a:xfrm>
            <a:off x="7696786" y="1260383"/>
            <a:ext cx="3813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</a:t>
            </a:r>
            <a:r>
              <a:rPr lang="zh-CN" altLang="es-ES" dirty="0"/>
              <a:t> </a:t>
            </a:r>
            <a:r>
              <a:rPr lang="es-ES" altLang="zh-CN" dirty="0"/>
              <a:t>ventanas</a:t>
            </a:r>
            <a:r>
              <a:rPr lang="zh-CN" altLang="es-ES" dirty="0"/>
              <a:t> </a:t>
            </a:r>
            <a:r>
              <a:rPr lang="es-ES" altLang="zh-CN" dirty="0"/>
              <a:t>de</a:t>
            </a:r>
            <a:r>
              <a:rPr lang="zh-CN" altLang="es-ES" dirty="0"/>
              <a:t> </a:t>
            </a:r>
            <a:r>
              <a:rPr lang="es-ES" altLang="zh-CN" dirty="0"/>
              <a:t>edición y de añadir son ventanas que similares, dependiendo de la opción que se seleccione saltará una u otra. </a:t>
            </a:r>
          </a:p>
          <a:p>
            <a:endParaRPr lang="es-ES" dirty="0"/>
          </a:p>
          <a:p>
            <a:r>
              <a:rPr lang="es-ES" dirty="0"/>
              <a:t>Cuenta con las mismas validaciones que en la ventana de propietarios.</a:t>
            </a:r>
          </a:p>
          <a:p>
            <a:r>
              <a:rPr lang="es-ES" dirty="0"/>
              <a:t>Si no se cumplen los formatos o no se selecciona un vehículo al editar, saltarán mensajes de error.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1994360-8CCD-DC53-A89E-3E48DC6A8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786" y="4215541"/>
            <a:ext cx="337232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84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739</Words>
  <Application>Microsoft Office PowerPoint</Application>
  <PresentationFormat>Panorámica</PresentationFormat>
  <Paragraphs>73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Proyecto Final 1DAM</vt:lpstr>
      <vt:lpstr>Pantalla principal: </vt:lpstr>
      <vt:lpstr>Opciones: </vt:lpstr>
      <vt:lpstr>Acerca de: </vt:lpstr>
      <vt:lpstr>Gestión de propietarios</vt:lpstr>
      <vt:lpstr>Detalles de propietario: </vt:lpstr>
      <vt:lpstr>Validaciones: </vt:lpstr>
      <vt:lpstr>Gestión de vehículos: </vt:lpstr>
      <vt:lpstr>Detalles de vehículo: </vt:lpstr>
      <vt:lpstr>Validaciones: </vt:lpstr>
      <vt:lpstr>Validaciones: </vt:lpstr>
      <vt:lpstr>Gestión de citas:</vt:lpstr>
      <vt:lpstr>Validaciones: </vt:lpstr>
      <vt:lpstr>Restricciones: </vt:lpstr>
      <vt:lpstr>Análisis de codigo: </vt:lpstr>
      <vt:lpstr>Pagina web </vt:lpstr>
      <vt:lpstr>Header de navegación </vt:lpstr>
      <vt:lpstr>Formulario: </vt:lpstr>
      <vt:lpstr>Base de datos</vt:lpstr>
      <vt:lpstr>Scripts BBDD</vt:lpstr>
      <vt:lpstr>Procedimiento 1.  </vt:lpstr>
      <vt:lpstr>Procedimiento 2</vt:lpstr>
      <vt:lpstr>Trigger </vt:lpstr>
      <vt:lpstr>Evento</vt:lpstr>
      <vt:lpstr>Miembros del grupo: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1DAM</dc:title>
  <dc:creator>JiaCheng Zhang</dc:creator>
  <cp:lastModifiedBy>JiaCheng Zhang</cp:lastModifiedBy>
  <cp:revision>3</cp:revision>
  <dcterms:created xsi:type="dcterms:W3CDTF">2023-05-31T14:17:05Z</dcterms:created>
  <dcterms:modified xsi:type="dcterms:W3CDTF">2023-06-01T14:01:00Z</dcterms:modified>
</cp:coreProperties>
</file>