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LIMBE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90651C3A-4460-11DB-9652-00E08161165F}">
  <a:tblStyle styleId="{E3176035-5A93-432D-B3EB-33878F2B4619}"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67" autoAdjust="0"/>
  </p:normalViewPr>
  <p:slideViewPr>
    <p:cSldViewPr>
      <p:cViewPr varScale="1">
        <p:scale>
          <a:sx n="63" d="100"/>
          <a:sy n="63" d="100"/>
        </p:scale>
        <p:origin x="-58" y="-66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5T15:43:45.660" idx="1">
    <p:pos x="5254" y="859"/>
    <p:text>Using a small set of data(250) to train model and test it on big set of data(19,750)
Each instance has 300 dimension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smtClean="0"/>
              <a:t>Okay Today</a:t>
            </a:r>
            <a:r>
              <a:rPr lang="en-US" b="1" baseline="0" dirty="0" smtClean="0"/>
              <a:t> </a:t>
            </a:r>
            <a:r>
              <a:rPr lang="en-US" b="1" baseline="0" dirty="0" err="1" smtClean="0"/>
              <a:t>i‘ll</a:t>
            </a:r>
            <a:r>
              <a:rPr lang="en-US" b="1" baseline="0" dirty="0" smtClean="0"/>
              <a:t> talk about our project don’t </a:t>
            </a:r>
            <a:r>
              <a:rPr lang="en-US" b="1" baseline="0" dirty="0" err="1" smtClean="0"/>
              <a:t>overfit</a:t>
            </a:r>
            <a:r>
              <a:rPr lang="en-US" b="1" baseline="0" dirty="0" smtClean="0"/>
              <a:t> </a:t>
            </a:r>
          </a:p>
          <a:p>
            <a:pPr marL="0" lvl="0" indent="0" algn="l" rtl="0">
              <a:lnSpc>
                <a:spcPct val="100000"/>
              </a:lnSpc>
              <a:spcBef>
                <a:spcPts val="0"/>
              </a:spcBef>
              <a:spcAft>
                <a:spcPts val="0"/>
              </a:spcAft>
              <a:buSzPts val="1100"/>
              <a:buNone/>
            </a:pPr>
            <a:r>
              <a:rPr lang="en-US" b="1" baseline="0" dirty="0" smtClean="0"/>
              <a:t> and </a:t>
            </a:r>
            <a:r>
              <a:rPr lang="en-US" b="1" baseline="0" dirty="0" err="1" smtClean="0"/>
              <a:t>im</a:t>
            </a:r>
            <a:r>
              <a:rPr lang="en-US" b="1" baseline="0" dirty="0" smtClean="0"/>
              <a:t> </a:t>
            </a:r>
            <a:r>
              <a:rPr lang="en-US" b="1" baseline="0" dirty="0" err="1" smtClean="0"/>
              <a:t>wenling</a:t>
            </a:r>
            <a:r>
              <a:rPr lang="en-US" b="1" baseline="0" dirty="0" smtClean="0"/>
              <a:t> chi</a:t>
            </a:r>
            <a:endParaRPr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1" dirty="0" smtClean="0">
                <a:ea typeface="宋体" panose="02010600030101010101" pitchFamily="2" charset="-122"/>
              </a:rPr>
              <a:t>And</a:t>
            </a:r>
            <a:r>
              <a:rPr lang="en-US" altLang="zh-CN" b="1" baseline="0" dirty="0" smtClean="0">
                <a:ea typeface="宋体" panose="02010600030101010101" pitchFamily="2" charset="-122"/>
              </a:rPr>
              <a:t> this is our second try</a:t>
            </a:r>
            <a:endParaRPr lang="en-US" altLang="zh-CN" b="1" dirty="0" smtClean="0">
              <a:ea typeface="宋体" panose="02010600030101010101" pitchFamily="2" charset="-122"/>
            </a:endParaRPr>
          </a:p>
          <a:p>
            <a:pPr marL="0" lvl="0" indent="0" algn="l" rtl="0">
              <a:lnSpc>
                <a:spcPct val="100000"/>
              </a:lnSpc>
              <a:spcBef>
                <a:spcPts val="0"/>
              </a:spcBef>
              <a:spcAft>
                <a:spcPts val="0"/>
              </a:spcAft>
              <a:buSzPts val="1100"/>
              <a:buNone/>
            </a:pPr>
            <a:r>
              <a:rPr lang="en-US" altLang="zh-CN" b="1" dirty="0" smtClean="0">
                <a:ea typeface="宋体" panose="02010600030101010101" pitchFamily="2" charset="-122"/>
              </a:rPr>
              <a:t>We use other linear models like Lasso and</a:t>
            </a:r>
            <a:r>
              <a:rPr lang="en-US" altLang="zh-CN" b="1" baseline="0" dirty="0" smtClean="0">
                <a:ea typeface="宋体" panose="02010600030101010101" pitchFamily="2" charset="-122"/>
              </a:rPr>
              <a:t> Ridge, they all got the great performances</a:t>
            </a:r>
          </a:p>
          <a:p>
            <a:pPr marL="0" lvl="0" indent="0" algn="l" rtl="0">
              <a:lnSpc>
                <a:spcPct val="100000"/>
              </a:lnSpc>
              <a:spcBef>
                <a:spcPts val="0"/>
              </a:spcBef>
              <a:spcAft>
                <a:spcPts val="0"/>
              </a:spcAft>
              <a:buSzPts val="1100"/>
              <a:buNone/>
            </a:pPr>
            <a:r>
              <a:rPr lang="en-US" altLang="zh-CN" b="1" dirty="0" smtClean="0">
                <a:ea typeface="宋体" panose="02010600030101010101" pitchFamily="2" charset="-122"/>
              </a:rPr>
              <a:t>Therefore, we thought linear</a:t>
            </a:r>
            <a:r>
              <a:rPr lang="en-US" altLang="zh-CN" b="1" baseline="0" dirty="0" smtClean="0">
                <a:ea typeface="宋体" panose="02010600030101010101" pitchFamily="2" charset="-122"/>
              </a:rPr>
              <a:t> models can get better performance with this data, and the distribution of the data is linear, too</a:t>
            </a:r>
          </a:p>
          <a:p>
            <a:pPr marL="0" lvl="0" indent="0" algn="l" rtl="0">
              <a:lnSpc>
                <a:spcPct val="100000"/>
              </a:lnSpc>
              <a:spcBef>
                <a:spcPts val="0"/>
              </a:spcBef>
              <a:spcAft>
                <a:spcPts val="0"/>
              </a:spcAft>
              <a:buSzPts val="1100"/>
              <a:buNone/>
            </a:pPr>
            <a:endParaRPr lang="en-US" altLang="zh-CN" b="1" baseline="0" dirty="0" smtClean="0">
              <a:ea typeface="宋体" panose="02010600030101010101" pitchFamily="2" charset="-122"/>
            </a:endParaRPr>
          </a:p>
          <a:p>
            <a:pPr marL="0" lvl="0" indent="0" algn="l" rtl="0">
              <a:lnSpc>
                <a:spcPct val="100000"/>
              </a:lnSpc>
              <a:spcBef>
                <a:spcPts val="0"/>
              </a:spcBef>
              <a:spcAft>
                <a:spcPts val="0"/>
              </a:spcAft>
              <a:buSzPts val="1100"/>
              <a:buNone/>
            </a:pPr>
            <a:r>
              <a:rPr lang="en-US" altLang="zh-CN" b="1" baseline="0" dirty="0" smtClean="0">
                <a:ea typeface="宋体" panose="02010600030101010101" pitchFamily="2" charset="-122"/>
              </a:rPr>
              <a:t>Compare with Lasso and Ridge, lasso has better performance because Lasso is good at feature selection</a:t>
            </a:r>
          </a:p>
          <a:p>
            <a:pPr marL="0" lvl="0" indent="0" algn="l" rtl="0">
              <a:lnSpc>
                <a:spcPct val="100000"/>
              </a:lnSpc>
              <a:spcBef>
                <a:spcPts val="0"/>
              </a:spcBef>
              <a:spcAft>
                <a:spcPts val="0"/>
              </a:spcAft>
              <a:buSzPts val="1100"/>
              <a:buNone/>
            </a:pPr>
            <a:endParaRPr lang="en-US" altLang="zh-CN" b="1" baseline="0" dirty="0" smtClean="0">
              <a:ea typeface="宋体" panose="02010600030101010101" pitchFamily="2" charset="-122"/>
            </a:endParaRPr>
          </a:p>
          <a:p>
            <a:pPr marL="0" lvl="0" indent="0" algn="l" rtl="0">
              <a:lnSpc>
                <a:spcPct val="100000"/>
              </a:lnSpc>
              <a:spcBef>
                <a:spcPts val="0"/>
              </a:spcBef>
              <a:spcAft>
                <a:spcPts val="0"/>
              </a:spcAft>
              <a:buSzPts val="1100"/>
              <a:buNone/>
            </a:pPr>
            <a:r>
              <a:rPr lang="en-US" altLang="zh-HK" sz="1100" b="1" dirty="0" smtClean="0">
                <a:sym typeface="+mn-ea"/>
              </a:rPr>
              <a:t>we make a hypothesis that </a:t>
            </a:r>
            <a:r>
              <a:rPr lang="en-US" altLang="zh-CN" b="1" dirty="0" smtClean="0"/>
              <a:t>Feature selection is effective and important for this data</a:t>
            </a:r>
            <a:endParaRPr lang="en-US" altLang="zh-CN" b="1" baseline="0" dirty="0" smtClean="0">
              <a:ea typeface="宋体" panose="02010600030101010101" pitchFamily="2" charset="-122"/>
            </a:endParaRPr>
          </a:p>
          <a:p>
            <a:pPr marL="0" lvl="0" indent="0" algn="l" rtl="0">
              <a:lnSpc>
                <a:spcPct val="100000"/>
              </a:lnSpc>
              <a:spcBef>
                <a:spcPts val="0"/>
              </a:spcBef>
              <a:spcAft>
                <a:spcPts val="0"/>
              </a:spcAft>
              <a:buSzPts val="1100"/>
              <a:buNone/>
            </a:pPr>
            <a:endParaRPr lang="en-US" altLang="zh-CN" b="1" dirty="0" smtClean="0">
              <a:ea typeface="宋体" panose="02010600030101010101" pitchFamily="2" charset="-122"/>
            </a:endParaRPr>
          </a:p>
          <a:p>
            <a:pPr marL="0" lvl="0" indent="0" algn="l" rtl="0">
              <a:lnSpc>
                <a:spcPct val="100000"/>
              </a:lnSpc>
              <a:spcBef>
                <a:spcPts val="0"/>
              </a:spcBef>
              <a:spcAft>
                <a:spcPts val="0"/>
              </a:spcAft>
              <a:buSzPts val="1100"/>
              <a:buNone/>
            </a:pPr>
            <a:endParaRPr lang="zh-CN" altLang="en-US" dirty="0">
              <a:ea typeface="宋体" panose="02010600030101010101" pitchFamily="2" charset="-122"/>
            </a:endParaRPr>
          </a:p>
          <a:p>
            <a:pPr marL="0" lvl="0" indent="0" algn="l" rtl="0">
              <a:lnSpc>
                <a:spcPct val="100000"/>
              </a:lnSpc>
              <a:spcBef>
                <a:spcPts val="0"/>
              </a:spcBef>
              <a:spcAft>
                <a:spcPts val="0"/>
              </a:spcAft>
              <a:buSzPts val="1100"/>
              <a:buNone/>
            </a:pPr>
            <a:r>
              <a:rPr lang="zh-CN" altLang="en-US" dirty="0">
                <a:ea typeface="宋体" panose="02010600030101010101" pitchFamily="2" charset="-122"/>
              </a:rPr>
              <a:t>我们进行进一步的实验来判断是否如此，</a:t>
            </a:r>
          </a:p>
          <a:p>
            <a:pPr marL="0" lvl="0" indent="0" algn="l" rtl="0">
              <a:lnSpc>
                <a:spcPct val="100000"/>
              </a:lnSpc>
              <a:spcBef>
                <a:spcPts val="0"/>
              </a:spcBef>
              <a:spcAft>
                <a:spcPts val="0"/>
              </a:spcAft>
              <a:buSzPts val="1100"/>
              <a:buNone/>
            </a:pPr>
            <a:r>
              <a:rPr lang="zh-CN" altLang="en-US" dirty="0">
                <a:ea typeface="宋体" panose="02010600030101010101" pitchFamily="2" charset="-122"/>
              </a:rPr>
              <a:t>我们使用了其他的</a:t>
            </a:r>
            <a:r>
              <a:rPr lang="en-US" altLang="zh-CN" dirty="0">
                <a:ea typeface="宋体" panose="02010600030101010101" pitchFamily="2" charset="-122"/>
              </a:rPr>
              <a:t>linear model: </a:t>
            </a:r>
            <a:r>
              <a:rPr lang="en-US" altLang="zh-CN" dirty="0" err="1">
                <a:ea typeface="宋体" panose="02010600030101010101" pitchFamily="2" charset="-122"/>
              </a:rPr>
              <a:t>Lasson</a:t>
            </a:r>
            <a:r>
              <a:rPr lang="en-US" altLang="zh-CN" dirty="0">
                <a:ea typeface="宋体" panose="02010600030101010101" pitchFamily="2" charset="-122"/>
              </a:rPr>
              <a:t>, </a:t>
            </a:r>
            <a:r>
              <a:rPr lang="en-US" altLang="zh-CN" dirty="0" err="1">
                <a:ea typeface="宋体" panose="02010600030101010101" pitchFamily="2" charset="-122"/>
              </a:rPr>
              <a:t>Rige</a:t>
            </a:r>
            <a:r>
              <a:rPr lang="zh-CN" altLang="en-US" dirty="0">
                <a:ea typeface="宋体" panose="02010600030101010101" pitchFamily="2" charset="-122"/>
              </a:rPr>
              <a:t>，表现都是很不错的</a:t>
            </a:r>
          </a:p>
          <a:p>
            <a:pPr marL="0" lvl="0" indent="0" algn="l" rtl="0">
              <a:lnSpc>
                <a:spcPct val="100000"/>
              </a:lnSpc>
              <a:spcBef>
                <a:spcPts val="0"/>
              </a:spcBef>
              <a:spcAft>
                <a:spcPts val="0"/>
              </a:spcAft>
              <a:buSzPts val="1100"/>
              <a:buNone/>
            </a:pPr>
            <a:r>
              <a:rPr lang="zh-CN" altLang="en-US" dirty="0">
                <a:ea typeface="宋体" panose="02010600030101010101" pitchFamily="2" charset="-122"/>
              </a:rPr>
              <a:t>因此我们认为线性模型在这个数据上表现比较好，这个数据的分布是线性的。</a:t>
            </a:r>
          </a:p>
          <a:p>
            <a:pPr marL="0" lvl="0" indent="0" algn="l" rtl="0">
              <a:lnSpc>
                <a:spcPct val="100000"/>
              </a:lnSpc>
              <a:spcBef>
                <a:spcPts val="0"/>
              </a:spcBef>
              <a:spcAft>
                <a:spcPts val="0"/>
              </a:spcAft>
              <a:buSzPts val="1100"/>
              <a:buNone/>
            </a:pPr>
            <a:endParaRPr lang="zh-CN" altLang="en-US" dirty="0">
              <a:ea typeface="宋体" panose="02010600030101010101" pitchFamily="2" charset="-122"/>
            </a:endParaRPr>
          </a:p>
          <a:p>
            <a:pPr marL="0" lvl="0" indent="0" algn="l" rtl="0">
              <a:lnSpc>
                <a:spcPct val="100000"/>
              </a:lnSpc>
              <a:spcBef>
                <a:spcPts val="0"/>
              </a:spcBef>
              <a:spcAft>
                <a:spcPts val="0"/>
              </a:spcAft>
              <a:buSzPts val="1100"/>
              <a:buNone/>
            </a:pPr>
            <a:r>
              <a:rPr lang="zh-CN" altLang="en-US" dirty="0">
                <a:ea typeface="宋体" panose="02010600030101010101" pitchFamily="2" charset="-122"/>
              </a:rPr>
              <a:t>而我们发现</a:t>
            </a:r>
            <a:r>
              <a:rPr lang="en-US" altLang="zh-CN" dirty="0">
                <a:ea typeface="宋体" panose="02010600030101010101" pitchFamily="2" charset="-122"/>
              </a:rPr>
              <a:t>Lasso</a:t>
            </a:r>
            <a:r>
              <a:rPr lang="zh-CN" altLang="en-US" dirty="0">
                <a:ea typeface="宋体" panose="02010600030101010101" pitchFamily="2" charset="-122"/>
              </a:rPr>
              <a:t>和</a:t>
            </a:r>
            <a:r>
              <a:rPr lang="en-US" altLang="zh-CN" dirty="0" err="1">
                <a:ea typeface="宋体" panose="02010600030101010101" pitchFamily="2" charset="-122"/>
              </a:rPr>
              <a:t>Rige</a:t>
            </a:r>
            <a:r>
              <a:rPr lang="zh-CN" altLang="en-US" dirty="0">
                <a:ea typeface="宋体" panose="02010600030101010101" pitchFamily="2" charset="-122"/>
              </a:rPr>
              <a:t>相比，</a:t>
            </a:r>
            <a:r>
              <a:rPr lang="en-US" altLang="zh-CN" dirty="0">
                <a:ea typeface="宋体" panose="02010600030101010101" pitchFamily="2" charset="-122"/>
              </a:rPr>
              <a:t>Lasso</a:t>
            </a:r>
            <a:r>
              <a:rPr lang="zh-CN" altLang="en-US" dirty="0">
                <a:ea typeface="宋体" panose="02010600030101010101" pitchFamily="2" charset="-122"/>
              </a:rPr>
              <a:t>效果更好，</a:t>
            </a:r>
            <a:r>
              <a:rPr lang="en-US" altLang="zh-CN" dirty="0">
                <a:ea typeface="宋体" panose="02010600030101010101" pitchFamily="2" charset="-122"/>
              </a:rPr>
              <a:t>Lasso</a:t>
            </a:r>
            <a:r>
              <a:rPr lang="zh-CN" altLang="en-US" dirty="0">
                <a:ea typeface="宋体" panose="02010600030101010101" pitchFamily="2" charset="-122"/>
              </a:rPr>
              <a:t>的特征选择能力更强一些</a:t>
            </a:r>
          </a:p>
          <a:p>
            <a:pPr marL="0" lvl="0" indent="0" algn="l" rtl="0">
              <a:lnSpc>
                <a:spcPct val="100000"/>
              </a:lnSpc>
              <a:spcBef>
                <a:spcPts val="0"/>
              </a:spcBef>
              <a:spcAft>
                <a:spcPts val="0"/>
              </a:spcAft>
              <a:buSzPts val="1100"/>
              <a:buNone/>
            </a:pPr>
            <a:r>
              <a:rPr lang="zh-CN" altLang="en-US" dirty="0">
                <a:ea typeface="宋体" panose="02010600030101010101" pitchFamily="2" charset="-122"/>
              </a:rPr>
              <a:t>我们做一个假设，针对这个数据，更强的</a:t>
            </a:r>
            <a:r>
              <a:rPr lang="en-US" altLang="zh-CN" dirty="0">
                <a:ea typeface="宋体" panose="02010600030101010101" pitchFamily="2" charset="-122"/>
              </a:rPr>
              <a:t>feature selection</a:t>
            </a:r>
            <a:r>
              <a:rPr lang="zh-CN" altLang="en-US" dirty="0">
                <a:ea typeface="宋体" panose="02010600030101010101" pitchFamily="2" charset="-122"/>
              </a:rPr>
              <a:t>能力会更有效果</a:t>
            </a:r>
          </a:p>
          <a:p>
            <a:pPr marL="0" lvl="0" indent="0" algn="l" rtl="0">
              <a:lnSpc>
                <a:spcPct val="100000"/>
              </a:lnSpc>
              <a:spcBef>
                <a:spcPts val="0"/>
              </a:spcBef>
              <a:spcAft>
                <a:spcPts val="0"/>
              </a:spcAft>
              <a:buSzPts val="1100"/>
              <a:buNone/>
            </a:pPr>
            <a:endParaRPr lang="zh-CN" altLang="en-US" dirty="0">
              <a:ea typeface="宋体" panose="02010600030101010101" pitchFamily="2" charset="-122"/>
            </a:endParaRPr>
          </a:p>
          <a:p>
            <a:pPr marL="0" lvl="0" indent="0" algn="l" rtl="0">
              <a:lnSpc>
                <a:spcPct val="100000"/>
              </a:lnSpc>
              <a:spcBef>
                <a:spcPts val="0"/>
              </a:spcBef>
              <a:spcAft>
                <a:spcPts val="0"/>
              </a:spcAft>
              <a:buSzPts val="1100"/>
              <a:buNone/>
            </a:pPr>
            <a:r>
              <a:rPr lang="zh-CN" altLang="en-US" dirty="0">
                <a:ea typeface="宋体" panose="02010600030101010101" pitchFamily="2" charset="-122"/>
              </a:rPr>
              <a:t>我们进一步进行特征选择，</a:t>
            </a:r>
          </a:p>
          <a:p>
            <a:pPr marL="0" lvl="0" indent="0" algn="l" rtl="0">
              <a:lnSpc>
                <a:spcPct val="100000"/>
              </a:lnSpc>
              <a:spcBef>
                <a:spcPts val="0"/>
              </a:spcBef>
              <a:spcAft>
                <a:spcPts val="0"/>
              </a:spcAft>
              <a:buSzPts val="1100"/>
              <a:buNone/>
            </a:pPr>
            <a:r>
              <a:rPr lang="zh-CN" altLang="en-US" dirty="0">
                <a:ea typeface="宋体" panose="02010600030101010101" pitchFamily="2" charset="-122"/>
              </a:rPr>
              <a:t>最后</a:t>
            </a:r>
          </a:p>
          <a:p>
            <a:pPr marL="0" lvl="0" indent="0" algn="l" rtl="0">
              <a:lnSpc>
                <a:spcPct val="100000"/>
              </a:lnSpc>
              <a:spcBef>
                <a:spcPts val="0"/>
              </a:spcBef>
              <a:spcAft>
                <a:spcPts val="0"/>
              </a:spcAft>
              <a:buSzPts val="1100"/>
              <a:buNone/>
            </a:pPr>
            <a:endParaRPr lang="zh-CN" altLang="en-US" dirty="0">
              <a:ea typeface="宋体" panose="02010600030101010101" pitchFamily="2" charset="-122"/>
            </a:endParaRPr>
          </a:p>
          <a:p>
            <a:pPr marL="0" lvl="0" indent="0" algn="l" rtl="0">
              <a:lnSpc>
                <a:spcPct val="100000"/>
              </a:lnSpc>
              <a:spcBef>
                <a:spcPts val="0"/>
              </a:spcBef>
              <a:spcAft>
                <a:spcPts val="0"/>
              </a:spcAft>
              <a:buSzPts val="1100"/>
              <a:buNone/>
            </a:pPr>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r>
              <a:rPr lang="en-US" altLang="zh-CN" sz="1200" b="1" dirty="0" smtClean="0">
                <a:latin typeface="Times New Roman" pitchFamily="18" charset="0"/>
                <a:ea typeface="宋体" panose="02010600030101010101" pitchFamily="2" charset="-122"/>
                <a:cs typeface="Times New Roman" pitchFamily="18" charset="0"/>
              </a:rPr>
              <a:t>And Also, there are redundant and irrelative features to mislead the classifier</a:t>
            </a:r>
          </a:p>
          <a:p>
            <a:pPr marL="0" lvl="0" indent="0" algn="l" rtl="0">
              <a:lnSpc>
                <a:spcPct val="150000"/>
              </a:lnSpc>
              <a:spcBef>
                <a:spcPts val="0"/>
              </a:spcBef>
              <a:spcAft>
                <a:spcPts val="0"/>
              </a:spcAft>
              <a:buSzPts val="1100"/>
              <a:buNone/>
            </a:pPr>
            <a:r>
              <a:rPr lang="en-US" altLang="zh-CN" sz="1200" b="1" dirty="0" smtClean="0">
                <a:latin typeface="Times New Roman" pitchFamily="18" charset="0"/>
                <a:ea typeface="宋体" panose="02010600030101010101" pitchFamily="2" charset="-122"/>
                <a:cs typeface="Times New Roman" pitchFamily="18" charset="0"/>
              </a:rPr>
              <a:t>But reducing to 5 features means we will lose so much information and it reduces the robustness and accuracy for new data</a:t>
            </a:r>
          </a:p>
          <a:p>
            <a:pPr marL="0" lvl="0" indent="0" algn="l" rtl="0">
              <a:lnSpc>
                <a:spcPct val="150000"/>
              </a:lnSpc>
              <a:spcBef>
                <a:spcPts val="0"/>
              </a:spcBef>
              <a:spcAft>
                <a:spcPts val="0"/>
              </a:spcAft>
              <a:buSzPts val="1100"/>
              <a:buNone/>
            </a:pPr>
            <a:r>
              <a:rPr lang="en-US" altLang="zh-CN" sz="1200" b="1" dirty="0" smtClean="0">
                <a:latin typeface="Times New Roman" pitchFamily="18" charset="0"/>
                <a:ea typeface="宋体" panose="02010600030101010101" pitchFamily="2" charset="-122"/>
                <a:cs typeface="Times New Roman" pitchFamily="18" charset="0"/>
              </a:rPr>
              <a:t>Thus, the accuracy in </a:t>
            </a:r>
            <a:r>
              <a:rPr lang="en-US" altLang="zh-CN" sz="1200" b="1" dirty="0" err="1" smtClean="0">
                <a:latin typeface="Times New Roman" pitchFamily="18" charset="0"/>
                <a:ea typeface="宋体" panose="02010600030101010101" pitchFamily="2" charset="-122"/>
                <a:cs typeface="Times New Roman" pitchFamily="18" charset="0"/>
              </a:rPr>
              <a:t>kaggle</a:t>
            </a:r>
            <a:r>
              <a:rPr lang="en-US" altLang="zh-CN" sz="1200" b="1" dirty="0" smtClean="0">
                <a:latin typeface="Times New Roman" pitchFamily="18" charset="0"/>
                <a:ea typeface="宋体" panose="02010600030101010101" pitchFamily="2" charset="-122"/>
                <a:cs typeface="Times New Roman" pitchFamily="18" charset="0"/>
              </a:rPr>
              <a:t> is limited</a:t>
            </a:r>
          </a:p>
          <a:p>
            <a:pPr marL="0" lvl="0" indent="0" algn="l" rtl="0">
              <a:lnSpc>
                <a:spcPct val="150000"/>
              </a:lnSpc>
              <a:spcBef>
                <a:spcPts val="0"/>
              </a:spcBef>
              <a:spcAft>
                <a:spcPts val="0"/>
              </a:spcAft>
              <a:buSzPts val="1100"/>
              <a:buNone/>
            </a:pPr>
            <a:r>
              <a:rPr lang="en-US" altLang="zh-CN" sz="1200" b="1" dirty="0" smtClean="0">
                <a:latin typeface="Times New Roman" pitchFamily="18" charset="0"/>
                <a:ea typeface="宋体" panose="02010600030101010101" pitchFamily="2" charset="-122"/>
                <a:cs typeface="Times New Roman" pitchFamily="18" charset="0"/>
              </a:rPr>
              <a:t>We should find a balance between </a:t>
            </a:r>
            <a:r>
              <a:rPr lang="en-US" altLang="zh-CN" sz="1200" b="1" dirty="0" err="1" smtClean="0">
                <a:latin typeface="Times New Roman" pitchFamily="18" charset="0"/>
                <a:ea typeface="宋体" panose="02010600030101010101" pitchFamily="2" charset="-122"/>
                <a:cs typeface="Times New Roman" pitchFamily="18" charset="0"/>
              </a:rPr>
              <a:t>overfit</a:t>
            </a:r>
            <a:r>
              <a:rPr lang="en-US" altLang="zh-CN" sz="1200" b="1" dirty="0" smtClean="0">
                <a:latin typeface="Times New Roman" pitchFamily="18" charset="0"/>
                <a:ea typeface="宋体" panose="02010600030101010101" pitchFamily="2" charset="-122"/>
                <a:cs typeface="Times New Roman" pitchFamily="18" charset="0"/>
              </a:rPr>
              <a:t> and information lack</a:t>
            </a:r>
          </a:p>
          <a:p>
            <a:pPr marL="0" lvl="0" indent="0" algn="l" rtl="0">
              <a:lnSpc>
                <a:spcPct val="150000"/>
              </a:lnSpc>
              <a:spcBef>
                <a:spcPts val="0"/>
              </a:spcBef>
              <a:spcAft>
                <a:spcPts val="0"/>
              </a:spcAft>
              <a:buSzPts val="1100"/>
              <a:buNone/>
            </a:pPr>
            <a:r>
              <a:rPr lang="en-US" altLang="zh-CN" sz="1200" b="1" dirty="0" smtClean="0">
                <a:latin typeface="Times New Roman" pitchFamily="18" charset="0"/>
                <a:ea typeface="宋体" panose="02010600030101010101" pitchFamily="2" charset="-122"/>
                <a:cs typeface="Times New Roman" pitchFamily="18" charset="0"/>
              </a:rPr>
              <a:t>That's why we begin to look for feature selection methods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HK" b="1" dirty="0" smtClean="0"/>
              <a:t>We use 3 methods to select our features</a:t>
            </a:r>
          </a:p>
          <a:p>
            <a:pPr marL="0" lvl="0" indent="0" algn="l" rtl="0">
              <a:lnSpc>
                <a:spcPct val="100000"/>
              </a:lnSpc>
              <a:spcBef>
                <a:spcPts val="0"/>
              </a:spcBef>
              <a:spcAft>
                <a:spcPts val="0"/>
              </a:spcAft>
              <a:buSzPts val="1100"/>
              <a:buNone/>
            </a:pPr>
            <a:r>
              <a:rPr lang="en-US" altLang="zh-HK" b="1" dirty="0" smtClean="0"/>
              <a:t>First one is </a:t>
            </a:r>
            <a:r>
              <a:rPr lang="en-US" altLang="zh-HK" b="1" dirty="0" err="1" smtClean="0"/>
              <a:t>pearson’s</a:t>
            </a:r>
            <a:r>
              <a:rPr lang="en-US" altLang="zh-HK" b="1" dirty="0" smtClean="0"/>
              <a:t> correlation, this one is to delete outliers, and we got 126 features.</a:t>
            </a:r>
          </a:p>
          <a:p>
            <a:pPr marL="0" lvl="0" indent="0" algn="l" rtl="0">
              <a:lnSpc>
                <a:spcPct val="100000"/>
              </a:lnSpc>
              <a:spcBef>
                <a:spcPts val="0"/>
              </a:spcBef>
              <a:spcAft>
                <a:spcPts val="0"/>
              </a:spcAft>
              <a:buSzPts val="1100"/>
              <a:buNone/>
            </a:pPr>
            <a:r>
              <a:rPr lang="en-US" altLang="zh-HK" b="1" dirty="0" smtClean="0"/>
              <a:t>Second one is RFECV, this one we </a:t>
            </a:r>
            <a:r>
              <a:rPr lang="en-US" altLang="zh-HK" b="1" dirty="0" err="1" smtClean="0"/>
              <a:t>uee</a:t>
            </a:r>
            <a:r>
              <a:rPr lang="en-US" altLang="zh-HK" b="1" dirty="0" smtClean="0"/>
              <a:t> Lasso to get 90</a:t>
            </a:r>
            <a:r>
              <a:rPr lang="en-US" altLang="zh-HK" b="1" baseline="0" dirty="0" smtClean="0"/>
              <a:t> </a:t>
            </a:r>
            <a:r>
              <a:rPr lang="en-US" altLang="zh-HK" b="1" dirty="0" smtClean="0"/>
              <a:t>features</a:t>
            </a:r>
          </a:p>
          <a:p>
            <a:pPr marL="0" lvl="0" indent="0" algn="l" rtl="0">
              <a:lnSpc>
                <a:spcPct val="100000"/>
              </a:lnSpc>
              <a:spcBef>
                <a:spcPts val="0"/>
              </a:spcBef>
              <a:spcAft>
                <a:spcPts val="0"/>
              </a:spcAft>
              <a:buSzPts val="1100"/>
              <a:buNone/>
            </a:pPr>
            <a:r>
              <a:rPr lang="en-US" altLang="zh-HK" b="1" dirty="0" smtClean="0"/>
              <a:t>The last one is the most rude method, but it is intuitive to think of it. We train each column, and then test the trained model. If we can successfully test the testing set that means this column can stayed</a:t>
            </a:r>
          </a:p>
          <a:p>
            <a:pPr marL="0" lvl="0" indent="0" algn="l" rtl="0">
              <a:lnSpc>
                <a:spcPct val="100000"/>
              </a:lnSpc>
              <a:spcBef>
                <a:spcPts val="0"/>
              </a:spcBef>
              <a:spcAft>
                <a:spcPts val="0"/>
              </a:spcAft>
              <a:buSzPts val="1100"/>
              <a:buNone/>
            </a:pPr>
            <a:r>
              <a:rPr lang="en-US" altLang="zh-HK" b="1" dirty="0" smtClean="0"/>
              <a:t>we tested 300 times because there has 300 features, in the end we got 49 features.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b7a0b92b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6b7a0b92b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HK" b="1" dirty="0" smtClean="0"/>
              <a:t>We use the simple models like logistic regression,</a:t>
            </a:r>
            <a:r>
              <a:rPr lang="en-US" altLang="zh-HK" b="1" baseline="0" dirty="0" smtClean="0"/>
              <a:t> lasso , and svc </a:t>
            </a:r>
            <a:r>
              <a:rPr lang="en-US" altLang="zh-HK" b="1" dirty="0" smtClean="0"/>
              <a:t> to test, and it shows that probing has the best performance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1" dirty="0" smtClean="0"/>
              <a:t>Our final implementation is to use lasso model</a:t>
            </a:r>
          </a:p>
          <a:p>
            <a:pPr marL="0" lvl="0" indent="0" algn="l" rtl="0">
              <a:lnSpc>
                <a:spcPct val="100000"/>
              </a:lnSpc>
              <a:spcBef>
                <a:spcPts val="0"/>
              </a:spcBef>
              <a:spcAft>
                <a:spcPts val="0"/>
              </a:spcAft>
              <a:buSzPts val="1100"/>
              <a:buNone/>
            </a:pPr>
            <a:r>
              <a:rPr lang="en-US" altLang="zh-CN" b="1" dirty="0" smtClean="0"/>
              <a:t>in the data preprocessing, we use </a:t>
            </a:r>
            <a:r>
              <a:rPr lang="en-US" altLang="zh-CN" b="1" dirty="0" err="1" smtClean="0"/>
              <a:t>robustscalar</a:t>
            </a:r>
            <a:r>
              <a:rPr lang="en-US" altLang="zh-CN" b="1" dirty="0" smtClean="0"/>
              <a:t> to standard our data, and use probing to select features, and in the part of training model, we use grid search and lasso. </a:t>
            </a:r>
            <a:r>
              <a:rPr lang="en-US" altLang="zh-CN" b="1" dirty="0" err="1" smtClean="0"/>
              <a:t>Gridsearch</a:t>
            </a:r>
            <a:r>
              <a:rPr lang="en-US" altLang="zh-CN" b="1" dirty="0" smtClean="0"/>
              <a:t> is for randomly adjusting the parameters, and lasso is our model</a:t>
            </a:r>
          </a:p>
          <a:p>
            <a:pPr marL="0" lvl="0" indent="0" algn="l" rtl="0">
              <a:lnSpc>
                <a:spcPct val="100000"/>
              </a:lnSpc>
              <a:spcBef>
                <a:spcPts val="0"/>
              </a:spcBef>
              <a:spcAft>
                <a:spcPts val="0"/>
              </a:spcAft>
              <a:buSzPts val="1100"/>
              <a:buNone/>
            </a:pP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1" dirty="0" smtClean="0"/>
              <a:t>And finally, this is our eventually result in </a:t>
            </a:r>
            <a:r>
              <a:rPr lang="en-US" altLang="zh-CN" b="1" dirty="0" err="1" smtClean="0"/>
              <a:t>kaggle</a:t>
            </a:r>
            <a:r>
              <a:rPr lang="en-US" altLang="zh-CN" b="1" dirty="0" smtClean="0"/>
              <a:t>, and we got  87% of accuracy.</a:t>
            </a:r>
            <a:endParaRPr lang="en-US" altLang="zh-CN"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1" dirty="0" smtClean="0"/>
              <a:t>This is our outline</a:t>
            </a:r>
          </a:p>
          <a:p>
            <a:pPr marL="0" lvl="0" indent="0" algn="l" rtl="0">
              <a:lnSpc>
                <a:spcPct val="100000"/>
              </a:lnSpc>
              <a:spcBef>
                <a:spcPts val="0"/>
              </a:spcBef>
              <a:spcAft>
                <a:spcPts val="0"/>
              </a:spcAft>
              <a:buSzPts val="1100"/>
              <a:buNone/>
            </a:pPr>
            <a:r>
              <a:rPr lang="en-US" altLang="zh-CN" b="1" dirty="0" smtClean="0"/>
              <a:t>Firstly</a:t>
            </a:r>
            <a:r>
              <a:rPr lang="en-US" altLang="zh-CN" b="1" dirty="0"/>
              <a:t>, We conducted exploratory data analysis to the data. And get some idea about the data distribution </a:t>
            </a:r>
            <a:r>
              <a:rPr lang="en-US" altLang="zh-CN" b="1" dirty="0" smtClean="0"/>
              <a:t>.</a:t>
            </a:r>
            <a:endParaRPr lang="en-US" altLang="zh-CN" b="1" dirty="0"/>
          </a:p>
          <a:p>
            <a:pPr marL="0" lvl="0" indent="0" algn="l" rtl="0">
              <a:lnSpc>
                <a:spcPct val="100000"/>
              </a:lnSpc>
              <a:spcBef>
                <a:spcPts val="0"/>
              </a:spcBef>
              <a:spcAft>
                <a:spcPts val="0"/>
              </a:spcAft>
              <a:buSzPts val="1100"/>
              <a:buNone/>
            </a:pPr>
            <a:r>
              <a:rPr lang="en-US" altLang="zh-CN" b="1" dirty="0"/>
              <a:t>Secondly, We build basic model to run the data and get the basic result. Afterwards, we improve our model based on the data distribution and </a:t>
            </a:r>
            <a:r>
              <a:rPr lang="en-US" altLang="zh-CN" b="1" dirty="0" smtClean="0"/>
              <a:t>running </a:t>
            </a:r>
            <a:r>
              <a:rPr lang="en-US" altLang="zh-CN" b="1" dirty="0"/>
              <a:t>result.</a:t>
            </a:r>
          </a:p>
          <a:p>
            <a:pPr marL="0" lvl="0" indent="0" algn="l" rtl="0">
              <a:lnSpc>
                <a:spcPct val="100000"/>
              </a:lnSpc>
              <a:spcBef>
                <a:spcPts val="0"/>
              </a:spcBef>
              <a:spcAft>
                <a:spcPts val="0"/>
              </a:spcAft>
              <a:buSzPts val="1100"/>
              <a:buNone/>
            </a:pPr>
            <a:r>
              <a:rPr lang="en-US" altLang="zh-CN" b="1" dirty="0"/>
              <a:t>Specially, the feature selection part is extremely important for this project, so we pay much attention to </a:t>
            </a:r>
            <a:r>
              <a:rPr lang="en-US" altLang="zh-CN" b="1" dirty="0" smtClean="0"/>
              <a:t>this part</a:t>
            </a:r>
            <a:endParaRPr lang="en-US" altLang="zh-CN"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HK" b="1" dirty="0" smtClean="0"/>
              <a:t>This project “don’t </a:t>
            </a:r>
            <a:r>
              <a:rPr lang="en-US" altLang="zh-HK" b="1" dirty="0" err="1" smtClean="0"/>
              <a:t>overfit”is</a:t>
            </a:r>
            <a:r>
              <a:rPr lang="en-US" altLang="zh-HK" b="1" dirty="0" smtClean="0"/>
              <a:t> to use a mere handful of training samples to test a large of testing samples, like we only have 250 samples in training set, but we need to test around 20 thousand samples in testing set.</a:t>
            </a:r>
          </a:p>
          <a:p>
            <a:pPr marL="0" lvl="0" indent="0" algn="l" rtl="0">
              <a:lnSpc>
                <a:spcPct val="100000"/>
              </a:lnSpc>
              <a:spcBef>
                <a:spcPts val="0"/>
              </a:spcBef>
              <a:spcAft>
                <a:spcPts val="0"/>
              </a:spcAft>
              <a:buSzPts val="1100"/>
              <a:buNone/>
            </a:pPr>
            <a:r>
              <a:rPr lang="en-US" altLang="zh-TW" b="1" dirty="0" smtClean="0"/>
              <a:t>It is easy to </a:t>
            </a:r>
            <a:r>
              <a:rPr lang="en-US" altLang="zh-TW" b="1" dirty="0" err="1" smtClean="0"/>
              <a:t>overfit</a:t>
            </a:r>
            <a:endParaRPr lang="en-US" altLang="zh-TW" b="1" dirty="0" smtClean="0"/>
          </a:p>
          <a:p>
            <a:pPr marL="0" lvl="0" indent="0" algn="l" rtl="0">
              <a:lnSpc>
                <a:spcPct val="100000"/>
              </a:lnSpc>
              <a:spcBef>
                <a:spcPts val="0"/>
              </a:spcBef>
              <a:spcAft>
                <a:spcPts val="0"/>
              </a:spcAft>
              <a:buSzPts val="1100"/>
              <a:buNone/>
            </a:pPr>
            <a:r>
              <a:rPr lang="en-US" altLang="zh-TW" b="1" dirty="0" smtClean="0"/>
              <a:t>So we should pay attention to prevent the model from </a:t>
            </a:r>
            <a:r>
              <a:rPr lang="en-US" altLang="zh-TW" b="1" dirty="0" err="1" smtClean="0"/>
              <a:t>overfitting</a:t>
            </a:r>
            <a:endParaRPr lang="en-US" altLang="zh-TW" b="1" dirty="0" smtClean="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7a0b92b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6b7a0b92b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HK" b="1" dirty="0" smtClean="0"/>
              <a:t>To solve the problem of </a:t>
            </a:r>
            <a:r>
              <a:rPr lang="en-US" altLang="zh-HK" b="1" dirty="0" err="1" smtClean="0"/>
              <a:t>overfitting</a:t>
            </a:r>
            <a:r>
              <a:rPr lang="en-US" altLang="zh-HK" b="1" dirty="0" smtClean="0"/>
              <a:t>, we thought 3 methods</a:t>
            </a:r>
          </a:p>
          <a:p>
            <a:pPr marL="0" lvl="0" indent="0" algn="l" rtl="0">
              <a:lnSpc>
                <a:spcPct val="100000"/>
              </a:lnSpc>
              <a:spcBef>
                <a:spcPts val="0"/>
              </a:spcBef>
              <a:spcAft>
                <a:spcPts val="0"/>
              </a:spcAft>
              <a:buSzPts val="1100"/>
              <a:buNone/>
            </a:pPr>
            <a:r>
              <a:rPr lang="en-US" altLang="zh-HK" b="1" dirty="0" smtClean="0"/>
              <a:t>One is to increase the datasets, but we can’t use this because we only get stationary numbers of data</a:t>
            </a:r>
          </a:p>
          <a:p>
            <a:pPr marL="0" lvl="0" indent="0" algn="l" rtl="0">
              <a:lnSpc>
                <a:spcPct val="100000"/>
              </a:lnSpc>
              <a:spcBef>
                <a:spcPts val="0"/>
              </a:spcBef>
              <a:spcAft>
                <a:spcPts val="0"/>
              </a:spcAft>
              <a:buSzPts val="1100"/>
              <a:buNone/>
            </a:pPr>
            <a:r>
              <a:rPr lang="en-US" altLang="zh-HK" b="1" dirty="0" smtClean="0"/>
              <a:t>Second is to decrease the dimensions, this one we try to select useful features</a:t>
            </a:r>
          </a:p>
          <a:p>
            <a:pPr marL="0" lvl="0" indent="0" algn="l" rtl="0">
              <a:lnSpc>
                <a:spcPct val="100000"/>
              </a:lnSpc>
              <a:spcBef>
                <a:spcPts val="0"/>
              </a:spcBef>
              <a:spcAft>
                <a:spcPts val="0"/>
              </a:spcAft>
              <a:buSzPts val="1100"/>
              <a:buNone/>
            </a:pPr>
            <a:r>
              <a:rPr lang="en-US" altLang="zh-HK" b="1" dirty="0" smtClean="0"/>
              <a:t>Third  is to explicitly penalize overly complex, this one, we use lasso model</a:t>
            </a:r>
          </a:p>
          <a:p>
            <a:pPr marL="0" lvl="0" indent="0" algn="l" rtl="0">
              <a:lnSpc>
                <a:spcPct val="100000"/>
              </a:lnSpc>
              <a:spcBef>
                <a:spcPts val="0"/>
              </a:spcBef>
              <a:spcAft>
                <a:spcPts val="0"/>
              </a:spcAft>
              <a:buSzPts val="1100"/>
              <a:buNone/>
            </a:pPr>
            <a:endParaRPr lang="en-US" altLang="zh-HK"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HK" b="1" dirty="0" smtClean="0"/>
              <a:t>This is our work flow</a:t>
            </a:r>
          </a:p>
          <a:p>
            <a:pPr marL="0" lvl="0" indent="0" algn="l" rtl="0">
              <a:lnSpc>
                <a:spcPct val="100000"/>
              </a:lnSpc>
              <a:spcBef>
                <a:spcPts val="0"/>
              </a:spcBef>
              <a:spcAft>
                <a:spcPts val="0"/>
              </a:spcAft>
              <a:buSzPts val="1100"/>
              <a:buNone/>
            </a:pPr>
            <a:r>
              <a:rPr lang="en-US" altLang="zh-HK" b="1" dirty="0" smtClean="0"/>
              <a:t>First</a:t>
            </a:r>
            <a:r>
              <a:rPr lang="en-US" altLang="zh-HK" b="1" baseline="0" dirty="0" smtClean="0"/>
              <a:t>, we input our data to analyze it, and use different </a:t>
            </a:r>
            <a:r>
              <a:rPr lang="zh-HK" altLang="zh-TW" b="1" dirty="0" smtClean="0">
                <a:solidFill>
                  <a:srgbClr val="1D1F22"/>
                </a:solidFill>
                <a:highlight>
                  <a:srgbClr val="FFFFFF"/>
                </a:highlight>
              </a:rPr>
              <a:t>scaler</a:t>
            </a:r>
            <a:r>
              <a:rPr lang="en-US" altLang="zh-HK" b="1" dirty="0" smtClean="0">
                <a:solidFill>
                  <a:srgbClr val="1D1F22"/>
                </a:solidFill>
                <a:highlight>
                  <a:srgbClr val="FFFFFF"/>
                </a:highlight>
              </a:rPr>
              <a:t>s </a:t>
            </a:r>
            <a:r>
              <a:rPr lang="en-US" altLang="zh-HK" b="1" baseline="0" dirty="0" smtClean="0"/>
              <a:t>to standard it, and then use different methods to select our features, in the end , we use 5 models to train our data.</a:t>
            </a:r>
            <a:endParaRPr lang="en-US" altLang="zh-HK" b="1" dirty="0" smtClean="0"/>
          </a:p>
          <a:p>
            <a:pPr marL="0" lvl="0" indent="0" algn="l" rtl="0">
              <a:lnSpc>
                <a:spcPct val="100000"/>
              </a:lnSpc>
              <a:spcBef>
                <a:spcPts val="0"/>
              </a:spcBef>
              <a:spcAft>
                <a:spcPts val="0"/>
              </a:spcAft>
              <a:buSzPts val="1100"/>
              <a:buNone/>
            </a:pPr>
            <a:endParaRPr lang="en-US" altLang="zh-HK"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HK" b="1" dirty="0" smtClean="0"/>
              <a:t>Firstly, we count the instance with 1 and 0 labels, this is the result.</a:t>
            </a:r>
          </a:p>
          <a:p>
            <a:pPr marL="0" lvl="0" indent="0" algn="l" rtl="0">
              <a:lnSpc>
                <a:spcPct val="100000"/>
              </a:lnSpc>
              <a:spcBef>
                <a:spcPts val="0"/>
              </a:spcBef>
              <a:spcAft>
                <a:spcPts val="0"/>
              </a:spcAft>
              <a:buSzPts val="1100"/>
              <a:buNone/>
            </a:pPr>
            <a:endParaRPr lang="en-US" altLang="zh-HK"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b0ee05ef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b0ee05ef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HK" sz="1100" b="1" dirty="0" smtClean="0">
                <a:sym typeface="+mn-ea"/>
              </a:rPr>
              <a:t>We found that our data has some outliers, so we use scalars to standard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HK" sz="1100" b="1" dirty="0" smtClean="0">
                <a:sym typeface="+mn-ea"/>
              </a:rPr>
              <a:t>After standard the data, we</a:t>
            </a:r>
            <a:r>
              <a:rPr lang="en-US" altLang="zh-HK" sz="1100" b="1" baseline="0" dirty="0" smtClean="0">
                <a:sym typeface="+mn-ea"/>
              </a:rPr>
              <a:t> made the graph, according to the graph,</a:t>
            </a:r>
            <a:r>
              <a:rPr lang="en-US" altLang="zh-HK" sz="1100" b="1" dirty="0" smtClean="0">
                <a:sym typeface="+mn-ea"/>
              </a:rPr>
              <a:t> we make a hypothesis that the distribution of the data is like similar to Gaussian distribution</a:t>
            </a:r>
            <a:endParaRPr lang="en-US" altLang="zh-HK" sz="1100" b="1" dirty="0" smtClean="0">
              <a:solidFill>
                <a:srgbClr val="222222"/>
              </a:solidFill>
              <a:highlight>
                <a:srgbClr val="FFFFFF"/>
              </a:highlight>
              <a:sym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HK" sz="1100" b="1" dirty="0" smtClean="0">
                <a:solidFill>
                  <a:srgbClr val="222222"/>
                </a:solidFill>
                <a:highlight>
                  <a:srgbClr val="FFFFFF"/>
                </a:highlight>
                <a:sym typeface="+mn-ea"/>
              </a:rPr>
              <a:t>And the right side is that we randomly select 12 samples, and made the graphs, it shows that each one is also like </a:t>
            </a:r>
            <a:r>
              <a:rPr lang="en-US" altLang="zh-HK" sz="1100" b="1" dirty="0" smtClean="0">
                <a:sym typeface="+mn-ea"/>
              </a:rPr>
              <a:t>Gaussian </a:t>
            </a:r>
            <a:r>
              <a:rPr lang="en-US" altLang="zh-HK" sz="1100" b="1" dirty="0" smtClean="0">
                <a:solidFill>
                  <a:srgbClr val="222222"/>
                </a:solidFill>
                <a:highlight>
                  <a:srgbClr val="FFFFFF"/>
                </a:highlight>
                <a:sym typeface="+mn-ea"/>
              </a:rPr>
              <a:t>distribution</a:t>
            </a:r>
          </a:p>
          <a:p>
            <a:pPr marL="0" lvl="0" indent="0" algn="l" rtl="0">
              <a:spcBef>
                <a:spcPts val="0"/>
              </a:spcBef>
              <a:spcAft>
                <a:spcPts val="0"/>
              </a:spcAft>
              <a:buNone/>
            </a:pPr>
            <a:endParaRPr lang="en-US" altLang="zh-HK" dirty="0" smtClean="0"/>
          </a:p>
          <a:p>
            <a:pPr marL="0" lvl="0" indent="0" algn="l" rtl="0">
              <a:spcBef>
                <a:spcPts val="0"/>
              </a:spcBef>
              <a:spcAft>
                <a:spcPts val="0"/>
              </a:spcAft>
              <a:buNone/>
            </a:pPr>
            <a:endParaRPr lang="zh-HK" sz="1150" dirty="0">
              <a:solidFill>
                <a:srgbClr val="222222"/>
              </a:solidFill>
              <a:highlight>
                <a:srgbClr val="FFFFFF"/>
              </a:highlight>
            </a:endParaRPr>
          </a:p>
          <a:p>
            <a:pPr marL="0" lvl="0" indent="0" algn="l" rtl="0">
              <a:spcBef>
                <a:spcPts val="0"/>
              </a:spcBef>
              <a:spcAft>
                <a:spcPts val="0"/>
              </a:spcAft>
              <a:buNone/>
            </a:pPr>
            <a:endParaRPr lang="en-US" sz="1150" dirty="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After EDA, </a:t>
            </a:r>
            <a:r>
              <a:rPr lang="en-US" b="1" dirty="0" smtClean="0"/>
              <a:t>we </a:t>
            </a:r>
            <a:r>
              <a:rPr lang="en-US" b="1" dirty="0"/>
              <a:t>use some </a:t>
            </a:r>
            <a:r>
              <a:rPr lang="en-US" b="1" dirty="0" smtClean="0"/>
              <a:t>models to </a:t>
            </a:r>
            <a:r>
              <a:rPr lang="en-US" b="1" dirty="0"/>
              <a:t>do first step experiments</a:t>
            </a:r>
            <a:r>
              <a:rPr lang="en-US" b="1" dirty="0" smtClean="0"/>
              <a:t>. We</a:t>
            </a:r>
            <a:r>
              <a:rPr lang="en-US" b="1" baseline="0" dirty="0" smtClean="0"/>
              <a:t> use logistic regression, svc </a:t>
            </a:r>
            <a:r>
              <a:rPr lang="en-US" b="1" baseline="0" dirty="0" err="1" smtClean="0"/>
              <a:t>mlp</a:t>
            </a:r>
            <a:r>
              <a:rPr lang="en-US" b="1" baseline="0" dirty="0" smtClean="0"/>
              <a:t>, and linear.</a:t>
            </a:r>
          </a:p>
          <a:p>
            <a:pPr marL="0" lvl="0" indent="0" algn="l" rtl="0">
              <a:lnSpc>
                <a:spcPct val="100000"/>
              </a:lnSpc>
              <a:spcBef>
                <a:spcPts val="0"/>
              </a:spcBef>
              <a:spcAft>
                <a:spcPts val="0"/>
              </a:spcAft>
              <a:buSzPts val="1100"/>
              <a:buNone/>
            </a:pPr>
            <a:r>
              <a:rPr lang="en-US" altLang="zh-CN" b="1" dirty="0" smtClean="0">
                <a:ea typeface="宋体" panose="02010600030101010101" pitchFamily="2" charset="-122"/>
              </a:rPr>
              <a:t>According to analysis</a:t>
            </a:r>
            <a:r>
              <a:rPr lang="en-US" altLang="zh-CN" b="1" baseline="0" dirty="0" smtClean="0">
                <a:ea typeface="宋体" panose="02010600030101010101" pitchFamily="2" charset="-122"/>
              </a:rPr>
              <a:t>, we found that the simple models like linear and logistic regression have better result than complexity models like svc. </a:t>
            </a:r>
          </a:p>
          <a:p>
            <a:pPr marL="0" lvl="0" indent="0" algn="l" rtl="0">
              <a:lnSpc>
                <a:spcPct val="100000"/>
              </a:lnSpc>
              <a:spcBef>
                <a:spcPts val="0"/>
              </a:spcBef>
              <a:spcAft>
                <a:spcPts val="0"/>
              </a:spcAft>
              <a:buSzPts val="1100"/>
              <a:buNone/>
            </a:pPr>
            <a:r>
              <a:rPr lang="en-US" altLang="zh-HK" sz="1100" b="1" dirty="0" smtClean="0">
                <a:sym typeface="+mn-ea"/>
              </a:rPr>
              <a:t>we make a hypothesis that our data is linear </a:t>
            </a:r>
            <a:r>
              <a:rPr lang="en-US" altLang="zh-CN" b="1" dirty="0" smtClean="0">
                <a:sym typeface="+mn-ea"/>
              </a:rPr>
              <a:t>separable</a:t>
            </a:r>
            <a:r>
              <a:rPr lang="en-US" altLang="zh-HK" sz="1100" b="1" dirty="0" smtClean="0">
                <a:sym typeface="+mn-ea"/>
              </a:rPr>
              <a:t>.</a:t>
            </a:r>
            <a:endParaRPr lang="en-US" altLang="zh-CN" b="1" baseline="0" dirty="0" smtClean="0">
              <a:ea typeface="宋体" panose="02010600030101010101" pitchFamily="2" charset="-122"/>
            </a:endParaRPr>
          </a:p>
          <a:p>
            <a:pPr marL="0" lvl="0" indent="0" algn="l" rtl="0">
              <a:lnSpc>
                <a:spcPct val="100000"/>
              </a:lnSpc>
              <a:spcBef>
                <a:spcPts val="0"/>
              </a:spcBef>
              <a:spcAft>
                <a:spcPts val="0"/>
              </a:spcAft>
              <a:buSzPts val="1100"/>
              <a:buNone/>
            </a:pPr>
            <a:r>
              <a:rPr lang="en-US" altLang="zh-CN" b="1" baseline="0" dirty="0" smtClean="0">
                <a:ea typeface="宋体" panose="02010600030101010101" pitchFamily="2" charset="-122"/>
              </a:rPr>
              <a:t>And why </a:t>
            </a:r>
            <a:r>
              <a:rPr lang="en-US" altLang="zh-CN" b="1" baseline="0" dirty="0" err="1" smtClean="0">
                <a:ea typeface="宋体" panose="02010600030101010101" pitchFamily="2" charset="-122"/>
              </a:rPr>
              <a:t>mlp</a:t>
            </a:r>
            <a:r>
              <a:rPr lang="en-US" altLang="zh-CN" b="1" baseline="0" dirty="0" smtClean="0">
                <a:ea typeface="宋体" panose="02010600030101010101" pitchFamily="2" charset="-122"/>
              </a:rPr>
              <a:t> got good result? We think it may fit a linear </a:t>
            </a:r>
            <a:r>
              <a:rPr lang="en-US" altLang="zh-CN" b="1" baseline="0" dirty="0" err="1" smtClean="0">
                <a:ea typeface="宋体" panose="02010600030101010101" pitchFamily="2" charset="-122"/>
              </a:rPr>
              <a:t>discriminant</a:t>
            </a:r>
            <a:r>
              <a:rPr lang="en-US" altLang="zh-CN" b="1" baseline="0" dirty="0" smtClean="0">
                <a:ea typeface="宋体" panose="02010600030101010101" pitchFamily="2" charset="-122"/>
              </a:rPr>
              <a:t> function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CN" b="1" dirty="0" smtClean="0">
                <a:ea typeface="宋体" panose="02010600030101010101" pitchFamily="2" charset="-122"/>
              </a:rPr>
              <a:t>We did another experiment to check is that linear or not</a:t>
            </a:r>
          </a:p>
          <a:p>
            <a:pPr marL="0" lvl="0" indent="0" algn="l" rtl="0">
              <a:lnSpc>
                <a:spcPct val="100000"/>
              </a:lnSpc>
              <a:spcBef>
                <a:spcPts val="0"/>
              </a:spcBef>
              <a:spcAft>
                <a:spcPts val="0"/>
              </a:spcAft>
              <a:buSzPts val="1100"/>
              <a:buNone/>
            </a:pPr>
            <a:r>
              <a:rPr lang="en-US" altLang="zh-CN" b="1" dirty="0" smtClean="0">
                <a:ea typeface="宋体" panose="02010600030101010101" pitchFamily="2" charset="-122"/>
              </a:rPr>
              <a:t>This one we use different</a:t>
            </a:r>
            <a:r>
              <a:rPr lang="en-US" altLang="zh-CN" b="1" baseline="0" dirty="0" smtClean="0">
                <a:ea typeface="宋体" panose="02010600030101010101" pitchFamily="2" charset="-122"/>
              </a:rPr>
              <a:t> kernels in </a:t>
            </a:r>
            <a:r>
              <a:rPr lang="en-US" altLang="zh-CN" b="1" baseline="0" dirty="0" err="1" smtClean="0">
                <a:ea typeface="宋体" panose="02010600030101010101" pitchFamily="2" charset="-122"/>
              </a:rPr>
              <a:t>svm</a:t>
            </a:r>
            <a:r>
              <a:rPr lang="en-US" altLang="zh-CN" b="1" baseline="0" dirty="0" smtClean="0">
                <a:ea typeface="宋体" panose="02010600030101010101" pitchFamily="2" charset="-122"/>
              </a:rPr>
              <a:t> like linear and poly, and found linear kernel got better performance, so we decide to use linear model in second try.</a:t>
            </a:r>
            <a:endParaRPr lang="en-US" altLang="zh-CN" b="1" dirty="0"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9"/>
        <p:cNvGrpSpPr/>
        <p:nvPr/>
      </p:nvGrpSpPr>
      <p:grpSpPr>
        <a:xfrm>
          <a:off x="0" y="0"/>
          <a:ext cx="0" cy="0"/>
          <a:chOff x="0" y="0"/>
          <a:chExt cx="0" cy="0"/>
        </a:xfrm>
      </p:grpSpPr>
      <p:sp>
        <p:nvSpPr>
          <p:cNvPr id="10" name="Google Shape;10;p4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4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4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4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 name="Google Shape;14;p45"/>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5" name="Google Shape;15;p4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54"/>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1" name="Google Shape;111;p54"/>
          <p:cNvGrpSpPr/>
          <p:nvPr/>
        </p:nvGrpSpPr>
        <p:grpSpPr>
          <a:xfrm>
            <a:off x="5959221" y="4119576"/>
            <a:ext cx="2520950" cy="1024165"/>
            <a:chOff x="6917201" y="0"/>
            <a:chExt cx="2227777" cy="863400"/>
          </a:xfrm>
        </p:grpSpPr>
        <p:sp>
          <p:nvSpPr>
            <p:cNvPr id="112" name="Google Shape;112;p5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5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5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5" name="Google Shape;115;p54"/>
          <p:cNvGrpSpPr/>
          <p:nvPr/>
        </p:nvGrpSpPr>
        <p:grpSpPr>
          <a:xfrm>
            <a:off x="199148" y="2"/>
            <a:ext cx="2795412" cy="1083308"/>
            <a:chOff x="6917201" y="0"/>
            <a:chExt cx="2227777" cy="863400"/>
          </a:xfrm>
        </p:grpSpPr>
        <p:sp>
          <p:nvSpPr>
            <p:cNvPr id="116" name="Google Shape;116;p5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5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9" name="Google Shape;119;p54"/>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54"/>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1600"/>
              </a:spcBef>
              <a:spcAft>
                <a:spcPts val="0"/>
              </a:spcAft>
              <a:buSzPts val="1100"/>
              <a:buChar char="○"/>
              <a:defRPr/>
            </a:lvl2pPr>
            <a:lvl3pPr marL="1371600" lvl="2" indent="-298450" algn="ctr">
              <a:lnSpc>
                <a:spcPct val="115000"/>
              </a:lnSpc>
              <a:spcBef>
                <a:spcPts val="1600"/>
              </a:spcBef>
              <a:spcAft>
                <a:spcPts val="0"/>
              </a:spcAft>
              <a:buSzPts val="1100"/>
              <a:buChar char="■"/>
              <a:defRPr/>
            </a:lvl3pPr>
            <a:lvl4pPr marL="1828800" lvl="3" indent="-298450" algn="ctr">
              <a:lnSpc>
                <a:spcPct val="115000"/>
              </a:lnSpc>
              <a:spcBef>
                <a:spcPts val="1600"/>
              </a:spcBef>
              <a:spcAft>
                <a:spcPts val="0"/>
              </a:spcAft>
              <a:buSzPts val="1100"/>
              <a:buChar char="●"/>
              <a:defRPr/>
            </a:lvl4pPr>
            <a:lvl5pPr marL="2286000" lvl="4" indent="-298450" algn="ctr">
              <a:lnSpc>
                <a:spcPct val="115000"/>
              </a:lnSpc>
              <a:spcBef>
                <a:spcPts val="1600"/>
              </a:spcBef>
              <a:spcAft>
                <a:spcPts val="0"/>
              </a:spcAft>
              <a:buSzPts val="1100"/>
              <a:buChar char="○"/>
              <a:defRPr/>
            </a:lvl5pPr>
            <a:lvl6pPr marL="2743200" lvl="5" indent="-298450" algn="ctr">
              <a:lnSpc>
                <a:spcPct val="115000"/>
              </a:lnSpc>
              <a:spcBef>
                <a:spcPts val="1600"/>
              </a:spcBef>
              <a:spcAft>
                <a:spcPts val="0"/>
              </a:spcAft>
              <a:buSzPts val="1100"/>
              <a:buChar char="■"/>
              <a:defRPr/>
            </a:lvl6pPr>
            <a:lvl7pPr marL="3200400" lvl="6" indent="-298450" algn="ctr">
              <a:lnSpc>
                <a:spcPct val="115000"/>
              </a:lnSpc>
              <a:spcBef>
                <a:spcPts val="1600"/>
              </a:spcBef>
              <a:spcAft>
                <a:spcPts val="0"/>
              </a:spcAft>
              <a:buSzPts val="1100"/>
              <a:buChar char="●"/>
              <a:defRPr/>
            </a:lvl7pPr>
            <a:lvl8pPr marL="3657600" lvl="7" indent="-298450" algn="ctr">
              <a:lnSpc>
                <a:spcPct val="115000"/>
              </a:lnSpc>
              <a:spcBef>
                <a:spcPts val="1600"/>
              </a:spcBef>
              <a:spcAft>
                <a:spcPts val="0"/>
              </a:spcAft>
              <a:buSzPts val="1100"/>
              <a:buChar char="○"/>
              <a:defRPr/>
            </a:lvl8pPr>
            <a:lvl9pPr marL="4114800" lvl="8" indent="-298450" algn="ctr">
              <a:lnSpc>
                <a:spcPct val="115000"/>
              </a:lnSpc>
              <a:spcBef>
                <a:spcPts val="1600"/>
              </a:spcBef>
              <a:spcAft>
                <a:spcPts val="1600"/>
              </a:spcAft>
              <a:buSzPts val="1100"/>
              <a:buChar char="■"/>
              <a:defRPr/>
            </a:lvl9pPr>
          </a:lstStyle>
          <a:p>
            <a:endParaRPr/>
          </a:p>
        </p:txBody>
      </p:sp>
      <p:sp>
        <p:nvSpPr>
          <p:cNvPr id="121" name="Google Shape;121;p5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5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6"/>
        <p:cNvGrpSpPr/>
        <p:nvPr/>
      </p:nvGrpSpPr>
      <p:grpSpPr>
        <a:xfrm>
          <a:off x="0" y="0"/>
          <a:ext cx="0" cy="0"/>
          <a:chOff x="0" y="0"/>
          <a:chExt cx="0" cy="0"/>
        </a:xfrm>
      </p:grpSpPr>
      <p:sp>
        <p:nvSpPr>
          <p:cNvPr id="17" name="Google Shape;17;p4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4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4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1" name="Google Shape;21;p46"/>
          <p:cNvGrpSpPr/>
          <p:nvPr/>
        </p:nvGrpSpPr>
        <p:grpSpPr>
          <a:xfrm>
            <a:off x="255200" y="592"/>
            <a:ext cx="2250363" cy="1044300"/>
            <a:chOff x="255200" y="592"/>
            <a:chExt cx="2250363" cy="1044300"/>
          </a:xfrm>
        </p:grpSpPr>
        <p:sp>
          <p:nvSpPr>
            <p:cNvPr id="22" name="Google Shape;22;p4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4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4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5" name="Google Shape;25;p46"/>
          <p:cNvGrpSpPr/>
          <p:nvPr/>
        </p:nvGrpSpPr>
        <p:grpSpPr>
          <a:xfrm>
            <a:off x="905395" y="592"/>
            <a:ext cx="2250363" cy="1044300"/>
            <a:chOff x="905395" y="592"/>
            <a:chExt cx="2250363" cy="1044300"/>
          </a:xfrm>
        </p:grpSpPr>
        <p:sp>
          <p:nvSpPr>
            <p:cNvPr id="26" name="Google Shape;26;p4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4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4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 name="Google Shape;29;p46"/>
          <p:cNvGrpSpPr/>
          <p:nvPr/>
        </p:nvGrpSpPr>
        <p:grpSpPr>
          <a:xfrm>
            <a:off x="7057468" y="5088"/>
            <a:ext cx="1851282" cy="752108"/>
            <a:chOff x="6917201" y="0"/>
            <a:chExt cx="2227777" cy="863400"/>
          </a:xfrm>
        </p:grpSpPr>
        <p:sp>
          <p:nvSpPr>
            <p:cNvPr id="30" name="Google Shape;30;p4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4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 name="Google Shape;33;p46"/>
          <p:cNvGrpSpPr/>
          <p:nvPr/>
        </p:nvGrpSpPr>
        <p:grpSpPr>
          <a:xfrm>
            <a:off x="6553032" y="4217852"/>
            <a:ext cx="2389068" cy="925737"/>
            <a:chOff x="6917201" y="0"/>
            <a:chExt cx="2227777" cy="863400"/>
          </a:xfrm>
        </p:grpSpPr>
        <p:sp>
          <p:nvSpPr>
            <p:cNvPr id="34" name="Google Shape;34;p4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4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7" name="Google Shape;37;p46"/>
          <p:cNvGrpSpPr/>
          <p:nvPr/>
        </p:nvGrpSpPr>
        <p:grpSpPr>
          <a:xfrm>
            <a:off x="199148" y="4055652"/>
            <a:ext cx="2795412" cy="1083308"/>
            <a:chOff x="6917201" y="0"/>
            <a:chExt cx="2227777" cy="863400"/>
          </a:xfrm>
        </p:grpSpPr>
        <p:sp>
          <p:nvSpPr>
            <p:cNvPr id="38" name="Google Shape;38;p4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4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4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1" name="Google Shape;41;p46"/>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2" name="Google Shape;42;p46"/>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3" name="Google Shape;43;p4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7"/>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 name="Google Shape;46;p47"/>
          <p:cNvGrpSpPr/>
          <p:nvPr/>
        </p:nvGrpSpPr>
        <p:grpSpPr>
          <a:xfrm>
            <a:off x="5594190" y="3961115"/>
            <a:ext cx="2910144" cy="1182340"/>
            <a:chOff x="6917201" y="0"/>
            <a:chExt cx="2227777" cy="863400"/>
          </a:xfrm>
        </p:grpSpPr>
        <p:sp>
          <p:nvSpPr>
            <p:cNvPr id="47" name="Google Shape;47;p4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4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4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 name="Google Shape;50;p47"/>
          <p:cNvGrpSpPr/>
          <p:nvPr/>
        </p:nvGrpSpPr>
        <p:grpSpPr>
          <a:xfrm>
            <a:off x="199148" y="2"/>
            <a:ext cx="2795412" cy="1083308"/>
            <a:chOff x="6917201" y="0"/>
            <a:chExt cx="2227777" cy="863400"/>
          </a:xfrm>
        </p:grpSpPr>
        <p:sp>
          <p:nvSpPr>
            <p:cNvPr id="51" name="Google Shape;51;p4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4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4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 name="Google Shape;54;p47"/>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4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4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4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4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48"/>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48"/>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4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4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4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4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4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4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50"/>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5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50"/>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50"/>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6" name="Google Shape;76;p5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51"/>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51"/>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0" name="Google Shape;80;p51"/>
          <p:cNvGrpSpPr/>
          <p:nvPr/>
        </p:nvGrpSpPr>
        <p:grpSpPr>
          <a:xfrm>
            <a:off x="255991" y="-118"/>
            <a:ext cx="2251347" cy="1043408"/>
            <a:chOff x="3961956" y="4383950"/>
            <a:chExt cx="1160548" cy="548700"/>
          </a:xfrm>
        </p:grpSpPr>
        <p:sp>
          <p:nvSpPr>
            <p:cNvPr id="81" name="Google Shape;81;p5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51"/>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51"/>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4" name="Google Shape;84;p5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5" name="Google Shape;85;p51"/>
          <p:cNvGrpSpPr/>
          <p:nvPr/>
        </p:nvGrpSpPr>
        <p:grpSpPr>
          <a:xfrm>
            <a:off x="34934" y="4522125"/>
            <a:ext cx="1593306" cy="617072"/>
            <a:chOff x="6917201" y="0"/>
            <a:chExt cx="2227777" cy="863400"/>
          </a:xfrm>
        </p:grpSpPr>
        <p:sp>
          <p:nvSpPr>
            <p:cNvPr id="86" name="Google Shape;86;p51"/>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51"/>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51"/>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 name="Google Shape;89;p51"/>
          <p:cNvGrpSpPr/>
          <p:nvPr/>
        </p:nvGrpSpPr>
        <p:grpSpPr>
          <a:xfrm>
            <a:off x="5886353" y="1243"/>
            <a:ext cx="3257453" cy="1261514"/>
            <a:chOff x="6917201" y="0"/>
            <a:chExt cx="2227777" cy="863400"/>
          </a:xfrm>
        </p:grpSpPr>
        <p:sp>
          <p:nvSpPr>
            <p:cNvPr id="90" name="Google Shape;90;p5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5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51"/>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3" name="Google Shape;93;p51"/>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5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5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5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52"/>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52"/>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52"/>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2" name="Google Shape;102;p5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53"/>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53"/>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5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53"/>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5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1pPr>
            <a:lvl2pPr marR="0" lvl="1"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2pPr>
            <a:lvl3pPr marR="0" lvl="2"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3pPr>
            <a:lvl4pPr marR="0" lvl="3"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4pPr>
            <a:lvl5pPr marR="0" lvl="4"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5pPr>
            <a:lvl6pPr marR="0" lvl="5"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6pPr>
            <a:lvl7pPr marR="0" lvl="6"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7pPr>
            <a:lvl8pPr marR="0" lvl="7"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8pPr>
            <a:lvl9pPr marR="0" lvl="8" algn="l" rtl="0">
              <a:lnSpc>
                <a:spcPct val="100000"/>
              </a:lnSpc>
              <a:spcBef>
                <a:spcPts val="0"/>
              </a:spcBef>
              <a:spcAft>
                <a:spcPts val="0"/>
              </a:spcAft>
              <a:buClr>
                <a:schemeClr val="lt1"/>
              </a:buClr>
              <a:buSzPts val="2800"/>
              <a:buFont typeface="Nunito" panose="00000500000000000000"/>
              <a:buNone/>
              <a:defRPr sz="2800" b="0" i="0" u="none" strike="noStrike" cap="none">
                <a:solidFill>
                  <a:schemeClr val="lt1"/>
                </a:solidFill>
                <a:latin typeface="Nunito" panose="00000500000000000000"/>
                <a:ea typeface="Nunito" panose="00000500000000000000"/>
                <a:cs typeface="Nunito" panose="00000500000000000000"/>
                <a:sym typeface="Nunito" panose="00000500000000000000"/>
              </a:defRPr>
            </a:lvl9pPr>
          </a:lstStyle>
          <a:p>
            <a:endParaRPr/>
          </a:p>
        </p:txBody>
      </p:sp>
      <p:sp>
        <p:nvSpPr>
          <p:cNvPr id="7" name="Google Shape;7;p44"/>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panose="020F0502020204030204"/>
              <a:buChar char="●"/>
              <a:defRPr sz="13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1371600" marR="0" lvl="2"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1828800" marR="0" lvl="3"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2286000" marR="0" lvl="4"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2743200" marR="0" lvl="5"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3200400" marR="0" lvl="6"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3657600" marR="0" lvl="7"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4114800" marR="0" lvl="8" indent="-298450" algn="l" rtl="0">
              <a:lnSpc>
                <a:spcPct val="115000"/>
              </a:lnSpc>
              <a:spcBef>
                <a:spcPts val="1600"/>
              </a:spcBef>
              <a:spcAft>
                <a:spcPts val="160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4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US" altLang="zh-HK"/>
              <a:pPr marL="0" lvl="0" indent="0" algn="r" rtl="0">
                <a:spcBef>
                  <a:spcPts val="0"/>
                </a:spcBef>
                <a:spcAft>
                  <a:spcPts val="0"/>
                </a:spcAft>
                <a:buNone/>
              </a:pPr>
              <a:t>‹#›</a:t>
            </a:fld>
            <a:endParaRPr lang="zh-HK"/>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user\Downloads\Slides11.26%20(1).pptx256.wav" TargetMode="Externa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audio" Target="file:///C:\Users\user\Downloads\Slides11.26%20(1).pptx265.wav" TargetMode="Externa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audio" Target="file:///C:\Users\user\Downloads\Slides11.26%20(1).pptx266.wav" TargetMode="Externa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audio" Target="file:///C:\Users\user\Downloads\Slides11.26%20(1).pptx267.wav"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file:///C:\Users\user\Downloads\Slides11.26%20(1).pptx268.wav"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audio" Target="file:///C:\Users\user\Downloads\Slides11.26%20(1).pptx270.wav" TargetMode="External"/><Relationship Id="rId5"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audio" Target="file:///C:\Users\user\Downloads\Slides11.26%20(1).pptx271.wav"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audio" Target="file:///C:\Users\user\Downloads\Slides11.26%20(1).pptx257.wav"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audio" Target="file:///C:\Users\user\Downloads\Slides11.26%20(1).pptx258.wav" TargetMode="External"/><Relationship Id="rId5"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audio" Target="file:///C:\Users\user\Downloads\Slides11.26%20(1).pptx259.wav"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audio" Target="file:///C:\Users\user\Downloads\Slides11.26%20(1).pptx260.wav" TargetMode="External"/><Relationship Id="rId5" Type="http://schemas.openxmlformats.org/officeDocument/2006/relationships/image" Target="../media/image1.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audio" Target="file:///C:\Users\user\Downloads\Slides11.26%20(1).pptx261.wav" TargetMode="Externa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audio" Target="file:///C:\Users\user\Downloads\Slides11.26%20(1).pptx262.wav" TargetMode="Externa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audio" Target="file:///C:\Users\user\Downloads\Slides11.26%20(1).pptx263.wav" TargetMode="External"/><Relationship Id="rId5"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audio" Target="file:///C:\Users\user\Downloads\Slides11.26%20(1).pptx264.wav" TargetMode="External"/><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p:nvPr/>
        </p:nvSpPr>
        <p:spPr>
          <a:xfrm>
            <a:off x="599625" y="550125"/>
            <a:ext cx="4719900" cy="57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zh-HK" sz="1800" b="1" i="0" u="none" strike="noStrike" cap="none">
                <a:solidFill>
                  <a:srgbClr val="000000"/>
                </a:solidFill>
                <a:latin typeface="Arial" panose="020B0604020202020204"/>
                <a:ea typeface="Arial" panose="020B0604020202020204"/>
                <a:cs typeface="Arial" panose="020B0604020202020204"/>
                <a:sym typeface="Arial" panose="020B0604020202020204"/>
              </a:rPr>
              <a:t>COMP4432</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zh-HK" sz="1800" b="1" i="0" u="none" strike="noStrike" cap="none">
                <a:solidFill>
                  <a:srgbClr val="000000"/>
                </a:solidFill>
                <a:latin typeface="Arial" panose="020B0604020202020204"/>
                <a:ea typeface="Arial" panose="020B0604020202020204"/>
                <a:cs typeface="Arial" panose="020B0604020202020204"/>
                <a:sym typeface="Arial" panose="020B0604020202020204"/>
              </a:rPr>
              <a:t>Machine Learning</a:t>
            </a:r>
            <a:endParaRPr sz="950" b="0" i="0" u="none" strike="noStrike" cap="none">
              <a:solidFill>
                <a:srgbClr val="000000"/>
              </a:solidFill>
              <a:highlight>
                <a:srgbClr val="EFEDE3"/>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
          <p:cNvSpPr txBox="1"/>
          <p:nvPr/>
        </p:nvSpPr>
        <p:spPr>
          <a:xfrm>
            <a:off x="2289900" y="1737850"/>
            <a:ext cx="4408800" cy="78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zh-HK" sz="4000" b="1" i="1" u="none" strike="noStrike" cap="none">
                <a:solidFill>
                  <a:srgbClr val="AF7B51"/>
                </a:solidFill>
                <a:latin typeface="Nunito" panose="00000500000000000000"/>
                <a:ea typeface="Nunito" panose="00000500000000000000"/>
                <a:cs typeface="Nunito" panose="00000500000000000000"/>
                <a:sym typeface="Nunito" panose="00000500000000000000"/>
              </a:rPr>
              <a:t>Don’t Overfit! II</a:t>
            </a:r>
            <a:endParaRPr sz="4000" b="1" i="1" u="none" strike="noStrike" cap="none">
              <a:solidFill>
                <a:srgbClr val="AF7B51"/>
              </a:solidFill>
              <a:latin typeface="Nunito" panose="00000500000000000000"/>
              <a:ea typeface="Nunito" panose="00000500000000000000"/>
              <a:cs typeface="Nunito" panose="00000500000000000000"/>
              <a:sym typeface="Nunito"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endParaRPr sz="4000" b="1" i="0" u="none" strike="noStrike" cap="none">
              <a:solidFill>
                <a:srgbClr val="B45F06"/>
              </a:solidFill>
              <a:latin typeface="Arial" panose="020B0604020202020204"/>
              <a:ea typeface="Arial" panose="020B0604020202020204"/>
              <a:cs typeface="Arial" panose="020B0604020202020204"/>
              <a:sym typeface="Arial" panose="020B0604020202020204"/>
            </a:endParaRPr>
          </a:p>
        </p:txBody>
      </p:sp>
      <p:sp>
        <p:nvSpPr>
          <p:cNvPr id="130" name="Google Shape;130;p1"/>
          <p:cNvSpPr txBox="1"/>
          <p:nvPr/>
        </p:nvSpPr>
        <p:spPr>
          <a:xfrm>
            <a:off x="5833450" y="3135875"/>
            <a:ext cx="2874300" cy="132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31" name="Google Shape;131;p1"/>
          <p:cNvGraphicFramePr/>
          <p:nvPr>
            <p:custDataLst>
              <p:tags r:id="rId1"/>
            </p:custDataLst>
          </p:nvPr>
        </p:nvGraphicFramePr>
        <p:xfrm>
          <a:off x="2959150" y="2674700"/>
          <a:ext cx="2874300" cy="1584840"/>
        </p:xfrm>
        <a:graphic>
          <a:graphicData uri="http://schemas.openxmlformats.org/drawingml/2006/table">
            <a:tbl>
              <a:tblPr>
                <a:noFill/>
                <a:tableStyleId>{E3176035-5A93-432D-B3EB-33878F2B4619}</a:tableStyleId>
              </a:tblPr>
              <a:tblGrid>
                <a:gridCol w="1437150"/>
                <a:gridCol w="1437150"/>
              </a:tblGrid>
              <a:tr h="2642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sz="1400" b="1" u="none" strike="noStrike" cap="none" dirty="0"/>
                        <a:t>WEN LING CHI</a:t>
                      </a:r>
                      <a:endParaRPr sz="1400" b="1"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sz="1400" b="1" u="none" strike="noStrike" cap="none"/>
                        <a:t>19009897X</a:t>
                      </a:r>
                      <a:endParaRPr sz="1400" b="1"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642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b="1" dirty="0"/>
                        <a:t>Wan Qinyu</a:t>
                      </a:r>
                      <a:endParaRPr sz="1400" b="1"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b="1"/>
                        <a:t>15102641D</a:t>
                      </a:r>
                      <a:endParaRPr sz="1400" b="1"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642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b="1" dirty="0"/>
                        <a:t>Boyuan Zheng</a:t>
                      </a:r>
                      <a:endParaRPr sz="1400" b="1"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zh-HK" b="1"/>
                        <a:t>19009913x</a:t>
                      </a:r>
                      <a:endParaRPr sz="1400" b="1"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642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err="1"/>
                        <a:t>Jia</a:t>
                      </a:r>
                      <a:r>
                        <a:rPr lang="en-US" sz="1400" b="1" u="none" strike="noStrike" cap="none" dirty="0"/>
                        <a:t> Ding</a:t>
                      </a: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t>19009867x</a:t>
                      </a: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32" name="Google Shape;132;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a:t>
            </a:fld>
            <a:endParaRPr lang="zh-HK"/>
          </a:p>
        </p:txBody>
      </p:sp>
      <p:pic>
        <p:nvPicPr>
          <p:cNvPr id="8" name="Slides11.26 (1).pptx256.wav">
            <a:hlinkClick r:id="" action="ppaction://media"/>
          </p:cNvPr>
          <p:cNvPicPr>
            <a:picLocks noRot="1" noChangeAspect="1"/>
          </p:cNvPicPr>
          <p:nvPr>
            <a:audioFile r:link="rId2"/>
          </p:nvPr>
        </p:nvPicPr>
        <p:blipFill>
          <a:blip r:embed="rId5"/>
          <a:stretch>
            <a:fillRect/>
          </a:stretch>
        </p:blipFill>
        <p:spPr>
          <a:xfrm>
            <a:off x="8729663" y="4729163"/>
            <a:ext cx="244475" cy="244475"/>
          </a:xfrm>
          <a:prstGeom prst="rect">
            <a:avLst/>
          </a:prstGeom>
        </p:spPr>
      </p:pic>
    </p:spTree>
  </p:cSld>
  <p:clrMapOvr>
    <a:masterClrMapping/>
  </p:clrMapOvr>
  <p:transition advTm="81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544195" y="28087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AF7B51"/>
                </a:solidFill>
              </a:rPr>
              <a:t>Better Model</a:t>
            </a:r>
          </a:p>
        </p:txBody>
      </p:sp>
      <p:sp>
        <p:nvSpPr>
          <p:cNvPr id="202" name="Google Shape;202;p8"/>
          <p:cNvSpPr txBox="1">
            <a:spLocks noGrp="1"/>
          </p:cNvSpPr>
          <p:nvPr>
            <p:ph type="body" idx="1"/>
          </p:nvPr>
        </p:nvSpPr>
        <p:spPr>
          <a:xfrm>
            <a:off x="736600" y="1004850"/>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10</a:t>
            </a:fld>
            <a:endParaRPr lang="zh-HK"/>
          </a:p>
        </p:txBody>
      </p:sp>
      <p:sp>
        <p:nvSpPr>
          <p:cNvPr id="4" name="文本框 0"/>
          <p:cNvSpPr txBox="1"/>
          <p:nvPr/>
        </p:nvSpPr>
        <p:spPr>
          <a:xfrm>
            <a:off x="593090" y="809625"/>
            <a:ext cx="7651750" cy="737235"/>
          </a:xfrm>
          <a:prstGeom prst="rect">
            <a:avLst/>
          </a:prstGeom>
          <a:noFill/>
        </p:spPr>
        <p:txBody>
          <a:bodyPr wrap="square" rtlCol="0">
            <a:spAutoFit/>
          </a:bodyPr>
          <a:lstStyle/>
          <a:p>
            <a:r>
              <a:rPr lang="en-US" altLang="zh-CN"/>
              <a:t>We further explore our hypothesis and choose other linear model</a:t>
            </a:r>
          </a:p>
          <a:p>
            <a:r>
              <a:rPr lang="en-US" altLang="zh-CN"/>
              <a:t>Logistic, Ridge, Lasso Regression</a:t>
            </a:r>
          </a:p>
          <a:p>
            <a:r>
              <a:rPr lang="en-US" altLang="zh-CN"/>
              <a:t> </a:t>
            </a:r>
          </a:p>
        </p:txBody>
      </p:sp>
      <p:sp>
        <p:nvSpPr>
          <p:cNvPr id="2" name="文本框 1"/>
          <p:cNvSpPr txBox="1"/>
          <p:nvPr/>
        </p:nvSpPr>
        <p:spPr>
          <a:xfrm>
            <a:off x="5713730" y="2195195"/>
            <a:ext cx="2745740" cy="737235"/>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sym typeface="+mn-ea"/>
              </a:rPr>
              <a:t>·</a:t>
            </a:r>
            <a:r>
              <a:rPr lang="en-US" altLang="zh-CN" dirty="0">
                <a:sym typeface="+mn-ea"/>
              </a:rPr>
              <a:t>Lasso model performs better </a:t>
            </a:r>
            <a:endParaRPr lang="en-US" altLang="zh-CN" dirty="0"/>
          </a:p>
          <a:p>
            <a:r>
              <a:rPr lang="en-US" altLang="zh-CN" dirty="0">
                <a:latin typeface="宋体" panose="02010600030101010101" pitchFamily="2" charset="-122"/>
                <a:ea typeface="宋体" panose="02010600030101010101" pitchFamily="2" charset="-122"/>
              </a:rPr>
              <a:t>·</a:t>
            </a:r>
            <a:r>
              <a:rPr lang="en-US" altLang="zh-CN" dirty="0"/>
              <a:t>Feature selection is effective and important for this data</a:t>
            </a:r>
          </a:p>
        </p:txBody>
      </p:sp>
      <p:pic>
        <p:nvPicPr>
          <p:cNvPr id="3" name="图片 2"/>
          <p:cNvPicPr>
            <a:picLocks noChangeAspect="1"/>
          </p:cNvPicPr>
          <p:nvPr/>
        </p:nvPicPr>
        <p:blipFill>
          <a:blip r:embed="rId4"/>
          <a:stretch>
            <a:fillRect/>
          </a:stretch>
        </p:blipFill>
        <p:spPr>
          <a:xfrm>
            <a:off x="846455" y="1600200"/>
            <a:ext cx="4457700" cy="2647950"/>
          </a:xfrm>
          <a:prstGeom prst="rect">
            <a:avLst/>
          </a:prstGeom>
        </p:spPr>
      </p:pic>
      <p:pic>
        <p:nvPicPr>
          <p:cNvPr id="8" name="Slides11.26 (1).pptx265.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3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586740" y="3526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AF7B51"/>
                </a:solidFill>
              </a:rPr>
              <a:t>Feature selection</a:t>
            </a:r>
          </a:p>
        </p:txBody>
      </p:sp>
      <p:sp>
        <p:nvSpPr>
          <p:cNvPr id="203" name="Google Shape;203;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11</a:t>
            </a:fld>
            <a:endParaRPr lang="zh-HK"/>
          </a:p>
        </p:txBody>
      </p:sp>
      <p:pic>
        <p:nvPicPr>
          <p:cNvPr id="2" name="图片 1"/>
          <p:cNvPicPr>
            <a:picLocks noChangeAspect="1"/>
          </p:cNvPicPr>
          <p:nvPr/>
        </p:nvPicPr>
        <p:blipFill>
          <a:blip r:embed="rId4"/>
          <a:stretch>
            <a:fillRect/>
          </a:stretch>
        </p:blipFill>
        <p:spPr>
          <a:xfrm>
            <a:off x="738505" y="1152525"/>
            <a:ext cx="4483100" cy="2628900"/>
          </a:xfrm>
          <a:prstGeom prst="rect">
            <a:avLst/>
          </a:prstGeom>
        </p:spPr>
      </p:pic>
      <p:sp>
        <p:nvSpPr>
          <p:cNvPr id="3" name="文本框 2"/>
          <p:cNvSpPr txBox="1"/>
          <p:nvPr/>
        </p:nvSpPr>
        <p:spPr>
          <a:xfrm>
            <a:off x="5351780" y="1524635"/>
            <a:ext cx="3390265" cy="521970"/>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rPr>
              <a:t>·</a:t>
            </a:r>
            <a:r>
              <a:rPr lang="en-US" altLang="zh-CN"/>
              <a:t>Classifier with 5 feature perform better</a:t>
            </a:r>
            <a:endParaRPr lang="en-US" altLang="zh-CN">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p:txBody>
      </p:sp>
      <p:sp>
        <p:nvSpPr>
          <p:cNvPr id="4" name="文本框 3"/>
          <p:cNvSpPr txBox="1"/>
          <p:nvPr/>
        </p:nvSpPr>
        <p:spPr>
          <a:xfrm>
            <a:off x="5423535" y="2494280"/>
            <a:ext cx="3115310" cy="737235"/>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a:t>
            </a:r>
            <a:r>
              <a:rPr lang="en-US" altLang="zh-CN">
                <a:sym typeface="+mn-ea"/>
              </a:rPr>
              <a:t>There are redundant and irrelative features,misleading the classifier</a:t>
            </a:r>
            <a:endParaRPr lang="en-US" altLang="zh-CN"/>
          </a:p>
          <a:p>
            <a:endParaRPr lang="zh-CN" altLang="en-US">
              <a:latin typeface="宋体" panose="02010600030101010101" pitchFamily="2" charset="-122"/>
              <a:ea typeface="宋体" panose="02010600030101010101" pitchFamily="2" charset="-122"/>
            </a:endParaRPr>
          </a:p>
        </p:txBody>
      </p:sp>
      <p:sp>
        <p:nvSpPr>
          <p:cNvPr id="5" name="文本框 4"/>
          <p:cNvSpPr txBox="1"/>
          <p:nvPr/>
        </p:nvSpPr>
        <p:spPr>
          <a:xfrm>
            <a:off x="5454015" y="3393440"/>
            <a:ext cx="3079115" cy="52197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sym typeface="+mn-ea"/>
              </a:rPr>
              <a:t>·</a:t>
            </a:r>
            <a:r>
              <a:rPr lang="en-US" altLang="zh-CN"/>
              <a:t>Feature selection is important for this model</a:t>
            </a:r>
          </a:p>
        </p:txBody>
      </p:sp>
      <p:pic>
        <p:nvPicPr>
          <p:cNvPr id="8" name="Slides11.26 (1).pptx266.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5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HK"/>
              <a:t>Feature Selection</a:t>
            </a:r>
          </a:p>
        </p:txBody>
      </p:sp>
      <p:sp>
        <p:nvSpPr>
          <p:cNvPr id="184" name="Google Shape;184;p7"/>
          <p:cNvSpPr txBox="1">
            <a:spLocks noGrp="1"/>
          </p:cNvSpPr>
          <p:nvPr>
            <p:ph type="body" idx="1"/>
          </p:nvPr>
        </p:nvSpPr>
        <p:spPr>
          <a:xfrm>
            <a:off x="819150" y="1652275"/>
            <a:ext cx="7505700" cy="2891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ltLang="zh-HK" sz="1800" dirty="0">
                <a:sym typeface="+mn-ea"/>
              </a:rPr>
              <a:t>1.</a:t>
            </a:r>
            <a:r>
              <a:rPr lang="zh-HK" sz="1800" dirty="0">
                <a:sym typeface="+mn-ea"/>
              </a:rPr>
              <a:t>Pearson’s correlation</a:t>
            </a:r>
            <a:endParaRPr sz="1800" dirty="0"/>
          </a:p>
          <a:p>
            <a:pPr marL="457200" lvl="0" indent="0" algn="l" rtl="0">
              <a:lnSpc>
                <a:spcPct val="115000"/>
              </a:lnSpc>
              <a:spcBef>
                <a:spcPts val="0"/>
              </a:spcBef>
              <a:spcAft>
                <a:spcPts val="0"/>
              </a:spcAft>
              <a:buNone/>
            </a:pPr>
            <a:r>
              <a:rPr lang="zh-HK" sz="1800" dirty="0">
                <a:sym typeface="+mn-ea"/>
              </a:rPr>
              <a:t>Use pearson's correlation to see which features are highly correlated to target</a:t>
            </a:r>
          </a:p>
          <a:p>
            <a:pPr marL="114300" lvl="0" indent="0" algn="l" rtl="0">
              <a:lnSpc>
                <a:spcPct val="115000"/>
              </a:lnSpc>
              <a:spcBef>
                <a:spcPts val="0"/>
              </a:spcBef>
              <a:spcAft>
                <a:spcPts val="0"/>
              </a:spcAft>
              <a:buSzPts val="1800"/>
              <a:buNone/>
            </a:pPr>
            <a:r>
              <a:rPr lang="en-US" altLang="zh-HK" sz="1800" dirty="0">
                <a:sym typeface="+mn-ea"/>
              </a:rPr>
              <a:t>2.</a:t>
            </a:r>
            <a:r>
              <a:rPr lang="zh-HK" sz="1800" dirty="0">
                <a:sym typeface="+mn-ea"/>
              </a:rPr>
              <a:t>RFECV(Lasso)</a:t>
            </a:r>
            <a:endParaRPr sz="1800" dirty="0"/>
          </a:p>
          <a:p>
            <a:pPr marL="457200" lvl="0" indent="0" algn="l" rtl="0">
              <a:lnSpc>
                <a:spcPct val="115000"/>
              </a:lnSpc>
              <a:spcBef>
                <a:spcPts val="0"/>
              </a:spcBef>
              <a:spcAft>
                <a:spcPts val="0"/>
              </a:spcAft>
              <a:buNone/>
            </a:pPr>
            <a:r>
              <a:rPr lang="zh-HK" sz="1800" dirty="0">
                <a:sym typeface="+mn-ea"/>
              </a:rPr>
              <a:t>use Lasso model and RFECV method to find the features</a:t>
            </a:r>
          </a:p>
          <a:p>
            <a:pPr marL="114300" lvl="0" indent="0" algn="l" rtl="0">
              <a:lnSpc>
                <a:spcPct val="115000"/>
              </a:lnSpc>
              <a:spcBef>
                <a:spcPts val="0"/>
              </a:spcBef>
              <a:spcAft>
                <a:spcPts val="0"/>
              </a:spcAft>
              <a:buSzPts val="1800"/>
              <a:buNone/>
            </a:pPr>
            <a:r>
              <a:rPr lang="en-US" altLang="zh-HK" sz="1800" dirty="0">
                <a:sym typeface="+mn-ea"/>
              </a:rPr>
              <a:t>3.</a:t>
            </a:r>
            <a:r>
              <a:rPr lang="zh-HK" sz="1800" dirty="0">
                <a:sym typeface="+mn-ea"/>
              </a:rPr>
              <a:t>Probing</a:t>
            </a:r>
            <a:endParaRPr sz="1800" dirty="0"/>
          </a:p>
          <a:p>
            <a:pPr marL="457200" lvl="0" indent="0" algn="l" rtl="0">
              <a:lnSpc>
                <a:spcPct val="115000"/>
              </a:lnSpc>
              <a:spcBef>
                <a:spcPts val="0"/>
              </a:spcBef>
              <a:spcAft>
                <a:spcPts val="0"/>
              </a:spcAft>
              <a:buNone/>
            </a:pPr>
            <a:r>
              <a:rPr lang="zh-HK" sz="1800" dirty="0">
                <a:sym typeface="+mn-ea"/>
              </a:rPr>
              <a:t>Upload </a:t>
            </a:r>
            <a:r>
              <a:rPr lang="en-US" altLang="zh-HK" sz="1800" dirty="0" smtClean="0">
                <a:sym typeface="+mn-ea"/>
              </a:rPr>
              <a:t>250 </a:t>
            </a:r>
            <a:r>
              <a:rPr lang="zh-HK" sz="1800" dirty="0" smtClean="0">
                <a:sym typeface="+mn-ea"/>
              </a:rPr>
              <a:t>csv, </a:t>
            </a:r>
            <a:r>
              <a:rPr lang="zh-HK" sz="1800" dirty="0">
                <a:sym typeface="+mn-ea"/>
              </a:rPr>
              <a:t>and see which features got the high grade</a:t>
            </a:r>
            <a:endParaRPr sz="1800" dirty="0"/>
          </a:p>
          <a:p>
            <a:pPr marL="457200" lvl="0" indent="0" algn="l" rtl="0">
              <a:lnSpc>
                <a:spcPct val="115000"/>
              </a:lnSpc>
              <a:spcBef>
                <a:spcPts val="0"/>
              </a:spcBef>
              <a:spcAft>
                <a:spcPts val="0"/>
              </a:spcAft>
              <a:buNone/>
            </a:pPr>
            <a:endParaRPr sz="1800" dirty="0"/>
          </a:p>
        </p:txBody>
      </p:sp>
      <p:sp>
        <p:nvSpPr>
          <p:cNvPr id="185" name="Google Shape;185;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12</a:t>
            </a:fld>
            <a:endParaRPr lang="zh-HK"/>
          </a:p>
        </p:txBody>
      </p:sp>
      <p:pic>
        <p:nvPicPr>
          <p:cNvPr id="5" name="Slides11.26 (1).pptx267.wav">
            <a:hlinkClick r:id="" action="ppaction://media"/>
          </p:cNvPr>
          <p:cNvPicPr>
            <a:picLocks noRot="1" noChangeAspect="1"/>
          </p:cNvPicPr>
          <p:nvPr>
            <a:audioFile r:link="rId1"/>
          </p:nvPr>
        </p:nvPicPr>
        <p:blipFill>
          <a:blip r:embed="rId4"/>
          <a:stretch>
            <a:fillRect/>
          </a:stretch>
        </p:blipFill>
        <p:spPr>
          <a:xfrm>
            <a:off x="8729663" y="4729163"/>
            <a:ext cx="244475" cy="244475"/>
          </a:xfrm>
          <a:prstGeom prst="rect">
            <a:avLst/>
          </a:prstGeom>
        </p:spPr>
      </p:pic>
    </p:spTree>
  </p:cSld>
  <p:clrMapOvr>
    <a:masterClrMapping/>
  </p:clrMapOvr>
  <p:transition advTm="4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6b7a0b92bc_0_3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HK"/>
              <a:t>Feature Selection</a:t>
            </a:r>
          </a:p>
        </p:txBody>
      </p:sp>
      <p:sp>
        <p:nvSpPr>
          <p:cNvPr id="191" name="Google Shape;191;g6b7a0b92bc_0_3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13</a:t>
            </a:fld>
            <a:endParaRPr lang="zh-HK"/>
          </a:p>
        </p:txBody>
      </p:sp>
      <p:pic>
        <p:nvPicPr>
          <p:cNvPr id="192" name="Google Shape;192;g6b7a0b92bc_0_36"/>
          <p:cNvPicPr preferRelativeResize="0"/>
          <p:nvPr/>
        </p:nvPicPr>
        <p:blipFill>
          <a:blip r:embed="rId4"/>
          <a:stretch>
            <a:fillRect/>
          </a:stretch>
        </p:blipFill>
        <p:spPr>
          <a:xfrm>
            <a:off x="519325" y="1800200"/>
            <a:ext cx="3677225" cy="2215475"/>
          </a:xfrm>
          <a:prstGeom prst="rect">
            <a:avLst/>
          </a:prstGeom>
          <a:noFill/>
          <a:ln>
            <a:noFill/>
          </a:ln>
        </p:spPr>
      </p:pic>
      <p:pic>
        <p:nvPicPr>
          <p:cNvPr id="193" name="Google Shape;193;g6b7a0b92bc_0_36"/>
          <p:cNvPicPr preferRelativeResize="0"/>
          <p:nvPr/>
        </p:nvPicPr>
        <p:blipFill>
          <a:blip r:embed="rId5"/>
          <a:stretch>
            <a:fillRect/>
          </a:stretch>
        </p:blipFill>
        <p:spPr>
          <a:xfrm>
            <a:off x="4833275" y="251238"/>
            <a:ext cx="3557450" cy="2143320"/>
          </a:xfrm>
          <a:prstGeom prst="rect">
            <a:avLst/>
          </a:prstGeom>
          <a:noFill/>
          <a:ln>
            <a:noFill/>
          </a:ln>
        </p:spPr>
      </p:pic>
      <p:pic>
        <p:nvPicPr>
          <p:cNvPr id="194" name="Google Shape;194;g6b7a0b92bc_0_36"/>
          <p:cNvPicPr preferRelativeResize="0"/>
          <p:nvPr/>
        </p:nvPicPr>
        <p:blipFill>
          <a:blip r:embed="rId6"/>
          <a:stretch>
            <a:fillRect/>
          </a:stretch>
        </p:blipFill>
        <p:spPr>
          <a:xfrm>
            <a:off x="4833275" y="2482275"/>
            <a:ext cx="3743721" cy="2255525"/>
          </a:xfrm>
          <a:prstGeom prst="rect">
            <a:avLst/>
          </a:prstGeom>
          <a:noFill/>
          <a:ln>
            <a:noFill/>
          </a:ln>
        </p:spPr>
      </p:pic>
      <p:sp>
        <p:nvSpPr>
          <p:cNvPr id="195" name="Google Shape;195;g6b7a0b92bc_0_36"/>
          <p:cNvSpPr/>
          <p:nvPr/>
        </p:nvSpPr>
        <p:spPr>
          <a:xfrm>
            <a:off x="6377900" y="2607375"/>
            <a:ext cx="641100" cy="171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6b7a0b92bc_0_36"/>
          <p:cNvSpPr txBox="1"/>
          <p:nvPr/>
        </p:nvSpPr>
        <p:spPr>
          <a:xfrm>
            <a:off x="6377900" y="2496075"/>
            <a:ext cx="641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b="1">
                <a:latin typeface="Calibri" panose="020F0502020204030204"/>
                <a:ea typeface="Calibri" panose="020F0502020204030204"/>
                <a:cs typeface="Calibri" panose="020F0502020204030204"/>
                <a:sym typeface="Calibri" panose="020F0502020204030204"/>
              </a:rPr>
              <a:t>SVC</a:t>
            </a:r>
            <a:endParaRPr b="1">
              <a:latin typeface="Calibri" panose="020F0502020204030204"/>
              <a:ea typeface="Calibri" panose="020F0502020204030204"/>
              <a:cs typeface="Calibri" panose="020F0502020204030204"/>
              <a:sym typeface="Calibri" panose="020F0502020204030204"/>
            </a:endParaRPr>
          </a:p>
        </p:txBody>
      </p:sp>
      <p:sp>
        <p:nvSpPr>
          <p:cNvPr id="9" name="矩形 8"/>
          <p:cNvSpPr/>
          <p:nvPr/>
        </p:nvSpPr>
        <p:spPr>
          <a:xfrm>
            <a:off x="971600" y="3723878"/>
            <a:ext cx="720080" cy="7200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800" dirty="0" smtClean="0">
                <a:solidFill>
                  <a:schemeClr val="bg2"/>
                </a:solidFill>
                <a:latin typeface="Times New Roman" pitchFamily="18" charset="0"/>
                <a:cs typeface="Times New Roman" pitchFamily="18" charset="0"/>
              </a:rPr>
              <a:t>All data</a:t>
            </a:r>
            <a:endParaRPr lang="zh-TW" altLang="en-US" sz="800" dirty="0">
              <a:solidFill>
                <a:schemeClr val="bg2"/>
              </a:solidFill>
              <a:latin typeface="Times New Roman" pitchFamily="18" charset="0"/>
              <a:cs typeface="Times New Roman" pitchFamily="18" charset="0"/>
            </a:endParaRPr>
          </a:p>
        </p:txBody>
      </p:sp>
      <p:sp>
        <p:nvSpPr>
          <p:cNvPr id="10" name="矩形 9"/>
          <p:cNvSpPr/>
          <p:nvPr/>
        </p:nvSpPr>
        <p:spPr>
          <a:xfrm>
            <a:off x="5220072" y="2067694"/>
            <a:ext cx="648072" cy="14401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矩形 10"/>
          <p:cNvSpPr/>
          <p:nvPr/>
        </p:nvSpPr>
        <p:spPr>
          <a:xfrm>
            <a:off x="5220072" y="4371950"/>
            <a:ext cx="648072" cy="14401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矩形 11"/>
          <p:cNvSpPr/>
          <p:nvPr/>
        </p:nvSpPr>
        <p:spPr>
          <a:xfrm>
            <a:off x="5364088" y="1995686"/>
            <a:ext cx="511679" cy="215444"/>
          </a:xfrm>
          <a:prstGeom prst="rect">
            <a:avLst/>
          </a:prstGeom>
        </p:spPr>
        <p:txBody>
          <a:bodyPr wrap="none">
            <a:spAutoFit/>
          </a:bodyPr>
          <a:lstStyle/>
          <a:p>
            <a:pPr algn="ctr"/>
            <a:r>
              <a:rPr lang="en-US" altLang="zh-TW" sz="800" dirty="0" smtClean="0">
                <a:solidFill>
                  <a:schemeClr val="bg2"/>
                </a:solidFill>
                <a:latin typeface="Times New Roman" pitchFamily="18" charset="0"/>
                <a:cs typeface="Times New Roman" pitchFamily="18" charset="0"/>
              </a:rPr>
              <a:t>All data</a:t>
            </a:r>
            <a:endParaRPr lang="zh-TW" altLang="en-US" sz="800" dirty="0">
              <a:solidFill>
                <a:schemeClr val="bg2"/>
              </a:solidFill>
              <a:latin typeface="Times New Roman" pitchFamily="18" charset="0"/>
              <a:cs typeface="Times New Roman" pitchFamily="18" charset="0"/>
            </a:endParaRPr>
          </a:p>
        </p:txBody>
      </p:sp>
      <p:sp>
        <p:nvSpPr>
          <p:cNvPr id="13" name="矩形 12"/>
          <p:cNvSpPr/>
          <p:nvPr/>
        </p:nvSpPr>
        <p:spPr>
          <a:xfrm>
            <a:off x="5292080" y="4371950"/>
            <a:ext cx="511679" cy="215444"/>
          </a:xfrm>
          <a:prstGeom prst="rect">
            <a:avLst/>
          </a:prstGeom>
        </p:spPr>
        <p:txBody>
          <a:bodyPr wrap="none">
            <a:spAutoFit/>
          </a:bodyPr>
          <a:lstStyle/>
          <a:p>
            <a:pPr algn="ctr"/>
            <a:r>
              <a:rPr lang="en-US" altLang="zh-TW" sz="800" dirty="0" smtClean="0">
                <a:solidFill>
                  <a:schemeClr val="bg2"/>
                </a:solidFill>
                <a:latin typeface="Times New Roman" pitchFamily="18" charset="0"/>
                <a:cs typeface="Times New Roman" pitchFamily="18" charset="0"/>
              </a:rPr>
              <a:t>All data</a:t>
            </a:r>
            <a:endParaRPr lang="zh-TW" altLang="en-US" sz="800" dirty="0">
              <a:solidFill>
                <a:schemeClr val="bg2"/>
              </a:solidFill>
              <a:latin typeface="Times New Roman" pitchFamily="18" charset="0"/>
              <a:cs typeface="Times New Roman" pitchFamily="18" charset="0"/>
            </a:endParaRPr>
          </a:p>
        </p:txBody>
      </p:sp>
      <p:pic>
        <p:nvPicPr>
          <p:cNvPr id="14" name="Slides11.26 (1).pptx268.wav">
            <a:hlinkClick r:id="" action="ppaction://media"/>
          </p:cNvPr>
          <p:cNvPicPr>
            <a:picLocks noRot="1" noChangeAspect="1"/>
          </p:cNvPicPr>
          <p:nvPr>
            <a:audioFile r:link="rId1"/>
          </p:nvPr>
        </p:nvPicPr>
        <p:blipFill>
          <a:blip r:embed="rId7"/>
          <a:stretch>
            <a:fillRect/>
          </a:stretch>
        </p:blipFill>
        <p:spPr>
          <a:xfrm>
            <a:off x="8729663" y="4729163"/>
            <a:ext cx="244475" cy="244475"/>
          </a:xfrm>
          <a:prstGeom prst="rect">
            <a:avLst/>
          </a:prstGeom>
        </p:spPr>
      </p:pic>
    </p:spTree>
  </p:cSld>
  <p:clrMapOvr>
    <a:masterClrMapping/>
  </p:clrMapOvr>
  <p:transition advTm="59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460375" y="41507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ltLang="zh-HK"/>
              <a:t>Final Implementation</a:t>
            </a:r>
            <a:r>
              <a:rPr lang="zh-HK"/>
              <a:t>:</a:t>
            </a:r>
          </a:p>
        </p:txBody>
      </p:sp>
      <p:sp>
        <p:nvSpPr>
          <p:cNvPr id="243" name="Google Shape;243;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14</a:t>
            </a:fld>
            <a:endParaRPr lang="zh-HK"/>
          </a:p>
        </p:txBody>
      </p:sp>
      <p:sp>
        <p:nvSpPr>
          <p:cNvPr id="244" name="Google Shape;244;p14"/>
          <p:cNvSpPr txBox="1">
            <a:spLocks noGrp="1"/>
          </p:cNvSpPr>
          <p:nvPr>
            <p:ph type="body" idx="1"/>
          </p:nvPr>
        </p:nvSpPr>
        <p:spPr>
          <a:xfrm>
            <a:off x="590550" y="3353800"/>
            <a:ext cx="7971000" cy="108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300"/>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文本框 1"/>
          <p:cNvSpPr txBox="1"/>
          <p:nvPr/>
        </p:nvSpPr>
        <p:spPr>
          <a:xfrm>
            <a:off x="3471545" y="1306195"/>
            <a:ext cx="4772660" cy="245110"/>
          </a:xfrm>
          <a:prstGeom prst="rect">
            <a:avLst/>
          </a:prstGeom>
          <a:noFill/>
        </p:spPr>
        <p:txBody>
          <a:bodyPr wrap="square" rtlCol="0">
            <a:spAutoFit/>
          </a:bodyPr>
          <a:lstStyle/>
          <a:p>
            <a:r>
              <a:rPr lang="en-US" altLang="zh-CN" sz="1000"/>
              <a:t>Scale deviated attributes to avoid overfitting</a:t>
            </a:r>
          </a:p>
        </p:txBody>
      </p:sp>
      <p:sp>
        <p:nvSpPr>
          <p:cNvPr id="3" name="文本框 2"/>
          <p:cNvSpPr txBox="1"/>
          <p:nvPr/>
        </p:nvSpPr>
        <p:spPr>
          <a:xfrm>
            <a:off x="3455035" y="1720215"/>
            <a:ext cx="4772660" cy="245110"/>
          </a:xfrm>
          <a:prstGeom prst="rect">
            <a:avLst/>
          </a:prstGeom>
          <a:noFill/>
        </p:spPr>
        <p:txBody>
          <a:bodyPr wrap="square" rtlCol="0">
            <a:spAutoFit/>
          </a:bodyPr>
          <a:lstStyle/>
          <a:p>
            <a:r>
              <a:rPr lang="en-US" altLang="zh-CN" sz="1000"/>
              <a:t>Avoid overfitting</a:t>
            </a:r>
          </a:p>
        </p:txBody>
      </p:sp>
      <p:sp>
        <p:nvSpPr>
          <p:cNvPr id="4" name="文本框 3"/>
          <p:cNvSpPr txBox="1"/>
          <p:nvPr/>
        </p:nvSpPr>
        <p:spPr>
          <a:xfrm>
            <a:off x="3438525" y="2493010"/>
            <a:ext cx="4772660" cy="245110"/>
          </a:xfrm>
          <a:prstGeom prst="rect">
            <a:avLst/>
          </a:prstGeom>
          <a:noFill/>
        </p:spPr>
        <p:txBody>
          <a:bodyPr wrap="square" rtlCol="0">
            <a:spAutoFit/>
          </a:bodyPr>
          <a:lstStyle/>
          <a:p>
            <a:r>
              <a:rPr lang="en-US" altLang="zh-CN" sz="1000"/>
              <a:t>Select features based one submission results</a:t>
            </a:r>
          </a:p>
        </p:txBody>
      </p:sp>
      <p:sp>
        <p:nvSpPr>
          <p:cNvPr id="5" name="文本框 4"/>
          <p:cNvSpPr txBox="1"/>
          <p:nvPr/>
        </p:nvSpPr>
        <p:spPr>
          <a:xfrm>
            <a:off x="3493770" y="3194050"/>
            <a:ext cx="4772660" cy="245110"/>
          </a:xfrm>
          <a:prstGeom prst="rect">
            <a:avLst/>
          </a:prstGeom>
          <a:noFill/>
        </p:spPr>
        <p:txBody>
          <a:bodyPr wrap="square" rtlCol="0">
            <a:spAutoFit/>
          </a:bodyPr>
          <a:lstStyle/>
          <a:p>
            <a:r>
              <a:rPr lang="en-US" altLang="zh-CN" sz="1000"/>
              <a:t>GridSearch to find best parameters</a:t>
            </a:r>
          </a:p>
        </p:txBody>
      </p:sp>
      <p:sp>
        <p:nvSpPr>
          <p:cNvPr id="6" name="文本框 5"/>
          <p:cNvSpPr txBox="1"/>
          <p:nvPr/>
        </p:nvSpPr>
        <p:spPr>
          <a:xfrm>
            <a:off x="3477260" y="3536315"/>
            <a:ext cx="4772660" cy="245110"/>
          </a:xfrm>
          <a:prstGeom prst="rect">
            <a:avLst/>
          </a:prstGeom>
          <a:noFill/>
        </p:spPr>
        <p:txBody>
          <a:bodyPr wrap="square" rtlCol="0">
            <a:spAutoFit/>
          </a:bodyPr>
          <a:lstStyle/>
          <a:p>
            <a:r>
              <a:rPr lang="en-US" altLang="zh-CN" sz="1000"/>
              <a:t>Lasso: Linear model + peanlty to select features</a:t>
            </a:r>
          </a:p>
        </p:txBody>
      </p:sp>
      <p:pic>
        <p:nvPicPr>
          <p:cNvPr id="8" name="图片 7"/>
          <p:cNvPicPr>
            <a:picLocks noChangeAspect="1"/>
          </p:cNvPicPr>
          <p:nvPr/>
        </p:nvPicPr>
        <p:blipFill>
          <a:blip r:embed="rId3"/>
          <a:stretch>
            <a:fillRect/>
          </a:stretch>
        </p:blipFill>
        <p:spPr>
          <a:xfrm>
            <a:off x="591185" y="1165225"/>
            <a:ext cx="2863850" cy="3437890"/>
          </a:xfrm>
          <a:prstGeom prst="rect">
            <a:avLst/>
          </a:prstGeom>
        </p:spPr>
      </p:pic>
      <p:sp>
        <p:nvSpPr>
          <p:cNvPr id="9" name="文本框 8"/>
          <p:cNvSpPr txBox="1"/>
          <p:nvPr/>
        </p:nvSpPr>
        <p:spPr>
          <a:xfrm>
            <a:off x="3460750" y="4093845"/>
            <a:ext cx="4772660" cy="245110"/>
          </a:xfrm>
          <a:prstGeom prst="rect">
            <a:avLst/>
          </a:prstGeom>
          <a:noFill/>
        </p:spPr>
        <p:txBody>
          <a:bodyPr wrap="square" rtlCol="0">
            <a:spAutoFit/>
          </a:bodyPr>
          <a:lstStyle/>
          <a:p>
            <a:r>
              <a:rPr lang="en-US" altLang="zh-CN" sz="1000"/>
              <a:t>Calculate the mean of predictions of selected models.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460375" y="41507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Conclusion&amp;Result</a:t>
            </a:r>
          </a:p>
        </p:txBody>
      </p:sp>
      <p:sp>
        <p:nvSpPr>
          <p:cNvPr id="243" name="Google Shape;243;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15</a:t>
            </a:fld>
            <a:endParaRPr lang="zh-HK"/>
          </a:p>
        </p:txBody>
      </p:sp>
      <p:sp>
        <p:nvSpPr>
          <p:cNvPr id="244" name="Google Shape;244;p14"/>
          <p:cNvSpPr txBox="1">
            <a:spLocks noGrp="1"/>
          </p:cNvSpPr>
          <p:nvPr>
            <p:ph type="body" idx="1"/>
          </p:nvPr>
        </p:nvSpPr>
        <p:spPr>
          <a:xfrm>
            <a:off x="590550" y="3353800"/>
            <a:ext cx="7971000" cy="108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300"/>
              <a:buNone/>
            </a:pPr>
            <a:endParaRPr sz="1800"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8" name="图片 7"/>
          <p:cNvPicPr>
            <a:picLocks noChangeAspect="1"/>
          </p:cNvPicPr>
          <p:nvPr/>
        </p:nvPicPr>
        <p:blipFill>
          <a:blip r:embed="rId4"/>
          <a:stretch>
            <a:fillRect/>
          </a:stretch>
        </p:blipFill>
        <p:spPr>
          <a:xfrm>
            <a:off x="587375" y="1621790"/>
            <a:ext cx="7969250" cy="1244600"/>
          </a:xfrm>
          <a:prstGeom prst="rect">
            <a:avLst/>
          </a:prstGeom>
        </p:spPr>
      </p:pic>
      <p:pic>
        <p:nvPicPr>
          <p:cNvPr id="6" name="Slides11.26 (1).pptx270.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4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p:nvPr/>
        </p:nvSpPr>
        <p:spPr>
          <a:xfrm>
            <a:off x="819150" y="845600"/>
            <a:ext cx="7505700" cy="365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panose="020B0604020202020204"/>
              <a:buNone/>
            </a:pPr>
            <a:r>
              <a:rPr lang="zh-HK" sz="9600" b="0" i="0" u="none" strike="noStrike" cap="none">
                <a:solidFill>
                  <a:srgbClr val="AF7B51"/>
                </a:solidFill>
                <a:latin typeface="Nunito" panose="00000500000000000000"/>
                <a:ea typeface="Nunito" panose="00000500000000000000"/>
                <a:cs typeface="Nunito" panose="00000500000000000000"/>
                <a:sym typeface="Nunito" panose="00000500000000000000"/>
              </a:rPr>
              <a:t>The End</a:t>
            </a:r>
            <a:endParaRPr sz="9600" b="0" i="0" u="none" strike="noStrike" cap="none">
              <a:solidFill>
                <a:srgbClr val="AF7B51"/>
              </a:solidFill>
              <a:latin typeface="Nunito" panose="00000500000000000000"/>
              <a:ea typeface="Nunito" panose="00000500000000000000"/>
              <a:cs typeface="Nunito" panose="00000500000000000000"/>
              <a:sym typeface="Nunito" panose="00000500000000000000"/>
            </a:endParaRPr>
          </a:p>
        </p:txBody>
      </p:sp>
      <p:sp>
        <p:nvSpPr>
          <p:cNvPr id="250" name="Google Shape;250;p4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16</a:t>
            </a:fld>
            <a:endParaRPr lang="zh-HK"/>
          </a:p>
        </p:txBody>
      </p:sp>
      <p:pic>
        <p:nvPicPr>
          <p:cNvPr id="4" name="Slides11.26 (1).pptx271.wav">
            <a:hlinkClick r:id="" action="ppaction://media"/>
          </p:cNvPr>
          <p:cNvPicPr>
            <a:picLocks noRot="1" noChangeAspect="1"/>
          </p:cNvPicPr>
          <p:nvPr>
            <a:audioFile r:link="rId1"/>
          </p:nvPr>
        </p:nvPicPr>
        <p:blipFill>
          <a:blip r:embed="rId4"/>
          <a:stretch>
            <a:fillRect/>
          </a:stretch>
        </p:blipFill>
        <p:spPr>
          <a:xfrm>
            <a:off x="8729663" y="4729163"/>
            <a:ext cx="244475" cy="244475"/>
          </a:xfrm>
          <a:prstGeom prst="rect">
            <a:avLst/>
          </a:prstGeom>
        </p:spPr>
      </p:pic>
    </p:spTree>
  </p:cSld>
  <p:clrMapOvr>
    <a:masterClrMapping/>
  </p:clrMapOvr>
  <p:transition advTm="4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p:nvPr/>
        </p:nvSpPr>
        <p:spPr>
          <a:xfrm>
            <a:off x="639700" y="308325"/>
            <a:ext cx="15888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zh-HK" sz="3000" b="0" i="0" u="none" strike="noStrike" cap="none">
                <a:solidFill>
                  <a:srgbClr val="AF7B51"/>
                </a:solidFill>
                <a:latin typeface="Nunito" panose="00000500000000000000"/>
                <a:ea typeface="Nunito" panose="00000500000000000000"/>
                <a:cs typeface="Nunito" panose="00000500000000000000"/>
                <a:sym typeface="Nunito" panose="00000500000000000000"/>
              </a:rPr>
              <a:t>Outline</a:t>
            </a:r>
            <a:endParaRPr sz="3000" b="0" i="0" u="none" strike="noStrike" cap="none">
              <a:solidFill>
                <a:srgbClr val="AF7B51"/>
              </a:solidFill>
              <a:latin typeface="Nunito" panose="00000500000000000000"/>
              <a:ea typeface="Nunito" panose="00000500000000000000"/>
              <a:cs typeface="Nunito" panose="00000500000000000000"/>
              <a:sym typeface="Nunito" panose="00000500000000000000"/>
            </a:endParaRPr>
          </a:p>
        </p:txBody>
      </p:sp>
      <p:sp>
        <p:nvSpPr>
          <p:cNvPr id="138" name="Google Shape;138;p2"/>
          <p:cNvSpPr txBox="1"/>
          <p:nvPr/>
        </p:nvSpPr>
        <p:spPr>
          <a:xfrm>
            <a:off x="1315725" y="1351500"/>
            <a:ext cx="6791400" cy="3262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Arial" panose="020B0604020202020204"/>
              <a:buChar char="●"/>
            </a:pPr>
            <a:r>
              <a:rPr lang="zh-HK" sz="2400" b="0" i="0" u="none" strike="noStrike" cap="none">
                <a:solidFill>
                  <a:srgbClr val="000000"/>
                </a:solidFill>
                <a:latin typeface="Arial" panose="020B0604020202020204"/>
                <a:ea typeface="Arial" panose="020B0604020202020204"/>
                <a:cs typeface="Arial" panose="020B0604020202020204"/>
                <a:sym typeface="Arial" panose="020B0604020202020204"/>
              </a:rPr>
              <a:t>Introduction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0000"/>
              </a:buClr>
              <a:buSzPts val="2400"/>
              <a:buFont typeface="Arial" panose="020B0604020202020204"/>
              <a:buChar char="●"/>
            </a:pPr>
            <a:r>
              <a:rPr lang="zh-HK" sz="2400"/>
              <a:t>Exploratory Data Analysis</a:t>
            </a:r>
          </a:p>
          <a:p>
            <a:pPr marL="457200" marR="0" lvl="0" indent="-381000" algn="l" rtl="0">
              <a:lnSpc>
                <a:spcPct val="100000"/>
              </a:lnSpc>
              <a:spcBef>
                <a:spcPts val="0"/>
              </a:spcBef>
              <a:spcAft>
                <a:spcPts val="0"/>
              </a:spcAft>
              <a:buClr>
                <a:srgbClr val="000000"/>
              </a:buClr>
              <a:buSzPts val="2400"/>
              <a:buFont typeface="Arial" panose="020B0604020202020204"/>
              <a:buChar char="●"/>
            </a:pPr>
            <a:r>
              <a:rPr lang="en-US" altLang="zh-HK" sz="2400"/>
              <a:t>Basic Models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0000"/>
              </a:buClr>
              <a:buSzPts val="2400"/>
              <a:buFont typeface="Arial" panose="020B0604020202020204"/>
              <a:buChar char="●"/>
            </a:pPr>
            <a:r>
              <a:rPr lang="zh-HK" sz="2400"/>
              <a:t>Feature Selection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0000"/>
              </a:buClr>
              <a:buSzPts val="2400"/>
              <a:buFont typeface="Arial" panose="020B0604020202020204"/>
              <a:buChar char="●"/>
            </a:pPr>
            <a:r>
              <a:rPr lang="en-US" altLang="zh-HK" sz="2400" b="0" i="0" u="none" strike="noStrike" cap="none">
                <a:solidFill>
                  <a:srgbClr val="000000"/>
                </a:solidFill>
                <a:latin typeface="Arial" panose="020B0604020202020204"/>
                <a:ea typeface="Arial" panose="020B0604020202020204"/>
                <a:cs typeface="Arial" panose="020B0604020202020204"/>
                <a:sym typeface="Arial" panose="020B0604020202020204"/>
              </a:rPr>
              <a:t>Final Implementation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0000"/>
              </a:buClr>
              <a:buSzPts val="2400"/>
              <a:buFont typeface="Arial" panose="020B0604020202020204"/>
              <a:buChar char="●"/>
            </a:pPr>
            <a:r>
              <a:rPr lang="zh-HK" sz="2400" b="0" i="0" u="none" strike="noStrike" cap="none">
                <a:solidFill>
                  <a:srgbClr val="000000"/>
                </a:solidFill>
                <a:latin typeface="Arial" panose="020B0604020202020204"/>
                <a:ea typeface="Arial" panose="020B0604020202020204"/>
                <a:cs typeface="Arial" panose="020B0604020202020204"/>
                <a:sym typeface="Arial" panose="020B0604020202020204"/>
              </a:rPr>
              <a:t>Result </a:t>
            </a:r>
            <a:r>
              <a:rPr lang="en-US" altLang="zh-HK" sz="2400" b="0" i="0" u="none" strike="noStrike" cap="none">
                <a:solidFill>
                  <a:srgbClr val="000000"/>
                </a:solidFill>
                <a:latin typeface="Arial" panose="020B0604020202020204"/>
                <a:ea typeface="Arial" panose="020B0604020202020204"/>
                <a:cs typeface="Arial" panose="020B0604020202020204"/>
                <a:sym typeface="Arial" panose="020B0604020202020204"/>
              </a:rPr>
              <a:t>&amp; Conclusion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0000"/>
              </a:buClr>
              <a:buSzPts val="2400"/>
              <a:buFont typeface="Arial" panose="020B0604020202020204"/>
              <a:buChar char="●"/>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2</a:t>
            </a:fld>
            <a:endParaRPr lang="zh-HK"/>
          </a:p>
        </p:txBody>
      </p:sp>
      <p:pic>
        <p:nvPicPr>
          <p:cNvPr id="6" name="Slides11.26 (1).pptx257.wav">
            <a:hlinkClick r:id="" action="ppaction://media"/>
          </p:cNvPr>
          <p:cNvPicPr>
            <a:picLocks noRot="1" noChangeAspect="1"/>
          </p:cNvPicPr>
          <p:nvPr>
            <a:audioFile r:link="rId1"/>
          </p:nvPr>
        </p:nvPicPr>
        <p:blipFill>
          <a:blip r:embed="rId4"/>
          <a:stretch>
            <a:fillRect/>
          </a:stretch>
        </p:blipFill>
        <p:spPr>
          <a:xfrm>
            <a:off x="8729663" y="4729163"/>
            <a:ext cx="244475" cy="244475"/>
          </a:xfrm>
          <a:prstGeom prst="rect">
            <a:avLst/>
          </a:prstGeom>
        </p:spPr>
      </p:pic>
    </p:spTree>
  </p:cSld>
  <p:clrMapOvr>
    <a:masterClrMapping/>
  </p:clrMapOvr>
  <p:transition advTm="3576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
          <p:cNvSpPr txBox="1">
            <a:spLocks noGrp="1"/>
          </p:cNvSpPr>
          <p:nvPr>
            <p:ph type="title"/>
          </p:nvPr>
        </p:nvSpPr>
        <p:spPr>
          <a:xfrm>
            <a:off x="819150" y="5748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HK"/>
              <a:t>Introduction</a:t>
            </a:r>
          </a:p>
        </p:txBody>
      </p:sp>
      <p:sp>
        <p:nvSpPr>
          <p:cNvPr id="145" name="Google Shape;145;p3"/>
          <p:cNvSpPr txBox="1">
            <a:spLocks noGrp="1"/>
          </p:cNvSpPr>
          <p:nvPr>
            <p:ph type="body" idx="1"/>
          </p:nvPr>
        </p:nvSpPr>
        <p:spPr>
          <a:xfrm>
            <a:off x="819150" y="1347750"/>
            <a:ext cx="7505700" cy="319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zh-HK" sz="2000">
                <a:solidFill>
                  <a:srgbClr val="000000"/>
                </a:solidFill>
                <a:latin typeface="Arial" panose="020B0604020202020204"/>
                <a:ea typeface="Arial" panose="020B0604020202020204"/>
                <a:cs typeface="Arial" panose="020B0604020202020204"/>
                <a:sym typeface="Arial" panose="020B0604020202020204"/>
              </a:rPr>
              <a:t>Using </a:t>
            </a:r>
            <a:r>
              <a:rPr lang="zh-HK" sz="2000">
                <a:solidFill>
                  <a:srgbClr val="000000"/>
                </a:solidFill>
                <a:highlight>
                  <a:srgbClr val="FFFFFF"/>
                </a:highlight>
                <a:latin typeface="Arial" panose="020B0604020202020204"/>
                <a:ea typeface="Arial" panose="020B0604020202020204"/>
                <a:cs typeface="Arial" panose="020B0604020202020204"/>
                <a:sym typeface="Arial" panose="020B0604020202020204"/>
              </a:rPr>
              <a:t>a mere handful of training samples to test a large of testing samples.</a:t>
            </a:r>
            <a:endParaRPr sz="20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1600"/>
              </a:spcBef>
              <a:spcAft>
                <a:spcPts val="0"/>
              </a:spcAft>
              <a:buClr>
                <a:srgbClr val="000000"/>
              </a:buClr>
              <a:buSzPts val="2000"/>
              <a:buFont typeface="Arial" panose="020B0604020202020204"/>
              <a:buChar char="●"/>
            </a:pPr>
            <a:r>
              <a:rPr lang="zh-HK" sz="2000">
                <a:solidFill>
                  <a:srgbClr val="000000"/>
                </a:solidFill>
                <a:latin typeface="Arial" panose="020B0604020202020204"/>
                <a:ea typeface="Arial" panose="020B0604020202020204"/>
                <a:cs typeface="Arial" panose="020B0604020202020204"/>
                <a:sym typeface="Arial" panose="020B0604020202020204"/>
              </a:rPr>
              <a:t>training set 250(300 features)</a:t>
            </a:r>
            <a:endParaRPr sz="2000">
              <a:solidFill>
                <a:srgbClr val="000000"/>
              </a:solidFill>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000000"/>
              </a:buClr>
              <a:buSzPts val="2000"/>
              <a:buFont typeface="Arial" panose="020B0604020202020204"/>
              <a:buChar char="●"/>
            </a:pPr>
            <a:r>
              <a:rPr lang="zh-HK" sz="2000">
                <a:solidFill>
                  <a:srgbClr val="000000"/>
                </a:solidFill>
                <a:latin typeface="Arial" panose="020B0604020202020204"/>
                <a:ea typeface="Arial" panose="020B0604020202020204"/>
                <a:cs typeface="Arial" panose="020B0604020202020204"/>
                <a:sym typeface="Arial" panose="020B0604020202020204"/>
              </a:rPr>
              <a:t>testing set 19,750(300 features)</a:t>
            </a:r>
            <a:endParaRPr sz="20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46" name="Google Shape;146;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3</a:t>
            </a:fld>
            <a:endParaRPr lang="zh-HK"/>
          </a:p>
        </p:txBody>
      </p:sp>
      <p:pic>
        <p:nvPicPr>
          <p:cNvPr id="6" name="Slides11.26 (1).pptx258.wav">
            <a:hlinkClick r:id="" action="ppaction://media"/>
          </p:cNvPr>
          <p:cNvPicPr>
            <a:picLocks noRot="1" noChangeAspect="1"/>
          </p:cNvPicPr>
          <p:nvPr>
            <a:audioFile r:link="rId1"/>
          </p:nvPr>
        </p:nvPicPr>
        <p:blipFill>
          <a:blip r:embed="rId4"/>
          <a:stretch>
            <a:fillRect/>
          </a:stretch>
        </p:blipFill>
        <p:spPr>
          <a:xfrm>
            <a:off x="8729663" y="4729163"/>
            <a:ext cx="244475" cy="244475"/>
          </a:xfrm>
          <a:prstGeom prst="rect">
            <a:avLst/>
          </a:prstGeom>
        </p:spPr>
      </p:pic>
    </p:spTree>
  </p:cSld>
  <p:clrMapOvr>
    <a:masterClrMapping/>
  </p:clrMapOvr>
  <p:transition advTm="263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6b7a0b92bc_0_3"/>
          <p:cNvSpPr txBox="1">
            <a:spLocks noGrp="1"/>
          </p:cNvSpPr>
          <p:nvPr>
            <p:ph type="title"/>
          </p:nvPr>
        </p:nvSpPr>
        <p:spPr>
          <a:xfrm>
            <a:off x="819150" y="5748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HK"/>
              <a:t>Introduction</a:t>
            </a:r>
          </a:p>
        </p:txBody>
      </p:sp>
      <p:sp>
        <p:nvSpPr>
          <p:cNvPr id="152" name="Google Shape;152;g6b7a0b92bc_0_3"/>
          <p:cNvSpPr txBox="1">
            <a:spLocks noGrp="1"/>
          </p:cNvSpPr>
          <p:nvPr>
            <p:ph type="body" idx="1"/>
          </p:nvPr>
        </p:nvSpPr>
        <p:spPr>
          <a:xfrm>
            <a:off x="819150" y="1347750"/>
            <a:ext cx="7505700" cy="31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HK" sz="2000" b="1" dirty="0">
                <a:solidFill>
                  <a:srgbClr val="000000"/>
                </a:solidFill>
                <a:latin typeface="Arial" panose="020B0604020202020204"/>
                <a:ea typeface="Arial" panose="020B0604020202020204"/>
                <a:cs typeface="Arial" panose="020B0604020202020204"/>
                <a:sym typeface="Arial" panose="020B0604020202020204"/>
              </a:rPr>
              <a:t>To solve the problem of overfitting</a:t>
            </a:r>
            <a:endParaRPr sz="2000" b="1"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2000" dirty="0">
              <a:solidFill>
                <a:srgbClr val="000000"/>
              </a:solidFill>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000000"/>
              </a:buClr>
              <a:buSzPts val="2000"/>
              <a:buFont typeface="Arial" panose="020B0604020202020204"/>
              <a:buAutoNum type="arabicPeriod"/>
            </a:pPr>
            <a:r>
              <a:rPr lang="zh-HK" sz="2000" dirty="0">
                <a:solidFill>
                  <a:srgbClr val="000000"/>
                </a:solidFill>
                <a:latin typeface="Arial" panose="020B0604020202020204"/>
                <a:ea typeface="Arial" panose="020B0604020202020204"/>
                <a:cs typeface="Arial" panose="020B0604020202020204"/>
                <a:sym typeface="Arial" panose="020B0604020202020204"/>
              </a:rPr>
              <a:t>To increase the datasets(x)</a:t>
            </a:r>
            <a:endParaRPr sz="2000" dirty="0">
              <a:solidFill>
                <a:srgbClr val="000000"/>
              </a:solidFill>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000000"/>
              </a:buClr>
              <a:buSzPts val="2000"/>
              <a:buFont typeface="Arial" panose="020B0604020202020204"/>
              <a:buAutoNum type="arabicPeriod"/>
            </a:pPr>
            <a:r>
              <a:rPr lang="zh-HK" sz="2000" dirty="0">
                <a:solidFill>
                  <a:srgbClr val="000000"/>
                </a:solidFill>
                <a:latin typeface="Arial" panose="020B0604020202020204"/>
                <a:ea typeface="Arial" panose="020B0604020202020204"/>
                <a:cs typeface="Arial" panose="020B0604020202020204"/>
                <a:sym typeface="Arial" panose="020B0604020202020204"/>
              </a:rPr>
              <a:t>To drcrease the dimensions(ok)-features selection</a:t>
            </a:r>
            <a:endParaRPr sz="2000" dirty="0">
              <a:solidFill>
                <a:srgbClr val="000000"/>
              </a:solidFill>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222222"/>
              </a:buClr>
              <a:buSzPts val="2000"/>
              <a:buFont typeface="Arial" panose="020B0604020202020204"/>
              <a:buAutoNum type="arabicPeriod"/>
            </a:pPr>
            <a:r>
              <a:rPr lang="zh-HK" sz="2000" dirty="0">
                <a:solidFill>
                  <a:srgbClr val="222222"/>
                </a:solidFill>
                <a:highlight>
                  <a:srgbClr val="FFFFFF"/>
                </a:highlight>
                <a:latin typeface="Arial" panose="020B0604020202020204"/>
                <a:ea typeface="Arial" panose="020B0604020202020204"/>
                <a:cs typeface="Arial" panose="020B0604020202020204"/>
                <a:sym typeface="Arial" panose="020B0604020202020204"/>
              </a:rPr>
              <a:t>To explicitly penalize overly complex models(ok)-lasso</a:t>
            </a:r>
            <a:endParaRPr sz="20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g6b7a0b92bc_0_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4</a:t>
            </a:fld>
            <a:endParaRPr lang="zh-HK"/>
          </a:p>
        </p:txBody>
      </p:sp>
      <p:pic>
        <p:nvPicPr>
          <p:cNvPr id="6" name="Slides11.26 (1).pptx259.wav">
            <a:hlinkClick r:id="" action="ppaction://media"/>
          </p:cNvPr>
          <p:cNvPicPr>
            <a:picLocks noRot="1" noChangeAspect="1"/>
          </p:cNvPicPr>
          <p:nvPr>
            <a:audioFile r:link="rId1"/>
          </p:nvPr>
        </p:nvPicPr>
        <p:blipFill>
          <a:blip r:embed="rId4"/>
          <a:stretch>
            <a:fillRect/>
          </a:stretch>
        </p:blipFill>
        <p:spPr>
          <a:xfrm>
            <a:off x="8729663" y="4729163"/>
            <a:ext cx="244475" cy="244475"/>
          </a:xfrm>
          <a:prstGeom prst="rect">
            <a:avLst/>
          </a:prstGeom>
        </p:spPr>
      </p:pic>
    </p:spTree>
  </p:cSld>
  <p:clrMapOvr>
    <a:masterClrMapping/>
  </p:clrMapOvr>
  <p:transition advTm="377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HK"/>
              <a:t>Work Flow</a:t>
            </a:r>
          </a:p>
        </p:txBody>
      </p:sp>
      <p:sp>
        <p:nvSpPr>
          <p:cNvPr id="159" name="Google Shape;159;p4"/>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p:txBody>
      </p:sp>
      <p:sp>
        <p:nvSpPr>
          <p:cNvPr id="160" name="Google Shape;160;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5</a:t>
            </a:fld>
            <a:endParaRPr lang="zh-HK"/>
          </a:p>
        </p:txBody>
      </p:sp>
      <p:pic>
        <p:nvPicPr>
          <p:cNvPr id="161" name="Google Shape;161;p4"/>
          <p:cNvPicPr preferRelativeResize="0"/>
          <p:nvPr/>
        </p:nvPicPr>
        <p:blipFill>
          <a:blip r:embed="rId4"/>
          <a:stretch>
            <a:fillRect/>
          </a:stretch>
        </p:blipFill>
        <p:spPr>
          <a:xfrm>
            <a:off x="628125" y="1738250"/>
            <a:ext cx="7696725" cy="2370601"/>
          </a:xfrm>
          <a:prstGeom prst="rect">
            <a:avLst/>
          </a:prstGeom>
          <a:noFill/>
          <a:ln>
            <a:noFill/>
          </a:ln>
        </p:spPr>
      </p:pic>
      <p:pic>
        <p:nvPicPr>
          <p:cNvPr id="6" name="Slides11.26 (1).pptx260.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20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819150" y="5748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HK">
                <a:solidFill>
                  <a:srgbClr val="AF7B51"/>
                </a:solidFill>
              </a:rPr>
              <a:t>Exploratory Data Analysis (EDA)</a:t>
            </a:r>
            <a:endParaRPr>
              <a:solidFill>
                <a:srgbClr val="AF7B51"/>
              </a:solidFill>
            </a:endParaRPr>
          </a:p>
        </p:txBody>
      </p:sp>
      <p:sp>
        <p:nvSpPr>
          <p:cNvPr id="167" name="Google Shape;167;p5"/>
          <p:cNvSpPr txBox="1">
            <a:spLocks noGrp="1"/>
          </p:cNvSpPr>
          <p:nvPr>
            <p:ph type="body" idx="1"/>
          </p:nvPr>
        </p:nvSpPr>
        <p:spPr>
          <a:xfrm>
            <a:off x="819150" y="1347750"/>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6</a:t>
            </a:fld>
            <a:endParaRPr lang="zh-HK"/>
          </a:p>
        </p:txBody>
      </p:sp>
      <p:pic>
        <p:nvPicPr>
          <p:cNvPr id="169" name="Google Shape;169;p5"/>
          <p:cNvPicPr preferRelativeResize="0"/>
          <p:nvPr/>
        </p:nvPicPr>
        <p:blipFill>
          <a:blip r:embed="rId4"/>
          <a:stretch>
            <a:fillRect/>
          </a:stretch>
        </p:blipFill>
        <p:spPr>
          <a:xfrm>
            <a:off x="1895150" y="1189563"/>
            <a:ext cx="5581650" cy="3533775"/>
          </a:xfrm>
          <a:prstGeom prst="rect">
            <a:avLst/>
          </a:prstGeom>
          <a:noFill/>
          <a:ln>
            <a:noFill/>
          </a:ln>
        </p:spPr>
      </p:pic>
      <p:pic>
        <p:nvPicPr>
          <p:cNvPr id="6" name="Slides11.26 (1).pptx261.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1646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6b0ee05ef3_1_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a:t>Exploratory Data Analysis (EDA)</a:t>
            </a:r>
          </a:p>
        </p:txBody>
      </p:sp>
      <p:sp>
        <p:nvSpPr>
          <p:cNvPr id="175" name="Google Shape;175;g6b0ee05ef3_1_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6b0ee05ef3_1_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US" altLang="zh-HK"/>
              <a:pPr marL="0" lvl="0" indent="0" algn="r" rtl="0">
                <a:spcBef>
                  <a:spcPts val="0"/>
                </a:spcBef>
                <a:spcAft>
                  <a:spcPts val="0"/>
                </a:spcAft>
                <a:buClr>
                  <a:srgbClr val="000000"/>
                </a:buClr>
                <a:buSzPts val="1000"/>
                <a:buFont typeface="Arial" panose="020B0604020202020204"/>
                <a:buNone/>
              </a:pPr>
              <a:t>7</a:t>
            </a:fld>
            <a:endParaRPr lang="zh-HK"/>
          </a:p>
        </p:txBody>
      </p:sp>
      <p:pic>
        <p:nvPicPr>
          <p:cNvPr id="177" name="Google Shape;177;g6b0ee05ef3_1_1"/>
          <p:cNvPicPr preferRelativeResize="0"/>
          <p:nvPr/>
        </p:nvPicPr>
        <p:blipFill>
          <a:blip r:embed="rId4"/>
          <a:stretch>
            <a:fillRect/>
          </a:stretch>
        </p:blipFill>
        <p:spPr>
          <a:xfrm>
            <a:off x="367351" y="1800201"/>
            <a:ext cx="4476470" cy="3042375"/>
          </a:xfrm>
          <a:prstGeom prst="rect">
            <a:avLst/>
          </a:prstGeom>
          <a:noFill/>
          <a:ln>
            <a:noFill/>
          </a:ln>
        </p:spPr>
      </p:pic>
      <p:pic>
        <p:nvPicPr>
          <p:cNvPr id="178" name="Google Shape;178;g6b0ee05ef3_1_1"/>
          <p:cNvPicPr preferRelativeResize="0"/>
          <p:nvPr/>
        </p:nvPicPr>
        <p:blipFill>
          <a:blip r:embed="rId5"/>
          <a:stretch>
            <a:fillRect/>
          </a:stretch>
        </p:blipFill>
        <p:spPr>
          <a:xfrm>
            <a:off x="4843825" y="1382850"/>
            <a:ext cx="3801125" cy="3459725"/>
          </a:xfrm>
          <a:prstGeom prst="rect">
            <a:avLst/>
          </a:prstGeom>
          <a:noFill/>
          <a:ln>
            <a:noFill/>
          </a:ln>
        </p:spPr>
      </p:pic>
      <p:pic>
        <p:nvPicPr>
          <p:cNvPr id="7" name="Slides11.26 (1).pptx262.wav">
            <a:hlinkClick r:id="" action="ppaction://media"/>
          </p:cNvPr>
          <p:cNvPicPr>
            <a:picLocks noRot="1" noChangeAspect="1"/>
          </p:cNvPicPr>
          <p:nvPr>
            <a:audioFile r:link="rId1"/>
          </p:nvPr>
        </p:nvPicPr>
        <p:blipFill>
          <a:blip r:embed="rId6"/>
          <a:stretch>
            <a:fillRect/>
          </a:stretch>
        </p:blipFill>
        <p:spPr>
          <a:xfrm>
            <a:off x="8729663" y="4729163"/>
            <a:ext cx="244475" cy="244475"/>
          </a:xfrm>
          <a:prstGeom prst="rect">
            <a:avLst/>
          </a:prstGeom>
        </p:spPr>
      </p:pic>
    </p:spTree>
  </p:cSld>
  <p:clrMapOvr>
    <a:masterClrMapping/>
  </p:clrMapOvr>
  <p:transition advTm="408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400685" y="28087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AF7B51"/>
                </a:solidFill>
              </a:rPr>
              <a:t>Basic models</a:t>
            </a:r>
          </a:p>
        </p:txBody>
      </p:sp>
      <p:sp>
        <p:nvSpPr>
          <p:cNvPr id="203" name="Google Shape;203;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8</a:t>
            </a:fld>
            <a:endParaRPr lang="zh-HK"/>
          </a:p>
        </p:txBody>
      </p:sp>
      <p:sp>
        <p:nvSpPr>
          <p:cNvPr id="2" name="文本框 0"/>
          <p:cNvSpPr txBox="1"/>
          <p:nvPr/>
        </p:nvSpPr>
        <p:spPr>
          <a:xfrm>
            <a:off x="449580" y="881380"/>
            <a:ext cx="7651750" cy="521970"/>
          </a:xfrm>
          <a:prstGeom prst="rect">
            <a:avLst/>
          </a:prstGeom>
          <a:noFill/>
        </p:spPr>
        <p:txBody>
          <a:bodyPr wrap="square" rtlCol="0">
            <a:spAutoFit/>
          </a:bodyPr>
          <a:lstStyle/>
          <a:p>
            <a:r>
              <a:rPr lang="en-US" altLang="zh-CN"/>
              <a:t>After EDA, we do some basic experiments using some simple model </a:t>
            </a:r>
          </a:p>
          <a:p>
            <a:r>
              <a:rPr lang="en-US" altLang="zh-CN"/>
              <a:t>We choose: </a:t>
            </a:r>
            <a:r>
              <a:rPr lang="en-US" altLang="zh-CN">
                <a:ea typeface="宋体" panose="02010600030101010101" pitchFamily="2" charset="-122"/>
              </a:rPr>
              <a:t>Logistic Regression</a:t>
            </a:r>
            <a:r>
              <a:rPr lang="en-US" altLang="zh-CN"/>
              <a:t>, SVM(linear), SVM(poly), MLP, Bayesian </a:t>
            </a:r>
          </a:p>
        </p:txBody>
      </p:sp>
      <p:sp>
        <p:nvSpPr>
          <p:cNvPr id="5" name="文本框 4"/>
          <p:cNvSpPr txBox="1"/>
          <p:nvPr/>
        </p:nvSpPr>
        <p:spPr>
          <a:xfrm>
            <a:off x="5408295" y="2386330"/>
            <a:ext cx="3489960" cy="181483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sym typeface="+mn-ea"/>
              </a:rPr>
              <a:t>·</a:t>
            </a:r>
            <a:r>
              <a:rPr lang="en-US" altLang="zh-CN" dirty="0">
                <a:sym typeface="+mn-ea"/>
              </a:rPr>
              <a:t>MLP、SVM(Linear kernel) and Logistic model perform well</a:t>
            </a:r>
            <a:endParaRPr lang="en-US" altLang="zh-CN" dirty="0"/>
          </a:p>
          <a:p>
            <a:r>
              <a:rPr lang="en-US" altLang="zh-CN" dirty="0">
                <a:latin typeface="宋体" panose="02010600030101010101" pitchFamily="2" charset="-122"/>
                <a:ea typeface="宋体" panose="02010600030101010101" pitchFamily="2" charset="-122"/>
                <a:sym typeface="+mn-ea"/>
              </a:rPr>
              <a:t>·</a:t>
            </a:r>
            <a:r>
              <a:rPr lang="en-US" altLang="zh-CN" dirty="0">
                <a:sym typeface="+mn-ea"/>
              </a:rPr>
              <a:t>SVM(Poly kernel) do not perform well</a:t>
            </a:r>
            <a:endParaRPr lang="en-US" altLang="zh-CN" dirty="0"/>
          </a:p>
          <a:p>
            <a:endParaRPr lang="en-US" altLang="zh-CN" dirty="0"/>
          </a:p>
          <a:p>
            <a:r>
              <a:rPr lang="en-US" altLang="zh-CN" dirty="0">
                <a:sym typeface="+mn-ea"/>
              </a:rPr>
              <a:t>Hypothesis: </a:t>
            </a:r>
          </a:p>
          <a:p>
            <a:r>
              <a:rPr lang="en-US" altLang="zh-CN" dirty="0">
                <a:sym typeface="+mn-ea"/>
              </a:rPr>
              <a:t>The data is linear separable</a:t>
            </a:r>
          </a:p>
          <a:p>
            <a:r>
              <a:rPr lang="en-US" altLang="zh-CN" dirty="0">
                <a:sym typeface="+mn-ea"/>
              </a:rPr>
              <a:t>Linear model is suitable for this data</a:t>
            </a:r>
            <a:endParaRPr lang="en-US" altLang="zh-CN" dirty="0"/>
          </a:p>
          <a:p>
            <a:endParaRPr lang="zh-CN" altLang="en-US" dirty="0"/>
          </a:p>
        </p:txBody>
      </p:sp>
      <p:pic>
        <p:nvPicPr>
          <p:cNvPr id="3" name="图片 2"/>
          <p:cNvPicPr>
            <a:picLocks noChangeAspect="1"/>
          </p:cNvPicPr>
          <p:nvPr/>
        </p:nvPicPr>
        <p:blipFill>
          <a:blip r:embed="rId4"/>
          <a:stretch>
            <a:fillRect/>
          </a:stretch>
        </p:blipFill>
        <p:spPr>
          <a:xfrm>
            <a:off x="772160" y="1837690"/>
            <a:ext cx="4552315" cy="2637790"/>
          </a:xfrm>
          <a:prstGeom prst="rect">
            <a:avLst/>
          </a:prstGeom>
        </p:spPr>
      </p:pic>
      <p:pic>
        <p:nvPicPr>
          <p:cNvPr id="7" name="Slides11.26 (1).pptx263.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144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631190" y="3526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AF7B51"/>
                </a:solidFill>
              </a:rPr>
              <a:t>Further exploration</a:t>
            </a:r>
          </a:p>
        </p:txBody>
      </p:sp>
      <p:sp>
        <p:nvSpPr>
          <p:cNvPr id="203" name="Google Shape;203;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ltLang="zh-HK"/>
              <a:pPr marL="0" lvl="0" indent="0" algn="r" rtl="0">
                <a:lnSpc>
                  <a:spcPct val="100000"/>
                </a:lnSpc>
                <a:spcBef>
                  <a:spcPts val="0"/>
                </a:spcBef>
                <a:spcAft>
                  <a:spcPts val="0"/>
                </a:spcAft>
                <a:buSzPts val="1000"/>
                <a:buNone/>
              </a:pPr>
              <a:t>9</a:t>
            </a:fld>
            <a:endParaRPr lang="zh-HK"/>
          </a:p>
        </p:txBody>
      </p:sp>
      <p:sp>
        <p:nvSpPr>
          <p:cNvPr id="2" name="文本框 1"/>
          <p:cNvSpPr txBox="1"/>
          <p:nvPr/>
        </p:nvSpPr>
        <p:spPr>
          <a:xfrm>
            <a:off x="5417185" y="1793875"/>
            <a:ext cx="3580130" cy="1814830"/>
          </a:xfrm>
          <a:prstGeom prst="rect">
            <a:avLst/>
          </a:prstGeom>
          <a:noFill/>
        </p:spPr>
        <p:txBody>
          <a:bodyPr wrap="square" rtlCol="0">
            <a:spAutoFit/>
          </a:bodyPr>
          <a:lstStyle/>
          <a:p>
            <a:pPr marL="285750" indent="-285750">
              <a:buFont typeface="Arial" panose="020B0604020202020204" pitchFamily="34" charset="0"/>
              <a:buChar char="•"/>
            </a:pPr>
            <a:r>
              <a:rPr lang="en-US" altLang="zh-CN"/>
              <a:t>Further test in SVM using different kernel functions</a:t>
            </a:r>
          </a:p>
          <a:p>
            <a:pPr marL="285750" indent="-285750">
              <a:buFont typeface="Arial" panose="020B0604020202020204" pitchFamily="34" charset="0"/>
              <a:buChar char="•"/>
            </a:pPr>
            <a:r>
              <a:rPr lang="en-US" altLang="zh-CN"/>
              <a:t>Linear kernel is better,too</a:t>
            </a:r>
          </a:p>
          <a:p>
            <a:pPr marL="285750" indent="-285750">
              <a:buFont typeface="Arial" panose="020B0604020202020204" pitchFamily="34" charset="0"/>
              <a:buChar char="•"/>
            </a:pPr>
            <a:r>
              <a:rPr lang="en-US" altLang="zh-CN"/>
              <a:t>Do prove that t</a:t>
            </a:r>
            <a:r>
              <a:rPr lang="en-US" altLang="zh-CN">
                <a:sym typeface="+mn-ea"/>
              </a:rPr>
              <a:t>he data is approximate linear separable</a:t>
            </a:r>
          </a:p>
          <a:p>
            <a:pPr marL="285750" indent="-285750">
              <a:buFont typeface="Arial" panose="020B0604020202020204" pitchFamily="34" charset="0"/>
              <a:buChar char="•"/>
            </a:pPr>
            <a:r>
              <a:rPr lang="en-US" altLang="zh-CN">
                <a:sym typeface="+mn-ea"/>
              </a:rPr>
              <a:t>So we decide to use linear model in second try</a:t>
            </a:r>
            <a:endParaRPr lang="en-US" altLang="zh-CN"/>
          </a:p>
          <a:p>
            <a:pPr marL="285750" indent="-285750">
              <a:buFont typeface="Arial" panose="020B0604020202020204" pitchFamily="34" charset="0"/>
              <a:buChar char="•"/>
            </a:pPr>
            <a:endParaRPr lang="en-US" altLang="zh-CN"/>
          </a:p>
        </p:txBody>
      </p:sp>
      <p:sp>
        <p:nvSpPr>
          <p:cNvPr id="3" name="文本框 0"/>
          <p:cNvSpPr txBox="1"/>
          <p:nvPr/>
        </p:nvSpPr>
        <p:spPr>
          <a:xfrm>
            <a:off x="1359535" y="4025265"/>
            <a:ext cx="3303905" cy="245110"/>
          </a:xfrm>
          <a:prstGeom prst="rect">
            <a:avLst/>
          </a:prstGeom>
          <a:noFill/>
        </p:spPr>
        <p:txBody>
          <a:bodyPr wrap="square" rtlCol="0">
            <a:spAutoFit/>
          </a:bodyPr>
          <a:lstStyle/>
          <a:p>
            <a:r>
              <a:rPr lang="en-US" altLang="zh-CN" sz="1000"/>
              <a:t>SVM(rbf) and SVM(poly) overlap with each other</a:t>
            </a:r>
          </a:p>
        </p:txBody>
      </p:sp>
      <p:pic>
        <p:nvPicPr>
          <p:cNvPr id="4" name="图片 3"/>
          <p:cNvPicPr>
            <a:picLocks noChangeAspect="1"/>
          </p:cNvPicPr>
          <p:nvPr/>
        </p:nvPicPr>
        <p:blipFill>
          <a:blip r:embed="rId4"/>
          <a:stretch>
            <a:fillRect/>
          </a:stretch>
        </p:blipFill>
        <p:spPr>
          <a:xfrm>
            <a:off x="701040" y="1305560"/>
            <a:ext cx="4476750" cy="2647950"/>
          </a:xfrm>
          <a:prstGeom prst="rect">
            <a:avLst/>
          </a:prstGeom>
        </p:spPr>
      </p:pic>
      <p:pic>
        <p:nvPicPr>
          <p:cNvPr id="7" name="Slides11.26 (1).pptx264.wav">
            <a:hlinkClick r:id="" action="ppaction://media"/>
          </p:cNvPr>
          <p:cNvPicPr>
            <a:picLocks noRot="1" noChangeAspect="1"/>
          </p:cNvPicPr>
          <p:nvPr>
            <a:audioFile r:link="rId1"/>
          </p:nvPr>
        </p:nvPicPr>
        <p:blipFill>
          <a:blip r:embed="rId5"/>
          <a:stretch>
            <a:fillRect/>
          </a:stretch>
        </p:blipFill>
        <p:spPr>
          <a:xfrm>
            <a:off x="8729663" y="4729163"/>
            <a:ext cx="244475" cy="244475"/>
          </a:xfrm>
          <a:prstGeom prst="rect">
            <a:avLst/>
          </a:prstGeom>
        </p:spPr>
      </p:pic>
    </p:spTree>
  </p:cSld>
  <p:clrMapOvr>
    <a:masterClrMapping/>
  </p:clrMapOvr>
  <p:transition advTm="3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9f616a1-d5c5-4cc5-9ab8-459e96000073}"/>
</p:tagLst>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1341</Words>
  <Application>Microsoft Office PowerPoint</Application>
  <PresentationFormat>如螢幕大小 (16:9)</PresentationFormat>
  <Paragraphs>152</Paragraphs>
  <Slides>16</Slides>
  <Notes>16</Notes>
  <HiddenSlides>0</HiddenSlides>
  <MMClips>15</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Shift</vt:lpstr>
      <vt:lpstr>投影片 1</vt:lpstr>
      <vt:lpstr>投影片 2</vt:lpstr>
      <vt:lpstr>Introduction</vt:lpstr>
      <vt:lpstr>Introduction</vt:lpstr>
      <vt:lpstr>Work Flow</vt:lpstr>
      <vt:lpstr>Exploratory Data Analysis (EDA)</vt:lpstr>
      <vt:lpstr>Exploratory Data Analysis (EDA)</vt:lpstr>
      <vt:lpstr>Basic models</vt:lpstr>
      <vt:lpstr>Further exploration</vt:lpstr>
      <vt:lpstr>Better Model</vt:lpstr>
      <vt:lpstr>Feature selection</vt:lpstr>
      <vt:lpstr>Feature Selection</vt:lpstr>
      <vt:lpstr>Feature Selection</vt:lpstr>
      <vt:lpstr>Final Implementation:</vt:lpstr>
      <vt:lpstr>Conclusion&amp;Result</vt:lpstr>
      <vt:lpstr>投影片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cp:lastModifiedBy>user</cp:lastModifiedBy>
  <cp:revision>2</cp:revision>
  <dcterms:modified xsi:type="dcterms:W3CDTF">2019-11-28T06:24:56Z</dcterms:modified>
</cp:coreProperties>
</file>