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" y="806450"/>
            <a:ext cx="12134215" cy="2387600"/>
          </a:xfrm>
        </p:spPr>
        <p:txBody>
          <a:bodyPr/>
          <a:p>
            <a:r>
              <a:rPr lang="en-US" altLang="zh-CN" sz="6600">
                <a:latin typeface="Monaco" panose="020B0509030404040204" charset="0"/>
                <a:cs typeface="Monaco" panose="020B0509030404040204" charset="0"/>
              </a:rPr>
              <a:t>OpenEuler</a:t>
            </a:r>
            <a:r>
              <a:rPr lang="zh-CN" altLang="en-US" sz="6600">
                <a:latin typeface="Monaco" panose="020B0509030404040204" charset="0"/>
                <a:cs typeface="Monaco" panose="020B0509030404040204" charset="0"/>
              </a:rPr>
              <a:t>鲲鹏应用创新大赛</a:t>
            </a:r>
            <a:endParaRPr lang="zh-CN" altLang="en-US" sz="6600">
              <a:latin typeface="Monaco" panose="020B0509030404040204" charset="0"/>
              <a:cs typeface="Monaco" panose="020B050903040404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4145"/>
            <a:ext cx="9144000" cy="1358265"/>
          </a:xfrm>
        </p:spPr>
        <p:txBody>
          <a:bodyPr>
            <a:normAutofit lnSpcReduction="20000"/>
          </a:bodyPr>
          <a:p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队伍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</a:rPr>
              <a:t>: AI-DevOps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  <a:sym typeface="+mn-ea"/>
              </a:rPr>
              <a:t>[</a:t>
            </a:r>
            <a:r>
              <a:rPr lang="zh-CN" altLang="en-US" sz="3200">
                <a:latin typeface="Monaco" panose="020B0509030404040204" charset="0"/>
                <a:cs typeface="Monaco" panose="020B0509030404040204" charset="0"/>
                <a:sym typeface="+mn-ea"/>
              </a:rPr>
              <a:t>西安邮电大学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  <a:sym typeface="+mn-ea"/>
              </a:rPr>
              <a:t>]</a:t>
            </a:r>
            <a:endParaRPr lang="en-US" altLang="zh-CN" sz="32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2800" b="1">
                <a:latin typeface="Monaco" panose="020B0509030404040204" charset="0"/>
              </a:rPr>
              <a:t>队长，答辩：刘佳欢</a:t>
            </a:r>
            <a:endParaRPr lang="zh-CN" altLang="en-US" sz="2800" b="1">
              <a:latin typeface="Monaco" panose="020B0509030404040204" charset="0"/>
            </a:endParaRPr>
          </a:p>
          <a:p>
            <a:r>
              <a:rPr lang="zh-CN" altLang="en-US" sz="2000">
                <a:latin typeface="Monaco" panose="020B0509030404040204" charset="0"/>
              </a:rPr>
              <a:t>成员详见名单</a:t>
            </a:r>
            <a:endParaRPr lang="en-US" altLang="zh-CN" sz="2000">
              <a:latin typeface="Monaco" panose="020B0509030404040204" charset="0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190" y="184785"/>
            <a:ext cx="10515600" cy="1325563"/>
          </a:xfrm>
        </p:spPr>
        <p:txBody>
          <a:bodyPr/>
          <a:p>
            <a:r>
              <a:rPr lang="zh-CN" altLang="en-US" sz="5400" b="1"/>
              <a:t>六</a:t>
            </a:r>
            <a:r>
              <a:rPr lang="en-US" altLang="zh-CN" sz="5400" b="1"/>
              <a:t>.</a:t>
            </a:r>
            <a:r>
              <a:rPr lang="zh-CN" altLang="en-US" sz="5400" b="1"/>
              <a:t>目前完成的工作</a:t>
            </a:r>
            <a:endParaRPr lang="zh-CN" altLang="en-US" sz="5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" y="1510665"/>
            <a:ext cx="11762740" cy="4351655"/>
          </a:xfrm>
        </p:spPr>
        <p:txBody>
          <a:bodyPr/>
          <a:p>
            <a:r>
              <a:rPr lang="en-US" altLang="zh-CN" sz="4000">
                <a:latin typeface="Monaco" panose="020B0509030404040204" charset="0"/>
                <a:cs typeface="Monaco" panose="020B0509030404040204" charset="0"/>
              </a:rPr>
              <a:t>libbpf-bootstrap</a:t>
            </a:r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的</a:t>
            </a:r>
            <a:r>
              <a:rPr lang="en-US" altLang="zh-CN" sz="4000">
                <a:latin typeface="Monaco" panose="020B0509030404040204" charset="0"/>
                <a:cs typeface="Monaco" panose="020B0509030404040204" charset="0"/>
              </a:rPr>
              <a:t>x86-aarch64</a:t>
            </a:r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交叉编译。</a:t>
            </a:r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  <a:p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自动化脚本</a:t>
            </a:r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  <a:p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成功在</a:t>
            </a:r>
            <a:r>
              <a:rPr lang="en-US" altLang="zh-CN" sz="4000">
                <a:latin typeface="Monaco" panose="020B0509030404040204" charset="0"/>
                <a:cs typeface="Monaco" panose="020B0509030404040204" charset="0"/>
              </a:rPr>
              <a:t>ebpf</a:t>
            </a:r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用户态引入</a:t>
            </a:r>
            <a:r>
              <a:rPr lang="en-US" altLang="zh-CN" sz="4000">
                <a:latin typeface="Monaco" panose="020B0509030404040204" charset="0"/>
                <a:cs typeface="Monaco" panose="020B0509030404040204" charset="0"/>
              </a:rPr>
              <a:t>tensorflow Lite</a:t>
            </a:r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链接库。</a:t>
            </a:r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880" y="73025"/>
            <a:ext cx="10515600" cy="1325563"/>
          </a:xfrm>
        </p:spPr>
        <p:txBody>
          <a:bodyPr/>
          <a:p>
            <a:r>
              <a:rPr lang="zh-CN" altLang="en-US" b="1"/>
              <a:t>自动化脚本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600835"/>
            <a:ext cx="2856865" cy="786765"/>
          </a:xfrm>
        </p:spPr>
        <p:txBody>
          <a:bodyPr/>
          <a:p>
            <a:r>
              <a:rPr lang="zh-CN" altLang="en-US"/>
              <a:t>交互式</a:t>
            </a:r>
            <a:r>
              <a:rPr lang="zh-CN" altLang="en-US"/>
              <a:t>生成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ZJ29{9BGT(93(PF@VNGEA{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335" y="310515"/>
            <a:ext cx="3162300" cy="3943350"/>
          </a:xfrm>
          <a:prstGeom prst="rect">
            <a:avLst/>
          </a:prstGeom>
        </p:spPr>
      </p:pic>
      <p:pic>
        <p:nvPicPr>
          <p:cNvPr id="6" name="图片 5" descr="}U0XX0O}IRKZ)P})NF]JQA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310515"/>
            <a:ext cx="2390775" cy="3514725"/>
          </a:xfrm>
          <a:prstGeom prst="rect">
            <a:avLst/>
          </a:prstGeom>
        </p:spPr>
      </p:pic>
      <p:pic>
        <p:nvPicPr>
          <p:cNvPr id="7" name="图片 6" descr="GFM}B$O@]@)9[AK{9}~)7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10515"/>
            <a:ext cx="4495800" cy="3619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9880" y="546989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atin typeface="Monaco" panose="020B0509030404040204" charset="0"/>
                <a:sym typeface="+mn-ea"/>
              </a:rPr>
              <a:t>命令行式生成</a:t>
            </a:r>
            <a:endParaRPr lang="zh-CN" altLang="en-US" sz="2800">
              <a:latin typeface="Monaco" panose="020B0509030404040204" charset="0"/>
            </a:endParaRPr>
          </a:p>
          <a:p>
            <a:endParaRPr lang="zh-CN" altLang="en-US" sz="2800">
              <a:latin typeface="Monaco" panose="020B0509030404040204" charset="0"/>
            </a:endParaRPr>
          </a:p>
        </p:txBody>
      </p:sp>
      <p:pic>
        <p:nvPicPr>
          <p:cNvPr id="10" name="图片 9" descr="G`N805}X)B)$RA$]6B)A4F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335" y="4816475"/>
            <a:ext cx="77152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 b="1">
                <a:latin typeface="Monaco" panose="020B0509030404040204" charset="0"/>
              </a:rPr>
              <a:t>自动化脚本</a:t>
            </a:r>
            <a:endParaRPr lang="zh-CN" altLang="en-US" sz="5400" b="1">
              <a:latin typeface="Monaco" panose="020B050903040404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58385" cy="4351655"/>
          </a:xfrm>
        </p:spPr>
        <p:txBody>
          <a:bodyPr>
            <a:normAutofit lnSpcReduction="10000"/>
          </a:bodyPr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解析命令行参数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选定子系统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生成内核态程序主逻辑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1.1获取原始format数据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1.2.处理原始format数据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1.3.拼接为C语言结构体形式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1.4.声明map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1.5.声明prog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999480" y="1825625"/>
            <a:ext cx="48583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99480" y="1898650"/>
            <a:ext cx="5691505" cy="419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Monaco" panose="020B0509030404040204" charset="0"/>
                <a:cs typeface="Monaco" panose="020B0509030404040204" charset="0"/>
              </a:rPr>
              <a:t>1</a:t>
            </a:r>
            <a:r>
              <a:rPr lang="zh-CN" altLang="en-US" sz="2800">
                <a:latin typeface="Monaco" panose="020B0509030404040204" charset="0"/>
                <a:cs typeface="Monaco" panose="020B0509030404040204" charset="0"/>
              </a:rPr>
              <a:t>.6.LICENSE</a:t>
            </a:r>
            <a:endParaRPr lang="zh-CN" altLang="en-US" sz="28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2800">
                <a:latin typeface="Monaco" panose="020B0509030404040204" charset="0"/>
                <a:cs typeface="Monaco" panose="020B0509030404040204" charset="0"/>
              </a:rPr>
              <a:t>1.7.打印为完整内核ebpf程序</a:t>
            </a:r>
            <a:endParaRPr lang="zh-CN" altLang="en-US" sz="28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2800">
                <a:latin typeface="Monaco" panose="020B0509030404040204" charset="0"/>
                <a:cs typeface="Monaco" panose="020B0509030404040204" charset="0"/>
              </a:rPr>
              <a:t>User file generate</a:t>
            </a:r>
            <a:endParaRPr lang="en-US" altLang="zh-CN" sz="28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2800">
                <a:latin typeface="Monaco" panose="020B0509030404040204" charset="0"/>
                <a:cs typeface="Monaco" panose="020B0509030404040204" charset="0"/>
              </a:rPr>
              <a:t>2.1.声明结构变量</a:t>
            </a:r>
            <a:endParaRPr lang="en-US" altLang="zh-CN" sz="28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2800">
                <a:latin typeface="Monaco" panose="020B0509030404040204" charset="0"/>
                <a:cs typeface="Monaco" panose="020B0509030404040204" charset="0"/>
              </a:rPr>
              <a:t>2.2定义bootstrap用户态常规函数</a:t>
            </a:r>
            <a:endParaRPr lang="en-US" altLang="zh-CN" sz="28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2800">
                <a:latin typeface="Monaco" panose="020B0509030404040204" charset="0"/>
                <a:cs typeface="Monaco" panose="020B0509030404040204" charset="0"/>
              </a:rPr>
              <a:t>2.3定义用户态main函数</a:t>
            </a:r>
            <a:endParaRPr lang="en-US" altLang="zh-CN" sz="28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2800">
                <a:latin typeface="Monaco" panose="020B0509030404040204" charset="0"/>
                <a:cs typeface="Monaco" panose="020B0509030404040204" charset="0"/>
              </a:rPr>
              <a:t>2.4输出用户态逻辑</a:t>
            </a:r>
            <a:endParaRPr lang="en-US" altLang="zh-CN" sz="28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2800">
                <a:latin typeface="Monaco" panose="020B0509030404040204" charset="0"/>
                <a:cs typeface="Monaco" panose="020B0509030404040204" charset="0"/>
              </a:rPr>
              <a:t>测试</a:t>
            </a:r>
            <a:endParaRPr lang="en-US" altLang="zh-CN" sz="2800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 b="1">
                <a:latin typeface="Monaco" panose="020B0509030404040204" charset="0"/>
              </a:rPr>
              <a:t>自动化脚本</a:t>
            </a:r>
            <a:endParaRPr lang="zh-CN" altLang="en-US" sz="5400" b="1">
              <a:latin typeface="Monaco" panose="020B050903040404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861310" cy="4351655"/>
          </a:xfrm>
        </p:spPr>
        <p:txBody>
          <a:bodyPr/>
          <a:p>
            <a:r>
              <a:rPr lang="zh-CN" altLang="en-US"/>
              <a:t>解耦合，模块化，方便扩展。（一对多</a:t>
            </a:r>
            <a:r>
              <a:rPr lang="en-US" altLang="zh-CN"/>
              <a:t>map</a:t>
            </a:r>
            <a:r>
              <a:rPr lang="zh-CN" altLang="en-US"/>
              <a:t>，一次性生成多个子系统的多个</a:t>
            </a:r>
            <a:r>
              <a:rPr lang="en-US" altLang="zh-CN"/>
              <a:t>tracepoint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 descr="AT6VF{4[5SCEPW%44_E8NZ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75" y="1605915"/>
            <a:ext cx="7407275" cy="43033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935" y="111125"/>
            <a:ext cx="10515600" cy="1325563"/>
          </a:xfrm>
        </p:spPr>
        <p:txBody>
          <a:bodyPr/>
          <a:p>
            <a:r>
              <a:rPr lang="en-US" altLang="zh-CN" sz="5400" b="1">
                <a:latin typeface="Monaco" panose="020B0509030404040204" charset="0"/>
                <a:cs typeface="Monaco" panose="020B0509030404040204" charset="0"/>
              </a:rPr>
              <a:t>libbpf-bootstrap-arm</a:t>
            </a:r>
            <a:endParaRPr lang="en-US" altLang="zh-CN" sz="5400" b="1">
              <a:latin typeface="Monaco" panose="020B0509030404040204" charset="0"/>
              <a:cs typeface="Monaco" panose="020B050903040404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000"/>
          </a:xfrm>
        </p:spPr>
        <p:txBody>
          <a:bodyPr/>
          <a:p>
            <a:r>
              <a:rPr lang="zh-CN" altLang="en-US" sz="3200"/>
              <a:t>无需在鲲鹏</a:t>
            </a:r>
            <a:r>
              <a:rPr lang="en-US" altLang="zh-CN" sz="3200"/>
              <a:t>arm</a:t>
            </a:r>
            <a:r>
              <a:rPr lang="zh-CN" altLang="en-US" sz="3200"/>
              <a:t>上原生编译，解决了</a:t>
            </a:r>
            <a:r>
              <a:rPr lang="en-US" altLang="zh-CN" sz="3200"/>
              <a:t>libbpf-bootstrap</a:t>
            </a:r>
            <a:r>
              <a:rPr lang="zh-CN" altLang="en-US" sz="3200"/>
              <a:t>用户态程序交叉编译问题。方便</a:t>
            </a:r>
            <a:r>
              <a:rPr lang="en-US" altLang="zh-CN" sz="3200"/>
              <a:t>x86</a:t>
            </a:r>
            <a:r>
              <a:rPr lang="zh-CN" altLang="en-US" sz="3200"/>
              <a:t>架构下大量基于</a:t>
            </a:r>
            <a:r>
              <a:rPr lang="en-US" altLang="zh-CN" sz="3200"/>
              <a:t>libbpf-bootstrap</a:t>
            </a:r>
            <a:r>
              <a:rPr lang="zh-CN" altLang="en-US" sz="3200"/>
              <a:t>的</a:t>
            </a:r>
            <a:r>
              <a:rPr lang="en-US" altLang="zh-CN" sz="3200"/>
              <a:t>ebpf</a:t>
            </a:r>
            <a:r>
              <a:rPr lang="zh-CN" altLang="en-US" sz="3200"/>
              <a:t>程序</a:t>
            </a:r>
            <a:r>
              <a:rPr lang="zh-CN" altLang="en-US" sz="3200"/>
              <a:t>移植。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490" y="2495550"/>
            <a:ext cx="10515600" cy="2527935"/>
          </a:xfrm>
        </p:spPr>
        <p:txBody>
          <a:bodyPr/>
          <a:p>
            <a:pPr lvl="1"/>
            <a:r>
              <a:rPr lang="zh-CN" altLang="en-US" sz="4400" b="1"/>
              <a:t>感谢聆听，请各位专家老师多多指导。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10"/>
          </a:xfrm>
        </p:spPr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背景：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701800"/>
            <a:ext cx="10515600" cy="4351338"/>
          </a:xfrm>
        </p:spPr>
        <p:txBody>
          <a:bodyPr>
            <a:noAutofit/>
          </a:bodyPr>
          <a:p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1. 出现卡顿，资源耗尽，进程不能及时响应等问题严重影响用户体验，且可能造成经济损失。</a:t>
            </a:r>
            <a:endParaRPr lang="zh-CN" altLang="en-US" sz="32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2. 出现卡顿/资源耗尽等场景通常较难定位，且追踪耗时长，难度大，通常需要专家长时间追踪分析才能准确找到问题所在。</a:t>
            </a:r>
            <a:endParaRPr lang="zh-CN" altLang="en-US" sz="32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3. 传统观测方法观测点少，且资源开销大，不适宜在生产环境中使用。</a:t>
            </a:r>
            <a:endParaRPr lang="zh-CN" altLang="en-US" sz="3200">
              <a:latin typeface="Monaco" panose="020B0509030404040204" charset="0"/>
              <a:cs typeface="Monaco" panose="020B0509030404040204" charset="0"/>
            </a:endParaRPr>
          </a:p>
          <a:p>
            <a:pPr marL="0" indent="0">
              <a:buNone/>
            </a:pPr>
            <a:endParaRPr lang="zh-CN" altLang="en-US" sz="3200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技术</a:t>
            </a:r>
            <a:r>
              <a:rPr lang="zh-CN" altLang="en-US"/>
              <a:t>支撑：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3600">
                <a:latin typeface="Monaco" panose="020B0509030404040204" charset="0"/>
                <a:cs typeface="Monaco" panose="020B0509030404040204" charset="0"/>
              </a:rPr>
              <a:t>ebpf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观测技术，内核数据挖掘的逐渐成熟</a:t>
            </a:r>
            <a:endParaRPr lang="zh-CN" altLang="en-US" sz="3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3600">
                <a:latin typeface="Monaco" panose="020B0509030404040204" charset="0"/>
                <a:cs typeface="Monaco" panose="020B0509030404040204" charset="0"/>
              </a:rPr>
              <a:t>OpenEuler A-Ops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等智能运维工具逐渐出现。</a:t>
            </a:r>
            <a:endParaRPr lang="zh-CN" altLang="en-US" sz="3600">
              <a:latin typeface="Monaco" panose="020B0509030404040204" charset="0"/>
              <a:cs typeface="Monaco" panose="020B0509030404040204" charset="0"/>
            </a:endParaRPr>
          </a:p>
          <a:p>
            <a:r>
              <a:rPr lang="en-US" altLang="zh-CN" sz="3600">
                <a:latin typeface="Monaco" panose="020B0509030404040204" charset="0"/>
                <a:cs typeface="Monaco" panose="020B0509030404040204" charset="0"/>
              </a:rPr>
              <a:t>Tensorflow Lite For C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等低开销边缘设备机器学习模型应用。服务器</a:t>
            </a:r>
            <a:r>
              <a:rPr lang="en-US" altLang="zh-CN" sz="3600">
                <a:latin typeface="Monaco" panose="020B0509030404040204" charset="0"/>
                <a:cs typeface="Monaco" panose="020B0509030404040204" charset="0"/>
              </a:rPr>
              <a:t>CPU AVX512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指令集等。</a:t>
            </a:r>
            <a:endParaRPr lang="zh-CN" altLang="en-US" sz="36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因果模型，决策树模型应用，基于模型的数据挖掘需求，使用脚本自动化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批量生成</a:t>
            </a:r>
            <a:r>
              <a:rPr lang="en-US" altLang="zh-CN" sz="3600">
                <a:latin typeface="Monaco" panose="020B0509030404040204" charset="0"/>
                <a:cs typeface="Monaco" panose="020B0509030404040204" charset="0"/>
              </a:rPr>
              <a:t>ebpf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观测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程序。</a:t>
            </a:r>
            <a:endParaRPr lang="zh-CN" altLang="en-US" sz="3600">
              <a:latin typeface="Monaco" panose="020B0509030404040204" charset="0"/>
              <a:cs typeface="Monaco" panose="020B0509030404040204" charset="0"/>
            </a:endParaRPr>
          </a:p>
          <a:p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endParaRPr lang="zh-CN" altLang="en-US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34620"/>
            <a:ext cx="10515600" cy="1325563"/>
          </a:xfrm>
        </p:spPr>
        <p:txBody>
          <a:bodyPr/>
          <a:p>
            <a:r>
              <a:rPr lang="zh-CN" altLang="en-US" sz="6600" b="1"/>
              <a:t>三</a:t>
            </a:r>
            <a:r>
              <a:rPr lang="en-US" altLang="zh-CN" sz="6600" b="1"/>
              <a:t>.</a:t>
            </a:r>
            <a:r>
              <a:rPr lang="zh-CN" altLang="en-US" sz="6600" b="1"/>
              <a:t>可观测性与数据挖掘</a:t>
            </a:r>
            <a:endParaRPr lang="zh-CN" altLang="en-US" sz="6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- tracepoint</a:t>
            </a:r>
            <a:endParaRPr lang="zh-CN" altLang="en-US" sz="3600"/>
          </a:p>
          <a:p>
            <a:r>
              <a:rPr lang="zh-CN" altLang="en-US" sz="3600"/>
              <a:t>- kprobe</a:t>
            </a:r>
            <a:endParaRPr lang="zh-CN" altLang="en-US" sz="3600"/>
          </a:p>
          <a:p>
            <a:r>
              <a:rPr lang="zh-CN" altLang="en-US" sz="3600"/>
              <a:t>- uprobe</a:t>
            </a:r>
            <a:endParaRPr lang="zh-CN" altLang="en-US" sz="3600"/>
          </a:p>
          <a:p>
            <a:r>
              <a:rPr lang="zh-CN" altLang="en-US" sz="3600"/>
              <a:t>- 用户态程序(package,activitiy)堆栈跟踪</a:t>
            </a:r>
            <a:endParaRPr lang="zh-CN" altLang="en-US" sz="3600"/>
          </a:p>
          <a:p>
            <a:pPr marL="0" indent="0">
              <a:buNone/>
            </a:pPr>
            <a:r>
              <a:rPr lang="zh-CN" altLang="en-US" sz="3600"/>
              <a:t>性能开销：tracepoint &gt;&gt;kprobe &gt; uprobe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低开销</a:t>
            </a:r>
            <a:r>
              <a:rPr lang="en-US" altLang="zh-CN">
                <a:latin typeface="Monaco" panose="020B0509030404040204" charset="0"/>
                <a:cs typeface="Monaco" panose="020B0509030404040204" charset="0"/>
              </a:rPr>
              <a:t>tracepoint</a:t>
            </a:r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可追踪子系统众多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L}{6}%W(VZ{4AXBOI7L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2337435"/>
            <a:ext cx="1174432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" y="83820"/>
            <a:ext cx="10515600" cy="1325563"/>
          </a:xfrm>
        </p:spPr>
        <p:txBody>
          <a:bodyPr/>
          <a:p>
            <a:r>
              <a:rPr lang="zh-CN" altLang="en-US" sz="6000" b="1">
                <a:latin typeface="Monaco" panose="020B0509030404040204" charset="0"/>
                <a:cs typeface="Monaco" panose="020B0509030404040204" charset="0"/>
              </a:rPr>
              <a:t>四</a:t>
            </a:r>
            <a:r>
              <a:rPr lang="en-US" altLang="zh-CN" sz="6000" b="1">
                <a:latin typeface="Monaco" panose="020B0509030404040204" charset="0"/>
                <a:cs typeface="Monaco" panose="020B0509030404040204" charset="0"/>
              </a:rPr>
              <a:t>.</a:t>
            </a:r>
            <a:r>
              <a:rPr lang="zh-CN" altLang="en-US" sz="6000" b="1">
                <a:latin typeface="Monaco" panose="020B0509030404040204" charset="0"/>
                <a:cs typeface="Monaco" panose="020B0509030404040204" charset="0"/>
              </a:rPr>
              <a:t>机器学习引入</a:t>
            </a:r>
            <a:endParaRPr lang="zh-CN" altLang="en-US" sz="6000" b="1">
              <a:latin typeface="Monaco" panose="020B0509030404040204" charset="0"/>
              <a:cs typeface="Monaco" panose="020B050903040404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3060"/>
            <a:ext cx="10515600" cy="4351338"/>
          </a:xfrm>
        </p:spPr>
        <p:txBody>
          <a:bodyPr/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在实际开发中，我们使用Tensorflow Lite for C的头文件api，来引入到我们的ebpf程序当中。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目前已完成简单引入验证，后续进一步验证模型运行和训练相关功能。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</p:txBody>
      </p:sp>
      <p:pic>
        <p:nvPicPr>
          <p:cNvPr id="5" name="图片 4" descr="7CJQH%K(]FF93OT5SY_($)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3670300"/>
            <a:ext cx="10296525" cy="1430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65" y="128905"/>
            <a:ext cx="10515600" cy="1325563"/>
          </a:xfrm>
        </p:spPr>
        <p:txBody>
          <a:bodyPr/>
          <a:p>
            <a:r>
              <a:rPr lang="zh-CN" altLang="en-US" sz="5400" b="1"/>
              <a:t>五</a:t>
            </a:r>
            <a:r>
              <a:rPr lang="en-US" altLang="zh-CN" sz="5400" b="1"/>
              <a:t>.</a:t>
            </a:r>
            <a:r>
              <a:rPr lang="zh-CN" altLang="en-US" sz="5400" b="1"/>
              <a:t>未来规划与落地</a:t>
            </a:r>
            <a:endParaRPr lang="zh-CN" altLang="en-US" sz="5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3060"/>
            <a:ext cx="10515600" cy="479044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600" b="1"/>
              <a:t>模型</a:t>
            </a:r>
            <a:r>
              <a:rPr lang="en-US" altLang="zh-CN" sz="3600" b="1"/>
              <a:t>1---</a:t>
            </a:r>
            <a:r>
              <a:rPr lang="zh-CN" altLang="en-US" sz="3600" b="1"/>
              <a:t>监控模型</a:t>
            </a:r>
            <a:endParaRPr lang="zh-CN" altLang="en-US" sz="3600" b="1"/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高负载状态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pPr marL="0" indent="0">
              <a:buNone/>
            </a:pPr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根据初始化状态，我们指定高负载的标准，当达到这个标准时，令内核态ebpf程序向用户态程序抛出一系列相关数据。（注：初始化的高负载标准由配置文件和自动化脚本生成，在低负载时会根据调优的模型重新生成高负载标准，最后达到一个符合当前设备的高负载/毛刺/资源耗尽模型）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低负载状态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>
                <a:latin typeface="Monaco" panose="020B0509030404040204" charset="0"/>
                <a:cs typeface="Monaco" panose="020B0509030404040204" charset="0"/>
              </a:rPr>
              <a:t>用户态程序在低负载时训练从内核态拿出的数据，从而优化模型。根据优化好的模型的参数，输出新的ebpf内核态程序</a:t>
            </a:r>
            <a:endParaRPr lang="zh-CN" altLang="en-US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535" y="352425"/>
            <a:ext cx="11550015" cy="606679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4000" b="1">
                <a:latin typeface="Monaco" panose="020B0509030404040204" charset="0"/>
              </a:rPr>
              <a:t>模型</a:t>
            </a:r>
            <a:r>
              <a:rPr lang="en-US" altLang="zh-CN" sz="4000" b="1">
                <a:latin typeface="Monaco" panose="020B0509030404040204" charset="0"/>
              </a:rPr>
              <a:t>2-</a:t>
            </a:r>
            <a:r>
              <a:rPr lang="zh-CN" altLang="en-US" sz="4000" b="1">
                <a:latin typeface="Monaco" panose="020B0509030404040204" charset="0"/>
              </a:rPr>
              <a:t>知识库模型</a:t>
            </a:r>
            <a:endParaRPr lang="zh-CN" altLang="en-US" sz="4000" b="1">
              <a:latin typeface="Monaco" panose="020B0509030404040204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我们通过建立知识库的方法，在告警模型抛出预测的问题后，根据链路上的数据和预测到的问题，给出知识库模型的解决方案。初步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</a:rPr>
              <a:t>callback</a:t>
            </a:r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策略为简单的针对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</a:rPr>
              <a:t>sysfs </a:t>
            </a:r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如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</a:rPr>
              <a:t>/proc</a:t>
            </a:r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和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</a:rPr>
              <a:t>/sys</a:t>
            </a:r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等进行一些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</a:rPr>
              <a:t>echo</a:t>
            </a:r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参数设置，或是一些稍微简单粗暴的</a:t>
            </a:r>
            <a:r>
              <a:rPr lang="en-US" altLang="zh-CN" sz="3200">
                <a:latin typeface="Monaco" panose="020B0509030404040204" charset="0"/>
                <a:cs typeface="Monaco" panose="020B0509030404040204" charset="0"/>
              </a:rPr>
              <a:t>callback</a:t>
            </a:r>
            <a:r>
              <a:rPr lang="zh-CN" altLang="en-US" sz="3200">
                <a:latin typeface="Monaco" panose="020B0509030404040204" charset="0"/>
                <a:cs typeface="Monaco" panose="020B0509030404040204" charset="0"/>
              </a:rPr>
              <a:t>处理。</a:t>
            </a:r>
            <a:endParaRPr lang="zh-CN" altLang="en-US" sz="3200">
              <a:latin typeface="Monaco" panose="020B0509030404040204" charset="0"/>
              <a:cs typeface="Monaco" panose="020B0509030404040204" charset="0"/>
            </a:endParaRPr>
          </a:p>
          <a:p>
            <a:pPr marL="0" indent="0">
              <a:buNone/>
            </a:pPr>
            <a:endParaRPr lang="zh-CN" altLang="en-US" sz="3200">
              <a:latin typeface="Monaco" panose="020B0509030404040204" charset="0"/>
              <a:cs typeface="Monaco" panose="020B0509030404040204" charset="0"/>
            </a:endParaRPr>
          </a:p>
          <a:p>
            <a:pPr marL="0" indent="0">
              <a:buNone/>
            </a:pPr>
            <a:r>
              <a:rPr lang="en-US" altLang="zh-CN" sz="4900" b="1">
                <a:latin typeface="Monaco" panose="020B0509030404040204" charset="0"/>
                <a:cs typeface="Monaco" panose="020B0509030404040204" charset="0"/>
              </a:rPr>
              <a:t>More:</a:t>
            </a:r>
            <a:endParaRPr lang="en-US" altLang="zh-CN" sz="4900" b="1">
              <a:latin typeface="Monaco" panose="020B0509030404040204" charset="0"/>
              <a:cs typeface="Monaco" panose="020B0509030404040204" charset="0"/>
            </a:endParaRPr>
          </a:p>
          <a:p>
            <a:pPr marL="0" indent="0">
              <a:buNone/>
            </a:pP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将模型运行以</a:t>
            </a:r>
            <a:r>
              <a:rPr lang="en-US" altLang="zh-CN" sz="3600">
                <a:latin typeface="Monaco" panose="020B0509030404040204" charset="0"/>
                <a:cs typeface="Monaco" panose="020B0509030404040204" charset="0"/>
              </a:rPr>
              <a:t>ko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模式打入内核，减少内核态</a:t>
            </a:r>
            <a:r>
              <a:rPr lang="en-US" altLang="zh-CN" sz="3600">
                <a:latin typeface="Monaco" panose="020B0509030404040204" charset="0"/>
                <a:cs typeface="Monaco" panose="020B0509030404040204" charset="0"/>
              </a:rPr>
              <a:t>ebpf</a:t>
            </a:r>
            <a:r>
              <a:rPr lang="zh-CN" altLang="en-US" sz="3600">
                <a:latin typeface="Monaco" panose="020B0509030404040204" charset="0"/>
                <a:cs typeface="Monaco" panose="020B0509030404040204" charset="0"/>
              </a:rPr>
              <a:t>向用户态程序抛出数据的频繁上下文切换，同时加速预测，减小预测时间，以更快的发现和防止卡死，卡顿，等性能问题的出现</a:t>
            </a:r>
            <a:endParaRPr lang="zh-CN" altLang="en-US" sz="3600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Monaco" panose="020B0509030404040204" charset="0"/>
              </a:rPr>
              <a:t>其他问题</a:t>
            </a:r>
            <a:endParaRPr lang="zh-CN" altLang="en-US" b="1">
              <a:latin typeface="Monaco" panose="020B050903040404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在以上的基础上，我们在出厂时提供预训练好的两个通用模型。</a:t>
            </a:r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  <a:p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  <a:p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告警模型会根据用户的使用场景不断优化。达到</a:t>
            </a:r>
            <a:r>
              <a:rPr lang="en-US" altLang="zh-CN" sz="4000">
                <a:latin typeface="Monaco" panose="020B0509030404040204" charset="0"/>
                <a:cs typeface="Monaco" panose="020B0509030404040204" charset="0"/>
              </a:rPr>
              <a:t>“</a:t>
            </a:r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越用越准，越用问题越少</a:t>
            </a:r>
            <a:r>
              <a:rPr lang="en-US" altLang="zh-CN" sz="4000">
                <a:latin typeface="Monaco" panose="020B0509030404040204" charset="0"/>
                <a:cs typeface="Monaco" panose="020B0509030404040204" charset="0"/>
              </a:rPr>
              <a:t>”</a:t>
            </a:r>
            <a:r>
              <a:rPr lang="zh-CN" altLang="en-US" sz="4000">
                <a:latin typeface="Monaco" panose="020B0509030404040204" charset="0"/>
                <a:cs typeface="Monaco" panose="020B0509030404040204" charset="0"/>
              </a:rPr>
              <a:t>的效果</a:t>
            </a:r>
            <a:endParaRPr lang="zh-CN" altLang="en-US" sz="4000">
              <a:latin typeface="Monaco" panose="020B0509030404040204" charset="0"/>
              <a:cs typeface="Monaco" panose="020B050903040404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MxNjIzYmYyYTIwNzE4YmM5M2YxZWU1YTZlMWExMD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Microsoft JhengHei</vt:lpstr>
      <vt:lpstr>Microsoft JhengHei UI</vt:lpstr>
      <vt:lpstr>MingLiU-ExtB</vt:lpstr>
      <vt:lpstr>Yu Gothic UI Semibold</vt:lpstr>
      <vt:lpstr>Yu Gothic UI Semilight</vt:lpstr>
      <vt:lpstr>Bahnschrift Light SemiCondensed</vt:lpstr>
      <vt:lpstr>Bahnschrift SemiLight</vt:lpstr>
      <vt:lpstr>Cascadia Code</vt:lpstr>
      <vt:lpstr>Cascadia Mono ExtraLight</vt:lpstr>
      <vt:lpstr>Cascadia Mono SemiLight</vt:lpstr>
      <vt:lpstr>DejaVu Sans Mono</vt:lpstr>
      <vt:lpstr>Comic Sans MS</vt:lpstr>
      <vt:lpstr>Monaco</vt:lpstr>
      <vt:lpstr>等线 Light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IA Geek.</cp:lastModifiedBy>
  <cp:revision>2</cp:revision>
  <dcterms:created xsi:type="dcterms:W3CDTF">2023-08-30T10:41:02Z</dcterms:created>
  <dcterms:modified xsi:type="dcterms:W3CDTF">2023-08-30T11:30:44Z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18488BBACF4F4142A863AA4A3674BC25_12</vt:lpwstr>
  </property>
  <property fmtid="{D5CDD505-2E9C-101B-9397-08002B2CF9AE}" pid="3" name="KSOProductBuildVer">
    <vt:lpwstr>2052-12.1.0.15120</vt:lpwstr>
  </property>
</Properties>
</file>