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media/audio1" ContentType="audio/x-wav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92" r:id="rId6"/>
    <p:sldId id="264" r:id="rId7"/>
    <p:sldId id="272" r:id="rId8"/>
    <p:sldId id="277" r:id="rId9"/>
    <p:sldId id="278" r:id="rId10"/>
    <p:sldId id="275" r:id="rId11"/>
    <p:sldId id="273" r:id="rId12"/>
    <p:sldId id="274" r:id="rId13"/>
    <p:sldId id="276" r:id="rId14"/>
    <p:sldId id="279" r:id="rId15"/>
    <p:sldId id="280" r:id="rId16"/>
    <p:sldId id="281" r:id="rId17"/>
    <p:sldId id="288" r:id="rId18"/>
    <p:sldId id="300" r:id="rId19"/>
    <p:sldId id="282" r:id="rId20"/>
    <p:sldId id="284" r:id="rId21"/>
    <p:sldId id="266" r:id="rId22"/>
    <p:sldId id="293" r:id="rId23"/>
    <p:sldId id="267" r:id="rId24"/>
    <p:sldId id="287" r:id="rId25"/>
    <p:sldId id="289" r:id="rId26"/>
    <p:sldId id="291" r:id="rId27"/>
    <p:sldId id="296" r:id="rId28"/>
    <p:sldId id="297" r:id="rId29"/>
    <p:sldId id="298" r:id="rId30"/>
    <p:sldId id="270" r:id="rId31"/>
    <p:sldId id="301" r:id="rId32"/>
    <p:sldId id="302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660033"/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5F5AF-1760-4E65-B2D5-E3AF80D423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57CD0-6697-4DD6-8F9B-F4686B1FCC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38DF9-C786-432A-95C0-F8F5AF6B0C4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5FE5784-E9C3-42F8-B9D3-256FFB16BB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6536F31-8B74-43BA-B253-B999A28F68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38320C7-D8DE-4051-BB2A-56B16AAEB3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53BD70C-9C28-4FB1-91BE-DF54102AFA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F7057-66A7-4E8C-8B37-91A6B725B79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459BE-0B6B-48A2-A89D-882426EC662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273907-BB1E-4244-A398-1ABDB0F95BB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516E4A-11B2-4F7F-BACB-BDD9AA1A815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BCE32-0FBC-43DE-B41F-D32F3DEF4F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B76DAE-18B3-4108-B19D-16EB0EBBA1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45E97-B6D5-46CA-87CA-619993E4821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682143-ACC3-48C0-9380-83BDE2DCF2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Klicken Sie, um das Format des Titel-Masters zu bearbeiten.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Klicken Sie, um die Textformatierung des Masters zu bearbeiten.</a:t>
            </a:r>
          </a:p>
          <a:p>
            <a:pPr lvl="1"/>
            <a:r>
              <a:rPr lang="en-US" altLang="zh-CN" smtClean="0"/>
              <a:t>Zweite Ebene</a:t>
            </a:r>
          </a:p>
          <a:p>
            <a:pPr lvl="2"/>
            <a:r>
              <a:rPr lang="en-US" altLang="zh-CN" smtClean="0"/>
              <a:t>Dritte Ebene</a:t>
            </a:r>
          </a:p>
          <a:p>
            <a:pPr lvl="3"/>
            <a:r>
              <a:rPr lang="en-US" altLang="zh-CN" smtClean="0"/>
              <a:t>Vierte Ebene</a:t>
            </a:r>
          </a:p>
          <a:p>
            <a:pPr lvl="4"/>
            <a:r>
              <a:rPr lang="en-US" altLang="zh-CN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EFA86761-36BA-455C-A5D0-3ADADEDA2A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1.xls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2.xls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3.xls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4.xls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5.xls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Selective search in Amazons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276600"/>
            <a:ext cx="8763000" cy="3048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Jens Lieberum</a:t>
            </a:r>
          </a:p>
          <a:p>
            <a:r>
              <a:rPr lang="en-US" altLang="zh-CN">
                <a:ea typeface="宋体" charset="-122"/>
              </a:rPr>
              <a:t>Mathematical Institute Basel</a:t>
            </a:r>
          </a:p>
          <a:p>
            <a:r>
              <a:rPr lang="en-US" altLang="zh-CN">
                <a:ea typeface="宋体" charset="-122"/>
              </a:rPr>
              <a:t>Switzerland</a:t>
            </a:r>
          </a:p>
          <a:p>
            <a:r>
              <a:rPr lang="en-US" altLang="zh-CN">
                <a:ea typeface="宋体" charset="-122"/>
              </a:rPr>
              <a:t>lieberum@math.unibas.ch</a:t>
            </a:r>
          </a:p>
          <a:p>
            <a:r>
              <a:rPr lang="en-US" altLang="zh-CN" sz="2800" b="1">
                <a:ea typeface="宋体" charset="-122"/>
              </a:rPr>
              <a:t>www.math.unibas.ch/~lieberum/amazong/amazong.html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0010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Deviations from minimal distance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9624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Invader </a:t>
            </a:r>
          </a:p>
          <a:p>
            <a:pPr lvl="1"/>
            <a:r>
              <a:rPr lang="en-US" altLang="zh-CN">
                <a:ea typeface="宋体" charset="-122"/>
              </a:rPr>
              <a:t>tries to build </a:t>
            </a:r>
            <a:r>
              <a:rPr lang="en-US" altLang="zh-CN" b="1">
                <a:ea typeface="宋体" charset="-122"/>
              </a:rPr>
              <a:t>large</a:t>
            </a:r>
            <a:r>
              <a:rPr lang="en-US" altLang="zh-CN">
                <a:ea typeface="宋体" charset="-122"/>
              </a:rPr>
              <a:t> territorial frameworks</a:t>
            </a:r>
          </a:p>
          <a:p>
            <a:r>
              <a:rPr lang="en-US" altLang="zh-CN">
                <a:ea typeface="宋体" charset="-122"/>
              </a:rPr>
              <a:t>Amazong </a:t>
            </a:r>
          </a:p>
          <a:p>
            <a:pPr lvl="1"/>
            <a:r>
              <a:rPr lang="en-US" altLang="zh-CN">
                <a:ea typeface="宋体" charset="-122"/>
              </a:rPr>
              <a:t>tries to lock out an amazon of the opponent inside of a </a:t>
            </a:r>
            <a:r>
              <a:rPr lang="en-US" altLang="zh-CN" b="1">
                <a:ea typeface="宋体" charset="-122"/>
              </a:rPr>
              <a:t>small</a:t>
            </a:r>
            <a:r>
              <a:rPr lang="en-US" altLang="zh-CN">
                <a:ea typeface="宋体" charset="-122"/>
              </a:rPr>
              <a:t> territory</a:t>
            </a:r>
          </a:p>
          <a:p>
            <a:pPr lvl="1"/>
            <a:r>
              <a:rPr lang="en-US" altLang="zh-CN">
                <a:ea typeface="宋体" charset="-122"/>
              </a:rPr>
              <a:t>tries to understand  Zugzwang</a:t>
            </a:r>
          </a:p>
          <a:p>
            <a:pPr lvl="1"/>
            <a:r>
              <a:rPr lang="en-US" altLang="zh-CN">
                <a:ea typeface="宋体" charset="-122"/>
              </a:rPr>
              <a:t>analyzes the distribution of Amazons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Amazong evaluation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vs. minimal distance</a:t>
            </a:r>
          </a:p>
        </p:txBody>
      </p:sp>
      <p:graphicFrame>
        <p:nvGraphicFramePr>
          <p:cNvPr id="31772" name="Object 28"/>
          <p:cNvGraphicFramePr>
            <a:graphicFrameLocks noChangeAspect="1"/>
          </p:cNvGraphicFramePr>
          <p:nvPr>
            <p:ph type="chart" idx="1"/>
          </p:nvPr>
        </p:nvGraphicFramePr>
        <p:xfrm>
          <a:off x="1066800" y="1752600"/>
          <a:ext cx="7224713" cy="4419600"/>
        </p:xfrm>
        <a:graphic>
          <a:graphicData uri="http://schemas.openxmlformats.org/presentationml/2006/ole">
            <p:oleObj spid="_x0000_s31772" name="Tabelle" r:id="rId3" imgW="4715256" imgH="2686507" progId="Excel.Sheet.8">
              <p:embed/>
            </p:oleObj>
          </a:graphicData>
        </a:graphic>
      </p:graphicFrame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1676400" y="5715000"/>
            <a:ext cx="4575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charset="-122"/>
              </a:rPr>
              <a:t>generated from Amazong - Invader (Maastricht 2002)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Ingredients of Amazong’s evaluation function</a:t>
            </a:r>
          </a:p>
        </p:txBody>
      </p:sp>
      <p:graphicFrame>
        <p:nvGraphicFramePr>
          <p:cNvPr id="32781" name="Object 13"/>
          <p:cNvGraphicFramePr>
            <a:graphicFrameLocks noChangeAspect="1"/>
          </p:cNvGraphicFramePr>
          <p:nvPr>
            <p:ph type="chart" idx="1"/>
          </p:nvPr>
        </p:nvGraphicFramePr>
        <p:xfrm>
          <a:off x="842963" y="1828800"/>
          <a:ext cx="7458075" cy="4495800"/>
        </p:xfrm>
        <a:graphic>
          <a:graphicData uri="http://schemas.openxmlformats.org/presentationml/2006/ole">
            <p:oleObj spid="_x0000_s32781" name="Tabelle" r:id="rId3" imgW="4677156" imgH="2581656" progId="Excel.Sheet.8">
              <p:embed/>
            </p:oleObj>
          </a:graphicData>
        </a:graphic>
      </p:graphicFrame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1447800" y="5943600"/>
            <a:ext cx="4575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charset="-122"/>
              </a:rPr>
              <a:t>generated from Amazong - Invader (Maastricht 2002)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Selective search I: 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extending the search depth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362200"/>
            <a:ext cx="4343400" cy="38100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Minimal distance evaluation is 0</a:t>
            </a:r>
          </a:p>
          <a:p>
            <a:r>
              <a:rPr lang="en-US" altLang="zh-CN" sz="2800">
                <a:ea typeface="宋体" charset="-122"/>
              </a:rPr>
              <a:t>Amazong evaluation with black to move is 6.5</a:t>
            </a:r>
          </a:p>
          <a:p>
            <a:r>
              <a:rPr lang="en-US" altLang="zh-CN" sz="2800">
                <a:ea typeface="宋体" charset="-122"/>
              </a:rPr>
              <a:t>correct value is 6.5</a:t>
            </a:r>
          </a:p>
          <a:p>
            <a:r>
              <a:rPr lang="en-US" altLang="zh-CN" sz="2800">
                <a:ea typeface="宋体" charset="-122"/>
              </a:rPr>
              <a:t>result of odd-ply-search is 3.25</a:t>
            </a:r>
          </a:p>
        </p:txBody>
      </p:sp>
      <p:pic>
        <p:nvPicPr>
          <p:cNvPr id="34823" name="Picture 7" descr="C:\Dokumente und Einstellungen\Standard\Eigene Dateien\amazong\arrows_amazong1.jpg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953000" y="2362200"/>
            <a:ext cx="3581400" cy="3581400"/>
          </a:xfrm>
        </p:spPr>
      </p:pic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5486400" y="6019800"/>
            <a:ext cx="2297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Arrows - Amazong1.1 (2000)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9248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The unstable successor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81200"/>
            <a:ext cx="4419600" cy="41910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Amazong evaluation with white to move is 3.25</a:t>
            </a:r>
          </a:p>
          <a:p>
            <a:r>
              <a:rPr lang="en-US" altLang="zh-CN" sz="2800">
                <a:ea typeface="宋体" charset="-122"/>
              </a:rPr>
              <a:t>correct value is 14.5</a:t>
            </a:r>
          </a:p>
          <a:p>
            <a:r>
              <a:rPr lang="en-US" altLang="zh-CN" sz="2800">
                <a:ea typeface="宋体" charset="-122"/>
              </a:rPr>
              <a:t>result of n-ply-search (n&gt;0) is 14.5</a:t>
            </a:r>
          </a:p>
          <a:p>
            <a:r>
              <a:rPr lang="en-US" altLang="zh-CN" sz="2800" b="1">
                <a:ea typeface="宋体" charset="-122"/>
              </a:rPr>
              <a:t>previous</a:t>
            </a:r>
            <a:r>
              <a:rPr lang="en-US" altLang="zh-CN" sz="2800">
                <a:ea typeface="宋体" charset="-122"/>
              </a:rPr>
              <a:t> position </a:t>
            </a:r>
            <a:r>
              <a:rPr lang="en-US" altLang="zh-CN" sz="2800" b="1">
                <a:ea typeface="宋体" charset="-122"/>
              </a:rPr>
              <a:t>requires</a:t>
            </a:r>
            <a:r>
              <a:rPr lang="en-US" altLang="zh-CN" sz="2800">
                <a:ea typeface="宋体" charset="-122"/>
              </a:rPr>
              <a:t> </a:t>
            </a:r>
            <a:r>
              <a:rPr lang="en-US" altLang="zh-CN" sz="2800" b="1">
                <a:ea typeface="宋体" charset="-122"/>
              </a:rPr>
              <a:t>quiescence search</a:t>
            </a:r>
            <a:r>
              <a:rPr lang="en-US" altLang="zh-CN" sz="2800">
                <a:ea typeface="宋体" charset="-122"/>
              </a:rPr>
              <a:t> or selective extensions at odd-ply-search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5105400" y="5867400"/>
            <a:ext cx="3157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Analysis of Arrows - Amazong1.1 (2000)</a:t>
            </a:r>
          </a:p>
        </p:txBody>
      </p:sp>
      <p:pic>
        <p:nvPicPr>
          <p:cNvPr id="39944" name="Picture 8" descr="C:\Dokumente und Einstellungen\Standard\Eigene Dateien\amazong\arrows_amazong1a.jpg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953000" y="2209800"/>
            <a:ext cx="3581400" cy="35814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Quiescence search in Amazong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Aim: evaluate at stable positions</a:t>
            </a:r>
          </a:p>
          <a:p>
            <a:r>
              <a:rPr lang="en-US" altLang="zh-CN">
                <a:ea typeface="宋体" charset="-122"/>
              </a:rPr>
              <a:t>Technique:</a:t>
            </a:r>
          </a:p>
          <a:p>
            <a:pPr lvl="1"/>
            <a:r>
              <a:rPr lang="en-US" altLang="zh-CN">
                <a:ea typeface="宋体" charset="-122"/>
              </a:rPr>
              <a:t>Use </a:t>
            </a:r>
            <a:r>
              <a:rPr lang="en-US" altLang="zh-CN" b="1">
                <a:ea typeface="宋体" charset="-122"/>
              </a:rPr>
              <a:t>killer heuristic</a:t>
            </a:r>
            <a:r>
              <a:rPr lang="en-US" altLang="zh-CN">
                <a:ea typeface="宋体" charset="-122"/>
              </a:rPr>
              <a:t> to generate quiescence moves</a:t>
            </a:r>
          </a:p>
          <a:p>
            <a:pPr lvl="1"/>
            <a:r>
              <a:rPr lang="en-US" altLang="zh-CN">
                <a:ea typeface="宋体" charset="-122"/>
              </a:rPr>
              <a:t>Also generate a pass move</a:t>
            </a:r>
          </a:p>
          <a:p>
            <a:pPr lvl="1"/>
            <a:r>
              <a:rPr lang="en-US" altLang="zh-CN">
                <a:ea typeface="宋体" charset="-122"/>
              </a:rPr>
              <a:t>Selective approach to quiescence search seems to be useful in Amazons</a:t>
            </a:r>
          </a:p>
          <a:p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Killer and history heuristics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8768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Killer heuristic: keep in mind the moves that</a:t>
            </a:r>
          </a:p>
          <a:p>
            <a:pPr lvl="1"/>
            <a:r>
              <a:rPr lang="en-US" altLang="zh-CN">
                <a:ea typeface="宋体" charset="-122"/>
              </a:rPr>
              <a:t>belong to main lines </a:t>
            </a:r>
          </a:p>
          <a:p>
            <a:pPr lvl="1"/>
            <a:r>
              <a:rPr lang="en-US" altLang="zh-CN">
                <a:ea typeface="宋体" charset="-122"/>
              </a:rPr>
              <a:t>are a refutation to important lines of play</a:t>
            </a:r>
          </a:p>
          <a:p>
            <a:r>
              <a:rPr lang="en-US" altLang="zh-CN">
                <a:ea typeface="宋体" charset="-122"/>
              </a:rPr>
              <a:t>Pairs of killers:</a:t>
            </a:r>
          </a:p>
          <a:p>
            <a:pPr lvl="1"/>
            <a:r>
              <a:rPr lang="en-US" altLang="zh-CN">
                <a:ea typeface="宋体" charset="-122"/>
              </a:rPr>
              <a:t>also keep in mind the preceeding move</a:t>
            </a:r>
          </a:p>
          <a:p>
            <a:r>
              <a:rPr lang="en-US" altLang="zh-CN">
                <a:ea typeface="宋体" charset="-122"/>
              </a:rPr>
              <a:t>History heuristic:</a:t>
            </a:r>
          </a:p>
          <a:p>
            <a:pPr lvl="1"/>
            <a:r>
              <a:rPr lang="en-US" altLang="zh-CN">
                <a:ea typeface="宋体" charset="-122"/>
              </a:rPr>
              <a:t>prepare statistics for squares involved in killer moves</a:t>
            </a:r>
          </a:p>
          <a:p>
            <a:pPr lvl="1"/>
            <a:r>
              <a:rPr lang="en-US" altLang="zh-CN">
                <a:ea typeface="宋体" charset="-122"/>
              </a:rPr>
              <a:t>combine with squares from actual line of 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Hash-keys in Amazons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The sequence of moves:</a:t>
            </a:r>
          </a:p>
          <a:p>
            <a:pPr lvl="1"/>
            <a:r>
              <a:rPr lang="en-US" altLang="zh-CN">
                <a:ea typeface="宋体" charset="-122"/>
              </a:rPr>
              <a:t>good for low-depth search and killer-sequences</a:t>
            </a:r>
          </a:p>
          <a:p>
            <a:r>
              <a:rPr lang="en-US" altLang="zh-CN">
                <a:ea typeface="宋体" charset="-122"/>
              </a:rPr>
              <a:t>The position:</a:t>
            </a:r>
          </a:p>
          <a:p>
            <a:pPr lvl="1"/>
            <a:r>
              <a:rPr lang="en-US" altLang="zh-CN">
                <a:ea typeface="宋体" charset="-122"/>
              </a:rPr>
              <a:t>search graph instead of tree</a:t>
            </a:r>
          </a:p>
          <a:p>
            <a:r>
              <a:rPr lang="en-US" altLang="zh-CN">
                <a:ea typeface="宋体" charset="-122"/>
              </a:rPr>
              <a:t>The position modulo two or eight symmetries:</a:t>
            </a:r>
          </a:p>
          <a:p>
            <a:pPr lvl="1"/>
            <a:r>
              <a:rPr lang="en-US" altLang="zh-CN">
                <a:ea typeface="宋体" charset="-122"/>
              </a:rPr>
              <a:t>important in opening books</a:t>
            </a:r>
          </a:p>
          <a:p>
            <a:r>
              <a:rPr lang="en-US" altLang="zh-CN">
                <a:ea typeface="宋体" charset="-122"/>
              </a:rPr>
              <a:t>The line segment graph:</a:t>
            </a:r>
          </a:p>
          <a:p>
            <a:pPr lvl="1"/>
            <a:r>
              <a:rPr lang="en-US" altLang="zh-CN">
                <a:ea typeface="宋体" charset="-122"/>
              </a:rPr>
              <a:t>important in endgame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It works !</a:t>
            </a:r>
          </a:p>
        </p:txBody>
      </p:sp>
      <p:pic>
        <p:nvPicPr>
          <p:cNvPr id="71684" name="Picture 4" descr="C:\Dokumente und Einstellungen\Standard\Eigene Dateien\amazong\arrows_amazong1.jpg"/>
          <p:cNvPicPr>
            <a:picLocks noChangeAspect="1" noChangeArrowheads="1"/>
          </p:cNvPicPr>
          <p:nvPr>
            <p:ph type="chart" sz="half" idx="2"/>
          </p:nvPr>
        </p:nvPicPr>
        <p:blipFill>
          <a:blip r:embed="rId2"/>
          <a:srcRect/>
          <a:stretch>
            <a:fillRect/>
          </a:stretch>
        </p:blipFill>
        <p:spPr>
          <a:noFill/>
          <a:ln/>
        </p:spPr>
      </p:pic>
      <p:sp>
        <p:nvSpPr>
          <p:cNvPr id="7168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76400"/>
            <a:ext cx="4419600" cy="47244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2-ply-search:                           e9-f8-e8, f10-e9-f10</a:t>
            </a:r>
          </a:p>
          <a:p>
            <a:pPr>
              <a:buFontTx/>
              <a:buNone/>
            </a:pPr>
            <a:r>
              <a:rPr lang="en-US" altLang="zh-CN" sz="2800">
                <a:ea typeface="宋体" charset="-122"/>
                <a:sym typeface="Symbol" pitchFamily="18" charset="2"/>
              </a:rPr>
              <a:t>    stored in killer hash-table</a:t>
            </a:r>
          </a:p>
          <a:p>
            <a:r>
              <a:rPr lang="en-US" altLang="zh-CN" sz="2800">
                <a:ea typeface="宋体" charset="-122"/>
              </a:rPr>
              <a:t>3-ply-search:</a:t>
            </a:r>
          </a:p>
          <a:p>
            <a:pPr>
              <a:buFontTx/>
              <a:buNone/>
            </a:pPr>
            <a:r>
              <a:rPr lang="en-US" altLang="zh-CN" sz="2800">
                <a:ea typeface="宋体" charset="-122"/>
              </a:rPr>
              <a:t>     third move e9-f8-e8,</a:t>
            </a:r>
          </a:p>
          <a:p>
            <a:pPr>
              <a:buFontTx/>
              <a:buNone/>
            </a:pPr>
            <a:r>
              <a:rPr lang="en-US" altLang="zh-CN" sz="2800">
                <a:ea typeface="宋体" charset="-122"/>
                <a:sym typeface="Symbol" pitchFamily="18" charset="2"/>
              </a:rPr>
              <a:t>   </a:t>
            </a:r>
            <a:r>
              <a:rPr lang="en-US" altLang="zh-CN" sz="2800">
                <a:ea typeface="宋体" charset="-122"/>
              </a:rPr>
              <a:t>  </a:t>
            </a:r>
            <a:r>
              <a:rPr lang="en-US" altLang="zh-CN" sz="2800">
                <a:ea typeface="宋体" charset="-122"/>
                <a:sym typeface="Symbol" pitchFamily="18" charset="2"/>
              </a:rPr>
              <a:t>evaluations 6.5, 6.5, 3.25</a:t>
            </a:r>
          </a:p>
          <a:p>
            <a:pPr>
              <a:buFontTx/>
              <a:buNone/>
            </a:pPr>
            <a:r>
              <a:rPr lang="en-US" altLang="zh-CN" sz="2800">
                <a:ea typeface="宋体" charset="-122"/>
                <a:sym typeface="Symbol" pitchFamily="18" charset="2"/>
              </a:rPr>
              <a:t> selective extension</a:t>
            </a:r>
          </a:p>
          <a:p>
            <a:pPr>
              <a:buFontTx/>
              <a:buNone/>
            </a:pPr>
            <a:r>
              <a:rPr lang="en-US" altLang="zh-CN" sz="2800">
                <a:ea typeface="宋体" charset="-122"/>
                <a:sym typeface="Symbol" pitchFamily="18" charset="2"/>
              </a:rPr>
              <a:t> move f10-e9-f10 found          in hash-table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Selective search II: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heuristic cut-offs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4196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Aim: early (heuristic) detection of refutations</a:t>
            </a:r>
          </a:p>
          <a:p>
            <a:r>
              <a:rPr lang="en-US" altLang="zh-CN" sz="2800">
                <a:ea typeface="宋体" charset="-122"/>
              </a:rPr>
              <a:t>Technique1: Null-move</a:t>
            </a:r>
          </a:p>
          <a:p>
            <a:pPr lvl="1"/>
            <a:r>
              <a:rPr lang="en-US" altLang="zh-CN" sz="2400">
                <a:ea typeface="宋体" charset="-122"/>
              </a:rPr>
              <a:t>cut-off when its your turn, your evaluation is good, and your opponent has no threat</a:t>
            </a:r>
          </a:p>
          <a:p>
            <a:r>
              <a:rPr lang="en-US" altLang="zh-CN" sz="2800">
                <a:ea typeface="宋体" charset="-122"/>
              </a:rPr>
              <a:t>Properties:</a:t>
            </a:r>
          </a:p>
          <a:p>
            <a:pPr lvl="1"/>
            <a:r>
              <a:rPr lang="en-US" altLang="zh-CN" sz="2400">
                <a:ea typeface="宋体" charset="-122"/>
              </a:rPr>
              <a:t>very save in hot positions, Zugzwang causes problems</a:t>
            </a:r>
          </a:p>
          <a:p>
            <a:pPr lvl="1"/>
            <a:r>
              <a:rPr lang="en-US" altLang="zh-CN" sz="2400">
                <a:ea typeface="宋体" charset="-122"/>
              </a:rPr>
              <a:t>realization is expensive in Amazons because of the high branching factor</a:t>
            </a:r>
          </a:p>
          <a:p>
            <a:pPr lvl="1"/>
            <a:r>
              <a:rPr lang="en-US" altLang="zh-CN" sz="2400">
                <a:ea typeface="宋体" charset="-122"/>
              </a:rPr>
              <a:t>more useful close to starting 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848600" cy="38862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rules of Amazons and examples</a:t>
            </a:r>
          </a:p>
          <a:p>
            <a:r>
              <a:rPr lang="en-US" altLang="zh-CN">
                <a:ea typeface="宋体" charset="-122"/>
              </a:rPr>
              <a:t>how to evaluate Amazons positions</a:t>
            </a:r>
          </a:p>
          <a:p>
            <a:r>
              <a:rPr lang="en-US" altLang="zh-CN">
                <a:ea typeface="宋体" charset="-122"/>
              </a:rPr>
              <a:t>selective extensions are needed !</a:t>
            </a:r>
          </a:p>
          <a:p>
            <a:r>
              <a:rPr lang="en-US" altLang="zh-CN">
                <a:ea typeface="宋体" charset="-122"/>
              </a:rPr>
              <a:t>avoid searching in hopeless lines</a:t>
            </a:r>
          </a:p>
          <a:p>
            <a:r>
              <a:rPr lang="en-US" altLang="zh-CN">
                <a:ea typeface="宋体" charset="-122"/>
              </a:rPr>
              <a:t>pre-evaluations: avoid bad moves at once</a:t>
            </a:r>
          </a:p>
          <a:p>
            <a:r>
              <a:rPr lang="en-US" altLang="zh-CN">
                <a:ea typeface="宋体" charset="-122"/>
              </a:rPr>
              <a:t>how to improve move order step by step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Technique 2: Prob-Cut</a:t>
            </a: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8006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The technique I use:</a:t>
            </a:r>
            <a:r>
              <a:rPr lang="en-US" altLang="zh-CN">
                <a:ea typeface="宋体" charset="-122"/>
              </a:rPr>
              <a:t> </a:t>
            </a:r>
          </a:p>
          <a:p>
            <a:pPr lvl="1"/>
            <a:r>
              <a:rPr lang="en-US" altLang="zh-CN" sz="2400">
                <a:ea typeface="宋体" charset="-122"/>
              </a:rPr>
              <a:t>cut-off when it is your turn and your evaluation is ‘good enough’</a:t>
            </a:r>
          </a:p>
          <a:p>
            <a:r>
              <a:rPr lang="en-US" altLang="zh-CN" sz="2800">
                <a:ea typeface="宋体" charset="-122"/>
              </a:rPr>
              <a:t>A technique I don’t use: </a:t>
            </a:r>
          </a:p>
          <a:p>
            <a:pPr lvl="1"/>
            <a:r>
              <a:rPr lang="en-US" altLang="zh-CN" sz="2400">
                <a:ea typeface="宋体" charset="-122"/>
              </a:rPr>
              <a:t>cut-off when it’s your turn and your evaluation is ‘hopeless’ </a:t>
            </a:r>
          </a:p>
          <a:p>
            <a:r>
              <a:rPr lang="en-US" altLang="zh-CN" sz="2800">
                <a:ea typeface="宋体" charset="-122"/>
              </a:rPr>
              <a:t>Properties:</a:t>
            </a:r>
          </a:p>
          <a:p>
            <a:pPr lvl="1"/>
            <a:r>
              <a:rPr lang="en-US" altLang="zh-CN" sz="2400">
                <a:ea typeface="宋体" charset="-122"/>
              </a:rPr>
              <a:t>realization of Prob-cut is cheaper than Null-move</a:t>
            </a:r>
          </a:p>
          <a:p>
            <a:pPr lvl="1"/>
            <a:r>
              <a:rPr lang="en-US" altLang="zh-CN" sz="2400">
                <a:ea typeface="宋体" charset="-122"/>
              </a:rPr>
              <a:t>more dangerous than Null-move</a:t>
            </a:r>
          </a:p>
          <a:p>
            <a:pPr lvl="1"/>
            <a:r>
              <a:rPr lang="en-US" altLang="zh-CN" sz="2400">
                <a:ea typeface="宋体" charset="-122"/>
              </a:rPr>
              <a:t>usually causes more cut-offs than Null-move </a:t>
            </a:r>
          </a:p>
          <a:p>
            <a:pPr lvl="1"/>
            <a:r>
              <a:rPr lang="en-US" altLang="zh-CN" sz="2400">
                <a:ea typeface="宋体" charset="-122"/>
              </a:rPr>
              <a:t>more useful close to leave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1905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Selective search III: 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Pruning - reducing the tree width</a:t>
            </a:r>
          </a:p>
        </p:txBody>
      </p:sp>
      <p:graphicFrame>
        <p:nvGraphicFramePr>
          <p:cNvPr id="76800" name="Object 0"/>
          <p:cNvGraphicFramePr>
            <a:graphicFrameLocks noChangeAspect="1"/>
          </p:cNvGraphicFramePr>
          <p:nvPr>
            <p:ph sz="half" idx="1"/>
          </p:nvPr>
        </p:nvGraphicFramePr>
        <p:xfrm>
          <a:off x="1066800" y="2590800"/>
          <a:ext cx="7186613" cy="3886200"/>
        </p:xfrm>
        <a:graphic>
          <a:graphicData uri="http://schemas.openxmlformats.org/presentationml/2006/ole">
            <p:oleObj spid="_x0000_s76800" name="Tabelle" r:id="rId3" imgW="4648505" imgH="2514905" progId="Excel.Sheet.8">
              <p:embed/>
            </p:oleObj>
          </a:graphicData>
        </a:graphic>
      </p:graphicFrame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2819400" y="6172200"/>
            <a:ext cx="408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generated from Amazong - Tanazon (Maastricht 2002)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1524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Evaluations per second in the opening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667000"/>
            <a:ext cx="8077200" cy="3276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ea typeface="宋体" charset="-122"/>
              </a:rPr>
              <a:t>     3.000 Amazong evaluations during search</a:t>
            </a:r>
          </a:p>
          <a:p>
            <a:pPr>
              <a:buFontTx/>
              <a:buNone/>
            </a:pPr>
            <a:r>
              <a:rPr lang="en-US" altLang="zh-CN">
                <a:ea typeface="宋体" charset="-122"/>
              </a:rPr>
              <a:t>     5.000 Amazong evaluations</a:t>
            </a:r>
          </a:p>
          <a:p>
            <a:pPr>
              <a:buFontTx/>
              <a:buNone/>
            </a:pPr>
            <a:r>
              <a:rPr lang="en-US" altLang="zh-CN">
                <a:ea typeface="宋体" charset="-122"/>
              </a:rPr>
              <a:t>   20.000 Amazong minimal distance</a:t>
            </a:r>
          </a:p>
          <a:p>
            <a:pPr>
              <a:buFontTx/>
              <a:buNone/>
            </a:pPr>
            <a:r>
              <a:rPr lang="en-US" altLang="zh-CN">
                <a:ea typeface="宋体" charset="-122"/>
              </a:rPr>
              <a:t> 100.000 8QP evaluations </a:t>
            </a:r>
          </a:p>
          <a:p>
            <a:pPr>
              <a:buFontTx/>
              <a:buNone/>
            </a:pPr>
            <a:r>
              <a:rPr lang="en-US" altLang="zh-CN">
                <a:ea typeface="宋体" charset="-122"/>
              </a:rPr>
              <a:t> 500.000 Amazong pre-evaluations</a:t>
            </a:r>
          </a:p>
          <a:p>
            <a:pPr>
              <a:buFontTx/>
              <a:buNone/>
            </a:pP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458200" cy="9906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Pre-evaluations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305800" cy="41148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Are rough estimates of the evaluation</a:t>
            </a:r>
          </a:p>
          <a:p>
            <a:r>
              <a:rPr lang="en-US" altLang="zh-CN">
                <a:ea typeface="宋体" charset="-122"/>
              </a:rPr>
              <a:t>Are used to sort the list of all possible moves</a:t>
            </a:r>
          </a:p>
          <a:p>
            <a:r>
              <a:rPr lang="en-US" altLang="zh-CN">
                <a:ea typeface="宋体" charset="-122"/>
              </a:rPr>
              <a:t>Are used to exclude bad moves from search</a:t>
            </a:r>
          </a:p>
          <a:p>
            <a:r>
              <a:rPr lang="en-US" altLang="zh-CN">
                <a:ea typeface="宋体" charset="-122"/>
              </a:rPr>
              <a:t>Parts are computed incrementally</a:t>
            </a:r>
          </a:p>
          <a:p>
            <a:r>
              <a:rPr lang="en-US" altLang="zh-CN">
                <a:ea typeface="宋体" charset="-122"/>
              </a:rPr>
              <a:t>Use killer and history heuristics</a:t>
            </a:r>
          </a:p>
          <a:p>
            <a:r>
              <a:rPr lang="en-US" altLang="zh-CN">
                <a:ea typeface="宋体" charset="-122"/>
              </a:rPr>
              <a:t>Examples of pre-evaluations: </a:t>
            </a:r>
          </a:p>
          <a:p>
            <a:pPr lvl="1"/>
            <a:r>
              <a:rPr lang="en-US" altLang="zh-CN">
                <a:ea typeface="宋体" charset="-122"/>
              </a:rPr>
              <a:t>minimal distance with distances 1,</a:t>
            </a:r>
            <a:r>
              <a:rPr lang="en-US" altLang="zh-CN">
                <a:ea typeface="宋体" charset="-122"/>
                <a:sym typeface="Symbol" pitchFamily="18" charset="2"/>
              </a:rPr>
              <a:t> or </a:t>
            </a:r>
            <a:r>
              <a:rPr lang="en-US" altLang="zh-CN">
                <a:ea typeface="宋体" charset="-122"/>
              </a:rPr>
              <a:t>1,2,</a:t>
            </a:r>
            <a:r>
              <a:rPr lang="en-US" altLang="zh-CN">
                <a:ea typeface="宋体" charset="-122"/>
                <a:sym typeface="Symbol" pitchFamily="18" charset="2"/>
              </a:rPr>
              <a:t>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First Sorting of all Moves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077200" cy="35814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Sorting has time complexity </a:t>
            </a:r>
            <a:r>
              <a:rPr lang="en-US" altLang="zh-CN" sz="2800" b="1">
                <a:ea typeface="宋体" charset="-122"/>
                <a:sym typeface="Symbol" pitchFamily="18" charset="2"/>
              </a:rPr>
              <a:t>(n log(n))</a:t>
            </a:r>
            <a:endParaRPr lang="en-US" altLang="zh-CN" sz="2800">
              <a:ea typeface="宋体" charset="-122"/>
              <a:sym typeface="Symbol" pitchFamily="18" charset="2"/>
            </a:endParaRPr>
          </a:p>
          <a:p>
            <a:r>
              <a:rPr lang="en-US" altLang="zh-CN" sz="2800">
                <a:ea typeface="宋体" charset="-122"/>
                <a:sym typeface="Symbol" pitchFamily="18" charset="2"/>
              </a:rPr>
              <a:t>Pre-evaluations are not precise, distribution known</a:t>
            </a:r>
          </a:p>
          <a:p>
            <a:r>
              <a:rPr lang="en-US" altLang="zh-CN">
                <a:ea typeface="宋体" charset="-122"/>
              </a:rPr>
              <a:t>Bucket sort:</a:t>
            </a:r>
          </a:p>
          <a:p>
            <a:pPr lvl="1"/>
            <a:r>
              <a:rPr lang="en-US" altLang="zh-CN">
                <a:ea typeface="宋体" charset="-122"/>
              </a:rPr>
              <a:t>use k arrays (= buckets)</a:t>
            </a:r>
          </a:p>
          <a:p>
            <a:pPr lvl="1"/>
            <a:r>
              <a:rPr lang="en-US" altLang="zh-CN">
                <a:ea typeface="宋体" charset="-122"/>
              </a:rPr>
              <a:t>pre-evaluation </a:t>
            </a:r>
            <a:r>
              <a:rPr lang="en-US" altLang="zh-CN">
                <a:ea typeface="宋体" charset="-122"/>
                <a:sym typeface="Symbol" pitchFamily="18" charset="2"/>
              </a:rPr>
              <a:t> </a:t>
            </a:r>
            <a:r>
              <a:rPr lang="en-US" altLang="zh-CN">
                <a:ea typeface="宋体" charset="-122"/>
              </a:rPr>
              <a:t>choice of bucket</a:t>
            </a:r>
          </a:p>
          <a:p>
            <a:pPr lvl="1"/>
            <a:r>
              <a:rPr lang="en-US" altLang="zh-CN">
                <a:ea typeface="宋体" charset="-122"/>
              </a:rPr>
              <a:t>time complexity </a:t>
            </a:r>
            <a:r>
              <a:rPr lang="en-US" altLang="zh-CN" b="1">
                <a:ea typeface="宋体" charset="-122"/>
                <a:sym typeface="Symbol" pitchFamily="18" charset="2"/>
              </a:rPr>
              <a:t>(n)</a:t>
            </a:r>
            <a:endParaRPr lang="en-US" altLang="zh-CN"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Distribution of pre-evaluations</a:t>
            </a:r>
          </a:p>
        </p:txBody>
      </p:sp>
      <p:graphicFrame>
        <p:nvGraphicFramePr>
          <p:cNvPr id="77824" name="Object 0"/>
          <p:cNvGraphicFramePr>
            <a:graphicFrameLocks noChangeAspect="1"/>
          </p:cNvGraphicFramePr>
          <p:nvPr>
            <p:ph type="chart" idx="1"/>
          </p:nvPr>
        </p:nvGraphicFramePr>
        <p:xfrm>
          <a:off x="838200" y="2057400"/>
          <a:ext cx="7539038" cy="4114800"/>
        </p:xfrm>
        <a:graphic>
          <a:graphicData uri="http://schemas.openxmlformats.org/presentationml/2006/ole">
            <p:oleObj spid="_x0000_s77824" name="Tabelle" r:id="rId3" imgW="4677156" imgH="2581656" progId="Excel.Sheet.8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Evaluations of moves in the buckets</a:t>
            </a:r>
          </a:p>
        </p:txBody>
      </p:sp>
      <p:graphicFrame>
        <p:nvGraphicFramePr>
          <p:cNvPr id="78848" name="Object 1024"/>
          <p:cNvGraphicFramePr>
            <a:graphicFrameLocks noChangeAspect="1"/>
          </p:cNvGraphicFramePr>
          <p:nvPr>
            <p:ph type="chart" idx="1"/>
          </p:nvPr>
        </p:nvGraphicFramePr>
        <p:xfrm>
          <a:off x="838200" y="2362200"/>
          <a:ext cx="7458075" cy="4114800"/>
        </p:xfrm>
        <a:graphic>
          <a:graphicData uri="http://schemas.openxmlformats.org/presentationml/2006/ole">
            <p:oleObj spid="_x0000_s78848" name="Tabelle" r:id="rId3" imgW="4677156" imgH="2581656" progId="Excel.Sheet.8">
              <p:embed/>
            </p:oleObj>
          </a:graphicData>
        </a:graphic>
      </p:graphicFrame>
      <p:sp>
        <p:nvSpPr>
          <p:cNvPr id="60420" name="Text Box 1028"/>
          <p:cNvSpPr txBox="1">
            <a:spLocks noChangeArrowheads="1"/>
          </p:cNvSpPr>
          <p:nvPr/>
        </p:nvSpPr>
        <p:spPr bwMode="auto">
          <a:xfrm>
            <a:off x="914400" y="2057400"/>
            <a:ext cx="525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600">
                <a:ea typeface="宋体" charset="-122"/>
              </a:rPr>
              <a:t>Evaluations between -18 and 9 in 6 intervals of size 4,5.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Improving the move order 1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results of n-ply-search (n&gt;1) :</a:t>
            </a:r>
          </a:p>
          <a:p>
            <a:pPr lvl="1">
              <a:buFontTx/>
              <a:buNone/>
            </a:pPr>
            <a:r>
              <a:rPr lang="en-US" altLang="zh-CN">
                <a:ea typeface="宋体" charset="-122"/>
              </a:rPr>
              <a:t>a) at least one exact minimax-value v</a:t>
            </a:r>
            <a:r>
              <a:rPr lang="en-US" altLang="zh-CN" baseline="-25000">
                <a:ea typeface="宋体" charset="-122"/>
              </a:rPr>
              <a:t>1</a:t>
            </a:r>
            <a:r>
              <a:rPr lang="en-US" altLang="zh-CN">
                <a:ea typeface="宋体" charset="-122"/>
              </a:rPr>
              <a:t> </a:t>
            </a:r>
          </a:p>
          <a:p>
            <a:pPr lvl="1">
              <a:buFontTx/>
              <a:buNone/>
            </a:pPr>
            <a:r>
              <a:rPr lang="en-US" altLang="zh-CN">
                <a:ea typeface="宋体" charset="-122"/>
              </a:rPr>
              <a:t>b) upper bounds &lt; v</a:t>
            </a:r>
            <a:r>
              <a:rPr lang="en-US" altLang="zh-CN" baseline="-25000">
                <a:ea typeface="宋体" charset="-122"/>
              </a:rPr>
              <a:t>1</a:t>
            </a:r>
            <a:r>
              <a:rPr lang="en-US" altLang="zh-CN">
                <a:ea typeface="宋体" charset="-122"/>
              </a:rPr>
              <a:t> for remaining moves</a:t>
            </a:r>
          </a:p>
          <a:p>
            <a:r>
              <a:rPr lang="en-US" altLang="zh-CN">
                <a:ea typeface="宋体" charset="-122"/>
              </a:rPr>
              <a:t>Problem 1:  </a:t>
            </a:r>
          </a:p>
          <a:p>
            <a:pPr lvl="1">
              <a:buFontTx/>
              <a:buNone/>
            </a:pPr>
            <a:r>
              <a:rPr lang="en-US" altLang="zh-CN">
                <a:ea typeface="宋体" charset="-122"/>
              </a:rPr>
              <a:t>not enough exact minimax-values</a:t>
            </a:r>
          </a:p>
          <a:p>
            <a:r>
              <a:rPr lang="en-US" altLang="zh-CN">
                <a:ea typeface="宋体" charset="-122"/>
              </a:rPr>
              <a:t>Solution 1: k-best algorithm has results</a:t>
            </a:r>
          </a:p>
          <a:p>
            <a:pPr lvl="1">
              <a:buFontTx/>
              <a:buNone/>
            </a:pPr>
            <a:r>
              <a:rPr lang="en-US" altLang="zh-CN">
                <a:ea typeface="宋体" charset="-122"/>
              </a:rPr>
              <a:t>a) at least k exact minimax-values v</a:t>
            </a:r>
            <a:r>
              <a:rPr lang="en-US" altLang="zh-CN" baseline="-25000">
                <a:ea typeface="宋体" charset="-122"/>
              </a:rPr>
              <a:t>1</a:t>
            </a:r>
            <a:r>
              <a:rPr lang="en-US" altLang="zh-CN">
                <a:ea typeface="宋体" charset="-122"/>
              </a:rPr>
              <a:t>, ...,v</a:t>
            </a:r>
            <a:r>
              <a:rPr lang="en-US" altLang="zh-CN" baseline="-25000">
                <a:ea typeface="宋体" charset="-122"/>
              </a:rPr>
              <a:t>k</a:t>
            </a:r>
            <a:endParaRPr lang="en-US" altLang="zh-CN">
              <a:ea typeface="宋体" charset="-122"/>
            </a:endParaRPr>
          </a:p>
          <a:p>
            <a:pPr lvl="1">
              <a:buFontTx/>
              <a:buNone/>
            </a:pPr>
            <a:r>
              <a:rPr lang="en-US" altLang="zh-CN">
                <a:ea typeface="宋体" charset="-122"/>
              </a:rPr>
              <a:t>b) upper bounds &lt; </a:t>
            </a:r>
            <a:r>
              <a:rPr lang="en-US" altLang="zh-CN">
                <a:ea typeface="宋体" charset="-122"/>
                <a:sym typeface="Symbol" pitchFamily="18" charset="2"/>
              </a:rPr>
              <a:t>v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k</a:t>
            </a:r>
            <a:r>
              <a:rPr lang="en-US" altLang="zh-CN">
                <a:ea typeface="宋体" charset="-122"/>
                <a:sym typeface="Symbol" pitchFamily="18" charset="2"/>
              </a:rPr>
              <a:t> for remaining moves</a:t>
            </a:r>
            <a:endParaRPr lang="en-US" altLang="zh-CN" baseline="-25000"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Improving the move order 2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Problem 2:  </a:t>
            </a:r>
          </a:p>
          <a:p>
            <a:pPr lvl="1">
              <a:buFontTx/>
              <a:buNone/>
            </a:pPr>
            <a:r>
              <a:rPr lang="en-US" altLang="zh-CN">
                <a:ea typeface="宋体" charset="-122"/>
              </a:rPr>
              <a:t>k-best algorithm is too slow to use it at </a:t>
            </a:r>
            <a:r>
              <a:rPr lang="en-US" altLang="zh-CN" b="1">
                <a:ea typeface="宋体" charset="-122"/>
              </a:rPr>
              <a:t>all</a:t>
            </a:r>
            <a:r>
              <a:rPr lang="en-US" altLang="zh-CN">
                <a:ea typeface="宋体" charset="-122"/>
              </a:rPr>
              <a:t> search depths simultaneously</a:t>
            </a:r>
          </a:p>
          <a:p>
            <a:r>
              <a:rPr lang="en-US" altLang="zh-CN">
                <a:ea typeface="宋体" charset="-122"/>
              </a:rPr>
              <a:t>Solution 2: k-best(</a:t>
            </a:r>
            <a:r>
              <a:rPr lang="en-US" altLang="zh-CN">
                <a:ea typeface="宋体" charset="-122"/>
                <a:sym typeface="Symbol" pitchFamily="18" charset="2"/>
              </a:rPr>
              <a:t>, b)</a:t>
            </a:r>
            <a:r>
              <a:rPr lang="en-US" altLang="zh-CN">
                <a:ea typeface="宋体" charset="-122"/>
              </a:rPr>
              <a:t> algorithm has results</a:t>
            </a:r>
          </a:p>
          <a:p>
            <a:pPr lvl="1">
              <a:buFontTx/>
              <a:buNone/>
            </a:pPr>
            <a:r>
              <a:rPr lang="en-US" altLang="zh-CN">
                <a:ea typeface="宋体" charset="-122"/>
              </a:rPr>
              <a:t>a) at least one exact minimax value v</a:t>
            </a:r>
            <a:r>
              <a:rPr lang="en-US" altLang="zh-CN" baseline="-25000">
                <a:ea typeface="宋体" charset="-122"/>
              </a:rPr>
              <a:t>1</a:t>
            </a:r>
          </a:p>
          <a:p>
            <a:pPr lvl="1">
              <a:buFontTx/>
              <a:buNone/>
            </a:pPr>
            <a:r>
              <a:rPr lang="en-US" altLang="zh-CN">
                <a:ea typeface="宋体" charset="-122"/>
              </a:rPr>
              <a:t>b) at least k good upper bounds v</a:t>
            </a:r>
            <a:r>
              <a:rPr lang="en-US" altLang="zh-CN" baseline="-25000">
                <a:ea typeface="宋体" charset="-122"/>
              </a:rPr>
              <a:t>2</a:t>
            </a:r>
            <a:r>
              <a:rPr lang="en-US" altLang="zh-CN">
                <a:ea typeface="宋体" charset="-122"/>
              </a:rPr>
              <a:t>, ...,v</a:t>
            </a:r>
            <a:r>
              <a:rPr lang="en-US" altLang="zh-CN" baseline="-25000">
                <a:ea typeface="宋体" charset="-122"/>
              </a:rPr>
              <a:t>k</a:t>
            </a:r>
            <a:r>
              <a:rPr lang="en-US" altLang="zh-CN">
                <a:ea typeface="宋体" charset="-122"/>
                <a:sym typeface="Symbol" pitchFamily="18" charset="2"/>
              </a:rPr>
              <a:t>[v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1</a:t>
            </a:r>
            <a:r>
              <a:rPr lang="en-US" altLang="zh-CN">
                <a:ea typeface="宋体" charset="-122"/>
                <a:sym typeface="Symbol" pitchFamily="18" charset="2"/>
              </a:rPr>
              <a:t>- , v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1</a:t>
            </a:r>
            <a:r>
              <a:rPr lang="en-US" altLang="zh-CN">
                <a:ea typeface="宋体" charset="-122"/>
                <a:sym typeface="Symbol" pitchFamily="18" charset="2"/>
              </a:rPr>
              <a:t>]</a:t>
            </a:r>
          </a:p>
          <a:p>
            <a:pPr lvl="2"/>
            <a:r>
              <a:rPr lang="en-US" altLang="zh-CN">
                <a:ea typeface="宋体" charset="-122"/>
              </a:rPr>
              <a:t>as long as there are k good moves</a:t>
            </a:r>
          </a:p>
          <a:p>
            <a:pPr lvl="2"/>
            <a:r>
              <a:rPr lang="en-US" altLang="zh-CN">
                <a:ea typeface="宋体" charset="-122"/>
              </a:rPr>
              <a:t>quality of the upper bounds depends on b</a:t>
            </a:r>
          </a:p>
          <a:p>
            <a:pPr lvl="1">
              <a:buFontTx/>
              <a:buNone/>
            </a:pPr>
            <a:r>
              <a:rPr lang="en-US" altLang="zh-CN">
                <a:ea typeface="宋体" charset="-122"/>
              </a:rPr>
              <a:t>c) remaining upper bounds are &lt; max(</a:t>
            </a:r>
            <a:r>
              <a:rPr lang="en-US" altLang="zh-CN">
                <a:ea typeface="宋体" charset="-122"/>
                <a:sym typeface="Symbol" pitchFamily="18" charset="2"/>
              </a:rPr>
              <a:t>v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k</a:t>
            </a:r>
            <a:r>
              <a:rPr lang="en-US" altLang="zh-CN">
                <a:ea typeface="宋体" charset="-122"/>
                <a:sym typeface="Symbol" pitchFamily="18" charset="2"/>
              </a:rPr>
              <a:t>, v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1</a:t>
            </a:r>
            <a:r>
              <a:rPr lang="en-US" altLang="zh-CN">
                <a:ea typeface="宋体" charset="-122"/>
                <a:sym typeface="Symbol" pitchFamily="18" charset="2"/>
              </a:rPr>
              <a:t>- )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bldLvl="3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Pruning based on good move order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8001000" cy="36576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Iterative deepening</a:t>
            </a:r>
          </a:p>
          <a:p>
            <a:r>
              <a:rPr lang="en-US" altLang="zh-CN">
                <a:ea typeface="宋体" charset="-122"/>
              </a:rPr>
              <a:t>Sort moves: lexicographical order on pairs</a:t>
            </a:r>
          </a:p>
          <a:p>
            <a:pPr lvl="1">
              <a:buFontTx/>
              <a:buNone/>
            </a:pPr>
            <a:r>
              <a:rPr lang="en-US" altLang="zh-CN">
                <a:ea typeface="宋体" charset="-122"/>
              </a:rPr>
              <a:t> (search depth, good upper bound of value)</a:t>
            </a:r>
          </a:p>
          <a:p>
            <a:r>
              <a:rPr lang="en-US" altLang="zh-CN">
                <a:ea typeface="宋体" charset="-122"/>
              </a:rPr>
              <a:t>Values more reliable </a:t>
            </a:r>
            <a:r>
              <a:rPr lang="en-US" altLang="zh-CN">
                <a:ea typeface="宋体" charset="-122"/>
                <a:sym typeface="Symbol" pitchFamily="18" charset="2"/>
              </a:rPr>
              <a:t> </a:t>
            </a:r>
            <a:r>
              <a:rPr lang="en-US" altLang="zh-CN">
                <a:ea typeface="宋体" charset="-122"/>
              </a:rPr>
              <a:t>be more selective</a:t>
            </a:r>
          </a:p>
          <a:p>
            <a:r>
              <a:rPr lang="en-US" altLang="zh-CN">
                <a:ea typeface="宋体" charset="-122"/>
              </a:rPr>
              <a:t>k-best(</a:t>
            </a:r>
            <a:r>
              <a:rPr lang="en-US" altLang="zh-CN">
                <a:ea typeface="宋体" charset="-122"/>
                <a:sym typeface="Symbol" pitchFamily="18" charset="2"/>
              </a:rPr>
              <a:t>, b)</a:t>
            </a:r>
            <a:r>
              <a:rPr lang="en-US" altLang="zh-CN">
                <a:ea typeface="宋体" charset="-122"/>
              </a:rPr>
              <a:t> for low search depths</a:t>
            </a:r>
          </a:p>
          <a:p>
            <a:r>
              <a:rPr lang="en-US" altLang="zh-CN">
                <a:ea typeface="宋体" charset="-122"/>
              </a:rPr>
              <a:t>NegaScout or MTD(f) for high depths (6,...)  </a:t>
            </a:r>
          </a:p>
          <a:p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Rules of Amazons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438400"/>
            <a:ext cx="3810000" cy="2514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>
                <a:ea typeface="宋体" charset="-122"/>
              </a:rPr>
              <a:t>Starting position :</a:t>
            </a:r>
          </a:p>
          <a:p>
            <a:r>
              <a:rPr lang="en-US" altLang="zh-CN" sz="2800">
                <a:ea typeface="宋体" charset="-122"/>
              </a:rPr>
              <a:t>two players</a:t>
            </a:r>
          </a:p>
          <a:p>
            <a:r>
              <a:rPr lang="en-US" altLang="zh-CN" sz="2800">
                <a:ea typeface="宋体" charset="-122"/>
              </a:rPr>
              <a:t>each player has four amazons</a:t>
            </a:r>
          </a:p>
        </p:txBody>
      </p:sp>
      <p:pic>
        <p:nvPicPr>
          <p:cNvPr id="4102" name="Picture 6" descr="C:\Dokumente und Einstellungen\Standard\Eigene Dateien\amazong\start.jpg"/>
          <p:cNvPicPr>
            <a:picLocks noChangeAspect="1" noChangeArrowheads="1"/>
          </p:cNvPicPr>
          <p:nvPr>
            <p:ph type="ch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1981200"/>
            <a:ext cx="3886200" cy="3808413"/>
          </a:xfrm>
        </p:spPr>
      </p:pic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6689725" y="6140450"/>
            <a:ext cx="298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Computer Amazons tournaments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4290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1998 and 1999: open computer-amazons championships, 1st place Yamazon</a:t>
            </a:r>
          </a:p>
          <a:p>
            <a:r>
              <a:rPr lang="en-US" altLang="zh-CN" sz="2800">
                <a:ea typeface="宋体" charset="-122"/>
              </a:rPr>
              <a:t>2000: amsbot beats Yamazon on ggs</a:t>
            </a:r>
          </a:p>
          <a:p>
            <a:r>
              <a:rPr lang="en-US" altLang="zh-CN" sz="2800">
                <a:ea typeface="宋体" charset="-122"/>
              </a:rPr>
              <a:t>2000 and 2001: 5th and 6th computer olympiad, 1st place 8QP</a:t>
            </a:r>
          </a:p>
          <a:p>
            <a:r>
              <a:rPr lang="en-US" altLang="zh-CN" sz="2800">
                <a:ea typeface="宋体" charset="-122"/>
              </a:rPr>
              <a:t>2001: Jenazon cup, 1st place J. de Koning and T. Tegos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85800" y="5334000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>
                <a:ea typeface="宋体" charset="-122"/>
              </a:rPr>
              <a:t>  2002: 7th computer olympiad, 1st place Amazong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irework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  <p:bldP spid="2560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Summary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4196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Almost all positions in Amazons are difficult</a:t>
            </a:r>
          </a:p>
          <a:p>
            <a:r>
              <a:rPr lang="en-US" altLang="zh-CN">
                <a:ea typeface="宋体" charset="-122"/>
              </a:rPr>
              <a:t>Three types of selective search</a:t>
            </a:r>
          </a:p>
          <a:p>
            <a:pPr lvl="1"/>
            <a:r>
              <a:rPr lang="en-US" altLang="zh-CN">
                <a:ea typeface="宋体" charset="-122"/>
              </a:rPr>
              <a:t>extension of search depth</a:t>
            </a:r>
          </a:p>
          <a:p>
            <a:pPr lvl="1"/>
            <a:r>
              <a:rPr lang="en-US" altLang="zh-CN">
                <a:ea typeface="宋体" charset="-122"/>
              </a:rPr>
              <a:t>heuristic cut-offs</a:t>
            </a:r>
          </a:p>
          <a:p>
            <a:pPr lvl="1"/>
            <a:r>
              <a:rPr lang="en-US" altLang="zh-CN">
                <a:ea typeface="宋体" charset="-122"/>
              </a:rPr>
              <a:t>pruning</a:t>
            </a:r>
          </a:p>
          <a:p>
            <a:r>
              <a:rPr lang="en-US" altLang="zh-CN">
                <a:ea typeface="宋体" charset="-122"/>
              </a:rPr>
              <a:t>Interplay between pre-evaluations, evaluations, and search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Outlook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1242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Selective search IV: extending an opening book </a:t>
            </a:r>
          </a:p>
          <a:p>
            <a:r>
              <a:rPr lang="en-US" altLang="zh-CN">
                <a:ea typeface="宋体" charset="-122"/>
              </a:rPr>
              <a:t>Amazons-specific criteria for selective extensions of search depth</a:t>
            </a:r>
          </a:p>
          <a:p>
            <a:r>
              <a:rPr lang="en-US" altLang="zh-CN">
                <a:ea typeface="宋体" charset="-122"/>
              </a:rPr>
              <a:t>Determine and use similarity of moves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Rules of Amazons</a:t>
            </a:r>
          </a:p>
        </p:txBody>
      </p:sp>
      <p:sp>
        <p:nvSpPr>
          <p:cNvPr id="2868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133600"/>
            <a:ext cx="4191000" cy="3962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>
                <a:ea typeface="宋体" charset="-122"/>
              </a:rPr>
              <a:t>move consists of two parts:</a:t>
            </a:r>
          </a:p>
          <a:p>
            <a:pPr>
              <a:buFontTx/>
              <a:buNone/>
            </a:pPr>
            <a:r>
              <a:rPr lang="en-US" altLang="zh-CN" sz="2800">
                <a:ea typeface="宋体" charset="-122"/>
              </a:rPr>
              <a:t>(1) </a:t>
            </a:r>
            <a:r>
              <a:rPr lang="en-US" altLang="zh-CN" sz="2800">
                <a:solidFill>
                  <a:srgbClr val="660033"/>
                </a:solidFill>
                <a:ea typeface="宋体" charset="-122"/>
              </a:rPr>
              <a:t>moving an Amazon like a queen in chess</a:t>
            </a:r>
          </a:p>
          <a:p>
            <a:pPr>
              <a:buFontTx/>
              <a:buNone/>
            </a:pPr>
            <a:r>
              <a:rPr lang="en-US" altLang="zh-CN" sz="2800">
                <a:ea typeface="宋体" charset="-122"/>
              </a:rPr>
              <a:t>(2) </a:t>
            </a:r>
            <a:r>
              <a:rPr lang="en-US" altLang="zh-CN" sz="2800">
                <a:solidFill>
                  <a:schemeClr val="accent2"/>
                </a:solidFill>
                <a:ea typeface="宋体" charset="-122"/>
              </a:rPr>
              <a:t>shooting</a:t>
            </a:r>
            <a:endParaRPr lang="en-US" altLang="zh-CN" sz="280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800">
                <a:ea typeface="宋体" charset="-122"/>
              </a:rPr>
              <a:t>peaceful game: </a:t>
            </a:r>
          </a:p>
          <a:p>
            <a:r>
              <a:rPr lang="en-US" altLang="zh-CN" sz="2800">
                <a:ea typeface="宋体" charset="-122"/>
              </a:rPr>
              <a:t>no capture</a:t>
            </a:r>
          </a:p>
          <a:p>
            <a:r>
              <a:rPr lang="en-US" altLang="zh-CN" sz="2800">
                <a:ea typeface="宋体" charset="-122"/>
              </a:rPr>
              <a:t>no shooting of amazons</a:t>
            </a:r>
          </a:p>
        </p:txBody>
      </p:sp>
      <p:pic>
        <p:nvPicPr>
          <p:cNvPr id="28684" name="Picture 12" descr="C:\Dokumente und Einstellungen\Standard\Eigene Dateien\amazong\o7_ask-zon2.jpg"/>
          <p:cNvPicPr>
            <a:picLocks noChangeAspect="1" noChangeArrowheads="1"/>
          </p:cNvPicPr>
          <p:nvPr>
            <p:ph type="ch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2133600"/>
            <a:ext cx="3810000" cy="3810000"/>
          </a:xfrm>
        </p:spPr>
      </p:pic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7010400" y="3810000"/>
            <a:ext cx="228600" cy="1981200"/>
          </a:xfrm>
          <a:prstGeom prst="upArrow">
            <a:avLst>
              <a:gd name="adj1" fmla="val 50000"/>
              <a:gd name="adj2" fmla="val 216667"/>
            </a:avLst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6" name="AutoShape 14"/>
          <p:cNvSpPr>
            <a:spLocks noChangeArrowheads="1"/>
          </p:cNvSpPr>
          <p:nvPr/>
        </p:nvSpPr>
        <p:spPr bwMode="auto">
          <a:xfrm>
            <a:off x="6248400" y="3352800"/>
            <a:ext cx="609600" cy="228600"/>
          </a:xfrm>
          <a:prstGeom prst="leftArrow">
            <a:avLst>
              <a:gd name="adj1" fmla="val 50000"/>
              <a:gd name="adj2" fmla="val 6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Rules of Amazons</a:t>
            </a:r>
          </a:p>
        </p:txBody>
      </p:sp>
      <p:pic>
        <p:nvPicPr>
          <p:cNvPr id="61443" name="Picture 3" descr="C:\Dokumente und Einstellungen\Standard\Eigene Dateien\amazong\o7_ask-zona.jpg"/>
          <p:cNvPicPr>
            <a:picLocks noChangeAspect="1" noChangeArrowheads="1"/>
          </p:cNvPicPr>
          <p:nvPr>
            <p:ph type="ch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419600" y="1905000"/>
            <a:ext cx="4038600" cy="4038600"/>
          </a:xfrm>
        </p:spPr>
      </p:pic>
      <p:sp>
        <p:nvSpPr>
          <p:cNvPr id="6144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590800"/>
            <a:ext cx="3886200" cy="23622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No moving or shooting across black squares</a:t>
            </a:r>
          </a:p>
          <a:p>
            <a:r>
              <a:rPr lang="en-US" altLang="zh-CN" sz="2800">
                <a:ea typeface="宋体" charset="-122"/>
              </a:rPr>
              <a:t>Player cannot move     </a:t>
            </a:r>
            <a:r>
              <a:rPr lang="en-US" altLang="zh-CN" sz="2800">
                <a:ea typeface="宋体" charset="-122"/>
                <a:sym typeface="Symbol" pitchFamily="18" charset="2"/>
              </a:rPr>
              <a:t> loser</a:t>
            </a:r>
            <a:endParaRPr lang="en-US" altLang="zh-CN" sz="2800">
              <a:ea typeface="宋体" charset="-122"/>
            </a:endParaRPr>
          </a:p>
          <a:p>
            <a:pPr>
              <a:buFontTx/>
              <a:buNone/>
            </a:pPr>
            <a:endParaRPr lang="en-US" altLang="zh-CN" sz="2800">
              <a:ea typeface="宋体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8108950" y="28956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de-DE"/>
          </a:p>
        </p:txBody>
      </p:sp>
      <p:grpSp>
        <p:nvGrpSpPr>
          <p:cNvPr id="14370" name="Group 34"/>
          <p:cNvGrpSpPr>
            <a:grpSpLocks/>
          </p:cNvGrpSpPr>
          <p:nvPr/>
        </p:nvGrpSpPr>
        <p:grpSpPr bwMode="auto">
          <a:xfrm>
            <a:off x="990600" y="2438400"/>
            <a:ext cx="7086600" cy="1090613"/>
            <a:chOff x="624" y="1536"/>
            <a:chExt cx="4464" cy="687"/>
          </a:xfrm>
        </p:grpSpPr>
        <p:pic>
          <p:nvPicPr>
            <p:cNvPr id="14343" name="Picture 7" descr="C:\Dokumente und Einstellungen\Standard\Eigene Dateien\amazong\defeterri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84" y="1536"/>
              <a:ext cx="1104" cy="687"/>
            </a:xfrm>
            <a:prstGeom prst="rect">
              <a:avLst/>
            </a:prstGeom>
            <a:noFill/>
          </p:spPr>
        </p:pic>
        <p:sp>
          <p:nvSpPr>
            <p:cNvPr id="14361" name="Text Box 25"/>
            <p:cNvSpPr txBox="1">
              <a:spLocks noChangeArrowheads="1"/>
            </p:cNvSpPr>
            <p:nvPr/>
          </p:nvSpPr>
          <p:spPr bwMode="auto">
            <a:xfrm>
              <a:off x="624" y="1632"/>
              <a:ext cx="272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400">
                  <a:ea typeface="宋体" charset="-122"/>
                </a:rPr>
                <a:t>Defective territory</a:t>
              </a:r>
            </a:p>
          </p:txBody>
        </p:sp>
      </p:grpSp>
      <p:grpSp>
        <p:nvGrpSpPr>
          <p:cNvPr id="14369" name="Group 33"/>
          <p:cNvGrpSpPr>
            <a:grpSpLocks/>
          </p:cNvGrpSpPr>
          <p:nvPr/>
        </p:nvGrpSpPr>
        <p:grpSpPr bwMode="auto">
          <a:xfrm>
            <a:off x="1143000" y="5486400"/>
            <a:ext cx="7391400" cy="1143000"/>
            <a:chOff x="720" y="3456"/>
            <a:chExt cx="4656" cy="720"/>
          </a:xfrm>
        </p:grpSpPr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720" y="3456"/>
              <a:ext cx="2448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4400">
                  <a:solidFill>
                    <a:schemeClr val="tx2"/>
                  </a:solidFill>
                  <a:ea typeface="宋体" charset="-122"/>
                </a:rPr>
                <a:t>Hot position</a:t>
              </a:r>
            </a:p>
          </p:txBody>
        </p:sp>
        <p:pic>
          <p:nvPicPr>
            <p:cNvPr id="14364" name="Picture 28" descr="C:\Dokumente und Einstellungen\Standard\Eigene Dateien\amazong\hota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56" y="3624"/>
              <a:ext cx="1920" cy="480"/>
            </a:xfrm>
            <a:prstGeom prst="rect">
              <a:avLst/>
            </a:prstGeom>
            <a:noFill/>
          </p:spPr>
        </p:pic>
      </p:grpSp>
      <p:grpSp>
        <p:nvGrpSpPr>
          <p:cNvPr id="14373" name="Group 37"/>
          <p:cNvGrpSpPr>
            <a:grpSpLocks/>
          </p:cNvGrpSpPr>
          <p:nvPr/>
        </p:nvGrpSpPr>
        <p:grpSpPr bwMode="auto">
          <a:xfrm>
            <a:off x="2057400" y="533400"/>
            <a:ext cx="5867400" cy="1524000"/>
            <a:chOff x="1296" y="336"/>
            <a:chExt cx="3696" cy="960"/>
          </a:xfrm>
        </p:grpSpPr>
        <p:pic>
          <p:nvPicPr>
            <p:cNvPr id="14347" name="Picture 11" descr="C:\Dokumente und Einstellungen\Standard\Eigene Dateien\amazong\terri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032" y="336"/>
              <a:ext cx="960" cy="960"/>
            </a:xfrm>
            <a:prstGeom prst="rect">
              <a:avLst/>
            </a:prstGeom>
          </p:spPr>
        </p:pic>
        <p:sp>
          <p:nvSpPr>
            <p:cNvPr id="14372" name="Text Box 36"/>
            <p:cNvSpPr txBox="1">
              <a:spLocks noChangeArrowheads="1"/>
            </p:cNvSpPr>
            <p:nvPr/>
          </p:nvSpPr>
          <p:spPr bwMode="auto">
            <a:xfrm>
              <a:off x="1296" y="624"/>
              <a:ext cx="138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4400">
                  <a:ea typeface="宋体" charset="-122"/>
                </a:rPr>
                <a:t>Territory</a:t>
              </a:r>
              <a:endParaRPr lang="en-US" altLang="zh-CN">
                <a:ea typeface="宋体" charset="-122"/>
              </a:endParaRPr>
            </a:p>
          </p:txBody>
        </p:sp>
      </p:grpSp>
      <p:grpSp>
        <p:nvGrpSpPr>
          <p:cNvPr id="14376" name="Group 40"/>
          <p:cNvGrpSpPr>
            <a:grpSpLocks/>
          </p:cNvGrpSpPr>
          <p:nvPr/>
        </p:nvGrpSpPr>
        <p:grpSpPr bwMode="auto">
          <a:xfrm>
            <a:off x="1371600" y="3810000"/>
            <a:ext cx="7010400" cy="1646238"/>
            <a:chOff x="864" y="2400"/>
            <a:chExt cx="4416" cy="1037"/>
          </a:xfrm>
        </p:grpSpPr>
        <p:sp>
          <p:nvSpPr>
            <p:cNvPr id="14363" name="Rectangle 27"/>
            <p:cNvSpPr>
              <a:spLocks noChangeArrowheads="1"/>
            </p:cNvSpPr>
            <p:nvPr/>
          </p:nvSpPr>
          <p:spPr bwMode="auto">
            <a:xfrm>
              <a:off x="864" y="2544"/>
              <a:ext cx="216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zh-CN" sz="4400">
                  <a:solidFill>
                    <a:schemeClr val="tx2"/>
                  </a:solidFill>
                  <a:ea typeface="宋体" charset="-122"/>
                </a:rPr>
                <a:t>Zugzwang</a:t>
              </a:r>
            </a:p>
          </p:txBody>
        </p:sp>
        <p:pic>
          <p:nvPicPr>
            <p:cNvPr id="14375" name="Picture 39" descr="C:\Dokumente und Einstellungen\J\Eigene Dateien\java\branchtest\zugzwanga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52" y="2400"/>
              <a:ext cx="1728" cy="103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Minimal distance evaluation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733800" cy="3810000"/>
          </a:xfrm>
        </p:spPr>
        <p:txBody>
          <a:bodyPr/>
          <a:lstStyle/>
          <a:p>
            <a:endParaRPr lang="en-US" altLang="zh-CN" sz="2800">
              <a:ea typeface="宋体" charset="-122"/>
            </a:endParaRPr>
          </a:p>
          <a:p>
            <a:endParaRPr lang="en-US" altLang="zh-CN" sz="2800">
              <a:ea typeface="宋体" charset="-122"/>
            </a:endParaRPr>
          </a:p>
          <a:p>
            <a:endParaRPr lang="en-US" altLang="zh-CN" sz="2800">
              <a:ea typeface="宋体" charset="-122"/>
            </a:endParaRPr>
          </a:p>
        </p:txBody>
      </p:sp>
      <p:pic>
        <p:nvPicPr>
          <p:cNvPr id="30726" name="Picture 6" descr="C:\Dokumente und Einstellungen\Standard\Eigene Dateien\amazong\o7_zon-8qpa.jpg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2133600"/>
            <a:ext cx="3810000" cy="3810000"/>
          </a:xfrm>
        </p:spPr>
      </p:pic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5334000" y="6019800"/>
            <a:ext cx="2574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400">
                <a:ea typeface="宋体" charset="-122"/>
              </a:rPr>
              <a:t>Amazong-8QP (Maastricht 2002)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Minimal distance evaluation</a:t>
            </a:r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733800" cy="38100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The player who can reach an empty square with less moves than his opponent owns that square</a:t>
            </a:r>
          </a:p>
          <a:p>
            <a:endParaRPr lang="en-US" altLang="zh-CN" sz="2800">
              <a:ea typeface="宋体" charset="-122"/>
            </a:endParaRPr>
          </a:p>
          <a:p>
            <a:endParaRPr lang="en-US" altLang="zh-CN" sz="2800">
              <a:ea typeface="宋体" charset="-122"/>
            </a:endParaRPr>
          </a:p>
        </p:txBody>
      </p:sp>
      <p:pic>
        <p:nvPicPr>
          <p:cNvPr id="36870" name="Picture 1030" descr="C:\Dokumente und Einstellungen\Standard\Eigene Dateien\amazong\o7_zon-8qp.jpg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2133600"/>
            <a:ext cx="3810000" cy="3810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Minimal distance evaluation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The player who can reach an empty square with less moves than his opponent owns that square</a:t>
            </a:r>
          </a:p>
          <a:p>
            <a:r>
              <a:rPr lang="en-US" altLang="zh-CN" sz="2800">
                <a:ea typeface="宋体" charset="-122"/>
              </a:rPr>
              <a:t>21-18 = 3 is the minimal distance evaluation of the example</a:t>
            </a:r>
          </a:p>
        </p:txBody>
      </p:sp>
      <p:pic>
        <p:nvPicPr>
          <p:cNvPr id="37894" name="Picture 6" descr="C:\Dokumente und Einstellungen\Standard\Eigene Dateien\amazong\o7_zon-8qpb.jpg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2133600"/>
            <a:ext cx="3810000" cy="3810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Microsoft PowerPoint</Application>
  <PresentationFormat>全屏显示(4:3)</PresentationFormat>
  <Paragraphs>181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Times New Roman</vt:lpstr>
      <vt:lpstr>Symbol</vt:lpstr>
      <vt:lpstr>Office 主题</vt:lpstr>
      <vt:lpstr>Microsoft Excel-Tabelle</vt:lpstr>
      <vt:lpstr>Selective search in Amazons</vt:lpstr>
      <vt:lpstr>Outline</vt:lpstr>
      <vt:lpstr>Rules of Amazons</vt:lpstr>
      <vt:lpstr>Rules of Amazons</vt:lpstr>
      <vt:lpstr>Rules of Amazons</vt:lpstr>
      <vt:lpstr>幻灯片 6</vt:lpstr>
      <vt:lpstr>Minimal distance evaluation</vt:lpstr>
      <vt:lpstr>Minimal distance evaluation</vt:lpstr>
      <vt:lpstr>Minimal distance evaluation</vt:lpstr>
      <vt:lpstr>Deviations from minimal distance</vt:lpstr>
      <vt:lpstr>Amazong evaluation vs. minimal distance</vt:lpstr>
      <vt:lpstr>Ingredients of Amazong’s evaluation function</vt:lpstr>
      <vt:lpstr>Selective search I:  extending the search depth</vt:lpstr>
      <vt:lpstr>The unstable successor</vt:lpstr>
      <vt:lpstr>Quiescence search in Amazong</vt:lpstr>
      <vt:lpstr>Killer and history heuristics</vt:lpstr>
      <vt:lpstr>Hash-keys in Amazons</vt:lpstr>
      <vt:lpstr>It works !</vt:lpstr>
      <vt:lpstr>Selective search II: heuristic cut-offs</vt:lpstr>
      <vt:lpstr>Technique 2: Prob-Cut</vt:lpstr>
      <vt:lpstr>Selective search III:  Pruning - reducing the tree width</vt:lpstr>
      <vt:lpstr>Evaluations per second in the opening </vt:lpstr>
      <vt:lpstr>Pre-evaluations</vt:lpstr>
      <vt:lpstr>First Sorting of all Moves </vt:lpstr>
      <vt:lpstr>Distribution of pre-evaluations</vt:lpstr>
      <vt:lpstr>Evaluations of moves in the buckets</vt:lpstr>
      <vt:lpstr>Improving the move order 1</vt:lpstr>
      <vt:lpstr>Improving the move order 2</vt:lpstr>
      <vt:lpstr>Pruning based on good move order</vt:lpstr>
      <vt:lpstr>Computer Amazons tournaments</vt:lpstr>
      <vt:lpstr>Summary</vt:lpstr>
      <vt:lpstr>Outlook</vt:lpstr>
    </vt:vector>
  </TitlesOfParts>
  <Company>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search and move ordering with adjustable accuracy</dc:title>
  <dc:creator>j</dc:creator>
  <cp:lastModifiedBy>jackywang</cp:lastModifiedBy>
  <cp:revision>37</cp:revision>
  <cp:lastPrinted>2002-10-17T11:06:15Z</cp:lastPrinted>
  <dcterms:created xsi:type="dcterms:W3CDTF">2002-10-13T09:34:32Z</dcterms:created>
  <dcterms:modified xsi:type="dcterms:W3CDTF">2011-05-11T11:36:54Z</dcterms:modified>
</cp:coreProperties>
</file>