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4"/>
  </p:notesMasterIdLst>
  <p:sldIdLst>
    <p:sldId id="356" r:id="rId3"/>
    <p:sldId id="357" r:id="rId4"/>
    <p:sldId id="344" r:id="rId5"/>
    <p:sldId id="257" r:id="rId6"/>
    <p:sldId id="358" r:id="rId7"/>
    <p:sldId id="359" r:id="rId8"/>
    <p:sldId id="259" r:id="rId9"/>
    <p:sldId id="258" r:id="rId10"/>
    <p:sldId id="278" r:id="rId11"/>
    <p:sldId id="279" r:id="rId12"/>
    <p:sldId id="280" r:id="rId13"/>
    <p:sldId id="281" r:id="rId14"/>
    <p:sldId id="256" r:id="rId15"/>
    <p:sldId id="345" r:id="rId16"/>
    <p:sldId id="282" r:id="rId17"/>
    <p:sldId id="346" r:id="rId18"/>
    <p:sldId id="360" r:id="rId19"/>
    <p:sldId id="347" r:id="rId20"/>
    <p:sldId id="349" r:id="rId21"/>
    <p:sldId id="354" r:id="rId22"/>
    <p:sldId id="286" r:id="rId23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639" autoAdjust="0"/>
  </p:normalViewPr>
  <p:slideViewPr>
    <p:cSldViewPr>
      <p:cViewPr varScale="1">
        <p:scale>
          <a:sx n="64" d="100"/>
          <a:sy n="64" d="100"/>
        </p:scale>
        <p:origin x="1168" y="4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1939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65626B88-3759-4801-AC83-41E48C5A6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87B6719B-D042-4CEC-94AD-4AF44ED71768}" type="slidenum">
              <a:rPr lang="de-DE" altLang="zh-CN" smtClean="0">
                <a:latin typeface="Arial" panose="020B0604020202020204" pitchFamily="34" charset="0"/>
              </a:rPr>
              <a:pPr/>
              <a:t>4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4B4C1816-3747-4992-A5C4-EF3F63FB4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E962A819-C780-4E34-97E3-367608568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71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F09BA3ED-A83B-44E6-BEF1-9FD33B8E1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429BC29-3331-4587-942F-1DA095BB4DA5}" type="slidenum">
              <a:rPr lang="de-DE" altLang="zh-CN" smtClean="0">
                <a:latin typeface="Arial" panose="020B0604020202020204" pitchFamily="34" charset="0"/>
              </a:rPr>
              <a:pPr/>
              <a:t>14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35AE45C2-80C0-4737-A937-1D56991EB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1CA2C005-E138-4457-8B36-B1BCF5F72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6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F1F0B97F-155A-46D7-9E06-B0A0F1803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3DF6862-7FBF-47FB-AE76-D4470D6EABCF}" type="slidenum">
              <a:rPr lang="de-DE" altLang="zh-CN" smtClean="0">
                <a:latin typeface="Arial" panose="020B0604020202020204" pitchFamily="34" charset="0"/>
              </a:rPr>
              <a:pPr/>
              <a:t>16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30D4BB0A-9EA0-4AC8-BFF9-777A27309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79ED768E-9DA3-4CB0-B33E-DDB9A69C8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="" xmlns:a16="http://schemas.microsoft.com/office/drawing/2014/main" id="{517BA4E9-B3F6-4C8C-B939-2E819033C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DFB7B576-FE18-4582-A630-1356279D618B}" type="slidenum">
              <a:rPr lang="de-DE" altLang="zh-CN" smtClean="0">
                <a:latin typeface="Arial" panose="020B0604020202020204" pitchFamily="34" charset="0"/>
              </a:rPr>
              <a:pPr/>
              <a:t>18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66A7AA39-E935-471B-A2D0-6F87A05EE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CA7A131B-1788-4741-A2F9-CB3934B23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80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="" xmlns:a16="http://schemas.microsoft.com/office/drawing/2014/main" id="{8C9B8FAE-DBC0-431E-BD87-B3A44D70A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6BA6655F-50FD-486A-A628-B250D08C8F26}" type="slidenum">
              <a:rPr lang="de-DE" altLang="zh-CN" smtClean="0">
                <a:latin typeface="Arial" panose="020B0604020202020204" pitchFamily="34" charset="0"/>
              </a:rPr>
              <a:pPr/>
              <a:t>19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="" xmlns:a16="http://schemas.microsoft.com/office/drawing/2014/main" id="{99C66B64-8FCD-49CB-91F7-709B22186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="" xmlns:a16="http://schemas.microsoft.com/office/drawing/2014/main" id="{6F32FEDD-73AE-42A3-A486-EA88454FA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="" xmlns:a16="http://schemas.microsoft.com/office/drawing/2014/main" id="{469FFF0A-1BB1-4F32-8AD8-25C68258D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6790ED3-B5DE-43B3-A312-DBF4EF37357D}" type="slidenum">
              <a:rPr lang="de-DE" altLang="zh-CN" smtClean="0">
                <a:latin typeface="Arial" panose="020B0604020202020204" pitchFamily="34" charset="0"/>
              </a:rPr>
              <a:pPr/>
              <a:t>20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BE4EFC17-5969-4E3F-A152-6E88676D2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="" xmlns:a16="http://schemas.microsoft.com/office/drawing/2014/main" id="{873FEEF1-014F-450D-88A8-CF963FDB3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="" xmlns:a16="http://schemas.microsoft.com/office/drawing/2014/main" id="{64F94EE8-0FA5-44E8-8AC1-D26BF30B7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85D0E1D-CEB8-4A11-A2FE-2CC5B5A389F7}" type="slidenum">
              <a:rPr lang="de-DE" altLang="zh-CN" smtClean="0">
                <a:latin typeface="Arial" panose="020B0604020202020204" pitchFamily="34" charset="0"/>
              </a:rPr>
              <a:pPr/>
              <a:t>7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115BB3D1-23C2-4820-A9B5-AA42EB6A6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78BC6363-72EB-4500-B49F-397695237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err="1" smtClean="0"/>
              <a:t>Clojure</a:t>
            </a:r>
            <a:r>
              <a:rPr lang="zh-CN" altLang="en-US" dirty="0" smtClean="0"/>
              <a:t>是一种高级的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动态的函数式编程语言。 </a:t>
            </a:r>
            <a:r>
              <a:rPr lang="en-US" altLang="zh-CN" dirty="0" err="1" smtClean="0"/>
              <a:t>Clojure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LISP</a:t>
            </a:r>
            <a:r>
              <a:rPr lang="zh-CN" altLang="en-US" dirty="0" smtClean="0"/>
              <a:t>编程语言设计的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并且具有使其在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运行时环境上运行的编译器。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27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285E9377-5D54-48FA-887B-AFBCC9456F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E3CF171E-5071-4E51-9E63-2422D14357F7}" type="slidenum">
              <a:rPr lang="de-DE" altLang="zh-CN" smtClean="0">
                <a:latin typeface="Arial" panose="020B0604020202020204" pitchFamily="34" charset="0"/>
              </a:rPr>
              <a:pPr/>
              <a:t>8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6D43ABF9-A021-446A-938B-6E9A30C1A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D6C1BE51-0F36-451E-9C9E-5E4227BE1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Hana:</a:t>
            </a:r>
            <a:r>
              <a:rPr lang="zh-CN" altLang="en-US" dirty="0" smtClean="0"/>
              <a:t>基于内存计算技术的高性能实时数据计算平台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389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="" xmlns:a16="http://schemas.microsoft.com/office/drawing/2014/main" id="{89992E56-480F-4039-9BA7-7E11F183C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3C54C0F-EB56-4597-8D73-CF2543AD4928}" type="slidenum">
              <a:rPr lang="de-DE" altLang="zh-CN" smtClean="0">
                <a:latin typeface="Arial" panose="020B0604020202020204" pitchFamily="34" charset="0"/>
              </a:rPr>
              <a:pPr/>
              <a:t>9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="" xmlns:a16="http://schemas.microsoft.com/office/drawing/2014/main" id="{8C8E7B32-5AE7-48E5-9D2E-04E68FE4D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="" xmlns:a16="http://schemas.microsoft.com/office/drawing/2014/main" id="{90580A02-26C5-44D9-93DA-07FF8177D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2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="" xmlns:a16="http://schemas.microsoft.com/office/drawing/2014/main" id="{CFDC233C-790F-41D1-BCD4-B7088DE5B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61632072-94E7-4B87-9E82-00F127DB4F71}" type="slidenum">
              <a:rPr lang="de-DE" altLang="zh-CN" smtClean="0">
                <a:latin typeface="Arial" panose="020B0604020202020204" pitchFamily="34" charset="0"/>
              </a:rPr>
              <a:pPr/>
              <a:t>10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="" xmlns:a16="http://schemas.microsoft.com/office/drawing/2014/main" id="{2048045B-10E0-4C7B-A65F-EE3ADC6E4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="" xmlns:a16="http://schemas.microsoft.com/office/drawing/2014/main" id="{1FBFCC44-556F-499B-BB87-8BD1430F7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62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="" xmlns:a16="http://schemas.microsoft.com/office/drawing/2014/main" id="{FBA435B5-CCB5-46D7-AA88-047C8C87D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DAB6D28F-36FE-4FAE-903C-C1D0FC3E9FD0}" type="slidenum">
              <a:rPr lang="de-DE" altLang="zh-CN" smtClean="0">
                <a:latin typeface="Arial" panose="020B0604020202020204" pitchFamily="34" charset="0"/>
              </a:rPr>
              <a:pPr/>
              <a:t>11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9862F162-C563-4854-B4FD-D35BF24E7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="" xmlns:a16="http://schemas.microsoft.com/office/drawing/2014/main" id="{C701906C-A493-4F36-8E22-476D0CC2D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="" xmlns:a16="http://schemas.microsoft.com/office/drawing/2014/main" id="{2D0923C8-BE2E-4150-9FCA-05EBF29EE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C8D3C3F8-9198-4E39-90E4-62F0F628FBB9}" type="slidenum">
              <a:rPr lang="de-DE" altLang="zh-CN" smtClean="0">
                <a:latin typeface="Arial" panose="020B0604020202020204" pitchFamily="34" charset="0"/>
              </a:rPr>
              <a:pPr/>
              <a:t>12</a:t>
            </a:fld>
            <a:endParaRPr lang="de-DE" altLang="zh-CN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="" xmlns:a16="http://schemas.microsoft.com/office/drawing/2014/main" id="{6CB48CD3-E4F2-4558-9644-1F503E940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="" xmlns:a16="http://schemas.microsoft.com/office/drawing/2014/main" id="{DD4B3AF5-6DE8-46A1-8F20-C153C7F52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2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08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基于云计算平台的大数据挖掘算法研究与实践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目标和平台、理论与实践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1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="" xmlns:a16="http://schemas.microsoft.com/office/drawing/2014/main" id="{D8E9D755-803E-41D8-A06E-9DA80106F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基本原理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="" xmlns:a16="http://schemas.microsoft.com/office/drawing/2014/main" id="{A802A181-2F92-4424-ADE6-7B8246C0778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>
                <a:ea typeface="宋体" panose="02010600030101010101" pitchFamily="2" charset="-122"/>
              </a:rPr>
              <a:t>Spark Streaming</a:t>
            </a:r>
          </a:p>
          <a:p>
            <a:pPr lvl="1"/>
            <a:r>
              <a:rPr lang="zh-CN" altLang="zh-CN" sz="2400">
                <a:ea typeface="宋体" panose="02010600030101010101" pitchFamily="2" charset="-122"/>
              </a:rPr>
              <a:t>对实时数据流进行处理和控制。</a:t>
            </a:r>
            <a:r>
              <a:rPr lang="en-US" altLang="zh-CN" sz="2400">
                <a:ea typeface="宋体" panose="02010600030101010101" pitchFamily="2" charset="-122"/>
              </a:rPr>
              <a:t>Spark Streaming</a:t>
            </a:r>
            <a:r>
              <a:rPr lang="zh-CN" altLang="zh-CN" sz="2400">
                <a:ea typeface="宋体" panose="02010600030101010101" pitchFamily="2" charset="-122"/>
              </a:rPr>
              <a:t>允许程序能够像普通</a:t>
            </a:r>
            <a:r>
              <a:rPr lang="en-US" altLang="zh-CN" sz="2400">
                <a:ea typeface="宋体" panose="02010600030101010101" pitchFamily="2" charset="-122"/>
              </a:rPr>
              <a:t>RDD</a:t>
            </a:r>
            <a:r>
              <a:rPr lang="zh-CN" altLang="zh-CN" sz="2400">
                <a:ea typeface="宋体" panose="02010600030101010101" pitchFamily="2" charset="-122"/>
              </a:rPr>
              <a:t>一样处理实时数据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Mllib</a:t>
            </a:r>
          </a:p>
          <a:p>
            <a:pPr lvl="1"/>
            <a:r>
              <a:rPr lang="zh-CN" altLang="zh-CN" sz="2400">
                <a:ea typeface="宋体" panose="02010600030101010101" pitchFamily="2" charset="-122"/>
              </a:rPr>
              <a:t>一个常用机器学习算法库，算法被实现为对</a:t>
            </a:r>
            <a:r>
              <a:rPr lang="en-US" altLang="zh-CN" sz="2400">
                <a:ea typeface="宋体" panose="02010600030101010101" pitchFamily="2" charset="-122"/>
              </a:rPr>
              <a:t>RDD</a:t>
            </a:r>
            <a:r>
              <a:rPr lang="zh-CN" altLang="zh-CN" sz="2400">
                <a:ea typeface="宋体" panose="02010600030101010101" pitchFamily="2" charset="-122"/>
              </a:rPr>
              <a:t>的</a:t>
            </a:r>
            <a:r>
              <a:rPr lang="en-US" altLang="zh-CN" sz="2400">
                <a:ea typeface="宋体" panose="02010600030101010101" pitchFamily="2" charset="-122"/>
              </a:rPr>
              <a:t>Spark</a:t>
            </a:r>
            <a:r>
              <a:rPr lang="zh-CN" altLang="zh-CN" sz="2400">
                <a:ea typeface="宋体" panose="02010600030101010101" pitchFamily="2" charset="-122"/>
              </a:rPr>
              <a:t>操作。这个库包含可扩展的学习算法，比如分类、回归等需要对大量数据集进行迭代的操作。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GraphX</a:t>
            </a:r>
          </a:p>
          <a:p>
            <a:pPr lvl="1"/>
            <a:r>
              <a:rPr lang="zh-CN" altLang="zh-CN" sz="2400">
                <a:ea typeface="宋体" panose="02010600030101010101" pitchFamily="2" charset="-122"/>
              </a:rPr>
              <a:t>控制图、并行图操作和计算的一组算法和工具的集合。</a:t>
            </a:r>
            <a:r>
              <a:rPr lang="en-US" altLang="zh-CN" sz="2400">
                <a:ea typeface="宋体" panose="02010600030101010101" pitchFamily="2" charset="-122"/>
              </a:rPr>
              <a:t>GraphX</a:t>
            </a:r>
            <a:r>
              <a:rPr lang="zh-CN" altLang="zh-CN" sz="2400">
                <a:ea typeface="宋体" panose="02010600030101010101" pitchFamily="2" charset="-122"/>
              </a:rPr>
              <a:t>扩展了</a:t>
            </a:r>
            <a:r>
              <a:rPr lang="en-US" altLang="zh-CN" sz="2400">
                <a:ea typeface="宋体" panose="02010600030101010101" pitchFamily="2" charset="-122"/>
              </a:rPr>
              <a:t>RDD API</a:t>
            </a:r>
            <a:r>
              <a:rPr lang="zh-CN" altLang="zh-CN" sz="2400">
                <a:ea typeface="宋体" panose="02010600030101010101" pitchFamily="2" charset="-122"/>
              </a:rPr>
              <a:t>，包含控制图、创建子图、访问路径上所有顶点的操作</a:t>
            </a:r>
          </a:p>
        </p:txBody>
      </p:sp>
      <p:sp>
        <p:nvSpPr>
          <p:cNvPr id="52226" name="灯片编号占位符 3">
            <a:extLst>
              <a:ext uri="{FF2B5EF4-FFF2-40B4-BE49-F238E27FC236}">
                <a16:creationId xmlns="" xmlns:a16="http://schemas.microsoft.com/office/drawing/2014/main" id="{79CE469D-9E70-40A6-AF94-81AB191D7A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6750" y="6248400"/>
            <a:ext cx="288925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D9AB89-D89E-4364-A4E8-5DA8B9FB218B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pic>
        <p:nvPicPr>
          <p:cNvPr id="52229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0EBDB5A3-45A2-4994-B9DD-6D9E17D5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46038"/>
            <a:ext cx="19240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="" xmlns:a16="http://schemas.microsoft.com/office/drawing/2014/main" id="{F3D43DC5-62AB-40C2-84A6-EEF2D8CE1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架构的组成图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4" name="灯片编号占位符 3">
            <a:extLst>
              <a:ext uri="{FF2B5EF4-FFF2-40B4-BE49-F238E27FC236}">
                <a16:creationId xmlns="" xmlns:a16="http://schemas.microsoft.com/office/drawing/2014/main" id="{0ECB23F5-5082-4DEE-A684-644669E3A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6750" y="6248400"/>
            <a:ext cx="288925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BE0F4E-9CB6-4FD0-BD0B-B4078B87EB6C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pic>
        <p:nvPicPr>
          <p:cNvPr id="54277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7EAD2B42-CC85-4D8F-B93F-3BCC8001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28" y="140274"/>
            <a:ext cx="19240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图片 6" descr="http://images2015.cnblogs.com/blog/1004194/201608/1004194-20160829174157699-296881431.png">
            <a:extLst>
              <a:ext uri="{FF2B5EF4-FFF2-40B4-BE49-F238E27FC236}">
                <a16:creationId xmlns="" xmlns:a16="http://schemas.microsoft.com/office/drawing/2014/main" id="{35388EAC-C40C-42A9-8A87-05D3049D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2020888"/>
            <a:ext cx="6643687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="" xmlns:a16="http://schemas.microsoft.com/office/drawing/2014/main" id="{CA0D5B9D-A3EE-4EE4-98D7-309BA7D96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架构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="" xmlns:a16="http://schemas.microsoft.com/office/drawing/2014/main" id="{A1283D39-7452-4782-AAFF-8CB2D5CB68F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Cluster Manager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standalone</a:t>
            </a:r>
            <a:r>
              <a:rPr lang="zh-CN" altLang="zh-CN">
                <a:ea typeface="宋体" panose="02010600030101010101" pitchFamily="2" charset="-122"/>
              </a:rPr>
              <a:t>模式中即为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zh-CN">
                <a:ea typeface="宋体" panose="02010600030101010101" pitchFamily="2" charset="-122"/>
              </a:rPr>
              <a:t>主节点，控制整个集群，监控</a:t>
            </a:r>
            <a:r>
              <a:rPr lang="en-US" altLang="zh-CN">
                <a:ea typeface="宋体" panose="02010600030101010101" pitchFamily="2" charset="-122"/>
              </a:rPr>
              <a:t>worker</a:t>
            </a:r>
            <a:r>
              <a:rPr lang="zh-CN" altLang="zh-CN">
                <a:ea typeface="宋体" panose="02010600030101010101" pitchFamily="2" charset="-122"/>
              </a:rPr>
              <a:t>。在</a:t>
            </a:r>
            <a:r>
              <a:rPr lang="en-US" altLang="zh-CN">
                <a:ea typeface="宋体" panose="02010600030101010101" pitchFamily="2" charset="-122"/>
              </a:rPr>
              <a:t>YARN</a:t>
            </a:r>
            <a:r>
              <a:rPr lang="zh-CN" altLang="zh-CN">
                <a:ea typeface="宋体" panose="02010600030101010101" pitchFamily="2" charset="-122"/>
              </a:rPr>
              <a:t>模式中为资源管理器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Worker</a:t>
            </a:r>
            <a:r>
              <a:rPr lang="zh-CN" altLang="zh-CN">
                <a:ea typeface="宋体" panose="02010600030101010101" pitchFamily="2" charset="-122"/>
              </a:rPr>
              <a:t>节点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从节点，负责控制计算节点，启动</a:t>
            </a:r>
            <a:r>
              <a:rPr lang="en-US" altLang="zh-CN">
                <a:ea typeface="宋体" panose="02010600030101010101" pitchFamily="2" charset="-122"/>
              </a:rPr>
              <a:t>Executor</a:t>
            </a:r>
            <a:r>
              <a:rPr lang="zh-CN" altLang="zh-CN">
                <a:ea typeface="宋体" panose="02010600030101010101" pitchFamily="2" charset="-122"/>
              </a:rPr>
              <a:t>或者</a:t>
            </a:r>
            <a:r>
              <a:rPr lang="en-US" altLang="zh-CN">
                <a:ea typeface="宋体" panose="02010600030101010101" pitchFamily="2" charset="-122"/>
              </a:rPr>
              <a:t>Driver</a:t>
            </a:r>
            <a:r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6322" name="灯片编号占位符 3">
            <a:extLst>
              <a:ext uri="{FF2B5EF4-FFF2-40B4-BE49-F238E27FC236}">
                <a16:creationId xmlns="" xmlns:a16="http://schemas.microsoft.com/office/drawing/2014/main" id="{18666C66-FD0F-4840-A2D0-B0E11260E0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6750" y="6248400"/>
            <a:ext cx="288925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5ADBE4-96D6-4A0D-9782-3B8F2F92F967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pic>
        <p:nvPicPr>
          <p:cNvPr id="56325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072D4C33-41CB-4172-882E-6BFE2015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153715"/>
            <a:ext cx="19240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9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/>
              <a:t>Spark </a:t>
            </a:r>
            <a:r>
              <a:rPr lang="zh-CN" altLang="zh-CN" dirty="0"/>
              <a:t>部署</a:t>
            </a:r>
            <a:r>
              <a:rPr lang="zh-CN" altLang="en-US" dirty="0"/>
              <a:t>、</a:t>
            </a:r>
            <a:r>
              <a:rPr lang="zh-CN" altLang="zh-CN" dirty="0"/>
              <a:t>体系结构</a:t>
            </a:r>
            <a:endParaRPr lang="zh-CN" altLang="en-US" sz="4000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="" xmlns:a16="http://schemas.microsoft.com/office/drawing/2014/main" id="{DEEAB848-81E9-47E5-9FB8-FD91D9080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C9EF85-FBAC-4B78-ACC5-5F4E2C781E4E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E53D37F1-1FCD-4823-BA20-BF4584E51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76275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Spark</a:t>
            </a:r>
            <a:r>
              <a:rPr lang="zh-CN" altLang="en-US" dirty="0">
                <a:ea typeface="宋体" panose="02010600030101010101" pitchFamily="2" charset="-122"/>
              </a:rPr>
              <a:t>运行模式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D73D74F3-15D2-4ECC-821B-BCA7716A1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472" y="1676401"/>
            <a:ext cx="9292778" cy="4672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>
                <a:ea typeface="宋体" panose="02010600030101010101" pitchFamily="2" charset="-122"/>
              </a:rPr>
              <a:t>Spark</a:t>
            </a:r>
            <a:r>
              <a:rPr lang="zh-CN" altLang="en-US" sz="2600" dirty="0">
                <a:ea typeface="宋体" panose="02010600030101010101" pitchFamily="2" charset="-122"/>
              </a:rPr>
              <a:t>的运行模式多种多样，灵活多变，部署在单机上时，既可以用本地模式运行，也可以用伪分布模式运行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</a:rPr>
              <a:t>当以分布式集群的方式部署时，也有众多的运行模式可供选择，这取决于集群的实际情况，底层的资源调度即可以依赖外部资源调度框架，也可以使用</a:t>
            </a:r>
            <a:r>
              <a:rPr lang="en-US" altLang="zh-CN" sz="2600" dirty="0">
                <a:ea typeface="宋体" panose="02010600030101010101" pitchFamily="2" charset="-122"/>
              </a:rPr>
              <a:t>Spark</a:t>
            </a:r>
            <a:r>
              <a:rPr lang="zh-CN" altLang="en-US" sz="2600" dirty="0">
                <a:ea typeface="宋体" panose="02010600030101010101" pitchFamily="2" charset="-122"/>
              </a:rPr>
              <a:t>内建的</a:t>
            </a:r>
            <a:r>
              <a:rPr lang="en-US" altLang="zh-CN" sz="2600" dirty="0">
                <a:ea typeface="宋体" panose="02010600030101010101" pitchFamily="2" charset="-122"/>
              </a:rPr>
              <a:t>Standalone</a:t>
            </a:r>
            <a:r>
              <a:rPr lang="zh-CN" altLang="en-US" sz="2600" dirty="0">
                <a:ea typeface="宋体" panose="02010600030101010101" pitchFamily="2" charset="-122"/>
              </a:rPr>
              <a:t>模式。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</a:rPr>
              <a:t>对于外部资源调度框架的支持，目前的实现包括相对稳定的</a:t>
            </a:r>
            <a:r>
              <a:rPr lang="en-US" altLang="zh-CN" sz="2600" dirty="0" err="1">
                <a:ea typeface="宋体" panose="02010600030101010101" pitchFamily="2" charset="-122"/>
              </a:rPr>
              <a:t>Mesos</a:t>
            </a:r>
            <a:r>
              <a:rPr lang="zh-CN" altLang="en-US" sz="2600" dirty="0">
                <a:ea typeface="宋体" panose="02010600030101010101" pitchFamily="2" charset="-122"/>
              </a:rPr>
              <a:t>模式，以及</a:t>
            </a:r>
            <a:r>
              <a:rPr lang="en-US" altLang="zh-CN" sz="2600" dirty="0" err="1">
                <a:ea typeface="宋体" panose="02010600030101010101" pitchFamily="2" charset="-122"/>
              </a:rPr>
              <a:t>hadoop</a:t>
            </a:r>
            <a:r>
              <a:rPr lang="en-US" altLang="zh-CN" sz="2600" dirty="0">
                <a:ea typeface="宋体" panose="02010600030101010101" pitchFamily="2" charset="-122"/>
              </a:rPr>
              <a:t> YARN</a:t>
            </a:r>
            <a:r>
              <a:rPr lang="zh-CN" altLang="en-US" sz="2600" dirty="0">
                <a:ea typeface="宋体" panose="02010600030101010101" pitchFamily="2" charset="-122"/>
              </a:rPr>
              <a:t>模式</a:t>
            </a:r>
          </a:p>
        </p:txBody>
      </p:sp>
      <p:pic>
        <p:nvPicPr>
          <p:cNvPr id="7173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4A94D6E4-5211-47CE-85E0-D4ECD983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5434014"/>
            <a:ext cx="1925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4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472" y="228600"/>
            <a:ext cx="9577064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Spark</a:t>
            </a:r>
            <a:r>
              <a:rPr lang="zh-CN" altLang="en-US" dirty="0"/>
              <a:t>运行</a:t>
            </a:r>
            <a:r>
              <a:rPr lang="zh-CN" altLang="en-US" dirty="0" smtClean="0"/>
              <a:t>模式：</a:t>
            </a:r>
            <a:r>
              <a:rPr lang="zh-CN" altLang="en-US" b="1" dirty="0"/>
              <a:t>本地模式（</a:t>
            </a:r>
            <a:r>
              <a:rPr lang="en-US" altLang="zh-CN" b="1" dirty="0"/>
              <a:t>Local Mode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该</a:t>
            </a:r>
            <a:r>
              <a:rPr lang="zh-CN" altLang="en-US" dirty="0"/>
              <a:t>模式被称为</a:t>
            </a:r>
            <a:r>
              <a:rPr lang="en-US" altLang="zh-CN" dirty="0"/>
              <a:t>Local[N]</a:t>
            </a:r>
            <a:r>
              <a:rPr lang="zh-CN" altLang="en-US" dirty="0"/>
              <a:t>模式，是用单机的多个线程来模拟</a:t>
            </a:r>
            <a:r>
              <a:rPr lang="en-US" altLang="zh-CN" dirty="0"/>
              <a:t>Spark</a:t>
            </a:r>
            <a:r>
              <a:rPr lang="zh-CN" altLang="en-US" dirty="0"/>
              <a:t>分布式计算，直接运行在本地，便于调试，通常用来验证开发出来的应用程序逻辑上有没有问题。</a:t>
            </a:r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spark</a:t>
            </a:r>
            <a:r>
              <a:rPr lang="zh-CN" altLang="en-US" dirty="0"/>
              <a:t>安装目录的</a:t>
            </a:r>
            <a:r>
              <a:rPr lang="en-US" altLang="zh-CN" dirty="0"/>
              <a:t>examples\jars</a:t>
            </a:r>
            <a:r>
              <a:rPr lang="zh-CN" altLang="en-US" dirty="0"/>
              <a:t>下运行</a:t>
            </a:r>
            <a:r>
              <a:rPr lang="en-US" altLang="zh-CN" dirty="0"/>
              <a:t>)</a:t>
            </a:r>
          </a:p>
          <a:p>
            <a:pPr marL="411480" lvl="1" indent="0"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spark-submit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--class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org.apache.spark.examples.SparkPi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--master local spark-examples*.jar 10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="" xmlns:a16="http://schemas.microsoft.com/office/drawing/2014/main" id="{123B2494-A01B-4EC4-8004-EF06B70EE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19E58B-0153-40A6-B113-A0EDC3C81CB7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A3026724-57B1-469B-B688-5A3733A38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76275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Spark</a:t>
            </a:r>
            <a:r>
              <a:rPr lang="zh-CN" altLang="en-US" dirty="0">
                <a:ea typeface="宋体" panose="02010600030101010101" pitchFamily="2" charset="-122"/>
              </a:rPr>
              <a:t>运行</a:t>
            </a:r>
            <a:r>
              <a:rPr lang="zh-CN" altLang="en-US" dirty="0" smtClean="0">
                <a:ea typeface="宋体" panose="02010600030101010101" pitchFamily="2" charset="-122"/>
              </a:rPr>
              <a:t>模式：</a:t>
            </a:r>
            <a:r>
              <a:rPr lang="en-US" altLang="zh-CN" b="1" dirty="0">
                <a:ea typeface="宋体" panose="02010600030101010101" pitchFamily="2" charset="-122"/>
              </a:rPr>
              <a:t> Standalone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="" xmlns:a16="http://schemas.microsoft.com/office/drawing/2014/main" id="{18A2497C-C68F-4710-8359-FD12E4EA8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1"/>
            <a:ext cx="8610600" cy="4672013"/>
          </a:xfrm>
        </p:spPr>
        <p:txBody>
          <a:bodyPr/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Standalone</a:t>
            </a:r>
            <a:r>
              <a:rPr lang="zh-CN" altLang="en-US" sz="3600" b="1" dirty="0">
                <a:ea typeface="宋体" panose="02010600030101010101" pitchFamily="2" charset="-122"/>
              </a:rPr>
              <a:t>：独立集群运行模式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Standalone</a:t>
            </a:r>
            <a:r>
              <a:rPr lang="zh-CN" altLang="zh-CN" dirty="0">
                <a:ea typeface="宋体" panose="02010600030101010101" pitchFamily="2" charset="-122"/>
              </a:rPr>
              <a:t>模式使用</a:t>
            </a:r>
            <a:r>
              <a:rPr lang="en-US" altLang="zh-CN" dirty="0">
                <a:ea typeface="宋体" panose="02010600030101010101" pitchFamily="2" charset="-122"/>
              </a:rPr>
              <a:t>Spark</a:t>
            </a:r>
            <a:r>
              <a:rPr lang="zh-CN" altLang="zh-CN" dirty="0">
                <a:ea typeface="宋体" panose="02010600030101010101" pitchFamily="2" charset="-122"/>
              </a:rPr>
              <a:t>自带的资源调度框架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采用</a:t>
            </a:r>
            <a:r>
              <a:rPr lang="en-US" altLang="zh-CN" dirty="0">
                <a:ea typeface="宋体" panose="02010600030101010101" pitchFamily="2" charset="-122"/>
              </a:rPr>
              <a:t>Master/Slaves</a:t>
            </a:r>
            <a:r>
              <a:rPr lang="zh-CN" altLang="zh-CN" dirty="0">
                <a:ea typeface="宋体" panose="02010600030101010101" pitchFamily="2" charset="-122"/>
              </a:rPr>
              <a:t>的典型架构，选用</a:t>
            </a:r>
            <a:r>
              <a:rPr lang="en-US" altLang="zh-CN" dirty="0" err="1">
                <a:ea typeface="宋体" panose="02010600030101010101" pitchFamily="2" charset="-122"/>
              </a:rPr>
              <a:t>ZooKeeper</a:t>
            </a:r>
            <a:r>
              <a:rPr lang="zh-CN" altLang="zh-CN" dirty="0">
                <a:ea typeface="宋体" panose="02010600030101010101" pitchFamily="2" charset="-122"/>
              </a:rPr>
              <a:t>来实现</a:t>
            </a:r>
            <a:r>
              <a:rPr lang="en-US" altLang="zh-CN" dirty="0">
                <a:ea typeface="宋体" panose="02010600030101010101" pitchFamily="2" charset="-122"/>
              </a:rPr>
              <a:t>Master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HA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框架结构如下：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221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3DE68BC8-0123-42DB-90FD-115535AC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04" y="4757740"/>
            <a:ext cx="1925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2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Standalone</a:t>
            </a:r>
            <a:r>
              <a:rPr lang="zh-CN" altLang="en-US" b="1" dirty="0">
                <a:ea typeface="宋体" panose="02010600030101010101" pitchFamily="2" charset="-122"/>
              </a:rPr>
              <a:t>：独立集群运行模式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4" y="1588706"/>
            <a:ext cx="8754653" cy="5224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037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="" xmlns:a16="http://schemas.microsoft.com/office/drawing/2014/main" id="{456E3D16-9829-4018-91E4-F717AD0453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70180" y="6384471"/>
            <a:ext cx="437232" cy="2721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62238A-0D05-4745-9409-81D146E2146A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de-DE" altLang="zh-CN" sz="1200" dirty="0">
              <a:solidFill>
                <a:schemeClr val="bg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504AE999-8611-43CB-BDB8-3867B772D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76275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Standalone</a:t>
            </a:r>
            <a:r>
              <a:rPr lang="zh-CN" altLang="en-US" b="1" dirty="0">
                <a:ea typeface="宋体" panose="02010600030101010101" pitchFamily="2" charset="-122"/>
              </a:rPr>
              <a:t>：独立集群运行模式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2" y="1916832"/>
            <a:ext cx="915357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="" xmlns:a16="http://schemas.microsoft.com/office/drawing/2014/main" id="{06A4558B-332C-4C5C-9688-67E2BFAE9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DDE1CE-F0FF-4039-9212-E222A3A78AAC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671C11E1-E5EB-40DB-A969-C6CB0E98E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76275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Standalone</a:t>
            </a:r>
            <a:r>
              <a:rPr lang="zh-CN" altLang="en-US" b="1" dirty="0">
                <a:ea typeface="宋体" panose="02010600030101010101" pitchFamily="2" charset="-122"/>
              </a:rPr>
              <a:t>：独立集群运行模式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9E82F620-9DE0-480D-8AA7-97ACDF443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1"/>
            <a:ext cx="8610600" cy="467201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zh-CN" dirty="0" smtClean="0">
                <a:ea typeface="宋体" panose="02010600030101010101" pitchFamily="2" charset="-122"/>
              </a:rPr>
              <a:t>当</a:t>
            </a:r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spark-submit</a:t>
            </a:r>
            <a:r>
              <a:rPr lang="zh-CN" altLang="zh-CN" dirty="0">
                <a:ea typeface="宋体" panose="02010600030101010101" pitchFamily="2" charset="-122"/>
              </a:rPr>
              <a:t>工具提交</a:t>
            </a:r>
            <a:r>
              <a:rPr lang="en-US" altLang="zh-CN" dirty="0">
                <a:ea typeface="宋体" panose="02010600030101010101" pitchFamily="2" charset="-122"/>
              </a:rPr>
              <a:t>Job</a:t>
            </a:r>
            <a:r>
              <a:rPr lang="zh-CN" altLang="zh-CN" dirty="0">
                <a:ea typeface="宋体" panose="02010600030101010101" pitchFamily="2" charset="-122"/>
              </a:rPr>
              <a:t>或者在</a:t>
            </a:r>
            <a:r>
              <a:rPr lang="en-US" altLang="zh-CN" dirty="0">
                <a:ea typeface="宋体" panose="02010600030101010101" pitchFamily="2" charset="-122"/>
              </a:rPr>
              <a:t>Eclipse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IDEA</a:t>
            </a:r>
            <a:r>
              <a:rPr lang="zh-CN" altLang="zh-CN" dirty="0">
                <a:ea typeface="宋体" panose="02010600030101010101" pitchFamily="2" charset="-122"/>
              </a:rPr>
              <a:t>等开发平台上</a:t>
            </a:r>
            <a:r>
              <a:rPr lang="zh-CN" altLang="zh-CN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new </a:t>
            </a:r>
            <a:r>
              <a:rPr lang="en-US" altLang="zh-CN" dirty="0" err="1">
                <a:ea typeface="宋体" panose="02010600030101010101" pitchFamily="2" charset="-122"/>
              </a:rPr>
              <a:t>SparkConf</a:t>
            </a:r>
            <a:r>
              <a:rPr lang="en-US" altLang="zh-CN" dirty="0">
                <a:ea typeface="宋体" panose="02010600030101010101" pitchFamily="2" charset="-122"/>
              </a:rPr>
              <a:t> .</a:t>
            </a:r>
            <a:r>
              <a:rPr lang="en-US" altLang="zh-CN" dirty="0" err="1">
                <a:ea typeface="宋体" panose="02010600030101010101" pitchFamily="2" charset="-122"/>
              </a:rPr>
              <a:t>setManager</a:t>
            </a:r>
            <a:r>
              <a:rPr lang="en-US" altLang="zh-CN" dirty="0">
                <a:ea typeface="宋体" panose="02010600030101010101" pitchFamily="2" charset="-122"/>
              </a:rPr>
              <a:t> (“</a:t>
            </a:r>
            <a:r>
              <a:rPr lang="en-US" altLang="zh-CN" b="1" dirty="0">
                <a:ea typeface="宋体" panose="02010600030101010101" pitchFamily="2" charset="-122"/>
              </a:rPr>
              <a:t>spark://master:7077</a:t>
            </a:r>
            <a:r>
              <a:rPr lang="en-US" altLang="zh-CN" dirty="0">
                <a:ea typeface="宋体" panose="02010600030101010101" pitchFamily="2" charset="-122"/>
              </a:rPr>
              <a:t>”) </a:t>
            </a:r>
            <a:r>
              <a:rPr lang="zh-CN" altLang="zh-CN" dirty="0">
                <a:ea typeface="宋体" panose="02010600030101010101" pitchFamily="2" charset="-122"/>
              </a:rPr>
              <a:t>方式运行</a:t>
            </a:r>
            <a:r>
              <a:rPr lang="en-US" altLang="zh-CN" dirty="0">
                <a:ea typeface="宋体" panose="02010600030101010101" pitchFamily="2" charset="-122"/>
              </a:rPr>
              <a:t>Spark</a:t>
            </a:r>
            <a:r>
              <a:rPr lang="zh-CN" altLang="zh-CN" dirty="0">
                <a:ea typeface="宋体" panose="02010600030101010101" pitchFamily="2" charset="-122"/>
              </a:rPr>
              <a:t>任务时，</a:t>
            </a:r>
            <a:r>
              <a:rPr lang="en-US" altLang="zh-CN" dirty="0">
                <a:ea typeface="宋体" panose="02010600030101010101" pitchFamily="2" charset="-122"/>
              </a:rPr>
              <a:t>Driver</a:t>
            </a:r>
            <a:r>
              <a:rPr lang="zh-CN" altLang="zh-CN" dirty="0">
                <a:ea typeface="宋体" panose="02010600030101010101" pitchFamily="2" charset="-122"/>
              </a:rPr>
              <a:t>是运行在本地</a:t>
            </a:r>
            <a:r>
              <a:rPr lang="en-US" altLang="zh-CN" dirty="0">
                <a:ea typeface="宋体" panose="02010600030101010101" pitchFamily="2" charset="-122"/>
              </a:rPr>
              <a:t>Client</a:t>
            </a:r>
            <a:r>
              <a:rPr lang="zh-CN" altLang="zh-CN" dirty="0">
                <a:ea typeface="宋体" panose="02010600030101010101" pitchFamily="2" charset="-122"/>
              </a:rPr>
              <a:t>端上的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5365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C88CB703-B850-4B91-A13F-022E3484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5529264"/>
            <a:ext cx="1925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0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课程的目标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72480" y="1600200"/>
            <a:ext cx="9433048" cy="49251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课程的核心是“研修”：问题驱动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问题是老问题：数据分析、数据挖掘（机器学习）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不同点：在一个分布式的计算环境下求解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课程</a:t>
            </a:r>
            <a:r>
              <a:rPr lang="zh-CN" altLang="en-US" dirty="0" smtClean="0"/>
              <a:t>学习路线图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通过了解一个成熟的大数据计算平台，快速掌握大数据计算的技能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深刻</a:t>
            </a:r>
            <a:r>
              <a:rPr lang="zh-CN" altLang="en-US" dirty="0" smtClean="0"/>
              <a:t>体会分布式计算的本质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在实践</a:t>
            </a:r>
            <a:r>
              <a:rPr lang="zh-CN" altLang="en-US" dirty="0" smtClean="0"/>
              <a:t>中学习：不是为了学习一门新“语言”，它只是用来解决我们的问题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通过短暂的“研修”课程，能够在平台上实现一个基础的算法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="" xmlns:a16="http://schemas.microsoft.com/office/drawing/2014/main" id="{8E764E91-3720-4BCF-872F-2D88C169B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660" y="469763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Spark</a:t>
            </a:r>
            <a:r>
              <a:rPr lang="zh-CN" altLang="en-US" dirty="0">
                <a:ea typeface="宋体" panose="02010600030101010101" pitchFamily="2" charset="-122"/>
              </a:rPr>
              <a:t>运行</a:t>
            </a:r>
            <a:r>
              <a:rPr lang="zh-CN" altLang="en-US" dirty="0" smtClean="0">
                <a:ea typeface="宋体" panose="02010600030101010101" pitchFamily="2" charset="-122"/>
              </a:rPr>
              <a:t>模式：</a:t>
            </a:r>
            <a:r>
              <a:rPr lang="en-US" altLang="zh-CN" b="1" dirty="0">
                <a:ea typeface="宋体" panose="02010600030101010101" pitchFamily="2" charset="-122"/>
              </a:rPr>
              <a:t>Spark on </a:t>
            </a:r>
            <a:r>
              <a:rPr lang="en-US" altLang="zh-CN" b="1" dirty="0" smtClean="0">
                <a:ea typeface="宋体" panose="02010600030101010101" pitchFamily="2" charset="-122"/>
              </a:rPr>
              <a:t>Yarn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906000" cy="49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6CEDB6B-CF7F-48CD-8643-76FF82A1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906000" cy="63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6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大数据</a:t>
            </a:r>
            <a:r>
              <a:rPr lang="zh-CN" altLang="en-US"/>
              <a:t>开发技术简介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7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ED1E90CC-CE0E-46AF-9755-BD21025CB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历史沿革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D98439A5-7CDC-40F1-AC24-59FB8BF7512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0488" y="1617513"/>
            <a:ext cx="8832850" cy="4495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Apache Spark</a:t>
            </a:r>
            <a:r>
              <a:rPr lang="zh-CN" altLang="zh-CN" sz="2400" dirty="0">
                <a:ea typeface="宋体" panose="02010600030101010101" pitchFamily="2" charset="-122"/>
              </a:rPr>
              <a:t>是一个围绕</a:t>
            </a:r>
            <a:r>
              <a:rPr lang="zh-CN" altLang="zh-CN" sz="2400" b="1" dirty="0">
                <a:ea typeface="宋体" panose="02010600030101010101" pitchFamily="2" charset="-122"/>
              </a:rPr>
              <a:t>速度</a:t>
            </a:r>
            <a:r>
              <a:rPr lang="zh-CN" altLang="zh-CN" sz="2400" dirty="0">
                <a:ea typeface="宋体" panose="02010600030101010101" pitchFamily="2" charset="-122"/>
              </a:rPr>
              <a:t>、易用性和复杂分析构建的大数据处理</a:t>
            </a:r>
            <a:r>
              <a:rPr lang="zh-CN" altLang="zh-CN" sz="2400" dirty="0" smtClean="0">
                <a:ea typeface="宋体" panose="02010600030101010101" pitchFamily="2" charset="-122"/>
              </a:rPr>
              <a:t>框架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宋体" panose="02010600030101010101" pitchFamily="2" charset="-122"/>
              </a:rPr>
              <a:t>最初</a:t>
            </a:r>
            <a:r>
              <a:rPr lang="zh-CN" altLang="zh-CN" sz="2400" dirty="0"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</a:rPr>
              <a:t>2009</a:t>
            </a:r>
            <a:r>
              <a:rPr lang="zh-CN" altLang="zh-CN" sz="2400" dirty="0">
                <a:ea typeface="宋体" panose="02010600030101010101" pitchFamily="2" charset="-122"/>
              </a:rPr>
              <a:t>年由加州大学伯克利分校的</a:t>
            </a:r>
            <a:r>
              <a:rPr lang="en-US" altLang="zh-CN" sz="2400" dirty="0" err="1">
                <a:ea typeface="宋体" panose="02010600030101010101" pitchFamily="2" charset="-122"/>
              </a:rPr>
              <a:t>AMPLab</a:t>
            </a:r>
            <a:r>
              <a:rPr lang="zh-CN" altLang="zh-CN" sz="2400" dirty="0">
                <a:ea typeface="宋体" panose="02010600030101010101" pitchFamily="2" charset="-122"/>
              </a:rPr>
              <a:t>开发，并于</a:t>
            </a:r>
            <a:r>
              <a:rPr lang="en-US" altLang="zh-CN" sz="2400" dirty="0">
                <a:ea typeface="宋体" panose="02010600030101010101" pitchFamily="2" charset="-122"/>
              </a:rPr>
              <a:t>2010</a:t>
            </a:r>
            <a:r>
              <a:rPr lang="zh-CN" altLang="zh-CN" sz="2400" dirty="0">
                <a:ea typeface="宋体" panose="02010600030101010101" pitchFamily="2" charset="-122"/>
              </a:rPr>
              <a:t>年成为</a:t>
            </a:r>
            <a:r>
              <a:rPr lang="en-US" altLang="zh-CN" sz="2400" dirty="0">
                <a:ea typeface="宋体" panose="02010600030101010101" pitchFamily="2" charset="-122"/>
              </a:rPr>
              <a:t>Apache</a:t>
            </a:r>
            <a:r>
              <a:rPr lang="zh-CN" altLang="zh-CN" sz="2400" dirty="0">
                <a:ea typeface="宋体" panose="02010600030101010101" pitchFamily="2" charset="-122"/>
              </a:rPr>
              <a:t>的开源项目之一，与</a:t>
            </a:r>
            <a:r>
              <a:rPr lang="en-US" altLang="zh-CN" sz="2400" dirty="0">
                <a:ea typeface="宋体" panose="02010600030101010101" pitchFamily="2" charset="-122"/>
              </a:rPr>
              <a:t>Hadoop</a:t>
            </a:r>
            <a:r>
              <a:rPr lang="zh-CN" altLang="zh-CN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Storm</a:t>
            </a:r>
            <a:r>
              <a:rPr lang="zh-CN" altLang="zh-CN" sz="2400" dirty="0">
                <a:ea typeface="宋体" panose="02010600030101010101" pitchFamily="2" charset="-122"/>
              </a:rPr>
              <a:t>等其他大数据和</a:t>
            </a:r>
            <a:r>
              <a:rPr lang="en-US" altLang="zh-CN" sz="2400" dirty="0">
                <a:ea typeface="宋体" panose="02010600030101010101" pitchFamily="2" charset="-122"/>
              </a:rPr>
              <a:t>MapReduce</a:t>
            </a:r>
            <a:r>
              <a:rPr lang="zh-CN" altLang="zh-CN" sz="2400" dirty="0">
                <a:ea typeface="宋体" panose="02010600030101010101" pitchFamily="2" charset="-122"/>
              </a:rPr>
              <a:t>技术相比，</a:t>
            </a:r>
            <a:r>
              <a:rPr lang="en-US" altLang="zh-CN" sz="2400" dirty="0">
                <a:ea typeface="宋体" panose="02010600030101010101" pitchFamily="2" charset="-122"/>
              </a:rPr>
              <a:t>Spark</a:t>
            </a:r>
            <a:r>
              <a:rPr lang="zh-CN" altLang="zh-CN" sz="2400" dirty="0">
                <a:ea typeface="宋体" panose="02010600030101010101" pitchFamily="2" charset="-122"/>
              </a:rPr>
              <a:t>有如下优势：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Spark</a:t>
            </a:r>
            <a:r>
              <a:rPr lang="zh-CN" altLang="zh-CN" sz="2400" dirty="0">
                <a:ea typeface="宋体" panose="02010600030101010101" pitchFamily="2" charset="-122"/>
              </a:rPr>
              <a:t>提供了一个全面、</a:t>
            </a:r>
            <a:r>
              <a:rPr lang="zh-CN" altLang="zh-CN" sz="2400" b="1" dirty="0">
                <a:ea typeface="宋体" panose="02010600030101010101" pitchFamily="2" charset="-122"/>
              </a:rPr>
              <a:t>统一的框架</a:t>
            </a:r>
            <a:r>
              <a:rPr lang="zh-CN" altLang="zh-CN" sz="2400" dirty="0">
                <a:ea typeface="宋体" panose="02010600030101010101" pitchFamily="2" charset="-122"/>
              </a:rPr>
              <a:t>用于管理各种有着不同性质（文本数据、图表数据等）的数据集和数据源（批量数据或实时的流数据）的大数据处理的需求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dirty="0">
                <a:ea typeface="宋体" panose="02010600030101010101" pitchFamily="2" charset="-122"/>
              </a:rPr>
              <a:t>官方资料介绍</a:t>
            </a:r>
            <a:r>
              <a:rPr lang="en-US" altLang="zh-CN" sz="2400" dirty="0">
                <a:ea typeface="宋体" panose="02010600030101010101" pitchFamily="2" charset="-122"/>
              </a:rPr>
              <a:t>Spark</a:t>
            </a:r>
            <a:r>
              <a:rPr lang="zh-CN" altLang="zh-CN" sz="2400" dirty="0">
                <a:ea typeface="宋体" panose="02010600030101010101" pitchFamily="2" charset="-122"/>
              </a:rPr>
              <a:t>可以将</a:t>
            </a:r>
            <a:r>
              <a:rPr lang="en-US" altLang="zh-CN" sz="2400" dirty="0">
                <a:ea typeface="宋体" panose="02010600030101010101" pitchFamily="2" charset="-122"/>
              </a:rPr>
              <a:t>Hadoop</a:t>
            </a:r>
            <a:r>
              <a:rPr lang="zh-CN" altLang="zh-CN" sz="2400" dirty="0">
                <a:ea typeface="宋体" panose="02010600030101010101" pitchFamily="2" charset="-122"/>
              </a:rPr>
              <a:t>集群中的应用在内存中的运行速度提升</a:t>
            </a:r>
            <a:r>
              <a:rPr lang="en-US" altLang="zh-CN" sz="2400" dirty="0">
                <a:ea typeface="宋体" panose="02010600030101010101" pitchFamily="2" charset="-122"/>
              </a:rPr>
              <a:t>100</a:t>
            </a:r>
            <a:r>
              <a:rPr lang="zh-CN" altLang="zh-CN" sz="2400" dirty="0">
                <a:ea typeface="宋体" panose="02010600030101010101" pitchFamily="2" charset="-122"/>
              </a:rPr>
              <a:t>倍，甚至能够将应用在磁盘上的运行速度提升</a:t>
            </a:r>
            <a:r>
              <a:rPr lang="en-US" altLang="zh-CN" sz="2400" dirty="0"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ea typeface="宋体" panose="02010600030101010101" pitchFamily="2" charset="-122"/>
              </a:rPr>
              <a:t>倍</a:t>
            </a:r>
          </a:p>
        </p:txBody>
      </p:sp>
      <p:sp>
        <p:nvSpPr>
          <p:cNvPr id="7170" name="灯片编号占位符 3">
            <a:extLst>
              <a:ext uri="{FF2B5EF4-FFF2-40B4-BE49-F238E27FC236}">
                <a16:creationId xmlns="" xmlns:a16="http://schemas.microsoft.com/office/drawing/2014/main" id="{3A29F43C-7BDA-40B5-909A-31679095AD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09384" y="6248401"/>
            <a:ext cx="1496616" cy="348952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0785C5-AA20-484C-9F94-37B7A8219967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zh-CN" sz="1200" dirty="0">
              <a:solidFill>
                <a:schemeClr val="bg1"/>
              </a:solidFill>
            </a:endParaRPr>
          </a:p>
        </p:txBody>
      </p:sp>
      <p:pic>
        <p:nvPicPr>
          <p:cNvPr id="7173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BD7D8B4B-6B3D-4B6C-9871-EDAF0E9B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914" y="139896"/>
            <a:ext cx="1925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4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的优点：传统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的不足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44488" y="5517232"/>
            <a:ext cx="9361040" cy="1036712"/>
          </a:xfrm>
        </p:spPr>
        <p:txBody>
          <a:bodyPr/>
          <a:lstStyle/>
          <a:p>
            <a:r>
              <a:rPr lang="zh-CN" altLang="en-US" dirty="0"/>
              <a:t>在整个过程中，中间结果会借助磁盘传递，</a:t>
            </a:r>
            <a:r>
              <a:rPr lang="zh-CN" altLang="en-US" dirty="0" smtClean="0"/>
              <a:t>因此大量</a:t>
            </a:r>
            <a:r>
              <a:rPr lang="zh-CN" altLang="en-US" dirty="0"/>
              <a:t>的</a:t>
            </a:r>
            <a:r>
              <a:rPr lang="en-US" altLang="zh-CN" dirty="0"/>
              <a:t>Map-Reduced</a:t>
            </a:r>
            <a:r>
              <a:rPr lang="zh-CN" altLang="en-US" dirty="0"/>
              <a:t>作业都受限于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11" y="1546534"/>
            <a:ext cx="5067178" cy="36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：</a:t>
            </a:r>
            <a:r>
              <a:rPr lang="zh-CN" altLang="en-US" dirty="0"/>
              <a:t>轻量级的内存集群计算平台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28464" y="5835420"/>
            <a:ext cx="8832850" cy="1010816"/>
          </a:xfrm>
        </p:spPr>
        <p:txBody>
          <a:bodyPr/>
          <a:lstStyle/>
          <a:p>
            <a:r>
              <a:rPr lang="zh-CN" altLang="en-US" dirty="0"/>
              <a:t>通过不同的组件来支撑批、流和交互式用例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628800"/>
            <a:ext cx="5474431" cy="39604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713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="" xmlns:a16="http://schemas.microsoft.com/office/drawing/2014/main" id="{46F228C0-2493-4E7C-ABDC-1A9CCFFA2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058598-A8AB-42E0-A402-A1F8FA76481C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4BCCCEBD-EA96-4318-839A-2BEB4EDC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76275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对比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268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762F6194-E1B8-4E72-B2BB-647023B4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28" y="5736434"/>
            <a:ext cx="1925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內容版面配置區 3">
            <a:extLst>
              <a:ext uri="{FF2B5EF4-FFF2-40B4-BE49-F238E27FC236}">
                <a16:creationId xmlns="" xmlns:a16="http://schemas.microsoft.com/office/drawing/2014/main" id="{CFD8F87D-5072-4BFA-A3CA-94E30A901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854515"/>
              </p:ext>
            </p:extLst>
          </p:nvPr>
        </p:nvGraphicFramePr>
        <p:xfrm>
          <a:off x="416494" y="1721646"/>
          <a:ext cx="8928996" cy="4014792"/>
        </p:xfrm>
        <a:graphic>
          <a:graphicData uri="http://schemas.openxmlformats.org/drawingml/2006/table">
            <a:tbl>
              <a:tblPr/>
              <a:tblGrid>
                <a:gridCol w="2232249">
                  <a:extLst>
                    <a:ext uri="{9D8B030D-6E8A-4147-A177-3AD203B41FA5}">
                      <a16:colId xmlns="" xmlns:a16="http://schemas.microsoft.com/office/drawing/2014/main" val="3262645246"/>
                    </a:ext>
                  </a:extLst>
                </a:gridCol>
                <a:gridCol w="2232249">
                  <a:extLst>
                    <a:ext uri="{9D8B030D-6E8A-4147-A177-3AD203B41FA5}">
                      <a16:colId xmlns="" xmlns:a16="http://schemas.microsoft.com/office/drawing/2014/main" val="3006903573"/>
                    </a:ext>
                  </a:extLst>
                </a:gridCol>
                <a:gridCol w="2232249">
                  <a:extLst>
                    <a:ext uri="{9D8B030D-6E8A-4147-A177-3AD203B41FA5}">
                      <a16:colId xmlns="" xmlns:a16="http://schemas.microsoft.com/office/drawing/2014/main" val="2193463065"/>
                    </a:ext>
                  </a:extLst>
                </a:gridCol>
                <a:gridCol w="2232249">
                  <a:extLst>
                    <a:ext uri="{9D8B030D-6E8A-4147-A177-3AD203B41FA5}">
                      <a16:colId xmlns="" xmlns:a16="http://schemas.microsoft.com/office/drawing/2014/main" val="3269173207"/>
                    </a:ext>
                  </a:extLst>
                </a:gridCol>
              </a:tblGrid>
              <a:tr h="50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Spark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Hadoop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Storm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5117121"/>
                  </a:ext>
                </a:extLst>
              </a:tr>
              <a:tr h="50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处理模型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Batch + Stream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Batch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Stream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8185723"/>
                  </a:ext>
                </a:extLst>
              </a:tr>
              <a:tr h="50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实时性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较快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0807270"/>
                  </a:ext>
                </a:extLst>
              </a:tr>
              <a:tr h="50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容错性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较好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6395140"/>
                  </a:ext>
                </a:extLst>
              </a:tr>
              <a:tr h="50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实现语言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Scala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Java +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Clojure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0227222"/>
                  </a:ext>
                </a:extLst>
              </a:tr>
              <a:tr h="50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存储介质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内存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+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磁盘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磁盘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内存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9700310"/>
                  </a:ext>
                </a:extLst>
              </a:tr>
              <a:tr h="50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生态环境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较好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较差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2399917"/>
                  </a:ext>
                </a:extLst>
              </a:tr>
              <a:tr h="50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适用场景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机器学习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离线数据分析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8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4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 sz="2000"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71C21"/>
                        </a:buClr>
                        <a:defRPr>
                          <a:solidFill>
                            <a:srgbClr val="646464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</a:rPr>
                        <a:t>实时消息流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49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="" xmlns:a16="http://schemas.microsoft.com/office/drawing/2014/main" id="{552A35B5-2DCA-487A-9DF6-580ADF645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A7C2A5-E8CF-44C2-82ED-2F9A590739AF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651344E3-BAA4-4F0A-9B5B-CD75876A1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676275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Apache Spark</a:t>
            </a:r>
            <a:r>
              <a:rPr lang="zh-CN" altLang="en-US" dirty="0">
                <a:ea typeface="宋体" panose="02010600030101010101" pitchFamily="2" charset="-122"/>
              </a:rPr>
              <a:t>堆栈中的不同组件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220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557230EE-0776-4A72-88B7-A408183F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14" y="5805264"/>
            <a:ext cx="1925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圖片 4" descr="1024008.png">
            <a:extLst>
              <a:ext uri="{FF2B5EF4-FFF2-40B4-BE49-F238E27FC236}">
                <a16:creationId xmlns="" xmlns:a16="http://schemas.microsoft.com/office/drawing/2014/main" id="{EBD403AA-3C07-47A5-AC4C-B9ED219BA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83" y="1556792"/>
            <a:ext cx="7675234" cy="455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9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="" xmlns:a16="http://schemas.microsoft.com/office/drawing/2014/main" id="{6FB9814F-F4A3-4599-A0CB-152ECA610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基本原理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="" xmlns:a16="http://schemas.microsoft.com/office/drawing/2014/main" id="{F7C3B413-92AA-4057-8A53-540022A4C77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Spark Core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包含</a:t>
            </a:r>
            <a:r>
              <a:rPr lang="en-US" altLang="zh-CN">
                <a:ea typeface="宋体" panose="02010600030101010101" pitchFamily="2" charset="-122"/>
              </a:rPr>
              <a:t>Spark</a:t>
            </a:r>
            <a:r>
              <a:rPr lang="zh-CN" altLang="zh-CN">
                <a:ea typeface="宋体" panose="02010600030101010101" pitchFamily="2" charset="-122"/>
              </a:rPr>
              <a:t>的基本功能；尤其是定义</a:t>
            </a:r>
            <a:r>
              <a:rPr lang="en-US" altLang="zh-CN">
                <a:ea typeface="宋体" panose="02010600030101010101" pitchFamily="2" charset="-122"/>
              </a:rPr>
              <a:t>RDD</a:t>
            </a:r>
            <a:r>
              <a:rPr lang="zh-CN" altLang="zh-CN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API</a:t>
            </a:r>
            <a:r>
              <a:rPr lang="zh-CN" altLang="zh-CN">
                <a:ea typeface="宋体" panose="02010600030101010101" pitchFamily="2" charset="-122"/>
              </a:rPr>
              <a:t>、操作以及这两者上的动作。其他</a:t>
            </a:r>
            <a:r>
              <a:rPr lang="en-US" altLang="zh-CN">
                <a:ea typeface="宋体" panose="02010600030101010101" pitchFamily="2" charset="-122"/>
              </a:rPr>
              <a:t>Spark</a:t>
            </a:r>
            <a:r>
              <a:rPr lang="zh-CN" altLang="zh-CN">
                <a:ea typeface="宋体" panose="02010600030101010101" pitchFamily="2" charset="-122"/>
              </a:rPr>
              <a:t>的库都是构建在</a:t>
            </a:r>
            <a:r>
              <a:rPr lang="en-US" altLang="zh-CN">
                <a:ea typeface="宋体" panose="02010600030101010101" pitchFamily="2" charset="-122"/>
              </a:rPr>
              <a:t>RDD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Spark Core</a:t>
            </a:r>
            <a:r>
              <a:rPr lang="zh-CN" altLang="zh-CN">
                <a:ea typeface="宋体" panose="02010600030101010101" pitchFamily="2" charset="-122"/>
              </a:rPr>
              <a:t>之上的</a:t>
            </a:r>
          </a:p>
          <a:p>
            <a:r>
              <a:rPr lang="en-US" altLang="zh-CN">
                <a:ea typeface="宋体" panose="02010600030101010101" pitchFamily="2" charset="-122"/>
              </a:rPr>
              <a:t>Spark SQL</a:t>
            </a:r>
          </a:p>
          <a:p>
            <a:pPr lvl="1"/>
            <a:r>
              <a:rPr lang="zh-CN" altLang="zh-CN">
                <a:ea typeface="宋体" panose="02010600030101010101" pitchFamily="2" charset="-122"/>
              </a:rPr>
              <a:t>提供通过</a:t>
            </a:r>
            <a:r>
              <a:rPr lang="en-US" altLang="zh-CN">
                <a:ea typeface="宋体" panose="02010600030101010101" pitchFamily="2" charset="-122"/>
              </a:rPr>
              <a:t>Apache Hive</a:t>
            </a:r>
            <a:r>
              <a:rPr lang="zh-CN" altLang="zh-CN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SQL</a:t>
            </a:r>
            <a:r>
              <a:rPr lang="zh-CN" altLang="zh-CN">
                <a:ea typeface="宋体" panose="02010600030101010101" pitchFamily="2" charset="-122"/>
              </a:rPr>
              <a:t>变体</a:t>
            </a:r>
            <a:r>
              <a:rPr lang="en-US" altLang="zh-CN">
                <a:ea typeface="宋体" panose="02010600030101010101" pitchFamily="2" charset="-122"/>
              </a:rPr>
              <a:t>Hive</a:t>
            </a:r>
            <a:r>
              <a:rPr lang="zh-CN" altLang="zh-CN">
                <a:ea typeface="宋体" panose="02010600030101010101" pitchFamily="2" charset="-122"/>
              </a:rPr>
              <a:t>查询语言（</a:t>
            </a:r>
            <a:r>
              <a:rPr lang="en-US" altLang="zh-CN">
                <a:ea typeface="宋体" panose="02010600030101010101" pitchFamily="2" charset="-122"/>
              </a:rPr>
              <a:t>HiveQL</a:t>
            </a:r>
            <a:r>
              <a:rPr lang="zh-CN" altLang="zh-CN">
                <a:ea typeface="宋体" panose="02010600030101010101" pitchFamily="2" charset="-122"/>
              </a:rPr>
              <a:t>）与</a:t>
            </a:r>
            <a:r>
              <a:rPr lang="en-US" altLang="zh-CN">
                <a:ea typeface="宋体" panose="02010600030101010101" pitchFamily="2" charset="-122"/>
              </a:rPr>
              <a:t>Spark</a:t>
            </a:r>
            <a:r>
              <a:rPr lang="zh-CN" altLang="zh-CN">
                <a:ea typeface="宋体" panose="02010600030101010101" pitchFamily="2" charset="-122"/>
              </a:rPr>
              <a:t>进行交互的</a:t>
            </a:r>
            <a:r>
              <a:rPr lang="en-US" altLang="zh-CN">
                <a:ea typeface="宋体" panose="02010600030101010101" pitchFamily="2" charset="-122"/>
              </a:rPr>
              <a:t>API</a:t>
            </a:r>
            <a:r>
              <a:rPr lang="zh-CN" altLang="zh-CN">
                <a:ea typeface="宋体" panose="02010600030101010101" pitchFamily="2" charset="-122"/>
              </a:rPr>
              <a:t>。每个数据库表被当做一个</a:t>
            </a:r>
            <a:r>
              <a:rPr lang="en-US" altLang="zh-CN">
                <a:ea typeface="宋体" panose="02010600030101010101" pitchFamily="2" charset="-122"/>
              </a:rPr>
              <a:t>RDD</a:t>
            </a:r>
            <a:r>
              <a:rPr lang="zh-CN" altLang="zh-CN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Spark SQL</a:t>
            </a:r>
            <a:r>
              <a:rPr lang="zh-CN" altLang="zh-CN">
                <a:ea typeface="宋体" panose="02010600030101010101" pitchFamily="2" charset="-122"/>
              </a:rPr>
              <a:t>查询被转换为</a:t>
            </a:r>
            <a:r>
              <a:rPr lang="en-US" altLang="zh-CN">
                <a:ea typeface="宋体" panose="02010600030101010101" pitchFamily="2" charset="-122"/>
              </a:rPr>
              <a:t>Spark</a:t>
            </a:r>
            <a:r>
              <a:rPr lang="zh-CN" altLang="zh-CN">
                <a:ea typeface="宋体" panose="02010600030101010101" pitchFamily="2" charset="-122"/>
              </a:rPr>
              <a:t>操作。</a:t>
            </a:r>
          </a:p>
        </p:txBody>
      </p:sp>
      <p:sp>
        <p:nvSpPr>
          <p:cNvPr id="50178" name="灯片编号占位符 3">
            <a:extLst>
              <a:ext uri="{FF2B5EF4-FFF2-40B4-BE49-F238E27FC236}">
                <a16:creationId xmlns="" xmlns:a16="http://schemas.microsoft.com/office/drawing/2014/main" id="{70F5B711-5A29-4C7A-A4AB-1DE72512F0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6750" y="6248400"/>
            <a:ext cx="288925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A71C21"/>
              </a:buClr>
              <a:buChar char="•"/>
              <a:defRPr sz="3200">
                <a:solidFill>
                  <a:srgbClr val="646464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71C21"/>
              </a:buClr>
              <a:buChar char="•"/>
              <a:defRPr sz="2800">
                <a:solidFill>
                  <a:srgbClr val="646464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71C21"/>
              </a:buClr>
              <a:buChar char="•"/>
              <a:defRPr sz="2400">
                <a:solidFill>
                  <a:srgbClr val="646464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71C21"/>
              </a:buClr>
              <a:buChar char="•"/>
              <a:defRPr sz="2000">
                <a:solidFill>
                  <a:srgbClr val="646464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217425-18E4-4946-90A7-5D8199EB4948}" type="slidenum">
              <a:rPr lang="de-DE" altLang="zh-CN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DE" altLang="zh-CN" sz="1200">
              <a:solidFill>
                <a:schemeClr val="bg1"/>
              </a:solidFill>
            </a:endParaRPr>
          </a:p>
        </p:txBody>
      </p:sp>
      <p:pic>
        <p:nvPicPr>
          <p:cNvPr id="50181" name="Picture 6" descr="http://spark.apache.org/images/spark-logo-trademark.png">
            <a:extLst>
              <a:ext uri="{FF2B5EF4-FFF2-40B4-BE49-F238E27FC236}">
                <a16:creationId xmlns="" xmlns:a16="http://schemas.microsoft.com/office/drawing/2014/main" id="{597B5472-1A94-46C3-AB2D-90C4E3A5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12" y="52185"/>
            <a:ext cx="19240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3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955</Words>
  <Application>Microsoft Office PowerPoint</Application>
  <PresentationFormat>A4 纸张(210x297 毫米)</PresentationFormat>
  <Paragraphs>125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Tw Cen MT</vt:lpstr>
      <vt:lpstr>华文仿宋</vt:lpstr>
      <vt:lpstr>宋体</vt:lpstr>
      <vt:lpstr>Arial</vt:lpstr>
      <vt:lpstr>Calibri</vt:lpstr>
      <vt:lpstr>Times New Roman</vt:lpstr>
      <vt:lpstr>Trebuchet MS</vt:lpstr>
      <vt:lpstr>Wingdings</vt:lpstr>
      <vt:lpstr>Wingdings 2</vt:lpstr>
      <vt:lpstr>AcademicPresentation1_TP10352479</vt:lpstr>
      <vt:lpstr>基于云计算平台的大数据挖掘算法研究与实践</vt:lpstr>
      <vt:lpstr>课程的目标</vt:lpstr>
      <vt:lpstr>Spark大数据开发技术简介</vt:lpstr>
      <vt:lpstr>历史沿革</vt:lpstr>
      <vt:lpstr>Spark的优点：传统MapReduce的不足</vt:lpstr>
      <vt:lpstr>Spark：轻量级的内存集群计算平台</vt:lpstr>
      <vt:lpstr>对比</vt:lpstr>
      <vt:lpstr>Apache Spark堆栈中的不同组件</vt:lpstr>
      <vt:lpstr>基本原理</vt:lpstr>
      <vt:lpstr>基本原理</vt:lpstr>
      <vt:lpstr>架构的组成图</vt:lpstr>
      <vt:lpstr>架构</vt:lpstr>
      <vt:lpstr>Spark 部署、体系结构</vt:lpstr>
      <vt:lpstr>Spark运行模式</vt:lpstr>
      <vt:lpstr>Spark运行模式：本地模式（Local Mode）</vt:lpstr>
      <vt:lpstr>Spark运行模式： Standalone</vt:lpstr>
      <vt:lpstr>Standalone：独立集群运行模式</vt:lpstr>
      <vt:lpstr>Standalone：独立集群运行模式</vt:lpstr>
      <vt:lpstr>Standalone：独立集群运行模式</vt:lpstr>
      <vt:lpstr>Spark运行模式：Spark on Yarn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2018-08-20T01:52:06Z</dcterms:created>
  <dcterms:modified xsi:type="dcterms:W3CDTF">2020-04-05T13:26:47Z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