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6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300" r:id="rId39"/>
    <p:sldId id="301" r:id="rId40"/>
    <p:sldId id="302" r:id="rId41"/>
    <p:sldId id="303" r:id="rId42"/>
    <p:sldId id="304" r:id="rId43"/>
    <p:sldId id="305" r:id="rId44"/>
    <p:sldId id="306" r:id="rId45"/>
    <p:sldId id="309" r:id="rId46"/>
    <p:sldId id="310" r:id="rId47"/>
    <p:sldId id="311" r:id="rId48"/>
    <p:sldId id="314" r:id="rId49"/>
    <p:sldId id="317" r:id="rId50"/>
    <p:sldId id="318" r:id="rId51"/>
    <p:sldId id="319" r:id="rId52"/>
    <p:sldId id="320" r:id="rId53"/>
    <p:sldId id="321" r:id="rId54"/>
    <p:sldId id="322" r:id="rId55"/>
    <p:sldId id="323" r:id="rId56"/>
    <p:sldId id="324" r:id="rId57"/>
    <p:sldId id="325" r:id="rId58"/>
    <p:sldId id="326" r:id="rId59"/>
  </p:sldIdLst>
  <p:sldSz cx="9906000" cy="6858000" type="A4"/>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511" autoAdjust="0"/>
    <p:restoredTop sz="86044" autoAdjust="0"/>
  </p:normalViewPr>
  <p:slideViewPr>
    <p:cSldViewPr>
      <p:cViewPr varScale="1">
        <p:scale>
          <a:sx n="73" d="100"/>
          <a:sy n="73" d="100"/>
        </p:scale>
        <p:origin x="1968" y="62"/>
      </p:cViewPr>
      <p:guideLst>
        <p:guide orient="horz" pos="2160"/>
        <p:guide pos="3120"/>
      </p:guideLst>
    </p:cSldViewPr>
  </p:slideViewPr>
  <p:outlineViewPr>
    <p:cViewPr>
      <p:scale>
        <a:sx n="33" d="100"/>
        <a:sy n="33" d="100"/>
      </p:scale>
      <p:origin x="0" y="-19392"/>
    </p:cViewPr>
  </p:outlin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4/12/2019</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zh-CN" altLang="en-US" noProof="0" dirty="0"/>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Spark.mllib </a:t>
            </a:r>
            <a:r>
              <a:rPr lang="zh-CN" altLang="en-US"/>
              <a:t>中实现词频率统计使用特征</a:t>
            </a:r>
            <a:r>
              <a:rPr lang="en-US" altLang="zh-CN"/>
              <a:t>hash</a:t>
            </a:r>
            <a:r>
              <a:rPr lang="zh-CN" altLang="en-US"/>
              <a:t>的方式，原始特征通过</a:t>
            </a:r>
            <a:r>
              <a:rPr lang="en-US" altLang="zh-CN"/>
              <a:t>hash</a:t>
            </a:r>
            <a:r>
              <a:rPr lang="zh-CN" altLang="en-US"/>
              <a:t>函数，映射到一个索引值。后面只需要统计这些索引值的频率，就可以知道对应词的频率。这种方式避免设计一个全局</a:t>
            </a:r>
            <a:r>
              <a:rPr lang="en-US" altLang="zh-CN"/>
              <a:t>1</a:t>
            </a:r>
            <a:r>
              <a:rPr lang="zh-CN" altLang="en-US"/>
              <a:t>对</a:t>
            </a:r>
            <a:r>
              <a:rPr lang="en-US" altLang="zh-CN"/>
              <a:t>1</a:t>
            </a:r>
            <a:r>
              <a:rPr lang="zh-CN" altLang="en-US"/>
              <a:t>的词到索引的映射，这个映射在映射大量语料库时需要花费更长的时间。但需要注意，通过</a:t>
            </a:r>
            <a:r>
              <a:rPr lang="en-US" altLang="zh-CN"/>
              <a:t>hash</a:t>
            </a:r>
            <a:r>
              <a:rPr lang="zh-CN" altLang="en-US"/>
              <a:t>的方式可能会映射到同一个值的情况，即不同的原始特征通过</a:t>
            </a:r>
            <a:r>
              <a:rPr lang="en-US" altLang="zh-CN"/>
              <a:t>Hash</a:t>
            </a:r>
            <a:r>
              <a:rPr lang="zh-CN" altLang="en-US"/>
              <a:t>映射后是同一个值。为了降低这种情况出现的概率，我们只能对特征向量升维。</a:t>
            </a:r>
            <a:r>
              <a:rPr lang="en-US" altLang="zh-CN"/>
              <a:t>i.e., </a:t>
            </a:r>
            <a:r>
              <a:rPr lang="zh-CN" altLang="en-US"/>
              <a:t>提高</a:t>
            </a:r>
            <a:r>
              <a:rPr lang="en-US" altLang="zh-CN"/>
              <a:t>hash</a:t>
            </a:r>
            <a:r>
              <a:rPr lang="zh-CN" altLang="en-US"/>
              <a:t>表的桶数，默认特征维度是 </a:t>
            </a:r>
            <a:r>
              <a:rPr lang="en-US" altLang="zh-CN"/>
              <a:t>2^20 = 1,048,576.</a:t>
            </a:r>
            <a:endParaRPr lang="zh-CN" altLang="en-US"/>
          </a:p>
        </p:txBody>
      </p:sp>
      <p:sp>
        <p:nvSpPr>
          <p:cNvPr id="37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D5664ECA-80B8-4A1B-BE63-9BF1BF1B1E5D}" type="slidenum">
              <a:rPr lang="en-US" altLang="zh-CN"/>
              <a:pPr>
                <a:spcBef>
                  <a:spcPct val="0"/>
                </a:spcBef>
                <a:buFontTx/>
                <a:buNone/>
              </a:pPr>
              <a:t>19</a:t>
            </a:fld>
            <a:endParaRPr lang="en-US" altLang="zh-CN"/>
          </a:p>
        </p:txBody>
      </p:sp>
    </p:spTree>
    <p:extLst>
      <p:ext uri="{BB962C8B-B14F-4D97-AF65-F5344CB8AC3E}">
        <p14:creationId xmlns:p14="http://schemas.microsoft.com/office/powerpoint/2010/main" val="1009821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可以看到，分词序列被变换成一个稀疏特征向量，其中每个单词都被散列成了一个不同的索引值，特征向量在某一维度上的值即该词汇在文档中出现的次数。</a:t>
            </a:r>
          </a:p>
        </p:txBody>
      </p:sp>
      <p:sp>
        <p:nvSpPr>
          <p:cNvPr id="430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F2D3F21C-8815-4962-B258-B14A535FC85F}" type="slidenum">
              <a:rPr lang="en-US" altLang="zh-CN"/>
              <a:pPr>
                <a:spcBef>
                  <a:spcPct val="0"/>
                </a:spcBef>
                <a:buFontTx/>
                <a:buNone/>
              </a:pPr>
              <a:t>23</a:t>
            </a:fld>
            <a:endParaRPr lang="en-US" altLang="zh-CN"/>
          </a:p>
        </p:txBody>
      </p:sp>
    </p:spTree>
    <p:extLst>
      <p:ext uri="{BB962C8B-B14F-4D97-AF65-F5344CB8AC3E}">
        <p14:creationId xmlns:p14="http://schemas.microsoft.com/office/powerpoint/2010/main" val="57941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D78FC6-CE17-4259-A63C-DDFC12E048FC}" type="slidenum">
              <a:rPr lang="en-US" smtClean="0"/>
              <a:pPr/>
              <a:t>24</a:t>
            </a:fld>
            <a:endParaRPr lang="en-US"/>
          </a:p>
        </p:txBody>
      </p:sp>
    </p:spTree>
    <p:extLst>
      <p:ext uri="{BB962C8B-B14F-4D97-AF65-F5344CB8AC3E}">
        <p14:creationId xmlns:p14="http://schemas.microsoft.com/office/powerpoint/2010/main" val="4254768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可以看到，特征向量已经被其在语料库中出现的总次数进行了修正，通过</a:t>
            </a:r>
            <a:r>
              <a:rPr lang="en-US" altLang="zh-CN"/>
              <a:t>TF-IDF</a:t>
            </a:r>
            <a:r>
              <a:rPr lang="zh-CN" altLang="en-US"/>
              <a:t>得到的特征向量，在接下来可以被应用到相关的机器学习方法中。</a:t>
            </a: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72D0F3F6-2D2B-4D4B-9A91-C69E3D1C0138}" type="slidenum">
              <a:rPr lang="en-US" altLang="zh-CN"/>
              <a:pPr>
                <a:spcBef>
                  <a:spcPct val="0"/>
                </a:spcBef>
                <a:buFontTx/>
                <a:buNone/>
              </a:pPr>
              <a:t>25</a:t>
            </a:fld>
            <a:endParaRPr lang="en-US" altLang="zh-CN"/>
          </a:p>
        </p:txBody>
      </p:sp>
    </p:spTree>
    <p:extLst>
      <p:ext uri="{BB962C8B-B14F-4D97-AF65-F5344CB8AC3E}">
        <p14:creationId xmlns:p14="http://schemas.microsoft.com/office/powerpoint/2010/main" val="424735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87EA8598-0E38-4FCE-9CB6-000281A1182F}" type="slidenum">
              <a:rPr lang="en-US" altLang="zh-CN"/>
              <a:pPr>
                <a:spcBef>
                  <a:spcPct val="0"/>
                </a:spcBef>
                <a:buFontTx/>
                <a:buNone/>
              </a:pPr>
              <a:t>28</a:t>
            </a:fld>
            <a:endParaRPr lang="en-US" altLang="zh-CN"/>
          </a:p>
        </p:txBody>
      </p:sp>
    </p:spTree>
    <p:extLst>
      <p:ext uri="{BB962C8B-B14F-4D97-AF65-F5344CB8AC3E}">
        <p14:creationId xmlns:p14="http://schemas.microsoft.com/office/powerpoint/2010/main" val="795116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线性判别式分析</a:t>
            </a:r>
            <a:r>
              <a:rPr lang="en-US" altLang="zh-CN" dirty="0"/>
              <a:t>(Linear Discriminant Analysis, LDA)</a:t>
            </a:r>
            <a:r>
              <a:rPr lang="zh-CN" altLang="en-US" dirty="0"/>
              <a:t>，也叫做</a:t>
            </a:r>
            <a:r>
              <a:rPr lang="en-US" altLang="zh-CN" dirty="0"/>
              <a:t>Fisher</a:t>
            </a:r>
            <a:r>
              <a:rPr lang="zh-CN" altLang="en-US" dirty="0"/>
              <a:t>线性判别</a:t>
            </a:r>
            <a:r>
              <a:rPr lang="en-US" altLang="zh-CN" dirty="0"/>
              <a:t>(Fisher Linear Discriminant ,FLD)</a:t>
            </a:r>
            <a:r>
              <a:rPr lang="zh-CN" altLang="en-US" dirty="0"/>
              <a:t>，是模式识别的经典算法，它是在</a:t>
            </a:r>
            <a:r>
              <a:rPr lang="en-US" altLang="zh-CN" dirty="0"/>
              <a:t>1996</a:t>
            </a:r>
            <a:r>
              <a:rPr lang="zh-CN" altLang="en-US" dirty="0"/>
              <a:t>年由</a:t>
            </a:r>
            <a:r>
              <a:rPr lang="en-US" altLang="zh-CN" dirty="0" err="1"/>
              <a:t>Belhumeur</a:t>
            </a:r>
            <a:r>
              <a:rPr lang="zh-CN" altLang="en-US" dirty="0"/>
              <a:t>引入模式识别和人工智能领域的。基本思想是将高维的模式样本投影到最佳鉴别矢量空间，以达到抽取分类信息和压缩特征空间维数的效果，投影后保证模式样本在新的子空间有最大的类间距离和最小的类内距离，即模式在该空间中有最佳的可分离性。因此，它是一种有效的特征抽取方法。使用这种方法能够使投影后模式样本的类间散布矩阵最大，并且同时类内散布矩阵最小。就是说，它能够保证投影后模式样本在新的空间中有最小的类内距离和最大的类间距离，即模式在该空间中有最佳的可分离性。</a:t>
            </a: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5ED15077-0A7F-4114-A824-51E99F7288BA}" type="slidenum">
              <a:rPr lang="en-US" altLang="zh-CN"/>
              <a:pPr>
                <a:spcBef>
                  <a:spcPct val="0"/>
                </a:spcBef>
                <a:buFontTx/>
                <a:buNone/>
              </a:pPr>
              <a:t>32</a:t>
            </a:fld>
            <a:endParaRPr lang="en-US" altLang="zh-CN"/>
          </a:p>
        </p:txBody>
      </p:sp>
    </p:spTree>
    <p:extLst>
      <p:ext uri="{BB962C8B-B14F-4D97-AF65-F5344CB8AC3E}">
        <p14:creationId xmlns:p14="http://schemas.microsoft.com/office/powerpoint/2010/main" val="4131045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即第</a:t>
            </a:r>
            <a:r>
              <a:rPr lang="en-US" altLang="zh-CN" dirty="0"/>
              <a:t>0</a:t>
            </a:r>
            <a:r>
              <a:rPr lang="zh-CN" altLang="en-US" dirty="0"/>
              <a:t>列和第</a:t>
            </a:r>
            <a:r>
              <a:rPr lang="en-US" altLang="zh-CN" dirty="0"/>
              <a:t>2</a:t>
            </a:r>
            <a:r>
              <a:rPr lang="zh-CN" altLang="en-US" dirty="0"/>
              <a:t>列的值，被离散化</a:t>
            </a:r>
            <a:endParaRPr lang="en-US" altLang="zh-CN" dirty="0"/>
          </a:p>
          <a:p>
            <a:r>
              <a:rPr lang="zh-CN" altLang="en-US" dirty="0"/>
              <a:t>尝试修改：</a:t>
            </a:r>
            <a:r>
              <a:rPr lang="en-US" altLang="zh-CN" sz="1200" dirty="0" err="1">
                <a:solidFill>
                  <a:schemeClr val="bg1"/>
                </a:solidFill>
              </a:rPr>
              <a:t>maxCategories</a:t>
            </a:r>
            <a:r>
              <a:rPr lang="en-US" altLang="zh-CN" sz="1200" dirty="0">
                <a:solidFill>
                  <a:schemeClr val="bg1"/>
                </a:solidFill>
              </a:rPr>
              <a:t>=3</a:t>
            </a:r>
            <a:r>
              <a:rPr lang="zh-CN" altLang="en-US" sz="1200" dirty="0">
                <a:solidFill>
                  <a:schemeClr val="bg1"/>
                </a:solidFill>
              </a:rPr>
              <a:t>，则第二列也会被转换</a:t>
            </a:r>
            <a:endParaRPr lang="zh-CN" altLang="en-US" dirty="0"/>
          </a:p>
        </p:txBody>
      </p:sp>
      <p:sp>
        <p:nvSpPr>
          <p:cNvPr id="4" name="灯片编号占位符 3"/>
          <p:cNvSpPr>
            <a:spLocks noGrp="1"/>
          </p:cNvSpPr>
          <p:nvPr>
            <p:ph type="sldNum" sz="quarter" idx="5"/>
          </p:nvPr>
        </p:nvSpPr>
        <p:spPr/>
        <p:txBody>
          <a:bodyPr/>
          <a:lstStyle/>
          <a:p>
            <a:fld id="{A5D78FC6-CE17-4259-A63C-DDFC12E048FC}" type="slidenum">
              <a:rPr lang="en-US" smtClean="0"/>
              <a:pPr/>
              <a:t>51</a:t>
            </a:fld>
            <a:endParaRPr lang="en-US"/>
          </a:p>
        </p:txBody>
      </p:sp>
    </p:spTree>
    <p:extLst>
      <p:ext uri="{BB962C8B-B14F-4D97-AF65-F5344CB8AC3E}">
        <p14:creationId xmlns:p14="http://schemas.microsoft.com/office/powerpoint/2010/main" val="1700272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机器学习强调三个关键词：算法、经验、性能，其处理过程如上图所示。在数据的基础上，通过算法构建出模型并对模型进行评估。评估的性能如果达到要求，就用该模型来测试其他的数据；如果达不到要求，就要调整算法来重新建立模型，再次进行评估。如此循环往复，最终获得满意的经验来处理其他的数据。</a:t>
            </a:r>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DC229C74-0C1A-4429-9364-C0323FE9B64C}" type="slidenum">
              <a:rPr lang="en-US" altLang="zh-CN"/>
              <a:pPr>
                <a:spcBef>
                  <a:spcPct val="0"/>
                </a:spcBef>
                <a:buFontTx/>
                <a:buNone/>
              </a:pPr>
              <a:t>3</a:t>
            </a:fld>
            <a:endParaRPr lang="en-US" altLang="zh-CN"/>
          </a:p>
        </p:txBody>
      </p:sp>
    </p:spTree>
    <p:extLst>
      <p:ext uri="{BB962C8B-B14F-4D97-AF65-F5344CB8AC3E}">
        <p14:creationId xmlns:p14="http://schemas.microsoft.com/office/powerpoint/2010/main" val="275298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需要注意的是，</a:t>
            </a:r>
            <a:r>
              <a:rPr lang="en-US" altLang="zh-CN"/>
              <a:t>Mllib</a:t>
            </a:r>
            <a:r>
              <a:rPr lang="zh-CN" altLang="en-US"/>
              <a:t>中只包含能够在集群上运行良好的并行算法，这一点很重要。有些经典的机器学习算法没有包含在其中，就是因为它们不能并行执行。相反地，一些较新的研究得出的算法因为适用于集群，也被包含在</a:t>
            </a:r>
            <a:r>
              <a:rPr lang="en-US" altLang="zh-CN"/>
              <a:t>Mllib</a:t>
            </a:r>
            <a:r>
              <a:rPr lang="zh-CN" altLang="en-US"/>
              <a:t>中，例如分布式随机森林算法、交替最小二乘算法。这样的选择使得</a:t>
            </a:r>
            <a:r>
              <a:rPr lang="en-US" altLang="zh-CN"/>
              <a:t>Mllib</a:t>
            </a:r>
            <a:r>
              <a:rPr lang="zh-CN" altLang="en-US"/>
              <a:t>中的每一个算法都适用于大规模数据集。</a:t>
            </a:r>
            <a:endParaRPr lang="en-US" altLang="zh-CN"/>
          </a:p>
          <a:p>
            <a:r>
              <a:rPr lang="zh-CN" altLang="en-US"/>
              <a:t>如果是小规模数据集上训练各机器学习模型，最好还是在各个节点上使用单节点的机器学习算法库（比如</a:t>
            </a:r>
            <a:r>
              <a:rPr lang="en-US" altLang="zh-CN"/>
              <a:t>Weka</a:t>
            </a:r>
            <a:r>
              <a:rPr lang="zh-CN" altLang="en-US"/>
              <a:t>）。类似地，我们在机器学习流水线中，也常常用同一算法的不同参数对小规模数据集分别训练，来选出最好的一组参数。在</a:t>
            </a:r>
            <a:r>
              <a:rPr lang="en-US" altLang="zh-CN"/>
              <a:t>Spark</a:t>
            </a:r>
            <a:r>
              <a:rPr lang="zh-CN" altLang="en-US"/>
              <a:t>中，你可以通过参数列表传给</a:t>
            </a:r>
            <a:r>
              <a:rPr lang="en-US" altLang="zh-CN"/>
              <a:t>parallelize()</a:t>
            </a:r>
            <a:r>
              <a:rPr lang="zh-CN" altLang="en-US"/>
              <a:t>来在不同的节点上分别运行不同的参数，而在每个节点上则使用单节点的机器学习库来实现。只有当你需要在一个大规模分布式数据集上训练模型时，</a:t>
            </a:r>
            <a:r>
              <a:rPr lang="en-US" altLang="zh-CN"/>
              <a:t>Mllib</a:t>
            </a:r>
            <a:r>
              <a:rPr lang="zh-CN" altLang="en-US"/>
              <a:t>的优势才能突显出来。</a:t>
            </a:r>
          </a:p>
        </p:txBody>
      </p:sp>
      <p:sp>
        <p:nvSpPr>
          <p:cNvPr id="8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7546886D-08FE-4D5B-B3B2-796DB7C267EE}" type="slidenum">
              <a:rPr lang="en-US" altLang="zh-CN"/>
              <a:pPr>
                <a:spcBef>
                  <a:spcPct val="0"/>
                </a:spcBef>
                <a:buFontTx/>
                <a:buNone/>
              </a:pPr>
              <a:t>5</a:t>
            </a:fld>
            <a:endParaRPr lang="en-US" altLang="zh-CN"/>
          </a:p>
        </p:txBody>
      </p:sp>
    </p:spTree>
    <p:extLst>
      <p:ext uri="{BB962C8B-B14F-4D97-AF65-F5344CB8AC3E}">
        <p14:creationId xmlns:p14="http://schemas.microsoft.com/office/powerpoint/2010/main" val="1705894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使用 </a:t>
            </a:r>
            <a:r>
              <a:rPr lang="en-US" altLang="zh-CN"/>
              <a:t>ML Pipeline API</a:t>
            </a:r>
            <a:r>
              <a:rPr lang="zh-CN" altLang="en-US"/>
              <a:t>可以很方便的把数据处理，特征转换，正则化，以及多个机器学习算法联合起来，构建一个单一完整的机器学习流水线。</a:t>
            </a:r>
          </a:p>
        </p:txBody>
      </p:sp>
      <p:sp>
        <p:nvSpPr>
          <p:cNvPr id="112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756011-5B85-425F-BE91-1465A8FF7CCE}" type="slidenum">
              <a:rPr lang="en-US" altLang="zh-CN"/>
              <a:pPr>
                <a:spcBef>
                  <a:spcPct val="0"/>
                </a:spcBef>
                <a:buFontTx/>
                <a:buNone/>
              </a:pPr>
              <a:t>7</a:t>
            </a:fld>
            <a:endParaRPr lang="en-US" altLang="zh-CN"/>
          </a:p>
        </p:txBody>
      </p:sp>
    </p:spTree>
    <p:extLst>
      <p:ext uri="{BB962C8B-B14F-4D97-AF65-F5344CB8AC3E}">
        <p14:creationId xmlns:p14="http://schemas.microsoft.com/office/powerpoint/2010/main" val="2204707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Spark MLlib</a:t>
            </a:r>
            <a:r>
              <a:rPr lang="zh-CN" altLang="en-US"/>
              <a:t>架构由底层基础、算法库和应用程序三部分构成。基层基础包括</a:t>
            </a:r>
            <a:r>
              <a:rPr lang="en-US" altLang="zh-CN"/>
              <a:t>Spark</a:t>
            </a:r>
            <a:r>
              <a:rPr lang="zh-CN" altLang="en-US"/>
              <a:t>运行库、进行线性代数相关技术的矩阵库和向量库。算法库包括</a:t>
            </a:r>
            <a:r>
              <a:rPr lang="en-US" altLang="zh-CN"/>
              <a:t>Spark Mllib</a:t>
            </a:r>
            <a:r>
              <a:rPr lang="zh-CN" altLang="en-US"/>
              <a:t>实现的具体机器学习算法，以及为这些算法提供的各类评估方法。应用程序包括测试数据的生成以及外部数据的加载等。</a:t>
            </a:r>
          </a:p>
        </p:txBody>
      </p:sp>
      <p:sp>
        <p:nvSpPr>
          <p:cNvPr id="133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E769F4B7-EF45-4B09-9517-CB00C6E3B192}" type="slidenum">
              <a:rPr lang="en-US" altLang="zh-CN"/>
              <a:pPr>
                <a:spcBef>
                  <a:spcPct val="0"/>
                </a:spcBef>
                <a:buFontTx/>
                <a:buNone/>
              </a:pPr>
              <a:t>8</a:t>
            </a:fld>
            <a:endParaRPr lang="en-US" altLang="zh-CN"/>
          </a:p>
        </p:txBody>
      </p:sp>
    </p:spTree>
    <p:extLst>
      <p:ext uri="{BB962C8B-B14F-4D97-AF65-F5344CB8AC3E}">
        <p14:creationId xmlns:p14="http://schemas.microsoft.com/office/powerpoint/2010/main" val="574949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更具体的说，工作流的各个阶段按顺序运行，输入的</a:t>
            </a:r>
            <a:r>
              <a:rPr lang="en-US" altLang="zh-CN"/>
              <a:t>DataFrame</a:t>
            </a:r>
            <a:r>
              <a:rPr lang="zh-CN" altLang="en-US"/>
              <a:t>在它通过每个阶段时被转换。 对于</a:t>
            </a:r>
            <a:r>
              <a:rPr lang="en-US" altLang="zh-CN"/>
              <a:t>Transformer</a:t>
            </a:r>
            <a:r>
              <a:rPr lang="zh-CN" altLang="en-US"/>
              <a:t>阶段，在</a:t>
            </a:r>
            <a:r>
              <a:rPr lang="en-US" altLang="zh-CN"/>
              <a:t>DataFrame</a:t>
            </a:r>
            <a:r>
              <a:rPr lang="zh-CN" altLang="en-US"/>
              <a:t>上调用</a:t>
            </a:r>
            <a:r>
              <a:rPr lang="en-US" altLang="zh-CN"/>
              <a:t>transform</a:t>
            </a:r>
            <a:r>
              <a:rPr lang="zh-CN" altLang="en-US"/>
              <a:t>（）方法。 对于估计器阶段，调用</a:t>
            </a:r>
            <a:r>
              <a:rPr lang="en-US" altLang="zh-CN"/>
              <a:t>fit</a:t>
            </a:r>
            <a:r>
              <a:rPr lang="zh-CN" altLang="en-US"/>
              <a:t>（）方法来生成一个转换器（它成为</a:t>
            </a:r>
            <a:r>
              <a:rPr lang="en-US" altLang="zh-CN"/>
              <a:t>PipelineModel</a:t>
            </a:r>
            <a:r>
              <a:rPr lang="zh-CN" altLang="en-US"/>
              <a:t>的一部分或拟合的</a:t>
            </a:r>
            <a:r>
              <a:rPr lang="en-US" altLang="zh-CN"/>
              <a:t>Pipeline</a:t>
            </a:r>
            <a:r>
              <a:rPr lang="zh-CN" altLang="en-US"/>
              <a:t>），并且在</a:t>
            </a:r>
            <a:r>
              <a:rPr lang="en-US" altLang="zh-CN"/>
              <a:t>DataFrame</a:t>
            </a:r>
            <a:r>
              <a:rPr lang="zh-CN" altLang="en-US"/>
              <a:t>上调用该转换器的</a:t>
            </a:r>
            <a:r>
              <a:rPr lang="en-US" altLang="zh-CN"/>
              <a:t>transform</a:t>
            </a:r>
            <a:r>
              <a:rPr lang="zh-CN" altLang="en-US"/>
              <a:t>（）方法。</a:t>
            </a:r>
            <a:r>
              <a:rPr lang="en-US" altLang="zh-CN"/>
              <a:t/>
            </a:r>
            <a:br>
              <a:rPr lang="en-US" altLang="zh-CN"/>
            </a:br>
            <a:r>
              <a:rPr lang="zh-CN" altLang="en-US"/>
              <a:t>上面，顶行表示具有三个阶段的流水线。 前两个（</a:t>
            </a:r>
            <a:r>
              <a:rPr lang="en-US" altLang="zh-CN"/>
              <a:t>Tokenizer</a:t>
            </a:r>
            <a:r>
              <a:rPr lang="zh-CN" altLang="en-US"/>
              <a:t>和</a:t>
            </a:r>
            <a:r>
              <a:rPr lang="en-US" altLang="zh-CN"/>
              <a:t>HashingTF）</a:t>
            </a:r>
            <a:r>
              <a:rPr lang="zh-CN" altLang="en-US"/>
              <a:t>是</a:t>
            </a:r>
            <a:r>
              <a:rPr lang="en-US" altLang="zh-CN"/>
              <a:t>Transformers（</a:t>
            </a:r>
            <a:r>
              <a:rPr lang="zh-CN" altLang="en-US"/>
              <a:t>蓝色），第三个（</a:t>
            </a:r>
            <a:r>
              <a:rPr lang="en-US" altLang="zh-CN"/>
              <a:t>LogisticRegression）</a:t>
            </a:r>
            <a:r>
              <a:rPr lang="zh-CN" altLang="en-US"/>
              <a:t>是</a:t>
            </a:r>
            <a:r>
              <a:rPr lang="en-US" altLang="zh-CN"/>
              <a:t>Estimator（</a:t>
            </a:r>
            <a:r>
              <a:rPr lang="zh-CN" altLang="en-US"/>
              <a:t>红色）。 底行表示流经管线的数据，其中圆柱表示</a:t>
            </a:r>
            <a:r>
              <a:rPr lang="en-US" altLang="zh-CN"/>
              <a:t>DataFrames。 </a:t>
            </a:r>
            <a:r>
              <a:rPr lang="zh-CN" altLang="en-US"/>
              <a:t>在原始</a:t>
            </a:r>
            <a:r>
              <a:rPr lang="en-US" altLang="zh-CN"/>
              <a:t>DataFrame</a:t>
            </a:r>
            <a:r>
              <a:rPr lang="zh-CN" altLang="en-US"/>
              <a:t>上调用</a:t>
            </a:r>
            <a:r>
              <a:rPr lang="en-US" altLang="zh-CN"/>
              <a:t>Pipeline.fit（）</a:t>
            </a:r>
            <a:r>
              <a:rPr lang="zh-CN" altLang="en-US"/>
              <a:t>方法，它具有原始文本文档和标签。 </a:t>
            </a:r>
            <a:r>
              <a:rPr lang="en-US" altLang="zh-CN"/>
              <a:t>Tokenizer.transform（）</a:t>
            </a:r>
            <a:r>
              <a:rPr lang="zh-CN" altLang="en-US"/>
              <a:t>方法将原始文本文档拆分为单词，向</a:t>
            </a:r>
            <a:r>
              <a:rPr lang="en-US" altLang="zh-CN"/>
              <a:t>DataFrame</a:t>
            </a:r>
            <a:r>
              <a:rPr lang="zh-CN" altLang="en-US"/>
              <a:t>添加一个带有单词的新列。 </a:t>
            </a:r>
            <a:r>
              <a:rPr lang="en-US" altLang="zh-CN"/>
              <a:t>HashingTF.transform（）</a:t>
            </a:r>
            <a:r>
              <a:rPr lang="zh-CN" altLang="en-US"/>
              <a:t>方法将字列转换为特征向量，向这些向量添加一个新列到</a:t>
            </a:r>
            <a:r>
              <a:rPr lang="en-US" altLang="zh-CN"/>
              <a:t>DataFrame。 </a:t>
            </a:r>
            <a:r>
              <a:rPr lang="zh-CN" altLang="en-US"/>
              <a:t>现在，由于</a:t>
            </a:r>
            <a:r>
              <a:rPr lang="en-US" altLang="zh-CN"/>
              <a:t>LogisticRegression</a:t>
            </a:r>
            <a:r>
              <a:rPr lang="zh-CN" altLang="en-US"/>
              <a:t>是一个</a:t>
            </a:r>
            <a:r>
              <a:rPr lang="en-US" altLang="zh-CN"/>
              <a:t>Estimator，Pipeline</a:t>
            </a:r>
            <a:r>
              <a:rPr lang="zh-CN" altLang="en-US"/>
              <a:t>首先调用</a:t>
            </a:r>
            <a:r>
              <a:rPr lang="en-US" altLang="zh-CN"/>
              <a:t>LogisticRegression.fit（）</a:t>
            </a:r>
            <a:r>
              <a:rPr lang="zh-CN" altLang="en-US"/>
              <a:t>产生一个</a:t>
            </a:r>
            <a:r>
              <a:rPr lang="en-US" altLang="zh-CN"/>
              <a:t>LogisticRegressionModel。 </a:t>
            </a:r>
            <a:r>
              <a:rPr lang="zh-CN" altLang="en-US"/>
              <a:t>如果流水线有更多的阶段，则在将</a:t>
            </a:r>
            <a:r>
              <a:rPr lang="en-US" altLang="zh-CN"/>
              <a:t>DataFrame</a:t>
            </a:r>
            <a:r>
              <a:rPr lang="zh-CN" altLang="en-US"/>
              <a:t>传递到下一个阶段之前，将在</a:t>
            </a:r>
            <a:r>
              <a:rPr lang="en-US" altLang="zh-CN"/>
              <a:t>DataFrame</a:t>
            </a:r>
            <a:r>
              <a:rPr lang="zh-CN" altLang="en-US"/>
              <a:t>上调用</a:t>
            </a:r>
            <a:r>
              <a:rPr lang="en-US" altLang="zh-CN"/>
              <a:t>LogisticRegressionModel</a:t>
            </a:r>
            <a:r>
              <a:rPr lang="zh-CN" altLang="en-US"/>
              <a:t>的</a:t>
            </a:r>
            <a:r>
              <a:rPr lang="en-US" altLang="zh-CN"/>
              <a:t>transform（）</a:t>
            </a:r>
            <a:r>
              <a:rPr lang="zh-CN" altLang="en-US"/>
              <a:t>方法。</a:t>
            </a: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570CFD29-1312-4D1E-8A8F-2C049289CC38}" type="slidenum">
              <a:rPr lang="en-US" altLang="zh-CN"/>
              <a:pPr>
                <a:spcBef>
                  <a:spcPct val="0"/>
                </a:spcBef>
                <a:buFontTx/>
                <a:buNone/>
              </a:pPr>
              <a:t>15</a:t>
            </a:fld>
            <a:endParaRPr lang="en-US" altLang="zh-CN"/>
          </a:p>
        </p:txBody>
      </p:sp>
    </p:spTree>
    <p:extLst>
      <p:ext uri="{BB962C8B-B14F-4D97-AF65-F5344CB8AC3E}">
        <p14:creationId xmlns:p14="http://schemas.microsoft.com/office/powerpoint/2010/main" val="881658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在上图中，</a:t>
            </a:r>
            <a:r>
              <a:rPr lang="en-US" altLang="zh-CN"/>
              <a:t>PipelineModel</a:t>
            </a:r>
            <a:r>
              <a:rPr lang="zh-CN" altLang="en-US"/>
              <a:t>具有与原始流水线相同的级数，但是原始流水线中的所有估计器都变为变换器。 当在测试数据集上调用</a:t>
            </a:r>
            <a:r>
              <a:rPr lang="en-US" altLang="zh-CN"/>
              <a:t>PipelineModel</a:t>
            </a:r>
            <a:r>
              <a:rPr lang="zh-CN" altLang="en-US"/>
              <a:t>的</a:t>
            </a:r>
            <a:r>
              <a:rPr lang="en-US" altLang="zh-CN"/>
              <a:t>transform</a:t>
            </a:r>
            <a:r>
              <a:rPr lang="zh-CN" altLang="en-US"/>
              <a:t>（）方法时，数据按顺序通过拟合的工作流。 每个阶段的</a:t>
            </a:r>
            <a:r>
              <a:rPr lang="en-US" altLang="zh-CN"/>
              <a:t>transform</a:t>
            </a:r>
            <a:r>
              <a:rPr lang="zh-CN" altLang="en-US"/>
              <a:t>（）方法更新数据集并将其传递到下一个阶段。工作流和工作流模型有助于确保培训和测试数据通过相同的特征处理步骤。</a:t>
            </a: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9E1C1300-C2D0-4C08-ADCC-D99929EAC2D6}" type="slidenum">
              <a:rPr lang="en-US" altLang="zh-CN"/>
              <a:pPr>
                <a:spcBef>
                  <a:spcPct val="0"/>
                </a:spcBef>
                <a:buFontTx/>
                <a:buNone/>
              </a:pPr>
              <a:t>16</a:t>
            </a:fld>
            <a:endParaRPr lang="en-US" altLang="zh-CN"/>
          </a:p>
        </p:txBody>
      </p:sp>
    </p:spTree>
    <p:extLst>
      <p:ext uri="{BB962C8B-B14F-4D97-AF65-F5344CB8AC3E}">
        <p14:creationId xmlns:p14="http://schemas.microsoft.com/office/powerpoint/2010/main" val="3603088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特征抽取：从原始数据中抽取特征</a:t>
            </a:r>
          </a:p>
          <a:p>
            <a:r>
              <a:rPr lang="zh-CN" altLang="en-US"/>
              <a:t>特征转换：特征的维度、特征的转化、特征的修改</a:t>
            </a:r>
          </a:p>
          <a:p>
            <a:r>
              <a:rPr lang="zh-CN" altLang="en-US"/>
              <a:t>特征选取：从大规模特征集中选取一个子集</a:t>
            </a:r>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27774EA5-28AD-468E-A0A8-BC80F52AA6A2}" type="slidenum">
              <a:rPr lang="en-US" altLang="zh-CN"/>
              <a:pPr>
                <a:spcBef>
                  <a:spcPct val="0"/>
                </a:spcBef>
                <a:buFontTx/>
                <a:buNone/>
              </a:pPr>
              <a:t>17</a:t>
            </a:fld>
            <a:endParaRPr lang="en-US" altLang="zh-CN"/>
          </a:p>
        </p:txBody>
      </p:sp>
    </p:spTree>
    <p:extLst>
      <p:ext uri="{BB962C8B-B14F-4D97-AF65-F5344CB8AC3E}">
        <p14:creationId xmlns:p14="http://schemas.microsoft.com/office/powerpoint/2010/main" val="380460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此处 </a:t>
            </a:r>
            <a:r>
              <a:rPr lang="en-US" altLang="zh-CN" dirty="0" smtClean="0"/>
              <a:t>|</a:t>
            </a:r>
            <a:r>
              <a:rPr lang="en-US" altLang="zh-CN" dirty="0"/>
              <a:t>D|</a:t>
            </a:r>
            <a:r>
              <a:rPr lang="zh-CN" altLang="en-US" dirty="0"/>
              <a:t> 是语料库中总的文档数。公式中使用</a:t>
            </a:r>
            <a:r>
              <a:rPr lang="en-US" altLang="zh-CN" dirty="0"/>
              <a:t>log</a:t>
            </a:r>
            <a:r>
              <a:rPr lang="zh-CN" altLang="en-US" dirty="0"/>
              <a:t>函数，当词出现在所有文档中时，它的</a:t>
            </a:r>
            <a:r>
              <a:rPr lang="en-US" altLang="zh-CN" dirty="0"/>
              <a:t>IDF</a:t>
            </a:r>
            <a:r>
              <a:rPr lang="zh-CN" altLang="en-US" dirty="0"/>
              <a:t>值变为</a:t>
            </a:r>
            <a:r>
              <a:rPr lang="en-US" altLang="zh-CN" dirty="0"/>
              <a:t>0</a:t>
            </a:r>
            <a:r>
              <a:rPr lang="zh-CN" altLang="en-US" dirty="0"/>
              <a:t>。加</a:t>
            </a:r>
            <a:r>
              <a:rPr lang="en-US" altLang="zh-CN" dirty="0"/>
              <a:t>1</a:t>
            </a:r>
            <a:r>
              <a:rPr lang="zh-CN" altLang="en-US" dirty="0"/>
              <a:t>是为了避免分母为</a:t>
            </a:r>
            <a:r>
              <a:rPr lang="en-US" altLang="zh-CN" dirty="0"/>
              <a:t>0</a:t>
            </a:r>
            <a:r>
              <a:rPr lang="zh-CN" altLang="en-US" dirty="0"/>
              <a:t>的情况。</a:t>
            </a: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82733CCE-203A-4F27-A446-F9D7B16703EE}" type="slidenum">
              <a:rPr lang="en-US" altLang="zh-CN"/>
              <a:pPr>
                <a:spcBef>
                  <a:spcPct val="0"/>
                </a:spcBef>
                <a:buFontTx/>
                <a:buNone/>
              </a:pPr>
              <a:t>18</a:t>
            </a:fld>
            <a:endParaRPr lang="en-US" altLang="zh-CN"/>
          </a:p>
        </p:txBody>
      </p:sp>
    </p:spTree>
    <p:extLst>
      <p:ext uri="{BB962C8B-B14F-4D97-AF65-F5344CB8AC3E}">
        <p14:creationId xmlns:p14="http://schemas.microsoft.com/office/powerpoint/2010/main" val="955627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906" y="6053328"/>
            <a:ext cx="243687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555748" y="6044184"/>
            <a:ext cx="73502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zh-CN" altLang="en-US"/>
              <a:t>单击此处编辑母版标题样式</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单击以编辑母版副标题样式</a:t>
            </a:r>
            <a:endParaRPr lang="en-US" dirty="0"/>
          </a:p>
        </p:txBody>
      </p:sp>
      <p:sp>
        <p:nvSpPr>
          <p:cNvPr id="28" name="Date Placeholder 27"/>
          <p:cNvSpPr>
            <a:spLocks noGrp="1"/>
          </p:cNvSpPr>
          <p:nvPr>
            <p:ph type="dt" sz="half" idx="10"/>
          </p:nvPr>
        </p:nvSpPr>
        <p:spPr>
          <a:xfrm>
            <a:off x="82550" y="6068699"/>
            <a:ext cx="2228850" cy="685800"/>
          </a:xfrm>
        </p:spPr>
        <p:txBody>
          <a:bodyPr>
            <a:noAutofit/>
          </a:bodyPr>
          <a:lstStyle>
            <a:lvl1pPr algn="ctr">
              <a:defRPr sz="2000">
                <a:solidFill>
                  <a:srgbClr val="FFFFFF"/>
                </a:solidFill>
              </a:defRPr>
            </a:lvl1pPr>
          </a:lstStyle>
          <a:p>
            <a:pPr algn="ctr"/>
            <a:endParaRPr lang="en-US" sz="2000" dirty="0">
              <a:solidFill>
                <a:srgbClr val="FFFFFF"/>
              </a:solidFill>
            </a:endParaRPr>
          </a:p>
        </p:txBody>
      </p:sp>
      <p:sp>
        <p:nvSpPr>
          <p:cNvPr id="17" name="Footer Placeholder 16"/>
          <p:cNvSpPr>
            <a:spLocks noGrp="1"/>
          </p:cNvSpPr>
          <p:nvPr>
            <p:ph type="ftr" sz="quarter" idx="11"/>
          </p:nvPr>
        </p:nvSpPr>
        <p:spPr>
          <a:xfrm>
            <a:off x="2259176" y="236541"/>
            <a:ext cx="635635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667750" y="228600"/>
            <a:ext cx="90805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609602"/>
            <a:ext cx="2228850" cy="551656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099300" y="6248405"/>
            <a:ext cx="2393950" cy="365125"/>
          </a:xfrm>
        </p:spPr>
        <p:txBody>
          <a:bodyPr/>
          <a:lstStyle/>
          <a:p>
            <a:endParaRPr lang="en-US" dirty="0"/>
          </a:p>
        </p:txBody>
      </p:sp>
      <p:sp>
        <p:nvSpPr>
          <p:cNvPr id="5" name="Footer Placeholder 4"/>
          <p:cNvSpPr>
            <a:spLocks noGrp="1"/>
          </p:cNvSpPr>
          <p:nvPr>
            <p:ph type="ftr" sz="quarter" idx="11"/>
          </p:nvPr>
        </p:nvSpPr>
        <p:spPr>
          <a:xfrm>
            <a:off x="495303" y="6248210"/>
            <a:ext cx="6037940" cy="365125"/>
          </a:xfrm>
        </p:spPr>
        <p:txBody>
          <a:bodyPr/>
          <a:lstStyle/>
          <a:p>
            <a:endParaRPr lang="en-US" dirty="0"/>
          </a:p>
        </p:txBody>
      </p:sp>
      <p:sp>
        <p:nvSpPr>
          <p:cNvPr id="7" name="Rectangle 6"/>
          <p:cNvSpPr/>
          <p:nvPr/>
        </p:nvSpPr>
        <p:spPr bwMode="white">
          <a:xfrm>
            <a:off x="6604345" y="0"/>
            <a:ext cx="34671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53875"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53875"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511000" y="134277"/>
            <a:ext cx="533400" cy="264849"/>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a:xfrm>
            <a:off x="8625408" y="6381328"/>
            <a:ext cx="1157312" cy="365125"/>
          </a:xfrm>
        </p:spPr>
        <p:txBody>
          <a:bodyPr/>
          <a:lstStyle/>
          <a:p>
            <a:endParaRPr lang="en-US" dirty="0"/>
          </a:p>
        </p:txBody>
      </p:sp>
      <p:sp>
        <p:nvSpPr>
          <p:cNvPr id="5" name="灯片编号占位符 4"/>
          <p:cNvSpPr>
            <a:spLocks noGrp="1"/>
          </p:cNvSpPr>
          <p:nvPr>
            <p:ph type="sldNum" sz="quarter" idx="12"/>
          </p:nvPr>
        </p:nvSpPr>
        <p:spPr/>
        <p:txBody>
          <a:bodyPr/>
          <a:lstStyle>
            <a:lvl1pPr>
              <a:defRPr/>
            </a:lvl1pPr>
          </a:lstStyle>
          <a:p>
            <a:fld id="{AEE96AA2-6902-49C7-AC7F-EE0A0096ACD1}" type="slidenum">
              <a:rPr lang="en-US" sz="1200" smtClean="0">
                <a:solidFill>
                  <a:schemeClr val="tx2"/>
                </a:solidFill>
              </a:rPr>
              <a:pPr/>
              <a:t>‹#›</a:t>
            </a:fld>
            <a:endParaRPr lang="en-US" dirty="0"/>
          </a:p>
        </p:txBody>
      </p:sp>
    </p:spTree>
    <p:extLst>
      <p:ext uri="{BB962C8B-B14F-4D97-AF65-F5344CB8AC3E}">
        <p14:creationId xmlns:p14="http://schemas.microsoft.com/office/powerpoint/2010/main" val="538194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a:xfrm>
            <a:off x="8553400" y="6381328"/>
            <a:ext cx="1013296" cy="365125"/>
          </a:xfrm>
        </p:spPr>
        <p:txBody>
          <a:bodyPr/>
          <a:lstStyle/>
          <a:p>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3527197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p:txBody>
          <a:bodyPr/>
          <a:lstStyle/>
          <a:p>
            <a:endParaRPr lang="en-US" sz="1400" dirty="0">
              <a:solidFill>
                <a:schemeClr val="tx2"/>
              </a:solidFill>
            </a:endParaRPr>
          </a:p>
        </p:txBody>
      </p:sp>
      <p:sp>
        <p:nvSpPr>
          <p:cNvPr id="4" name="页脚占位符 3"/>
          <p:cNvSpPr>
            <a:spLocks noGrp="1"/>
          </p:cNvSpPr>
          <p:nvPr>
            <p:ph type="ftr" sz="quarter" idx="11"/>
          </p:nvPr>
        </p:nvSpPr>
        <p:spPr/>
        <p:txBody>
          <a:bodyPr/>
          <a:lstStyle/>
          <a:p>
            <a:pPr algn="r"/>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2801259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p:txBody>
          <a:bodyPr/>
          <a:lstStyle/>
          <a:p>
            <a:endParaRPr lang="en-US" sz="1400" dirty="0">
              <a:solidFill>
                <a:schemeClr val="tx2"/>
              </a:solidFill>
            </a:endParaRPr>
          </a:p>
        </p:txBody>
      </p:sp>
      <p:sp>
        <p:nvSpPr>
          <p:cNvPr id="4" name="页脚占位符 3"/>
          <p:cNvSpPr>
            <a:spLocks noGrp="1"/>
          </p:cNvSpPr>
          <p:nvPr>
            <p:ph type="ftr" sz="quarter" idx="11"/>
          </p:nvPr>
        </p:nvSpPr>
        <p:spPr/>
        <p:txBody>
          <a:bodyPr/>
          <a:lstStyle/>
          <a:p>
            <a:pPr algn="r"/>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3385693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p:txBody>
          <a:bodyPr/>
          <a:lstStyle/>
          <a:p>
            <a:endParaRPr lang="en-US" sz="1400" dirty="0">
              <a:solidFill>
                <a:schemeClr val="tx2"/>
              </a:solidFill>
            </a:endParaRPr>
          </a:p>
        </p:txBody>
      </p:sp>
      <p:sp>
        <p:nvSpPr>
          <p:cNvPr id="4" name="页脚占位符 3"/>
          <p:cNvSpPr>
            <a:spLocks noGrp="1"/>
          </p:cNvSpPr>
          <p:nvPr>
            <p:ph type="ftr" sz="quarter" idx="11"/>
          </p:nvPr>
        </p:nvSpPr>
        <p:spPr/>
        <p:txBody>
          <a:bodyPr/>
          <a:lstStyle/>
          <a:p>
            <a:pPr algn="r"/>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3093765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p:txBody>
          <a:bodyPr/>
          <a:lstStyle/>
          <a:p>
            <a:endParaRPr lang="en-US" sz="1400" dirty="0">
              <a:solidFill>
                <a:schemeClr val="tx2"/>
              </a:solidFill>
            </a:endParaRPr>
          </a:p>
        </p:txBody>
      </p:sp>
      <p:sp>
        <p:nvSpPr>
          <p:cNvPr id="4" name="页脚占位符 3"/>
          <p:cNvSpPr>
            <a:spLocks noGrp="1"/>
          </p:cNvSpPr>
          <p:nvPr>
            <p:ph type="ftr" sz="quarter" idx="11"/>
          </p:nvPr>
        </p:nvSpPr>
        <p:spPr/>
        <p:txBody>
          <a:bodyPr/>
          <a:lstStyle/>
          <a:p>
            <a:pPr algn="r"/>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1178698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p:txBody>
          <a:bodyPr/>
          <a:lstStyle/>
          <a:p>
            <a:endParaRPr lang="en-US" sz="1400" dirty="0">
              <a:solidFill>
                <a:schemeClr val="tx2"/>
              </a:solidFill>
            </a:endParaRPr>
          </a:p>
        </p:txBody>
      </p:sp>
      <p:sp>
        <p:nvSpPr>
          <p:cNvPr id="4" name="页脚占位符 3"/>
          <p:cNvSpPr>
            <a:spLocks noGrp="1"/>
          </p:cNvSpPr>
          <p:nvPr>
            <p:ph type="ftr" sz="quarter" idx="11"/>
          </p:nvPr>
        </p:nvSpPr>
        <p:spPr/>
        <p:txBody>
          <a:bodyPr/>
          <a:lstStyle/>
          <a:p>
            <a:pPr algn="r"/>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3072000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p:txBody>
          <a:bodyPr/>
          <a:lstStyle/>
          <a:p>
            <a:endParaRPr lang="en-US" sz="1400" dirty="0">
              <a:solidFill>
                <a:schemeClr val="tx2"/>
              </a:solidFill>
            </a:endParaRPr>
          </a:p>
        </p:txBody>
      </p:sp>
      <p:sp>
        <p:nvSpPr>
          <p:cNvPr id="4" name="页脚占位符 3"/>
          <p:cNvSpPr>
            <a:spLocks noGrp="1"/>
          </p:cNvSpPr>
          <p:nvPr>
            <p:ph type="ftr" sz="quarter" idx="11"/>
          </p:nvPr>
        </p:nvSpPr>
        <p:spPr/>
        <p:txBody>
          <a:bodyPr/>
          <a:lstStyle/>
          <a:p>
            <a:pPr algn="r"/>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228344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p>
            <a:r>
              <a:rPr lang="zh-CN" altLang="en-US" dirty="0"/>
              <a:t>单击此处编辑母版标题样式</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63702" y="1600200"/>
            <a:ext cx="8832850" cy="4495800"/>
          </a:xfrm>
        </p:spPr>
        <p:txBody>
          <a:bodyPr/>
          <a:lstStyle>
            <a:lvl1pPr algn="just">
              <a:defRPr/>
            </a:lvl1pPr>
            <a:lvl2pPr algn="just">
              <a:defRPr/>
            </a:lvl2pPr>
            <a:lvl3pPr algn="just">
              <a:defRPr/>
            </a:lvl3pPr>
            <a:lvl4pPr algn="just">
              <a:defRPr/>
            </a:lvl4pPr>
            <a:lvl5pPr algn="just">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p:txBody>
          <a:bodyPr/>
          <a:lstStyle/>
          <a:p>
            <a:endParaRPr lang="en-US" sz="1400" dirty="0">
              <a:solidFill>
                <a:schemeClr val="tx2"/>
              </a:solidFill>
            </a:endParaRPr>
          </a:p>
        </p:txBody>
      </p:sp>
      <p:sp>
        <p:nvSpPr>
          <p:cNvPr id="4" name="页脚占位符 3"/>
          <p:cNvSpPr>
            <a:spLocks noGrp="1"/>
          </p:cNvSpPr>
          <p:nvPr>
            <p:ph type="ftr" sz="quarter" idx="11"/>
          </p:nvPr>
        </p:nvSpPr>
        <p:spPr/>
        <p:txBody>
          <a:bodyPr/>
          <a:lstStyle/>
          <a:p>
            <a:pPr algn="r"/>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4295857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p:txBody>
          <a:bodyPr/>
          <a:lstStyle/>
          <a:p>
            <a:endParaRPr lang="en-US" sz="1400" dirty="0">
              <a:solidFill>
                <a:schemeClr val="tx2"/>
              </a:solidFill>
            </a:endParaRPr>
          </a:p>
        </p:txBody>
      </p:sp>
      <p:sp>
        <p:nvSpPr>
          <p:cNvPr id="4" name="页脚占位符 3"/>
          <p:cNvSpPr>
            <a:spLocks noGrp="1"/>
          </p:cNvSpPr>
          <p:nvPr>
            <p:ph type="ftr" sz="quarter" idx="11"/>
          </p:nvPr>
        </p:nvSpPr>
        <p:spPr/>
        <p:txBody>
          <a:bodyPr/>
          <a:lstStyle/>
          <a:p>
            <a:pPr algn="r"/>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3789868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p:txBody>
          <a:bodyPr/>
          <a:lstStyle/>
          <a:p>
            <a:endParaRPr lang="en-US" sz="1400" dirty="0">
              <a:solidFill>
                <a:schemeClr val="tx2"/>
              </a:solidFill>
            </a:endParaRPr>
          </a:p>
        </p:txBody>
      </p:sp>
      <p:sp>
        <p:nvSpPr>
          <p:cNvPr id="4" name="页脚占位符 3"/>
          <p:cNvSpPr>
            <a:spLocks noGrp="1"/>
          </p:cNvSpPr>
          <p:nvPr>
            <p:ph type="ftr" sz="quarter" idx="11"/>
          </p:nvPr>
        </p:nvSpPr>
        <p:spPr/>
        <p:txBody>
          <a:bodyPr/>
          <a:lstStyle/>
          <a:p>
            <a:pPr algn="r"/>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1145428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p:txBody>
          <a:bodyPr/>
          <a:lstStyle/>
          <a:p>
            <a:endParaRPr lang="en-US" sz="1400" dirty="0">
              <a:solidFill>
                <a:schemeClr val="tx2"/>
              </a:solidFill>
            </a:endParaRPr>
          </a:p>
        </p:txBody>
      </p:sp>
      <p:sp>
        <p:nvSpPr>
          <p:cNvPr id="4" name="页脚占位符 3"/>
          <p:cNvSpPr>
            <a:spLocks noGrp="1"/>
          </p:cNvSpPr>
          <p:nvPr>
            <p:ph type="ftr" sz="quarter" idx="11"/>
          </p:nvPr>
        </p:nvSpPr>
        <p:spPr/>
        <p:txBody>
          <a:bodyPr/>
          <a:lstStyle/>
          <a:p>
            <a:pPr algn="r"/>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20977916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p:txBody>
          <a:bodyPr/>
          <a:lstStyle/>
          <a:p>
            <a:endParaRPr lang="en-US" sz="1400" dirty="0">
              <a:solidFill>
                <a:schemeClr val="tx2"/>
              </a:solidFill>
            </a:endParaRPr>
          </a:p>
        </p:txBody>
      </p:sp>
      <p:sp>
        <p:nvSpPr>
          <p:cNvPr id="4" name="页脚占位符 3"/>
          <p:cNvSpPr>
            <a:spLocks noGrp="1"/>
          </p:cNvSpPr>
          <p:nvPr>
            <p:ph type="ftr" sz="quarter" idx="11"/>
          </p:nvPr>
        </p:nvSpPr>
        <p:spPr/>
        <p:txBody>
          <a:bodyPr/>
          <a:lstStyle/>
          <a:p>
            <a:pPr algn="r"/>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1040954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p:txBody>
          <a:bodyPr/>
          <a:lstStyle/>
          <a:p>
            <a:endParaRPr lang="en-US" sz="1400" dirty="0">
              <a:solidFill>
                <a:schemeClr val="tx2"/>
              </a:solidFill>
            </a:endParaRPr>
          </a:p>
        </p:txBody>
      </p:sp>
      <p:sp>
        <p:nvSpPr>
          <p:cNvPr id="4" name="页脚占位符 3"/>
          <p:cNvSpPr>
            <a:spLocks noGrp="1"/>
          </p:cNvSpPr>
          <p:nvPr>
            <p:ph type="ftr" sz="quarter" idx="11"/>
          </p:nvPr>
        </p:nvSpPr>
        <p:spPr/>
        <p:txBody>
          <a:bodyPr/>
          <a:lstStyle/>
          <a:p>
            <a:pPr algn="r"/>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569911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p:txBody>
          <a:bodyPr/>
          <a:lstStyle/>
          <a:p>
            <a:endParaRPr lang="en-US" sz="1400" dirty="0">
              <a:solidFill>
                <a:schemeClr val="tx2"/>
              </a:solidFill>
            </a:endParaRPr>
          </a:p>
        </p:txBody>
      </p:sp>
      <p:sp>
        <p:nvSpPr>
          <p:cNvPr id="4" name="页脚占位符 3"/>
          <p:cNvSpPr>
            <a:spLocks noGrp="1"/>
          </p:cNvSpPr>
          <p:nvPr>
            <p:ph type="ftr" sz="quarter" idx="11"/>
          </p:nvPr>
        </p:nvSpPr>
        <p:spPr/>
        <p:txBody>
          <a:bodyPr/>
          <a:lstStyle/>
          <a:p>
            <a:pPr algn="r"/>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25955020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3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5117283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4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26772304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5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494544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5900" y="2743200"/>
            <a:ext cx="7716706"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CN" altLang="en-US"/>
              <a:t>单击此处编辑母版标题样式</a:t>
            </a:r>
            <a:endParaRPr lang="en-US" dirty="0"/>
          </a:p>
        </p:txBody>
      </p:sp>
      <p:sp>
        <p:nvSpPr>
          <p:cNvPr id="12" name="Date Placeholder 11"/>
          <p:cNvSpPr>
            <a:spLocks noGrp="1"/>
          </p:cNvSpPr>
          <p:nvPr>
            <p:ph type="dt" sz="half" idx="10"/>
          </p:nvPr>
        </p:nvSpPr>
        <p:spPr/>
        <p:txBody>
          <a:bodyPr/>
          <a:lstStyle/>
          <a:p>
            <a:endParaRPr lang="en-US"/>
          </a:p>
        </p:txBody>
      </p:sp>
      <p:sp>
        <p:nvSpPr>
          <p:cNvPr id="13" name="Slide Number Placeholder 12"/>
          <p:cNvSpPr>
            <a:spLocks noGrp="1"/>
          </p:cNvSpPr>
          <p:nvPr>
            <p:ph type="sldNum" sz="quarter" idx="11"/>
          </p:nvPr>
        </p:nvSpPr>
        <p:spPr>
          <a:xfrm>
            <a:off x="0" y="1752600"/>
            <a:ext cx="140335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6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p:txBody>
          <a:bodyPr/>
          <a:lstStyle/>
          <a:p>
            <a:endParaRPr lang="en-US" sz="1400" dirty="0">
              <a:solidFill>
                <a:schemeClr val="tx2"/>
              </a:solidFill>
            </a:endParaRPr>
          </a:p>
        </p:txBody>
      </p:sp>
      <p:sp>
        <p:nvSpPr>
          <p:cNvPr id="4" name="页脚占位符 3"/>
          <p:cNvSpPr>
            <a:spLocks noGrp="1"/>
          </p:cNvSpPr>
          <p:nvPr>
            <p:ph type="ftr" sz="quarter" idx="11"/>
          </p:nvPr>
        </p:nvSpPr>
        <p:spPr/>
        <p:txBody>
          <a:bodyPr/>
          <a:lstStyle/>
          <a:p>
            <a:pPr algn="r"/>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22441560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7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p:txBody>
          <a:bodyPr/>
          <a:lstStyle/>
          <a:p>
            <a:endParaRPr lang="en-US" sz="1400" dirty="0">
              <a:solidFill>
                <a:schemeClr val="tx2"/>
              </a:solidFill>
            </a:endParaRPr>
          </a:p>
        </p:txBody>
      </p:sp>
      <p:sp>
        <p:nvSpPr>
          <p:cNvPr id="4" name="页脚占位符 3"/>
          <p:cNvSpPr>
            <a:spLocks noGrp="1"/>
          </p:cNvSpPr>
          <p:nvPr>
            <p:ph type="ftr" sz="quarter" idx="11"/>
          </p:nvPr>
        </p:nvSpPr>
        <p:spPr/>
        <p:txBody>
          <a:bodyPr/>
          <a:lstStyle/>
          <a:p>
            <a:pPr algn="r"/>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20132657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8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p:txBody>
          <a:bodyPr/>
          <a:lstStyle/>
          <a:p>
            <a:endParaRPr lang="en-US" sz="1400" dirty="0">
              <a:solidFill>
                <a:schemeClr val="tx2"/>
              </a:solidFill>
            </a:endParaRPr>
          </a:p>
        </p:txBody>
      </p:sp>
      <p:sp>
        <p:nvSpPr>
          <p:cNvPr id="4" name="页脚占位符 3"/>
          <p:cNvSpPr>
            <a:spLocks noGrp="1"/>
          </p:cNvSpPr>
          <p:nvPr>
            <p:ph type="ftr" sz="quarter" idx="11"/>
          </p:nvPr>
        </p:nvSpPr>
        <p:spPr/>
        <p:txBody>
          <a:bodyPr/>
          <a:lstStyle/>
          <a:p>
            <a:pPr algn="r"/>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20984152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9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p:txBody>
          <a:bodyPr/>
          <a:lstStyle/>
          <a:p>
            <a:endParaRPr lang="en-US" sz="1400" dirty="0">
              <a:solidFill>
                <a:schemeClr val="tx2"/>
              </a:solidFill>
            </a:endParaRPr>
          </a:p>
        </p:txBody>
      </p:sp>
      <p:sp>
        <p:nvSpPr>
          <p:cNvPr id="4" name="页脚占位符 3"/>
          <p:cNvSpPr>
            <a:spLocks noGrp="1"/>
          </p:cNvSpPr>
          <p:nvPr>
            <p:ph type="ftr" sz="quarter" idx="11"/>
          </p:nvPr>
        </p:nvSpPr>
        <p:spPr/>
        <p:txBody>
          <a:bodyPr/>
          <a:lstStyle/>
          <a:p>
            <a:pPr algn="r"/>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21613205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0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p:txBody>
          <a:bodyPr/>
          <a:lstStyle/>
          <a:p>
            <a:endParaRPr lang="en-US" sz="1400" dirty="0">
              <a:solidFill>
                <a:schemeClr val="tx2"/>
              </a:solidFill>
            </a:endParaRPr>
          </a:p>
        </p:txBody>
      </p:sp>
      <p:sp>
        <p:nvSpPr>
          <p:cNvPr id="4" name="页脚占位符 3"/>
          <p:cNvSpPr>
            <a:spLocks noGrp="1"/>
          </p:cNvSpPr>
          <p:nvPr>
            <p:ph type="ftr" sz="quarter" idx="11"/>
          </p:nvPr>
        </p:nvSpPr>
        <p:spPr/>
        <p:txBody>
          <a:bodyPr/>
          <a:lstStyle/>
          <a:p>
            <a:pPr algn="r"/>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37096289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
        <p:nvSpPr>
          <p:cNvPr id="3" name="日期占位符 2"/>
          <p:cNvSpPr>
            <a:spLocks noGrp="1"/>
          </p:cNvSpPr>
          <p:nvPr>
            <p:ph type="dt" sz="half" idx="10"/>
          </p:nvPr>
        </p:nvSpPr>
        <p:spPr/>
        <p:txBody>
          <a:bodyPr/>
          <a:lstStyle/>
          <a:p>
            <a:endParaRPr lang="en-US" sz="1400" dirty="0">
              <a:solidFill>
                <a:schemeClr val="tx2"/>
              </a:solidFill>
            </a:endParaRPr>
          </a:p>
        </p:txBody>
      </p:sp>
      <p:sp>
        <p:nvSpPr>
          <p:cNvPr id="4" name="页脚占位符 3"/>
          <p:cNvSpPr>
            <a:spLocks noGrp="1"/>
          </p:cNvSpPr>
          <p:nvPr>
            <p:ph type="ftr" sz="quarter" idx="11"/>
          </p:nvPr>
        </p:nvSpPr>
        <p:spPr/>
        <p:txBody>
          <a:bodyPr/>
          <a:lstStyle/>
          <a:p>
            <a:pPr algn="r"/>
            <a:endParaRPr lang="en-US" sz="1400" dirty="0">
              <a:solidFill>
                <a:schemeClr val="tx2"/>
              </a:solidFill>
            </a:endParaRPr>
          </a:p>
        </p:txBody>
      </p:sp>
      <p:sp>
        <p:nvSpPr>
          <p:cNvPr id="5" name="灯片编号占位符 4"/>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28780110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21295929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3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0091792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4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1425190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5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208536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9" name="Content Placeholder 8"/>
          <p:cNvSpPr>
            <a:spLocks noGrp="1"/>
          </p:cNvSpPr>
          <p:nvPr>
            <p:ph sz="quarter" idx="1"/>
          </p:nvPr>
        </p:nvSpPr>
        <p:spPr>
          <a:xfrm>
            <a:off x="660400" y="1589567"/>
            <a:ext cx="421005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10"/>
          <p:cNvSpPr>
            <a:spLocks noGrp="1"/>
          </p:cNvSpPr>
          <p:nvPr>
            <p:ph sz="quarter" idx="2"/>
          </p:nvPr>
        </p:nvSpPr>
        <p:spPr>
          <a:xfrm>
            <a:off x="5248643" y="1589567"/>
            <a:ext cx="421005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5"/>
          </p:nvPr>
        </p:nvSpPr>
        <p:spPr/>
        <p:txBody>
          <a:bodyPr rtlCol="0"/>
          <a:lstStyle/>
          <a:p>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6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9316114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7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1990448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8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6489566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9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2957235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0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5214041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41816579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5156922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4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15280452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5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10772954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6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211371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nchor="ctr"/>
          <a:lstStyle>
            <a:lvl1pPr>
              <a:defRPr/>
            </a:lvl1pPr>
          </a:lstStyle>
          <a:p>
            <a:r>
              <a:rPr lang="zh-CN" altLang="en-US"/>
              <a:t>单击此处编辑母版标题样式</a:t>
            </a:r>
            <a:endParaRPr lang="en-US" dirty="0"/>
          </a:p>
        </p:txBody>
      </p:sp>
      <p:sp>
        <p:nvSpPr>
          <p:cNvPr id="11" name="Content Placeholder 10"/>
          <p:cNvSpPr>
            <a:spLocks noGrp="1"/>
          </p:cNvSpPr>
          <p:nvPr>
            <p:ph sz="quarter" idx="2"/>
          </p:nvPr>
        </p:nvSpPr>
        <p:spPr>
          <a:xfrm>
            <a:off x="660400" y="2438400"/>
            <a:ext cx="421005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4"/>
          </p:nvPr>
        </p:nvSpPr>
        <p:spPr>
          <a:xfrm>
            <a:off x="5200650" y="2438400"/>
            <a:ext cx="421005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Date Placeholder 9"/>
          <p:cNvSpPr>
            <a:spLocks noGrp="1"/>
          </p:cNvSpPr>
          <p:nvPr>
            <p:ph type="dt" sz="half" idx="15"/>
          </p:nvPr>
        </p:nvSpPr>
        <p:spPr/>
        <p:txBody>
          <a:bodyPr rtlCol="0"/>
          <a:lstStyle/>
          <a:p>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7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9914341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8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20858503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9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255958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0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7785594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53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11174817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4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20290053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5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130003159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8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7522769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6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40252120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6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807743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63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165461335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64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5591415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65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9374985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66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63740868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67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78781355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68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24601802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69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2579392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70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238250" y="76200"/>
            <a:ext cx="866775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8451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7785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0400" y="273050"/>
            <a:ext cx="8750300" cy="869950"/>
          </a:xfrm>
        </p:spPr>
        <p:txBody>
          <a:bodyPr anchor="ctr"/>
          <a:lstStyle>
            <a:lvl1pPr algn="l">
              <a:buNone/>
              <a:defRPr sz="4400" b="0"/>
            </a:lvl1pPr>
          </a:lstStyle>
          <a:p>
            <a:r>
              <a:rPr lang="zh-CN" altLang="en-US"/>
              <a:t>单击此处编辑母版标题样式</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559050" y="1752600"/>
            <a:ext cx="69342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pic>
        <p:nvPicPr>
          <p:cNvPr id="8" name="Picture 7" descr="sm_pencil.png"/>
          <p:cNvPicPr>
            <a:picLocks noChangeAspect="1"/>
          </p:cNvPicPr>
          <p:nvPr userDrawn="1"/>
        </p:nvPicPr>
        <p:blipFill>
          <a:blip r:embed="rId2"/>
          <a:stretch>
            <a:fillRect/>
          </a:stretch>
        </p:blipFill>
        <p:spPr>
          <a:xfrm>
            <a:off x="663702" y="1755650"/>
            <a:ext cx="1749916" cy="2145615"/>
          </a:xfrm>
          <a:prstGeom prst="rect">
            <a:avLst/>
          </a:prstGeom>
          <a:ln w="50800" cap="sq" cmpd="dbl">
            <a:solidFill>
              <a:schemeClr val="accent2"/>
            </a:solidFill>
            <a:miter lim="800000"/>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a:t>编辑母版文本样式</a:t>
            </a:r>
          </a:p>
        </p:txBody>
      </p:sp>
      <p:sp>
        <p:nvSpPr>
          <p:cNvPr id="8" name="Rectangle 7"/>
          <p:cNvSpPr/>
          <p:nvPr/>
        </p:nvSpPr>
        <p:spPr bwMode="white">
          <a:xfrm>
            <a:off x="-9906" y="4572000"/>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906" y="4663440"/>
            <a:ext cx="158496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674114" y="4654296"/>
            <a:ext cx="82318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733550" y="4648200"/>
            <a:ext cx="7924800" cy="685800"/>
          </a:xfrm>
        </p:spPr>
        <p:txBody>
          <a:bodyPr anchor="ctr"/>
          <a:lstStyle>
            <a:lvl1pPr algn="l">
              <a:buNone/>
              <a:defRPr sz="2800" b="0">
                <a:solidFill>
                  <a:srgbClr val="FFFFFF"/>
                </a:solidFill>
              </a:defRPr>
            </a:lvl1pPr>
          </a:lstStyle>
          <a:p>
            <a:r>
              <a:rPr lang="zh-CN" altLang="en-US"/>
              <a:t>单击此处编辑母版标题样式</a:t>
            </a:r>
            <a:endParaRPr lang="en-US" dirty="0"/>
          </a:p>
        </p:txBody>
      </p:sp>
      <p:sp>
        <p:nvSpPr>
          <p:cNvPr id="11" name="Rectangle 10"/>
          <p:cNvSpPr/>
          <p:nvPr/>
        </p:nvSpPr>
        <p:spPr bwMode="white">
          <a:xfrm>
            <a:off x="1568450" y="0"/>
            <a:ext cx="108966"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769100" y="6248403"/>
            <a:ext cx="2889250" cy="365125"/>
          </a:xfrm>
        </p:spPr>
        <p:txBody>
          <a:bodyPr rtlCol="0"/>
          <a:lstStyle/>
          <a:p>
            <a:endParaRPr lang="en-US"/>
          </a:p>
        </p:txBody>
      </p:sp>
      <p:sp>
        <p:nvSpPr>
          <p:cNvPr id="13" name="Slide Number Placeholder 12"/>
          <p:cNvSpPr>
            <a:spLocks noGrp="1"/>
          </p:cNvSpPr>
          <p:nvPr>
            <p:ph type="sldNum" sz="quarter" idx="11"/>
          </p:nvPr>
        </p:nvSpPr>
        <p:spPr>
          <a:xfrm>
            <a:off x="0" y="4667249"/>
            <a:ext cx="156845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733550" y="6248209"/>
            <a:ext cx="4953000" cy="365125"/>
          </a:xfrm>
        </p:spPr>
        <p:txBody>
          <a:bodyPr rtlCol="0"/>
          <a:lstStyle/>
          <a:p>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lstStyle>
            <a:lvl1pPr marL="0" indent="0">
              <a:buNone/>
              <a:defRPr sz="3200"/>
            </a:lvl1pPr>
          </a:lstStyle>
          <a:p>
            <a:r>
              <a:rPr lang="zh-CN" altLang="en-US"/>
              <a:t>单击图标添加图片</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60400" y="228600"/>
            <a:ext cx="8832850" cy="990600"/>
          </a:xfrm>
          <a:prstGeom prst="rect">
            <a:avLst/>
          </a:prstGeom>
        </p:spPr>
        <p:txBody>
          <a:bodyPr vert="horz" anchor="ctr">
            <a:normAutofit/>
          </a:bodyPr>
          <a:lstStyle/>
          <a:p>
            <a:r>
              <a:rPr lang="zh-CN" altLang="en-US"/>
              <a:t>单击此处编辑母版标题样式</a:t>
            </a:r>
            <a:endParaRPr lang="en-US" dirty="0"/>
          </a:p>
        </p:txBody>
      </p:sp>
      <p:sp>
        <p:nvSpPr>
          <p:cNvPr id="13" name="Text Placeholder 12"/>
          <p:cNvSpPr>
            <a:spLocks noGrp="1"/>
          </p:cNvSpPr>
          <p:nvPr>
            <p:ph type="body" idx="1"/>
          </p:nvPr>
        </p:nvSpPr>
        <p:spPr>
          <a:xfrm>
            <a:off x="663702" y="1600200"/>
            <a:ext cx="8832850" cy="4526280"/>
          </a:xfrm>
          <a:prstGeom prst="rect">
            <a:avLst/>
          </a:prstGeom>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4" name="Date Placeholder 13"/>
          <p:cNvSpPr>
            <a:spLocks noGrp="1"/>
          </p:cNvSpPr>
          <p:nvPr>
            <p:ph type="dt" sz="half" idx="2"/>
          </p:nvPr>
        </p:nvSpPr>
        <p:spPr>
          <a:xfrm>
            <a:off x="6604000" y="6248403"/>
            <a:ext cx="2889250" cy="365125"/>
          </a:xfrm>
          <a:prstGeom prst="rect">
            <a:avLst/>
          </a:prstGeom>
        </p:spPr>
        <p:txBody>
          <a:bodyPr vert="horz" anchor="ctr" anchorCtr="0"/>
          <a:lstStyle>
            <a:lvl1pPr algn="l">
              <a:defRPr sz="1400">
                <a:solidFill>
                  <a:schemeClr val="tx2"/>
                </a:solidFill>
              </a:defRPr>
            </a:lvl1pPr>
          </a:lstStyle>
          <a:p>
            <a:endParaRPr lang="en-US" sz="1400" dirty="0">
              <a:solidFill>
                <a:schemeClr val="tx2"/>
              </a:solidFill>
            </a:endParaRPr>
          </a:p>
        </p:txBody>
      </p:sp>
      <p:sp>
        <p:nvSpPr>
          <p:cNvPr id="3" name="Footer Placeholder 2"/>
          <p:cNvSpPr>
            <a:spLocks noGrp="1"/>
          </p:cNvSpPr>
          <p:nvPr>
            <p:ph type="ftr" sz="quarter" idx="3"/>
          </p:nvPr>
        </p:nvSpPr>
        <p:spPr>
          <a:xfrm>
            <a:off x="660402" y="6248209"/>
            <a:ext cx="5872840"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906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639762" y="1280160"/>
            <a:ext cx="9266238"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7785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8" r:id="rId27"/>
    <p:sldLayoutId id="2147483729" r:id="rId28"/>
    <p:sldLayoutId id="2147483730" r:id="rId29"/>
    <p:sldLayoutId id="2147483731" r:id="rId30"/>
    <p:sldLayoutId id="2147483732" r:id="rId31"/>
    <p:sldLayoutId id="2147483733" r:id="rId32"/>
    <p:sldLayoutId id="2147483734" r:id="rId33"/>
    <p:sldLayoutId id="2147483735" r:id="rId34"/>
    <p:sldLayoutId id="2147483736" r:id="rId35"/>
    <p:sldLayoutId id="2147483737" r:id="rId36"/>
    <p:sldLayoutId id="2147483738" r:id="rId37"/>
    <p:sldLayoutId id="2147483739" r:id="rId38"/>
    <p:sldLayoutId id="2147483740" r:id="rId39"/>
    <p:sldLayoutId id="2147483741" r:id="rId40"/>
    <p:sldLayoutId id="2147483742" r:id="rId41"/>
    <p:sldLayoutId id="2147483743" r:id="rId42"/>
    <p:sldLayoutId id="2147483744" r:id="rId43"/>
    <p:sldLayoutId id="2147483745" r:id="rId44"/>
    <p:sldLayoutId id="2147483746" r:id="rId45"/>
    <p:sldLayoutId id="2147483747" r:id="rId46"/>
    <p:sldLayoutId id="2147483749" r:id="rId47"/>
    <p:sldLayoutId id="2147483750" r:id="rId48"/>
    <p:sldLayoutId id="2147483751" r:id="rId49"/>
    <p:sldLayoutId id="2147483752" r:id="rId50"/>
    <p:sldLayoutId id="2147483753" r:id="rId51"/>
    <p:sldLayoutId id="2147483754" r:id="rId52"/>
    <p:sldLayoutId id="2147483755" r:id="rId53"/>
    <p:sldLayoutId id="2147483758" r:id="rId54"/>
    <p:sldLayoutId id="2147483759" r:id="rId55"/>
    <p:sldLayoutId id="2147483760" r:id="rId56"/>
    <p:sldLayoutId id="2147483763" r:id="rId57"/>
    <p:sldLayoutId id="2147483766" r:id="rId58"/>
    <p:sldLayoutId id="2147483767" r:id="rId59"/>
    <p:sldLayoutId id="2147483768" r:id="rId60"/>
    <p:sldLayoutId id="2147483769" r:id="rId61"/>
    <p:sldLayoutId id="2147483770" r:id="rId62"/>
    <p:sldLayoutId id="2147483771" r:id="rId63"/>
    <p:sldLayoutId id="2147483772" r:id="rId64"/>
    <p:sldLayoutId id="2147483773" r:id="rId65"/>
    <p:sldLayoutId id="2147483774" r:id="rId66"/>
    <p:sldLayoutId id="2147483775" r:id="rId67"/>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1.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186566" y="5085184"/>
            <a:ext cx="8670800" cy="850032"/>
          </a:xfrm>
        </p:spPr>
        <p:txBody>
          <a:bodyPr>
            <a:normAutofit/>
          </a:bodyPr>
          <a:lstStyle/>
          <a:p>
            <a:pPr>
              <a:spcBef>
                <a:spcPts val="0"/>
              </a:spcBef>
            </a:pPr>
            <a:r>
              <a:rPr lang="en-US" altLang="zh-CN" b="1" dirty="0">
                <a:solidFill>
                  <a:srgbClr val="0070C0"/>
                </a:solidFill>
                <a:latin typeface="+mj-ea"/>
              </a:rPr>
              <a:t>Spark</a:t>
            </a:r>
            <a:r>
              <a:rPr lang="zh-CN" altLang="en-US" b="1" dirty="0">
                <a:solidFill>
                  <a:srgbClr val="0070C0"/>
                </a:solidFill>
                <a:latin typeface="+mj-ea"/>
              </a:rPr>
              <a:t>大数据应用开发原理与实践</a:t>
            </a:r>
            <a:endParaRPr lang="zh-CN" altLang="en-US" sz="3600" b="0" i="0" dirty="0">
              <a:solidFill>
                <a:srgbClr val="3891A7">
                  <a:lumMod val="75000"/>
                </a:srgbClr>
              </a:solidFill>
              <a:latin typeface="Tw Cen MT"/>
              <a:ea typeface="宋体" pitchFamily="2" charset="-122"/>
              <a:cs typeface="+mj-cs"/>
            </a:endParaRPr>
          </a:p>
        </p:txBody>
      </p:sp>
      <p:sp>
        <p:nvSpPr>
          <p:cNvPr id="3" name="Rectangle 2"/>
          <p:cNvSpPr>
            <a:spLocks noGrp="1"/>
          </p:cNvSpPr>
          <p:nvPr>
            <p:ph type="subTitle" idx="1"/>
          </p:nvPr>
        </p:nvSpPr>
        <p:spPr/>
        <p:txBody>
          <a:bodyPr>
            <a:noAutofit/>
          </a:bodyPr>
          <a:lstStyle/>
          <a:p>
            <a:pPr algn="r"/>
            <a:r>
              <a:rPr lang="en-US" altLang="zh-CN" sz="4400" dirty="0">
                <a:ea typeface="宋体" pitchFamily="2" charset="-122"/>
              </a:rPr>
              <a:t>Spark</a:t>
            </a:r>
            <a:r>
              <a:rPr lang="zh-CN" altLang="en-US" sz="4400" dirty="0">
                <a:ea typeface="宋体" pitchFamily="2" charset="-122"/>
              </a:rPr>
              <a:t>机器学习</a:t>
            </a:r>
            <a:r>
              <a:rPr lang="en-US" altLang="zh-CN" sz="4400" dirty="0">
                <a:ea typeface="宋体" pitchFamily="2" charset="-122"/>
              </a:rPr>
              <a:t>-</a:t>
            </a:r>
            <a:r>
              <a:rPr lang="zh-CN" altLang="en-US" sz="4400" dirty="0">
                <a:ea typeface="宋体" pitchFamily="2" charset="-122"/>
              </a:rPr>
              <a:t>数据预处理</a:t>
            </a:r>
            <a:endParaRPr lang="zh-CN" altLang="en-US" sz="4400" b="0" i="0" dirty="0">
              <a:solidFill>
                <a:srgbClr val="FFFFFF"/>
              </a:solidFill>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549077" y="456163"/>
            <a:ext cx="8667750" cy="914400"/>
          </a:xfrm>
          <a:ln/>
        </p:spPr>
        <p:txBody>
          <a:bodyPr/>
          <a:lstStyle/>
          <a:p>
            <a:r>
              <a:rPr lang="en-US" altLang="zh-CN" dirty="0"/>
              <a:t>6.2.1 </a:t>
            </a:r>
            <a:r>
              <a:rPr lang="zh-CN" altLang="en-US" dirty="0"/>
              <a:t>机器学习流水线概念</a:t>
            </a:r>
          </a:p>
        </p:txBody>
      </p:sp>
      <p:sp>
        <p:nvSpPr>
          <p:cNvPr id="15363" name="矩形 2"/>
          <p:cNvSpPr>
            <a:spLocks noChangeArrowheads="1"/>
          </p:cNvSpPr>
          <p:nvPr/>
        </p:nvSpPr>
        <p:spPr bwMode="auto">
          <a:xfrm>
            <a:off x="920552" y="2106599"/>
            <a:ext cx="678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在介绍流水线之前，先来了解几个重要概念：</a:t>
            </a:r>
          </a:p>
        </p:txBody>
      </p:sp>
      <p:sp>
        <p:nvSpPr>
          <p:cNvPr id="15364" name="矩形 3"/>
          <p:cNvSpPr>
            <a:spLocks noChangeArrowheads="1"/>
          </p:cNvSpPr>
          <p:nvPr/>
        </p:nvSpPr>
        <p:spPr bwMode="auto">
          <a:xfrm>
            <a:off x="920552" y="2839696"/>
            <a:ext cx="7924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b="1" dirty="0" err="1">
                <a:solidFill>
                  <a:srgbClr val="FF0000"/>
                </a:solidFill>
              </a:rPr>
              <a:t>DataFrame</a:t>
            </a:r>
            <a:r>
              <a:rPr lang="zh-CN" altLang="en-US" sz="2400" b="1" dirty="0">
                <a:solidFill>
                  <a:srgbClr val="FF0000"/>
                </a:solidFill>
              </a:rPr>
              <a:t>：</a:t>
            </a:r>
            <a:r>
              <a:rPr lang="zh-CN" altLang="en-US" sz="2400" dirty="0"/>
              <a:t>使用</a:t>
            </a:r>
            <a:r>
              <a:rPr lang="en-US" altLang="zh-CN" sz="2400" dirty="0"/>
              <a:t>Spark SQL</a:t>
            </a:r>
            <a:r>
              <a:rPr lang="zh-CN" altLang="en-US" sz="2400" dirty="0"/>
              <a:t>中的</a:t>
            </a:r>
            <a:r>
              <a:rPr lang="en-US" altLang="zh-CN" sz="2400" dirty="0" err="1"/>
              <a:t>DataFrame</a:t>
            </a:r>
            <a:r>
              <a:rPr lang="zh-CN" altLang="en-US" sz="2400" dirty="0"/>
              <a:t>作为数据集，它可以容纳各种数据类型。较之</a:t>
            </a:r>
            <a:r>
              <a:rPr lang="en-US" altLang="zh-CN" sz="2400" dirty="0"/>
              <a:t>RDD</a:t>
            </a:r>
            <a:r>
              <a:rPr lang="zh-CN" altLang="en-US" sz="2400" dirty="0"/>
              <a:t>，</a:t>
            </a:r>
            <a:r>
              <a:rPr lang="en-US" altLang="zh-CN" sz="2400" dirty="0" err="1"/>
              <a:t>DataFrame</a:t>
            </a:r>
            <a:r>
              <a:rPr lang="zh-CN" altLang="en-US" sz="2400" dirty="0"/>
              <a:t>包含了</a:t>
            </a:r>
            <a:r>
              <a:rPr lang="en-US" altLang="zh-CN" sz="2400" dirty="0"/>
              <a:t>schema </a:t>
            </a:r>
            <a:r>
              <a:rPr lang="zh-CN" altLang="en-US" sz="2400" dirty="0"/>
              <a:t>信息，更类似传统数据库中的二维表格。</a:t>
            </a:r>
            <a:endParaRPr lang="en-US" altLang="zh-CN" sz="2400" dirty="0"/>
          </a:p>
          <a:p>
            <a:pPr eaLnBrk="1" hangingPunct="1">
              <a:spcBef>
                <a:spcPct val="0"/>
              </a:spcBef>
            </a:pPr>
            <a:r>
              <a:rPr lang="zh-CN" altLang="en-US" sz="2400" dirty="0"/>
              <a:t> 它被</a:t>
            </a:r>
            <a:r>
              <a:rPr lang="en-US" altLang="zh-CN" sz="2400" dirty="0"/>
              <a:t>ML Pipeline</a:t>
            </a:r>
            <a:r>
              <a:rPr lang="zh-CN" altLang="en-US" sz="2400" dirty="0"/>
              <a:t>用来存储源数据。例如，</a:t>
            </a:r>
            <a:r>
              <a:rPr lang="en-US" altLang="zh-CN" sz="2400" dirty="0" err="1"/>
              <a:t>DataFrame</a:t>
            </a:r>
            <a:r>
              <a:rPr lang="zh-CN" altLang="en-US" sz="2400" dirty="0"/>
              <a:t>中的列可以是存储的文本、特征向量、真实标签和预测的标签等</a:t>
            </a:r>
          </a:p>
        </p:txBody>
      </p:sp>
      <p:sp>
        <p:nvSpPr>
          <p:cNvPr id="3" name="灯片编号占位符 2"/>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10</a:t>
            </a:fld>
            <a:endParaRPr lang="en-US" sz="1400" b="1" dirty="0">
              <a:solidFill>
                <a:srgbClr val="FFFFFF"/>
              </a:solidFill>
            </a:endParaRPr>
          </a:p>
        </p:txBody>
      </p:sp>
    </p:spTree>
    <p:extLst>
      <p:ext uri="{BB962C8B-B14F-4D97-AF65-F5344CB8AC3E}">
        <p14:creationId xmlns:p14="http://schemas.microsoft.com/office/powerpoint/2010/main" val="493914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ln/>
        </p:spPr>
        <p:txBody>
          <a:bodyPr/>
          <a:lstStyle/>
          <a:p>
            <a:r>
              <a:rPr lang="en-US" altLang="zh-CN" dirty="0"/>
              <a:t>6.2.1 </a:t>
            </a:r>
            <a:r>
              <a:rPr lang="zh-CN" altLang="en-US" dirty="0"/>
              <a:t>机器学习流水线概念</a:t>
            </a:r>
          </a:p>
        </p:txBody>
      </p:sp>
      <p:sp>
        <p:nvSpPr>
          <p:cNvPr id="16387" name="矩形 2"/>
          <p:cNvSpPr>
            <a:spLocks noChangeArrowheads="1"/>
          </p:cNvSpPr>
          <p:nvPr/>
        </p:nvSpPr>
        <p:spPr bwMode="auto">
          <a:xfrm>
            <a:off x="776536" y="1911351"/>
            <a:ext cx="7848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en-US" altLang="zh-CN" sz="2400" b="1">
                <a:solidFill>
                  <a:srgbClr val="FF0000"/>
                </a:solidFill>
              </a:rPr>
              <a:t>Transformer</a:t>
            </a:r>
            <a:r>
              <a:rPr lang="zh-CN" altLang="en-US" sz="2400" b="1" dirty="0">
                <a:solidFill>
                  <a:srgbClr val="FF0000"/>
                </a:solidFill>
              </a:rPr>
              <a:t>：</a:t>
            </a:r>
            <a:r>
              <a:rPr lang="zh-CN" altLang="en-US" sz="2400" dirty="0"/>
              <a:t>翻译成转换器，是一种可以将一个</a:t>
            </a:r>
            <a:r>
              <a:rPr lang="en-US" altLang="zh-CN" sz="2400" dirty="0" err="1"/>
              <a:t>DataFrame</a:t>
            </a:r>
            <a:r>
              <a:rPr lang="zh-CN" altLang="en-US" sz="2400" dirty="0"/>
              <a:t>转换为另一个</a:t>
            </a:r>
            <a:r>
              <a:rPr lang="en-US" altLang="zh-CN" sz="2400" dirty="0" err="1"/>
              <a:t>DataFrame</a:t>
            </a:r>
            <a:r>
              <a:rPr lang="zh-CN" altLang="en-US" sz="2400" dirty="0"/>
              <a:t>的算法。比如一个模型就是一个 </a:t>
            </a:r>
            <a:r>
              <a:rPr lang="en-US" altLang="zh-CN" sz="2400" dirty="0"/>
              <a:t>Transformer</a:t>
            </a:r>
            <a:r>
              <a:rPr lang="zh-CN" altLang="en-US" sz="2400" dirty="0"/>
              <a:t>。它可以把一个不包含预测标签的测试数据集 </a:t>
            </a:r>
            <a:r>
              <a:rPr lang="en-US" altLang="zh-CN" sz="2400" dirty="0" err="1"/>
              <a:t>DataFrame</a:t>
            </a:r>
            <a:r>
              <a:rPr lang="en-US" altLang="zh-CN" sz="2400" dirty="0"/>
              <a:t> </a:t>
            </a:r>
            <a:r>
              <a:rPr lang="zh-CN" altLang="en-US" sz="2400" dirty="0"/>
              <a:t>打上标签，转化成另一个包含预测标签的 </a:t>
            </a:r>
            <a:r>
              <a:rPr lang="en-US" altLang="zh-CN" sz="2400" dirty="0" err="1"/>
              <a:t>DataFrame</a:t>
            </a:r>
            <a:r>
              <a:rPr lang="zh-CN" altLang="en-US" sz="2400" dirty="0"/>
              <a:t>。</a:t>
            </a:r>
            <a:endParaRPr lang="en-US" altLang="zh-CN" sz="2400" dirty="0"/>
          </a:p>
          <a:p>
            <a:pPr marL="342900" indent="-342900" eaLnBrk="1" hangingPunct="1">
              <a:spcBef>
                <a:spcPct val="0"/>
              </a:spcBef>
              <a:buFont typeface="Wingdings" panose="05000000000000000000" pitchFamily="2" charset="2"/>
              <a:buChar char="Ø"/>
            </a:pPr>
            <a:endParaRPr lang="en-US" altLang="zh-CN" sz="2400" dirty="0"/>
          </a:p>
          <a:p>
            <a:pPr marL="342900" indent="-342900" eaLnBrk="1" hangingPunct="1">
              <a:spcBef>
                <a:spcPct val="0"/>
              </a:spcBef>
              <a:buFont typeface="Wingdings" panose="05000000000000000000" pitchFamily="2" charset="2"/>
              <a:buChar char="Ø"/>
            </a:pPr>
            <a:r>
              <a:rPr lang="zh-CN" altLang="en-US" sz="2400" dirty="0"/>
              <a:t>技术上，</a:t>
            </a:r>
            <a:r>
              <a:rPr lang="en-US" altLang="zh-CN" sz="2400" dirty="0"/>
              <a:t>Transformer</a:t>
            </a:r>
            <a:r>
              <a:rPr lang="zh-CN" altLang="en-US" sz="2400" dirty="0"/>
              <a:t>实现了一个方法</a:t>
            </a:r>
            <a:r>
              <a:rPr lang="en-US" altLang="zh-CN" sz="2400" dirty="0"/>
              <a:t>transform()</a:t>
            </a:r>
            <a:r>
              <a:rPr lang="zh-CN" altLang="en-US" sz="2400" dirty="0"/>
              <a:t>，它通过附加一个或多个列将一个</a:t>
            </a:r>
            <a:r>
              <a:rPr lang="en-US" altLang="zh-CN" sz="2400" dirty="0" err="1"/>
              <a:t>DataFrame</a:t>
            </a:r>
            <a:r>
              <a:rPr lang="zh-CN" altLang="en-US" sz="2400" dirty="0"/>
              <a:t>转换为另一个</a:t>
            </a:r>
            <a:r>
              <a:rPr lang="en-US" altLang="zh-CN" sz="2400" dirty="0" err="1"/>
              <a:t>DataFrame</a:t>
            </a:r>
            <a:endParaRPr lang="zh-CN" altLang="en-US" sz="2400" dirty="0"/>
          </a:p>
        </p:txBody>
      </p:sp>
      <p:sp>
        <p:nvSpPr>
          <p:cNvPr id="3" name="灯片编号占位符 2"/>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11</a:t>
            </a:fld>
            <a:endParaRPr lang="en-US" sz="1400" b="1" dirty="0">
              <a:solidFill>
                <a:srgbClr val="FFFFFF"/>
              </a:solidFill>
            </a:endParaRPr>
          </a:p>
        </p:txBody>
      </p:sp>
    </p:spTree>
    <p:extLst>
      <p:ext uri="{BB962C8B-B14F-4D97-AF65-F5344CB8AC3E}">
        <p14:creationId xmlns:p14="http://schemas.microsoft.com/office/powerpoint/2010/main" val="2326582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ln/>
        </p:spPr>
        <p:txBody>
          <a:bodyPr/>
          <a:lstStyle/>
          <a:p>
            <a:r>
              <a:rPr lang="en-US" altLang="zh-CN" dirty="0"/>
              <a:t>6.2.1 </a:t>
            </a:r>
            <a:r>
              <a:rPr lang="zh-CN" altLang="en-US" dirty="0"/>
              <a:t>机器学习流水线概念</a:t>
            </a:r>
          </a:p>
        </p:txBody>
      </p:sp>
      <p:sp>
        <p:nvSpPr>
          <p:cNvPr id="17411" name="矩形 2"/>
          <p:cNvSpPr>
            <a:spLocks noChangeArrowheads="1"/>
          </p:cNvSpPr>
          <p:nvPr/>
        </p:nvSpPr>
        <p:spPr bwMode="auto">
          <a:xfrm>
            <a:off x="344488" y="2132856"/>
            <a:ext cx="878497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en-US" altLang="zh-CN" sz="2400" b="1" dirty="0">
                <a:solidFill>
                  <a:srgbClr val="FF0000"/>
                </a:solidFill>
              </a:rPr>
              <a:t>Estimator</a:t>
            </a:r>
            <a:r>
              <a:rPr lang="zh-CN" altLang="en-US" sz="2400" b="1" dirty="0">
                <a:solidFill>
                  <a:srgbClr val="FF0000"/>
                </a:solidFill>
              </a:rPr>
              <a:t>：</a:t>
            </a:r>
            <a:r>
              <a:rPr lang="zh-CN" altLang="en-US" sz="2400" dirty="0"/>
              <a:t>翻译成估计器或评估器，它是学习算法或在训练数据上的训练方法的概念抽象。</a:t>
            </a:r>
            <a:endParaRPr lang="en-US" altLang="zh-CN" sz="2400" dirty="0"/>
          </a:p>
          <a:p>
            <a:pPr marL="342900" indent="-342900" eaLnBrk="1" hangingPunct="1">
              <a:spcBef>
                <a:spcPct val="0"/>
              </a:spcBef>
              <a:buFont typeface="Wingdings" panose="05000000000000000000" pitchFamily="2" charset="2"/>
              <a:buChar char="Ø"/>
            </a:pPr>
            <a:r>
              <a:rPr lang="zh-CN" altLang="en-US" sz="2400" dirty="0"/>
              <a:t>在 </a:t>
            </a:r>
            <a:r>
              <a:rPr lang="en-US" altLang="zh-CN" sz="2400" dirty="0"/>
              <a:t>Pipeline </a:t>
            </a:r>
            <a:r>
              <a:rPr lang="zh-CN" altLang="en-US" sz="2400" dirty="0"/>
              <a:t>里通常是被用来操作 </a:t>
            </a:r>
            <a:r>
              <a:rPr lang="en-US" altLang="zh-CN" sz="2400" dirty="0" err="1"/>
              <a:t>DataFrame</a:t>
            </a:r>
            <a:r>
              <a:rPr lang="en-US" altLang="zh-CN" sz="2400" dirty="0"/>
              <a:t> </a:t>
            </a:r>
            <a:r>
              <a:rPr lang="zh-CN" altLang="en-US" sz="2400" dirty="0"/>
              <a:t>数据并生成一个 </a:t>
            </a:r>
            <a:r>
              <a:rPr lang="en-US" altLang="zh-CN" sz="2400" dirty="0"/>
              <a:t>Transformer</a:t>
            </a:r>
            <a:r>
              <a:rPr lang="zh-CN" altLang="en-US" sz="2400" dirty="0"/>
              <a:t>。</a:t>
            </a:r>
            <a:endParaRPr lang="en-US" altLang="zh-CN" sz="2400" dirty="0"/>
          </a:p>
          <a:p>
            <a:pPr marL="342900" indent="-342900" eaLnBrk="1" hangingPunct="1">
              <a:spcBef>
                <a:spcPct val="0"/>
              </a:spcBef>
              <a:buFont typeface="Wingdings" panose="05000000000000000000" pitchFamily="2" charset="2"/>
              <a:buChar char="Ø"/>
            </a:pPr>
            <a:r>
              <a:rPr lang="zh-CN" altLang="en-US" sz="2400" dirty="0"/>
              <a:t>从技术上讲，</a:t>
            </a:r>
            <a:r>
              <a:rPr lang="en-US" altLang="zh-CN" sz="2400" dirty="0"/>
              <a:t>Estimator</a:t>
            </a:r>
            <a:r>
              <a:rPr lang="zh-CN" altLang="en-US" sz="2400" dirty="0"/>
              <a:t>实现了一个方法</a:t>
            </a:r>
            <a:r>
              <a:rPr lang="en-US" altLang="zh-CN" sz="2400" dirty="0"/>
              <a:t>fit()</a:t>
            </a:r>
            <a:r>
              <a:rPr lang="zh-CN" altLang="en-US" sz="2400" dirty="0"/>
              <a:t>，它接受一个</a:t>
            </a:r>
            <a:r>
              <a:rPr lang="en-US" altLang="zh-CN" sz="2400" dirty="0" err="1"/>
              <a:t>DataFrame</a:t>
            </a:r>
            <a:r>
              <a:rPr lang="zh-CN" altLang="en-US" sz="2400" dirty="0"/>
              <a:t>并产生一个转换器。比如，一个随机森林算法就是一个 </a:t>
            </a:r>
            <a:r>
              <a:rPr lang="en-US" altLang="zh-CN" sz="2400" dirty="0"/>
              <a:t>Estimator</a:t>
            </a:r>
            <a:r>
              <a:rPr lang="zh-CN" altLang="en-US" sz="2400" dirty="0"/>
              <a:t>，它可以调用</a:t>
            </a:r>
            <a:r>
              <a:rPr lang="en-US" altLang="zh-CN" sz="2400" dirty="0"/>
              <a:t>fit()</a:t>
            </a:r>
            <a:r>
              <a:rPr lang="zh-CN" altLang="en-US" sz="2400" dirty="0"/>
              <a:t>，通过训练特征数据而得到一个随机森林模型。</a:t>
            </a:r>
          </a:p>
        </p:txBody>
      </p:sp>
      <p:sp>
        <p:nvSpPr>
          <p:cNvPr id="3" name="灯片编号占位符 2"/>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12</a:t>
            </a:fld>
            <a:endParaRPr lang="en-US" sz="1400" b="1" dirty="0">
              <a:solidFill>
                <a:srgbClr val="FFFFFF"/>
              </a:solidFill>
            </a:endParaRPr>
          </a:p>
        </p:txBody>
      </p:sp>
    </p:spTree>
    <p:extLst>
      <p:ext uri="{BB962C8B-B14F-4D97-AF65-F5344CB8AC3E}">
        <p14:creationId xmlns:p14="http://schemas.microsoft.com/office/powerpoint/2010/main" val="908750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ln/>
        </p:spPr>
        <p:txBody>
          <a:bodyPr/>
          <a:lstStyle/>
          <a:p>
            <a:r>
              <a:rPr lang="en-US" altLang="zh-CN" dirty="0"/>
              <a:t>6.2.1 </a:t>
            </a:r>
            <a:r>
              <a:rPr lang="zh-CN" altLang="en-US" dirty="0"/>
              <a:t>机器学习流水线概念</a:t>
            </a:r>
          </a:p>
        </p:txBody>
      </p:sp>
      <p:sp>
        <p:nvSpPr>
          <p:cNvPr id="18435" name="矩形 2"/>
          <p:cNvSpPr>
            <a:spLocks noChangeArrowheads="1"/>
          </p:cNvSpPr>
          <p:nvPr/>
        </p:nvSpPr>
        <p:spPr bwMode="auto">
          <a:xfrm>
            <a:off x="488504" y="2492896"/>
            <a:ext cx="864096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en-US" altLang="zh-CN" sz="2400" b="1" dirty="0">
                <a:solidFill>
                  <a:srgbClr val="FF0000"/>
                </a:solidFill>
              </a:rPr>
              <a:t>Parameter</a:t>
            </a:r>
            <a:r>
              <a:rPr lang="zh-CN" altLang="en-US" sz="2400" b="1" dirty="0">
                <a:solidFill>
                  <a:srgbClr val="FF0000"/>
                </a:solidFill>
              </a:rPr>
              <a:t>：</a:t>
            </a:r>
            <a:r>
              <a:rPr lang="en-US" altLang="zh-CN" sz="2400" b="1" dirty="0">
                <a:solidFill>
                  <a:srgbClr val="FF0000"/>
                </a:solidFill>
              </a:rPr>
              <a:t>Parameter </a:t>
            </a:r>
            <a:r>
              <a:rPr lang="zh-CN" altLang="en-US" sz="2400" dirty="0"/>
              <a:t>被用来设置 </a:t>
            </a:r>
            <a:r>
              <a:rPr lang="en-US" altLang="zh-CN" sz="2400" dirty="0"/>
              <a:t>Transformer </a:t>
            </a:r>
            <a:r>
              <a:rPr lang="zh-CN" altLang="en-US" sz="2400" dirty="0"/>
              <a:t>或者 </a:t>
            </a:r>
            <a:r>
              <a:rPr lang="en-US" altLang="zh-CN" sz="2400" dirty="0"/>
              <a:t>Estimator </a:t>
            </a:r>
            <a:r>
              <a:rPr lang="zh-CN" altLang="en-US" sz="2400" dirty="0"/>
              <a:t>的参数。现在，所有转换器和估计器可共享用于指定参数的公共</a:t>
            </a:r>
            <a:r>
              <a:rPr lang="en-US" altLang="zh-CN" sz="2400" dirty="0"/>
              <a:t>API</a:t>
            </a:r>
            <a:r>
              <a:rPr lang="zh-CN" altLang="en-US" sz="2400" dirty="0"/>
              <a:t>。</a:t>
            </a:r>
            <a:r>
              <a:rPr lang="en-US" altLang="zh-CN" sz="2400" dirty="0" err="1"/>
              <a:t>ParamMap</a:t>
            </a:r>
            <a:r>
              <a:rPr lang="zh-CN" altLang="en-US" sz="2400" dirty="0"/>
              <a:t>是一组（参数，值）对</a:t>
            </a:r>
            <a:endParaRPr lang="en-US" altLang="zh-CN" sz="2400" dirty="0"/>
          </a:p>
          <a:p>
            <a:pPr marL="342900" indent="-342900" eaLnBrk="1" hangingPunct="1">
              <a:spcBef>
                <a:spcPct val="0"/>
              </a:spcBef>
              <a:buFont typeface="Wingdings" panose="05000000000000000000" pitchFamily="2" charset="2"/>
              <a:buChar char="Ø"/>
            </a:pPr>
            <a:endParaRPr lang="zh-CN" altLang="en-US" sz="2400" dirty="0"/>
          </a:p>
          <a:p>
            <a:pPr marL="342900" indent="-342900" eaLnBrk="1" hangingPunct="1">
              <a:spcBef>
                <a:spcPct val="0"/>
              </a:spcBef>
              <a:buFont typeface="Wingdings" panose="05000000000000000000" pitchFamily="2" charset="2"/>
              <a:buChar char="Ø"/>
            </a:pPr>
            <a:r>
              <a:rPr lang="en-US" altLang="zh-CN" sz="2400" b="1" dirty="0" err="1">
                <a:solidFill>
                  <a:srgbClr val="FF0000"/>
                </a:solidFill>
              </a:rPr>
              <a:t>PipeLine</a:t>
            </a:r>
            <a:r>
              <a:rPr lang="zh-CN" altLang="en-US" sz="2400" b="1" dirty="0">
                <a:solidFill>
                  <a:srgbClr val="FF0000"/>
                </a:solidFill>
              </a:rPr>
              <a:t>：</a:t>
            </a:r>
            <a:r>
              <a:rPr lang="zh-CN" altLang="en-US" sz="2400" dirty="0"/>
              <a:t>翻译为流水线或者管道。流水线将多个工作流阶段（转换器和估计器）连接在一起，形成机器学习的工作流，并获得结果输出</a:t>
            </a:r>
          </a:p>
        </p:txBody>
      </p:sp>
      <p:sp>
        <p:nvSpPr>
          <p:cNvPr id="3" name="灯片编号占位符 2"/>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13</a:t>
            </a:fld>
            <a:endParaRPr lang="en-US" sz="1400" b="1" dirty="0">
              <a:solidFill>
                <a:srgbClr val="FFFFFF"/>
              </a:solidFill>
            </a:endParaRPr>
          </a:p>
        </p:txBody>
      </p:sp>
    </p:spTree>
    <p:extLst>
      <p:ext uri="{BB962C8B-B14F-4D97-AF65-F5344CB8AC3E}">
        <p14:creationId xmlns:p14="http://schemas.microsoft.com/office/powerpoint/2010/main" val="3139633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577850" y="389781"/>
            <a:ext cx="8667750" cy="914400"/>
          </a:xfrm>
          <a:ln/>
        </p:spPr>
        <p:txBody>
          <a:bodyPr/>
          <a:lstStyle/>
          <a:p>
            <a:r>
              <a:rPr lang="en-US" altLang="zh-CN" dirty="0"/>
              <a:t>6.2.1 </a:t>
            </a:r>
            <a:r>
              <a:rPr lang="zh-CN" altLang="en-US" dirty="0"/>
              <a:t>机器学习流水线概念</a:t>
            </a:r>
          </a:p>
        </p:txBody>
      </p:sp>
      <p:sp>
        <p:nvSpPr>
          <p:cNvPr id="16387" name="矩形 2"/>
          <p:cNvSpPr>
            <a:spLocks noChangeArrowheads="1"/>
          </p:cNvSpPr>
          <p:nvPr/>
        </p:nvSpPr>
        <p:spPr bwMode="auto">
          <a:xfrm>
            <a:off x="632520" y="1681163"/>
            <a:ext cx="8153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zh-CN" altLang="en-US" sz="2400" dirty="0"/>
              <a:t>要构建一个 </a:t>
            </a:r>
            <a:r>
              <a:rPr lang="en-US" altLang="zh-CN" sz="2400" dirty="0"/>
              <a:t>Pipeline</a:t>
            </a:r>
            <a:r>
              <a:rPr lang="zh-CN" altLang="en-US" sz="2400" dirty="0"/>
              <a:t>流水线，首先需要定义 </a:t>
            </a:r>
            <a:r>
              <a:rPr lang="en-US" altLang="zh-CN" sz="2400" dirty="0"/>
              <a:t>Pipeline </a:t>
            </a:r>
            <a:r>
              <a:rPr lang="zh-CN" altLang="en-US" sz="2400" dirty="0"/>
              <a:t>中的各个</a:t>
            </a:r>
            <a:r>
              <a:rPr lang="zh-CN" altLang="en-US" sz="2400" b="1" dirty="0">
                <a:solidFill>
                  <a:srgbClr val="FF0000"/>
                </a:solidFill>
              </a:rPr>
              <a:t>流水线阶段</a:t>
            </a:r>
            <a:r>
              <a:rPr lang="en-US" altLang="zh-CN" sz="2400" dirty="0" err="1"/>
              <a:t>PipelineStage</a:t>
            </a:r>
            <a:r>
              <a:rPr lang="zh-CN" altLang="en-US" sz="2400" dirty="0"/>
              <a:t>（包括转换器和评估器），比如指标提取和转换模型训练等。有了这些处理特定问题的转换器和评估器，就可以按照具体的处理逻辑有序地组织</a:t>
            </a:r>
            <a:r>
              <a:rPr lang="en-US" altLang="zh-CN" sz="2400" dirty="0" err="1"/>
              <a:t>PipelineStages</a:t>
            </a:r>
            <a:r>
              <a:rPr lang="en-US" altLang="zh-CN" sz="2400" dirty="0"/>
              <a:t> </a:t>
            </a:r>
            <a:r>
              <a:rPr lang="zh-CN" altLang="en-US" sz="2400" dirty="0"/>
              <a:t>并创建一个</a:t>
            </a:r>
            <a:r>
              <a:rPr lang="en-US" altLang="zh-CN" sz="2400" dirty="0"/>
              <a:t>Pipeline</a:t>
            </a:r>
            <a:endParaRPr lang="zh-CN" altLang="en-US" sz="2400" dirty="0"/>
          </a:p>
        </p:txBody>
      </p:sp>
      <p:sp>
        <p:nvSpPr>
          <p:cNvPr id="16388" name="矩形 3"/>
          <p:cNvSpPr>
            <a:spLocks noChangeArrowheads="1"/>
          </p:cNvSpPr>
          <p:nvPr/>
        </p:nvSpPr>
        <p:spPr bwMode="auto">
          <a:xfrm>
            <a:off x="914400" y="3810000"/>
            <a:ext cx="8077200" cy="40011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solidFill>
                  <a:schemeClr val="bg1"/>
                </a:solidFill>
              </a:rPr>
              <a:t>pipeline = Pipeline(stages=[encoder,featuresCreator,logistic])</a:t>
            </a:r>
            <a:endParaRPr lang="en-US" altLang="zh-CN" sz="2000" dirty="0">
              <a:solidFill>
                <a:schemeClr val="bg1"/>
              </a:solidFill>
            </a:endParaRPr>
          </a:p>
        </p:txBody>
      </p:sp>
      <p:sp>
        <p:nvSpPr>
          <p:cNvPr id="16389" name="矩形 4"/>
          <p:cNvSpPr>
            <a:spLocks noChangeArrowheads="1"/>
          </p:cNvSpPr>
          <p:nvPr/>
        </p:nvSpPr>
        <p:spPr bwMode="auto">
          <a:xfrm>
            <a:off x="632520" y="4660215"/>
            <a:ext cx="8153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spcBef>
                <a:spcPct val="0"/>
              </a:spcBef>
              <a:buFont typeface="Wingdings" panose="05000000000000000000" pitchFamily="2" charset="2"/>
              <a:buChar char="Ø"/>
            </a:pPr>
            <a:r>
              <a:rPr lang="zh-CN" altLang="en-US" sz="2400" dirty="0"/>
              <a:t>然后就可以把训练数据集作为输入参数，调用 </a:t>
            </a:r>
            <a:r>
              <a:rPr lang="en-US" altLang="zh-CN" sz="2400" dirty="0"/>
              <a:t>Pipeline </a:t>
            </a:r>
            <a:r>
              <a:rPr lang="zh-CN" altLang="en-US" sz="2400" dirty="0"/>
              <a:t>实例的 </a:t>
            </a:r>
            <a:r>
              <a:rPr lang="en-US" altLang="zh-CN" sz="2400" dirty="0"/>
              <a:t>fit </a:t>
            </a:r>
            <a:r>
              <a:rPr lang="zh-CN" altLang="en-US" sz="2400" dirty="0"/>
              <a:t>方法来开始以流的方式来处理源训练数据。这个调用会返回一个 </a:t>
            </a:r>
            <a:r>
              <a:rPr lang="en-US" altLang="zh-CN" sz="2400" dirty="0" err="1"/>
              <a:t>PipelineModel</a:t>
            </a:r>
            <a:r>
              <a:rPr lang="en-US" altLang="zh-CN" sz="2400" dirty="0"/>
              <a:t> </a:t>
            </a:r>
            <a:r>
              <a:rPr lang="zh-CN" altLang="en-US" sz="2400" dirty="0"/>
              <a:t>类实例，进而被用来预测测试数据的标签</a:t>
            </a:r>
          </a:p>
        </p:txBody>
      </p:sp>
      <p:sp>
        <p:nvSpPr>
          <p:cNvPr id="4" name="灯片编号占位符 3"/>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14</a:t>
            </a:fld>
            <a:endParaRPr lang="en-US" sz="1400" b="1" dirty="0">
              <a:solidFill>
                <a:srgbClr val="FFFFFF"/>
              </a:solidFill>
            </a:endParaRPr>
          </a:p>
        </p:txBody>
      </p:sp>
    </p:spTree>
    <p:extLst>
      <p:ext uri="{BB962C8B-B14F-4D97-AF65-F5344CB8AC3E}">
        <p14:creationId xmlns:p14="http://schemas.microsoft.com/office/powerpoint/2010/main" val="657612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blinds(horizontal)">
                                      <p:cBhvr>
                                        <p:cTn id="7" dur="500"/>
                                        <p:tgtEl>
                                          <p:spTgt spid="16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blinds(horizontal)">
                                      <p:cBhvr>
                                        <p:cTn id="12" dur="500"/>
                                        <p:tgtEl>
                                          <p:spTgt spid="163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9"/>
                                        </p:tgtEl>
                                        <p:attrNameLst>
                                          <p:attrName>style.visibility</p:attrName>
                                        </p:attrNameLst>
                                      </p:cBhvr>
                                      <p:to>
                                        <p:strVal val="visible"/>
                                      </p:to>
                                    </p:set>
                                    <p:animEffect transition="in" filter="blinds(horizontal)">
                                      <p:cBhvr>
                                        <p:cTn id="17"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16388" grpId="0" animBg="1"/>
      <p:bldP spid="1638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ln/>
        </p:spPr>
        <p:txBody>
          <a:bodyPr/>
          <a:lstStyle/>
          <a:p>
            <a:r>
              <a:rPr lang="en-US" altLang="zh-CN" dirty="0"/>
              <a:t>6.2.1 </a:t>
            </a:r>
            <a:r>
              <a:rPr lang="zh-CN" altLang="en-US" dirty="0"/>
              <a:t>机器学习流水线概念</a:t>
            </a:r>
          </a:p>
        </p:txBody>
      </p:sp>
      <p:sp>
        <p:nvSpPr>
          <p:cNvPr id="20483" name="矩形 2"/>
          <p:cNvSpPr>
            <a:spLocks noChangeArrowheads="1"/>
          </p:cNvSpPr>
          <p:nvPr/>
        </p:nvSpPr>
        <p:spPr bwMode="auto">
          <a:xfrm>
            <a:off x="416496" y="1917939"/>
            <a:ext cx="8856984"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lang="zh-CN" altLang="en-US" sz="2400" dirty="0"/>
              <a:t>流水线的各个阶段按顺序运行，输入的</a:t>
            </a:r>
            <a:r>
              <a:rPr lang="en-US" altLang="zh-CN" sz="2400" dirty="0" err="1"/>
              <a:t>DataFrame</a:t>
            </a:r>
            <a:r>
              <a:rPr lang="zh-CN" altLang="en-US" sz="2400" dirty="0"/>
              <a:t>在它通过每个阶段时被</a:t>
            </a:r>
            <a:r>
              <a:rPr lang="zh-CN" altLang="en-US" sz="2400" b="1" dirty="0">
                <a:solidFill>
                  <a:srgbClr val="FF0000"/>
                </a:solidFill>
              </a:rPr>
              <a:t>转换</a:t>
            </a:r>
          </a:p>
        </p:txBody>
      </p:sp>
      <p:pic>
        <p:nvPicPr>
          <p:cNvPr id="20484" name="Picture 2" descr="http://dblab.xmu.edu.cn/blog/wp-content/uploads/2016/12/ml-Pipe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850" y="3149443"/>
            <a:ext cx="8258175"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15</a:t>
            </a:fld>
            <a:endParaRPr lang="en-US" sz="1400" b="1" dirty="0">
              <a:solidFill>
                <a:srgbClr val="FFFFFF"/>
              </a:solidFill>
            </a:endParaRPr>
          </a:p>
        </p:txBody>
      </p:sp>
    </p:spTree>
    <p:extLst>
      <p:ext uri="{BB962C8B-B14F-4D97-AF65-F5344CB8AC3E}">
        <p14:creationId xmlns:p14="http://schemas.microsoft.com/office/powerpoint/2010/main" val="3324019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ln/>
        </p:spPr>
        <p:txBody>
          <a:bodyPr/>
          <a:lstStyle/>
          <a:p>
            <a:r>
              <a:rPr lang="en-US" altLang="zh-CN" dirty="0"/>
              <a:t>6.2.1 </a:t>
            </a:r>
            <a:r>
              <a:rPr lang="zh-CN" altLang="en-US" dirty="0"/>
              <a:t>机器学习流水线概念</a:t>
            </a:r>
          </a:p>
        </p:txBody>
      </p:sp>
      <p:sp>
        <p:nvSpPr>
          <p:cNvPr id="22531" name="矩形 2"/>
          <p:cNvSpPr>
            <a:spLocks noChangeArrowheads="1"/>
          </p:cNvSpPr>
          <p:nvPr/>
        </p:nvSpPr>
        <p:spPr bwMode="auto">
          <a:xfrm>
            <a:off x="593432" y="1700808"/>
            <a:ext cx="8691061"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zh-CN" altLang="en-US" sz="2400" dirty="0"/>
              <a:t>值得注意的是，流水线本身也可以看做是一个估计器。在流水线的</a:t>
            </a:r>
            <a:r>
              <a:rPr lang="en-US" altLang="zh-CN" sz="2400" b="1" dirty="0">
                <a:solidFill>
                  <a:srgbClr val="FF0000"/>
                </a:solidFill>
              </a:rPr>
              <a:t>fit</a:t>
            </a:r>
            <a:r>
              <a:rPr lang="zh-CN" altLang="en-US" sz="2400" b="1" dirty="0">
                <a:solidFill>
                  <a:srgbClr val="FF0000"/>
                </a:solidFill>
              </a:rPr>
              <a:t>（）</a:t>
            </a:r>
            <a:r>
              <a:rPr lang="zh-CN" altLang="en-US" sz="2400" dirty="0"/>
              <a:t>方法运行之后，它产生一个</a:t>
            </a:r>
            <a:r>
              <a:rPr lang="en-US" altLang="zh-CN" sz="2400" dirty="0" err="1"/>
              <a:t>PipelineModel</a:t>
            </a:r>
            <a:r>
              <a:rPr lang="zh-CN" altLang="en-US" sz="2400" dirty="0"/>
              <a:t>，它是一个</a:t>
            </a:r>
            <a:r>
              <a:rPr lang="en-US" altLang="zh-CN" sz="2400" dirty="0"/>
              <a:t>Transformer</a:t>
            </a:r>
            <a:r>
              <a:rPr lang="zh-CN" altLang="en-US" sz="2400" dirty="0"/>
              <a:t>。 这个管道模型将在测试数据的时候使用。 下图说明了这种用法。</a:t>
            </a:r>
          </a:p>
        </p:txBody>
      </p:sp>
      <p:pic>
        <p:nvPicPr>
          <p:cNvPr id="22532" name="Picture 2" descr="http://dblab.xmu.edu.cn/blog/wp-content/uploads/2016/12/ml-PipelineMod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506" y="3737188"/>
            <a:ext cx="86629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16</a:t>
            </a:fld>
            <a:endParaRPr lang="en-US" sz="1400" b="1" dirty="0">
              <a:solidFill>
                <a:srgbClr val="FFFFFF"/>
              </a:solidFill>
            </a:endParaRPr>
          </a:p>
        </p:txBody>
      </p:sp>
    </p:spTree>
    <p:extLst>
      <p:ext uri="{BB962C8B-B14F-4D97-AF65-F5344CB8AC3E}">
        <p14:creationId xmlns:p14="http://schemas.microsoft.com/office/powerpoint/2010/main" val="4163189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632520" y="404664"/>
            <a:ext cx="8667750" cy="914400"/>
          </a:xfrm>
          <a:ln/>
        </p:spPr>
        <p:txBody>
          <a:bodyPr/>
          <a:lstStyle/>
          <a:p>
            <a:r>
              <a:rPr lang="en-US" altLang="zh-CN" dirty="0"/>
              <a:t>6.3 </a:t>
            </a:r>
            <a:r>
              <a:rPr lang="zh-CN" altLang="en-US" dirty="0"/>
              <a:t>特征抽取、转化和选择</a:t>
            </a:r>
          </a:p>
        </p:txBody>
      </p:sp>
      <p:sp>
        <p:nvSpPr>
          <p:cNvPr id="32771" name="矩形 2"/>
          <p:cNvSpPr>
            <a:spLocks noChangeArrowheads="1"/>
          </p:cNvSpPr>
          <p:nvPr/>
        </p:nvSpPr>
        <p:spPr bwMode="auto">
          <a:xfrm>
            <a:off x="1221942" y="1916832"/>
            <a:ext cx="6096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t>6.3.1 </a:t>
            </a:r>
            <a:r>
              <a:rPr lang="zh-CN" altLang="en-US" sz="2400" dirty="0"/>
              <a:t>特征抽取：</a:t>
            </a:r>
            <a:r>
              <a:rPr lang="en-US" altLang="zh-CN" sz="2400" dirty="0"/>
              <a:t>TF-IDF</a:t>
            </a:r>
          </a:p>
          <a:p>
            <a:pPr eaLnBrk="1" hangingPunct="1">
              <a:spcBef>
                <a:spcPct val="0"/>
              </a:spcBef>
              <a:buFontTx/>
              <a:buNone/>
            </a:pPr>
            <a:r>
              <a:rPr lang="en-US" altLang="zh-CN" sz="2400" dirty="0"/>
              <a:t>6.3.2 </a:t>
            </a:r>
            <a:r>
              <a:rPr lang="zh-CN" altLang="en-US" sz="2400" dirty="0"/>
              <a:t>特征抽取：</a:t>
            </a:r>
            <a:r>
              <a:rPr lang="en-US" altLang="zh-CN" sz="2400" dirty="0"/>
              <a:t>Word2Vec</a:t>
            </a:r>
          </a:p>
          <a:p>
            <a:pPr eaLnBrk="1" hangingPunct="1">
              <a:spcBef>
                <a:spcPct val="0"/>
              </a:spcBef>
              <a:buFontTx/>
              <a:buNone/>
            </a:pPr>
            <a:r>
              <a:rPr lang="en-US" altLang="zh-CN" sz="2400" dirty="0"/>
              <a:t>6.3.3 </a:t>
            </a:r>
            <a:r>
              <a:rPr lang="zh-CN" altLang="en-US" sz="2400" dirty="0"/>
              <a:t>特征抽取：</a:t>
            </a:r>
            <a:r>
              <a:rPr lang="en-US" altLang="zh-CN" sz="2400" dirty="0" err="1"/>
              <a:t>CountVectorizer</a:t>
            </a:r>
            <a:endParaRPr lang="en-US" altLang="zh-CN" sz="2400" dirty="0"/>
          </a:p>
          <a:p>
            <a:pPr eaLnBrk="1" hangingPunct="1">
              <a:spcBef>
                <a:spcPct val="0"/>
              </a:spcBef>
              <a:buFontTx/>
              <a:buNone/>
            </a:pPr>
            <a:r>
              <a:rPr lang="en-US" altLang="zh-CN" sz="2400" dirty="0"/>
              <a:t>6.3.4 </a:t>
            </a:r>
            <a:r>
              <a:rPr lang="zh-CN" altLang="en-US" sz="2400" dirty="0"/>
              <a:t>特征变换：标签和索引的转化</a:t>
            </a:r>
          </a:p>
          <a:p>
            <a:pPr eaLnBrk="1" hangingPunct="1">
              <a:spcBef>
                <a:spcPct val="0"/>
              </a:spcBef>
              <a:buFontTx/>
              <a:buNone/>
            </a:pPr>
            <a:r>
              <a:rPr lang="en-US" altLang="zh-CN" sz="2400" dirty="0"/>
              <a:t>6.3.5 </a:t>
            </a:r>
            <a:r>
              <a:rPr lang="zh-CN" altLang="en-US" sz="2400" dirty="0"/>
              <a:t>特征选取：卡方选择器</a:t>
            </a:r>
          </a:p>
        </p:txBody>
      </p:sp>
    </p:spTree>
    <p:extLst>
      <p:ext uri="{BB962C8B-B14F-4D97-AF65-F5344CB8AC3E}">
        <p14:creationId xmlns:p14="http://schemas.microsoft.com/office/powerpoint/2010/main" val="3363752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ln/>
        </p:spPr>
        <p:txBody>
          <a:bodyPr/>
          <a:lstStyle/>
          <a:p>
            <a:r>
              <a:rPr lang="en-US" altLang="zh-CN" dirty="0"/>
              <a:t>6.3.1 </a:t>
            </a:r>
            <a:r>
              <a:rPr lang="zh-CN" altLang="en-US" dirty="0"/>
              <a:t>特征抽取：</a:t>
            </a:r>
            <a:r>
              <a:rPr lang="en-US" altLang="zh-CN" dirty="0"/>
              <a:t>TF-IDF</a:t>
            </a:r>
            <a:endParaRPr lang="zh-CN" altLang="en-US" dirty="0"/>
          </a:p>
        </p:txBody>
      </p:sp>
      <p:sp>
        <p:nvSpPr>
          <p:cNvPr id="34819" name="矩形 3"/>
          <p:cNvSpPr>
            <a:spLocks noChangeArrowheads="1"/>
          </p:cNvSpPr>
          <p:nvPr/>
        </p:nvSpPr>
        <p:spPr bwMode="auto">
          <a:xfrm>
            <a:off x="488504" y="1529558"/>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dirty="0"/>
              <a:t>“</a:t>
            </a:r>
            <a:r>
              <a:rPr lang="zh-CN" altLang="en-US" sz="2400" b="1" dirty="0">
                <a:solidFill>
                  <a:srgbClr val="FF0000"/>
                </a:solidFill>
              </a:rPr>
              <a:t>词频－逆向文件频率</a:t>
            </a:r>
            <a:r>
              <a:rPr lang="zh-CN" altLang="en-US" sz="2400" dirty="0"/>
              <a:t>”（</a:t>
            </a:r>
            <a:r>
              <a:rPr lang="en-US" altLang="zh-CN" sz="2400" dirty="0"/>
              <a:t>TF-IDF</a:t>
            </a:r>
            <a:r>
              <a:rPr lang="zh-CN" altLang="en-US" sz="2400" dirty="0"/>
              <a:t>）是一种在文本挖掘中广泛使用的特征向量化方法，它可以体现一个文档中词语在语料库中的重要程度。</a:t>
            </a:r>
          </a:p>
        </p:txBody>
      </p:sp>
      <p:sp>
        <p:nvSpPr>
          <p:cNvPr id="34820" name="矩形 4"/>
          <p:cNvSpPr>
            <a:spLocks noChangeArrowheads="1"/>
          </p:cNvSpPr>
          <p:nvPr/>
        </p:nvSpPr>
        <p:spPr bwMode="auto">
          <a:xfrm>
            <a:off x="488504" y="2762251"/>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dirty="0"/>
              <a:t>词语由</a:t>
            </a:r>
            <a:r>
              <a:rPr lang="en-US" altLang="zh-CN" sz="2400" dirty="0"/>
              <a:t>t</a:t>
            </a:r>
            <a:r>
              <a:rPr lang="zh-CN" altLang="en-US" sz="2400" dirty="0"/>
              <a:t>表示，文档由</a:t>
            </a:r>
            <a:r>
              <a:rPr lang="en-US" altLang="zh-CN" sz="2400" dirty="0"/>
              <a:t>d</a:t>
            </a:r>
            <a:r>
              <a:rPr lang="zh-CN" altLang="en-US" sz="2400" dirty="0"/>
              <a:t>表示，语料库由</a:t>
            </a:r>
            <a:r>
              <a:rPr lang="en-US" altLang="zh-CN" sz="2400" dirty="0"/>
              <a:t>D</a:t>
            </a:r>
            <a:r>
              <a:rPr lang="zh-CN" altLang="en-US" sz="2400" dirty="0"/>
              <a:t>表示。词频</a:t>
            </a:r>
            <a:r>
              <a:rPr lang="en-US" altLang="zh-CN" sz="2400" dirty="0"/>
              <a:t>TF(</a:t>
            </a:r>
            <a:r>
              <a:rPr lang="en-US" altLang="zh-CN" sz="2400" dirty="0" err="1"/>
              <a:t>t,d</a:t>
            </a:r>
            <a:r>
              <a:rPr lang="en-US" altLang="zh-CN" sz="2400" dirty="0"/>
              <a:t>)</a:t>
            </a:r>
            <a:r>
              <a:rPr lang="zh-CN" altLang="en-US" sz="2400" dirty="0"/>
              <a:t>是词语</a:t>
            </a:r>
            <a:r>
              <a:rPr lang="en-US" altLang="zh-CN" sz="2400" dirty="0"/>
              <a:t>t</a:t>
            </a:r>
            <a:r>
              <a:rPr lang="zh-CN" altLang="en-US" sz="2400" dirty="0"/>
              <a:t>在文档</a:t>
            </a:r>
            <a:r>
              <a:rPr lang="en-US" altLang="zh-CN" sz="2400" dirty="0"/>
              <a:t>d</a:t>
            </a:r>
            <a:r>
              <a:rPr lang="zh-CN" altLang="en-US" sz="2400" dirty="0"/>
              <a:t>中出现的次数。文件频率</a:t>
            </a:r>
            <a:r>
              <a:rPr lang="en-US" altLang="zh-CN" sz="2400" dirty="0"/>
              <a:t>DF(</a:t>
            </a:r>
            <a:r>
              <a:rPr lang="en-US" altLang="zh-CN" sz="2400" dirty="0" err="1"/>
              <a:t>t,D</a:t>
            </a:r>
            <a:r>
              <a:rPr lang="en-US" altLang="zh-CN" sz="2400" dirty="0"/>
              <a:t>)</a:t>
            </a:r>
            <a:r>
              <a:rPr lang="zh-CN" altLang="en-US" sz="2400" dirty="0"/>
              <a:t>是包含词语的文档的个数。</a:t>
            </a:r>
          </a:p>
        </p:txBody>
      </p:sp>
      <p:sp>
        <p:nvSpPr>
          <p:cNvPr id="34821" name="矩形 5"/>
          <p:cNvSpPr>
            <a:spLocks noChangeArrowheads="1"/>
          </p:cNvSpPr>
          <p:nvPr/>
        </p:nvSpPr>
        <p:spPr bwMode="auto">
          <a:xfrm>
            <a:off x="488504" y="3962401"/>
            <a:ext cx="7772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dirty="0"/>
              <a:t>TF-IDF</a:t>
            </a:r>
            <a:r>
              <a:rPr lang="zh-CN" altLang="en-US" sz="2400" dirty="0"/>
              <a:t>就是在数值化文档信息，衡量词语能提供多少信息以区分文档。其定义如下：</a:t>
            </a:r>
          </a:p>
        </p:txBody>
      </p:sp>
      <p:pic>
        <p:nvPicPr>
          <p:cNvPr id="34822" name="Picture 1" descr="C:\Users\lzy\AppData\Roaming\Tencent\Users\70004972\QQ\WinTemp\RichOle\8MC3O6QF6QJKLLWPV)55_Y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812507"/>
            <a:ext cx="3962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矩形 7"/>
          <p:cNvSpPr>
            <a:spLocks noChangeArrowheads="1"/>
          </p:cNvSpPr>
          <p:nvPr/>
        </p:nvSpPr>
        <p:spPr bwMode="auto">
          <a:xfrm>
            <a:off x="560512" y="5638801"/>
            <a:ext cx="3811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dirty="0"/>
              <a:t>TF-IDF </a:t>
            </a:r>
            <a:r>
              <a:rPr lang="zh-CN" altLang="en-US" sz="2400" dirty="0"/>
              <a:t>度量值表示如下：</a:t>
            </a:r>
          </a:p>
        </p:txBody>
      </p:sp>
      <p:pic>
        <p:nvPicPr>
          <p:cNvPr id="34824" name="Picture 2" descr="C:\Users\lzy\AppData\Roaming\Tencent\Users\70004972\QQ\WinTemp\RichOle\4L$}B$R$1KQFQ~Z(MXYL08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700" y="6237312"/>
            <a:ext cx="5562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3760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ln/>
        </p:spPr>
        <p:txBody>
          <a:bodyPr/>
          <a:lstStyle/>
          <a:p>
            <a:r>
              <a:rPr lang="en-US" altLang="zh-CN" dirty="0"/>
              <a:t>6.3.1 </a:t>
            </a:r>
            <a:r>
              <a:rPr lang="zh-CN" altLang="en-US" dirty="0"/>
              <a:t>特征抽取：</a:t>
            </a:r>
            <a:r>
              <a:rPr lang="en-US" altLang="zh-CN" dirty="0"/>
              <a:t>TF-IDF</a:t>
            </a:r>
            <a:endParaRPr lang="zh-CN" altLang="en-US" dirty="0"/>
          </a:p>
        </p:txBody>
      </p:sp>
      <p:sp>
        <p:nvSpPr>
          <p:cNvPr id="28675" name="矩形 2"/>
          <p:cNvSpPr>
            <a:spLocks noChangeArrowheads="1"/>
          </p:cNvSpPr>
          <p:nvPr/>
        </p:nvSpPr>
        <p:spPr bwMode="auto">
          <a:xfrm>
            <a:off x="560512" y="1775990"/>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在</a:t>
            </a:r>
            <a:r>
              <a:rPr lang="en-US" altLang="zh-CN" sz="2400"/>
              <a:t>Spark ML</a:t>
            </a:r>
            <a:r>
              <a:rPr lang="zh-CN" altLang="en-US" sz="2400"/>
              <a:t>库中，</a:t>
            </a:r>
            <a:r>
              <a:rPr lang="en-US" altLang="zh-CN" sz="2400"/>
              <a:t>TF-IDF</a:t>
            </a:r>
            <a:r>
              <a:rPr lang="zh-CN" altLang="en-US" sz="2400"/>
              <a:t>被分成两部分：</a:t>
            </a:r>
            <a:endParaRPr lang="en-US" altLang="zh-CN" sz="2400"/>
          </a:p>
          <a:p>
            <a:pPr eaLnBrk="1" hangingPunct="1">
              <a:spcBef>
                <a:spcPct val="0"/>
              </a:spcBef>
            </a:pPr>
            <a:r>
              <a:rPr lang="en-US" altLang="zh-CN" sz="2400"/>
              <a:t>TF (+hashing) </a:t>
            </a:r>
          </a:p>
          <a:p>
            <a:pPr eaLnBrk="1" hangingPunct="1">
              <a:spcBef>
                <a:spcPct val="0"/>
              </a:spcBef>
            </a:pPr>
            <a:r>
              <a:rPr lang="zh-CN" altLang="en-US" sz="2400"/>
              <a:t> </a:t>
            </a:r>
            <a:r>
              <a:rPr lang="en-US" altLang="zh-CN" sz="2400"/>
              <a:t>IDF</a:t>
            </a:r>
            <a:endParaRPr lang="zh-CN" altLang="en-US" sz="2400"/>
          </a:p>
        </p:txBody>
      </p:sp>
      <p:sp>
        <p:nvSpPr>
          <p:cNvPr id="28676" name="矩形 3"/>
          <p:cNvSpPr>
            <a:spLocks noChangeArrowheads="1"/>
          </p:cNvSpPr>
          <p:nvPr/>
        </p:nvSpPr>
        <p:spPr bwMode="auto">
          <a:xfrm>
            <a:off x="560512" y="3147590"/>
            <a:ext cx="7924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b="1"/>
              <a:t>TF</a:t>
            </a:r>
            <a:r>
              <a:rPr lang="en-US" altLang="zh-CN" sz="2400"/>
              <a:t>: HashingTF </a:t>
            </a:r>
            <a:r>
              <a:rPr lang="zh-CN" altLang="en-US" sz="2400"/>
              <a:t>是一个</a:t>
            </a:r>
            <a:r>
              <a:rPr lang="en-US" altLang="zh-CN" sz="2400"/>
              <a:t>Transformer</a:t>
            </a:r>
            <a:r>
              <a:rPr lang="zh-CN" altLang="en-US" sz="2400"/>
              <a:t>，在文本处理中，接收词条的集合然后把这些集合转化成固定长度的特征向量。这个算法在哈希的同时会统计各个词条的词频。</a:t>
            </a:r>
          </a:p>
        </p:txBody>
      </p:sp>
      <p:sp>
        <p:nvSpPr>
          <p:cNvPr id="28677" name="矩形 4"/>
          <p:cNvSpPr>
            <a:spLocks noChangeArrowheads="1"/>
          </p:cNvSpPr>
          <p:nvPr/>
        </p:nvSpPr>
        <p:spPr bwMode="auto">
          <a:xfrm>
            <a:off x="560512" y="4442990"/>
            <a:ext cx="7848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b="1"/>
              <a:t>IDF</a:t>
            </a:r>
            <a:r>
              <a:rPr lang="en-US" altLang="zh-CN" sz="2400"/>
              <a:t>: IDF</a:t>
            </a:r>
            <a:r>
              <a:rPr lang="zh-CN" altLang="en-US" sz="2400"/>
              <a:t>是一个</a:t>
            </a:r>
            <a:r>
              <a:rPr lang="en-US" altLang="zh-CN" sz="2400"/>
              <a:t>Estimator</a:t>
            </a:r>
            <a:r>
              <a:rPr lang="zh-CN" altLang="en-US" sz="2400"/>
              <a:t>，在一个数据集上应用它的</a:t>
            </a:r>
            <a:r>
              <a:rPr lang="en-US" altLang="zh-CN" sz="2400"/>
              <a:t>fit()</a:t>
            </a:r>
            <a:r>
              <a:rPr lang="zh-CN" altLang="en-US" sz="2400"/>
              <a:t>方法，产生一个</a:t>
            </a:r>
            <a:r>
              <a:rPr lang="en-US" altLang="zh-CN" sz="2400"/>
              <a:t>IDFModel</a:t>
            </a:r>
            <a:r>
              <a:rPr lang="zh-CN" altLang="en-US" sz="2400"/>
              <a:t>。 该</a:t>
            </a:r>
            <a:r>
              <a:rPr lang="en-US" altLang="zh-CN" sz="2400"/>
              <a:t>IDFModel </a:t>
            </a:r>
            <a:r>
              <a:rPr lang="zh-CN" altLang="en-US" sz="2400"/>
              <a:t>接收特征向量（由</a:t>
            </a:r>
            <a:r>
              <a:rPr lang="en-US" altLang="zh-CN" sz="2400"/>
              <a:t>HashingTF</a:t>
            </a:r>
            <a:r>
              <a:rPr lang="zh-CN" altLang="en-US" sz="2400"/>
              <a:t>产生），然后计算每一个词在文档中出现的频次。</a:t>
            </a:r>
            <a:r>
              <a:rPr lang="en-US" altLang="zh-CN" sz="2400"/>
              <a:t>IDF</a:t>
            </a:r>
            <a:r>
              <a:rPr lang="zh-CN" altLang="en-US" sz="2400"/>
              <a:t>会减少那些在语料库中出现频率较高的词的权重。</a:t>
            </a:r>
          </a:p>
        </p:txBody>
      </p:sp>
    </p:spTree>
    <p:extLst>
      <p:ext uri="{BB962C8B-B14F-4D97-AF65-F5344CB8AC3E}">
        <p14:creationId xmlns:p14="http://schemas.microsoft.com/office/powerpoint/2010/main" val="2444157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blinds(horizontal)">
                                      <p:cBhvr>
                                        <p:cTn id="7" dur="500"/>
                                        <p:tgtEl>
                                          <p:spTgt spid="28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blinds(horizontal)">
                                      <p:cBhvr>
                                        <p:cTn id="12" dur="500"/>
                                        <p:tgtEl>
                                          <p:spTgt spid="28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677"/>
                                        </p:tgtEl>
                                        <p:attrNameLst>
                                          <p:attrName>style.visibility</p:attrName>
                                        </p:attrNameLst>
                                      </p:cBhvr>
                                      <p:to>
                                        <p:strVal val="visible"/>
                                      </p:to>
                                    </p:set>
                                    <p:animEffect transition="in" filter="blinds(horizontal)">
                                      <p:cBhvr>
                                        <p:cTn id="17"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8676" grpId="0"/>
      <p:bldP spid="2867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ln/>
        </p:spPr>
        <p:txBody>
          <a:bodyPr/>
          <a:lstStyle/>
          <a:p>
            <a:r>
              <a:rPr lang="en-US" altLang="zh-CN" b="1" dirty="0"/>
              <a:t>6.1 Spark </a:t>
            </a:r>
            <a:r>
              <a:rPr lang="en-US" altLang="zh-CN" b="1" dirty="0" err="1"/>
              <a:t>MLlib</a:t>
            </a:r>
            <a:r>
              <a:rPr lang="zh-CN" altLang="en-US" b="1" dirty="0"/>
              <a:t>简介</a:t>
            </a:r>
            <a:endParaRPr lang="zh-CN" altLang="en-US" dirty="0"/>
          </a:p>
        </p:txBody>
      </p:sp>
      <p:sp>
        <p:nvSpPr>
          <p:cNvPr id="3075" name="矩形 2"/>
          <p:cNvSpPr>
            <a:spLocks noChangeArrowheads="1"/>
          </p:cNvSpPr>
          <p:nvPr/>
        </p:nvSpPr>
        <p:spPr bwMode="auto">
          <a:xfrm>
            <a:off x="920552" y="1882990"/>
            <a:ext cx="67687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t>6.1.1 </a:t>
            </a:r>
            <a:r>
              <a:rPr lang="zh-CN" altLang="en-US" sz="2400" dirty="0"/>
              <a:t>什么是机器学习</a:t>
            </a:r>
            <a:endParaRPr lang="en-US" altLang="zh-CN" sz="2400" dirty="0"/>
          </a:p>
          <a:p>
            <a:pPr eaLnBrk="1" hangingPunct="1">
              <a:spcBef>
                <a:spcPct val="0"/>
              </a:spcBef>
              <a:buFontTx/>
              <a:buNone/>
            </a:pPr>
            <a:r>
              <a:rPr lang="en-US" altLang="zh-CN" sz="2400" dirty="0"/>
              <a:t>6.1.2 </a:t>
            </a:r>
            <a:r>
              <a:rPr lang="zh-CN" altLang="en-US" sz="2400" dirty="0"/>
              <a:t>基于大数据的机器学习</a:t>
            </a:r>
          </a:p>
          <a:p>
            <a:pPr eaLnBrk="1" hangingPunct="1">
              <a:spcBef>
                <a:spcPct val="0"/>
              </a:spcBef>
              <a:buFontTx/>
              <a:buNone/>
            </a:pPr>
            <a:r>
              <a:rPr lang="en-US" altLang="zh-CN" sz="2400" dirty="0"/>
              <a:t>6.1.3 Spark </a:t>
            </a:r>
            <a:r>
              <a:rPr lang="zh-CN" altLang="en-US" sz="2400" dirty="0"/>
              <a:t>机器学习库</a:t>
            </a:r>
            <a:r>
              <a:rPr lang="en-US" altLang="zh-CN" sz="2400" dirty="0" err="1"/>
              <a:t>MLLib</a:t>
            </a:r>
            <a:endParaRPr lang="en-US" altLang="zh-CN" sz="2400" dirty="0"/>
          </a:p>
        </p:txBody>
      </p:sp>
      <p:sp>
        <p:nvSpPr>
          <p:cNvPr id="3" name="灯片编号占位符 2"/>
          <p:cNvSpPr>
            <a:spLocks noGrp="1"/>
          </p:cNvSpPr>
          <p:nvPr>
            <p:ph type="sldNum" sz="quarter" idx="12"/>
          </p:nvPr>
        </p:nvSpPr>
        <p:spPr/>
        <p:txBody>
          <a:bodyPr>
            <a:normAutofit fontScale="92500" lnSpcReduction="10000"/>
          </a:bodyPr>
          <a:lstStyle/>
          <a:p>
            <a:fld id="{AEE96AA2-6902-49C7-AC7F-EE0A0096ACD1}" type="slidenum">
              <a:rPr lang="en-US" sz="1200" smtClean="0">
                <a:solidFill>
                  <a:schemeClr val="tx2"/>
                </a:solidFill>
              </a:rPr>
              <a:pPr/>
              <a:t>2</a:t>
            </a:fld>
            <a:endParaRPr lang="en-US" dirty="0"/>
          </a:p>
        </p:txBody>
      </p:sp>
    </p:spTree>
    <p:extLst>
      <p:ext uri="{BB962C8B-B14F-4D97-AF65-F5344CB8AC3E}">
        <p14:creationId xmlns:p14="http://schemas.microsoft.com/office/powerpoint/2010/main" val="883437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619125" y="357822"/>
            <a:ext cx="8667750" cy="914400"/>
          </a:xfrm>
          <a:ln/>
        </p:spPr>
        <p:txBody>
          <a:bodyPr/>
          <a:lstStyle/>
          <a:p>
            <a:r>
              <a:rPr lang="en-US" altLang="zh-CN" dirty="0"/>
              <a:t>6.3.1 </a:t>
            </a:r>
            <a:r>
              <a:rPr lang="zh-CN" altLang="en-US" dirty="0"/>
              <a:t>特征抽取：</a:t>
            </a:r>
            <a:r>
              <a:rPr lang="en-US" altLang="zh-CN" dirty="0"/>
              <a:t>TF-IDF</a:t>
            </a:r>
            <a:endParaRPr lang="zh-CN" altLang="en-US" dirty="0"/>
          </a:p>
        </p:txBody>
      </p:sp>
      <p:sp>
        <p:nvSpPr>
          <p:cNvPr id="38915" name="矩形 3"/>
          <p:cNvSpPr>
            <a:spLocks noChangeArrowheads="1"/>
          </p:cNvSpPr>
          <p:nvPr/>
        </p:nvSpPr>
        <p:spPr bwMode="auto">
          <a:xfrm>
            <a:off x="318148" y="1916832"/>
            <a:ext cx="924336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dirty="0"/>
              <a:t>过程描述：</a:t>
            </a:r>
            <a:endParaRPr lang="en-US" altLang="zh-CN" sz="2400" b="1" dirty="0"/>
          </a:p>
          <a:p>
            <a:pPr eaLnBrk="1" hangingPunct="1">
              <a:spcBef>
                <a:spcPct val="0"/>
              </a:spcBef>
            </a:pPr>
            <a:r>
              <a:rPr lang="zh-CN" altLang="en-US" sz="2400" dirty="0"/>
              <a:t>在下面的代码段中，我们以一组句子开始</a:t>
            </a:r>
            <a:endParaRPr lang="en-US" altLang="zh-CN" sz="2400" dirty="0"/>
          </a:p>
          <a:p>
            <a:pPr eaLnBrk="1" hangingPunct="1">
              <a:spcBef>
                <a:spcPct val="0"/>
              </a:spcBef>
            </a:pPr>
            <a:r>
              <a:rPr lang="zh-CN" altLang="en-US" sz="2400" dirty="0"/>
              <a:t>首先使用分解器</a:t>
            </a:r>
            <a:r>
              <a:rPr lang="en-US" altLang="zh-CN" sz="2400" dirty="0"/>
              <a:t>Tokenizer</a:t>
            </a:r>
            <a:r>
              <a:rPr lang="zh-CN" altLang="en-US" sz="2400" dirty="0"/>
              <a:t>把句子划分为单个词语</a:t>
            </a:r>
            <a:endParaRPr lang="en-US" altLang="zh-CN" sz="2400" dirty="0"/>
          </a:p>
          <a:p>
            <a:pPr eaLnBrk="1" hangingPunct="1">
              <a:spcBef>
                <a:spcPct val="0"/>
              </a:spcBef>
            </a:pPr>
            <a:r>
              <a:rPr lang="zh-CN" altLang="en-US" sz="2400" dirty="0"/>
              <a:t>对每一个句子（词袋），使用</a:t>
            </a:r>
            <a:r>
              <a:rPr lang="en-US" altLang="zh-CN" sz="2400" dirty="0" err="1"/>
              <a:t>HashingTF</a:t>
            </a:r>
            <a:r>
              <a:rPr lang="zh-CN" altLang="en-US" sz="2400" dirty="0"/>
              <a:t>将句子转换为特征向量</a:t>
            </a:r>
            <a:endParaRPr lang="en-US" altLang="zh-CN" sz="2400" dirty="0"/>
          </a:p>
          <a:p>
            <a:pPr eaLnBrk="1" hangingPunct="1">
              <a:spcBef>
                <a:spcPct val="0"/>
              </a:spcBef>
            </a:pPr>
            <a:r>
              <a:rPr lang="zh-CN" altLang="en-US" sz="2400" dirty="0"/>
              <a:t>最后使用</a:t>
            </a:r>
            <a:r>
              <a:rPr lang="en-US" altLang="zh-CN" sz="2400" dirty="0"/>
              <a:t>IDF</a:t>
            </a:r>
            <a:r>
              <a:rPr lang="zh-CN" altLang="en-US" sz="2400" dirty="0"/>
              <a:t>重新调整特征向量（这种转换通常可以提高使用文本特征的性能）</a:t>
            </a:r>
            <a:endParaRPr lang="en-US" altLang="zh-CN" sz="2400" dirty="0"/>
          </a:p>
        </p:txBody>
      </p:sp>
      <p:sp>
        <p:nvSpPr>
          <p:cNvPr id="3" name="灯片编号占位符 2"/>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20</a:t>
            </a:fld>
            <a:endParaRPr lang="en-US" sz="1400" b="1" dirty="0">
              <a:solidFill>
                <a:srgbClr val="FFFFFF"/>
              </a:solidFill>
            </a:endParaRPr>
          </a:p>
        </p:txBody>
      </p:sp>
    </p:spTree>
    <p:extLst>
      <p:ext uri="{BB962C8B-B14F-4D97-AF65-F5344CB8AC3E}">
        <p14:creationId xmlns:p14="http://schemas.microsoft.com/office/powerpoint/2010/main" val="1143588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523875" y="337329"/>
            <a:ext cx="8667750" cy="914400"/>
          </a:xfrm>
          <a:ln/>
        </p:spPr>
        <p:txBody>
          <a:bodyPr/>
          <a:lstStyle/>
          <a:p>
            <a:r>
              <a:rPr lang="en-US" altLang="zh-CN" dirty="0"/>
              <a:t>6.3.1 </a:t>
            </a:r>
            <a:r>
              <a:rPr lang="zh-CN" altLang="en-US" dirty="0"/>
              <a:t>特征抽取：</a:t>
            </a:r>
            <a:r>
              <a:rPr lang="en-US" altLang="zh-CN" dirty="0"/>
              <a:t>TF-IDF</a:t>
            </a:r>
            <a:endParaRPr lang="zh-CN" altLang="en-US" dirty="0"/>
          </a:p>
        </p:txBody>
      </p:sp>
      <p:sp>
        <p:nvSpPr>
          <p:cNvPr id="30723" name="矩形 2"/>
          <p:cNvSpPr>
            <a:spLocks noChangeArrowheads="1"/>
          </p:cNvSpPr>
          <p:nvPr/>
        </p:nvSpPr>
        <p:spPr bwMode="auto">
          <a:xfrm>
            <a:off x="416620" y="1691128"/>
            <a:ext cx="440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a:t>
            </a:r>
            <a:r>
              <a:rPr lang="en-US" altLang="zh-CN" sz="2400" dirty="0"/>
              <a:t>1</a:t>
            </a:r>
            <a:r>
              <a:rPr lang="zh-CN" altLang="en-US" sz="2400" dirty="0"/>
              <a:t>）导入</a:t>
            </a:r>
            <a:r>
              <a:rPr lang="en-US" altLang="zh-CN" sz="2400" dirty="0"/>
              <a:t>TF-IDF</a:t>
            </a:r>
            <a:r>
              <a:rPr lang="zh-CN" altLang="en-US" sz="2400" dirty="0"/>
              <a:t>所需要的包：</a:t>
            </a:r>
          </a:p>
        </p:txBody>
      </p:sp>
      <p:sp>
        <p:nvSpPr>
          <p:cNvPr id="30724" name="矩形 3"/>
          <p:cNvSpPr>
            <a:spLocks noChangeArrowheads="1"/>
          </p:cNvSpPr>
          <p:nvPr/>
        </p:nvSpPr>
        <p:spPr bwMode="auto">
          <a:xfrm>
            <a:off x="838200" y="2361162"/>
            <a:ext cx="8039100"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solidFill>
                  <a:schemeClr val="bg1"/>
                </a:solidFill>
              </a:rPr>
              <a:t>from </a:t>
            </a:r>
            <a:r>
              <a:rPr lang="en-US" altLang="zh-CN" sz="2400" dirty="0" err="1">
                <a:solidFill>
                  <a:schemeClr val="bg1"/>
                </a:solidFill>
              </a:rPr>
              <a:t>pyspark.ml.feature</a:t>
            </a:r>
            <a:r>
              <a:rPr lang="en-US" altLang="zh-CN" sz="2400" dirty="0">
                <a:solidFill>
                  <a:schemeClr val="bg1"/>
                </a:solidFill>
              </a:rPr>
              <a:t> import Tokenizer, </a:t>
            </a:r>
            <a:r>
              <a:rPr lang="en-US" altLang="zh-CN" sz="2400" dirty="0" err="1">
                <a:solidFill>
                  <a:schemeClr val="bg1"/>
                </a:solidFill>
              </a:rPr>
              <a:t>HashingTF</a:t>
            </a:r>
            <a:r>
              <a:rPr lang="en-US" altLang="zh-CN" sz="2400" dirty="0">
                <a:solidFill>
                  <a:schemeClr val="bg1"/>
                </a:solidFill>
              </a:rPr>
              <a:t>, IDF</a:t>
            </a:r>
          </a:p>
        </p:txBody>
      </p:sp>
      <p:sp>
        <p:nvSpPr>
          <p:cNvPr id="30727" name="矩形 9"/>
          <p:cNvSpPr>
            <a:spLocks noChangeArrowheads="1"/>
          </p:cNvSpPr>
          <p:nvPr/>
        </p:nvSpPr>
        <p:spPr bwMode="auto">
          <a:xfrm>
            <a:off x="632520" y="3031889"/>
            <a:ext cx="838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a:t>
            </a:r>
            <a:r>
              <a:rPr lang="en-US" altLang="zh-CN" sz="2400" dirty="0"/>
              <a:t>2</a:t>
            </a:r>
            <a:r>
              <a:rPr lang="zh-CN" altLang="en-US" sz="2400" dirty="0"/>
              <a:t>）创建一个简单的</a:t>
            </a:r>
            <a:r>
              <a:rPr lang="en-US" altLang="zh-CN" sz="2400" dirty="0" err="1"/>
              <a:t>DataFrame</a:t>
            </a:r>
            <a:r>
              <a:rPr lang="zh-CN" altLang="en-US" sz="2400" dirty="0"/>
              <a:t>，每一个句子代表一个文档</a:t>
            </a:r>
          </a:p>
        </p:txBody>
      </p:sp>
      <p:sp>
        <p:nvSpPr>
          <p:cNvPr id="30728" name="矩形 10"/>
          <p:cNvSpPr>
            <a:spLocks noChangeArrowheads="1"/>
          </p:cNvSpPr>
          <p:nvPr/>
        </p:nvSpPr>
        <p:spPr bwMode="auto">
          <a:xfrm>
            <a:off x="838200" y="4458404"/>
            <a:ext cx="8305800" cy="163121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err="1">
                <a:solidFill>
                  <a:schemeClr val="bg1"/>
                </a:solidFill>
              </a:rPr>
              <a:t>sentenceData</a:t>
            </a:r>
            <a:r>
              <a:rPr lang="en-US" altLang="zh-CN" sz="2000" dirty="0">
                <a:solidFill>
                  <a:schemeClr val="bg1"/>
                </a:solidFill>
              </a:rPr>
              <a:t> = spark.createDataFrame([(0, "I heard about Spark and I love Spark"),\</a:t>
            </a:r>
          </a:p>
          <a:p>
            <a:pPr eaLnBrk="1" hangingPunct="1">
              <a:spcBef>
                <a:spcPct val="0"/>
              </a:spcBef>
              <a:buFontTx/>
              <a:buNone/>
            </a:pPr>
            <a:r>
              <a:rPr lang="en-US" altLang="zh-CN" sz="2000" dirty="0">
                <a:solidFill>
                  <a:schemeClr val="bg1"/>
                </a:solidFill>
              </a:rPr>
              <a:t>(0, "I wish Java could use case classes"),\</a:t>
            </a:r>
          </a:p>
          <a:p>
            <a:pPr eaLnBrk="1" hangingPunct="1">
              <a:spcBef>
                <a:spcPct val="0"/>
              </a:spcBef>
              <a:buFontTx/>
              <a:buNone/>
            </a:pPr>
            <a:r>
              <a:rPr lang="en-US" altLang="zh-CN" sz="2000" dirty="0">
                <a:solidFill>
                  <a:schemeClr val="bg1"/>
                </a:solidFill>
              </a:rPr>
              <a:t>(1, "Logistic regression models are neat")])\</a:t>
            </a:r>
          </a:p>
          <a:p>
            <a:pPr eaLnBrk="1" hangingPunct="1">
              <a:spcBef>
                <a:spcPct val="0"/>
              </a:spcBef>
              <a:buFontTx/>
              <a:buNone/>
            </a:pPr>
            <a:r>
              <a:rPr lang="en-US" altLang="zh-CN" sz="2000" dirty="0">
                <a:solidFill>
                  <a:schemeClr val="bg1"/>
                </a:solidFill>
              </a:rPr>
              <a:t>.</a:t>
            </a:r>
            <a:r>
              <a:rPr lang="en-US" altLang="zh-CN" sz="2000" dirty="0" err="1">
                <a:solidFill>
                  <a:schemeClr val="bg1"/>
                </a:solidFill>
              </a:rPr>
              <a:t>toDF</a:t>
            </a:r>
            <a:r>
              <a:rPr lang="en-US" altLang="zh-CN" sz="2000" dirty="0">
                <a:solidFill>
                  <a:schemeClr val="bg1"/>
                </a:solidFill>
              </a:rPr>
              <a:t>("label", "sentence")</a:t>
            </a:r>
            <a:endParaRPr lang="zh-CN" altLang="en-US" sz="2000" dirty="0">
              <a:solidFill>
                <a:schemeClr val="bg1"/>
              </a:solidFill>
            </a:endParaRPr>
          </a:p>
        </p:txBody>
      </p:sp>
      <p:sp>
        <p:nvSpPr>
          <p:cNvPr id="2" name="灯片编号占位符 1"/>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21</a:t>
            </a:fld>
            <a:endParaRPr lang="en-US" sz="1400" b="1" dirty="0">
              <a:solidFill>
                <a:srgbClr val="FFFFFF"/>
              </a:solidFill>
            </a:endParaRPr>
          </a:p>
        </p:txBody>
      </p:sp>
    </p:spTree>
    <p:extLst>
      <p:ext uri="{BB962C8B-B14F-4D97-AF65-F5344CB8AC3E}">
        <p14:creationId xmlns:p14="http://schemas.microsoft.com/office/powerpoint/2010/main" val="3338070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blinds(horizontal)">
                                      <p:cBhvr>
                                        <p:cTn id="7" dur="500"/>
                                        <p:tgtEl>
                                          <p:spTgt spid="307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724"/>
                                        </p:tgtEl>
                                        <p:attrNameLst>
                                          <p:attrName>style.visibility</p:attrName>
                                        </p:attrNameLst>
                                      </p:cBhvr>
                                      <p:to>
                                        <p:strVal val="visible"/>
                                      </p:to>
                                    </p:set>
                                    <p:animEffect transition="in" filter="blinds(horizontal)">
                                      <p:cBhvr>
                                        <p:cTn id="10" dur="500"/>
                                        <p:tgtEl>
                                          <p:spTgt spid="307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0727"/>
                                        </p:tgtEl>
                                        <p:attrNameLst>
                                          <p:attrName>style.visibility</p:attrName>
                                        </p:attrNameLst>
                                      </p:cBhvr>
                                      <p:to>
                                        <p:strVal val="visible"/>
                                      </p:to>
                                    </p:set>
                                    <p:animEffect transition="in" filter="blinds(horizontal)">
                                      <p:cBhvr>
                                        <p:cTn id="15" dur="500"/>
                                        <p:tgtEl>
                                          <p:spTgt spid="3072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0728"/>
                                        </p:tgtEl>
                                        <p:attrNameLst>
                                          <p:attrName>style.visibility</p:attrName>
                                        </p:attrNameLst>
                                      </p:cBhvr>
                                      <p:to>
                                        <p:strVal val="visible"/>
                                      </p:to>
                                    </p:set>
                                    <p:animEffect transition="in" filter="blinds(horizontal)">
                                      <p:cBhvr>
                                        <p:cTn id="18"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30724" grpId="0" animBg="1"/>
      <p:bldP spid="30727" grpId="0"/>
      <p:bldP spid="307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609078" y="242338"/>
            <a:ext cx="8667750" cy="914400"/>
          </a:xfrm>
          <a:ln/>
        </p:spPr>
        <p:txBody>
          <a:bodyPr/>
          <a:lstStyle/>
          <a:p>
            <a:r>
              <a:rPr lang="en-US" altLang="zh-CN" dirty="0"/>
              <a:t>6.3.1 </a:t>
            </a:r>
            <a:r>
              <a:rPr lang="zh-CN" altLang="en-US" dirty="0"/>
              <a:t>特征抽取：</a:t>
            </a:r>
            <a:r>
              <a:rPr lang="en-US" altLang="zh-CN" dirty="0"/>
              <a:t>TF-IDF</a:t>
            </a:r>
            <a:endParaRPr lang="zh-CN" altLang="en-US" dirty="0"/>
          </a:p>
        </p:txBody>
      </p:sp>
      <p:sp>
        <p:nvSpPr>
          <p:cNvPr id="40963" name="矩形 3"/>
          <p:cNvSpPr>
            <a:spLocks noChangeArrowheads="1"/>
          </p:cNvSpPr>
          <p:nvPr/>
        </p:nvSpPr>
        <p:spPr bwMode="auto">
          <a:xfrm>
            <a:off x="17391" y="1814989"/>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a:t>
            </a:r>
            <a:r>
              <a:rPr lang="en-US" altLang="zh-CN" sz="2400" dirty="0"/>
              <a:t>3</a:t>
            </a:r>
            <a:r>
              <a:rPr lang="zh-CN" altLang="en-US" sz="2400" dirty="0"/>
              <a:t>）得到文档集合后，即可用</a:t>
            </a:r>
            <a:r>
              <a:rPr lang="en-US" altLang="zh-CN" sz="2400" dirty="0"/>
              <a:t>tokenizer</a:t>
            </a:r>
            <a:r>
              <a:rPr lang="zh-CN" altLang="en-US" sz="2400" dirty="0"/>
              <a:t>对句子进行分词</a:t>
            </a:r>
          </a:p>
        </p:txBody>
      </p:sp>
      <p:sp>
        <p:nvSpPr>
          <p:cNvPr id="40964" name="矩形 4"/>
          <p:cNvSpPr>
            <a:spLocks noChangeArrowheads="1"/>
          </p:cNvSpPr>
          <p:nvPr/>
        </p:nvSpPr>
        <p:spPr bwMode="auto">
          <a:xfrm>
            <a:off x="212640" y="2636912"/>
            <a:ext cx="8709792" cy="206210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dirty="0">
                <a:solidFill>
                  <a:schemeClr val="bg1"/>
                </a:solidFill>
              </a:rPr>
              <a:t>tokenizer =Tokenizer (</a:t>
            </a:r>
            <a:r>
              <a:rPr lang="en-US" altLang="zh-CN" dirty="0" err="1">
                <a:solidFill>
                  <a:schemeClr val="bg1"/>
                </a:solidFill>
              </a:rPr>
              <a:t>inputCol</a:t>
            </a:r>
            <a:r>
              <a:rPr lang="en-US" altLang="zh-CN" dirty="0">
                <a:solidFill>
                  <a:schemeClr val="bg1"/>
                </a:solidFill>
              </a:rPr>
              <a:t>="</a:t>
            </a:r>
            <a:r>
              <a:rPr lang="en-US" altLang="zh-CN" dirty="0" err="1">
                <a:solidFill>
                  <a:schemeClr val="bg1"/>
                </a:solidFill>
              </a:rPr>
              <a:t>sentence",outputCol</a:t>
            </a:r>
            <a:r>
              <a:rPr lang="en-US" altLang="zh-CN" dirty="0">
                <a:solidFill>
                  <a:schemeClr val="bg1"/>
                </a:solidFill>
              </a:rPr>
              <a:t>="words")</a:t>
            </a:r>
          </a:p>
          <a:p>
            <a:pPr eaLnBrk="1" hangingPunct="1">
              <a:spcBef>
                <a:spcPct val="0"/>
              </a:spcBef>
              <a:buFontTx/>
              <a:buNone/>
            </a:pPr>
            <a:r>
              <a:rPr lang="en-US" altLang="zh-CN" dirty="0" err="1">
                <a:solidFill>
                  <a:schemeClr val="bg1"/>
                </a:solidFill>
              </a:rPr>
              <a:t>wordsData</a:t>
            </a:r>
            <a:r>
              <a:rPr lang="en-US" altLang="zh-CN" dirty="0">
                <a:solidFill>
                  <a:schemeClr val="bg1"/>
                </a:solidFill>
              </a:rPr>
              <a:t> = </a:t>
            </a:r>
            <a:r>
              <a:rPr lang="en-US" altLang="zh-CN" dirty="0" err="1">
                <a:solidFill>
                  <a:schemeClr val="bg1"/>
                </a:solidFill>
              </a:rPr>
              <a:t>tokenizer.transform</a:t>
            </a:r>
            <a:r>
              <a:rPr lang="en-US" altLang="zh-CN" dirty="0">
                <a:solidFill>
                  <a:schemeClr val="bg1"/>
                </a:solidFill>
              </a:rPr>
              <a:t>(</a:t>
            </a:r>
            <a:r>
              <a:rPr lang="en-US" altLang="zh-CN" dirty="0" err="1">
                <a:solidFill>
                  <a:schemeClr val="bg1"/>
                </a:solidFill>
              </a:rPr>
              <a:t>sentenceData</a:t>
            </a:r>
            <a:r>
              <a:rPr lang="en-US" altLang="zh-CN" dirty="0">
                <a:solidFill>
                  <a:schemeClr val="bg1"/>
                </a:solidFill>
              </a:rPr>
              <a:t>)</a:t>
            </a:r>
          </a:p>
          <a:p>
            <a:pPr eaLnBrk="1" hangingPunct="1">
              <a:spcBef>
                <a:spcPct val="0"/>
              </a:spcBef>
              <a:buFontTx/>
              <a:buNone/>
            </a:pPr>
            <a:r>
              <a:rPr lang="en-US" altLang="zh-CN" dirty="0" err="1">
                <a:solidFill>
                  <a:schemeClr val="bg1"/>
                </a:solidFill>
              </a:rPr>
              <a:t>wordsData.show</a:t>
            </a:r>
            <a:r>
              <a:rPr lang="en-US" altLang="zh-CN" dirty="0">
                <a:solidFill>
                  <a:schemeClr val="bg1"/>
                </a:solidFill>
              </a:rPr>
              <a:t>(truncate=False)</a:t>
            </a:r>
          </a:p>
        </p:txBody>
      </p:sp>
      <p:sp>
        <p:nvSpPr>
          <p:cNvPr id="2" name="灯片编号占位符 1"/>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22</a:t>
            </a:fld>
            <a:endParaRPr lang="en-US" sz="1400" b="1" dirty="0">
              <a:solidFill>
                <a:srgbClr val="FFFFFF"/>
              </a:solidFill>
            </a:endParaRPr>
          </a:p>
        </p:txBody>
      </p:sp>
    </p:spTree>
    <p:extLst>
      <p:ext uri="{BB962C8B-B14F-4D97-AF65-F5344CB8AC3E}">
        <p14:creationId xmlns:p14="http://schemas.microsoft.com/office/powerpoint/2010/main" val="3232839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ln/>
        </p:spPr>
        <p:txBody>
          <a:bodyPr/>
          <a:lstStyle/>
          <a:p>
            <a:r>
              <a:rPr lang="en-US" altLang="zh-CN" dirty="0"/>
              <a:t>6.3.1 </a:t>
            </a:r>
            <a:r>
              <a:rPr lang="zh-CN" altLang="en-US" dirty="0"/>
              <a:t>特征抽取：</a:t>
            </a:r>
            <a:r>
              <a:rPr lang="en-US" altLang="zh-CN" dirty="0"/>
              <a:t>TF-IDF</a:t>
            </a:r>
            <a:endParaRPr lang="zh-CN" altLang="en-US" dirty="0"/>
          </a:p>
        </p:txBody>
      </p:sp>
      <p:sp>
        <p:nvSpPr>
          <p:cNvPr id="41987" name="矩形 3"/>
          <p:cNvSpPr>
            <a:spLocks noChangeArrowheads="1"/>
          </p:cNvSpPr>
          <p:nvPr/>
        </p:nvSpPr>
        <p:spPr bwMode="auto">
          <a:xfrm>
            <a:off x="128464" y="1825749"/>
            <a:ext cx="950505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400" dirty="0"/>
              <a:t>（</a:t>
            </a:r>
            <a:r>
              <a:rPr lang="en-US" altLang="zh-CN" sz="2400" dirty="0"/>
              <a:t>4</a:t>
            </a:r>
            <a:r>
              <a:rPr lang="zh-CN" altLang="en-US" sz="2400" dirty="0"/>
              <a:t>）得到分词后的文档序列后，即可使用</a:t>
            </a:r>
            <a:r>
              <a:rPr lang="en-US" altLang="zh-CN" sz="2400" dirty="0" err="1"/>
              <a:t>HashingTF</a:t>
            </a:r>
            <a:r>
              <a:rPr lang="zh-CN" altLang="en-US" sz="2400" dirty="0"/>
              <a:t>的</a:t>
            </a:r>
            <a:r>
              <a:rPr lang="en-US" altLang="zh-CN" sz="2400" dirty="0"/>
              <a:t>transform()</a:t>
            </a:r>
            <a:r>
              <a:rPr lang="zh-CN" altLang="en-US" sz="2400" dirty="0"/>
              <a:t>方法把句子</a:t>
            </a:r>
            <a:r>
              <a:rPr lang="zh-CN" altLang="en-US" sz="2400" b="1" dirty="0">
                <a:solidFill>
                  <a:srgbClr val="FF0000"/>
                </a:solidFill>
              </a:rPr>
              <a:t>哈希成特征向量</a:t>
            </a:r>
            <a:r>
              <a:rPr lang="zh-CN" altLang="en-US" sz="2400" dirty="0"/>
              <a:t>，这里设置哈希表的桶数为</a:t>
            </a:r>
            <a:r>
              <a:rPr lang="en-US" altLang="zh-CN" sz="2400" dirty="0"/>
              <a:t>2000</a:t>
            </a:r>
            <a:endParaRPr lang="zh-CN" altLang="en-US" sz="2400" dirty="0"/>
          </a:p>
        </p:txBody>
      </p:sp>
      <p:sp>
        <p:nvSpPr>
          <p:cNvPr id="41988" name="矩形 4"/>
          <p:cNvSpPr>
            <a:spLocks noChangeArrowheads="1"/>
          </p:cNvSpPr>
          <p:nvPr/>
        </p:nvSpPr>
        <p:spPr bwMode="auto">
          <a:xfrm>
            <a:off x="200472" y="3212976"/>
            <a:ext cx="9505056" cy="92333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err="1">
                <a:solidFill>
                  <a:schemeClr val="bg1"/>
                </a:solidFill>
              </a:rPr>
              <a:t>hashingTF</a:t>
            </a:r>
            <a:r>
              <a:rPr lang="en-US" altLang="zh-CN" sz="1800" dirty="0">
                <a:solidFill>
                  <a:schemeClr val="bg1"/>
                </a:solidFill>
              </a:rPr>
              <a:t> = </a:t>
            </a:r>
            <a:r>
              <a:rPr lang="en-US" altLang="zh-CN" sz="1800" dirty="0" err="1">
                <a:solidFill>
                  <a:schemeClr val="bg1"/>
                </a:solidFill>
              </a:rPr>
              <a:t>HashingTF</a:t>
            </a:r>
            <a:r>
              <a:rPr lang="en-US" altLang="zh-CN" sz="1800" dirty="0">
                <a:solidFill>
                  <a:schemeClr val="bg1"/>
                </a:solidFill>
              </a:rPr>
              <a:t>(</a:t>
            </a:r>
            <a:r>
              <a:rPr lang="en-US" altLang="zh-CN" sz="1800" dirty="0" err="1">
                <a:solidFill>
                  <a:schemeClr val="bg1"/>
                </a:solidFill>
              </a:rPr>
              <a:t>inputCol</a:t>
            </a:r>
            <a:r>
              <a:rPr lang="en-US" altLang="zh-CN" sz="1800" dirty="0">
                <a:solidFill>
                  <a:schemeClr val="bg1"/>
                </a:solidFill>
              </a:rPr>
              <a:t>="words", outputCol="</a:t>
            </a:r>
            <a:r>
              <a:rPr lang="en-US" altLang="zh-CN" sz="1800" dirty="0" err="1">
                <a:solidFill>
                  <a:schemeClr val="bg1"/>
                </a:solidFill>
              </a:rPr>
              <a:t>rawFeatures</a:t>
            </a:r>
            <a:r>
              <a:rPr lang="en-US" altLang="zh-CN" sz="1800" dirty="0">
                <a:solidFill>
                  <a:schemeClr val="bg1"/>
                </a:solidFill>
              </a:rPr>
              <a:t>",</a:t>
            </a:r>
            <a:r>
              <a:rPr lang="en-US" altLang="zh-CN" sz="1800" dirty="0" err="1">
                <a:solidFill>
                  <a:schemeClr val="bg1"/>
                </a:solidFill>
              </a:rPr>
              <a:t>numFeatures</a:t>
            </a:r>
            <a:r>
              <a:rPr lang="en-US" altLang="zh-CN" sz="1800" dirty="0">
                <a:solidFill>
                  <a:schemeClr val="bg1"/>
                </a:solidFill>
              </a:rPr>
              <a:t>=2048)</a:t>
            </a:r>
          </a:p>
          <a:p>
            <a:pPr eaLnBrk="1" hangingPunct="1">
              <a:spcBef>
                <a:spcPct val="0"/>
              </a:spcBef>
              <a:buFontTx/>
              <a:buNone/>
            </a:pPr>
            <a:r>
              <a:rPr lang="en-US" altLang="zh-CN" sz="1800" dirty="0" err="1">
                <a:solidFill>
                  <a:schemeClr val="bg1"/>
                </a:solidFill>
              </a:rPr>
              <a:t>featurizedData</a:t>
            </a:r>
            <a:r>
              <a:rPr lang="en-US" altLang="zh-CN" sz="1800" dirty="0">
                <a:solidFill>
                  <a:schemeClr val="bg1"/>
                </a:solidFill>
              </a:rPr>
              <a:t> = </a:t>
            </a:r>
            <a:r>
              <a:rPr lang="en-US" altLang="zh-CN" sz="1800" dirty="0" err="1">
                <a:solidFill>
                  <a:schemeClr val="bg1"/>
                </a:solidFill>
              </a:rPr>
              <a:t>hashingTF.transform</a:t>
            </a:r>
            <a:r>
              <a:rPr lang="en-US" altLang="zh-CN" sz="1800" dirty="0">
                <a:solidFill>
                  <a:schemeClr val="bg1"/>
                </a:solidFill>
              </a:rPr>
              <a:t>(</a:t>
            </a:r>
            <a:r>
              <a:rPr lang="en-US" altLang="zh-CN" sz="1800" dirty="0" err="1">
                <a:solidFill>
                  <a:schemeClr val="bg1"/>
                </a:solidFill>
              </a:rPr>
              <a:t>wordsData</a:t>
            </a:r>
            <a:r>
              <a:rPr lang="en-US" altLang="zh-CN" sz="1800" dirty="0">
                <a:solidFill>
                  <a:schemeClr val="bg1"/>
                </a:solidFill>
              </a:rPr>
              <a:t>)</a:t>
            </a:r>
          </a:p>
          <a:p>
            <a:pPr eaLnBrk="1" hangingPunct="1">
              <a:spcBef>
                <a:spcPct val="0"/>
              </a:spcBef>
              <a:buFontTx/>
              <a:buNone/>
            </a:pPr>
            <a:r>
              <a:rPr lang="en-US" altLang="zh-CN" sz="1800" dirty="0" err="1">
                <a:solidFill>
                  <a:schemeClr val="bg1"/>
                </a:solidFill>
              </a:rPr>
              <a:t>featurizedData.select</a:t>
            </a:r>
            <a:r>
              <a:rPr lang="en-US" altLang="zh-CN" sz="1800" dirty="0">
                <a:solidFill>
                  <a:schemeClr val="bg1"/>
                </a:solidFill>
              </a:rPr>
              <a:t>("words", "</a:t>
            </a:r>
            <a:r>
              <a:rPr lang="en-US" altLang="zh-CN" sz="1800" dirty="0" err="1">
                <a:solidFill>
                  <a:schemeClr val="bg1"/>
                </a:solidFill>
              </a:rPr>
              <a:t>rawFeatures</a:t>
            </a:r>
            <a:r>
              <a:rPr lang="en-US" altLang="zh-CN" sz="1800" dirty="0">
                <a:solidFill>
                  <a:schemeClr val="bg1"/>
                </a:solidFill>
              </a:rPr>
              <a:t>").show(truncate=False)</a:t>
            </a:r>
          </a:p>
        </p:txBody>
      </p:sp>
      <p:sp>
        <p:nvSpPr>
          <p:cNvPr id="2" name="灯片编号占位符 1"/>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23</a:t>
            </a:fld>
            <a:endParaRPr lang="en-US" sz="1400" b="1" dirty="0">
              <a:solidFill>
                <a:srgbClr val="FFFFFF"/>
              </a:solidFill>
            </a:endParaRPr>
          </a:p>
        </p:txBody>
      </p:sp>
    </p:spTree>
    <p:extLst>
      <p:ext uri="{BB962C8B-B14F-4D97-AF65-F5344CB8AC3E}">
        <p14:creationId xmlns:p14="http://schemas.microsoft.com/office/powerpoint/2010/main" val="30854490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577545" y="360355"/>
            <a:ext cx="8667750" cy="914400"/>
          </a:xfrm>
          <a:ln/>
        </p:spPr>
        <p:txBody>
          <a:bodyPr/>
          <a:lstStyle/>
          <a:p>
            <a:r>
              <a:rPr lang="en-US" altLang="zh-CN" dirty="0"/>
              <a:t>6.3.1 </a:t>
            </a:r>
            <a:r>
              <a:rPr lang="zh-CN" altLang="en-US" dirty="0"/>
              <a:t>特征抽取：</a:t>
            </a:r>
            <a:r>
              <a:rPr lang="en-US" altLang="zh-CN" dirty="0"/>
              <a:t>TF-IDF</a:t>
            </a:r>
            <a:endParaRPr lang="zh-CN" altLang="en-US" dirty="0"/>
          </a:p>
        </p:txBody>
      </p:sp>
      <p:sp>
        <p:nvSpPr>
          <p:cNvPr id="44035" name="矩形 3"/>
          <p:cNvSpPr>
            <a:spLocks noChangeArrowheads="1"/>
          </p:cNvSpPr>
          <p:nvPr/>
        </p:nvSpPr>
        <p:spPr bwMode="auto">
          <a:xfrm>
            <a:off x="288925" y="1796441"/>
            <a:ext cx="8229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a:t>
            </a:r>
            <a:r>
              <a:rPr lang="en-US" altLang="zh-CN" sz="2400" dirty="0"/>
              <a:t>5</a:t>
            </a:r>
            <a:r>
              <a:rPr lang="zh-CN" altLang="en-US" sz="2400" dirty="0"/>
              <a:t>）使用</a:t>
            </a:r>
            <a:r>
              <a:rPr lang="en-US" altLang="zh-CN" sz="2400" dirty="0"/>
              <a:t>IDF</a:t>
            </a:r>
            <a:r>
              <a:rPr lang="zh-CN" altLang="en-US" sz="2400" dirty="0"/>
              <a:t>来对单纯的词频特征向量进行修正，使其更能体现不同词汇对文本的区别能力</a:t>
            </a:r>
          </a:p>
        </p:txBody>
      </p:sp>
      <p:sp>
        <p:nvSpPr>
          <p:cNvPr id="44036" name="矩形 4"/>
          <p:cNvSpPr>
            <a:spLocks noChangeArrowheads="1"/>
          </p:cNvSpPr>
          <p:nvPr/>
        </p:nvSpPr>
        <p:spPr bwMode="auto">
          <a:xfrm>
            <a:off x="488504" y="2697383"/>
            <a:ext cx="8928992" cy="12926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600" dirty="0" err="1">
                <a:solidFill>
                  <a:schemeClr val="bg1"/>
                </a:solidFill>
              </a:rPr>
              <a:t>idf</a:t>
            </a:r>
            <a:r>
              <a:rPr lang="en-US" altLang="zh-CN" sz="2600" dirty="0">
                <a:solidFill>
                  <a:schemeClr val="bg1"/>
                </a:solidFill>
              </a:rPr>
              <a:t> = IDF(</a:t>
            </a:r>
            <a:r>
              <a:rPr lang="en-US" altLang="zh-CN" sz="2600" dirty="0" err="1">
                <a:solidFill>
                  <a:schemeClr val="bg1"/>
                </a:solidFill>
              </a:rPr>
              <a:t>inputCol</a:t>
            </a:r>
            <a:r>
              <a:rPr lang="en-US" altLang="zh-CN" sz="2600" dirty="0">
                <a:solidFill>
                  <a:schemeClr val="bg1"/>
                </a:solidFill>
              </a:rPr>
              <a:t> = "</a:t>
            </a:r>
            <a:r>
              <a:rPr lang="en-US" altLang="zh-CN" sz="2600" dirty="0" err="1">
                <a:solidFill>
                  <a:schemeClr val="bg1"/>
                </a:solidFill>
              </a:rPr>
              <a:t>rawFeatures</a:t>
            </a:r>
            <a:r>
              <a:rPr lang="en-US" altLang="zh-CN" sz="2600" dirty="0">
                <a:solidFill>
                  <a:schemeClr val="bg1"/>
                </a:solidFill>
              </a:rPr>
              <a:t>",</a:t>
            </a:r>
            <a:r>
              <a:rPr lang="en-US" altLang="zh-CN" sz="2600" dirty="0" err="1">
                <a:solidFill>
                  <a:schemeClr val="bg1"/>
                </a:solidFill>
              </a:rPr>
              <a:t>outputCol</a:t>
            </a:r>
            <a:r>
              <a:rPr lang="en-US" altLang="zh-CN" sz="2600" dirty="0">
                <a:solidFill>
                  <a:schemeClr val="bg1"/>
                </a:solidFill>
              </a:rPr>
              <a:t>="features")</a:t>
            </a:r>
          </a:p>
          <a:p>
            <a:pPr eaLnBrk="1" hangingPunct="1">
              <a:spcBef>
                <a:spcPct val="0"/>
              </a:spcBef>
              <a:buFontTx/>
              <a:buNone/>
            </a:pPr>
            <a:r>
              <a:rPr lang="en-US" altLang="zh-CN" sz="2600" dirty="0" err="1">
                <a:solidFill>
                  <a:schemeClr val="bg1"/>
                </a:solidFill>
              </a:rPr>
              <a:t>idfModel</a:t>
            </a:r>
            <a:r>
              <a:rPr lang="en-US" altLang="zh-CN" sz="2600" dirty="0">
                <a:solidFill>
                  <a:schemeClr val="bg1"/>
                </a:solidFill>
              </a:rPr>
              <a:t> = </a:t>
            </a:r>
            <a:r>
              <a:rPr lang="en-US" altLang="zh-CN" sz="2600" dirty="0" err="1">
                <a:solidFill>
                  <a:schemeClr val="bg1"/>
                </a:solidFill>
              </a:rPr>
              <a:t>idf.fit</a:t>
            </a:r>
            <a:r>
              <a:rPr lang="en-US" altLang="zh-CN" sz="2600" dirty="0">
                <a:solidFill>
                  <a:schemeClr val="bg1"/>
                </a:solidFill>
              </a:rPr>
              <a:t>(</a:t>
            </a:r>
            <a:r>
              <a:rPr lang="en-US" altLang="zh-CN" sz="2600" dirty="0" err="1">
                <a:solidFill>
                  <a:schemeClr val="bg1"/>
                </a:solidFill>
              </a:rPr>
              <a:t>featurizedData</a:t>
            </a:r>
            <a:r>
              <a:rPr lang="en-US" altLang="zh-CN" sz="2600" dirty="0">
                <a:solidFill>
                  <a:schemeClr val="bg1"/>
                </a:solidFill>
              </a:rPr>
              <a:t>)</a:t>
            </a:r>
          </a:p>
          <a:p>
            <a:pPr eaLnBrk="1" hangingPunct="1">
              <a:spcBef>
                <a:spcPct val="0"/>
              </a:spcBef>
              <a:buFontTx/>
              <a:buNone/>
            </a:pPr>
            <a:endParaRPr lang="en-US" altLang="zh-CN" sz="2600" dirty="0">
              <a:solidFill>
                <a:schemeClr val="bg1"/>
              </a:solidFill>
            </a:endParaRPr>
          </a:p>
        </p:txBody>
      </p:sp>
      <p:sp>
        <p:nvSpPr>
          <p:cNvPr id="44037" name="Rectangle 2"/>
          <p:cNvSpPr>
            <a:spLocks noChangeArrowheads="1"/>
          </p:cNvSpPr>
          <p:nvPr/>
        </p:nvSpPr>
        <p:spPr bwMode="auto">
          <a:xfrm>
            <a:off x="488504" y="4738977"/>
            <a:ext cx="8928992" cy="830263"/>
          </a:xfrm>
          <a:prstGeom prst="rect">
            <a:avLst/>
          </a:prstGeom>
          <a:solidFill>
            <a:srgbClr val="FEE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fontAlgn="ctr" hangingPunct="1">
              <a:spcBef>
                <a:spcPct val="0"/>
              </a:spcBef>
              <a:buFont typeface="Wingdings" panose="05000000000000000000" pitchFamily="2" charset="2"/>
              <a:buChar char="Ø"/>
            </a:pPr>
            <a:r>
              <a:rPr lang="zh-CN" altLang="zh-CN" sz="2400" dirty="0">
                <a:solidFill>
                  <a:srgbClr val="333333"/>
                </a:solidFill>
                <a:latin typeface="Arial Unicode MS" panose="020B0604020202020204" pitchFamily="34" charset="-122"/>
              </a:rPr>
              <a:t>IDF</a:t>
            </a:r>
            <a:r>
              <a:rPr lang="zh-CN" altLang="zh-CN" sz="2400" dirty="0">
                <a:solidFill>
                  <a:srgbClr val="333333"/>
                </a:solidFill>
              </a:rPr>
              <a:t>是一个</a:t>
            </a:r>
            <a:r>
              <a:rPr lang="zh-CN" altLang="zh-CN" sz="2400" dirty="0">
                <a:solidFill>
                  <a:srgbClr val="333333"/>
                </a:solidFill>
                <a:latin typeface="Arial Unicode MS" panose="020B0604020202020204" pitchFamily="34" charset="-122"/>
              </a:rPr>
              <a:t>Estimator</a:t>
            </a:r>
            <a:r>
              <a:rPr lang="zh-CN" altLang="zh-CN" sz="2400" dirty="0">
                <a:solidFill>
                  <a:srgbClr val="333333"/>
                </a:solidFill>
              </a:rPr>
              <a:t>，调用</a:t>
            </a:r>
            <a:r>
              <a:rPr lang="zh-CN" altLang="zh-CN" sz="2400" dirty="0">
                <a:solidFill>
                  <a:srgbClr val="333333"/>
                </a:solidFill>
                <a:latin typeface="Arial Unicode MS" panose="020B0604020202020204" pitchFamily="34" charset="-122"/>
              </a:rPr>
              <a:t>fit()</a:t>
            </a:r>
            <a:r>
              <a:rPr lang="zh-CN" altLang="zh-CN" sz="2400" dirty="0">
                <a:solidFill>
                  <a:srgbClr val="333333"/>
                </a:solidFill>
              </a:rPr>
              <a:t>方法并将词频向量传入，即产生一个</a:t>
            </a:r>
            <a:r>
              <a:rPr lang="zh-CN" altLang="zh-CN" sz="2400" dirty="0">
                <a:solidFill>
                  <a:srgbClr val="333333"/>
                </a:solidFill>
                <a:latin typeface="Arial Unicode MS" panose="020B0604020202020204" pitchFamily="34" charset="-122"/>
              </a:rPr>
              <a:t>IDFModel</a:t>
            </a:r>
            <a:r>
              <a:rPr lang="zh-CN" altLang="zh-CN" sz="2400" dirty="0"/>
              <a:t> </a:t>
            </a:r>
          </a:p>
        </p:txBody>
      </p:sp>
      <p:sp>
        <p:nvSpPr>
          <p:cNvPr id="2" name="灯片编号占位符 1"/>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24</a:t>
            </a:fld>
            <a:endParaRPr lang="en-US" sz="1400" b="1" dirty="0">
              <a:solidFill>
                <a:srgbClr val="FFFFFF"/>
              </a:solidFill>
            </a:endParaRPr>
          </a:p>
        </p:txBody>
      </p:sp>
    </p:spTree>
    <p:extLst>
      <p:ext uri="{BB962C8B-B14F-4D97-AF65-F5344CB8AC3E}">
        <p14:creationId xmlns:p14="http://schemas.microsoft.com/office/powerpoint/2010/main" val="32678935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636348" y="480060"/>
            <a:ext cx="8667750" cy="914400"/>
          </a:xfrm>
          <a:ln/>
        </p:spPr>
        <p:txBody>
          <a:bodyPr/>
          <a:lstStyle/>
          <a:p>
            <a:r>
              <a:rPr lang="en-US" altLang="zh-CN" dirty="0"/>
              <a:t>6.3.1 </a:t>
            </a:r>
            <a:r>
              <a:rPr lang="zh-CN" altLang="en-US" dirty="0"/>
              <a:t>特征抽取：</a:t>
            </a:r>
            <a:r>
              <a:rPr lang="en-US" altLang="zh-CN" dirty="0"/>
              <a:t>TF-IDF</a:t>
            </a:r>
            <a:endParaRPr lang="zh-CN" altLang="en-US" dirty="0"/>
          </a:p>
        </p:txBody>
      </p:sp>
      <p:sp>
        <p:nvSpPr>
          <p:cNvPr id="45059" name="Rectangle 1"/>
          <p:cNvSpPr>
            <a:spLocks noChangeArrowheads="1"/>
          </p:cNvSpPr>
          <p:nvPr/>
        </p:nvSpPr>
        <p:spPr bwMode="auto">
          <a:xfrm>
            <a:off x="703023" y="2132856"/>
            <a:ext cx="8458200" cy="830263"/>
          </a:xfrm>
          <a:prstGeom prst="rect">
            <a:avLst/>
          </a:prstGeom>
          <a:solidFill>
            <a:srgbClr val="FEE9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ctr" hangingPunct="1">
              <a:spcBef>
                <a:spcPct val="0"/>
              </a:spcBef>
              <a:buFontTx/>
              <a:buNone/>
            </a:pPr>
            <a:r>
              <a:rPr lang="zh-CN" altLang="zh-CN" sz="2400" dirty="0">
                <a:solidFill>
                  <a:srgbClr val="333333"/>
                </a:solidFill>
                <a:latin typeface="Arial Unicode MS" panose="020B0604020202020204" pitchFamily="34" charset="-122"/>
              </a:rPr>
              <a:t>IDFModel</a:t>
            </a:r>
            <a:r>
              <a:rPr lang="zh-CN" altLang="zh-CN" sz="2400" dirty="0">
                <a:solidFill>
                  <a:srgbClr val="333333"/>
                </a:solidFill>
              </a:rPr>
              <a:t>是一个</a:t>
            </a:r>
            <a:r>
              <a:rPr lang="zh-CN" altLang="zh-CN" sz="2400" dirty="0">
                <a:solidFill>
                  <a:srgbClr val="333333"/>
                </a:solidFill>
                <a:latin typeface="Arial Unicode MS" panose="020B0604020202020204" pitchFamily="34" charset="-122"/>
              </a:rPr>
              <a:t>Transformer</a:t>
            </a:r>
            <a:r>
              <a:rPr lang="zh-CN" altLang="zh-CN" sz="2400" dirty="0">
                <a:solidFill>
                  <a:srgbClr val="333333"/>
                </a:solidFill>
              </a:rPr>
              <a:t>，调用它的</a:t>
            </a:r>
            <a:r>
              <a:rPr lang="zh-CN" altLang="zh-CN" sz="2400" dirty="0">
                <a:solidFill>
                  <a:srgbClr val="333333"/>
                </a:solidFill>
                <a:latin typeface="Arial Unicode MS" panose="020B0604020202020204" pitchFamily="34" charset="-122"/>
              </a:rPr>
              <a:t>transform()</a:t>
            </a:r>
            <a:r>
              <a:rPr lang="zh-CN" altLang="zh-CN" sz="2400" dirty="0">
                <a:solidFill>
                  <a:srgbClr val="333333"/>
                </a:solidFill>
              </a:rPr>
              <a:t>方法，即可得到每一个单词对应的TF-IDF度量值</a:t>
            </a:r>
            <a:r>
              <a:rPr lang="zh-CN" altLang="zh-CN" sz="2400" dirty="0"/>
              <a:t> </a:t>
            </a:r>
          </a:p>
        </p:txBody>
      </p:sp>
      <p:sp>
        <p:nvSpPr>
          <p:cNvPr id="45060" name="矩形 3"/>
          <p:cNvSpPr>
            <a:spLocks noChangeArrowheads="1"/>
          </p:cNvSpPr>
          <p:nvPr/>
        </p:nvSpPr>
        <p:spPr bwMode="auto">
          <a:xfrm>
            <a:off x="703023" y="4077072"/>
            <a:ext cx="8534400" cy="95410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err="1">
                <a:solidFill>
                  <a:schemeClr val="bg1"/>
                </a:solidFill>
              </a:rPr>
              <a:t>rescaledData</a:t>
            </a:r>
            <a:r>
              <a:rPr lang="en-US" altLang="zh-CN" sz="2800" dirty="0">
                <a:solidFill>
                  <a:schemeClr val="bg1"/>
                </a:solidFill>
              </a:rPr>
              <a:t> = </a:t>
            </a:r>
            <a:r>
              <a:rPr lang="en-US" altLang="zh-CN" sz="2800" dirty="0" err="1">
                <a:solidFill>
                  <a:schemeClr val="bg1"/>
                </a:solidFill>
              </a:rPr>
              <a:t>idfModel.transform</a:t>
            </a:r>
            <a:r>
              <a:rPr lang="en-US" altLang="zh-CN" sz="2800" dirty="0">
                <a:solidFill>
                  <a:schemeClr val="bg1"/>
                </a:solidFill>
              </a:rPr>
              <a:t>(</a:t>
            </a:r>
            <a:r>
              <a:rPr lang="en-US" altLang="zh-CN" sz="2800" dirty="0" err="1">
                <a:solidFill>
                  <a:schemeClr val="bg1"/>
                </a:solidFill>
              </a:rPr>
              <a:t>featurizedData</a:t>
            </a:r>
            <a:r>
              <a:rPr lang="en-US" altLang="zh-CN" sz="2800" dirty="0">
                <a:solidFill>
                  <a:schemeClr val="bg1"/>
                </a:solidFill>
              </a:rPr>
              <a:t>)</a:t>
            </a:r>
          </a:p>
          <a:p>
            <a:pPr eaLnBrk="1" hangingPunct="1">
              <a:spcBef>
                <a:spcPct val="0"/>
              </a:spcBef>
              <a:buFontTx/>
              <a:buNone/>
            </a:pPr>
            <a:r>
              <a:rPr lang="en-US" altLang="zh-CN" sz="2800" dirty="0" err="1">
                <a:solidFill>
                  <a:schemeClr val="bg1"/>
                </a:solidFill>
              </a:rPr>
              <a:t>rescaledData.select</a:t>
            </a:r>
            <a:r>
              <a:rPr lang="en-US" altLang="zh-CN" sz="2800" dirty="0">
                <a:solidFill>
                  <a:schemeClr val="bg1"/>
                </a:solidFill>
              </a:rPr>
              <a:t>("features", "label").show(3)</a:t>
            </a:r>
          </a:p>
        </p:txBody>
      </p:sp>
      <p:sp>
        <p:nvSpPr>
          <p:cNvPr id="2" name="灯片编号占位符 1"/>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25</a:t>
            </a:fld>
            <a:endParaRPr lang="en-US" sz="1400" b="1" dirty="0">
              <a:solidFill>
                <a:srgbClr val="FFFFFF"/>
              </a:solidFill>
            </a:endParaRPr>
          </a:p>
        </p:txBody>
      </p:sp>
    </p:spTree>
    <p:extLst>
      <p:ext uri="{BB962C8B-B14F-4D97-AF65-F5344CB8AC3E}">
        <p14:creationId xmlns:p14="http://schemas.microsoft.com/office/powerpoint/2010/main" val="22178575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619125" y="344389"/>
            <a:ext cx="8667750" cy="914400"/>
          </a:xfrm>
          <a:ln/>
        </p:spPr>
        <p:txBody>
          <a:bodyPr/>
          <a:lstStyle/>
          <a:p>
            <a:r>
              <a:rPr lang="en-US" altLang="zh-CN" dirty="0"/>
              <a:t>6.3.2 </a:t>
            </a:r>
            <a:r>
              <a:rPr lang="zh-CN" altLang="en-US" dirty="0"/>
              <a:t>特征抽取：</a:t>
            </a:r>
            <a:r>
              <a:rPr lang="en-US" altLang="zh-CN" dirty="0"/>
              <a:t>Word2Vec</a:t>
            </a:r>
            <a:endParaRPr lang="zh-CN" altLang="en-US" dirty="0"/>
          </a:p>
        </p:txBody>
      </p:sp>
      <p:sp>
        <p:nvSpPr>
          <p:cNvPr id="3" name="矩形 2"/>
          <p:cNvSpPr>
            <a:spLocks noChangeArrowheads="1"/>
          </p:cNvSpPr>
          <p:nvPr/>
        </p:nvSpPr>
        <p:spPr bwMode="auto">
          <a:xfrm>
            <a:off x="914400" y="1700808"/>
            <a:ext cx="85030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en-US" altLang="zh-CN" sz="2400" dirty="0">
                <a:latin typeface="宋体" panose="02010600030101010101" pitchFamily="2" charset="-122"/>
              </a:rPr>
              <a:t>Word2Vec</a:t>
            </a:r>
            <a:r>
              <a:rPr lang="zh-CN" altLang="en-US" sz="2400" dirty="0">
                <a:latin typeface="宋体" panose="02010600030101010101" pitchFamily="2" charset="-122"/>
              </a:rPr>
              <a:t>是一种著名的</a:t>
            </a:r>
            <a:r>
              <a:rPr lang="zh-CN" altLang="en-US" sz="2400" b="1" dirty="0">
                <a:solidFill>
                  <a:srgbClr val="FF0000"/>
                </a:solidFill>
              </a:rPr>
              <a:t>词嵌入</a:t>
            </a:r>
            <a:r>
              <a:rPr lang="zh-CN" altLang="en-US" sz="2400" dirty="0">
                <a:latin typeface="宋体" panose="02010600030101010101" pitchFamily="2" charset="-122"/>
              </a:rPr>
              <a:t>（</a:t>
            </a:r>
            <a:r>
              <a:rPr lang="en-US" altLang="zh-CN" sz="2400" dirty="0">
                <a:latin typeface="宋体" panose="02010600030101010101" pitchFamily="2" charset="-122"/>
              </a:rPr>
              <a:t>Word Embedding</a:t>
            </a:r>
            <a:r>
              <a:rPr lang="zh-CN" altLang="en-US" sz="2400" dirty="0">
                <a:latin typeface="宋体" panose="02010600030101010101" pitchFamily="2" charset="-122"/>
              </a:rPr>
              <a:t>）方法，它可以计算每个单词在其给定语料库环境下的分布式词向量</a:t>
            </a:r>
            <a:endParaRPr lang="zh-CN" altLang="en-US" sz="1800" dirty="0"/>
          </a:p>
        </p:txBody>
      </p:sp>
      <p:sp>
        <p:nvSpPr>
          <p:cNvPr id="4" name="矩形 3"/>
          <p:cNvSpPr>
            <a:spLocks noChangeArrowheads="1"/>
          </p:cNvSpPr>
          <p:nvPr/>
        </p:nvSpPr>
        <p:spPr bwMode="auto">
          <a:xfrm>
            <a:off x="923672" y="2503141"/>
            <a:ext cx="84938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zh-CN" altLang="en-US" sz="2400" dirty="0">
                <a:latin typeface="宋体" panose="02010600030101010101" pitchFamily="2" charset="-122"/>
              </a:rPr>
              <a:t>词向量表示可以在一定程度上刻画每个单词的语义</a:t>
            </a:r>
            <a:endParaRPr lang="en-US" altLang="zh-CN" sz="2400" dirty="0">
              <a:latin typeface="宋体" panose="02010600030101010101" pitchFamily="2" charset="-122"/>
            </a:endParaRPr>
          </a:p>
          <a:p>
            <a:pPr marL="342900" indent="-342900" eaLnBrk="1" hangingPunct="1">
              <a:spcBef>
                <a:spcPct val="0"/>
              </a:spcBef>
              <a:buFont typeface="Wingdings" panose="05000000000000000000" pitchFamily="2" charset="2"/>
              <a:buChar char="Ø"/>
            </a:pPr>
            <a:r>
              <a:rPr lang="zh-CN" altLang="en-US" sz="2400" dirty="0">
                <a:latin typeface="宋体" panose="02010600030101010101" pitchFamily="2" charset="-122"/>
              </a:rPr>
              <a:t>如果词的语义相近，它们的词向量在向量空间中也相互接近</a:t>
            </a:r>
            <a:endParaRPr lang="en-US" altLang="zh-CN" sz="2400" dirty="0">
              <a:latin typeface="宋体" panose="02010600030101010101" pitchFamily="2" charset="-122"/>
            </a:endParaRPr>
          </a:p>
        </p:txBody>
      </p:sp>
      <p:sp>
        <p:nvSpPr>
          <p:cNvPr id="5" name="矩形 4"/>
          <p:cNvSpPr>
            <a:spLocks noChangeArrowheads="1"/>
          </p:cNvSpPr>
          <p:nvPr/>
        </p:nvSpPr>
        <p:spPr bwMode="auto">
          <a:xfrm>
            <a:off x="946333" y="3475035"/>
            <a:ext cx="834054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en-US" altLang="zh-CN" sz="2400" dirty="0">
                <a:latin typeface="宋体" panose="02010600030101010101" pitchFamily="2" charset="-122"/>
              </a:rPr>
              <a:t>Word2vec</a:t>
            </a:r>
            <a:r>
              <a:rPr lang="zh-CN" altLang="en-US" sz="2400" dirty="0">
                <a:latin typeface="宋体" panose="02010600030101010101" pitchFamily="2" charset="-122"/>
              </a:rPr>
              <a:t>是一个</a:t>
            </a:r>
            <a:r>
              <a:rPr lang="en-US" altLang="zh-CN" sz="2400" dirty="0">
                <a:latin typeface="宋体" panose="02010600030101010101" pitchFamily="2" charset="-122"/>
              </a:rPr>
              <a:t>Estimator</a:t>
            </a:r>
            <a:r>
              <a:rPr lang="zh-CN" altLang="en-US" sz="2400" dirty="0">
                <a:latin typeface="宋体" panose="02010600030101010101" pitchFamily="2" charset="-122"/>
              </a:rPr>
              <a:t>，它采用一系列代表文档的词语来训练</a:t>
            </a:r>
            <a:r>
              <a:rPr lang="en-US" altLang="zh-CN" sz="2400" dirty="0">
                <a:latin typeface="宋体" panose="02010600030101010101" pitchFamily="2" charset="-122"/>
              </a:rPr>
              <a:t>word2vecmodel</a:t>
            </a:r>
          </a:p>
          <a:p>
            <a:pPr marL="342900" indent="-342900" eaLnBrk="1" hangingPunct="1">
              <a:spcBef>
                <a:spcPct val="0"/>
              </a:spcBef>
              <a:buFont typeface="Wingdings" panose="05000000000000000000" pitchFamily="2" charset="2"/>
              <a:buChar char="Ø"/>
            </a:pPr>
            <a:r>
              <a:rPr lang="zh-CN" altLang="en-US" sz="2400" dirty="0">
                <a:latin typeface="宋体" panose="02010600030101010101" pitchFamily="2" charset="-122"/>
              </a:rPr>
              <a:t>该模型将每个词语映射到一个固定大小的向量</a:t>
            </a:r>
            <a:endParaRPr lang="en-US" altLang="zh-CN" sz="2400" dirty="0">
              <a:latin typeface="宋体" panose="02010600030101010101" pitchFamily="2" charset="-122"/>
            </a:endParaRPr>
          </a:p>
        </p:txBody>
      </p:sp>
      <p:sp>
        <p:nvSpPr>
          <p:cNvPr id="6" name="矩形 5"/>
          <p:cNvSpPr>
            <a:spLocks noChangeArrowheads="1"/>
          </p:cNvSpPr>
          <p:nvPr/>
        </p:nvSpPr>
        <p:spPr bwMode="auto">
          <a:xfrm>
            <a:off x="914399" y="4821138"/>
            <a:ext cx="83724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en-US" altLang="zh-CN" sz="2400" dirty="0">
                <a:latin typeface="宋体" panose="02010600030101010101" pitchFamily="2" charset="-122"/>
              </a:rPr>
              <a:t>word2vecmodel</a:t>
            </a:r>
            <a:r>
              <a:rPr lang="zh-CN" altLang="en-US" sz="2400" dirty="0">
                <a:latin typeface="宋体" panose="02010600030101010101" pitchFamily="2" charset="-122"/>
              </a:rPr>
              <a:t>使用文档中每个词语的平均数来将文档转换为向量，然后这个向量可以作为预测的特征，来计算文档相似度计算等等</a:t>
            </a:r>
            <a:endParaRPr lang="en-US" altLang="zh-CN" sz="2400" dirty="0">
              <a:latin typeface="宋体" panose="02010600030101010101" pitchFamily="2" charset="-122"/>
            </a:endParaRPr>
          </a:p>
        </p:txBody>
      </p:sp>
    </p:spTree>
    <p:extLst>
      <p:ext uri="{BB962C8B-B14F-4D97-AF65-F5344CB8AC3E}">
        <p14:creationId xmlns:p14="http://schemas.microsoft.com/office/powerpoint/2010/main" val="3300071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704528" y="332656"/>
            <a:ext cx="8667750" cy="914400"/>
          </a:xfrm>
          <a:ln/>
        </p:spPr>
        <p:txBody>
          <a:bodyPr/>
          <a:lstStyle/>
          <a:p>
            <a:r>
              <a:rPr lang="en-US" altLang="zh-CN" dirty="0"/>
              <a:t>6.3.2 </a:t>
            </a:r>
            <a:r>
              <a:rPr lang="zh-CN" altLang="en-US" dirty="0"/>
              <a:t>特征抽取：</a:t>
            </a:r>
            <a:r>
              <a:rPr lang="en-US" altLang="zh-CN" dirty="0"/>
              <a:t>Word2Vec</a:t>
            </a:r>
            <a:endParaRPr lang="zh-CN" altLang="en-US" dirty="0"/>
          </a:p>
        </p:txBody>
      </p:sp>
      <p:sp>
        <p:nvSpPr>
          <p:cNvPr id="48131" name="矩形 2"/>
          <p:cNvSpPr>
            <a:spLocks noChangeArrowheads="1"/>
          </p:cNvSpPr>
          <p:nvPr/>
        </p:nvSpPr>
        <p:spPr bwMode="auto">
          <a:xfrm>
            <a:off x="704528" y="2060848"/>
            <a:ext cx="7391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dirty="0"/>
              <a:t>任务描述：</a:t>
            </a:r>
            <a:endParaRPr lang="en-US" altLang="zh-CN" sz="2400" b="1" dirty="0"/>
          </a:p>
          <a:p>
            <a:pPr eaLnBrk="1" hangingPunct="1">
              <a:spcBef>
                <a:spcPct val="0"/>
              </a:spcBef>
              <a:buFontTx/>
              <a:buNone/>
            </a:pPr>
            <a:r>
              <a:rPr lang="zh-CN" altLang="en-US" sz="2400" dirty="0"/>
              <a:t>一组文档，其中一个词语序列代表一个文档。对于每一个文档，我们将其转换为一个特征向量。此特征向量可以被传递到一个学习算法。</a:t>
            </a:r>
          </a:p>
        </p:txBody>
      </p:sp>
    </p:spTree>
    <p:extLst>
      <p:ext uri="{BB962C8B-B14F-4D97-AF65-F5344CB8AC3E}">
        <p14:creationId xmlns:p14="http://schemas.microsoft.com/office/powerpoint/2010/main" val="29461892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416496" y="369185"/>
            <a:ext cx="8667750" cy="914400"/>
          </a:xfrm>
          <a:ln/>
        </p:spPr>
        <p:txBody>
          <a:bodyPr/>
          <a:lstStyle/>
          <a:p>
            <a:r>
              <a:rPr lang="en-US" altLang="zh-CN" dirty="0"/>
              <a:t>6.3.2 </a:t>
            </a:r>
            <a:r>
              <a:rPr lang="zh-CN" altLang="en-US" dirty="0"/>
              <a:t>特征抽取：</a:t>
            </a:r>
            <a:r>
              <a:rPr lang="en-US" altLang="zh-CN" dirty="0"/>
              <a:t>Word2Vec</a:t>
            </a:r>
            <a:endParaRPr lang="zh-CN" altLang="en-US" dirty="0"/>
          </a:p>
        </p:txBody>
      </p:sp>
      <p:sp>
        <p:nvSpPr>
          <p:cNvPr id="49155" name="矩形 2"/>
          <p:cNvSpPr>
            <a:spLocks noChangeArrowheads="1"/>
          </p:cNvSpPr>
          <p:nvPr/>
        </p:nvSpPr>
        <p:spPr bwMode="auto">
          <a:xfrm>
            <a:off x="200472" y="1772816"/>
            <a:ext cx="800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a:t>
            </a:r>
            <a:r>
              <a:rPr lang="en-US" altLang="zh-CN" sz="2400"/>
              <a:t>1</a:t>
            </a:r>
            <a:r>
              <a:rPr lang="zh-CN" altLang="en-US" sz="2400"/>
              <a:t>）首先导入</a:t>
            </a:r>
            <a:r>
              <a:rPr lang="en-US" altLang="zh-CN" sz="2400"/>
              <a:t>Word2Vec</a:t>
            </a:r>
            <a:r>
              <a:rPr lang="zh-CN" altLang="en-US" sz="2400"/>
              <a:t>所需要的包，并创建三个词语序列，每个代表一个文档：</a:t>
            </a:r>
          </a:p>
        </p:txBody>
      </p:sp>
      <p:sp>
        <p:nvSpPr>
          <p:cNvPr id="49156" name="矩形 3"/>
          <p:cNvSpPr>
            <a:spLocks noChangeArrowheads="1"/>
          </p:cNvSpPr>
          <p:nvPr/>
        </p:nvSpPr>
        <p:spPr bwMode="auto">
          <a:xfrm>
            <a:off x="276672" y="2763415"/>
            <a:ext cx="9428856" cy="267765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solidFill>
                  <a:schemeClr val="bg1"/>
                </a:solidFill>
              </a:rPr>
              <a:t>from </a:t>
            </a:r>
            <a:r>
              <a:rPr lang="en-US" altLang="zh-CN" sz="2800" dirty="0" err="1">
                <a:solidFill>
                  <a:schemeClr val="bg1"/>
                </a:solidFill>
              </a:rPr>
              <a:t>pyspark.ml.feature</a:t>
            </a:r>
            <a:r>
              <a:rPr lang="en-US" altLang="zh-CN" sz="2800" dirty="0">
                <a:solidFill>
                  <a:schemeClr val="bg1"/>
                </a:solidFill>
              </a:rPr>
              <a:t> import Word2Vec</a:t>
            </a:r>
          </a:p>
          <a:p>
            <a:pPr eaLnBrk="1" hangingPunct="1">
              <a:spcBef>
                <a:spcPct val="0"/>
              </a:spcBef>
              <a:buFontTx/>
              <a:buNone/>
            </a:pPr>
            <a:r>
              <a:rPr lang="en-US" altLang="zh-CN" sz="2800" dirty="0" err="1">
                <a:solidFill>
                  <a:schemeClr val="bg1"/>
                </a:solidFill>
              </a:rPr>
              <a:t>documentDF</a:t>
            </a:r>
            <a:r>
              <a:rPr lang="en-US" altLang="zh-CN" sz="2800" dirty="0">
                <a:solidFill>
                  <a:schemeClr val="bg1"/>
                </a:solidFill>
              </a:rPr>
              <a:t> = </a:t>
            </a:r>
            <a:r>
              <a:rPr lang="en-US" altLang="zh-CN" sz="2800" dirty="0" err="1">
                <a:solidFill>
                  <a:schemeClr val="bg1"/>
                </a:solidFill>
              </a:rPr>
              <a:t>spark.createDataFrame</a:t>
            </a:r>
            <a:r>
              <a:rPr lang="en-US" altLang="zh-CN" sz="2800" dirty="0">
                <a:solidFill>
                  <a:schemeClr val="bg1"/>
                </a:solidFill>
              </a:rPr>
              <a:t>([</a:t>
            </a:r>
          </a:p>
          <a:p>
            <a:pPr eaLnBrk="1" hangingPunct="1">
              <a:spcBef>
                <a:spcPct val="0"/>
              </a:spcBef>
              <a:buFontTx/>
              <a:buNone/>
            </a:pPr>
            <a:r>
              <a:rPr lang="en-US" altLang="zh-CN" sz="2800" dirty="0">
                <a:solidFill>
                  <a:schemeClr val="bg1"/>
                </a:solidFill>
              </a:rPr>
              <a:t>("Hi I heard about </a:t>
            </a:r>
            <a:r>
              <a:rPr lang="en-US" altLang="zh-CN" sz="2800" dirty="0" err="1">
                <a:solidFill>
                  <a:schemeClr val="bg1"/>
                </a:solidFill>
              </a:rPr>
              <a:t>Spark".split</a:t>
            </a:r>
            <a:r>
              <a:rPr lang="en-US" altLang="zh-CN" sz="2800" dirty="0">
                <a:solidFill>
                  <a:schemeClr val="bg1"/>
                </a:solidFill>
              </a:rPr>
              <a:t>(" "),),\</a:t>
            </a:r>
          </a:p>
          <a:p>
            <a:pPr eaLnBrk="1" hangingPunct="1">
              <a:spcBef>
                <a:spcPct val="0"/>
              </a:spcBef>
              <a:buFontTx/>
              <a:buNone/>
            </a:pPr>
            <a:r>
              <a:rPr lang="en-US" altLang="zh-CN" sz="2800" dirty="0">
                <a:solidFill>
                  <a:schemeClr val="bg1"/>
                </a:solidFill>
              </a:rPr>
              <a:t>("I wish Java could use case </a:t>
            </a:r>
            <a:r>
              <a:rPr lang="en-US" altLang="zh-CN" sz="2800" dirty="0" err="1">
                <a:solidFill>
                  <a:schemeClr val="bg1"/>
                </a:solidFill>
              </a:rPr>
              <a:t>classes".split</a:t>
            </a:r>
            <a:r>
              <a:rPr lang="en-US" altLang="zh-CN" sz="2800" dirty="0">
                <a:solidFill>
                  <a:schemeClr val="bg1"/>
                </a:solidFill>
              </a:rPr>
              <a:t>(" "),),\</a:t>
            </a:r>
          </a:p>
          <a:p>
            <a:pPr eaLnBrk="1" hangingPunct="1">
              <a:spcBef>
                <a:spcPct val="0"/>
              </a:spcBef>
              <a:buFontTx/>
              <a:buNone/>
            </a:pPr>
            <a:r>
              <a:rPr lang="en-US" altLang="zh-CN" sz="2800" dirty="0">
                <a:solidFill>
                  <a:schemeClr val="bg1"/>
                </a:solidFill>
              </a:rPr>
              <a:t>("Logistic regression models are </a:t>
            </a:r>
            <a:r>
              <a:rPr lang="en-US" altLang="zh-CN" sz="2800" dirty="0" err="1">
                <a:solidFill>
                  <a:schemeClr val="bg1"/>
                </a:solidFill>
              </a:rPr>
              <a:t>neat".split</a:t>
            </a:r>
            <a:r>
              <a:rPr lang="en-US" altLang="zh-CN" sz="2800" dirty="0">
                <a:solidFill>
                  <a:schemeClr val="bg1"/>
                </a:solidFill>
              </a:rPr>
              <a:t>(" "),)\</a:t>
            </a:r>
          </a:p>
          <a:p>
            <a:pPr eaLnBrk="1" hangingPunct="1">
              <a:spcBef>
                <a:spcPct val="0"/>
              </a:spcBef>
              <a:buFontTx/>
              <a:buNone/>
            </a:pPr>
            <a:r>
              <a:rPr lang="en-US" altLang="zh-CN" sz="2800" dirty="0">
                <a:solidFill>
                  <a:schemeClr val="bg1"/>
                </a:solidFill>
              </a:rPr>
              <a:t>], ["text"])</a:t>
            </a:r>
          </a:p>
        </p:txBody>
      </p:sp>
    </p:spTree>
    <p:extLst>
      <p:ext uri="{BB962C8B-B14F-4D97-AF65-F5344CB8AC3E}">
        <p14:creationId xmlns:p14="http://schemas.microsoft.com/office/powerpoint/2010/main" val="29539452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ln/>
        </p:spPr>
        <p:txBody>
          <a:bodyPr/>
          <a:lstStyle/>
          <a:p>
            <a:r>
              <a:rPr lang="en-US" altLang="zh-CN" dirty="0"/>
              <a:t>6.3.2 </a:t>
            </a:r>
            <a:r>
              <a:rPr lang="zh-CN" altLang="en-US" dirty="0"/>
              <a:t>特征抽取：</a:t>
            </a:r>
            <a:r>
              <a:rPr lang="en-US" altLang="zh-CN" dirty="0"/>
              <a:t>Word2Vec</a:t>
            </a:r>
            <a:endParaRPr lang="zh-CN" altLang="en-US" dirty="0"/>
          </a:p>
        </p:txBody>
      </p:sp>
      <p:sp>
        <p:nvSpPr>
          <p:cNvPr id="51203" name="矩形 3"/>
          <p:cNvSpPr>
            <a:spLocks noChangeArrowheads="1"/>
          </p:cNvSpPr>
          <p:nvPr/>
        </p:nvSpPr>
        <p:spPr bwMode="auto">
          <a:xfrm>
            <a:off x="416496" y="1814908"/>
            <a:ext cx="907300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a:t>
            </a:r>
            <a:r>
              <a:rPr lang="en-US" altLang="zh-CN" sz="2400" dirty="0"/>
              <a:t>2</a:t>
            </a:r>
            <a:r>
              <a:rPr lang="zh-CN" altLang="en-US" sz="2400" dirty="0"/>
              <a:t>）新建一个</a:t>
            </a:r>
            <a:r>
              <a:rPr lang="en-US" altLang="zh-CN" sz="2400" dirty="0"/>
              <a:t>Word2Vec</a:t>
            </a:r>
            <a:r>
              <a:rPr lang="zh-CN" altLang="en-US" sz="2400" dirty="0"/>
              <a:t>，显然，它是一个</a:t>
            </a:r>
            <a:r>
              <a:rPr lang="en-US" altLang="zh-CN" sz="2400" dirty="0"/>
              <a:t>Estimator</a:t>
            </a:r>
            <a:r>
              <a:rPr lang="zh-CN" altLang="en-US" sz="2400" dirty="0"/>
              <a:t>，设置相应的超参数，这里设置特征向量的维度为</a:t>
            </a:r>
            <a:r>
              <a:rPr lang="en-US" altLang="zh-CN" sz="2400" dirty="0"/>
              <a:t>3</a:t>
            </a:r>
            <a:endParaRPr lang="zh-CN" altLang="en-US" sz="2400" dirty="0"/>
          </a:p>
        </p:txBody>
      </p:sp>
      <p:sp>
        <p:nvSpPr>
          <p:cNvPr id="51204" name="矩形 4"/>
          <p:cNvSpPr>
            <a:spLocks noChangeArrowheads="1"/>
          </p:cNvSpPr>
          <p:nvPr/>
        </p:nvSpPr>
        <p:spPr bwMode="auto">
          <a:xfrm>
            <a:off x="560512" y="3068960"/>
            <a:ext cx="8856984" cy="95410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solidFill>
                  <a:schemeClr val="bg1"/>
                </a:solidFill>
              </a:rPr>
              <a:t>word2Vec = Word2Vec(</a:t>
            </a:r>
            <a:r>
              <a:rPr lang="en-US" altLang="zh-CN" sz="2800" dirty="0" err="1">
                <a:solidFill>
                  <a:schemeClr val="bg1"/>
                </a:solidFill>
              </a:rPr>
              <a:t>vectorSize</a:t>
            </a:r>
            <a:r>
              <a:rPr lang="en-US" altLang="zh-CN" sz="2800" dirty="0">
                <a:solidFill>
                  <a:schemeClr val="bg1"/>
                </a:solidFill>
              </a:rPr>
              <a:t>=3, </a:t>
            </a:r>
            <a:r>
              <a:rPr lang="en-US" altLang="zh-CN" sz="2800" dirty="0" err="1">
                <a:solidFill>
                  <a:schemeClr val="bg1"/>
                </a:solidFill>
              </a:rPr>
              <a:t>minCount</a:t>
            </a:r>
            <a:r>
              <a:rPr lang="en-US" altLang="zh-CN" sz="2800" dirty="0">
                <a:solidFill>
                  <a:schemeClr val="bg1"/>
                </a:solidFill>
              </a:rPr>
              <a:t>=0, </a:t>
            </a:r>
            <a:r>
              <a:rPr lang="en-US" altLang="zh-CN" sz="2800" dirty="0" err="1">
                <a:solidFill>
                  <a:schemeClr val="bg1"/>
                </a:solidFill>
              </a:rPr>
              <a:t>inputCol</a:t>
            </a:r>
            <a:r>
              <a:rPr lang="en-US" altLang="zh-CN" sz="2800" dirty="0">
                <a:solidFill>
                  <a:schemeClr val="bg1"/>
                </a:solidFill>
              </a:rPr>
              <a:t>="text", </a:t>
            </a:r>
            <a:r>
              <a:rPr lang="en-US" altLang="zh-CN" sz="2800" dirty="0" err="1">
                <a:solidFill>
                  <a:schemeClr val="bg1"/>
                </a:solidFill>
              </a:rPr>
              <a:t>outputCol</a:t>
            </a:r>
            <a:r>
              <a:rPr lang="en-US" altLang="zh-CN" sz="2800" dirty="0">
                <a:solidFill>
                  <a:schemeClr val="bg1"/>
                </a:solidFill>
              </a:rPr>
              <a:t>="result")</a:t>
            </a:r>
            <a:endParaRPr lang="zh-CN" altLang="en-US" sz="2800" dirty="0">
              <a:solidFill>
                <a:schemeClr val="bg1"/>
              </a:solidFill>
            </a:endParaRPr>
          </a:p>
        </p:txBody>
      </p:sp>
    </p:spTree>
    <p:extLst>
      <p:ext uri="{BB962C8B-B14F-4D97-AF65-F5344CB8AC3E}">
        <p14:creationId xmlns:p14="http://schemas.microsoft.com/office/powerpoint/2010/main" val="322247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ln/>
        </p:spPr>
        <p:txBody>
          <a:bodyPr/>
          <a:lstStyle/>
          <a:p>
            <a:r>
              <a:rPr lang="en-US" altLang="zh-CN" dirty="0"/>
              <a:t>6.1.1 </a:t>
            </a:r>
            <a:r>
              <a:rPr lang="zh-CN" altLang="en-US" dirty="0"/>
              <a:t>什么是机器学习</a:t>
            </a:r>
            <a:endParaRPr lang="en-US" altLang="zh-CN" dirty="0"/>
          </a:p>
        </p:txBody>
      </p:sp>
      <p:sp>
        <p:nvSpPr>
          <p:cNvPr id="4099" name="矩形 2"/>
          <p:cNvSpPr>
            <a:spLocks noChangeArrowheads="1"/>
          </p:cNvSpPr>
          <p:nvPr/>
        </p:nvSpPr>
        <p:spPr bwMode="auto">
          <a:xfrm>
            <a:off x="546279" y="1516698"/>
            <a:ext cx="8001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机器学习可以看做是一门人工智能的科学，该领域的主要研究对象是人工智能。</a:t>
            </a:r>
            <a:r>
              <a:rPr lang="zh-CN" altLang="en-US" sz="2400" b="1" dirty="0">
                <a:solidFill>
                  <a:srgbClr val="FF0000"/>
                </a:solidFill>
              </a:rPr>
              <a:t>机器学习利用数据或以往的经验，以此优化计算机程序的性能标准。</a:t>
            </a:r>
          </a:p>
        </p:txBody>
      </p:sp>
      <p:pic>
        <p:nvPicPr>
          <p:cNvPr id="4100" name="Picture 2" descr="http://dblab.xmu.edu.cn/blog/wp-content/uploads/2016/11/M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287" y="2775235"/>
            <a:ext cx="7996238"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矩形 4"/>
          <p:cNvSpPr>
            <a:spLocks noChangeArrowheads="1"/>
          </p:cNvSpPr>
          <p:nvPr/>
        </p:nvSpPr>
        <p:spPr bwMode="auto">
          <a:xfrm>
            <a:off x="1712640" y="6284490"/>
            <a:ext cx="716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机器学习强调三个关键词：算法、经验、性能</a:t>
            </a:r>
          </a:p>
        </p:txBody>
      </p:sp>
      <p:sp>
        <p:nvSpPr>
          <p:cNvPr id="3" name="灯片编号占位符 2"/>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3</a:t>
            </a:fld>
            <a:endParaRPr lang="en-US" sz="1400" b="1" dirty="0">
              <a:solidFill>
                <a:srgbClr val="FFFFFF"/>
              </a:solidFill>
            </a:endParaRPr>
          </a:p>
        </p:txBody>
      </p:sp>
    </p:spTree>
    <p:extLst>
      <p:ext uri="{BB962C8B-B14F-4D97-AF65-F5344CB8AC3E}">
        <p14:creationId xmlns:p14="http://schemas.microsoft.com/office/powerpoint/2010/main" val="289410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619125" y="260648"/>
            <a:ext cx="8667750" cy="914400"/>
          </a:xfrm>
          <a:ln/>
        </p:spPr>
        <p:txBody>
          <a:bodyPr/>
          <a:lstStyle/>
          <a:p>
            <a:r>
              <a:rPr lang="en-US" altLang="zh-CN" dirty="0"/>
              <a:t>6.3.2 </a:t>
            </a:r>
            <a:r>
              <a:rPr lang="zh-CN" altLang="en-US" dirty="0"/>
              <a:t>特征抽取：</a:t>
            </a:r>
            <a:r>
              <a:rPr lang="en-US" altLang="zh-CN" dirty="0"/>
              <a:t>Word2Vec</a:t>
            </a:r>
            <a:endParaRPr lang="zh-CN" altLang="en-US" dirty="0"/>
          </a:p>
        </p:txBody>
      </p:sp>
      <p:sp>
        <p:nvSpPr>
          <p:cNvPr id="52227" name="矩形 2"/>
          <p:cNvSpPr>
            <a:spLocks noChangeArrowheads="1"/>
          </p:cNvSpPr>
          <p:nvPr/>
        </p:nvSpPr>
        <p:spPr bwMode="auto">
          <a:xfrm>
            <a:off x="475928" y="1840062"/>
            <a:ext cx="815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a:t>
            </a:r>
            <a:r>
              <a:rPr lang="en-US" altLang="zh-CN" sz="2400"/>
              <a:t>3</a:t>
            </a:r>
            <a:r>
              <a:rPr lang="zh-CN" altLang="en-US" sz="2400"/>
              <a:t>）读入训练数据，用</a:t>
            </a:r>
            <a:r>
              <a:rPr lang="en-US" altLang="zh-CN" sz="2400"/>
              <a:t>fit()</a:t>
            </a:r>
            <a:r>
              <a:rPr lang="zh-CN" altLang="en-US" sz="2400"/>
              <a:t>方法生成一个</a:t>
            </a:r>
            <a:r>
              <a:rPr lang="en-US" altLang="zh-CN" sz="2400"/>
              <a:t>Word2VecModel</a:t>
            </a:r>
            <a:endParaRPr lang="zh-CN" altLang="en-US" sz="2400"/>
          </a:p>
        </p:txBody>
      </p:sp>
      <p:sp>
        <p:nvSpPr>
          <p:cNvPr id="52228" name="矩形 3"/>
          <p:cNvSpPr>
            <a:spLocks noChangeArrowheads="1"/>
          </p:cNvSpPr>
          <p:nvPr/>
        </p:nvSpPr>
        <p:spPr bwMode="auto">
          <a:xfrm>
            <a:off x="590228" y="3013501"/>
            <a:ext cx="7924800" cy="107721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dirty="0">
                <a:solidFill>
                  <a:schemeClr val="bg1"/>
                </a:solidFill>
              </a:rPr>
              <a:t>model = word2Vec.fit(</a:t>
            </a:r>
            <a:r>
              <a:rPr lang="en-US" altLang="zh-CN" dirty="0" err="1">
                <a:solidFill>
                  <a:schemeClr val="bg1"/>
                </a:solidFill>
              </a:rPr>
              <a:t>documentDF</a:t>
            </a:r>
            <a:r>
              <a:rPr lang="en-US" altLang="zh-CN" dirty="0">
                <a:solidFill>
                  <a:schemeClr val="bg1"/>
                </a:solidFill>
              </a:rPr>
              <a:t>)</a:t>
            </a:r>
          </a:p>
          <a:p>
            <a:pPr eaLnBrk="1" hangingPunct="1">
              <a:spcBef>
                <a:spcPct val="0"/>
              </a:spcBef>
              <a:buFontTx/>
              <a:buNone/>
            </a:pPr>
            <a:endParaRPr lang="zh-CN" altLang="en-US" dirty="0">
              <a:solidFill>
                <a:schemeClr val="bg1"/>
              </a:solidFill>
            </a:endParaRPr>
          </a:p>
        </p:txBody>
      </p:sp>
    </p:spTree>
    <p:extLst>
      <p:ext uri="{BB962C8B-B14F-4D97-AF65-F5344CB8AC3E}">
        <p14:creationId xmlns:p14="http://schemas.microsoft.com/office/powerpoint/2010/main" val="22227848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ln/>
        </p:spPr>
        <p:txBody>
          <a:bodyPr/>
          <a:lstStyle/>
          <a:p>
            <a:r>
              <a:rPr lang="en-US" altLang="zh-CN" dirty="0"/>
              <a:t>6.3.2 </a:t>
            </a:r>
            <a:r>
              <a:rPr lang="zh-CN" altLang="en-US" dirty="0"/>
              <a:t>特征抽取：</a:t>
            </a:r>
            <a:r>
              <a:rPr lang="en-US" altLang="zh-CN" dirty="0"/>
              <a:t>Word2Vec</a:t>
            </a:r>
            <a:endParaRPr lang="zh-CN" altLang="en-US" dirty="0"/>
          </a:p>
        </p:txBody>
      </p:sp>
      <p:sp>
        <p:nvSpPr>
          <p:cNvPr id="53251" name="矩形 3"/>
          <p:cNvSpPr>
            <a:spLocks noChangeArrowheads="1"/>
          </p:cNvSpPr>
          <p:nvPr/>
        </p:nvSpPr>
        <p:spPr bwMode="auto">
          <a:xfrm>
            <a:off x="416496" y="2132856"/>
            <a:ext cx="784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ct val="0"/>
              </a:spcBef>
              <a:buNone/>
            </a:pPr>
            <a:r>
              <a:rPr lang="zh-CN" altLang="en-US" sz="2400" dirty="0"/>
              <a:t>（</a:t>
            </a:r>
            <a:r>
              <a:rPr lang="en-US" altLang="zh-CN" sz="2400" dirty="0"/>
              <a:t>4</a:t>
            </a:r>
            <a:r>
              <a:rPr lang="zh-CN" altLang="en-US" sz="2400" dirty="0"/>
              <a:t>）​利用</a:t>
            </a:r>
            <a:r>
              <a:rPr lang="en-US" altLang="zh-CN" sz="2400" dirty="0"/>
              <a:t>Word2VecModel</a:t>
            </a:r>
            <a:r>
              <a:rPr lang="zh-CN" altLang="en-US" sz="2400" dirty="0"/>
              <a:t>把文档转变成</a:t>
            </a:r>
            <a:r>
              <a:rPr lang="zh-CN" altLang="en-US" sz="2400" b="1" dirty="0">
                <a:solidFill>
                  <a:srgbClr val="FF0000"/>
                </a:solidFill>
              </a:rPr>
              <a:t>特征向量</a:t>
            </a:r>
          </a:p>
        </p:txBody>
      </p:sp>
      <p:sp>
        <p:nvSpPr>
          <p:cNvPr id="53252" name="矩形 4"/>
          <p:cNvSpPr>
            <a:spLocks noChangeArrowheads="1"/>
          </p:cNvSpPr>
          <p:nvPr/>
        </p:nvSpPr>
        <p:spPr bwMode="auto">
          <a:xfrm>
            <a:off x="560512" y="3381520"/>
            <a:ext cx="8001000" cy="5847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dirty="0">
                <a:solidFill>
                  <a:schemeClr val="bg1"/>
                </a:solidFill>
              </a:rPr>
              <a:t>result = </a:t>
            </a:r>
            <a:r>
              <a:rPr lang="en-US" altLang="zh-CN" dirty="0" err="1">
                <a:solidFill>
                  <a:schemeClr val="bg1"/>
                </a:solidFill>
              </a:rPr>
              <a:t>model.transform</a:t>
            </a:r>
            <a:r>
              <a:rPr lang="en-US" altLang="zh-CN" dirty="0">
                <a:solidFill>
                  <a:schemeClr val="bg1"/>
                </a:solidFill>
              </a:rPr>
              <a:t>(</a:t>
            </a:r>
            <a:r>
              <a:rPr lang="en-US" altLang="zh-CN" dirty="0" err="1">
                <a:solidFill>
                  <a:schemeClr val="bg1"/>
                </a:solidFill>
              </a:rPr>
              <a:t>documentDF</a:t>
            </a:r>
            <a:r>
              <a:rPr lang="en-US" altLang="zh-CN" dirty="0">
                <a:solidFill>
                  <a:schemeClr val="bg1"/>
                </a:solidFill>
              </a:rPr>
              <a:t>)</a:t>
            </a:r>
          </a:p>
        </p:txBody>
      </p:sp>
    </p:spTree>
    <p:extLst>
      <p:ext uri="{BB962C8B-B14F-4D97-AF65-F5344CB8AC3E}">
        <p14:creationId xmlns:p14="http://schemas.microsoft.com/office/powerpoint/2010/main" val="15675407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808162" y="357410"/>
            <a:ext cx="8667750" cy="914400"/>
          </a:xfrm>
          <a:ln/>
        </p:spPr>
        <p:txBody>
          <a:bodyPr>
            <a:normAutofit fontScale="90000"/>
          </a:bodyPr>
          <a:lstStyle/>
          <a:p>
            <a:r>
              <a:rPr lang="en-US" altLang="zh-CN" dirty="0"/>
              <a:t>6.3.3 </a:t>
            </a:r>
            <a:r>
              <a:rPr lang="zh-CN" altLang="en-US" dirty="0"/>
              <a:t>特征抽取：</a:t>
            </a:r>
            <a:r>
              <a:rPr lang="en-US" altLang="zh-CN" dirty="0" err="1"/>
              <a:t>CountVectorizer</a:t>
            </a:r>
            <a:endParaRPr lang="en-US" altLang="zh-CN" dirty="0"/>
          </a:p>
        </p:txBody>
      </p:sp>
      <p:sp>
        <p:nvSpPr>
          <p:cNvPr id="41987" name="矩形 3"/>
          <p:cNvSpPr>
            <a:spLocks noChangeArrowheads="1"/>
          </p:cNvSpPr>
          <p:nvPr/>
        </p:nvSpPr>
        <p:spPr bwMode="auto">
          <a:xfrm>
            <a:off x="560512" y="1576610"/>
            <a:ext cx="8001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dirty="0" err="1"/>
              <a:t>CountVectorizer</a:t>
            </a:r>
            <a:r>
              <a:rPr lang="zh-CN" altLang="en-US" sz="2400" dirty="0"/>
              <a:t>旨在通过计数来将一个文档转换为向量</a:t>
            </a:r>
            <a:endParaRPr lang="en-US" altLang="zh-CN" sz="2400" dirty="0"/>
          </a:p>
          <a:p>
            <a:pPr eaLnBrk="1" hangingPunct="1">
              <a:spcBef>
                <a:spcPct val="0"/>
              </a:spcBef>
            </a:pPr>
            <a:r>
              <a:rPr lang="zh-CN" altLang="en-US" sz="2400" dirty="0"/>
              <a:t>当不存在先验字典时，</a:t>
            </a:r>
            <a:r>
              <a:rPr lang="en-US" altLang="zh-CN" sz="2400" dirty="0" err="1"/>
              <a:t>Countvectorizer</a:t>
            </a:r>
            <a:r>
              <a:rPr lang="zh-CN" altLang="en-US" sz="2400" dirty="0"/>
              <a:t>作为</a:t>
            </a:r>
            <a:r>
              <a:rPr lang="en-US" altLang="zh-CN" sz="2400" dirty="0"/>
              <a:t>Estimator</a:t>
            </a:r>
            <a:r>
              <a:rPr lang="zh-CN" altLang="en-US" sz="2400" dirty="0"/>
              <a:t>提取词汇进行训练，并生成一个</a:t>
            </a:r>
            <a:r>
              <a:rPr lang="en-US" altLang="zh-CN" sz="2400" dirty="0" err="1"/>
              <a:t>CountVectorizerModel</a:t>
            </a:r>
            <a:r>
              <a:rPr lang="zh-CN" altLang="en-US" sz="2400" dirty="0"/>
              <a:t>用于存储相应的词汇向量空间</a:t>
            </a:r>
            <a:endParaRPr lang="en-US" altLang="zh-CN" sz="2400" dirty="0"/>
          </a:p>
        </p:txBody>
      </p:sp>
      <p:sp>
        <p:nvSpPr>
          <p:cNvPr id="4" name="矩形 3"/>
          <p:cNvSpPr>
            <a:spLocks noChangeArrowheads="1"/>
          </p:cNvSpPr>
          <p:nvPr/>
        </p:nvSpPr>
        <p:spPr bwMode="auto">
          <a:xfrm>
            <a:off x="560512" y="3176811"/>
            <a:ext cx="7772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dirty="0"/>
              <a:t>该模型产生</a:t>
            </a:r>
            <a:r>
              <a:rPr lang="zh-CN" altLang="en-US" sz="2400" b="1" dirty="0">
                <a:solidFill>
                  <a:srgbClr val="FF0000"/>
                </a:solidFill>
              </a:rPr>
              <a:t>文档关于词语的稀疏表示</a:t>
            </a:r>
            <a:r>
              <a:rPr lang="zh-CN" altLang="en-US" sz="2400" dirty="0"/>
              <a:t>，其表示可以传递给其他算法，例如</a:t>
            </a:r>
            <a:r>
              <a:rPr lang="en-US" altLang="zh-CN" sz="2400" dirty="0"/>
              <a:t>LDA</a:t>
            </a:r>
          </a:p>
        </p:txBody>
      </p:sp>
      <p:sp>
        <p:nvSpPr>
          <p:cNvPr id="5" name="矩形 4"/>
          <p:cNvSpPr>
            <a:spLocks noChangeArrowheads="1"/>
          </p:cNvSpPr>
          <p:nvPr/>
        </p:nvSpPr>
        <p:spPr bwMode="auto">
          <a:xfrm>
            <a:off x="560512" y="4091210"/>
            <a:ext cx="7924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a:t>在</a:t>
            </a:r>
            <a:r>
              <a:rPr lang="en-US" altLang="zh-CN" sz="2400"/>
              <a:t>CountVectorizerModel</a:t>
            </a:r>
            <a:r>
              <a:rPr lang="zh-CN" altLang="en-US" sz="2400"/>
              <a:t>的训练过程中，</a:t>
            </a:r>
            <a:r>
              <a:rPr lang="en-US" altLang="zh-CN" sz="2400"/>
              <a:t>CountVectorizer</a:t>
            </a:r>
            <a:r>
              <a:rPr lang="zh-CN" altLang="en-US" sz="2400"/>
              <a:t>将根据语料库中的词频排序从高到低进行选择，词汇表的最大含量由</a:t>
            </a:r>
            <a:r>
              <a:rPr lang="en-US" altLang="zh-CN" sz="2400"/>
              <a:t>vocabsize</a:t>
            </a:r>
            <a:r>
              <a:rPr lang="zh-CN" altLang="en-US" sz="2400"/>
              <a:t>超参数来指定，超参数</a:t>
            </a:r>
            <a:r>
              <a:rPr lang="en-US" altLang="zh-CN" sz="2400"/>
              <a:t>minDF</a:t>
            </a:r>
            <a:r>
              <a:rPr lang="zh-CN" altLang="en-US" sz="2400"/>
              <a:t>，则指定词汇表中的词语至少要在多少个不同文档中出现</a:t>
            </a:r>
          </a:p>
        </p:txBody>
      </p:sp>
    </p:spTree>
    <p:extLst>
      <p:ext uri="{BB962C8B-B14F-4D97-AF65-F5344CB8AC3E}">
        <p14:creationId xmlns:p14="http://schemas.microsoft.com/office/powerpoint/2010/main" val="19793997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blinds(horizontal)">
                                      <p:cBhvr>
                                        <p:cTn id="7" dur="500"/>
                                        <p:tgtEl>
                                          <p:spTgt spid="419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639227" y="410710"/>
            <a:ext cx="8667750" cy="914400"/>
          </a:xfrm>
          <a:ln/>
        </p:spPr>
        <p:txBody>
          <a:bodyPr>
            <a:normAutofit fontScale="90000"/>
          </a:bodyPr>
          <a:lstStyle/>
          <a:p>
            <a:r>
              <a:rPr lang="en-US" altLang="zh-CN" dirty="0"/>
              <a:t>6.3.3 </a:t>
            </a:r>
            <a:r>
              <a:rPr lang="zh-CN" altLang="en-US" dirty="0"/>
              <a:t>特征抽取：</a:t>
            </a:r>
            <a:r>
              <a:rPr lang="en-US" altLang="zh-CN" dirty="0" err="1"/>
              <a:t>CountVectorizer</a:t>
            </a:r>
            <a:endParaRPr lang="zh-CN" altLang="en-US" dirty="0"/>
          </a:p>
        </p:txBody>
      </p:sp>
      <p:sp>
        <p:nvSpPr>
          <p:cNvPr id="43011" name="矩形 3"/>
          <p:cNvSpPr>
            <a:spLocks noChangeArrowheads="1"/>
          </p:cNvSpPr>
          <p:nvPr/>
        </p:nvSpPr>
        <p:spPr bwMode="auto">
          <a:xfrm>
            <a:off x="632520" y="1589324"/>
            <a:ext cx="6242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a:t>
            </a:r>
            <a:r>
              <a:rPr lang="en-US" altLang="zh-CN" sz="2400" dirty="0"/>
              <a:t>1</a:t>
            </a:r>
            <a:r>
              <a:rPr lang="zh-CN" altLang="en-US" sz="2400" dirty="0"/>
              <a:t>）首先导入</a:t>
            </a:r>
            <a:r>
              <a:rPr lang="en-US" altLang="zh-CN" sz="2400" dirty="0" err="1"/>
              <a:t>CountVectorizer</a:t>
            </a:r>
            <a:r>
              <a:rPr lang="zh-CN" altLang="en-US" sz="2400" dirty="0"/>
              <a:t>所需要的包：</a:t>
            </a:r>
          </a:p>
        </p:txBody>
      </p:sp>
      <p:sp>
        <p:nvSpPr>
          <p:cNvPr id="43012" name="矩形 4"/>
          <p:cNvSpPr>
            <a:spLocks noChangeArrowheads="1"/>
          </p:cNvSpPr>
          <p:nvPr/>
        </p:nvSpPr>
        <p:spPr bwMode="auto">
          <a:xfrm>
            <a:off x="640904" y="2155527"/>
            <a:ext cx="8776592" cy="132343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4000" dirty="0">
                <a:solidFill>
                  <a:schemeClr val="bg1"/>
                </a:solidFill>
              </a:rPr>
              <a:t>from </a:t>
            </a:r>
            <a:r>
              <a:rPr lang="en-US" altLang="zh-CN" sz="4000" dirty="0" err="1">
                <a:solidFill>
                  <a:schemeClr val="bg1"/>
                </a:solidFill>
              </a:rPr>
              <a:t>pyspark.ml.feature</a:t>
            </a:r>
            <a:r>
              <a:rPr lang="en-US" altLang="zh-CN" sz="4000" dirty="0">
                <a:solidFill>
                  <a:schemeClr val="bg1"/>
                </a:solidFill>
              </a:rPr>
              <a:t> import </a:t>
            </a:r>
            <a:r>
              <a:rPr lang="en-US" altLang="zh-CN" sz="4000" dirty="0" err="1">
                <a:solidFill>
                  <a:schemeClr val="bg1"/>
                </a:solidFill>
              </a:rPr>
              <a:t>CountVectorizer</a:t>
            </a:r>
            <a:endParaRPr lang="en-US" altLang="zh-CN" sz="4000" dirty="0">
              <a:solidFill>
                <a:schemeClr val="bg1"/>
              </a:solidFill>
            </a:endParaRPr>
          </a:p>
        </p:txBody>
      </p:sp>
      <p:sp>
        <p:nvSpPr>
          <p:cNvPr id="43013" name="矩形 6"/>
          <p:cNvSpPr>
            <a:spLocks noChangeArrowheads="1"/>
          </p:cNvSpPr>
          <p:nvPr/>
        </p:nvSpPr>
        <p:spPr bwMode="auto">
          <a:xfrm>
            <a:off x="632520" y="3462833"/>
            <a:ext cx="877659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400" dirty="0"/>
              <a:t>（</a:t>
            </a:r>
            <a:r>
              <a:rPr lang="en-US" altLang="zh-CN" sz="2400" dirty="0"/>
              <a:t>2</a:t>
            </a:r>
            <a:r>
              <a:rPr lang="zh-CN" altLang="en-US" sz="2400" dirty="0"/>
              <a:t>）假设有如下的</a:t>
            </a:r>
            <a:r>
              <a:rPr lang="en-US" altLang="zh-CN" sz="2400" dirty="0" err="1"/>
              <a:t>DataFrame</a:t>
            </a:r>
            <a:r>
              <a:rPr lang="zh-CN" altLang="en-US" sz="2400" dirty="0"/>
              <a:t>，其包含</a:t>
            </a:r>
            <a:r>
              <a:rPr lang="en-US" altLang="zh-CN" sz="2400" dirty="0"/>
              <a:t>id</a:t>
            </a:r>
            <a:r>
              <a:rPr lang="zh-CN" altLang="en-US" sz="2400" dirty="0"/>
              <a:t>和</a:t>
            </a:r>
            <a:r>
              <a:rPr lang="en-US" altLang="zh-CN" sz="2400" dirty="0"/>
              <a:t>words</a:t>
            </a:r>
            <a:r>
              <a:rPr lang="zh-CN" altLang="en-US" sz="2400" dirty="0"/>
              <a:t>两列，可以看成是一个包含两个文档的迷你语料库</a:t>
            </a:r>
          </a:p>
        </p:txBody>
      </p:sp>
      <p:sp>
        <p:nvSpPr>
          <p:cNvPr id="43014" name="矩形 7"/>
          <p:cNvSpPr>
            <a:spLocks noChangeArrowheads="1"/>
          </p:cNvSpPr>
          <p:nvPr/>
        </p:nvSpPr>
        <p:spPr bwMode="auto">
          <a:xfrm>
            <a:off x="640904" y="4289127"/>
            <a:ext cx="8839200" cy="193899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4000" dirty="0">
                <a:solidFill>
                  <a:schemeClr val="bg1"/>
                </a:solidFill>
              </a:rPr>
              <a:t>df = </a:t>
            </a:r>
            <a:r>
              <a:rPr lang="en-US" altLang="zh-CN" sz="4000" dirty="0" err="1">
                <a:solidFill>
                  <a:schemeClr val="bg1"/>
                </a:solidFill>
              </a:rPr>
              <a:t>spark.createDataFrame</a:t>
            </a:r>
            <a:r>
              <a:rPr lang="en-US" altLang="zh-CN" sz="4000" dirty="0">
                <a:solidFill>
                  <a:schemeClr val="bg1"/>
                </a:solidFill>
              </a:rPr>
              <a:t>([(0, ["a", "b", "c"]),(1, ["a", "b", "b", "c", "a"])],["id", "words"])</a:t>
            </a:r>
          </a:p>
        </p:txBody>
      </p:sp>
    </p:spTree>
    <p:extLst>
      <p:ext uri="{BB962C8B-B14F-4D97-AF65-F5344CB8AC3E}">
        <p14:creationId xmlns:p14="http://schemas.microsoft.com/office/powerpoint/2010/main" val="3494104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blinds(horizontal)">
                                      <p:cBhvr>
                                        <p:cTn id="7" dur="500"/>
                                        <p:tgtEl>
                                          <p:spTgt spid="430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012"/>
                                        </p:tgtEl>
                                        <p:attrNameLst>
                                          <p:attrName>style.visibility</p:attrName>
                                        </p:attrNameLst>
                                      </p:cBhvr>
                                      <p:to>
                                        <p:strVal val="visible"/>
                                      </p:to>
                                    </p:set>
                                    <p:animEffect transition="in" filter="blinds(horizontal)">
                                      <p:cBhvr>
                                        <p:cTn id="10" dur="500"/>
                                        <p:tgtEl>
                                          <p:spTgt spid="430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013"/>
                                        </p:tgtEl>
                                        <p:attrNameLst>
                                          <p:attrName>style.visibility</p:attrName>
                                        </p:attrNameLst>
                                      </p:cBhvr>
                                      <p:to>
                                        <p:strVal val="visible"/>
                                      </p:to>
                                    </p:set>
                                    <p:animEffect transition="in" filter="blinds(horizontal)">
                                      <p:cBhvr>
                                        <p:cTn id="15" dur="500"/>
                                        <p:tgtEl>
                                          <p:spTgt spid="4301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014"/>
                                        </p:tgtEl>
                                        <p:attrNameLst>
                                          <p:attrName>style.visibility</p:attrName>
                                        </p:attrNameLst>
                                      </p:cBhvr>
                                      <p:to>
                                        <p:strVal val="visible"/>
                                      </p:to>
                                    </p:set>
                                    <p:animEffect transition="in" filter="blinds(horizontal)">
                                      <p:cBhvr>
                                        <p:cTn id="18"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12" grpId="0" animBg="1"/>
      <p:bldP spid="43013" grpId="0"/>
      <p:bldP spid="430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272480" y="426755"/>
            <a:ext cx="8667750" cy="914400"/>
          </a:xfrm>
          <a:ln/>
        </p:spPr>
        <p:txBody>
          <a:bodyPr>
            <a:normAutofit fontScale="90000"/>
          </a:bodyPr>
          <a:lstStyle/>
          <a:p>
            <a:r>
              <a:rPr lang="en-US" altLang="zh-CN" dirty="0"/>
              <a:t>6.3.3 </a:t>
            </a:r>
            <a:r>
              <a:rPr lang="zh-CN" altLang="en-US" dirty="0"/>
              <a:t>特征抽取：</a:t>
            </a:r>
            <a:r>
              <a:rPr lang="en-US" altLang="zh-CN" dirty="0" err="1"/>
              <a:t>CountVectorizer</a:t>
            </a:r>
            <a:endParaRPr lang="zh-CN" altLang="en-US" dirty="0"/>
          </a:p>
        </p:txBody>
      </p:sp>
      <p:sp>
        <p:nvSpPr>
          <p:cNvPr id="57347" name="矩形 3"/>
          <p:cNvSpPr>
            <a:spLocks noChangeArrowheads="1"/>
          </p:cNvSpPr>
          <p:nvPr/>
        </p:nvSpPr>
        <p:spPr bwMode="auto">
          <a:xfrm>
            <a:off x="685800" y="1492047"/>
            <a:ext cx="85344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400" dirty="0"/>
              <a:t>（</a:t>
            </a:r>
            <a:r>
              <a:rPr lang="en-US" altLang="zh-CN" sz="2400" dirty="0"/>
              <a:t>3</a:t>
            </a:r>
            <a:r>
              <a:rPr lang="zh-CN" altLang="en-US" sz="2400" dirty="0"/>
              <a:t>）通过</a:t>
            </a:r>
            <a:r>
              <a:rPr lang="en-US" altLang="zh-CN" sz="2400" dirty="0" err="1"/>
              <a:t>CountVectorizer</a:t>
            </a:r>
            <a:r>
              <a:rPr lang="zh-CN" altLang="en-US" sz="2400" dirty="0"/>
              <a:t>设定超参数，训练一个</a:t>
            </a:r>
            <a:r>
              <a:rPr lang="en-US" altLang="zh-CN" sz="2400" dirty="0" err="1"/>
              <a:t>CountVectorizerModel</a:t>
            </a:r>
            <a:r>
              <a:rPr lang="zh-CN" altLang="en-US" sz="2400" dirty="0"/>
              <a:t>，这里设定词汇表的最大量为</a:t>
            </a:r>
            <a:r>
              <a:rPr lang="en-US" altLang="zh-CN" sz="2400" dirty="0"/>
              <a:t>3</a:t>
            </a:r>
            <a:r>
              <a:rPr lang="zh-CN" altLang="en-US" sz="2400" dirty="0"/>
              <a:t>，设定词汇表中的词至少要在</a:t>
            </a:r>
            <a:r>
              <a:rPr lang="en-US" altLang="zh-CN" sz="2400" dirty="0"/>
              <a:t>2</a:t>
            </a:r>
            <a:r>
              <a:rPr lang="zh-CN" altLang="en-US" sz="2400" dirty="0"/>
              <a:t>个文档中出现过，以过滤那些偶然出现的词汇</a:t>
            </a:r>
          </a:p>
        </p:txBody>
      </p:sp>
      <p:sp>
        <p:nvSpPr>
          <p:cNvPr id="57348" name="矩形 4"/>
          <p:cNvSpPr>
            <a:spLocks noChangeArrowheads="1"/>
          </p:cNvSpPr>
          <p:nvPr/>
        </p:nvSpPr>
        <p:spPr bwMode="auto">
          <a:xfrm>
            <a:off x="685800" y="3212976"/>
            <a:ext cx="8841160" cy="175432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dirty="0">
                <a:solidFill>
                  <a:schemeClr val="bg1"/>
                </a:solidFill>
              </a:rPr>
              <a:t>cv = </a:t>
            </a:r>
            <a:r>
              <a:rPr lang="en-US" altLang="zh-CN" sz="3600" dirty="0" err="1">
                <a:solidFill>
                  <a:schemeClr val="bg1"/>
                </a:solidFill>
              </a:rPr>
              <a:t>CountVectorizer</a:t>
            </a:r>
            <a:r>
              <a:rPr lang="en-US" altLang="zh-CN" sz="3600" dirty="0">
                <a:solidFill>
                  <a:schemeClr val="bg1"/>
                </a:solidFill>
              </a:rPr>
              <a:t>(</a:t>
            </a:r>
            <a:r>
              <a:rPr lang="en-US" altLang="zh-CN" sz="3600" dirty="0" err="1">
                <a:solidFill>
                  <a:schemeClr val="bg1"/>
                </a:solidFill>
              </a:rPr>
              <a:t>inputCol</a:t>
            </a:r>
            <a:r>
              <a:rPr lang="en-US" altLang="zh-CN" sz="3600" dirty="0">
                <a:solidFill>
                  <a:schemeClr val="bg1"/>
                </a:solidFill>
              </a:rPr>
              <a:t>="words", </a:t>
            </a:r>
            <a:r>
              <a:rPr lang="en-US" altLang="zh-CN" sz="3600" dirty="0" err="1">
                <a:solidFill>
                  <a:schemeClr val="bg1"/>
                </a:solidFill>
              </a:rPr>
              <a:t>outputCol</a:t>
            </a:r>
            <a:r>
              <a:rPr lang="en-US" altLang="zh-CN" sz="3600" dirty="0">
                <a:solidFill>
                  <a:schemeClr val="bg1"/>
                </a:solidFill>
              </a:rPr>
              <a:t>="features",</a:t>
            </a:r>
            <a:r>
              <a:rPr lang="en-US" altLang="zh-CN" sz="3600" dirty="0" err="1">
                <a:solidFill>
                  <a:schemeClr val="bg1"/>
                </a:solidFill>
              </a:rPr>
              <a:t>vocabSize</a:t>
            </a:r>
            <a:r>
              <a:rPr lang="en-US" altLang="zh-CN" sz="3600" dirty="0">
                <a:solidFill>
                  <a:schemeClr val="bg1"/>
                </a:solidFill>
              </a:rPr>
              <a:t>=3,minDF=2).fit(df)</a:t>
            </a:r>
          </a:p>
        </p:txBody>
      </p:sp>
    </p:spTree>
    <p:extLst>
      <p:ext uri="{BB962C8B-B14F-4D97-AF65-F5344CB8AC3E}">
        <p14:creationId xmlns:p14="http://schemas.microsoft.com/office/powerpoint/2010/main" val="20590720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ln/>
        </p:spPr>
        <p:txBody>
          <a:bodyPr>
            <a:normAutofit fontScale="90000"/>
          </a:bodyPr>
          <a:lstStyle/>
          <a:p>
            <a:r>
              <a:rPr lang="en-US" altLang="zh-CN" dirty="0"/>
              <a:t>6.3.3 </a:t>
            </a:r>
            <a:r>
              <a:rPr lang="zh-CN" altLang="en-US" dirty="0"/>
              <a:t>特征抽取：</a:t>
            </a:r>
            <a:r>
              <a:rPr lang="en-US" altLang="zh-CN" dirty="0" err="1"/>
              <a:t>CountVectorizer</a:t>
            </a:r>
            <a:endParaRPr lang="zh-CN" altLang="en-US" dirty="0"/>
          </a:p>
        </p:txBody>
      </p:sp>
      <p:sp>
        <p:nvSpPr>
          <p:cNvPr id="58371" name="矩形 3"/>
          <p:cNvSpPr>
            <a:spLocks noChangeArrowheads="1"/>
          </p:cNvSpPr>
          <p:nvPr/>
        </p:nvSpPr>
        <p:spPr bwMode="auto">
          <a:xfrm>
            <a:off x="800100" y="1593123"/>
            <a:ext cx="8305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a:t>
            </a:r>
            <a:r>
              <a:rPr lang="en-US" altLang="zh-CN" sz="2400"/>
              <a:t>4</a:t>
            </a:r>
            <a:r>
              <a:rPr lang="zh-CN" altLang="en-US" sz="2400"/>
              <a:t>）在训练结束后，可以通过</a:t>
            </a:r>
            <a:r>
              <a:rPr lang="en-US" altLang="zh-CN" sz="2400"/>
              <a:t>CountVectorizerModel</a:t>
            </a:r>
            <a:r>
              <a:rPr lang="zh-CN" altLang="en-US" sz="2400"/>
              <a:t>的</a:t>
            </a:r>
            <a:r>
              <a:rPr lang="en-US" altLang="zh-CN" sz="2400"/>
              <a:t>vocabulary</a:t>
            </a:r>
            <a:r>
              <a:rPr lang="zh-CN" altLang="en-US" sz="2400"/>
              <a:t>成员获得到模型的词汇表</a:t>
            </a:r>
          </a:p>
        </p:txBody>
      </p:sp>
      <p:sp>
        <p:nvSpPr>
          <p:cNvPr id="58372" name="矩形 4"/>
          <p:cNvSpPr>
            <a:spLocks noChangeArrowheads="1"/>
          </p:cNvSpPr>
          <p:nvPr/>
        </p:nvSpPr>
        <p:spPr bwMode="auto">
          <a:xfrm>
            <a:off x="880559" y="3013868"/>
            <a:ext cx="7543800"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err="1">
                <a:solidFill>
                  <a:schemeClr val="bg1"/>
                </a:solidFill>
              </a:rPr>
              <a:t>cv.vocabulary</a:t>
            </a:r>
            <a:endParaRPr lang="en-US" altLang="zh-CN" sz="2400" dirty="0">
              <a:solidFill>
                <a:schemeClr val="bg1"/>
              </a:solidFill>
            </a:endParaRPr>
          </a:p>
        </p:txBody>
      </p:sp>
      <p:sp>
        <p:nvSpPr>
          <p:cNvPr id="58373" name="矩形 5"/>
          <p:cNvSpPr>
            <a:spLocks noChangeArrowheads="1"/>
          </p:cNvSpPr>
          <p:nvPr/>
        </p:nvSpPr>
        <p:spPr bwMode="auto">
          <a:xfrm>
            <a:off x="880559" y="4437112"/>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从打印结果我们可以看到，词汇表中有“</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三个词，且这三个词都在</a:t>
            </a:r>
            <a:r>
              <a:rPr lang="en-US" altLang="zh-CN" sz="2400" dirty="0"/>
              <a:t>2</a:t>
            </a:r>
            <a:r>
              <a:rPr lang="zh-CN" altLang="en-US" sz="2400" dirty="0"/>
              <a:t>个文档中出现过（前文设定了</a:t>
            </a:r>
            <a:r>
              <a:rPr lang="en-US" altLang="zh-CN" sz="2400" dirty="0" err="1"/>
              <a:t>minDF</a:t>
            </a:r>
            <a:r>
              <a:rPr lang="zh-CN" altLang="en-US" sz="2400" dirty="0"/>
              <a:t>为</a:t>
            </a:r>
            <a:r>
              <a:rPr lang="en-US" altLang="zh-CN" sz="2400" dirty="0"/>
              <a:t>2</a:t>
            </a:r>
            <a:r>
              <a:rPr lang="zh-CN" altLang="en-US" sz="2400" dirty="0"/>
              <a:t>）</a:t>
            </a:r>
          </a:p>
        </p:txBody>
      </p:sp>
    </p:spTree>
    <p:extLst>
      <p:ext uri="{BB962C8B-B14F-4D97-AF65-F5344CB8AC3E}">
        <p14:creationId xmlns:p14="http://schemas.microsoft.com/office/powerpoint/2010/main" val="19864745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200472" y="476672"/>
            <a:ext cx="8667750" cy="914400"/>
          </a:xfrm>
          <a:ln/>
        </p:spPr>
        <p:txBody>
          <a:bodyPr>
            <a:normAutofit fontScale="90000"/>
          </a:bodyPr>
          <a:lstStyle/>
          <a:p>
            <a:r>
              <a:rPr lang="en-US" altLang="zh-CN" dirty="0"/>
              <a:t>6.3.3 </a:t>
            </a:r>
            <a:r>
              <a:rPr lang="zh-CN" altLang="en-US" dirty="0"/>
              <a:t>特征抽取：</a:t>
            </a:r>
            <a:r>
              <a:rPr lang="en-US" altLang="zh-CN" dirty="0" err="1"/>
              <a:t>CountVectorizer</a:t>
            </a:r>
            <a:endParaRPr lang="zh-CN" altLang="en-US" dirty="0"/>
          </a:p>
        </p:txBody>
      </p:sp>
      <p:sp>
        <p:nvSpPr>
          <p:cNvPr id="59395" name="矩形 3"/>
          <p:cNvSpPr>
            <a:spLocks noChangeArrowheads="1"/>
          </p:cNvSpPr>
          <p:nvPr/>
        </p:nvSpPr>
        <p:spPr bwMode="auto">
          <a:xfrm>
            <a:off x="632520" y="1968848"/>
            <a:ext cx="8856984"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400" dirty="0"/>
              <a:t>（</a:t>
            </a:r>
            <a:r>
              <a:rPr lang="en-US" altLang="zh-CN" sz="2400" dirty="0"/>
              <a:t>5</a:t>
            </a:r>
            <a:r>
              <a:rPr lang="zh-CN" altLang="en-US" sz="2400" dirty="0"/>
              <a:t>）使用这一模型对</a:t>
            </a:r>
            <a:r>
              <a:rPr lang="en-US" altLang="zh-CN" sz="2400" dirty="0" err="1"/>
              <a:t>DataFrame</a:t>
            </a:r>
            <a:r>
              <a:rPr lang="zh-CN" altLang="en-US" sz="2400" dirty="0"/>
              <a:t>进行变换，可以得到文档的向量化表示：</a:t>
            </a:r>
          </a:p>
        </p:txBody>
      </p:sp>
      <p:sp>
        <p:nvSpPr>
          <p:cNvPr id="59396" name="矩形 4"/>
          <p:cNvSpPr>
            <a:spLocks noChangeArrowheads="1"/>
          </p:cNvSpPr>
          <p:nvPr/>
        </p:nvSpPr>
        <p:spPr bwMode="auto">
          <a:xfrm>
            <a:off x="704528" y="3315694"/>
            <a:ext cx="8568952" cy="64633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dirty="0" err="1">
                <a:solidFill>
                  <a:schemeClr val="bg1"/>
                </a:solidFill>
              </a:rPr>
              <a:t>cv.transform</a:t>
            </a:r>
            <a:r>
              <a:rPr lang="en-US" altLang="zh-CN" sz="3600" dirty="0">
                <a:solidFill>
                  <a:schemeClr val="bg1"/>
                </a:solidFill>
              </a:rPr>
              <a:t>(df).show(truncate=False)</a:t>
            </a:r>
          </a:p>
        </p:txBody>
      </p:sp>
    </p:spTree>
    <p:extLst>
      <p:ext uri="{BB962C8B-B14F-4D97-AF65-F5344CB8AC3E}">
        <p14:creationId xmlns:p14="http://schemas.microsoft.com/office/powerpoint/2010/main" val="35084325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269429" y="404664"/>
            <a:ext cx="8667750" cy="914400"/>
          </a:xfrm>
          <a:ln/>
        </p:spPr>
        <p:txBody>
          <a:bodyPr>
            <a:normAutofit fontScale="90000"/>
          </a:bodyPr>
          <a:lstStyle/>
          <a:p>
            <a:r>
              <a:rPr lang="en-US" altLang="zh-CN" dirty="0"/>
              <a:t>6.3.4 </a:t>
            </a:r>
            <a:r>
              <a:rPr lang="zh-CN" altLang="en-US" dirty="0"/>
              <a:t>特征变换：标签和索引的转化</a:t>
            </a:r>
          </a:p>
        </p:txBody>
      </p:sp>
      <p:sp>
        <p:nvSpPr>
          <p:cNvPr id="48131" name="矩形 2"/>
          <p:cNvSpPr>
            <a:spLocks noChangeArrowheads="1"/>
          </p:cNvSpPr>
          <p:nvPr/>
        </p:nvSpPr>
        <p:spPr bwMode="auto">
          <a:xfrm>
            <a:off x="488504" y="1722908"/>
            <a:ext cx="81534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000" dirty="0"/>
              <a:t>在机器学习处理过程中，为了方便相关算法的实现，经常需要把标签数据（一般是字符串）转化成</a:t>
            </a:r>
            <a:r>
              <a:rPr lang="zh-CN" altLang="en-US" sz="2400" b="1" dirty="0">
                <a:solidFill>
                  <a:srgbClr val="FF0000"/>
                </a:solidFill>
              </a:rPr>
              <a:t>整数索引</a:t>
            </a:r>
            <a:r>
              <a:rPr lang="zh-CN" altLang="en-US" sz="2000" dirty="0"/>
              <a:t>，或是在计算结束后将整数索引还原为相应的标签</a:t>
            </a:r>
          </a:p>
        </p:txBody>
      </p:sp>
      <p:sp>
        <p:nvSpPr>
          <p:cNvPr id="48132" name="矩形 3"/>
          <p:cNvSpPr>
            <a:spLocks noChangeArrowheads="1"/>
          </p:cNvSpPr>
          <p:nvPr/>
        </p:nvSpPr>
        <p:spPr bwMode="auto">
          <a:xfrm>
            <a:off x="488504" y="2923059"/>
            <a:ext cx="822960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000" dirty="0"/>
              <a:t>Spark ML</a:t>
            </a:r>
            <a:r>
              <a:rPr lang="zh-CN" altLang="en-US" sz="2000" dirty="0"/>
              <a:t>包中提供了几个相关的转换器，例如：</a:t>
            </a:r>
            <a:r>
              <a:rPr lang="en-US" altLang="zh-CN" sz="2000" dirty="0" err="1"/>
              <a:t>StringIndexer</a:t>
            </a:r>
            <a:r>
              <a:rPr lang="zh-CN" altLang="en-US" sz="2000" dirty="0"/>
              <a:t>、</a:t>
            </a:r>
            <a:r>
              <a:rPr lang="en-US" altLang="zh-CN" sz="2000" dirty="0" err="1"/>
              <a:t>IndexToString</a:t>
            </a:r>
            <a:r>
              <a:rPr lang="zh-CN" altLang="en-US" sz="2000" dirty="0"/>
              <a:t>、</a:t>
            </a:r>
            <a:r>
              <a:rPr lang="en-US" altLang="zh-CN" sz="2000" dirty="0" err="1"/>
              <a:t>OneHotEncoder</a:t>
            </a:r>
            <a:r>
              <a:rPr lang="zh-CN" altLang="en-US" sz="2000" dirty="0"/>
              <a:t>、</a:t>
            </a:r>
            <a:r>
              <a:rPr lang="en-US" altLang="zh-CN" sz="2000" dirty="0" err="1"/>
              <a:t>VectorIndexer</a:t>
            </a:r>
            <a:r>
              <a:rPr lang="zh-CN" altLang="en-US" sz="2000" dirty="0"/>
              <a:t>，它们提供了十分方便的特征转换功能，这些转换器类都位于</a:t>
            </a:r>
            <a:r>
              <a:rPr lang="en-US" altLang="zh-CN" sz="2000" dirty="0" err="1"/>
              <a:t>org.apache.spark.ml.feature</a:t>
            </a:r>
            <a:r>
              <a:rPr lang="zh-CN" altLang="en-US" sz="2000" dirty="0"/>
              <a:t>包下</a:t>
            </a:r>
            <a:endParaRPr lang="en-US" altLang="zh-CN" sz="2000" dirty="0"/>
          </a:p>
          <a:p>
            <a:pPr eaLnBrk="1" hangingPunct="1">
              <a:spcBef>
                <a:spcPct val="0"/>
              </a:spcBef>
            </a:pPr>
            <a:endParaRPr lang="zh-CN" altLang="en-US" sz="2000" dirty="0"/>
          </a:p>
          <a:p>
            <a:pPr algn="just" eaLnBrk="1" hangingPunct="1">
              <a:spcBef>
                <a:spcPct val="0"/>
              </a:spcBef>
            </a:pPr>
            <a:r>
              <a:rPr lang="zh-CN" altLang="en-US" sz="2000" dirty="0"/>
              <a:t>值得注意的是，用于特征转换的转换器和其他的机器学习算法一样，也属于</a:t>
            </a:r>
            <a:r>
              <a:rPr lang="en-US" altLang="zh-CN" sz="2000" dirty="0"/>
              <a:t>ML Pipeline</a:t>
            </a:r>
            <a:r>
              <a:rPr lang="zh-CN" altLang="en-US" sz="2000" dirty="0"/>
              <a:t>模型的一部分，可以用来构成机器学习流水线，以</a:t>
            </a:r>
            <a:r>
              <a:rPr lang="en-US" altLang="zh-CN" sz="2000" dirty="0" err="1"/>
              <a:t>StringIndexer</a:t>
            </a:r>
            <a:r>
              <a:rPr lang="zh-CN" altLang="en-US" sz="2000" dirty="0"/>
              <a:t>为例，其存储着进行标签数值化过程的相关 超参数，是一个</a:t>
            </a:r>
            <a:r>
              <a:rPr lang="en-US" altLang="zh-CN" sz="2000" dirty="0"/>
              <a:t>Estimator</a:t>
            </a:r>
            <a:r>
              <a:rPr lang="zh-CN" altLang="en-US" sz="2000" dirty="0"/>
              <a:t>，对其调用</a:t>
            </a:r>
            <a:r>
              <a:rPr lang="en-US" altLang="zh-CN" sz="2000" dirty="0"/>
              <a:t>fit(..)</a:t>
            </a:r>
            <a:r>
              <a:rPr lang="zh-CN" altLang="en-US" sz="2000" dirty="0"/>
              <a:t>方法即可生成相应的模型</a:t>
            </a:r>
            <a:r>
              <a:rPr lang="en-US" altLang="zh-CN" sz="2000" dirty="0" err="1"/>
              <a:t>StringIndexerModel</a:t>
            </a:r>
            <a:r>
              <a:rPr lang="zh-CN" altLang="en-US" sz="2000" dirty="0"/>
              <a:t>类，很显然，它存储了用于</a:t>
            </a:r>
            <a:r>
              <a:rPr lang="en-US" altLang="zh-CN" sz="2000" dirty="0" err="1"/>
              <a:t>DataFrame</a:t>
            </a:r>
            <a:r>
              <a:rPr lang="zh-CN" altLang="en-US" sz="2000" dirty="0"/>
              <a:t>进行相关处理的 参数，是一个</a:t>
            </a:r>
            <a:r>
              <a:rPr lang="en-US" altLang="zh-CN" sz="2000" dirty="0"/>
              <a:t>Transformer</a:t>
            </a:r>
            <a:r>
              <a:rPr lang="zh-CN" altLang="en-US" sz="2000" dirty="0"/>
              <a:t>（其他转换器也是同一原理）</a:t>
            </a:r>
          </a:p>
        </p:txBody>
      </p:sp>
    </p:spTree>
    <p:extLst>
      <p:ext uri="{BB962C8B-B14F-4D97-AF65-F5344CB8AC3E}">
        <p14:creationId xmlns:p14="http://schemas.microsoft.com/office/powerpoint/2010/main" val="536433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linds(horizontal)">
                                      <p:cBhvr>
                                        <p:cTn id="7" dur="500"/>
                                        <p:tgtEl>
                                          <p:spTgt spid="48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blinds(horizontal)">
                                      <p:cBhvr>
                                        <p:cTn id="12"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P spid="4813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16496" y="379512"/>
            <a:ext cx="8667750" cy="914400"/>
          </a:xfrm>
          <a:ln/>
        </p:spPr>
        <p:txBody>
          <a:bodyPr>
            <a:normAutofit fontScale="90000"/>
          </a:bodyPr>
          <a:lstStyle/>
          <a:p>
            <a:r>
              <a:rPr lang="en-US" altLang="zh-CN" dirty="0"/>
              <a:t>6.3.4 </a:t>
            </a:r>
            <a:r>
              <a:rPr lang="zh-CN" altLang="en-US" dirty="0"/>
              <a:t>特征变换：标签和索引的转化</a:t>
            </a:r>
          </a:p>
        </p:txBody>
      </p:sp>
      <p:sp>
        <p:nvSpPr>
          <p:cNvPr id="62467" name="矩形 2"/>
          <p:cNvSpPr>
            <a:spLocks noChangeArrowheads="1"/>
          </p:cNvSpPr>
          <p:nvPr/>
        </p:nvSpPr>
        <p:spPr bwMode="auto">
          <a:xfrm>
            <a:off x="560512" y="1595339"/>
            <a:ext cx="2274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b="1" dirty="0" err="1"/>
              <a:t>StringIndexer</a:t>
            </a:r>
            <a:endParaRPr lang="en-US" altLang="zh-CN" sz="2400" b="1" dirty="0"/>
          </a:p>
        </p:txBody>
      </p:sp>
      <p:sp>
        <p:nvSpPr>
          <p:cNvPr id="49156" name="矩形 4"/>
          <p:cNvSpPr>
            <a:spLocks noChangeArrowheads="1"/>
          </p:cNvSpPr>
          <p:nvPr/>
        </p:nvSpPr>
        <p:spPr bwMode="auto">
          <a:xfrm>
            <a:off x="560512" y="2204938"/>
            <a:ext cx="8001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a:t>StringIndexer</a:t>
            </a:r>
            <a:r>
              <a:rPr lang="zh-CN" altLang="en-US" sz="2400"/>
              <a:t>转换器可以把一列</a:t>
            </a:r>
            <a:r>
              <a:rPr lang="zh-CN" altLang="en-US" sz="2400" b="1">
                <a:solidFill>
                  <a:srgbClr val="FF0000"/>
                </a:solidFill>
              </a:rPr>
              <a:t>类别型的特征</a:t>
            </a:r>
            <a:r>
              <a:rPr lang="zh-CN" altLang="en-US" sz="2400"/>
              <a:t>（或标签）进行编码，使其数值化，索引的范围从</a:t>
            </a:r>
            <a:r>
              <a:rPr lang="en-US" altLang="zh-CN" sz="2400"/>
              <a:t>0</a:t>
            </a:r>
            <a:r>
              <a:rPr lang="zh-CN" altLang="en-US" sz="2400"/>
              <a:t>开始，该过程可以使得相应的特征索引化，使得某些无法接受类别型特征的算法可以使用，并提高诸如决策树等机器学习算法的效率</a:t>
            </a:r>
          </a:p>
        </p:txBody>
      </p:sp>
      <p:sp>
        <p:nvSpPr>
          <p:cNvPr id="5" name="矩形 4"/>
          <p:cNvSpPr>
            <a:spLocks noChangeArrowheads="1"/>
          </p:cNvSpPr>
          <p:nvPr/>
        </p:nvSpPr>
        <p:spPr bwMode="auto">
          <a:xfrm>
            <a:off x="560512" y="3805138"/>
            <a:ext cx="80010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a:p>
            <a:pPr eaLnBrk="1" hangingPunct="1">
              <a:spcBef>
                <a:spcPct val="0"/>
              </a:spcBef>
            </a:pPr>
            <a:r>
              <a:rPr lang="zh-CN" altLang="en-US" sz="2400"/>
              <a:t>索引构建的顺序为标签的频率，优先编码频率较大的标签，所以出现频率最高的标签为</a:t>
            </a:r>
            <a:r>
              <a:rPr lang="en-US" altLang="zh-CN" sz="2400"/>
              <a:t>0</a:t>
            </a:r>
            <a:r>
              <a:rPr lang="zh-CN" altLang="en-US" sz="2400"/>
              <a:t>号</a:t>
            </a:r>
            <a:endParaRPr lang="en-US" altLang="zh-CN" sz="2400"/>
          </a:p>
          <a:p>
            <a:pPr eaLnBrk="1" hangingPunct="1">
              <a:spcBef>
                <a:spcPct val="0"/>
              </a:spcBef>
            </a:pPr>
            <a:endParaRPr lang="zh-CN" altLang="en-US" sz="2400"/>
          </a:p>
          <a:p>
            <a:pPr eaLnBrk="1" hangingPunct="1">
              <a:spcBef>
                <a:spcPct val="0"/>
              </a:spcBef>
            </a:pPr>
            <a:r>
              <a:rPr lang="zh-CN" altLang="en-US" sz="2400"/>
              <a:t>如果输入的是数值型的，我们会把它转化成字符型，然后再对其进行编码</a:t>
            </a:r>
          </a:p>
        </p:txBody>
      </p:sp>
    </p:spTree>
    <p:extLst>
      <p:ext uri="{BB962C8B-B14F-4D97-AF65-F5344CB8AC3E}">
        <p14:creationId xmlns:p14="http://schemas.microsoft.com/office/powerpoint/2010/main" val="1702628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blinds(horizontal)">
                                      <p:cBhvr>
                                        <p:cTn id="7" dur="500"/>
                                        <p:tgtEl>
                                          <p:spTgt spid="49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344488" y="259932"/>
            <a:ext cx="8667750" cy="914400"/>
          </a:xfrm>
          <a:ln/>
        </p:spPr>
        <p:txBody>
          <a:bodyPr>
            <a:normAutofit fontScale="90000"/>
          </a:bodyPr>
          <a:lstStyle/>
          <a:p>
            <a:r>
              <a:rPr lang="en-US" altLang="zh-CN" dirty="0"/>
              <a:t>6.3.4 </a:t>
            </a:r>
            <a:r>
              <a:rPr lang="zh-CN" altLang="en-US" dirty="0"/>
              <a:t>特征变换：标签和索引的转化</a:t>
            </a:r>
          </a:p>
        </p:txBody>
      </p:sp>
      <p:sp>
        <p:nvSpPr>
          <p:cNvPr id="63491" name="矩形 3"/>
          <p:cNvSpPr>
            <a:spLocks noChangeArrowheads="1"/>
          </p:cNvSpPr>
          <p:nvPr/>
        </p:nvSpPr>
        <p:spPr bwMode="auto">
          <a:xfrm>
            <a:off x="560512" y="1700808"/>
            <a:ext cx="8667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400" dirty="0"/>
              <a:t>（</a:t>
            </a:r>
            <a:r>
              <a:rPr lang="en-US" altLang="zh-CN" sz="2400" dirty="0"/>
              <a:t>1</a:t>
            </a:r>
            <a:r>
              <a:rPr lang="zh-CN" altLang="en-US" sz="2400" dirty="0"/>
              <a:t>）首先引入必要的包，并创建一个简单的</a:t>
            </a:r>
            <a:r>
              <a:rPr lang="en-US" altLang="zh-CN" sz="2400" dirty="0" err="1"/>
              <a:t>DataFrame</a:t>
            </a:r>
            <a:r>
              <a:rPr lang="zh-CN" altLang="en-US" sz="2400" dirty="0"/>
              <a:t>，它只包含一个</a:t>
            </a:r>
            <a:r>
              <a:rPr lang="en-US" altLang="zh-CN" sz="2400" dirty="0"/>
              <a:t>id</a:t>
            </a:r>
            <a:r>
              <a:rPr lang="zh-CN" altLang="en-US" sz="2400" dirty="0"/>
              <a:t>列和一个标签列</a:t>
            </a:r>
            <a:r>
              <a:rPr lang="en-US" altLang="zh-CN" sz="2400" dirty="0"/>
              <a:t>category</a:t>
            </a:r>
            <a:endParaRPr lang="zh-CN" altLang="en-US" sz="2400" dirty="0"/>
          </a:p>
        </p:txBody>
      </p:sp>
      <p:sp>
        <p:nvSpPr>
          <p:cNvPr id="63492" name="矩形 4"/>
          <p:cNvSpPr>
            <a:spLocks noChangeArrowheads="1"/>
          </p:cNvSpPr>
          <p:nvPr/>
        </p:nvSpPr>
        <p:spPr bwMode="auto">
          <a:xfrm>
            <a:off x="754063" y="2708920"/>
            <a:ext cx="8474199" cy="286232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dirty="0">
                <a:solidFill>
                  <a:schemeClr val="bg1"/>
                </a:solidFill>
              </a:rPr>
              <a:t>from </a:t>
            </a:r>
            <a:r>
              <a:rPr lang="en-US" altLang="zh-CN" sz="3600" dirty="0" err="1">
                <a:solidFill>
                  <a:schemeClr val="bg1"/>
                </a:solidFill>
              </a:rPr>
              <a:t>pyspark.ml.feature</a:t>
            </a:r>
            <a:r>
              <a:rPr lang="en-US" altLang="zh-CN" sz="3600" dirty="0">
                <a:solidFill>
                  <a:schemeClr val="bg1"/>
                </a:solidFill>
              </a:rPr>
              <a:t> import </a:t>
            </a:r>
            <a:r>
              <a:rPr lang="en-US" altLang="zh-CN" sz="3600" dirty="0" err="1">
                <a:solidFill>
                  <a:schemeClr val="bg1"/>
                </a:solidFill>
              </a:rPr>
              <a:t>StringIndexer</a:t>
            </a:r>
            <a:r>
              <a:rPr lang="en-US" altLang="zh-CN" sz="3600" dirty="0">
                <a:solidFill>
                  <a:schemeClr val="bg1"/>
                </a:solidFill>
              </a:rPr>
              <a:t>, </a:t>
            </a:r>
            <a:r>
              <a:rPr lang="en-US" altLang="zh-CN" sz="3600" dirty="0" err="1">
                <a:solidFill>
                  <a:schemeClr val="bg1"/>
                </a:solidFill>
              </a:rPr>
              <a:t>IndexToString</a:t>
            </a:r>
            <a:endParaRPr lang="en-US" altLang="zh-CN" sz="3600" dirty="0">
              <a:solidFill>
                <a:schemeClr val="bg1"/>
              </a:solidFill>
            </a:endParaRPr>
          </a:p>
          <a:p>
            <a:pPr eaLnBrk="1" hangingPunct="1">
              <a:spcBef>
                <a:spcPct val="0"/>
              </a:spcBef>
              <a:buFontTx/>
              <a:buNone/>
            </a:pPr>
            <a:r>
              <a:rPr lang="en-US" altLang="zh-CN" sz="3600" dirty="0">
                <a:solidFill>
                  <a:schemeClr val="bg1"/>
                </a:solidFill>
              </a:rPr>
              <a:t>df = </a:t>
            </a:r>
            <a:r>
              <a:rPr lang="en-US" altLang="zh-CN" sz="3600" dirty="0" err="1">
                <a:solidFill>
                  <a:schemeClr val="bg1"/>
                </a:solidFill>
              </a:rPr>
              <a:t>spark.createDataFrame</a:t>
            </a:r>
            <a:r>
              <a:rPr lang="en-US" altLang="zh-CN" sz="3600" dirty="0">
                <a:solidFill>
                  <a:schemeClr val="bg1"/>
                </a:solidFill>
              </a:rPr>
              <a:t>([</a:t>
            </a:r>
            <a:r>
              <a:rPr lang="pt-BR" altLang="zh-CN" sz="3600" dirty="0">
                <a:solidFill>
                  <a:schemeClr val="bg1"/>
                </a:solidFill>
              </a:rPr>
              <a:t>(0, "a"),(1, "b"),(2, "c"),(3, "a"),(4, "a"),(5, "c")</a:t>
            </a:r>
            <a:r>
              <a:rPr lang="en-US" altLang="zh-CN" sz="3600" dirty="0">
                <a:solidFill>
                  <a:schemeClr val="bg1"/>
                </a:solidFill>
              </a:rPr>
              <a:t>],["id", "category"])</a:t>
            </a:r>
          </a:p>
        </p:txBody>
      </p:sp>
    </p:spTree>
    <p:extLst>
      <p:ext uri="{BB962C8B-B14F-4D97-AF65-F5344CB8AC3E}">
        <p14:creationId xmlns:p14="http://schemas.microsoft.com/office/powerpoint/2010/main" val="3917813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23850" y="251618"/>
            <a:ext cx="8667750" cy="914400"/>
          </a:xfrm>
          <a:ln/>
        </p:spPr>
        <p:txBody>
          <a:bodyPr/>
          <a:lstStyle/>
          <a:p>
            <a:r>
              <a:rPr lang="en-US" altLang="zh-CN" dirty="0"/>
              <a:t>6.1.2 </a:t>
            </a:r>
            <a:r>
              <a:rPr lang="zh-CN" altLang="en-US" dirty="0"/>
              <a:t>基于大数据的机器学习</a:t>
            </a:r>
          </a:p>
        </p:txBody>
      </p:sp>
      <p:sp>
        <p:nvSpPr>
          <p:cNvPr id="6147" name="矩形 2"/>
          <p:cNvSpPr>
            <a:spLocks noChangeArrowheads="1"/>
          </p:cNvSpPr>
          <p:nvPr/>
        </p:nvSpPr>
        <p:spPr bwMode="auto">
          <a:xfrm>
            <a:off x="920552" y="1855726"/>
            <a:ext cx="7924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dirty="0"/>
              <a:t>传统的机器学习算法，由于技术和单机存储的限制，只能在少量数据上使用，依赖于数据抽样</a:t>
            </a:r>
            <a:endParaRPr lang="en-US" altLang="zh-CN" sz="2400" dirty="0"/>
          </a:p>
          <a:p>
            <a:pPr eaLnBrk="1" hangingPunct="1">
              <a:spcBef>
                <a:spcPct val="0"/>
              </a:spcBef>
            </a:pPr>
            <a:r>
              <a:rPr lang="zh-CN" altLang="en-US" sz="2400" dirty="0"/>
              <a:t>大数据技术的出现，可以支持在全量数据上进行机器学习</a:t>
            </a:r>
            <a:endParaRPr lang="en-US" altLang="zh-CN" sz="2400" dirty="0"/>
          </a:p>
          <a:p>
            <a:pPr eaLnBrk="1" hangingPunct="1">
              <a:spcBef>
                <a:spcPct val="0"/>
              </a:spcBef>
            </a:pPr>
            <a:endParaRPr lang="en-US" altLang="zh-CN" sz="2400" dirty="0"/>
          </a:p>
        </p:txBody>
      </p:sp>
      <p:sp>
        <p:nvSpPr>
          <p:cNvPr id="4" name="矩形 3"/>
          <p:cNvSpPr>
            <a:spLocks noChangeArrowheads="1"/>
          </p:cNvSpPr>
          <p:nvPr/>
        </p:nvSpPr>
        <p:spPr bwMode="auto">
          <a:xfrm>
            <a:off x="920552" y="345202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dirty="0"/>
              <a:t>机器学习算法涉及大量</a:t>
            </a:r>
            <a:r>
              <a:rPr lang="zh-CN" altLang="en-US" sz="2400" b="1" dirty="0">
                <a:solidFill>
                  <a:srgbClr val="FF0000"/>
                </a:solidFill>
              </a:rPr>
              <a:t>迭代计算</a:t>
            </a:r>
            <a:endParaRPr lang="en-US" altLang="zh-CN" sz="2400" b="1" dirty="0">
              <a:solidFill>
                <a:srgbClr val="FF0000"/>
              </a:solidFill>
            </a:endParaRPr>
          </a:p>
          <a:p>
            <a:pPr eaLnBrk="1" hangingPunct="1">
              <a:spcBef>
                <a:spcPct val="0"/>
              </a:spcBef>
            </a:pPr>
            <a:r>
              <a:rPr lang="zh-CN" altLang="en-US" sz="2400" dirty="0"/>
              <a:t>基于磁盘的</a:t>
            </a:r>
            <a:r>
              <a:rPr lang="en-US" altLang="zh-CN" sz="2400" dirty="0"/>
              <a:t>MapReduce</a:t>
            </a:r>
            <a:r>
              <a:rPr lang="zh-CN" altLang="en-US" sz="2400" dirty="0"/>
              <a:t>不适合进行大量迭代计算</a:t>
            </a:r>
            <a:endParaRPr lang="en-US" altLang="zh-CN" sz="2400" dirty="0"/>
          </a:p>
          <a:p>
            <a:pPr eaLnBrk="1" hangingPunct="1">
              <a:spcBef>
                <a:spcPct val="0"/>
              </a:spcBef>
            </a:pPr>
            <a:r>
              <a:rPr lang="zh-CN" altLang="en-US" sz="2400" dirty="0"/>
              <a:t>基于内存的</a:t>
            </a:r>
            <a:r>
              <a:rPr lang="en-US" altLang="zh-CN" sz="2400" dirty="0"/>
              <a:t>Spark</a:t>
            </a:r>
            <a:r>
              <a:rPr lang="zh-CN" altLang="en-US" sz="2400" dirty="0"/>
              <a:t>比较适合进行大量迭代计算</a:t>
            </a:r>
            <a:endParaRPr lang="en-US" altLang="zh-CN" sz="2400" dirty="0"/>
          </a:p>
        </p:txBody>
      </p:sp>
      <p:sp>
        <p:nvSpPr>
          <p:cNvPr id="3" name="灯片编号占位符 2"/>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4</a:t>
            </a:fld>
            <a:endParaRPr lang="en-US" sz="1400" b="1" dirty="0">
              <a:solidFill>
                <a:srgbClr val="FFFFFF"/>
              </a:solidFill>
            </a:endParaRPr>
          </a:p>
        </p:txBody>
      </p:sp>
    </p:spTree>
    <p:extLst>
      <p:ext uri="{BB962C8B-B14F-4D97-AF65-F5344CB8AC3E}">
        <p14:creationId xmlns:p14="http://schemas.microsoft.com/office/powerpoint/2010/main" val="395181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ln/>
        </p:spPr>
        <p:txBody>
          <a:bodyPr>
            <a:normAutofit fontScale="90000"/>
          </a:bodyPr>
          <a:lstStyle/>
          <a:p>
            <a:r>
              <a:rPr lang="en-US" altLang="zh-CN" dirty="0"/>
              <a:t>6.3.4 </a:t>
            </a:r>
            <a:r>
              <a:rPr lang="zh-CN" altLang="en-US" dirty="0"/>
              <a:t>特征变换：标签和索引的转化</a:t>
            </a:r>
          </a:p>
        </p:txBody>
      </p:sp>
      <p:sp>
        <p:nvSpPr>
          <p:cNvPr id="64515" name="矩形 2"/>
          <p:cNvSpPr>
            <a:spLocks noChangeArrowheads="1"/>
          </p:cNvSpPr>
          <p:nvPr/>
        </p:nvSpPr>
        <p:spPr bwMode="auto">
          <a:xfrm>
            <a:off x="416496" y="1628800"/>
            <a:ext cx="892899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400" dirty="0"/>
              <a:t>（</a:t>
            </a:r>
            <a:r>
              <a:rPr lang="en-US" altLang="zh-CN" sz="2400" dirty="0"/>
              <a:t>2</a:t>
            </a:r>
            <a:r>
              <a:rPr lang="zh-CN" altLang="en-US" sz="2400" dirty="0"/>
              <a:t>）随后，我们创建一个</a:t>
            </a:r>
            <a:r>
              <a:rPr lang="en-US" altLang="zh-CN" sz="2400" dirty="0" err="1"/>
              <a:t>StringIndexer</a:t>
            </a:r>
            <a:r>
              <a:rPr lang="zh-CN" altLang="en-US" sz="2400" dirty="0"/>
              <a:t>对象，设定输入输出列名，其余参数采用默认值，并对这个</a:t>
            </a:r>
            <a:r>
              <a:rPr lang="en-US" altLang="zh-CN" sz="2400" dirty="0" err="1"/>
              <a:t>DataFrame</a:t>
            </a:r>
            <a:r>
              <a:rPr lang="zh-CN" altLang="en-US" sz="2400" dirty="0"/>
              <a:t>进行训练，产生</a:t>
            </a:r>
            <a:r>
              <a:rPr lang="en-US" altLang="zh-CN" sz="2400" dirty="0" err="1"/>
              <a:t>StringIndexerModel</a:t>
            </a:r>
            <a:r>
              <a:rPr lang="zh-CN" altLang="en-US" sz="2400" dirty="0"/>
              <a:t>对象：</a:t>
            </a:r>
          </a:p>
        </p:txBody>
      </p:sp>
      <p:sp>
        <p:nvSpPr>
          <p:cNvPr id="64516" name="矩形 3"/>
          <p:cNvSpPr>
            <a:spLocks noChangeArrowheads="1"/>
          </p:cNvSpPr>
          <p:nvPr/>
        </p:nvSpPr>
        <p:spPr bwMode="auto">
          <a:xfrm>
            <a:off x="416496" y="3284984"/>
            <a:ext cx="8640960" cy="230832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dirty="0">
                <a:solidFill>
                  <a:schemeClr val="bg1"/>
                </a:solidFill>
              </a:rPr>
              <a:t>indexer = </a:t>
            </a:r>
            <a:r>
              <a:rPr lang="en-US" altLang="zh-CN" sz="3600" dirty="0" err="1">
                <a:solidFill>
                  <a:schemeClr val="bg1"/>
                </a:solidFill>
              </a:rPr>
              <a:t>StringIndexer</a:t>
            </a:r>
            <a:r>
              <a:rPr lang="en-US" altLang="zh-CN" sz="3600" dirty="0">
                <a:solidFill>
                  <a:schemeClr val="bg1"/>
                </a:solidFill>
              </a:rPr>
              <a:t>(</a:t>
            </a:r>
            <a:r>
              <a:rPr lang="en-US" altLang="zh-CN" sz="3600" dirty="0" err="1">
                <a:solidFill>
                  <a:schemeClr val="bg1"/>
                </a:solidFill>
              </a:rPr>
              <a:t>inputCol</a:t>
            </a:r>
            <a:r>
              <a:rPr lang="en-US" altLang="zh-CN" sz="3600" dirty="0">
                <a:solidFill>
                  <a:schemeClr val="bg1"/>
                </a:solidFill>
              </a:rPr>
              <a:t>="category", </a:t>
            </a:r>
            <a:r>
              <a:rPr lang="en-US" altLang="zh-CN" sz="3600" dirty="0" err="1">
                <a:solidFill>
                  <a:schemeClr val="bg1"/>
                </a:solidFill>
              </a:rPr>
              <a:t>outputCol</a:t>
            </a:r>
            <a:r>
              <a:rPr lang="en-US" altLang="zh-CN" sz="3600" dirty="0">
                <a:solidFill>
                  <a:schemeClr val="bg1"/>
                </a:solidFill>
              </a:rPr>
              <a:t>="</a:t>
            </a:r>
            <a:r>
              <a:rPr lang="en-US" altLang="zh-CN" sz="3600" dirty="0" err="1">
                <a:solidFill>
                  <a:schemeClr val="bg1"/>
                </a:solidFill>
              </a:rPr>
              <a:t>categoryIndex</a:t>
            </a:r>
            <a:r>
              <a:rPr lang="en-US" altLang="zh-CN" sz="3600" dirty="0">
                <a:solidFill>
                  <a:schemeClr val="bg1"/>
                </a:solidFill>
              </a:rPr>
              <a:t>")</a:t>
            </a:r>
          </a:p>
          <a:p>
            <a:pPr eaLnBrk="1" hangingPunct="1">
              <a:spcBef>
                <a:spcPct val="0"/>
              </a:spcBef>
              <a:buFontTx/>
              <a:buNone/>
            </a:pPr>
            <a:r>
              <a:rPr lang="en-US" altLang="zh-CN" sz="3600" dirty="0">
                <a:solidFill>
                  <a:schemeClr val="bg1"/>
                </a:solidFill>
              </a:rPr>
              <a:t>model = </a:t>
            </a:r>
            <a:r>
              <a:rPr lang="en-US" altLang="zh-CN" sz="3600" dirty="0" err="1">
                <a:solidFill>
                  <a:schemeClr val="bg1"/>
                </a:solidFill>
              </a:rPr>
              <a:t>indexer.fit</a:t>
            </a:r>
            <a:r>
              <a:rPr lang="en-US" altLang="zh-CN" sz="3600" dirty="0">
                <a:solidFill>
                  <a:schemeClr val="bg1"/>
                </a:solidFill>
              </a:rPr>
              <a:t>(df)</a:t>
            </a:r>
          </a:p>
        </p:txBody>
      </p:sp>
    </p:spTree>
    <p:extLst>
      <p:ext uri="{BB962C8B-B14F-4D97-AF65-F5344CB8AC3E}">
        <p14:creationId xmlns:p14="http://schemas.microsoft.com/office/powerpoint/2010/main" val="2674722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619125" y="307003"/>
            <a:ext cx="8667750" cy="914400"/>
          </a:xfrm>
          <a:ln/>
        </p:spPr>
        <p:txBody>
          <a:bodyPr>
            <a:normAutofit fontScale="90000"/>
          </a:bodyPr>
          <a:lstStyle/>
          <a:p>
            <a:r>
              <a:rPr lang="en-US" altLang="zh-CN" dirty="0"/>
              <a:t>6.3.4 </a:t>
            </a:r>
            <a:r>
              <a:rPr lang="zh-CN" altLang="en-US" dirty="0"/>
              <a:t>特征变换：标签和索引的转化</a:t>
            </a:r>
          </a:p>
        </p:txBody>
      </p:sp>
      <p:sp>
        <p:nvSpPr>
          <p:cNvPr id="65539" name="矩形 3"/>
          <p:cNvSpPr>
            <a:spLocks noChangeArrowheads="1"/>
          </p:cNvSpPr>
          <p:nvPr/>
        </p:nvSpPr>
        <p:spPr bwMode="auto">
          <a:xfrm>
            <a:off x="914400" y="1906741"/>
            <a:ext cx="8077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400"/>
              <a:t>（</a:t>
            </a:r>
            <a:r>
              <a:rPr lang="en-US" altLang="zh-CN" sz="2400"/>
              <a:t>3</a:t>
            </a:r>
            <a:r>
              <a:rPr lang="zh-CN" altLang="en-US" sz="2400"/>
              <a:t>）随后即可利用该对象对</a:t>
            </a:r>
            <a:r>
              <a:rPr lang="en-US" altLang="zh-CN" sz="2400"/>
              <a:t>DataFrame</a:t>
            </a:r>
            <a:r>
              <a:rPr lang="zh-CN" altLang="en-US" sz="2400"/>
              <a:t>进行转换操作，可以看到，</a:t>
            </a:r>
            <a:r>
              <a:rPr lang="en-US" altLang="zh-CN" sz="2400"/>
              <a:t>StringIndexerModel</a:t>
            </a:r>
            <a:r>
              <a:rPr lang="zh-CN" altLang="en-US" sz="2400"/>
              <a:t>依次按照出现频率的高低，把字符标签进行了排序，即出现最多的“</a:t>
            </a:r>
            <a:r>
              <a:rPr lang="en-US" altLang="zh-CN" sz="2400"/>
              <a:t>a”</a:t>
            </a:r>
            <a:r>
              <a:rPr lang="zh-CN" altLang="en-US" sz="2400"/>
              <a:t>被编号成</a:t>
            </a:r>
            <a:r>
              <a:rPr lang="en-US" altLang="zh-CN" sz="2400"/>
              <a:t>0</a:t>
            </a:r>
            <a:r>
              <a:rPr lang="zh-CN" altLang="en-US" sz="2400"/>
              <a:t>，“</a:t>
            </a:r>
            <a:r>
              <a:rPr lang="en-US" altLang="zh-CN" sz="2400"/>
              <a:t>c”</a:t>
            </a:r>
            <a:r>
              <a:rPr lang="zh-CN" altLang="en-US" sz="2400"/>
              <a:t>为</a:t>
            </a:r>
            <a:r>
              <a:rPr lang="en-US" altLang="zh-CN" sz="2400"/>
              <a:t>1</a:t>
            </a:r>
            <a:r>
              <a:rPr lang="zh-CN" altLang="en-US" sz="2400"/>
              <a:t>，出现最少的“</a:t>
            </a:r>
            <a:r>
              <a:rPr lang="en-US" altLang="zh-CN" sz="2400"/>
              <a:t>b”</a:t>
            </a:r>
            <a:r>
              <a:rPr lang="zh-CN" altLang="en-US" sz="2400"/>
              <a:t>为</a:t>
            </a:r>
            <a:r>
              <a:rPr lang="en-US" altLang="zh-CN" sz="2400"/>
              <a:t>2</a:t>
            </a:r>
            <a:endParaRPr lang="zh-CN" altLang="en-US" sz="2400"/>
          </a:p>
        </p:txBody>
      </p:sp>
      <p:sp>
        <p:nvSpPr>
          <p:cNvPr id="65540" name="矩形 4"/>
          <p:cNvSpPr>
            <a:spLocks noChangeArrowheads="1"/>
          </p:cNvSpPr>
          <p:nvPr/>
        </p:nvSpPr>
        <p:spPr bwMode="auto">
          <a:xfrm>
            <a:off x="947803" y="3933056"/>
            <a:ext cx="7924800" cy="120032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3600" dirty="0">
                <a:solidFill>
                  <a:schemeClr val="bg1"/>
                </a:solidFill>
              </a:rPr>
              <a:t>indexed= </a:t>
            </a:r>
            <a:r>
              <a:rPr lang="en-US" altLang="zh-CN" sz="3600" dirty="0" err="1">
                <a:solidFill>
                  <a:schemeClr val="bg1"/>
                </a:solidFill>
              </a:rPr>
              <a:t>model.transform</a:t>
            </a:r>
            <a:r>
              <a:rPr lang="en-US" altLang="zh-CN" sz="3600" dirty="0">
                <a:solidFill>
                  <a:schemeClr val="bg1"/>
                </a:solidFill>
              </a:rPr>
              <a:t>(df)</a:t>
            </a:r>
          </a:p>
          <a:p>
            <a:pPr algn="just" eaLnBrk="1" hangingPunct="1">
              <a:spcBef>
                <a:spcPct val="0"/>
              </a:spcBef>
              <a:buFontTx/>
              <a:buNone/>
            </a:pPr>
            <a:r>
              <a:rPr lang="en-US" altLang="zh-CN" sz="3600" dirty="0" err="1">
                <a:solidFill>
                  <a:schemeClr val="bg1"/>
                </a:solidFill>
              </a:rPr>
              <a:t>indexed.show</a:t>
            </a:r>
            <a:r>
              <a:rPr lang="en-US" altLang="zh-CN" sz="3600" dirty="0">
                <a:solidFill>
                  <a:schemeClr val="bg1"/>
                </a:solidFill>
              </a:rPr>
              <a:t>()</a:t>
            </a:r>
          </a:p>
        </p:txBody>
      </p:sp>
    </p:spTree>
    <p:extLst>
      <p:ext uri="{BB962C8B-B14F-4D97-AF65-F5344CB8AC3E}">
        <p14:creationId xmlns:p14="http://schemas.microsoft.com/office/powerpoint/2010/main" val="39851965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488504" y="436645"/>
            <a:ext cx="8667750" cy="914400"/>
          </a:xfrm>
          <a:ln/>
        </p:spPr>
        <p:txBody>
          <a:bodyPr>
            <a:normAutofit fontScale="90000"/>
          </a:bodyPr>
          <a:lstStyle/>
          <a:p>
            <a:r>
              <a:rPr lang="en-US" altLang="zh-CN" dirty="0"/>
              <a:t>6.3.4 </a:t>
            </a:r>
            <a:r>
              <a:rPr lang="zh-CN" altLang="en-US" dirty="0"/>
              <a:t>特征变换：标签和索引的转化</a:t>
            </a:r>
          </a:p>
        </p:txBody>
      </p:sp>
      <p:sp>
        <p:nvSpPr>
          <p:cNvPr id="66563" name="矩形 2"/>
          <p:cNvSpPr>
            <a:spLocks noChangeArrowheads="1"/>
          </p:cNvSpPr>
          <p:nvPr/>
        </p:nvSpPr>
        <p:spPr bwMode="auto">
          <a:xfrm>
            <a:off x="990601" y="1951112"/>
            <a:ext cx="2335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b="1"/>
              <a:t>IndexToString</a:t>
            </a:r>
            <a:endParaRPr lang="zh-CN" altLang="en-US" sz="2400" b="1"/>
          </a:p>
        </p:txBody>
      </p:sp>
      <p:sp>
        <p:nvSpPr>
          <p:cNvPr id="66564" name="矩形 4"/>
          <p:cNvSpPr>
            <a:spLocks noChangeArrowheads="1"/>
          </p:cNvSpPr>
          <p:nvPr/>
        </p:nvSpPr>
        <p:spPr bwMode="auto">
          <a:xfrm>
            <a:off x="990600" y="2636912"/>
            <a:ext cx="7924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a:t>与</a:t>
            </a:r>
            <a:r>
              <a:rPr lang="en-US" altLang="zh-CN" sz="2400"/>
              <a:t>StringIndexer</a:t>
            </a:r>
            <a:r>
              <a:rPr lang="zh-CN" altLang="en-US" sz="2400"/>
              <a:t>相对应，</a:t>
            </a:r>
            <a:r>
              <a:rPr lang="en-US" altLang="zh-CN" sz="2400"/>
              <a:t>IndexToString</a:t>
            </a:r>
            <a:r>
              <a:rPr lang="zh-CN" altLang="en-US" sz="2400"/>
              <a:t>的作用是把标签索引的一列重新映射回原有的字符型标签</a:t>
            </a:r>
          </a:p>
          <a:p>
            <a:pPr eaLnBrk="1" hangingPunct="1">
              <a:spcBef>
                <a:spcPct val="0"/>
              </a:spcBef>
              <a:buFontTx/>
              <a:buNone/>
            </a:pPr>
            <a:endParaRPr lang="zh-CN" altLang="en-US" sz="2400"/>
          </a:p>
          <a:p>
            <a:pPr eaLnBrk="1" hangingPunct="1">
              <a:spcBef>
                <a:spcPct val="0"/>
              </a:spcBef>
            </a:pPr>
            <a:r>
              <a:rPr lang="zh-CN" altLang="en-US" sz="2400"/>
              <a:t>其主要使用场景一般都是</a:t>
            </a:r>
            <a:r>
              <a:rPr lang="zh-CN" altLang="en-US" sz="2400" b="1">
                <a:solidFill>
                  <a:srgbClr val="FF0000"/>
                </a:solidFill>
              </a:rPr>
              <a:t>和</a:t>
            </a:r>
            <a:r>
              <a:rPr lang="en-US" altLang="zh-CN" sz="2400" b="1">
                <a:solidFill>
                  <a:srgbClr val="FF0000"/>
                </a:solidFill>
              </a:rPr>
              <a:t>StringIndexer</a:t>
            </a:r>
            <a:r>
              <a:rPr lang="zh-CN" altLang="en-US" sz="2400" b="1">
                <a:solidFill>
                  <a:srgbClr val="FF0000"/>
                </a:solidFill>
              </a:rPr>
              <a:t>配合</a:t>
            </a:r>
            <a:r>
              <a:rPr lang="zh-CN" altLang="en-US" sz="2400"/>
              <a:t>，先用</a:t>
            </a:r>
            <a:r>
              <a:rPr lang="en-US" altLang="zh-CN" sz="2400"/>
              <a:t>StringIndexer</a:t>
            </a:r>
            <a:r>
              <a:rPr lang="zh-CN" altLang="en-US" sz="2400"/>
              <a:t>将标签转化成标签索引，进行模型训练，然后在预测标签的时候再把标签索引转化成原有的字符标签。当然，你也可以另外定义其他的标签</a:t>
            </a:r>
          </a:p>
        </p:txBody>
      </p:sp>
    </p:spTree>
    <p:extLst>
      <p:ext uri="{BB962C8B-B14F-4D97-AF65-F5344CB8AC3E}">
        <p14:creationId xmlns:p14="http://schemas.microsoft.com/office/powerpoint/2010/main" val="34050196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619125" y="260648"/>
            <a:ext cx="8667750" cy="914400"/>
          </a:xfrm>
          <a:ln/>
        </p:spPr>
        <p:txBody>
          <a:bodyPr>
            <a:normAutofit fontScale="90000"/>
          </a:bodyPr>
          <a:lstStyle/>
          <a:p>
            <a:r>
              <a:rPr lang="en-US" altLang="zh-CN" dirty="0"/>
              <a:t>6.3.4 </a:t>
            </a:r>
            <a:r>
              <a:rPr lang="zh-CN" altLang="en-US" dirty="0"/>
              <a:t>特征变换：标签和索引的转化</a:t>
            </a:r>
          </a:p>
        </p:txBody>
      </p:sp>
      <p:sp>
        <p:nvSpPr>
          <p:cNvPr id="67587" name="矩形 2"/>
          <p:cNvSpPr>
            <a:spLocks noChangeArrowheads="1"/>
          </p:cNvSpPr>
          <p:nvPr/>
        </p:nvSpPr>
        <p:spPr bwMode="auto">
          <a:xfrm>
            <a:off x="632520" y="1628800"/>
            <a:ext cx="8667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400" dirty="0">
                <a:latin typeface="宋体" panose="02010600030101010101" pitchFamily="2" charset="-122"/>
              </a:rPr>
              <a:t>（</a:t>
            </a:r>
            <a:r>
              <a:rPr lang="en-US" altLang="zh-CN" sz="2400" dirty="0">
                <a:latin typeface="宋体" panose="02010600030101010101" pitchFamily="2" charset="-122"/>
              </a:rPr>
              <a:t>1</a:t>
            </a:r>
            <a:r>
              <a:rPr lang="zh-CN" altLang="en-US" sz="2400" dirty="0">
                <a:latin typeface="宋体" panose="02010600030101010101" pitchFamily="2" charset="-122"/>
              </a:rPr>
              <a:t>）首先，和</a:t>
            </a:r>
            <a:r>
              <a:rPr lang="en-US" altLang="zh-CN" sz="2400" dirty="0" err="1">
                <a:latin typeface="宋体" panose="02010600030101010101" pitchFamily="2" charset="-122"/>
              </a:rPr>
              <a:t>StringIndexer</a:t>
            </a:r>
            <a:r>
              <a:rPr lang="zh-CN" altLang="en-US" sz="2400" dirty="0">
                <a:latin typeface="宋体" panose="02010600030101010101" pitchFamily="2" charset="-122"/>
              </a:rPr>
              <a:t>的实验相同，我们用</a:t>
            </a:r>
            <a:r>
              <a:rPr lang="en-US" altLang="zh-CN" sz="2400" dirty="0" err="1">
                <a:latin typeface="宋体" panose="02010600030101010101" pitchFamily="2" charset="-122"/>
              </a:rPr>
              <a:t>StringIndexer</a:t>
            </a:r>
            <a:r>
              <a:rPr lang="zh-CN" altLang="en-US" sz="2400" dirty="0">
                <a:latin typeface="宋体" panose="02010600030101010101" pitchFamily="2" charset="-122"/>
              </a:rPr>
              <a:t>读取数据集中的“</a:t>
            </a:r>
            <a:r>
              <a:rPr lang="en-US" altLang="zh-CN" sz="2400" dirty="0">
                <a:latin typeface="宋体" panose="02010600030101010101" pitchFamily="2" charset="-122"/>
              </a:rPr>
              <a:t>category”</a:t>
            </a:r>
            <a:r>
              <a:rPr lang="zh-CN" altLang="en-US" sz="2400" dirty="0">
                <a:latin typeface="宋体" panose="02010600030101010101" pitchFamily="2" charset="-122"/>
              </a:rPr>
              <a:t>列，把字符型标签转化成标签索引，然后输出到“</a:t>
            </a:r>
            <a:r>
              <a:rPr lang="en-US" altLang="zh-CN" sz="2400" dirty="0" err="1">
                <a:latin typeface="宋体" panose="02010600030101010101" pitchFamily="2" charset="-122"/>
              </a:rPr>
              <a:t>categoryIndex</a:t>
            </a:r>
            <a:r>
              <a:rPr lang="en-US" altLang="zh-CN" sz="2400" dirty="0">
                <a:latin typeface="宋体" panose="02010600030101010101" pitchFamily="2" charset="-122"/>
              </a:rPr>
              <a:t>”</a:t>
            </a:r>
            <a:r>
              <a:rPr lang="zh-CN" altLang="en-US" sz="2400" dirty="0">
                <a:latin typeface="宋体" panose="02010600030101010101" pitchFamily="2" charset="-122"/>
              </a:rPr>
              <a:t>列上，构建出新的</a:t>
            </a:r>
            <a:r>
              <a:rPr lang="en-US" altLang="zh-CN" sz="2400" dirty="0" err="1">
                <a:latin typeface="宋体" panose="02010600030101010101" pitchFamily="2" charset="-122"/>
              </a:rPr>
              <a:t>DataFrame</a:t>
            </a:r>
            <a:endParaRPr lang="zh-CN" altLang="en-US" sz="2400" dirty="0">
              <a:latin typeface="宋体" panose="02010600030101010101" pitchFamily="2" charset="-122"/>
            </a:endParaRPr>
          </a:p>
        </p:txBody>
      </p:sp>
      <p:sp>
        <p:nvSpPr>
          <p:cNvPr id="4" name="矩形 2">
            <a:extLst>
              <a:ext uri="{FF2B5EF4-FFF2-40B4-BE49-F238E27FC236}">
                <a16:creationId xmlns:a16="http://schemas.microsoft.com/office/drawing/2014/main" id="{3A444161-5AD3-4DC1-AFBD-10A6C8B71767}"/>
              </a:ext>
            </a:extLst>
          </p:cNvPr>
          <p:cNvSpPr>
            <a:spLocks noChangeArrowheads="1"/>
          </p:cNvSpPr>
          <p:nvPr/>
        </p:nvSpPr>
        <p:spPr bwMode="auto">
          <a:xfrm>
            <a:off x="488504" y="3783536"/>
            <a:ext cx="907199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400" dirty="0">
                <a:latin typeface="宋体" panose="02010600030101010101" pitchFamily="2" charset="-122"/>
              </a:rPr>
              <a:t>（</a:t>
            </a:r>
            <a:r>
              <a:rPr lang="en-US" altLang="zh-CN" sz="2400" dirty="0">
                <a:latin typeface="宋体" panose="02010600030101010101" pitchFamily="2" charset="-122"/>
              </a:rPr>
              <a:t>2</a:t>
            </a:r>
            <a:r>
              <a:rPr lang="zh-CN" altLang="en-US" sz="2400" dirty="0">
                <a:latin typeface="宋体" panose="02010600030101010101" pitchFamily="2" charset="-122"/>
              </a:rPr>
              <a:t>）随后，创建</a:t>
            </a:r>
            <a:r>
              <a:rPr lang="en-US" altLang="zh-CN" sz="2400" dirty="0" err="1">
                <a:latin typeface="宋体" panose="02010600030101010101" pitchFamily="2" charset="-122"/>
              </a:rPr>
              <a:t>IndexToString</a:t>
            </a:r>
            <a:r>
              <a:rPr lang="zh-CN" altLang="en-US" sz="2400" dirty="0">
                <a:latin typeface="宋体" panose="02010600030101010101" pitchFamily="2" charset="-122"/>
              </a:rPr>
              <a:t>对象，读取“</a:t>
            </a:r>
            <a:r>
              <a:rPr lang="en-US" altLang="zh-CN" sz="2400" dirty="0" err="1">
                <a:latin typeface="宋体" panose="02010600030101010101" pitchFamily="2" charset="-122"/>
              </a:rPr>
              <a:t>categoryIndex</a:t>
            </a:r>
            <a:r>
              <a:rPr lang="en-US" altLang="zh-CN" sz="2400" dirty="0">
                <a:latin typeface="宋体" panose="02010600030101010101" pitchFamily="2" charset="-122"/>
              </a:rPr>
              <a:t>”</a:t>
            </a:r>
            <a:r>
              <a:rPr lang="zh-CN" altLang="en-US" sz="2400" dirty="0">
                <a:latin typeface="宋体" panose="02010600030101010101" pitchFamily="2" charset="-122"/>
              </a:rPr>
              <a:t>上的标签索引，获得原有数据集的字符型标签，然后再输出到“</a:t>
            </a:r>
            <a:r>
              <a:rPr lang="en-US" altLang="zh-CN" sz="2400" dirty="0" err="1">
                <a:latin typeface="宋体" panose="02010600030101010101" pitchFamily="2" charset="-122"/>
              </a:rPr>
              <a:t>originalCategory</a:t>
            </a:r>
            <a:r>
              <a:rPr lang="en-US" altLang="zh-CN" sz="2400" dirty="0">
                <a:latin typeface="宋体" panose="02010600030101010101" pitchFamily="2" charset="-122"/>
              </a:rPr>
              <a:t>”</a:t>
            </a:r>
            <a:r>
              <a:rPr lang="zh-CN" altLang="en-US" sz="2400" dirty="0">
                <a:latin typeface="宋体" panose="02010600030101010101" pitchFamily="2" charset="-122"/>
              </a:rPr>
              <a:t>列上。最后，通过输出“</a:t>
            </a:r>
            <a:r>
              <a:rPr lang="en-US" altLang="zh-CN" sz="2400" dirty="0" err="1">
                <a:latin typeface="宋体" panose="02010600030101010101" pitchFamily="2" charset="-122"/>
              </a:rPr>
              <a:t>originalCategory</a:t>
            </a:r>
            <a:r>
              <a:rPr lang="en-US" altLang="zh-CN" sz="2400" dirty="0">
                <a:latin typeface="宋体" panose="02010600030101010101" pitchFamily="2" charset="-122"/>
              </a:rPr>
              <a:t>”</a:t>
            </a:r>
            <a:r>
              <a:rPr lang="zh-CN" altLang="en-US" sz="2400" dirty="0">
                <a:latin typeface="宋体" panose="02010600030101010101" pitchFamily="2" charset="-122"/>
              </a:rPr>
              <a:t>列，可以看到数据集中原有的字符标签</a:t>
            </a:r>
          </a:p>
        </p:txBody>
      </p:sp>
    </p:spTree>
    <p:extLst>
      <p:ext uri="{BB962C8B-B14F-4D97-AF65-F5344CB8AC3E}">
        <p14:creationId xmlns:p14="http://schemas.microsoft.com/office/powerpoint/2010/main" val="136648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fade">
                                      <p:cBhvr>
                                        <p:cTn id="7" dur="500"/>
                                        <p:tgtEl>
                                          <p:spTgt spid="675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416496" y="476672"/>
            <a:ext cx="8667750" cy="914400"/>
          </a:xfrm>
          <a:ln/>
        </p:spPr>
        <p:txBody>
          <a:bodyPr>
            <a:normAutofit fontScale="90000"/>
          </a:bodyPr>
          <a:lstStyle/>
          <a:p>
            <a:r>
              <a:rPr lang="en-US" altLang="zh-CN" dirty="0"/>
              <a:t>6.3.4 </a:t>
            </a:r>
            <a:r>
              <a:rPr lang="zh-CN" altLang="en-US" dirty="0"/>
              <a:t>特征变换：标签和索引的转化</a:t>
            </a:r>
          </a:p>
        </p:txBody>
      </p:sp>
      <p:sp>
        <p:nvSpPr>
          <p:cNvPr id="70659" name="矩形 2"/>
          <p:cNvSpPr>
            <a:spLocks noChangeArrowheads="1"/>
          </p:cNvSpPr>
          <p:nvPr/>
        </p:nvSpPr>
        <p:spPr bwMode="auto">
          <a:xfrm>
            <a:off x="409206" y="2132856"/>
            <a:ext cx="9080298" cy="286232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dirty="0">
                <a:solidFill>
                  <a:schemeClr val="bg1"/>
                </a:solidFill>
              </a:rPr>
              <a:t>converter = </a:t>
            </a:r>
            <a:r>
              <a:rPr lang="en-US" altLang="zh-CN" sz="3600" dirty="0" err="1">
                <a:solidFill>
                  <a:schemeClr val="bg1"/>
                </a:solidFill>
              </a:rPr>
              <a:t>IndexToString</a:t>
            </a:r>
            <a:r>
              <a:rPr lang="en-US" altLang="zh-CN" sz="3600" dirty="0">
                <a:solidFill>
                  <a:schemeClr val="bg1"/>
                </a:solidFill>
              </a:rPr>
              <a:t>(</a:t>
            </a:r>
            <a:r>
              <a:rPr lang="en-US" altLang="zh-CN" sz="3600" dirty="0" err="1">
                <a:solidFill>
                  <a:schemeClr val="bg1"/>
                </a:solidFill>
              </a:rPr>
              <a:t>inputCol</a:t>
            </a:r>
            <a:r>
              <a:rPr lang="en-US" altLang="zh-CN" sz="3600" dirty="0">
                <a:solidFill>
                  <a:schemeClr val="bg1"/>
                </a:solidFill>
              </a:rPr>
              <a:t>="</a:t>
            </a:r>
            <a:r>
              <a:rPr lang="en-US" altLang="zh-CN" sz="3600" dirty="0" err="1">
                <a:solidFill>
                  <a:schemeClr val="bg1"/>
                </a:solidFill>
              </a:rPr>
              <a:t>categoryIndex</a:t>
            </a:r>
            <a:r>
              <a:rPr lang="en-US" altLang="zh-CN" sz="3600" dirty="0">
                <a:solidFill>
                  <a:schemeClr val="bg1"/>
                </a:solidFill>
              </a:rPr>
              <a:t>",</a:t>
            </a:r>
            <a:r>
              <a:rPr lang="zh-CN" altLang="en-US" sz="3600" dirty="0">
                <a:solidFill>
                  <a:schemeClr val="bg1"/>
                </a:solidFill>
              </a:rPr>
              <a:t> </a:t>
            </a:r>
            <a:r>
              <a:rPr lang="en-US" altLang="zh-CN" sz="3600" dirty="0" err="1">
                <a:solidFill>
                  <a:schemeClr val="bg1"/>
                </a:solidFill>
              </a:rPr>
              <a:t>outputCol</a:t>
            </a:r>
            <a:r>
              <a:rPr lang="en-US" altLang="zh-CN" sz="3600" dirty="0">
                <a:solidFill>
                  <a:schemeClr val="bg1"/>
                </a:solidFill>
              </a:rPr>
              <a:t>="</a:t>
            </a:r>
            <a:r>
              <a:rPr lang="en-US" altLang="zh-CN" sz="3600" dirty="0" err="1">
                <a:solidFill>
                  <a:schemeClr val="bg1"/>
                </a:solidFill>
              </a:rPr>
              <a:t>originalCategory</a:t>
            </a:r>
            <a:r>
              <a:rPr lang="en-US" altLang="zh-CN" sz="3600" dirty="0">
                <a:solidFill>
                  <a:schemeClr val="bg1"/>
                </a:solidFill>
              </a:rPr>
              <a:t>")</a:t>
            </a:r>
          </a:p>
          <a:p>
            <a:pPr eaLnBrk="1" hangingPunct="1">
              <a:spcBef>
                <a:spcPct val="0"/>
              </a:spcBef>
              <a:buFontTx/>
              <a:buNone/>
            </a:pPr>
            <a:r>
              <a:rPr lang="en-US" altLang="zh-CN" sz="3600" dirty="0">
                <a:solidFill>
                  <a:schemeClr val="bg1"/>
                </a:solidFill>
              </a:rPr>
              <a:t>converted = </a:t>
            </a:r>
            <a:r>
              <a:rPr lang="en-US" altLang="zh-CN" sz="3600" dirty="0" err="1">
                <a:solidFill>
                  <a:schemeClr val="bg1"/>
                </a:solidFill>
              </a:rPr>
              <a:t>converter.transform</a:t>
            </a:r>
            <a:r>
              <a:rPr lang="en-US" altLang="zh-CN" sz="3600" dirty="0">
                <a:solidFill>
                  <a:schemeClr val="bg1"/>
                </a:solidFill>
              </a:rPr>
              <a:t>(indexed)</a:t>
            </a:r>
          </a:p>
          <a:p>
            <a:pPr eaLnBrk="1" hangingPunct="1">
              <a:spcBef>
                <a:spcPct val="0"/>
              </a:spcBef>
              <a:buFontTx/>
              <a:buNone/>
            </a:pPr>
            <a:r>
              <a:rPr lang="en-US" altLang="zh-CN" sz="3600" dirty="0" err="1">
                <a:solidFill>
                  <a:schemeClr val="bg1"/>
                </a:solidFill>
              </a:rPr>
              <a:t>converted.show</a:t>
            </a:r>
            <a:r>
              <a:rPr lang="en-US" altLang="zh-CN" sz="3600" dirty="0">
                <a:solidFill>
                  <a:schemeClr val="bg1"/>
                </a:solidFill>
              </a:rPr>
              <a:t>()</a:t>
            </a:r>
          </a:p>
        </p:txBody>
      </p:sp>
    </p:spTree>
    <p:extLst>
      <p:ext uri="{BB962C8B-B14F-4D97-AF65-F5344CB8AC3E}">
        <p14:creationId xmlns:p14="http://schemas.microsoft.com/office/powerpoint/2010/main" val="34965421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200472" y="404664"/>
            <a:ext cx="8667750" cy="914400"/>
          </a:xfrm>
          <a:ln/>
        </p:spPr>
        <p:txBody>
          <a:bodyPr>
            <a:normAutofit fontScale="90000"/>
          </a:bodyPr>
          <a:lstStyle/>
          <a:p>
            <a:r>
              <a:rPr lang="en-US" altLang="zh-CN" dirty="0"/>
              <a:t>6.3.4 </a:t>
            </a:r>
            <a:r>
              <a:rPr lang="zh-CN" altLang="en-US" dirty="0"/>
              <a:t>特征变换：标签和索引的转化</a:t>
            </a:r>
          </a:p>
        </p:txBody>
      </p:sp>
      <p:sp>
        <p:nvSpPr>
          <p:cNvPr id="71683" name="矩形 2"/>
          <p:cNvSpPr>
            <a:spLocks noChangeArrowheads="1"/>
          </p:cNvSpPr>
          <p:nvPr/>
        </p:nvSpPr>
        <p:spPr bwMode="auto">
          <a:xfrm>
            <a:off x="704528" y="1608074"/>
            <a:ext cx="34483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b="1" dirty="0" err="1"/>
              <a:t>OneHotEncoder</a:t>
            </a:r>
            <a:endParaRPr lang="en-US" altLang="zh-CN" b="1" dirty="0"/>
          </a:p>
        </p:txBody>
      </p:sp>
      <p:sp>
        <p:nvSpPr>
          <p:cNvPr id="71684" name="矩形 3"/>
          <p:cNvSpPr>
            <a:spLocks noChangeArrowheads="1"/>
          </p:cNvSpPr>
          <p:nvPr/>
        </p:nvSpPr>
        <p:spPr bwMode="auto">
          <a:xfrm>
            <a:off x="610046" y="2359047"/>
            <a:ext cx="909548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b="1" dirty="0"/>
              <a:t>独热编码（</a:t>
            </a:r>
            <a:r>
              <a:rPr lang="en-US" altLang="zh-CN" sz="2800" b="1" dirty="0"/>
              <a:t>One-Hot Encoding</a:t>
            </a:r>
            <a:r>
              <a:rPr lang="zh-CN" altLang="en-US" sz="2800" b="1" dirty="0"/>
              <a:t>）</a:t>
            </a:r>
            <a:r>
              <a:rPr lang="zh-CN" altLang="en-US" sz="2800" dirty="0"/>
              <a:t> 是指把一列类别性特征（或称名词性特征，</a:t>
            </a:r>
            <a:r>
              <a:rPr lang="en-US" altLang="zh-CN" sz="2800" dirty="0"/>
              <a:t>nominal/categorical features</a:t>
            </a:r>
            <a:r>
              <a:rPr lang="zh-CN" altLang="en-US" sz="2800" dirty="0"/>
              <a:t>）映射成</a:t>
            </a:r>
            <a:r>
              <a:rPr lang="zh-CN" altLang="en-US" sz="2800" b="1" dirty="0">
                <a:solidFill>
                  <a:srgbClr val="FF0000"/>
                </a:solidFill>
              </a:rPr>
              <a:t>一系列的二元连续特征</a:t>
            </a:r>
            <a:r>
              <a:rPr lang="zh-CN" altLang="en-US" sz="2800" dirty="0"/>
              <a:t>的过程，原有的类别性特征有几种可能取值，这一特征就会被映射成几个二元连续特征，每一个特征代表一种取值，若该样本表现出该特征，则取</a:t>
            </a:r>
            <a:r>
              <a:rPr lang="en-US" altLang="zh-CN" sz="2800" dirty="0"/>
              <a:t>1</a:t>
            </a:r>
            <a:r>
              <a:rPr lang="zh-CN" altLang="en-US" sz="2800" dirty="0"/>
              <a:t>，否则取</a:t>
            </a:r>
            <a:r>
              <a:rPr lang="en-US" altLang="zh-CN" sz="2800" dirty="0"/>
              <a:t>0</a:t>
            </a:r>
          </a:p>
          <a:p>
            <a:pPr eaLnBrk="1" hangingPunct="1">
              <a:spcBef>
                <a:spcPct val="0"/>
              </a:spcBef>
            </a:pPr>
            <a:endParaRPr lang="zh-CN" altLang="en-US" sz="2800" dirty="0"/>
          </a:p>
          <a:p>
            <a:pPr eaLnBrk="1" hangingPunct="1">
              <a:spcBef>
                <a:spcPct val="0"/>
              </a:spcBef>
            </a:pPr>
            <a:r>
              <a:rPr lang="en-US" altLang="zh-CN" sz="2800" dirty="0"/>
              <a:t>One-Hot</a:t>
            </a:r>
            <a:r>
              <a:rPr lang="zh-CN" altLang="en-US" sz="2800" dirty="0"/>
              <a:t>编码适合一些期望类别特征为连续特征的算法，比如说逻辑斯蒂回归等。</a:t>
            </a:r>
          </a:p>
        </p:txBody>
      </p:sp>
    </p:spTree>
    <p:extLst>
      <p:ext uri="{BB962C8B-B14F-4D97-AF65-F5344CB8AC3E}">
        <p14:creationId xmlns:p14="http://schemas.microsoft.com/office/powerpoint/2010/main" val="39079254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691133" y="404664"/>
            <a:ext cx="8667750" cy="914400"/>
          </a:xfrm>
          <a:ln/>
        </p:spPr>
        <p:txBody>
          <a:bodyPr>
            <a:normAutofit fontScale="90000"/>
          </a:bodyPr>
          <a:lstStyle/>
          <a:p>
            <a:r>
              <a:rPr lang="en-US" altLang="zh-CN" dirty="0"/>
              <a:t>6.3.4 </a:t>
            </a:r>
            <a:r>
              <a:rPr lang="zh-CN" altLang="en-US" dirty="0"/>
              <a:t>特征变换：标签和索引的转化</a:t>
            </a:r>
          </a:p>
        </p:txBody>
      </p:sp>
      <p:sp>
        <p:nvSpPr>
          <p:cNvPr id="72707" name="矩形 2"/>
          <p:cNvSpPr>
            <a:spLocks noChangeArrowheads="1"/>
          </p:cNvSpPr>
          <p:nvPr/>
        </p:nvSpPr>
        <p:spPr bwMode="auto">
          <a:xfrm>
            <a:off x="272480" y="1628800"/>
            <a:ext cx="90730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a:t>
            </a:r>
            <a:r>
              <a:rPr lang="en-US" altLang="zh-CN" sz="2400" dirty="0"/>
              <a:t>1</a:t>
            </a:r>
            <a:r>
              <a:rPr lang="zh-CN" altLang="en-US" sz="2400" dirty="0"/>
              <a:t>）首先创建一个</a:t>
            </a:r>
            <a:r>
              <a:rPr lang="en-US" altLang="zh-CN" sz="2400" dirty="0" err="1"/>
              <a:t>DataFrame</a:t>
            </a:r>
            <a:r>
              <a:rPr lang="zh-CN" altLang="en-US" sz="2400" dirty="0"/>
              <a:t>，其包含一列类别性特征，需要注意的是，在使用</a:t>
            </a:r>
            <a:r>
              <a:rPr lang="en-US" altLang="zh-CN" sz="2400" dirty="0" err="1"/>
              <a:t>OneHotEncoder</a:t>
            </a:r>
            <a:r>
              <a:rPr lang="zh-CN" altLang="en-US" sz="2400" dirty="0"/>
              <a:t>进行转换前，</a:t>
            </a:r>
            <a:r>
              <a:rPr lang="en-US" altLang="zh-CN" sz="2400" dirty="0" err="1"/>
              <a:t>DataFrame</a:t>
            </a:r>
            <a:r>
              <a:rPr lang="zh-CN" altLang="en-US" sz="2400" dirty="0"/>
              <a:t>需要先使用</a:t>
            </a:r>
            <a:r>
              <a:rPr lang="en-US" altLang="zh-CN" sz="2400" dirty="0" err="1"/>
              <a:t>StringIndexer</a:t>
            </a:r>
            <a:r>
              <a:rPr lang="zh-CN" altLang="en-US" sz="2400" dirty="0"/>
              <a:t>将原始标签数值化：</a:t>
            </a:r>
          </a:p>
        </p:txBody>
      </p:sp>
      <p:sp>
        <p:nvSpPr>
          <p:cNvPr id="4" name="矩形 2">
            <a:extLst>
              <a:ext uri="{FF2B5EF4-FFF2-40B4-BE49-F238E27FC236}">
                <a16:creationId xmlns:a16="http://schemas.microsoft.com/office/drawing/2014/main" id="{3BB9D3BD-DA56-4AEC-AD99-4CBB4A95BC30}"/>
              </a:ext>
            </a:extLst>
          </p:cNvPr>
          <p:cNvSpPr>
            <a:spLocks noChangeArrowheads="1"/>
          </p:cNvSpPr>
          <p:nvPr/>
        </p:nvSpPr>
        <p:spPr bwMode="auto">
          <a:xfrm>
            <a:off x="416495" y="2924944"/>
            <a:ext cx="9073007" cy="224676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solidFill>
                  <a:schemeClr val="bg1"/>
                </a:solidFill>
              </a:rPr>
              <a:t>from </a:t>
            </a:r>
            <a:r>
              <a:rPr lang="en-US" altLang="zh-CN" sz="2800" dirty="0" err="1">
                <a:solidFill>
                  <a:schemeClr val="bg1"/>
                </a:solidFill>
              </a:rPr>
              <a:t>pyspark.ml.feature</a:t>
            </a:r>
            <a:r>
              <a:rPr lang="en-US" altLang="zh-CN" sz="2800" dirty="0">
                <a:solidFill>
                  <a:schemeClr val="bg1"/>
                </a:solidFill>
              </a:rPr>
              <a:t> import </a:t>
            </a:r>
            <a:r>
              <a:rPr lang="en-US" altLang="zh-CN" sz="2800" dirty="0" err="1">
                <a:solidFill>
                  <a:schemeClr val="bg1"/>
                </a:solidFill>
              </a:rPr>
              <a:t>StringIndexer</a:t>
            </a:r>
            <a:r>
              <a:rPr lang="en-US" altLang="zh-CN" sz="2800" dirty="0">
                <a:solidFill>
                  <a:schemeClr val="bg1"/>
                </a:solidFill>
              </a:rPr>
              <a:t>, </a:t>
            </a:r>
            <a:r>
              <a:rPr lang="en-US" altLang="zh-CN" sz="2800" dirty="0" err="1">
                <a:solidFill>
                  <a:schemeClr val="bg1"/>
                </a:solidFill>
              </a:rPr>
              <a:t>IndexToString</a:t>
            </a:r>
            <a:r>
              <a:rPr lang="en-US" altLang="zh-CN" sz="2800" dirty="0">
                <a:solidFill>
                  <a:schemeClr val="bg1"/>
                </a:solidFill>
              </a:rPr>
              <a:t>, </a:t>
            </a:r>
            <a:r>
              <a:rPr lang="en-US" altLang="zh-CN" sz="2800" dirty="0" err="1">
                <a:solidFill>
                  <a:schemeClr val="bg1"/>
                </a:solidFill>
              </a:rPr>
              <a:t>OneHotEncoder</a:t>
            </a:r>
            <a:endParaRPr lang="en-US" altLang="zh-CN" sz="2800" dirty="0">
              <a:solidFill>
                <a:schemeClr val="bg1"/>
              </a:solidFill>
            </a:endParaRPr>
          </a:p>
          <a:p>
            <a:pPr eaLnBrk="1" hangingPunct="1">
              <a:spcBef>
                <a:spcPct val="0"/>
              </a:spcBef>
              <a:buFontTx/>
              <a:buNone/>
            </a:pPr>
            <a:r>
              <a:rPr lang="en-US" altLang="zh-CN" sz="2800" dirty="0">
                <a:solidFill>
                  <a:schemeClr val="bg1"/>
                </a:solidFill>
              </a:rPr>
              <a:t>df = </a:t>
            </a:r>
            <a:r>
              <a:rPr lang="en-US" altLang="zh-CN" sz="2800" dirty="0" err="1">
                <a:solidFill>
                  <a:schemeClr val="bg1"/>
                </a:solidFill>
              </a:rPr>
              <a:t>spark.createDataFrame</a:t>
            </a:r>
            <a:r>
              <a:rPr lang="en-US" altLang="zh-CN" sz="2800" dirty="0">
                <a:solidFill>
                  <a:schemeClr val="bg1"/>
                </a:solidFill>
              </a:rPr>
              <a:t>([(0, "a"),(1, "b"),(2, "c"),(3, "a"),(4, "a"),(5, "c"),(6, "d"),(7, "d"),(8, "d"),(9, "d"),(10, "e"),(11, "e"),(12, "e"),(13, "e"),(14, "e")],["id", "category"])</a:t>
            </a:r>
          </a:p>
        </p:txBody>
      </p:sp>
      <p:sp>
        <p:nvSpPr>
          <p:cNvPr id="5" name="矩形 2">
            <a:extLst>
              <a:ext uri="{FF2B5EF4-FFF2-40B4-BE49-F238E27FC236}">
                <a16:creationId xmlns:a16="http://schemas.microsoft.com/office/drawing/2014/main" id="{0424CF92-03BE-4E1B-8130-0FD97EE91105}"/>
              </a:ext>
            </a:extLst>
          </p:cNvPr>
          <p:cNvSpPr>
            <a:spLocks noChangeArrowheads="1"/>
          </p:cNvSpPr>
          <p:nvPr/>
        </p:nvSpPr>
        <p:spPr bwMode="auto">
          <a:xfrm>
            <a:off x="416495" y="5373216"/>
            <a:ext cx="9073007" cy="138499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solidFill>
                  <a:schemeClr val="bg1"/>
                </a:solidFill>
              </a:rPr>
              <a:t>indexer = </a:t>
            </a:r>
            <a:r>
              <a:rPr lang="en-US" altLang="zh-CN" sz="2800" dirty="0" err="1">
                <a:solidFill>
                  <a:schemeClr val="bg1"/>
                </a:solidFill>
              </a:rPr>
              <a:t>StringIndexer</a:t>
            </a:r>
            <a:r>
              <a:rPr lang="en-US" altLang="zh-CN" sz="2800" dirty="0">
                <a:solidFill>
                  <a:schemeClr val="bg1"/>
                </a:solidFill>
              </a:rPr>
              <a:t>(</a:t>
            </a:r>
            <a:r>
              <a:rPr lang="en-US" altLang="zh-CN" sz="2800" dirty="0" err="1">
                <a:solidFill>
                  <a:schemeClr val="bg1"/>
                </a:solidFill>
              </a:rPr>
              <a:t>inputCol</a:t>
            </a:r>
            <a:r>
              <a:rPr lang="en-US" altLang="zh-CN" sz="2800" dirty="0">
                <a:solidFill>
                  <a:schemeClr val="bg1"/>
                </a:solidFill>
              </a:rPr>
              <a:t>="category", </a:t>
            </a:r>
            <a:r>
              <a:rPr lang="en-US" altLang="zh-CN" sz="2800" dirty="0" err="1">
                <a:solidFill>
                  <a:schemeClr val="bg1"/>
                </a:solidFill>
              </a:rPr>
              <a:t>outputCol</a:t>
            </a:r>
            <a:r>
              <a:rPr lang="en-US" altLang="zh-CN" sz="2800" dirty="0">
                <a:solidFill>
                  <a:schemeClr val="bg1"/>
                </a:solidFill>
              </a:rPr>
              <a:t>="</a:t>
            </a:r>
            <a:r>
              <a:rPr lang="en-US" altLang="zh-CN" sz="2800" dirty="0" err="1">
                <a:solidFill>
                  <a:schemeClr val="bg1"/>
                </a:solidFill>
              </a:rPr>
              <a:t>categoryIndex</a:t>
            </a:r>
            <a:r>
              <a:rPr lang="en-US" altLang="zh-CN" sz="2800" dirty="0">
                <a:solidFill>
                  <a:schemeClr val="bg1"/>
                </a:solidFill>
              </a:rPr>
              <a:t>") .fit(df)</a:t>
            </a:r>
          </a:p>
          <a:p>
            <a:pPr eaLnBrk="1" hangingPunct="1">
              <a:spcBef>
                <a:spcPct val="0"/>
              </a:spcBef>
              <a:buFontTx/>
              <a:buNone/>
            </a:pPr>
            <a:r>
              <a:rPr lang="en-US" altLang="zh-CN" sz="2800" dirty="0">
                <a:solidFill>
                  <a:schemeClr val="bg1"/>
                </a:solidFill>
              </a:rPr>
              <a:t>indexed = </a:t>
            </a:r>
            <a:r>
              <a:rPr lang="en-US" altLang="zh-CN" sz="2800" dirty="0" err="1">
                <a:solidFill>
                  <a:schemeClr val="bg1"/>
                </a:solidFill>
              </a:rPr>
              <a:t>indexer.transform</a:t>
            </a:r>
            <a:r>
              <a:rPr lang="en-US" altLang="zh-CN" sz="2800" dirty="0">
                <a:solidFill>
                  <a:schemeClr val="bg1"/>
                </a:solidFill>
              </a:rPr>
              <a:t>(df)</a:t>
            </a:r>
          </a:p>
        </p:txBody>
      </p:sp>
    </p:spTree>
    <p:extLst>
      <p:ext uri="{BB962C8B-B14F-4D97-AF65-F5344CB8AC3E}">
        <p14:creationId xmlns:p14="http://schemas.microsoft.com/office/powerpoint/2010/main" val="13127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268085" y="332656"/>
            <a:ext cx="8667750" cy="914400"/>
          </a:xfrm>
          <a:ln/>
        </p:spPr>
        <p:txBody>
          <a:bodyPr>
            <a:normAutofit fontScale="90000"/>
          </a:bodyPr>
          <a:lstStyle/>
          <a:p>
            <a:r>
              <a:rPr lang="en-US" altLang="zh-CN" dirty="0"/>
              <a:t>6.3.4 </a:t>
            </a:r>
            <a:r>
              <a:rPr lang="zh-CN" altLang="en-US" dirty="0"/>
              <a:t>特征变换：标签和索引的转化</a:t>
            </a:r>
          </a:p>
        </p:txBody>
      </p:sp>
      <p:sp>
        <p:nvSpPr>
          <p:cNvPr id="75779" name="矩形 2"/>
          <p:cNvSpPr>
            <a:spLocks noChangeArrowheads="1"/>
          </p:cNvSpPr>
          <p:nvPr/>
        </p:nvSpPr>
        <p:spPr bwMode="auto">
          <a:xfrm>
            <a:off x="272480" y="1700808"/>
            <a:ext cx="943304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gn="just">
              <a:spcBef>
                <a:spcPct val="0"/>
              </a:spcBef>
              <a:buFont typeface="Wingdings" panose="05000000000000000000" pitchFamily="2" charset="2"/>
              <a:buChar char="Ø"/>
            </a:pPr>
            <a:r>
              <a:rPr lang="zh-CN" altLang="en-US" sz="2400" dirty="0"/>
              <a:t>创建</a:t>
            </a:r>
            <a:r>
              <a:rPr lang="en-US" altLang="zh-CN" sz="2400" dirty="0" err="1"/>
              <a:t>OneHotEncoder</a:t>
            </a:r>
            <a:r>
              <a:rPr lang="zh-CN" altLang="en-US" sz="2400" dirty="0"/>
              <a:t>对象，对处理后的</a:t>
            </a:r>
            <a:r>
              <a:rPr lang="en-US" altLang="zh-CN" sz="2400" dirty="0" err="1"/>
              <a:t>DataFrame</a:t>
            </a:r>
            <a:r>
              <a:rPr lang="zh-CN" altLang="en-US" sz="2400" dirty="0"/>
              <a:t>进行编码</a:t>
            </a:r>
            <a:endParaRPr lang="en-US" altLang="zh-CN" sz="2400" dirty="0"/>
          </a:p>
          <a:p>
            <a:pPr marL="342900" indent="-342900" algn="just" eaLnBrk="1" hangingPunct="1">
              <a:spcBef>
                <a:spcPct val="0"/>
              </a:spcBef>
              <a:buFont typeface="Wingdings" panose="05000000000000000000" pitchFamily="2" charset="2"/>
              <a:buChar char="Ø"/>
            </a:pPr>
            <a:r>
              <a:rPr lang="zh-CN" altLang="en-US" sz="2400" dirty="0"/>
              <a:t>编码后的二进制特征呈稀疏向量形式，与</a:t>
            </a:r>
            <a:r>
              <a:rPr lang="en-US" altLang="zh-CN" sz="2400" dirty="0" err="1"/>
              <a:t>StringIndexer</a:t>
            </a:r>
            <a:r>
              <a:rPr lang="zh-CN" altLang="en-US" sz="2400" dirty="0"/>
              <a:t>编码的顺序相同，需注意的是最后一个</a:t>
            </a:r>
            <a:r>
              <a:rPr lang="en-US" altLang="zh-CN" sz="2400" dirty="0"/>
              <a:t>Category</a:t>
            </a:r>
            <a:r>
              <a:rPr lang="zh-CN" altLang="en-US" sz="2400" dirty="0"/>
              <a:t>（</a:t>
            </a:r>
            <a:r>
              <a:rPr lang="en-US" altLang="zh-CN" sz="2400" dirty="0"/>
              <a:t>"b"</a:t>
            </a:r>
            <a:r>
              <a:rPr lang="zh-CN" altLang="en-US" sz="2400" dirty="0"/>
              <a:t>）被编码为全</a:t>
            </a:r>
            <a:r>
              <a:rPr lang="en-US" altLang="zh-CN" sz="2400" dirty="0"/>
              <a:t>0</a:t>
            </a:r>
            <a:r>
              <a:rPr lang="zh-CN" altLang="en-US" sz="2400" dirty="0"/>
              <a:t>向量，若希望</a:t>
            </a:r>
            <a:r>
              <a:rPr lang="en-US" altLang="zh-CN" sz="2400" dirty="0"/>
              <a:t>"b"</a:t>
            </a:r>
            <a:r>
              <a:rPr lang="zh-CN" altLang="en-US" sz="2400" dirty="0"/>
              <a:t>也占有一个二进制特征，则可在创建</a:t>
            </a:r>
            <a:r>
              <a:rPr lang="en-US" altLang="zh-CN" sz="2400" dirty="0" err="1"/>
              <a:t>OneHotEncoder</a:t>
            </a:r>
            <a:r>
              <a:rPr lang="zh-CN" altLang="en-US" sz="2400" dirty="0"/>
              <a:t>时指定</a:t>
            </a:r>
            <a:r>
              <a:rPr lang="en-US" altLang="zh-CN" sz="2400" dirty="0" err="1"/>
              <a:t>setDropLast</a:t>
            </a:r>
            <a:r>
              <a:rPr lang="en-US" altLang="zh-CN" sz="2400" dirty="0"/>
              <a:t>(false)</a:t>
            </a:r>
            <a:endParaRPr lang="zh-CN" altLang="en-US" sz="2400" dirty="0"/>
          </a:p>
        </p:txBody>
      </p:sp>
      <p:sp>
        <p:nvSpPr>
          <p:cNvPr id="4" name="矩形 2">
            <a:extLst>
              <a:ext uri="{FF2B5EF4-FFF2-40B4-BE49-F238E27FC236}">
                <a16:creationId xmlns:a16="http://schemas.microsoft.com/office/drawing/2014/main" id="{0607E2DE-DE62-4FC3-BE00-AA1B5D3F9493}"/>
              </a:ext>
            </a:extLst>
          </p:cNvPr>
          <p:cNvSpPr>
            <a:spLocks noChangeArrowheads="1"/>
          </p:cNvSpPr>
          <p:nvPr/>
        </p:nvSpPr>
        <p:spPr bwMode="auto">
          <a:xfrm>
            <a:off x="704528" y="3818364"/>
            <a:ext cx="8667750" cy="120032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solidFill>
                  <a:schemeClr val="bg1"/>
                </a:solidFill>
              </a:rPr>
              <a:t>encoder = </a:t>
            </a:r>
            <a:r>
              <a:rPr lang="en-US" altLang="zh-CN" sz="2400" dirty="0" err="1">
                <a:solidFill>
                  <a:schemeClr val="bg1"/>
                </a:solidFill>
              </a:rPr>
              <a:t>OneHotEncoder</a:t>
            </a:r>
            <a:r>
              <a:rPr lang="en-US" altLang="zh-CN" sz="2400" dirty="0">
                <a:solidFill>
                  <a:schemeClr val="bg1"/>
                </a:solidFill>
              </a:rPr>
              <a:t>(</a:t>
            </a:r>
            <a:r>
              <a:rPr lang="en-US" altLang="zh-CN" sz="2400" dirty="0" err="1">
                <a:solidFill>
                  <a:schemeClr val="bg1"/>
                </a:solidFill>
              </a:rPr>
              <a:t>inputCol</a:t>
            </a:r>
            <a:r>
              <a:rPr lang="en-US" altLang="zh-CN" sz="2400" dirty="0">
                <a:solidFill>
                  <a:schemeClr val="bg1"/>
                </a:solidFill>
              </a:rPr>
              <a:t>="</a:t>
            </a:r>
            <a:r>
              <a:rPr lang="en-US" altLang="zh-CN" sz="2400" dirty="0" err="1">
                <a:solidFill>
                  <a:schemeClr val="bg1"/>
                </a:solidFill>
              </a:rPr>
              <a:t>categoryIndex</a:t>
            </a:r>
            <a:r>
              <a:rPr lang="en-US" altLang="zh-CN" sz="2400" dirty="0">
                <a:solidFill>
                  <a:schemeClr val="bg1"/>
                </a:solidFill>
              </a:rPr>
              <a:t>", outputCol="</a:t>
            </a:r>
            <a:r>
              <a:rPr lang="en-US" altLang="zh-CN" sz="2400" dirty="0" err="1">
                <a:solidFill>
                  <a:schemeClr val="bg1"/>
                </a:solidFill>
              </a:rPr>
              <a:t>categoryVec</a:t>
            </a:r>
            <a:r>
              <a:rPr lang="en-US" altLang="zh-CN" sz="2400" dirty="0">
                <a:solidFill>
                  <a:schemeClr val="bg1"/>
                </a:solidFill>
              </a:rPr>
              <a:t>", </a:t>
            </a:r>
            <a:r>
              <a:rPr lang="en-US" altLang="zh-CN" sz="2400" dirty="0" err="1">
                <a:solidFill>
                  <a:schemeClr val="bg1"/>
                </a:solidFill>
              </a:rPr>
              <a:t>dropLast</a:t>
            </a:r>
            <a:r>
              <a:rPr lang="en-US" altLang="zh-CN" sz="2400" dirty="0">
                <a:solidFill>
                  <a:schemeClr val="bg1"/>
                </a:solidFill>
              </a:rPr>
              <a:t>=False)</a:t>
            </a:r>
          </a:p>
          <a:p>
            <a:pPr eaLnBrk="1" hangingPunct="1">
              <a:spcBef>
                <a:spcPct val="0"/>
              </a:spcBef>
              <a:buFontTx/>
              <a:buNone/>
            </a:pPr>
            <a:r>
              <a:rPr lang="en-US" altLang="zh-CN" sz="2400" dirty="0">
                <a:solidFill>
                  <a:schemeClr val="bg1"/>
                </a:solidFill>
              </a:rPr>
              <a:t>encoded = </a:t>
            </a:r>
            <a:r>
              <a:rPr lang="en-US" altLang="zh-CN" sz="2400" dirty="0" err="1">
                <a:solidFill>
                  <a:schemeClr val="bg1"/>
                </a:solidFill>
              </a:rPr>
              <a:t>encoder.transform</a:t>
            </a:r>
            <a:r>
              <a:rPr lang="en-US" altLang="zh-CN" sz="2400" dirty="0">
                <a:solidFill>
                  <a:schemeClr val="bg1"/>
                </a:solidFill>
              </a:rPr>
              <a:t>(indexed)</a:t>
            </a:r>
          </a:p>
        </p:txBody>
      </p:sp>
    </p:spTree>
    <p:extLst>
      <p:ext uri="{BB962C8B-B14F-4D97-AF65-F5344CB8AC3E}">
        <p14:creationId xmlns:p14="http://schemas.microsoft.com/office/powerpoint/2010/main" val="13183488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222945" y="476672"/>
            <a:ext cx="8667750" cy="914400"/>
          </a:xfrm>
          <a:ln/>
        </p:spPr>
        <p:txBody>
          <a:bodyPr>
            <a:normAutofit fontScale="90000"/>
          </a:bodyPr>
          <a:lstStyle/>
          <a:p>
            <a:r>
              <a:rPr lang="en-US" altLang="zh-CN" dirty="0"/>
              <a:t>6.3.4 </a:t>
            </a:r>
            <a:r>
              <a:rPr lang="zh-CN" altLang="en-US" dirty="0"/>
              <a:t>特征变换：标签和索引的转化</a:t>
            </a:r>
          </a:p>
        </p:txBody>
      </p:sp>
      <p:sp>
        <p:nvSpPr>
          <p:cNvPr id="78851" name="矩形 2"/>
          <p:cNvSpPr>
            <a:spLocks noChangeArrowheads="1"/>
          </p:cNvSpPr>
          <p:nvPr/>
        </p:nvSpPr>
        <p:spPr bwMode="auto">
          <a:xfrm>
            <a:off x="470113" y="1630541"/>
            <a:ext cx="32369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None/>
            </a:pPr>
            <a:r>
              <a:rPr lang="en-US" altLang="zh-CN" sz="3600" b="1" dirty="0" err="1"/>
              <a:t>VectorIndexer</a:t>
            </a:r>
            <a:endParaRPr lang="en-US" altLang="zh-CN" sz="3600" b="1" dirty="0"/>
          </a:p>
        </p:txBody>
      </p:sp>
      <p:sp>
        <p:nvSpPr>
          <p:cNvPr id="78852" name="矩形 4"/>
          <p:cNvSpPr>
            <a:spLocks noChangeArrowheads="1"/>
          </p:cNvSpPr>
          <p:nvPr/>
        </p:nvSpPr>
        <p:spPr bwMode="auto">
          <a:xfrm>
            <a:off x="488504" y="2420888"/>
            <a:ext cx="892899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spcBef>
                <a:spcPct val="0"/>
              </a:spcBef>
              <a:buFont typeface="Wingdings" panose="05000000000000000000" pitchFamily="2" charset="2"/>
              <a:buChar char="Ø"/>
            </a:pPr>
            <a:r>
              <a:rPr lang="zh-CN" altLang="en-US" sz="2400" dirty="0"/>
              <a:t>之前介绍的</a:t>
            </a:r>
            <a:r>
              <a:rPr lang="en-US" altLang="zh-CN" sz="2400" dirty="0" err="1"/>
              <a:t>StringIndexer</a:t>
            </a:r>
            <a:r>
              <a:rPr lang="zh-CN" altLang="en-US" sz="2400" dirty="0"/>
              <a:t>是针对单个类别型特征进行转换，倘若所有特征都已经被组织在一个向量中，又想</a:t>
            </a:r>
            <a:r>
              <a:rPr lang="zh-CN" altLang="en-US" sz="2400" b="1" dirty="0">
                <a:solidFill>
                  <a:srgbClr val="FF0000"/>
                </a:solidFill>
              </a:rPr>
              <a:t>对其中某些单个分量进行处理</a:t>
            </a:r>
            <a:r>
              <a:rPr lang="zh-CN" altLang="en-US" sz="2400" dirty="0"/>
              <a:t>时，</a:t>
            </a:r>
            <a:r>
              <a:rPr lang="en-US" altLang="zh-CN" sz="2400" dirty="0"/>
              <a:t>Spark ML</a:t>
            </a:r>
            <a:r>
              <a:rPr lang="zh-CN" altLang="en-US" sz="2400" dirty="0"/>
              <a:t>提供了</a:t>
            </a:r>
            <a:r>
              <a:rPr lang="en-US" altLang="zh-CN" sz="2400" dirty="0" err="1"/>
              <a:t>VectorIndexer</a:t>
            </a:r>
            <a:r>
              <a:rPr lang="zh-CN" altLang="en-US" sz="2400" dirty="0"/>
              <a:t>类来解决向量数据集中的类别性特征转换</a:t>
            </a:r>
          </a:p>
          <a:p>
            <a:pPr marL="342900" indent="-342900" algn="just" eaLnBrk="1" hangingPunct="1">
              <a:spcBef>
                <a:spcPct val="0"/>
              </a:spcBef>
              <a:buFont typeface="Wingdings" panose="05000000000000000000" pitchFamily="2" charset="2"/>
              <a:buChar char="Ø"/>
            </a:pPr>
            <a:endParaRPr lang="zh-CN" altLang="en-US" sz="2400" dirty="0"/>
          </a:p>
          <a:p>
            <a:pPr marL="342900" indent="-342900" algn="just" eaLnBrk="1" hangingPunct="1">
              <a:spcBef>
                <a:spcPct val="0"/>
              </a:spcBef>
              <a:buFont typeface="Wingdings" panose="05000000000000000000" pitchFamily="2" charset="2"/>
              <a:buChar char="Ø"/>
            </a:pPr>
            <a:r>
              <a:rPr lang="zh-CN" altLang="en-US" sz="2400" dirty="0"/>
              <a:t>通过为其提供</a:t>
            </a:r>
            <a:r>
              <a:rPr lang="en-US" altLang="zh-CN" sz="2400" dirty="0" err="1"/>
              <a:t>maxCategories</a:t>
            </a:r>
            <a:r>
              <a:rPr lang="zh-CN" altLang="en-US" sz="2400" dirty="0"/>
              <a:t>超参数，它可以自动识别哪些特征是类别型的，并且将原始值转换为类别索引。它基于</a:t>
            </a:r>
            <a:r>
              <a:rPr lang="zh-CN" altLang="en-US" sz="2400" dirty="0">
                <a:solidFill>
                  <a:srgbClr val="FF0000"/>
                </a:solidFill>
              </a:rPr>
              <a:t>不同特征值的数量</a:t>
            </a:r>
            <a:r>
              <a:rPr lang="zh-CN" altLang="en-US" sz="2400" dirty="0"/>
              <a:t>来识别哪些特征需要被类别化，那些取值可能性最多不超过</a:t>
            </a:r>
            <a:r>
              <a:rPr lang="en-US" altLang="zh-CN" sz="2400" dirty="0" err="1"/>
              <a:t>maxCategories</a:t>
            </a:r>
            <a:r>
              <a:rPr lang="zh-CN" altLang="en-US" sz="2400" dirty="0"/>
              <a:t>的特征需要会被认为是类别型的</a:t>
            </a:r>
          </a:p>
        </p:txBody>
      </p:sp>
    </p:spTree>
    <p:extLst>
      <p:ext uri="{BB962C8B-B14F-4D97-AF65-F5344CB8AC3E}">
        <p14:creationId xmlns:p14="http://schemas.microsoft.com/office/powerpoint/2010/main" val="256928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852">
                                            <p:txEl>
                                              <p:pRg st="0" end="0"/>
                                            </p:txEl>
                                          </p:spTgt>
                                        </p:tgtEl>
                                        <p:attrNameLst>
                                          <p:attrName>style.visibility</p:attrName>
                                        </p:attrNameLst>
                                      </p:cBhvr>
                                      <p:to>
                                        <p:strVal val="visible"/>
                                      </p:to>
                                    </p:set>
                                    <p:animEffect transition="in" filter="fade">
                                      <p:cBhvr>
                                        <p:cTn id="7" dur="500"/>
                                        <p:tgtEl>
                                          <p:spTgt spid="788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8852">
                                            <p:txEl>
                                              <p:pRg st="2" end="2"/>
                                            </p:txEl>
                                          </p:spTgt>
                                        </p:tgtEl>
                                        <p:attrNameLst>
                                          <p:attrName>style.visibility</p:attrName>
                                        </p:attrNameLst>
                                      </p:cBhvr>
                                      <p:to>
                                        <p:strVal val="visible"/>
                                      </p:to>
                                    </p:set>
                                    <p:animEffect transition="in" filter="fade">
                                      <p:cBhvr>
                                        <p:cTn id="12" dur="500"/>
                                        <p:tgtEl>
                                          <p:spTgt spid="788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56456" y="476672"/>
            <a:ext cx="8667750" cy="914400"/>
          </a:xfrm>
          <a:ln/>
        </p:spPr>
        <p:txBody>
          <a:bodyPr>
            <a:normAutofit fontScale="90000"/>
          </a:bodyPr>
          <a:lstStyle/>
          <a:p>
            <a:r>
              <a:rPr lang="en-US" altLang="zh-CN" dirty="0"/>
              <a:t>6.3.4 </a:t>
            </a:r>
            <a:r>
              <a:rPr lang="zh-CN" altLang="en-US" dirty="0"/>
              <a:t>特征变换：标签和索引的转化</a:t>
            </a:r>
          </a:p>
        </p:txBody>
      </p:sp>
      <p:sp>
        <p:nvSpPr>
          <p:cNvPr id="79875" name="矩形 3"/>
          <p:cNvSpPr>
            <a:spLocks noChangeArrowheads="1"/>
          </p:cNvSpPr>
          <p:nvPr/>
        </p:nvSpPr>
        <p:spPr bwMode="auto">
          <a:xfrm>
            <a:off x="416496" y="1700808"/>
            <a:ext cx="921702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在下面的例子中，我们读入一个数据集，然后使用</a:t>
            </a:r>
            <a:r>
              <a:rPr lang="en-US" altLang="zh-CN" sz="2400" dirty="0" err="1"/>
              <a:t>VectorIndexer</a:t>
            </a:r>
            <a:r>
              <a:rPr lang="zh-CN" altLang="en-US" sz="2400" dirty="0"/>
              <a:t>训练出模型，来决定哪些特征需要被作为类别特征，将类别特征转换为索引，这里设置</a:t>
            </a:r>
            <a:r>
              <a:rPr lang="en-US" altLang="zh-CN" sz="2400" dirty="0" err="1"/>
              <a:t>maxCategories</a:t>
            </a:r>
            <a:r>
              <a:rPr lang="zh-CN" altLang="en-US" sz="2400" dirty="0"/>
              <a:t>为</a:t>
            </a:r>
            <a:r>
              <a:rPr lang="en-US" altLang="zh-CN" sz="2400" dirty="0"/>
              <a:t>2</a:t>
            </a:r>
            <a:r>
              <a:rPr lang="zh-CN" altLang="en-US" sz="2400" dirty="0"/>
              <a:t>，即只有种类小于</a:t>
            </a:r>
            <a:r>
              <a:rPr lang="en-US" altLang="zh-CN" sz="2400" dirty="0"/>
              <a:t>2</a:t>
            </a:r>
            <a:r>
              <a:rPr lang="zh-CN" altLang="en-US" sz="2400" dirty="0"/>
              <a:t>的特征才被认为是类别型特征，否则被认为是连续型特征：</a:t>
            </a:r>
          </a:p>
        </p:txBody>
      </p:sp>
      <p:sp>
        <p:nvSpPr>
          <p:cNvPr id="79876" name="矩形 4"/>
          <p:cNvSpPr>
            <a:spLocks noChangeArrowheads="1"/>
          </p:cNvSpPr>
          <p:nvPr/>
        </p:nvSpPr>
        <p:spPr bwMode="auto">
          <a:xfrm>
            <a:off x="455551" y="3429000"/>
            <a:ext cx="9138914" cy="25545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dirty="0">
                <a:solidFill>
                  <a:schemeClr val="bg1"/>
                </a:solidFill>
              </a:rPr>
              <a:t>from </a:t>
            </a:r>
            <a:r>
              <a:rPr lang="en-US" altLang="zh-CN" dirty="0" err="1">
                <a:solidFill>
                  <a:schemeClr val="bg1"/>
                </a:solidFill>
              </a:rPr>
              <a:t>pyspark.ml.linalg</a:t>
            </a:r>
            <a:r>
              <a:rPr lang="en-US" altLang="zh-CN" dirty="0">
                <a:solidFill>
                  <a:schemeClr val="bg1"/>
                </a:solidFill>
              </a:rPr>
              <a:t> import Vectors</a:t>
            </a:r>
          </a:p>
          <a:p>
            <a:pPr eaLnBrk="1" hangingPunct="1">
              <a:spcBef>
                <a:spcPct val="0"/>
              </a:spcBef>
              <a:buFontTx/>
              <a:buNone/>
            </a:pPr>
            <a:r>
              <a:rPr lang="en-US" altLang="zh-CN" dirty="0">
                <a:solidFill>
                  <a:schemeClr val="bg1"/>
                </a:solidFill>
              </a:rPr>
              <a:t>from </a:t>
            </a:r>
            <a:r>
              <a:rPr lang="en-US" altLang="zh-CN" dirty="0" err="1">
                <a:solidFill>
                  <a:schemeClr val="bg1"/>
                </a:solidFill>
              </a:rPr>
              <a:t>pyspark.ml.feature</a:t>
            </a:r>
            <a:r>
              <a:rPr lang="en-US" altLang="zh-CN" dirty="0">
                <a:solidFill>
                  <a:schemeClr val="bg1"/>
                </a:solidFill>
              </a:rPr>
              <a:t> import </a:t>
            </a:r>
            <a:r>
              <a:rPr lang="en-US" altLang="zh-CN" dirty="0" err="1">
                <a:solidFill>
                  <a:schemeClr val="bg1"/>
                </a:solidFill>
              </a:rPr>
              <a:t>VectorIndexer</a:t>
            </a:r>
            <a:endParaRPr lang="en-US" altLang="zh-CN" dirty="0">
              <a:solidFill>
                <a:schemeClr val="bg1"/>
              </a:solidFill>
            </a:endParaRPr>
          </a:p>
          <a:p>
            <a:pPr eaLnBrk="1" hangingPunct="1">
              <a:spcBef>
                <a:spcPct val="0"/>
              </a:spcBef>
              <a:buFontTx/>
              <a:buNone/>
            </a:pPr>
            <a:r>
              <a:rPr lang="en-US" altLang="zh-CN" dirty="0">
                <a:solidFill>
                  <a:schemeClr val="bg1"/>
                </a:solidFill>
              </a:rPr>
              <a:t>df = </a:t>
            </a:r>
            <a:r>
              <a:rPr lang="en-US" altLang="zh-CN" dirty="0" err="1">
                <a:solidFill>
                  <a:schemeClr val="bg1"/>
                </a:solidFill>
              </a:rPr>
              <a:t>spark.createDataFrame</a:t>
            </a:r>
            <a:r>
              <a:rPr lang="en-US" altLang="zh-CN" dirty="0">
                <a:solidFill>
                  <a:schemeClr val="bg1"/>
                </a:solidFill>
              </a:rPr>
              <a:t>([(</a:t>
            </a:r>
            <a:r>
              <a:rPr lang="en-US" altLang="zh-CN" dirty="0" err="1">
                <a:solidFill>
                  <a:schemeClr val="bg1"/>
                </a:solidFill>
              </a:rPr>
              <a:t>Vectors.dense</a:t>
            </a:r>
            <a:r>
              <a:rPr lang="en-US" altLang="zh-CN" dirty="0">
                <a:solidFill>
                  <a:schemeClr val="bg1"/>
                </a:solidFill>
              </a:rPr>
              <a:t>([-1.0, 1.0, 1.0]),),(</a:t>
            </a:r>
            <a:r>
              <a:rPr lang="en-US" altLang="zh-CN" dirty="0" err="1">
                <a:solidFill>
                  <a:schemeClr val="bg1"/>
                </a:solidFill>
              </a:rPr>
              <a:t>Vectors.dense</a:t>
            </a:r>
            <a:r>
              <a:rPr lang="en-US" altLang="zh-CN" dirty="0">
                <a:solidFill>
                  <a:schemeClr val="bg1"/>
                </a:solidFill>
              </a:rPr>
              <a:t>([-1.0, 3.0, 1.0]),), (</a:t>
            </a:r>
            <a:r>
              <a:rPr lang="en-US" altLang="zh-CN" dirty="0" err="1">
                <a:solidFill>
                  <a:schemeClr val="bg1"/>
                </a:solidFill>
              </a:rPr>
              <a:t>Vectors.dense</a:t>
            </a:r>
            <a:r>
              <a:rPr lang="en-US" altLang="zh-CN" dirty="0">
                <a:solidFill>
                  <a:schemeClr val="bg1"/>
                </a:solidFill>
              </a:rPr>
              <a:t>([0.0, 5.0, 1.0]),)],["features"])</a:t>
            </a:r>
          </a:p>
        </p:txBody>
      </p:sp>
    </p:spTree>
    <p:extLst>
      <p:ext uri="{BB962C8B-B14F-4D97-AF65-F5344CB8AC3E}">
        <p14:creationId xmlns:p14="http://schemas.microsoft.com/office/powerpoint/2010/main" val="288855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79876"/>
                                        </p:tgtEl>
                                        <p:attrNameLst>
                                          <p:attrName>style.visibility</p:attrName>
                                        </p:attrNameLst>
                                      </p:cBhvr>
                                      <p:to>
                                        <p:strVal val="visible"/>
                                      </p:to>
                                    </p:set>
                                    <p:animEffect transition="in" filter="wipe(down)">
                                      <p:cBhvr>
                                        <p:cTn id="11"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P spid="798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342900" y="332656"/>
            <a:ext cx="8667750" cy="914400"/>
          </a:xfrm>
          <a:ln/>
        </p:spPr>
        <p:txBody>
          <a:bodyPr/>
          <a:lstStyle/>
          <a:p>
            <a:r>
              <a:rPr lang="en-US" altLang="zh-CN" dirty="0"/>
              <a:t>6.1.3 Spark </a:t>
            </a:r>
            <a:r>
              <a:rPr lang="zh-CN" altLang="en-US" dirty="0"/>
              <a:t>机器学习库</a:t>
            </a:r>
            <a:r>
              <a:rPr lang="en-US" altLang="zh-CN" dirty="0" err="1"/>
              <a:t>MLlib</a:t>
            </a:r>
            <a:endParaRPr lang="zh-CN" altLang="en-US" dirty="0"/>
          </a:p>
        </p:txBody>
      </p:sp>
      <p:sp>
        <p:nvSpPr>
          <p:cNvPr id="7171" name="矩形 2"/>
          <p:cNvSpPr>
            <a:spLocks noChangeArrowheads="1"/>
          </p:cNvSpPr>
          <p:nvPr/>
        </p:nvSpPr>
        <p:spPr bwMode="auto">
          <a:xfrm>
            <a:off x="1238250" y="1931343"/>
            <a:ext cx="7772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dirty="0"/>
              <a:t>Spark</a:t>
            </a:r>
            <a:r>
              <a:rPr lang="zh-CN" altLang="en-US" sz="2400" dirty="0"/>
              <a:t>提供了一个基于海量数据的</a:t>
            </a:r>
            <a:r>
              <a:rPr lang="zh-CN" altLang="en-US" sz="2400" b="1" dirty="0">
                <a:solidFill>
                  <a:srgbClr val="FF0000"/>
                </a:solidFill>
              </a:rPr>
              <a:t>机器学习库</a:t>
            </a:r>
            <a:r>
              <a:rPr lang="zh-CN" altLang="en-US" sz="2400" dirty="0"/>
              <a:t>，它提供了常用机器学习算法的分布式实现</a:t>
            </a:r>
            <a:endParaRPr lang="en-US" altLang="zh-CN" sz="2400" dirty="0"/>
          </a:p>
        </p:txBody>
      </p:sp>
      <p:sp>
        <p:nvSpPr>
          <p:cNvPr id="4" name="矩形 3"/>
          <p:cNvSpPr>
            <a:spLocks noChangeArrowheads="1"/>
          </p:cNvSpPr>
          <p:nvPr/>
        </p:nvSpPr>
        <p:spPr bwMode="auto">
          <a:xfrm>
            <a:off x="1238250" y="2844155"/>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a:t>开发者只需要有 </a:t>
            </a:r>
            <a:r>
              <a:rPr lang="en-US" altLang="zh-CN" sz="2400"/>
              <a:t>Spark </a:t>
            </a:r>
            <a:r>
              <a:rPr lang="zh-CN" altLang="en-US" sz="2400"/>
              <a:t>基础并且了解机器学习算法的原理，以及方法相关参数的含义，就可以轻松的通过调用相应的 </a:t>
            </a:r>
            <a:r>
              <a:rPr lang="en-US" altLang="zh-CN" sz="2400"/>
              <a:t>API </a:t>
            </a:r>
            <a:r>
              <a:rPr lang="zh-CN" altLang="en-US" sz="2400"/>
              <a:t>来实现基于海量数据的机器学习过程</a:t>
            </a:r>
            <a:endParaRPr lang="en-US" altLang="zh-CN" sz="2400"/>
          </a:p>
        </p:txBody>
      </p:sp>
      <p:sp>
        <p:nvSpPr>
          <p:cNvPr id="5" name="矩形 4"/>
          <p:cNvSpPr>
            <a:spLocks noChangeArrowheads="1"/>
          </p:cNvSpPr>
          <p:nvPr/>
        </p:nvSpPr>
        <p:spPr bwMode="auto">
          <a:xfrm>
            <a:off x="1238250" y="4149080"/>
            <a:ext cx="7620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a:t>Spark-Shell</a:t>
            </a:r>
            <a:r>
              <a:rPr lang="zh-CN" altLang="en-US" sz="2400"/>
              <a:t>的</a:t>
            </a:r>
            <a:r>
              <a:rPr lang="zh-CN" altLang="en-US" sz="2400" b="1">
                <a:solidFill>
                  <a:srgbClr val="FF0000"/>
                </a:solidFill>
              </a:rPr>
              <a:t>即席查询</a:t>
            </a:r>
            <a:r>
              <a:rPr lang="zh-CN" altLang="en-US" sz="2400"/>
              <a:t>也是一个关键。算法工程师可以边写代码边运行，边看结果</a:t>
            </a:r>
          </a:p>
        </p:txBody>
      </p:sp>
      <p:sp>
        <p:nvSpPr>
          <p:cNvPr id="2" name="灯片编号占位符 1"/>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5</a:t>
            </a:fld>
            <a:endParaRPr lang="en-US" sz="1400" b="1" dirty="0">
              <a:solidFill>
                <a:srgbClr val="FFFFFF"/>
              </a:solidFill>
            </a:endParaRPr>
          </a:p>
        </p:txBody>
      </p:sp>
    </p:spTree>
    <p:extLst>
      <p:ext uri="{BB962C8B-B14F-4D97-AF65-F5344CB8AC3E}">
        <p14:creationId xmlns:p14="http://schemas.microsoft.com/office/powerpoint/2010/main" val="3734810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4" grpId="0"/>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200472" y="404664"/>
            <a:ext cx="8667750" cy="914400"/>
          </a:xfrm>
          <a:ln/>
        </p:spPr>
        <p:txBody>
          <a:bodyPr>
            <a:normAutofit fontScale="90000"/>
          </a:bodyPr>
          <a:lstStyle/>
          <a:p>
            <a:r>
              <a:rPr lang="en-US" altLang="zh-CN" dirty="0"/>
              <a:t>6.3.4 </a:t>
            </a:r>
            <a:r>
              <a:rPr lang="zh-CN" altLang="en-US" dirty="0"/>
              <a:t>特征变换：标签和索引的转化</a:t>
            </a:r>
          </a:p>
        </p:txBody>
      </p:sp>
      <p:sp>
        <p:nvSpPr>
          <p:cNvPr id="80899" name="矩形 2"/>
          <p:cNvSpPr>
            <a:spLocks noChangeArrowheads="1"/>
          </p:cNvSpPr>
          <p:nvPr/>
        </p:nvSpPr>
        <p:spPr bwMode="auto">
          <a:xfrm>
            <a:off x="344488" y="2276872"/>
            <a:ext cx="9217024" cy="175432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dirty="0">
                <a:solidFill>
                  <a:schemeClr val="bg1"/>
                </a:solidFill>
              </a:rPr>
              <a:t>indexer = </a:t>
            </a:r>
            <a:r>
              <a:rPr lang="en-US" altLang="zh-CN" sz="3600" dirty="0" err="1">
                <a:solidFill>
                  <a:schemeClr val="bg1"/>
                </a:solidFill>
              </a:rPr>
              <a:t>VectorIndexer</a:t>
            </a:r>
            <a:r>
              <a:rPr lang="en-US" altLang="zh-CN" sz="3600" dirty="0">
                <a:solidFill>
                  <a:schemeClr val="bg1"/>
                </a:solidFill>
              </a:rPr>
              <a:t>(</a:t>
            </a:r>
            <a:r>
              <a:rPr lang="en-US" altLang="zh-CN" sz="3600" dirty="0" err="1">
                <a:solidFill>
                  <a:schemeClr val="bg1"/>
                </a:solidFill>
              </a:rPr>
              <a:t>maxCategories</a:t>
            </a:r>
            <a:r>
              <a:rPr lang="en-US" altLang="zh-CN" sz="3600" dirty="0">
                <a:solidFill>
                  <a:schemeClr val="bg1"/>
                </a:solidFill>
              </a:rPr>
              <a:t>=2, </a:t>
            </a:r>
            <a:r>
              <a:rPr lang="en-US" altLang="zh-CN" sz="3600" dirty="0" err="1">
                <a:solidFill>
                  <a:schemeClr val="bg1"/>
                </a:solidFill>
              </a:rPr>
              <a:t>inputCol</a:t>
            </a:r>
            <a:r>
              <a:rPr lang="en-US" altLang="zh-CN" sz="3600" dirty="0">
                <a:solidFill>
                  <a:schemeClr val="bg1"/>
                </a:solidFill>
              </a:rPr>
              <a:t>="features", </a:t>
            </a:r>
            <a:r>
              <a:rPr lang="en-US" altLang="zh-CN" sz="3600" dirty="0" err="1">
                <a:solidFill>
                  <a:schemeClr val="bg1"/>
                </a:solidFill>
              </a:rPr>
              <a:t>outputCol</a:t>
            </a:r>
            <a:r>
              <a:rPr lang="en-US" altLang="zh-CN" sz="3600" dirty="0">
                <a:solidFill>
                  <a:schemeClr val="bg1"/>
                </a:solidFill>
              </a:rPr>
              <a:t>="indexed") </a:t>
            </a:r>
          </a:p>
          <a:p>
            <a:pPr eaLnBrk="1" hangingPunct="1">
              <a:spcBef>
                <a:spcPct val="0"/>
              </a:spcBef>
              <a:buFontTx/>
              <a:buNone/>
            </a:pPr>
            <a:r>
              <a:rPr lang="en-US" altLang="zh-CN" sz="3600" dirty="0" err="1">
                <a:solidFill>
                  <a:schemeClr val="bg1"/>
                </a:solidFill>
              </a:rPr>
              <a:t>indexerModel</a:t>
            </a:r>
            <a:r>
              <a:rPr lang="en-US" altLang="zh-CN" sz="3600" dirty="0">
                <a:solidFill>
                  <a:schemeClr val="bg1"/>
                </a:solidFill>
              </a:rPr>
              <a:t> = </a:t>
            </a:r>
            <a:r>
              <a:rPr lang="en-US" altLang="zh-CN" sz="3600" dirty="0" err="1">
                <a:solidFill>
                  <a:schemeClr val="bg1"/>
                </a:solidFill>
              </a:rPr>
              <a:t>indexer.fit</a:t>
            </a:r>
            <a:r>
              <a:rPr lang="en-US" altLang="zh-CN" sz="3600" dirty="0">
                <a:solidFill>
                  <a:schemeClr val="bg1"/>
                </a:solidFill>
              </a:rPr>
              <a:t>(df)</a:t>
            </a:r>
          </a:p>
        </p:txBody>
      </p:sp>
    </p:spTree>
    <p:extLst>
      <p:ext uri="{BB962C8B-B14F-4D97-AF65-F5344CB8AC3E}">
        <p14:creationId xmlns:p14="http://schemas.microsoft.com/office/powerpoint/2010/main" val="39249551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xfrm>
            <a:off x="149951" y="404664"/>
            <a:ext cx="8667750" cy="914400"/>
          </a:xfrm>
          <a:ln/>
        </p:spPr>
        <p:txBody>
          <a:bodyPr>
            <a:normAutofit fontScale="90000"/>
          </a:bodyPr>
          <a:lstStyle/>
          <a:p>
            <a:r>
              <a:rPr lang="en-US" altLang="zh-CN" dirty="0"/>
              <a:t>6.3.4 </a:t>
            </a:r>
            <a:r>
              <a:rPr lang="zh-CN" altLang="en-US" dirty="0"/>
              <a:t>特征变换：标签和索引的转化</a:t>
            </a:r>
          </a:p>
        </p:txBody>
      </p:sp>
      <p:sp>
        <p:nvSpPr>
          <p:cNvPr id="81923" name="矩形 3"/>
          <p:cNvSpPr>
            <a:spLocks noChangeArrowheads="1"/>
          </p:cNvSpPr>
          <p:nvPr/>
        </p:nvSpPr>
        <p:spPr bwMode="auto">
          <a:xfrm>
            <a:off x="416496" y="1536113"/>
            <a:ext cx="907300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gn="just">
              <a:spcBef>
                <a:spcPct val="0"/>
              </a:spcBef>
              <a:buFont typeface="Wingdings" panose="05000000000000000000" pitchFamily="2" charset="2"/>
              <a:buChar char="Ø"/>
            </a:pPr>
            <a:r>
              <a:rPr lang="zh-CN" altLang="en-US" dirty="0"/>
              <a:t>可以通过</a:t>
            </a:r>
            <a:r>
              <a:rPr lang="en-US" altLang="zh-CN" dirty="0" err="1"/>
              <a:t>VectorIndexerModel</a:t>
            </a:r>
            <a:r>
              <a:rPr lang="zh-CN" altLang="en-US" dirty="0"/>
              <a:t>的</a:t>
            </a:r>
            <a:r>
              <a:rPr lang="en-US" altLang="zh-CN" dirty="0" err="1"/>
              <a:t>categoryMaps</a:t>
            </a:r>
            <a:r>
              <a:rPr lang="zh-CN" altLang="en-US" dirty="0"/>
              <a:t>成员来获得被转换的特征及其映射，这里可以看到共有两个特征被转换，分别是</a:t>
            </a:r>
            <a:r>
              <a:rPr lang="en-US" altLang="zh-CN" dirty="0"/>
              <a:t>0</a:t>
            </a:r>
            <a:r>
              <a:rPr lang="zh-CN" altLang="en-US" dirty="0"/>
              <a:t>号和</a:t>
            </a:r>
            <a:r>
              <a:rPr lang="en-US" altLang="zh-CN" dirty="0"/>
              <a:t>2</a:t>
            </a:r>
            <a:r>
              <a:rPr lang="zh-CN" altLang="en-US" dirty="0"/>
              <a:t>号</a:t>
            </a:r>
          </a:p>
        </p:txBody>
      </p:sp>
      <p:sp>
        <p:nvSpPr>
          <p:cNvPr id="81924" name="矩形 4"/>
          <p:cNvSpPr>
            <a:spLocks noChangeArrowheads="1"/>
          </p:cNvSpPr>
          <p:nvPr/>
        </p:nvSpPr>
        <p:spPr bwMode="auto">
          <a:xfrm>
            <a:off x="632520" y="3212976"/>
            <a:ext cx="9073007" cy="175432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dirty="0" err="1">
                <a:solidFill>
                  <a:schemeClr val="bg1"/>
                </a:solidFill>
              </a:rPr>
              <a:t>indexerModel.numFeatures</a:t>
            </a:r>
            <a:endParaRPr lang="en-US" altLang="zh-CN" sz="3600" dirty="0">
              <a:solidFill>
                <a:schemeClr val="bg1"/>
              </a:solidFill>
            </a:endParaRPr>
          </a:p>
          <a:p>
            <a:pPr eaLnBrk="1" hangingPunct="1">
              <a:spcBef>
                <a:spcPct val="0"/>
              </a:spcBef>
              <a:buFontTx/>
              <a:buNone/>
            </a:pPr>
            <a:r>
              <a:rPr lang="en-US" altLang="zh-CN" sz="3600" dirty="0" err="1">
                <a:solidFill>
                  <a:schemeClr val="bg1"/>
                </a:solidFill>
              </a:rPr>
              <a:t>indexerModel.categoryMaps</a:t>
            </a:r>
            <a:endParaRPr lang="en-US" altLang="zh-CN" sz="3600" dirty="0">
              <a:solidFill>
                <a:schemeClr val="bg1"/>
              </a:solidFill>
            </a:endParaRPr>
          </a:p>
          <a:p>
            <a:pPr eaLnBrk="1" hangingPunct="1">
              <a:spcBef>
                <a:spcPct val="0"/>
              </a:spcBef>
              <a:buFontTx/>
              <a:buNone/>
            </a:pPr>
            <a:r>
              <a:rPr lang="en-US" altLang="zh-CN" sz="3600" dirty="0" err="1">
                <a:solidFill>
                  <a:schemeClr val="bg1"/>
                </a:solidFill>
              </a:rPr>
              <a:t>indexerModel.transform</a:t>
            </a:r>
            <a:r>
              <a:rPr lang="en-US" altLang="zh-CN" sz="3600" dirty="0">
                <a:solidFill>
                  <a:schemeClr val="bg1"/>
                </a:solidFill>
              </a:rPr>
              <a:t>(df).show()</a:t>
            </a:r>
          </a:p>
        </p:txBody>
      </p:sp>
    </p:spTree>
    <p:extLst>
      <p:ext uri="{BB962C8B-B14F-4D97-AF65-F5344CB8AC3E}">
        <p14:creationId xmlns:p14="http://schemas.microsoft.com/office/powerpoint/2010/main" val="13300952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472877" y="417513"/>
            <a:ext cx="8667750" cy="914400"/>
          </a:xfrm>
          <a:ln/>
        </p:spPr>
        <p:txBody>
          <a:bodyPr>
            <a:normAutofit fontScale="90000"/>
          </a:bodyPr>
          <a:lstStyle/>
          <a:p>
            <a:r>
              <a:rPr lang="en-US" altLang="zh-CN" dirty="0"/>
              <a:t>6.3.4 </a:t>
            </a:r>
            <a:r>
              <a:rPr lang="zh-CN" altLang="en-US" dirty="0"/>
              <a:t>特征变换：标签和索引的转化</a:t>
            </a:r>
          </a:p>
        </p:txBody>
      </p:sp>
      <p:sp>
        <p:nvSpPr>
          <p:cNvPr id="82947" name="矩形 2"/>
          <p:cNvSpPr>
            <a:spLocks noChangeArrowheads="1"/>
          </p:cNvSpPr>
          <p:nvPr/>
        </p:nvSpPr>
        <p:spPr bwMode="auto">
          <a:xfrm>
            <a:off x="632520" y="1544663"/>
            <a:ext cx="8424936"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可以看到，</a:t>
            </a:r>
            <a:r>
              <a:rPr lang="en-US" altLang="zh-CN" sz="2400" dirty="0"/>
              <a:t>0</a:t>
            </a:r>
            <a:r>
              <a:rPr lang="zh-CN" altLang="en-US" sz="2400" dirty="0"/>
              <a:t>号特征只有</a:t>
            </a:r>
            <a:r>
              <a:rPr lang="en-US" altLang="zh-CN" sz="2400" dirty="0"/>
              <a:t>-1</a:t>
            </a:r>
            <a:r>
              <a:rPr lang="zh-CN" altLang="en-US" sz="2400" dirty="0"/>
              <a:t>，</a:t>
            </a:r>
            <a:r>
              <a:rPr lang="en-US" altLang="zh-CN" sz="2400" dirty="0"/>
              <a:t>0</a:t>
            </a:r>
            <a:r>
              <a:rPr lang="zh-CN" altLang="en-US" sz="2400" dirty="0"/>
              <a:t>两种取值，分别被映射成</a:t>
            </a:r>
            <a:r>
              <a:rPr lang="en-US" altLang="zh-CN" sz="2400" dirty="0"/>
              <a:t>0</a:t>
            </a:r>
            <a:r>
              <a:rPr lang="zh-CN" altLang="en-US" sz="2400" dirty="0"/>
              <a:t>，</a:t>
            </a:r>
            <a:r>
              <a:rPr lang="en-US" altLang="zh-CN" sz="2400" dirty="0"/>
              <a:t>1</a:t>
            </a:r>
            <a:r>
              <a:rPr lang="zh-CN" altLang="en-US" sz="2400" dirty="0"/>
              <a:t>，而</a:t>
            </a:r>
            <a:r>
              <a:rPr lang="en-US" altLang="zh-CN" sz="2400" dirty="0"/>
              <a:t>2</a:t>
            </a:r>
            <a:r>
              <a:rPr lang="zh-CN" altLang="en-US" sz="2400" dirty="0"/>
              <a:t>号特征只有</a:t>
            </a:r>
            <a:r>
              <a:rPr lang="en-US" altLang="zh-CN" sz="2400" dirty="0"/>
              <a:t>1</a:t>
            </a:r>
            <a:r>
              <a:rPr lang="zh-CN" altLang="en-US" sz="2400" dirty="0"/>
              <a:t>种取值，被映射成</a:t>
            </a:r>
            <a:r>
              <a:rPr lang="en-US" altLang="zh-CN" sz="2400" dirty="0"/>
              <a:t>0</a:t>
            </a:r>
            <a:endParaRPr lang="zh-CN" altLang="en-US" sz="2400" dirty="0"/>
          </a:p>
        </p:txBody>
      </p:sp>
      <p:pic>
        <p:nvPicPr>
          <p:cNvPr id="2" name="图片 1">
            <a:extLst>
              <a:ext uri="{FF2B5EF4-FFF2-40B4-BE49-F238E27FC236}">
                <a16:creationId xmlns:a16="http://schemas.microsoft.com/office/drawing/2014/main" id="{A551ADCC-45D8-48F8-AF7A-E3F14E7DD8DF}"/>
              </a:ext>
            </a:extLst>
          </p:cNvPr>
          <p:cNvPicPr>
            <a:picLocks noChangeAspect="1"/>
          </p:cNvPicPr>
          <p:nvPr/>
        </p:nvPicPr>
        <p:blipFill>
          <a:blip r:embed="rId2"/>
          <a:stretch>
            <a:fillRect/>
          </a:stretch>
        </p:blipFill>
        <p:spPr>
          <a:xfrm>
            <a:off x="2086389" y="2523449"/>
            <a:ext cx="5733222" cy="4217919"/>
          </a:xfrm>
          <a:prstGeom prst="rect">
            <a:avLst/>
          </a:prstGeom>
        </p:spPr>
      </p:pic>
    </p:spTree>
    <p:extLst>
      <p:ext uri="{BB962C8B-B14F-4D97-AF65-F5344CB8AC3E}">
        <p14:creationId xmlns:p14="http://schemas.microsoft.com/office/powerpoint/2010/main" val="18460036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a:xfrm>
            <a:off x="344488" y="332656"/>
            <a:ext cx="8667750" cy="914400"/>
          </a:xfrm>
          <a:ln/>
        </p:spPr>
        <p:txBody>
          <a:bodyPr/>
          <a:lstStyle/>
          <a:p>
            <a:r>
              <a:rPr lang="en-US" altLang="zh-CN" dirty="0"/>
              <a:t>6.3.5 </a:t>
            </a:r>
            <a:r>
              <a:rPr lang="zh-CN" altLang="en-US" dirty="0"/>
              <a:t>特征选取：卡方选择器</a:t>
            </a:r>
          </a:p>
        </p:txBody>
      </p:sp>
      <p:sp>
        <p:nvSpPr>
          <p:cNvPr id="83971" name="矩形 2"/>
          <p:cNvSpPr>
            <a:spLocks noChangeArrowheads="1"/>
          </p:cNvSpPr>
          <p:nvPr/>
        </p:nvSpPr>
        <p:spPr bwMode="auto">
          <a:xfrm>
            <a:off x="537902" y="1844824"/>
            <a:ext cx="8591561"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spcBef>
                <a:spcPct val="0"/>
              </a:spcBef>
              <a:buFont typeface="Wingdings" panose="05000000000000000000" pitchFamily="2" charset="2"/>
              <a:buChar char="Ø"/>
            </a:pPr>
            <a:r>
              <a:rPr lang="zh-CN" altLang="en-US" sz="2800" dirty="0"/>
              <a:t>特征选择（</a:t>
            </a:r>
            <a:r>
              <a:rPr lang="en-US" altLang="zh-CN" sz="2800" dirty="0"/>
              <a:t>Feature Selection</a:t>
            </a:r>
            <a:r>
              <a:rPr lang="zh-CN" altLang="en-US" sz="2800" dirty="0"/>
              <a:t>）指的是在特征向量中选择出那些</a:t>
            </a:r>
            <a:r>
              <a:rPr lang="zh-CN" altLang="en-US" sz="2800" dirty="0">
                <a:solidFill>
                  <a:srgbClr val="FF0000"/>
                </a:solidFill>
              </a:rPr>
              <a:t>“优秀”的特征</a:t>
            </a:r>
            <a:r>
              <a:rPr lang="zh-CN" altLang="en-US" sz="2800" dirty="0"/>
              <a:t>，组成新的、更“精简”的特征向量的过程。它在高维数据分析中十分常用，可以剔除掉“冗余”和“无关”的特征，提升学习器的性能</a:t>
            </a:r>
            <a:endParaRPr lang="en-US" altLang="zh-CN" sz="2800" dirty="0"/>
          </a:p>
          <a:p>
            <a:pPr marL="342900" indent="-342900" algn="just" eaLnBrk="1" hangingPunct="1">
              <a:spcBef>
                <a:spcPct val="0"/>
              </a:spcBef>
              <a:buFont typeface="Wingdings" panose="05000000000000000000" pitchFamily="2" charset="2"/>
              <a:buChar char="Ø"/>
            </a:pPr>
            <a:r>
              <a:rPr lang="zh-CN" altLang="en-US" sz="2800" dirty="0"/>
              <a:t>特征选择方法和分类方法一样，也主要分为有监督（</a:t>
            </a:r>
            <a:r>
              <a:rPr lang="en-US" altLang="zh-CN" sz="2800" dirty="0"/>
              <a:t>Supervised</a:t>
            </a:r>
            <a:r>
              <a:rPr lang="zh-CN" altLang="en-US" sz="2800" dirty="0"/>
              <a:t>）和无监督（</a:t>
            </a:r>
            <a:r>
              <a:rPr lang="en-US" altLang="zh-CN" sz="2800" dirty="0"/>
              <a:t>Unsupervised</a:t>
            </a:r>
            <a:r>
              <a:rPr lang="zh-CN" altLang="en-US" sz="2800" dirty="0"/>
              <a:t>）两种</a:t>
            </a:r>
            <a:endParaRPr lang="en-US" altLang="zh-CN" sz="2800" dirty="0"/>
          </a:p>
          <a:p>
            <a:pPr marL="342900" indent="-342900" algn="just" eaLnBrk="1" hangingPunct="1">
              <a:spcBef>
                <a:spcPct val="0"/>
              </a:spcBef>
              <a:buFont typeface="Wingdings" panose="05000000000000000000" pitchFamily="2" charset="2"/>
              <a:buChar char="Ø"/>
            </a:pPr>
            <a:r>
              <a:rPr lang="zh-CN" altLang="en-US" sz="2800" dirty="0"/>
              <a:t>卡方选择则是统计学上常用的一种有监督特征选择方法，它通过对特征和真实标签之间进行卡方检验，来判断该特征和真实标签的关联程度，进而确定是否对其进行选择</a:t>
            </a:r>
          </a:p>
        </p:txBody>
      </p:sp>
    </p:spTree>
    <p:extLst>
      <p:ext uri="{BB962C8B-B14F-4D97-AF65-F5344CB8AC3E}">
        <p14:creationId xmlns:p14="http://schemas.microsoft.com/office/powerpoint/2010/main" val="407703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fade">
                                      <p:cBhvr>
                                        <p:cTn id="7" dur="500"/>
                                        <p:tgtEl>
                                          <p:spTgt spid="83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fade">
                                      <p:cBhvr>
                                        <p:cTn id="12" dur="500"/>
                                        <p:tgtEl>
                                          <p:spTgt spid="83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fade">
                                      <p:cBhvr>
                                        <p:cTn id="17" dur="500"/>
                                        <p:tgtEl>
                                          <p:spTgt spid="839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605730" y="362129"/>
            <a:ext cx="8667750" cy="914400"/>
          </a:xfrm>
          <a:ln/>
        </p:spPr>
        <p:txBody>
          <a:bodyPr/>
          <a:lstStyle/>
          <a:p>
            <a:r>
              <a:rPr lang="en-US" altLang="zh-CN" dirty="0"/>
              <a:t>6.3.5 </a:t>
            </a:r>
            <a:r>
              <a:rPr lang="zh-CN" altLang="en-US" dirty="0"/>
              <a:t>特征选取：卡方选择器</a:t>
            </a:r>
          </a:p>
        </p:txBody>
      </p:sp>
      <p:sp>
        <p:nvSpPr>
          <p:cNvPr id="84995" name="矩形 3"/>
          <p:cNvSpPr>
            <a:spLocks noChangeArrowheads="1"/>
          </p:cNvSpPr>
          <p:nvPr/>
        </p:nvSpPr>
        <p:spPr bwMode="auto">
          <a:xfrm>
            <a:off x="1066800" y="1844824"/>
            <a:ext cx="770262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spcBef>
                <a:spcPct val="0"/>
              </a:spcBef>
              <a:buFont typeface="Wingdings" panose="05000000000000000000" pitchFamily="2" charset="2"/>
              <a:buChar char="Ø"/>
            </a:pPr>
            <a:r>
              <a:rPr lang="zh-CN" altLang="en-US" sz="2400" dirty="0"/>
              <a:t>和</a:t>
            </a:r>
            <a:r>
              <a:rPr lang="en-US" altLang="zh-CN" sz="2400" dirty="0"/>
              <a:t>ML</a:t>
            </a:r>
            <a:r>
              <a:rPr lang="zh-CN" altLang="en-US" sz="2400" dirty="0"/>
              <a:t>库中的大多数学习方法一样，</a:t>
            </a:r>
            <a:r>
              <a:rPr lang="en-US" altLang="zh-CN" sz="2400" dirty="0"/>
              <a:t>ML</a:t>
            </a:r>
            <a:r>
              <a:rPr lang="zh-CN" altLang="en-US" sz="2400" dirty="0"/>
              <a:t>中的卡方选择也是以</a:t>
            </a:r>
            <a:r>
              <a:rPr lang="en-US" altLang="zh-CN" sz="2400" dirty="0" err="1"/>
              <a:t>estimator+transformer</a:t>
            </a:r>
            <a:r>
              <a:rPr lang="zh-CN" altLang="en-US" sz="2400" dirty="0"/>
              <a:t>的形式出现的，其主要由</a:t>
            </a:r>
            <a:r>
              <a:rPr lang="en-US" altLang="zh-CN" sz="2400" dirty="0" err="1"/>
              <a:t>ChiSqSelector</a:t>
            </a:r>
            <a:r>
              <a:rPr lang="zh-CN" altLang="en-US" sz="2400" dirty="0"/>
              <a:t>和</a:t>
            </a:r>
            <a:r>
              <a:rPr lang="en-US" altLang="zh-CN" sz="2400" dirty="0" err="1"/>
              <a:t>ChiSqSelectorModel</a:t>
            </a:r>
            <a:r>
              <a:rPr lang="zh-CN" altLang="en-US" sz="2400" dirty="0"/>
              <a:t>两个类来实现</a:t>
            </a:r>
          </a:p>
          <a:p>
            <a:pPr marL="342900" indent="-342900" algn="just" eaLnBrk="1" hangingPunct="1">
              <a:spcBef>
                <a:spcPct val="0"/>
              </a:spcBef>
              <a:buFont typeface="Wingdings" panose="05000000000000000000" pitchFamily="2" charset="2"/>
              <a:buChar char="Ø"/>
            </a:pPr>
            <a:endParaRPr lang="zh-CN" altLang="en-US" sz="2400" dirty="0"/>
          </a:p>
          <a:p>
            <a:pPr marL="342900" indent="-342900" algn="just" eaLnBrk="1" hangingPunct="1">
              <a:spcBef>
                <a:spcPct val="0"/>
              </a:spcBef>
              <a:buFont typeface="Wingdings" panose="05000000000000000000" pitchFamily="2" charset="2"/>
              <a:buChar char="Ø"/>
            </a:pPr>
            <a:r>
              <a:rPr lang="zh-CN" altLang="en-US" sz="2400" dirty="0"/>
              <a:t>（</a:t>
            </a:r>
            <a:r>
              <a:rPr lang="en-US" altLang="zh-CN" sz="2400" dirty="0"/>
              <a:t>1</a:t>
            </a:r>
            <a:r>
              <a:rPr lang="zh-CN" altLang="en-US" sz="2400" dirty="0"/>
              <a:t>）在进行实验前，首先进行环境的设置。引入卡方选择器所需要使用的类：</a:t>
            </a:r>
          </a:p>
        </p:txBody>
      </p:sp>
      <p:sp>
        <p:nvSpPr>
          <p:cNvPr id="84996" name="矩形 4"/>
          <p:cNvSpPr>
            <a:spLocks noChangeArrowheads="1"/>
          </p:cNvSpPr>
          <p:nvPr/>
        </p:nvSpPr>
        <p:spPr bwMode="auto">
          <a:xfrm>
            <a:off x="488504" y="4305944"/>
            <a:ext cx="8856984" cy="107721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dirty="0">
                <a:solidFill>
                  <a:schemeClr val="bg1"/>
                </a:solidFill>
              </a:rPr>
              <a:t>from </a:t>
            </a:r>
            <a:r>
              <a:rPr lang="en-US" altLang="zh-CN" dirty="0" err="1">
                <a:solidFill>
                  <a:schemeClr val="bg1"/>
                </a:solidFill>
              </a:rPr>
              <a:t>pyspark.ml.feature</a:t>
            </a:r>
            <a:r>
              <a:rPr lang="en-US" altLang="zh-CN" dirty="0">
                <a:solidFill>
                  <a:schemeClr val="bg1"/>
                </a:solidFill>
              </a:rPr>
              <a:t> import </a:t>
            </a:r>
            <a:r>
              <a:rPr lang="en-US" altLang="zh-CN" dirty="0" err="1">
                <a:solidFill>
                  <a:schemeClr val="bg1"/>
                </a:solidFill>
              </a:rPr>
              <a:t>ChiSqSelector</a:t>
            </a:r>
            <a:endParaRPr lang="en-US" altLang="zh-CN" dirty="0">
              <a:solidFill>
                <a:schemeClr val="bg1"/>
              </a:solidFill>
            </a:endParaRPr>
          </a:p>
          <a:p>
            <a:pPr eaLnBrk="1" hangingPunct="1">
              <a:spcBef>
                <a:spcPct val="0"/>
              </a:spcBef>
              <a:buFontTx/>
              <a:buNone/>
            </a:pPr>
            <a:r>
              <a:rPr lang="en-US" altLang="zh-CN" dirty="0">
                <a:solidFill>
                  <a:schemeClr val="bg1"/>
                </a:solidFill>
              </a:rPr>
              <a:t>from </a:t>
            </a:r>
            <a:r>
              <a:rPr lang="en-US" altLang="zh-CN" dirty="0" err="1">
                <a:solidFill>
                  <a:schemeClr val="bg1"/>
                </a:solidFill>
              </a:rPr>
              <a:t>pyspark.ml.linalg</a:t>
            </a:r>
            <a:r>
              <a:rPr lang="en-US" altLang="zh-CN" dirty="0">
                <a:solidFill>
                  <a:schemeClr val="bg1"/>
                </a:solidFill>
              </a:rPr>
              <a:t> import Vectors</a:t>
            </a:r>
          </a:p>
        </p:txBody>
      </p:sp>
    </p:spTree>
    <p:extLst>
      <p:ext uri="{BB962C8B-B14F-4D97-AF65-F5344CB8AC3E}">
        <p14:creationId xmlns:p14="http://schemas.microsoft.com/office/powerpoint/2010/main" val="3980505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272480" y="483860"/>
            <a:ext cx="8667750" cy="914400"/>
          </a:xfrm>
          <a:ln/>
        </p:spPr>
        <p:txBody>
          <a:bodyPr/>
          <a:lstStyle/>
          <a:p>
            <a:r>
              <a:rPr lang="en-US" altLang="zh-CN" dirty="0"/>
              <a:t>6.3.5 </a:t>
            </a:r>
            <a:r>
              <a:rPr lang="zh-CN" altLang="en-US" dirty="0"/>
              <a:t>特征选取：卡方选择器</a:t>
            </a:r>
          </a:p>
        </p:txBody>
      </p:sp>
      <p:sp>
        <p:nvSpPr>
          <p:cNvPr id="86019" name="矩形 2"/>
          <p:cNvSpPr>
            <a:spLocks noChangeArrowheads="1"/>
          </p:cNvSpPr>
          <p:nvPr/>
        </p:nvSpPr>
        <p:spPr bwMode="auto">
          <a:xfrm>
            <a:off x="128464" y="1628800"/>
            <a:ext cx="957706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dirty="0"/>
              <a:t>（</a:t>
            </a:r>
            <a:r>
              <a:rPr lang="en-US" altLang="zh-CN" dirty="0"/>
              <a:t>2</a:t>
            </a:r>
            <a:r>
              <a:rPr lang="zh-CN" altLang="en-US" dirty="0"/>
              <a:t>）随后，创造实验数据，这是一个具有三个样本，四个特征维度的数据集，标签有</a:t>
            </a:r>
            <a:r>
              <a:rPr lang="en-US" altLang="zh-CN" dirty="0"/>
              <a:t>1</a:t>
            </a:r>
            <a:r>
              <a:rPr lang="zh-CN" altLang="en-US" dirty="0"/>
              <a:t>，</a:t>
            </a:r>
            <a:r>
              <a:rPr lang="en-US" altLang="zh-CN" dirty="0"/>
              <a:t>0</a:t>
            </a:r>
            <a:r>
              <a:rPr lang="zh-CN" altLang="en-US" dirty="0"/>
              <a:t>两种，我们将在此数据集上进行卡方选择：</a:t>
            </a:r>
          </a:p>
        </p:txBody>
      </p:sp>
      <p:sp>
        <p:nvSpPr>
          <p:cNvPr id="86020" name="矩形 3"/>
          <p:cNvSpPr>
            <a:spLocks noChangeArrowheads="1"/>
          </p:cNvSpPr>
          <p:nvPr/>
        </p:nvSpPr>
        <p:spPr bwMode="auto">
          <a:xfrm>
            <a:off x="272480" y="3659541"/>
            <a:ext cx="9361040" cy="25545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dirty="0">
                <a:solidFill>
                  <a:schemeClr val="bg1"/>
                </a:solidFill>
              </a:rPr>
              <a:t>df = </a:t>
            </a:r>
            <a:r>
              <a:rPr lang="en-US" altLang="zh-CN" dirty="0" err="1">
                <a:solidFill>
                  <a:schemeClr val="bg1"/>
                </a:solidFill>
              </a:rPr>
              <a:t>spark.createDataFrame</a:t>
            </a:r>
            <a:r>
              <a:rPr lang="en-US" altLang="zh-CN" dirty="0">
                <a:solidFill>
                  <a:schemeClr val="bg1"/>
                </a:solidFill>
              </a:rPr>
              <a:t>([(1,Vectors.dense([0.0, 0.0, 18.0, 1.0]), 1.0), (2,Vectors.dense([0.0, 1.0, 12.0, 0.0]), 0.0),(3,Vectors.dense([1.0, 0.0, 15.0, 0.1]), 0.0)],["</a:t>
            </a:r>
            <a:r>
              <a:rPr lang="en-US" altLang="zh-CN" dirty="0" err="1">
                <a:solidFill>
                  <a:schemeClr val="bg1"/>
                </a:solidFill>
              </a:rPr>
              <a:t>id","features</a:t>
            </a:r>
            <a:r>
              <a:rPr lang="en-US" altLang="zh-CN" dirty="0">
                <a:solidFill>
                  <a:schemeClr val="bg1"/>
                </a:solidFill>
              </a:rPr>
              <a:t>", "label"])</a:t>
            </a:r>
          </a:p>
          <a:p>
            <a:pPr eaLnBrk="1" hangingPunct="1">
              <a:spcBef>
                <a:spcPct val="0"/>
              </a:spcBef>
              <a:buFontTx/>
              <a:buNone/>
            </a:pPr>
            <a:r>
              <a:rPr lang="en-US" altLang="zh-CN" dirty="0" err="1">
                <a:solidFill>
                  <a:schemeClr val="bg1"/>
                </a:solidFill>
              </a:rPr>
              <a:t>df.show</a:t>
            </a:r>
            <a:r>
              <a:rPr lang="en-US" altLang="zh-CN" dirty="0">
                <a:solidFill>
                  <a:schemeClr val="bg1"/>
                </a:solidFill>
              </a:rPr>
              <a:t>()</a:t>
            </a:r>
          </a:p>
        </p:txBody>
      </p:sp>
    </p:spTree>
    <p:extLst>
      <p:ext uri="{BB962C8B-B14F-4D97-AF65-F5344CB8AC3E}">
        <p14:creationId xmlns:p14="http://schemas.microsoft.com/office/powerpoint/2010/main" val="935932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a:xfrm>
            <a:off x="171450" y="404664"/>
            <a:ext cx="8667750" cy="914400"/>
          </a:xfrm>
          <a:ln/>
        </p:spPr>
        <p:txBody>
          <a:bodyPr/>
          <a:lstStyle/>
          <a:p>
            <a:r>
              <a:rPr lang="en-US" altLang="zh-CN" dirty="0"/>
              <a:t>6.3.5 </a:t>
            </a:r>
            <a:r>
              <a:rPr lang="zh-CN" altLang="en-US" dirty="0"/>
              <a:t>特征选取：卡方选择器</a:t>
            </a:r>
          </a:p>
        </p:txBody>
      </p:sp>
      <p:sp>
        <p:nvSpPr>
          <p:cNvPr id="87043" name="矩形 3"/>
          <p:cNvSpPr>
            <a:spLocks noChangeArrowheads="1"/>
          </p:cNvSpPr>
          <p:nvPr/>
        </p:nvSpPr>
        <p:spPr bwMode="auto">
          <a:xfrm>
            <a:off x="344488" y="1624523"/>
            <a:ext cx="907300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400" dirty="0"/>
              <a:t>（</a:t>
            </a:r>
            <a:r>
              <a:rPr lang="en-US" altLang="zh-CN" sz="2400" dirty="0"/>
              <a:t>3</a:t>
            </a:r>
            <a:r>
              <a:rPr lang="zh-CN" altLang="en-US" sz="2400" dirty="0"/>
              <a:t>）现在，用卡方选择进行特征选择器的训练，为了观察地更明显，我们设置只选择和标签关联性最强的一个特征（可以通过</a:t>
            </a:r>
            <a:r>
              <a:rPr lang="en-US" altLang="zh-CN" sz="2400" dirty="0" err="1"/>
              <a:t>setNumTopFeatures</a:t>
            </a:r>
            <a:r>
              <a:rPr lang="en-US" altLang="zh-CN" sz="2400" dirty="0"/>
              <a:t>(..)</a:t>
            </a:r>
            <a:r>
              <a:rPr lang="zh-CN" altLang="en-US" sz="2400" dirty="0"/>
              <a:t>方法进行设置）：</a:t>
            </a:r>
          </a:p>
        </p:txBody>
      </p:sp>
      <p:sp>
        <p:nvSpPr>
          <p:cNvPr id="87044" name="矩形 4"/>
          <p:cNvSpPr>
            <a:spLocks noChangeArrowheads="1"/>
          </p:cNvSpPr>
          <p:nvPr/>
        </p:nvSpPr>
        <p:spPr bwMode="auto">
          <a:xfrm>
            <a:off x="344488" y="2933176"/>
            <a:ext cx="9289032" cy="206210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dirty="0">
                <a:solidFill>
                  <a:schemeClr val="bg1"/>
                </a:solidFill>
              </a:rPr>
              <a:t>selector=</a:t>
            </a:r>
            <a:r>
              <a:rPr lang="en-US" altLang="zh-CN" dirty="0" err="1">
                <a:solidFill>
                  <a:schemeClr val="bg1"/>
                </a:solidFill>
              </a:rPr>
              <a:t>ChiSqSelector</a:t>
            </a:r>
            <a:r>
              <a:rPr lang="en-US" altLang="zh-CN" dirty="0">
                <a:solidFill>
                  <a:schemeClr val="bg1"/>
                </a:solidFill>
              </a:rPr>
              <a:t>(</a:t>
            </a:r>
            <a:r>
              <a:rPr lang="en-US" altLang="zh-CN" dirty="0" err="1">
                <a:solidFill>
                  <a:schemeClr val="bg1"/>
                </a:solidFill>
              </a:rPr>
              <a:t>numTopFeatures</a:t>
            </a:r>
            <a:r>
              <a:rPr lang="en-US" altLang="zh-CN" dirty="0">
                <a:solidFill>
                  <a:schemeClr val="bg1"/>
                </a:solidFill>
              </a:rPr>
              <a:t>=1, </a:t>
            </a:r>
            <a:r>
              <a:rPr lang="en-US" altLang="zh-CN" dirty="0" err="1">
                <a:solidFill>
                  <a:schemeClr val="bg1"/>
                </a:solidFill>
              </a:rPr>
              <a:t>outputCol</a:t>
            </a:r>
            <a:r>
              <a:rPr lang="en-US" altLang="zh-CN" dirty="0">
                <a:solidFill>
                  <a:schemeClr val="bg1"/>
                </a:solidFill>
              </a:rPr>
              <a:t>="</a:t>
            </a:r>
            <a:r>
              <a:rPr lang="en-US" altLang="zh-CN" dirty="0" err="1">
                <a:solidFill>
                  <a:schemeClr val="bg1"/>
                </a:solidFill>
              </a:rPr>
              <a:t>selectedFeatures</a:t>
            </a:r>
            <a:r>
              <a:rPr lang="en-US" altLang="zh-CN" dirty="0">
                <a:solidFill>
                  <a:schemeClr val="bg1"/>
                </a:solidFill>
              </a:rPr>
              <a:t>", </a:t>
            </a:r>
            <a:r>
              <a:rPr lang="en-US" altLang="zh-CN" dirty="0" err="1">
                <a:solidFill>
                  <a:schemeClr val="bg1"/>
                </a:solidFill>
              </a:rPr>
              <a:t>featuresCol</a:t>
            </a:r>
            <a:r>
              <a:rPr lang="en-US" altLang="zh-CN" dirty="0">
                <a:solidFill>
                  <a:schemeClr val="bg1"/>
                </a:solidFill>
              </a:rPr>
              <a:t>="features", </a:t>
            </a:r>
            <a:r>
              <a:rPr lang="en-US" altLang="zh-CN" dirty="0" err="1">
                <a:solidFill>
                  <a:schemeClr val="bg1"/>
                </a:solidFill>
              </a:rPr>
              <a:t>labelCol</a:t>
            </a:r>
            <a:r>
              <a:rPr lang="en-US" altLang="zh-CN" dirty="0">
                <a:solidFill>
                  <a:schemeClr val="bg1"/>
                </a:solidFill>
              </a:rPr>
              <a:t>="label")</a:t>
            </a:r>
          </a:p>
          <a:p>
            <a:pPr algn="just" eaLnBrk="1" hangingPunct="1">
              <a:spcBef>
                <a:spcPct val="0"/>
              </a:spcBef>
              <a:buFontTx/>
              <a:buNone/>
            </a:pPr>
            <a:r>
              <a:rPr lang="en-US" altLang="zh-CN" dirty="0" err="1">
                <a:solidFill>
                  <a:schemeClr val="bg1"/>
                </a:solidFill>
              </a:rPr>
              <a:t>selector_model</a:t>
            </a:r>
            <a:r>
              <a:rPr lang="en-US" altLang="zh-CN" dirty="0">
                <a:solidFill>
                  <a:schemeClr val="bg1"/>
                </a:solidFill>
              </a:rPr>
              <a:t> = </a:t>
            </a:r>
            <a:r>
              <a:rPr lang="en-US" altLang="zh-CN" dirty="0" err="1">
                <a:solidFill>
                  <a:schemeClr val="bg1"/>
                </a:solidFill>
              </a:rPr>
              <a:t>selector.fit</a:t>
            </a:r>
            <a:r>
              <a:rPr lang="en-US" altLang="zh-CN" dirty="0">
                <a:solidFill>
                  <a:schemeClr val="bg1"/>
                </a:solidFill>
              </a:rPr>
              <a:t>(df)</a:t>
            </a:r>
          </a:p>
        </p:txBody>
      </p:sp>
    </p:spTree>
    <p:extLst>
      <p:ext uri="{BB962C8B-B14F-4D97-AF65-F5344CB8AC3E}">
        <p14:creationId xmlns:p14="http://schemas.microsoft.com/office/powerpoint/2010/main" val="9169994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a:xfrm>
            <a:off x="496686" y="421088"/>
            <a:ext cx="8667750" cy="914400"/>
          </a:xfrm>
          <a:ln/>
        </p:spPr>
        <p:txBody>
          <a:bodyPr/>
          <a:lstStyle/>
          <a:p>
            <a:r>
              <a:rPr lang="en-US" altLang="zh-CN" dirty="0"/>
              <a:t>6.3.5 </a:t>
            </a:r>
            <a:r>
              <a:rPr lang="zh-CN" altLang="en-US" dirty="0"/>
              <a:t>特征选取：卡方选择器</a:t>
            </a:r>
          </a:p>
        </p:txBody>
      </p:sp>
      <p:sp>
        <p:nvSpPr>
          <p:cNvPr id="88067" name="矩形 2"/>
          <p:cNvSpPr>
            <a:spLocks noChangeArrowheads="1"/>
          </p:cNvSpPr>
          <p:nvPr/>
        </p:nvSpPr>
        <p:spPr bwMode="auto">
          <a:xfrm>
            <a:off x="344488" y="1951647"/>
            <a:ext cx="907300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t>（</a:t>
            </a:r>
            <a:r>
              <a:rPr lang="en-US" altLang="zh-CN" dirty="0"/>
              <a:t>4</a:t>
            </a:r>
            <a:r>
              <a:rPr lang="zh-CN" altLang="en-US" dirty="0"/>
              <a:t>）用训练出的模型对原数据集进行处理，可以看见，第三列特征被选出作为最有用的特征列：</a:t>
            </a:r>
          </a:p>
        </p:txBody>
      </p:sp>
      <p:sp>
        <p:nvSpPr>
          <p:cNvPr id="88068" name="矩形 3"/>
          <p:cNvSpPr>
            <a:spLocks noChangeArrowheads="1"/>
          </p:cNvSpPr>
          <p:nvPr/>
        </p:nvSpPr>
        <p:spPr bwMode="auto">
          <a:xfrm>
            <a:off x="503312" y="3645024"/>
            <a:ext cx="8928992" cy="120032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dirty="0">
                <a:solidFill>
                  <a:schemeClr val="bg1"/>
                </a:solidFill>
              </a:rPr>
              <a:t>result = </a:t>
            </a:r>
            <a:r>
              <a:rPr lang="en-US" altLang="zh-CN" sz="3600" dirty="0" err="1">
                <a:solidFill>
                  <a:schemeClr val="bg1"/>
                </a:solidFill>
              </a:rPr>
              <a:t>selector_model.transform</a:t>
            </a:r>
            <a:r>
              <a:rPr lang="en-US" altLang="zh-CN" sz="3600" dirty="0">
                <a:solidFill>
                  <a:schemeClr val="bg1"/>
                </a:solidFill>
              </a:rPr>
              <a:t>(df)</a:t>
            </a:r>
          </a:p>
          <a:p>
            <a:pPr eaLnBrk="1" hangingPunct="1">
              <a:spcBef>
                <a:spcPct val="0"/>
              </a:spcBef>
              <a:buFontTx/>
              <a:buNone/>
            </a:pPr>
            <a:r>
              <a:rPr lang="en-US" altLang="zh-CN" sz="3600" dirty="0" err="1">
                <a:solidFill>
                  <a:schemeClr val="bg1"/>
                </a:solidFill>
              </a:rPr>
              <a:t>result.show</a:t>
            </a:r>
            <a:r>
              <a:rPr lang="en-US" altLang="zh-CN" sz="3600" dirty="0">
                <a:solidFill>
                  <a:schemeClr val="bg1"/>
                </a:solidFill>
              </a:rPr>
              <a:t>()</a:t>
            </a:r>
          </a:p>
        </p:txBody>
      </p:sp>
    </p:spTree>
    <p:extLst>
      <p:ext uri="{BB962C8B-B14F-4D97-AF65-F5344CB8AC3E}">
        <p14:creationId xmlns:p14="http://schemas.microsoft.com/office/powerpoint/2010/main" val="228831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567279" y="387943"/>
            <a:ext cx="8667750" cy="914400"/>
          </a:xfrm>
          <a:ln/>
        </p:spPr>
        <p:txBody>
          <a:bodyPr/>
          <a:lstStyle/>
          <a:p>
            <a:r>
              <a:rPr lang="en-US" altLang="zh-CN" dirty="0"/>
              <a:t>6.1.3 Spark </a:t>
            </a:r>
            <a:r>
              <a:rPr lang="zh-CN" altLang="en-US" dirty="0"/>
              <a:t>机器学习库</a:t>
            </a:r>
            <a:r>
              <a:rPr lang="en-US" altLang="zh-CN" dirty="0" err="1"/>
              <a:t>MLlib</a:t>
            </a:r>
            <a:endParaRPr lang="zh-CN" altLang="en-US" dirty="0"/>
          </a:p>
        </p:txBody>
      </p:sp>
      <p:sp>
        <p:nvSpPr>
          <p:cNvPr id="8195" name="矩形 2"/>
          <p:cNvSpPr>
            <a:spLocks noChangeArrowheads="1"/>
          </p:cNvSpPr>
          <p:nvPr/>
        </p:nvSpPr>
        <p:spPr bwMode="auto">
          <a:xfrm>
            <a:off x="848573" y="1696121"/>
            <a:ext cx="8001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dirty="0" err="1"/>
              <a:t>MLlib</a:t>
            </a:r>
            <a:r>
              <a:rPr lang="zh-CN" altLang="en-US" sz="2400" dirty="0"/>
              <a:t>是</a:t>
            </a:r>
            <a:r>
              <a:rPr lang="en-US" altLang="zh-CN" sz="2400" dirty="0"/>
              <a:t>Spark</a:t>
            </a:r>
            <a:r>
              <a:rPr lang="zh-CN" altLang="en-US" sz="2400" dirty="0"/>
              <a:t>的机器学习（</a:t>
            </a:r>
            <a:r>
              <a:rPr lang="en-US" altLang="zh-CN" sz="2400" dirty="0"/>
              <a:t>Machine Learning）</a:t>
            </a:r>
            <a:r>
              <a:rPr lang="zh-CN" altLang="en-US" sz="2400" dirty="0"/>
              <a:t>库，旨在简化机器学习的工程实践工作</a:t>
            </a:r>
            <a:endParaRPr lang="en-US" altLang="zh-CN" sz="2400" dirty="0"/>
          </a:p>
          <a:p>
            <a:pPr eaLnBrk="1" hangingPunct="1">
              <a:spcBef>
                <a:spcPct val="0"/>
              </a:spcBef>
            </a:pPr>
            <a:r>
              <a:rPr lang="en-US" altLang="zh-CN" sz="2400" dirty="0" err="1"/>
              <a:t>MLlib</a:t>
            </a:r>
            <a:r>
              <a:rPr lang="zh-CN" altLang="en-US" sz="2400" dirty="0"/>
              <a:t>由一些通用的学习算法和工具组成，包括</a:t>
            </a:r>
            <a:r>
              <a:rPr lang="zh-CN" altLang="en-US" sz="2400" b="1" dirty="0">
                <a:solidFill>
                  <a:srgbClr val="FF0000"/>
                </a:solidFill>
              </a:rPr>
              <a:t>分类、回归、聚类、协同过滤、降维</a:t>
            </a:r>
            <a:r>
              <a:rPr lang="zh-CN" altLang="en-US" sz="2400" dirty="0"/>
              <a:t>等，同时还包括底层的优化原语和高层的流水线（</a:t>
            </a:r>
            <a:r>
              <a:rPr lang="en-US" altLang="zh-CN" sz="2400" dirty="0"/>
              <a:t>Pipeline</a:t>
            </a:r>
            <a:r>
              <a:rPr lang="zh-CN" altLang="en-US" sz="2400" dirty="0"/>
              <a:t>）</a:t>
            </a:r>
            <a:r>
              <a:rPr lang="en-US" altLang="zh-CN" sz="2400" dirty="0"/>
              <a:t>API</a:t>
            </a:r>
            <a:r>
              <a:rPr lang="zh-CN" altLang="en-US" sz="2400" dirty="0"/>
              <a:t>，具体如下：</a:t>
            </a:r>
          </a:p>
        </p:txBody>
      </p:sp>
      <p:sp>
        <p:nvSpPr>
          <p:cNvPr id="8196" name="矩形 3"/>
          <p:cNvSpPr>
            <a:spLocks noChangeArrowheads="1"/>
          </p:cNvSpPr>
          <p:nvPr/>
        </p:nvSpPr>
        <p:spPr bwMode="auto">
          <a:xfrm>
            <a:off x="861392" y="3826469"/>
            <a:ext cx="7620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b="1" dirty="0">
                <a:solidFill>
                  <a:srgbClr val="FF0000"/>
                </a:solidFill>
              </a:rPr>
              <a:t>算法工具</a:t>
            </a:r>
            <a:r>
              <a:rPr lang="zh-CN" altLang="en-US" sz="2400" dirty="0"/>
              <a:t>：常用的学习算法，如分类、回归、聚类和协同过滤；</a:t>
            </a:r>
          </a:p>
          <a:p>
            <a:pPr eaLnBrk="1" hangingPunct="1">
              <a:spcBef>
                <a:spcPct val="0"/>
              </a:spcBef>
            </a:pPr>
            <a:r>
              <a:rPr lang="zh-CN" altLang="en-US" sz="2400" b="1" dirty="0">
                <a:solidFill>
                  <a:srgbClr val="FF0000"/>
                </a:solidFill>
              </a:rPr>
              <a:t>特征化工具</a:t>
            </a:r>
            <a:r>
              <a:rPr lang="zh-CN" altLang="en-US" sz="2400" dirty="0"/>
              <a:t>：特征提取、转化、降维和选择工具；</a:t>
            </a:r>
          </a:p>
          <a:p>
            <a:pPr eaLnBrk="1" hangingPunct="1">
              <a:spcBef>
                <a:spcPct val="0"/>
              </a:spcBef>
            </a:pPr>
            <a:r>
              <a:rPr lang="zh-CN" altLang="en-US" sz="2400" b="1" dirty="0">
                <a:solidFill>
                  <a:srgbClr val="FF0000"/>
                </a:solidFill>
              </a:rPr>
              <a:t>流水线</a:t>
            </a:r>
            <a:r>
              <a:rPr lang="en-US" altLang="zh-CN" sz="2400" b="1" dirty="0">
                <a:solidFill>
                  <a:srgbClr val="FF0000"/>
                </a:solidFill>
              </a:rPr>
              <a:t>(Pipeline)</a:t>
            </a:r>
            <a:r>
              <a:rPr lang="zh-CN" altLang="en-US" sz="2400" dirty="0"/>
              <a:t>：用于构建、评估和调整机器学习工作流的工具</a:t>
            </a:r>
            <a:r>
              <a:rPr lang="en-US" altLang="zh-CN" sz="2400" dirty="0"/>
              <a:t>;</a:t>
            </a:r>
          </a:p>
          <a:p>
            <a:pPr eaLnBrk="1" hangingPunct="1">
              <a:spcBef>
                <a:spcPct val="0"/>
              </a:spcBef>
            </a:pPr>
            <a:r>
              <a:rPr lang="zh-CN" altLang="en-US" sz="2400" b="1" dirty="0">
                <a:solidFill>
                  <a:srgbClr val="FF0000"/>
                </a:solidFill>
              </a:rPr>
              <a:t>持久性</a:t>
            </a:r>
            <a:r>
              <a:rPr lang="zh-CN" altLang="en-US" sz="2400" dirty="0"/>
              <a:t>：保存和加载算法、模型和管道</a:t>
            </a:r>
            <a:r>
              <a:rPr lang="en-US" altLang="zh-CN" sz="2400" dirty="0"/>
              <a:t>;</a:t>
            </a:r>
          </a:p>
          <a:p>
            <a:pPr eaLnBrk="1" hangingPunct="1">
              <a:spcBef>
                <a:spcPct val="0"/>
              </a:spcBef>
            </a:pPr>
            <a:r>
              <a:rPr lang="zh-CN" altLang="en-US" sz="2400" b="1" dirty="0">
                <a:solidFill>
                  <a:srgbClr val="FF0000"/>
                </a:solidFill>
              </a:rPr>
              <a:t>实用工具</a:t>
            </a:r>
            <a:r>
              <a:rPr lang="zh-CN" altLang="en-US" sz="2400" dirty="0"/>
              <a:t>：线性代数、统计、数据处理等工具。</a:t>
            </a:r>
          </a:p>
        </p:txBody>
      </p:sp>
      <p:sp>
        <p:nvSpPr>
          <p:cNvPr id="3" name="灯片编号占位符 2"/>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6</a:t>
            </a:fld>
            <a:endParaRPr lang="en-US" sz="1400" b="1" dirty="0">
              <a:solidFill>
                <a:srgbClr val="FFFFFF"/>
              </a:solidFill>
            </a:endParaRPr>
          </a:p>
        </p:txBody>
      </p:sp>
    </p:spTree>
    <p:extLst>
      <p:ext uri="{BB962C8B-B14F-4D97-AF65-F5344CB8AC3E}">
        <p14:creationId xmlns:p14="http://schemas.microsoft.com/office/powerpoint/2010/main" val="2749739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blinds(horizontal)">
                                      <p:cBhvr>
                                        <p:cTn id="7" dur="500"/>
                                        <p:tgtEl>
                                          <p:spTgt spid="8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linds(horizontal)">
                                      <p:cBhvr>
                                        <p:cTn id="12"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ln/>
        </p:spPr>
        <p:txBody>
          <a:bodyPr/>
          <a:lstStyle/>
          <a:p>
            <a:r>
              <a:rPr lang="en-US" altLang="zh-CN" dirty="0"/>
              <a:t>6.1.3 Spark </a:t>
            </a:r>
            <a:r>
              <a:rPr lang="zh-CN" altLang="en-US" dirty="0"/>
              <a:t>机器学习库</a:t>
            </a:r>
            <a:r>
              <a:rPr lang="en-US" altLang="zh-CN" dirty="0" err="1"/>
              <a:t>MLlib</a:t>
            </a:r>
            <a:endParaRPr lang="zh-CN" altLang="en-US" dirty="0"/>
          </a:p>
        </p:txBody>
      </p:sp>
      <p:sp>
        <p:nvSpPr>
          <p:cNvPr id="9219" name="矩形 3"/>
          <p:cNvSpPr>
            <a:spLocks noChangeArrowheads="1"/>
          </p:cNvSpPr>
          <p:nvPr/>
        </p:nvSpPr>
        <p:spPr bwMode="auto">
          <a:xfrm>
            <a:off x="1064568" y="1864774"/>
            <a:ext cx="7010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t>Spark </a:t>
            </a:r>
            <a:r>
              <a:rPr lang="zh-CN" altLang="en-US" sz="2400" dirty="0"/>
              <a:t>机器学习库从</a:t>
            </a:r>
            <a:r>
              <a:rPr lang="en-US" altLang="zh-CN" sz="2400" dirty="0"/>
              <a:t>1.2 </a:t>
            </a:r>
            <a:r>
              <a:rPr lang="zh-CN" altLang="en-US" sz="2400" dirty="0"/>
              <a:t>版本以后被分为两个包：</a:t>
            </a:r>
          </a:p>
        </p:txBody>
      </p:sp>
      <p:sp>
        <p:nvSpPr>
          <p:cNvPr id="9220" name="矩形 4"/>
          <p:cNvSpPr>
            <a:spLocks noChangeArrowheads="1"/>
          </p:cNvSpPr>
          <p:nvPr/>
        </p:nvSpPr>
        <p:spPr bwMode="auto">
          <a:xfrm>
            <a:off x="1077023" y="2709841"/>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b="1" dirty="0" err="1">
                <a:solidFill>
                  <a:srgbClr val="FF0000"/>
                </a:solidFill>
              </a:rPr>
              <a:t>spark.mllib</a:t>
            </a:r>
            <a:r>
              <a:rPr lang="en-US" altLang="zh-CN" sz="2400" dirty="0"/>
              <a:t> </a:t>
            </a:r>
            <a:r>
              <a:rPr lang="zh-CN" altLang="en-US" sz="2400" dirty="0"/>
              <a:t>包含基于</a:t>
            </a:r>
            <a:r>
              <a:rPr lang="en-US" altLang="zh-CN" sz="2400" dirty="0"/>
              <a:t>RDD</a:t>
            </a:r>
            <a:r>
              <a:rPr lang="zh-CN" altLang="en-US" sz="2400" dirty="0"/>
              <a:t>的原始算法</a:t>
            </a:r>
            <a:r>
              <a:rPr lang="en-US" altLang="zh-CN" sz="2400" dirty="0"/>
              <a:t>API</a:t>
            </a:r>
            <a:r>
              <a:rPr lang="zh-CN" altLang="en-US" sz="2400" dirty="0"/>
              <a:t>。</a:t>
            </a:r>
            <a:r>
              <a:rPr lang="en-US" altLang="zh-CN" sz="2400" dirty="0"/>
              <a:t>Spark </a:t>
            </a:r>
            <a:r>
              <a:rPr lang="en-US" altLang="zh-CN" sz="2400" dirty="0" err="1"/>
              <a:t>MLlib</a:t>
            </a:r>
            <a:r>
              <a:rPr lang="en-US" altLang="zh-CN" sz="2400" dirty="0"/>
              <a:t> </a:t>
            </a:r>
            <a:r>
              <a:rPr lang="zh-CN" altLang="en-US" sz="2400" dirty="0"/>
              <a:t>历史比较长，在</a:t>
            </a:r>
            <a:r>
              <a:rPr lang="en-US" altLang="zh-CN" sz="2400" dirty="0"/>
              <a:t>1.0 </a:t>
            </a:r>
            <a:r>
              <a:rPr lang="zh-CN" altLang="en-US" sz="2400" dirty="0"/>
              <a:t>以前的版本即已经包含了，提供的算法实现都是基于原始的 </a:t>
            </a:r>
            <a:r>
              <a:rPr lang="en-US" altLang="zh-CN" sz="2400" dirty="0"/>
              <a:t>RDD</a:t>
            </a:r>
            <a:endParaRPr lang="zh-CN" altLang="en-US" sz="2400" dirty="0"/>
          </a:p>
        </p:txBody>
      </p:sp>
      <p:sp>
        <p:nvSpPr>
          <p:cNvPr id="5" name="矩形 4"/>
          <p:cNvSpPr>
            <a:spLocks noChangeArrowheads="1"/>
          </p:cNvSpPr>
          <p:nvPr/>
        </p:nvSpPr>
        <p:spPr bwMode="auto">
          <a:xfrm>
            <a:off x="1064568" y="4293096"/>
            <a:ext cx="7467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b="1">
                <a:solidFill>
                  <a:srgbClr val="FF0000"/>
                </a:solidFill>
              </a:rPr>
              <a:t>spark.ml </a:t>
            </a:r>
            <a:r>
              <a:rPr lang="zh-CN" altLang="en-US" sz="2400"/>
              <a:t>则提供了基于</a:t>
            </a:r>
            <a:r>
              <a:rPr lang="en-US" altLang="zh-CN" sz="2400"/>
              <a:t>DataFrames </a:t>
            </a:r>
            <a:r>
              <a:rPr lang="zh-CN" altLang="en-US" sz="2400"/>
              <a:t>高层次的</a:t>
            </a:r>
            <a:r>
              <a:rPr lang="en-US" altLang="zh-CN" sz="2400"/>
              <a:t>API</a:t>
            </a:r>
            <a:r>
              <a:rPr lang="zh-CN" altLang="en-US" sz="2400"/>
              <a:t>，可以用来构建机器学习工作流（</a:t>
            </a:r>
            <a:r>
              <a:rPr lang="en-US" altLang="zh-CN" sz="2400"/>
              <a:t>PipeLine</a:t>
            </a:r>
            <a:r>
              <a:rPr lang="zh-CN" altLang="en-US" sz="2400"/>
              <a:t>）。</a:t>
            </a:r>
            <a:r>
              <a:rPr lang="en-US" altLang="zh-CN" sz="2400"/>
              <a:t>ML Pipeline </a:t>
            </a:r>
            <a:r>
              <a:rPr lang="zh-CN" altLang="en-US" sz="2400"/>
              <a:t>弥补了原始 </a:t>
            </a:r>
            <a:r>
              <a:rPr lang="en-US" altLang="zh-CN" sz="2400"/>
              <a:t>MLlib </a:t>
            </a:r>
            <a:r>
              <a:rPr lang="zh-CN" altLang="en-US" sz="2400"/>
              <a:t>库的不足，向用户提供了一个基于 </a:t>
            </a:r>
            <a:r>
              <a:rPr lang="en-US" altLang="zh-CN" sz="2400"/>
              <a:t>DataFrame </a:t>
            </a:r>
            <a:r>
              <a:rPr lang="zh-CN" altLang="en-US" sz="2400"/>
              <a:t>的机器学习工作流式 </a:t>
            </a:r>
            <a:r>
              <a:rPr lang="en-US" altLang="zh-CN" sz="2400"/>
              <a:t>API </a:t>
            </a:r>
            <a:r>
              <a:rPr lang="zh-CN" altLang="en-US" sz="2400"/>
              <a:t>套件</a:t>
            </a:r>
          </a:p>
        </p:txBody>
      </p:sp>
      <p:sp>
        <p:nvSpPr>
          <p:cNvPr id="3" name="灯片编号占位符 2"/>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7</a:t>
            </a:fld>
            <a:endParaRPr lang="en-US" sz="1400" b="1" dirty="0">
              <a:solidFill>
                <a:srgbClr val="FFFFFF"/>
              </a:solidFill>
            </a:endParaRPr>
          </a:p>
        </p:txBody>
      </p:sp>
    </p:spTree>
    <p:extLst>
      <p:ext uri="{BB962C8B-B14F-4D97-AF65-F5344CB8AC3E}">
        <p14:creationId xmlns:p14="http://schemas.microsoft.com/office/powerpoint/2010/main" val="686967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linds(horizontal)">
                                      <p:cBhvr>
                                        <p:cTn id="7" dur="500"/>
                                        <p:tgtEl>
                                          <p:spTgt spid="9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blinds(horizontal)">
                                      <p:cBhvr>
                                        <p:cTn id="12" dur="500"/>
                                        <p:tgtEl>
                                          <p:spTgt spid="92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20"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ln/>
        </p:spPr>
        <p:txBody>
          <a:bodyPr/>
          <a:lstStyle/>
          <a:p>
            <a:r>
              <a:rPr lang="en-US" altLang="zh-CN" dirty="0"/>
              <a:t>6.1.3 Spark </a:t>
            </a:r>
            <a:r>
              <a:rPr lang="zh-CN" altLang="en-US" dirty="0"/>
              <a:t>机器学习库</a:t>
            </a:r>
            <a:r>
              <a:rPr lang="en-US" altLang="zh-CN" dirty="0" err="1"/>
              <a:t>MLlib</a:t>
            </a:r>
            <a:endParaRPr lang="zh-CN" altLang="en-US" dirty="0"/>
          </a:p>
        </p:txBody>
      </p:sp>
      <p:sp>
        <p:nvSpPr>
          <p:cNvPr id="12291" name="矩形 2"/>
          <p:cNvSpPr>
            <a:spLocks noChangeArrowheads="1"/>
          </p:cNvSpPr>
          <p:nvPr/>
        </p:nvSpPr>
        <p:spPr bwMode="auto">
          <a:xfrm>
            <a:off x="1119567" y="1517518"/>
            <a:ext cx="800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err="1"/>
              <a:t>MLlib</a:t>
            </a:r>
            <a:r>
              <a:rPr lang="zh-CN" altLang="en-US" sz="2400" dirty="0"/>
              <a:t>目前支持</a:t>
            </a:r>
            <a:r>
              <a:rPr lang="en-US" altLang="zh-CN" sz="2400" dirty="0"/>
              <a:t>4</a:t>
            </a:r>
            <a:r>
              <a:rPr lang="zh-CN" altLang="en-US" sz="2400" dirty="0"/>
              <a:t>种常见的机器学习问题</a:t>
            </a:r>
            <a:r>
              <a:rPr lang="en-US" altLang="zh-CN" sz="2400" dirty="0"/>
              <a:t>: </a:t>
            </a:r>
            <a:r>
              <a:rPr lang="zh-CN" altLang="en-US" sz="2400" dirty="0"/>
              <a:t>分类、回归、聚类和协同过滤</a:t>
            </a:r>
          </a:p>
        </p:txBody>
      </p:sp>
      <p:pic>
        <p:nvPicPr>
          <p:cNvPr id="12292" name="Picture 2" descr="http://dblab.xmu.edu.cn/blog/wp-content/uploads/2016/12/MLTab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525" y="2459040"/>
            <a:ext cx="782955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8</a:t>
            </a:fld>
            <a:endParaRPr lang="en-US" sz="1400" b="1" dirty="0">
              <a:solidFill>
                <a:srgbClr val="FFFFFF"/>
              </a:solidFill>
            </a:endParaRPr>
          </a:p>
        </p:txBody>
      </p:sp>
    </p:spTree>
    <p:extLst>
      <p:ext uri="{BB962C8B-B14F-4D97-AF65-F5344CB8AC3E}">
        <p14:creationId xmlns:p14="http://schemas.microsoft.com/office/powerpoint/2010/main" val="3842982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577850" y="380544"/>
            <a:ext cx="5815310" cy="914400"/>
          </a:xfrm>
          <a:ln/>
        </p:spPr>
        <p:txBody>
          <a:bodyPr/>
          <a:lstStyle/>
          <a:p>
            <a:r>
              <a:rPr lang="en-US" altLang="zh-CN" dirty="0"/>
              <a:t>6.2 </a:t>
            </a:r>
            <a:r>
              <a:rPr lang="zh-CN" altLang="en-US" dirty="0"/>
              <a:t>机器学习流水线</a:t>
            </a:r>
          </a:p>
        </p:txBody>
      </p:sp>
      <p:sp>
        <p:nvSpPr>
          <p:cNvPr id="14339" name="TextBox 2"/>
          <p:cNvSpPr txBox="1">
            <a:spLocks noChangeArrowheads="1"/>
          </p:cNvSpPr>
          <p:nvPr/>
        </p:nvSpPr>
        <p:spPr bwMode="auto">
          <a:xfrm>
            <a:off x="992560" y="2708920"/>
            <a:ext cx="44878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t>6.2.1 </a:t>
            </a:r>
            <a:r>
              <a:rPr lang="zh-CN" altLang="en-US" sz="2400" dirty="0"/>
              <a:t>机器学习流水线概念</a:t>
            </a:r>
            <a:endParaRPr lang="en-US" altLang="zh-CN" sz="2400" dirty="0"/>
          </a:p>
          <a:p>
            <a:pPr eaLnBrk="1" hangingPunct="1">
              <a:spcBef>
                <a:spcPct val="0"/>
              </a:spcBef>
              <a:buFontTx/>
              <a:buNone/>
            </a:pPr>
            <a:r>
              <a:rPr lang="en-US" altLang="zh-CN" sz="2400" dirty="0"/>
              <a:t>6.2.2 </a:t>
            </a:r>
            <a:r>
              <a:rPr lang="zh-CN" altLang="en-US" sz="2400" dirty="0"/>
              <a:t>构建一个机器学习流水线</a:t>
            </a:r>
          </a:p>
        </p:txBody>
      </p:sp>
      <p:sp>
        <p:nvSpPr>
          <p:cNvPr id="3" name="灯片编号占位符 2"/>
          <p:cNvSpPr>
            <a:spLocks noGrp="1"/>
          </p:cNvSpPr>
          <p:nvPr>
            <p:ph type="sldNum" sz="quarter" idx="12"/>
          </p:nvPr>
        </p:nvSpPr>
        <p:spPr/>
        <p:txBody>
          <a:bodyPr>
            <a:normAutofit fontScale="92500" lnSpcReduction="10000"/>
          </a:bodyPr>
          <a:lstStyle/>
          <a:p>
            <a:pPr algn="ctr"/>
            <a:fld id="{72AC53DF-4216-466D-99A7-94400E6C2A25}" type="slidenum">
              <a:rPr lang="en-US" sz="1200" smtClean="0">
                <a:solidFill>
                  <a:schemeClr val="tx2"/>
                </a:solidFill>
              </a:rPr>
              <a:pPr algn="ctr"/>
              <a:t>9</a:t>
            </a:fld>
            <a:endParaRPr lang="en-US" sz="1400" b="1" dirty="0">
              <a:solidFill>
                <a:srgbClr val="FFFFFF"/>
              </a:solidFill>
            </a:endParaRPr>
          </a:p>
        </p:txBody>
      </p:sp>
    </p:spTree>
    <p:extLst>
      <p:ext uri="{BB962C8B-B14F-4D97-AF65-F5344CB8AC3E}">
        <p14:creationId xmlns:p14="http://schemas.microsoft.com/office/powerpoint/2010/main" val="1493852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_TP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70B6C7-96FA-4D84-90CD-07101C1F8B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用于大学课程的学术演示文稿（纸张和铅笔设计）</Template>
  <TotalTime>0</TotalTime>
  <Words>5081</Words>
  <Application>Microsoft Office PowerPoint</Application>
  <PresentationFormat>A4 纸张(210x297 毫米)</PresentationFormat>
  <Paragraphs>305</Paragraphs>
  <Slides>57</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Arial Unicode MS</vt:lpstr>
      <vt:lpstr>Tw Cen MT</vt:lpstr>
      <vt:lpstr>华文仿宋</vt:lpstr>
      <vt:lpstr>宋体</vt:lpstr>
      <vt:lpstr>Arial</vt:lpstr>
      <vt:lpstr>Calibri</vt:lpstr>
      <vt:lpstr>Wingdings</vt:lpstr>
      <vt:lpstr>Wingdings 2</vt:lpstr>
      <vt:lpstr>AcademicPresentation1_TP10352479</vt:lpstr>
      <vt:lpstr>Spark大数据应用开发原理与实践</vt:lpstr>
      <vt:lpstr>6.1 Spark MLlib简介</vt:lpstr>
      <vt:lpstr>6.1.1 什么是机器学习</vt:lpstr>
      <vt:lpstr>6.1.2 基于大数据的机器学习</vt:lpstr>
      <vt:lpstr>6.1.3 Spark 机器学习库MLlib</vt:lpstr>
      <vt:lpstr>6.1.3 Spark 机器学习库MLlib</vt:lpstr>
      <vt:lpstr>6.1.3 Spark 机器学习库MLlib</vt:lpstr>
      <vt:lpstr>6.1.3 Spark 机器学习库MLlib</vt:lpstr>
      <vt:lpstr>6.2 机器学习流水线</vt:lpstr>
      <vt:lpstr>6.2.1 机器学习流水线概念</vt:lpstr>
      <vt:lpstr>6.2.1 机器学习流水线概念</vt:lpstr>
      <vt:lpstr>6.2.1 机器学习流水线概念</vt:lpstr>
      <vt:lpstr>6.2.1 机器学习流水线概念</vt:lpstr>
      <vt:lpstr>6.2.1 机器学习流水线概念</vt:lpstr>
      <vt:lpstr>6.2.1 机器学习流水线概念</vt:lpstr>
      <vt:lpstr>6.2.1 机器学习流水线概念</vt:lpstr>
      <vt:lpstr>6.3 特征抽取、转化和选择</vt:lpstr>
      <vt:lpstr>6.3.1 特征抽取：TF-IDF</vt:lpstr>
      <vt:lpstr>6.3.1 特征抽取：TF-IDF</vt:lpstr>
      <vt:lpstr>6.3.1 特征抽取：TF-IDF</vt:lpstr>
      <vt:lpstr>6.3.1 特征抽取：TF-IDF</vt:lpstr>
      <vt:lpstr>6.3.1 特征抽取：TF-IDF</vt:lpstr>
      <vt:lpstr>6.3.1 特征抽取：TF-IDF</vt:lpstr>
      <vt:lpstr>6.3.1 特征抽取：TF-IDF</vt:lpstr>
      <vt:lpstr>6.3.1 特征抽取：TF-IDF</vt:lpstr>
      <vt:lpstr>6.3.2 特征抽取：Word2Vec</vt:lpstr>
      <vt:lpstr>6.3.2 特征抽取：Word2Vec</vt:lpstr>
      <vt:lpstr>6.3.2 特征抽取：Word2Vec</vt:lpstr>
      <vt:lpstr>6.3.2 特征抽取：Word2Vec</vt:lpstr>
      <vt:lpstr>6.3.2 特征抽取：Word2Vec</vt:lpstr>
      <vt:lpstr>6.3.2 特征抽取：Word2Vec</vt:lpstr>
      <vt:lpstr>6.3.3 特征抽取：CountVectorizer</vt:lpstr>
      <vt:lpstr>6.3.3 特征抽取：CountVectorizer</vt:lpstr>
      <vt:lpstr>6.3.3 特征抽取：CountVectorizer</vt:lpstr>
      <vt:lpstr>6.3.3 特征抽取：CountVectorizer</vt:lpstr>
      <vt:lpstr>6.3.3 特征抽取：CountVectorizer</vt:lpstr>
      <vt:lpstr>6.3.4 特征变换：标签和索引的转化</vt:lpstr>
      <vt:lpstr>6.3.4 特征变换：标签和索引的转化</vt:lpstr>
      <vt:lpstr>6.3.4 特征变换：标签和索引的转化</vt:lpstr>
      <vt:lpstr>6.3.4 特征变换：标签和索引的转化</vt:lpstr>
      <vt:lpstr>6.3.4 特征变换：标签和索引的转化</vt:lpstr>
      <vt:lpstr>6.3.4 特征变换：标签和索引的转化</vt:lpstr>
      <vt:lpstr>6.3.4 特征变换：标签和索引的转化</vt:lpstr>
      <vt:lpstr>6.3.4 特征变换：标签和索引的转化</vt:lpstr>
      <vt:lpstr>6.3.4 特征变换：标签和索引的转化</vt:lpstr>
      <vt:lpstr>6.3.4 特征变换：标签和索引的转化</vt:lpstr>
      <vt:lpstr>6.3.4 特征变换：标签和索引的转化</vt:lpstr>
      <vt:lpstr>6.3.4 特征变换：标签和索引的转化</vt:lpstr>
      <vt:lpstr>6.3.4 特征变换：标签和索引的转化</vt:lpstr>
      <vt:lpstr>6.3.4 特征变换：标签和索引的转化</vt:lpstr>
      <vt:lpstr>6.3.4 特征变换：标签和索引的转化</vt:lpstr>
      <vt:lpstr>6.3.4 特征变换：标签和索引的转化</vt:lpstr>
      <vt:lpstr>6.3.5 特征选取：卡方选择器</vt:lpstr>
      <vt:lpstr>6.3.5 特征选取：卡方选择器</vt:lpstr>
      <vt:lpstr>6.3.5 特征选取：卡方选择器</vt:lpstr>
      <vt:lpstr>6.3.5 特征选取：卡方选择器</vt:lpstr>
      <vt:lpstr>6.3.5 特征选取：卡方选择器</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2018-08-20T01:52:06Z</dcterms:created>
  <dcterms:modified xsi:type="dcterms:W3CDTF">2019-04-12T10:11:33Z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