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45"/>
  </p:notesMasterIdLst>
  <p:sldIdLst>
    <p:sldId id="256" r:id="rId3"/>
    <p:sldId id="528" r:id="rId4"/>
    <p:sldId id="529" r:id="rId5"/>
    <p:sldId id="530" r:id="rId6"/>
    <p:sldId id="531" r:id="rId7"/>
    <p:sldId id="532" r:id="rId8"/>
    <p:sldId id="533" r:id="rId9"/>
    <p:sldId id="257" r:id="rId10"/>
    <p:sldId id="258" r:id="rId11"/>
    <p:sldId id="259" r:id="rId12"/>
    <p:sldId id="260" r:id="rId13"/>
    <p:sldId id="382" r:id="rId14"/>
    <p:sldId id="383" r:id="rId15"/>
    <p:sldId id="384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  <p:sldId id="274" r:id="rId28"/>
    <p:sldId id="390" r:id="rId29"/>
    <p:sldId id="275" r:id="rId30"/>
    <p:sldId id="276" r:id="rId31"/>
    <p:sldId id="277" r:id="rId32"/>
    <p:sldId id="278" r:id="rId33"/>
    <p:sldId id="279" r:id="rId34"/>
    <p:sldId id="385" r:id="rId35"/>
    <p:sldId id="280" r:id="rId36"/>
    <p:sldId id="281" r:id="rId37"/>
    <p:sldId id="282" r:id="rId38"/>
    <p:sldId id="283" r:id="rId39"/>
    <p:sldId id="284" r:id="rId40"/>
    <p:sldId id="285" r:id="rId41"/>
    <p:sldId id="387" r:id="rId42"/>
    <p:sldId id="388" r:id="rId43"/>
    <p:sldId id="389" r:id="rId44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3383" autoAdjust="0"/>
  </p:normalViewPr>
  <p:slideViewPr>
    <p:cSldViewPr>
      <p:cViewPr varScale="1">
        <p:scale>
          <a:sx n="67" d="100"/>
          <a:sy n="67" d="100"/>
        </p:scale>
        <p:origin x="1120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70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76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8F4428-BEBD-4CAA-AD9A-F492D34F65F6}" type="slidenum">
              <a:rPr lang="en-US" altLang="zh-CN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93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27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lines = </a:t>
            </a:r>
            <a:r>
              <a:rPr lang="en-US" altLang="zh-CN" dirty="0" err="1"/>
              <a:t>sc.textFile</a:t>
            </a:r>
            <a:r>
              <a:rPr lang="en-US" altLang="zh-CN" dirty="0"/>
              <a:t>("</a:t>
            </a:r>
            <a:r>
              <a:rPr lang="en-US" altLang="zh-CN" dirty="0" err="1"/>
              <a:t>hdfs</a:t>
            </a:r>
            <a:r>
              <a:rPr lang="en-US" altLang="zh-CN" dirty="0"/>
              <a:t>://Host1:9000/</a:t>
            </a:r>
            <a:r>
              <a:rPr lang="en-US" altLang="zh-CN" dirty="0" err="1"/>
              <a:t>sparkdata</a:t>
            </a:r>
            <a:r>
              <a:rPr lang="en-US" altLang="zh-CN" dirty="0"/>
              <a:t>/departuredelays.txt")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wordcount.sortBy</a:t>
            </a:r>
            <a:r>
              <a:rPr lang="en-US" altLang="zh-CN" dirty="0"/>
              <a:t>(lambda x:x[</a:t>
            </a:r>
            <a:r>
              <a:rPr lang="en-US" altLang="zh-CN"/>
              <a:t>1],False).</a:t>
            </a:r>
            <a:r>
              <a:rPr lang="en-US" altLang="zh-CN" dirty="0"/>
              <a:t>collect()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1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默认情况下，</a:t>
            </a:r>
            <a:r>
              <a:rPr lang="en-US" altLang="zh-CN" dirty="0">
                <a:solidFill>
                  <a:schemeClr val="tx1"/>
                </a:solidFill>
              </a:rPr>
              <a:t>join()</a:t>
            </a:r>
            <a:r>
              <a:rPr lang="zh-CN" altLang="en-US" dirty="0">
                <a:solidFill>
                  <a:schemeClr val="tx1"/>
                </a:solidFill>
              </a:rPr>
              <a:t>操作会对两个</a:t>
            </a:r>
            <a:r>
              <a:rPr lang="en-US" altLang="zh-CN" dirty="0">
                <a:solidFill>
                  <a:schemeClr val="tx1"/>
                </a:solidFill>
              </a:rPr>
              <a:t>RDD</a:t>
            </a:r>
            <a:r>
              <a:rPr lang="zh-CN" altLang="en-US" dirty="0">
                <a:solidFill>
                  <a:schemeClr val="tx1"/>
                </a:solidFill>
              </a:rPr>
              <a:t>的主键做哈希以分区，通过网络将主键相同的元素发送到同一台机器上，然后根据相同的主键再进行连接。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/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每次调用时，都要对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userData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进行哈希值计算和跨节点数据混洗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(shuffle)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，资源和时间的消耗比较严重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解决的办法是， 对</a:t>
            </a:r>
            <a:r>
              <a:rPr lang="en-US" altLang="zh-CN" dirty="0" err="1"/>
              <a:t>userData</a:t>
            </a:r>
            <a:r>
              <a:rPr lang="zh-CN" altLang="en-US" dirty="0"/>
              <a:t>进行分区和持久化：</a:t>
            </a:r>
            <a:endParaRPr lang="en-US" altLang="zh-CN" dirty="0"/>
          </a:p>
          <a:p>
            <a:r>
              <a:rPr lang="zh-CN" altLang="en-US" dirty="0"/>
              <a:t>由于在构造</a:t>
            </a:r>
            <a:r>
              <a:rPr lang="en-US" altLang="zh-CN" dirty="0" err="1"/>
              <a:t>userData</a:t>
            </a:r>
            <a:r>
              <a:rPr lang="zh-CN" altLang="en-US" dirty="0"/>
              <a:t>时指定了分区和持久化</a:t>
            </a:r>
            <a:r>
              <a:rPr lang="en-US" altLang="zh-CN" dirty="0"/>
              <a:t>, Spark</a:t>
            </a:r>
            <a:r>
              <a:rPr lang="zh-CN" altLang="en-US" dirty="0"/>
              <a:t>在调用</a:t>
            </a:r>
            <a:r>
              <a:rPr lang="en-US" altLang="zh-CN" dirty="0" err="1"/>
              <a:t>userData.join</a:t>
            </a:r>
            <a:r>
              <a:rPr lang="en-US" altLang="zh-CN" dirty="0"/>
              <a:t>(events)</a:t>
            </a:r>
            <a:r>
              <a:rPr lang="zh-CN" altLang="en-US" dirty="0"/>
              <a:t>时， 便不会再重新对</a:t>
            </a:r>
            <a:r>
              <a:rPr lang="en-US" altLang="zh-CN" dirty="0" err="1"/>
              <a:t>userData</a:t>
            </a:r>
            <a:r>
              <a:rPr lang="zh-CN" altLang="en-US" dirty="0"/>
              <a:t>进行数据</a:t>
            </a:r>
            <a:r>
              <a:rPr lang="en-US" altLang="zh-CN" dirty="0"/>
              <a:t>shuffle, </a:t>
            </a:r>
            <a:r>
              <a:rPr lang="zh-CN" altLang="en-US" dirty="0"/>
              <a:t>而只对</a:t>
            </a:r>
            <a:r>
              <a:rPr lang="en-US" altLang="zh-CN" dirty="0"/>
              <a:t>events</a:t>
            </a:r>
            <a:r>
              <a:rPr lang="zh-CN" altLang="en-US" dirty="0"/>
              <a:t>做</a:t>
            </a:r>
            <a:r>
              <a:rPr lang="en-US" altLang="zh-CN" dirty="0"/>
              <a:t>shuffle, </a:t>
            </a:r>
            <a:r>
              <a:rPr lang="zh-CN" altLang="en-US" dirty="0"/>
              <a:t>将</a:t>
            </a:r>
            <a:r>
              <a:rPr lang="en-US" altLang="zh-CN" dirty="0"/>
              <a:t>events</a:t>
            </a:r>
            <a:r>
              <a:rPr lang="zh-CN" altLang="en-US" dirty="0"/>
              <a:t>中特定</a:t>
            </a:r>
            <a:r>
              <a:rPr lang="en-US" altLang="zh-CN" dirty="0"/>
              <a:t>key</a:t>
            </a:r>
            <a:r>
              <a:rPr lang="zh-CN" altLang="en-US" dirty="0"/>
              <a:t>对应的记录发送到</a:t>
            </a:r>
            <a:r>
              <a:rPr lang="en-US" altLang="zh-CN" dirty="0" err="1"/>
              <a:t>userData</a:t>
            </a:r>
            <a:r>
              <a:rPr lang="zh-CN" altLang="en-US" dirty="0"/>
              <a:t>的对应分区所在的机器上</a:t>
            </a:r>
            <a:r>
              <a:rPr lang="en-US" altLang="zh-CN" dirty="0"/>
              <a:t>(</a:t>
            </a:r>
            <a:r>
              <a:rPr lang="zh-CN" altLang="en-US" dirty="0"/>
              <a:t>如上图所示</a:t>
            </a:r>
            <a:r>
              <a:rPr lang="en-US" altLang="zh-CN" dirty="0"/>
              <a:t>)</a:t>
            </a:r>
            <a:r>
              <a:rPr lang="zh-CN" altLang="en-US" dirty="0"/>
              <a:t>， 这样便大大减少了需要做网络通信的数据， 加快了程序运行时间。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9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spark</a:t>
            </a:r>
            <a:r>
              <a:rPr lang="zh-CN" altLang="en-US" dirty="0"/>
              <a:t>在读取本地文件时，在执行</a:t>
            </a:r>
            <a:r>
              <a:rPr lang="en-US" altLang="zh-CN" dirty="0"/>
              <a:t>action</a:t>
            </a:r>
            <a:r>
              <a:rPr lang="zh-CN" altLang="en-US" dirty="0"/>
              <a:t>的时候会拷贝相应分区到多个</a:t>
            </a:r>
            <a:r>
              <a:rPr lang="en-US" altLang="zh-CN" dirty="0"/>
              <a:t>worker</a:t>
            </a:r>
            <a:r>
              <a:rPr lang="zh-CN" altLang="en-US" dirty="0"/>
              <a:t>节点进行并行计算吗？</a:t>
            </a:r>
            <a:endParaRPr lang="en-US" altLang="zh-CN" dirty="0"/>
          </a:p>
          <a:p>
            <a:r>
              <a:rPr lang="zh-CN" altLang="en-US" dirty="0"/>
              <a:t>答案：不是，这种读取</a:t>
            </a:r>
            <a:r>
              <a:rPr lang="en-US" altLang="zh-CN" dirty="0"/>
              <a:t>local file system</a:t>
            </a:r>
            <a:r>
              <a:rPr lang="zh-CN" altLang="en-US" dirty="0"/>
              <a:t>而不是</a:t>
            </a:r>
            <a:r>
              <a:rPr lang="en-US" altLang="zh-CN" dirty="0" err="1"/>
              <a:t>hdfs</a:t>
            </a:r>
            <a:r>
              <a:rPr lang="zh-CN" altLang="en-US" dirty="0"/>
              <a:t>的情况，需要同一个文件存在所有的</a:t>
            </a:r>
            <a:r>
              <a:rPr lang="en-US" altLang="zh-CN" dirty="0"/>
              <a:t>worker node</a:t>
            </a:r>
            <a:r>
              <a:rPr lang="zh-CN" altLang="en-US" dirty="0"/>
              <a:t>上面，在读取的时候每个</a:t>
            </a:r>
            <a:r>
              <a:rPr lang="en-US" altLang="zh-CN" dirty="0"/>
              <a:t>worker node</a:t>
            </a:r>
            <a:r>
              <a:rPr lang="zh-CN" altLang="en-US" dirty="0"/>
              <a:t>的</a:t>
            </a:r>
            <a:r>
              <a:rPr lang="en-US" altLang="zh-CN" dirty="0"/>
              <a:t>task</a:t>
            </a:r>
            <a:r>
              <a:rPr lang="zh-CN" altLang="en-US" dirty="0"/>
              <a:t>会去读取本文件的一部分。打个比方，比如你有一个</a:t>
            </a:r>
            <a:r>
              <a:rPr lang="en-US" altLang="zh-CN" dirty="0"/>
              <a:t>file</a:t>
            </a:r>
            <a:r>
              <a:rPr lang="zh-CN" altLang="en-US" dirty="0"/>
              <a:t>，有一个</a:t>
            </a:r>
            <a:r>
              <a:rPr lang="en-US" altLang="zh-CN" dirty="0"/>
              <a:t>spark</a:t>
            </a:r>
            <a:r>
              <a:rPr lang="zh-CN" altLang="en-US" dirty="0"/>
              <a:t>集群</a:t>
            </a:r>
            <a:r>
              <a:rPr lang="en-US" altLang="zh-CN" dirty="0"/>
              <a:t>(node1</a:t>
            </a:r>
            <a:r>
              <a:rPr lang="zh-CN" altLang="en-US" dirty="0"/>
              <a:t>是</a:t>
            </a:r>
            <a:r>
              <a:rPr lang="en-US" altLang="zh-CN" dirty="0"/>
              <a:t>master,node2,node3</a:t>
            </a:r>
            <a:r>
              <a:rPr lang="zh-CN" altLang="en-US" dirty="0"/>
              <a:t>两个是</a:t>
            </a:r>
            <a:r>
              <a:rPr lang="en-US" altLang="zh-CN" dirty="0"/>
              <a:t>slaves)</a:t>
            </a:r>
            <a:r>
              <a:rPr lang="zh-CN" altLang="en-US" dirty="0"/>
              <a:t>，那么这个</a:t>
            </a:r>
            <a:r>
              <a:rPr lang="en-US" altLang="zh-CN" dirty="0"/>
              <a:t>file</a:t>
            </a:r>
            <a:r>
              <a:rPr lang="zh-CN" altLang="en-US" dirty="0"/>
              <a:t>需要在</a:t>
            </a:r>
            <a:r>
              <a:rPr lang="en-US" altLang="zh-CN" dirty="0"/>
              <a:t>node2,node3</a:t>
            </a:r>
            <a:r>
              <a:rPr lang="zh-CN" altLang="en-US" dirty="0"/>
              <a:t>上面都存在，这两个节点的</a:t>
            </a:r>
            <a:r>
              <a:rPr lang="en-US" altLang="zh-CN" dirty="0"/>
              <a:t>task</a:t>
            </a:r>
            <a:r>
              <a:rPr lang="zh-CN" altLang="en-US" dirty="0"/>
              <a:t>会各读一半，不然会出错。（这里其实还有一个点注意，你的</a:t>
            </a:r>
            <a:r>
              <a:rPr lang="en-US" altLang="zh-CN" dirty="0"/>
              <a:t>spark app</a:t>
            </a:r>
            <a:r>
              <a:rPr lang="zh-CN" altLang="en-US" dirty="0"/>
              <a:t>所运行的节点也需要有这个</a:t>
            </a:r>
            <a:r>
              <a:rPr lang="en-US" altLang="zh-CN" dirty="0"/>
              <a:t>file</a:t>
            </a:r>
            <a:r>
              <a:rPr lang="zh-CN" altLang="en-US" dirty="0"/>
              <a:t>，因为需要用到</a:t>
            </a:r>
            <a:r>
              <a:rPr lang="en-US" altLang="zh-CN" dirty="0"/>
              <a:t>file</a:t>
            </a:r>
            <a:r>
              <a:rPr lang="zh-CN" altLang="en-US" dirty="0"/>
              <a:t>进行</a:t>
            </a:r>
            <a:r>
              <a:rPr lang="en-US" altLang="zh-CN" dirty="0"/>
              <a:t>Partition</a:t>
            </a:r>
            <a:r>
              <a:rPr lang="zh-CN" altLang="en-US" dirty="0"/>
              <a:t>划分）。</a:t>
            </a:r>
            <a:endParaRPr lang="en-US" altLang="zh-CN" dirty="0"/>
          </a:p>
          <a:p>
            <a:r>
              <a:rPr lang="zh-CN" altLang="en-US" dirty="0" smtClean="0"/>
              <a:t>关于</a:t>
            </a:r>
            <a:r>
              <a:rPr lang="en-US" altLang="zh-CN" dirty="0"/>
              <a:t>repartition</a:t>
            </a:r>
            <a:r>
              <a:rPr lang="zh-CN" altLang="en-US" dirty="0"/>
              <a:t>的用法问题</a:t>
            </a:r>
            <a:endParaRPr lang="en-US" altLang="zh-CN" dirty="0"/>
          </a:p>
          <a:p>
            <a:r>
              <a:rPr lang="zh-CN" altLang="en-US" dirty="0"/>
              <a:t>有时候需要重新设置</a:t>
            </a:r>
            <a:r>
              <a:rPr lang="en-US" altLang="zh-CN" dirty="0" err="1"/>
              <a:t>Rdd</a:t>
            </a:r>
            <a:r>
              <a:rPr lang="zh-CN" altLang="en-US" dirty="0"/>
              <a:t>的分区数量，比如</a:t>
            </a:r>
            <a:r>
              <a:rPr lang="en-US" altLang="zh-CN" dirty="0" err="1"/>
              <a:t>Rdd</a:t>
            </a:r>
            <a:r>
              <a:rPr lang="zh-CN" altLang="en-US" dirty="0"/>
              <a:t>的分区中，</a:t>
            </a:r>
            <a:r>
              <a:rPr lang="en-US" altLang="zh-CN" dirty="0" err="1"/>
              <a:t>Rdd</a:t>
            </a:r>
            <a:r>
              <a:rPr lang="zh-CN" altLang="en-US" dirty="0"/>
              <a:t>分区比较多，但是每个</a:t>
            </a:r>
            <a:r>
              <a:rPr lang="en-US" altLang="zh-CN" dirty="0" err="1"/>
              <a:t>Rdd</a:t>
            </a:r>
            <a:r>
              <a:rPr lang="zh-CN" altLang="en-US" dirty="0"/>
              <a:t>的数据量比较小，需要设置一个比较合理的分区。或者需要把</a:t>
            </a:r>
            <a:r>
              <a:rPr lang="en-US" altLang="zh-CN" dirty="0" err="1"/>
              <a:t>Rdd</a:t>
            </a:r>
            <a:r>
              <a:rPr lang="zh-CN" altLang="en-US" dirty="0"/>
              <a:t>的分区数量调大。还有就是通过设置一个</a:t>
            </a:r>
            <a:r>
              <a:rPr lang="en-US" altLang="zh-CN" dirty="0" err="1"/>
              <a:t>Rdd</a:t>
            </a:r>
            <a:r>
              <a:rPr lang="zh-CN" altLang="en-US" dirty="0"/>
              <a:t>的分区来达到设置生成的文件的数量。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69E99-C4B9-4CD4-9AFB-6D45B7931F0A}" type="slidenum">
              <a:rPr lang="en-US" altLang="zh-CN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2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sc.defaultMinPartitions</a:t>
            </a:r>
            <a:endParaRPr lang="en-US" altLang="zh-CN" dirty="0"/>
          </a:p>
          <a:p>
            <a:r>
              <a:rPr lang="en-US" altLang="zh-CN" dirty="0" err="1"/>
              <a:t>words.getNumPartitions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9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7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mapPrtition</a:t>
            </a:r>
            <a:r>
              <a:rPr lang="zh-CN" altLang="en-US" dirty="0"/>
              <a:t>的优势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机器学习应用程序，特别是深度学习应用程序 </a:t>
            </a:r>
            <a:r>
              <a:rPr lang="en-US" altLang="zh-CN" dirty="0"/>
              <a:t>- </a:t>
            </a:r>
            <a:r>
              <a:rPr lang="zh-CN" altLang="en-US" dirty="0"/>
              <a:t>使用矢量化时，执行比简单</a:t>
            </a:r>
            <a:r>
              <a:rPr lang="en-US" altLang="zh-CN" dirty="0"/>
              <a:t>for</a:t>
            </a:r>
            <a:r>
              <a:rPr lang="zh-CN" altLang="en-US" dirty="0"/>
              <a:t>循环要好上百倍。</a:t>
            </a:r>
            <a:r>
              <a:rPr lang="en-US" altLang="zh-CN" dirty="0" err="1"/>
              <a:t>mapPartitions</a:t>
            </a:r>
            <a:r>
              <a:rPr lang="zh-CN" altLang="en-US" dirty="0"/>
              <a:t>将帮助您使用矢量化。一般来说，你的性能提高</a:t>
            </a:r>
            <a:r>
              <a:rPr lang="en-US" altLang="zh-CN" dirty="0"/>
              <a:t>300</a:t>
            </a:r>
            <a:r>
              <a:rPr lang="zh-CN" altLang="en-US" dirty="0"/>
              <a:t>倍</a:t>
            </a:r>
            <a:r>
              <a:rPr lang="en-US" altLang="zh-CN" dirty="0"/>
              <a:t>+</a:t>
            </a:r>
            <a:r>
              <a:rPr lang="zh-CN" altLang="en-US" dirty="0"/>
              <a:t>（这不是百分比，是</a:t>
            </a:r>
            <a:r>
              <a:rPr lang="en-US" altLang="zh-CN" dirty="0"/>
              <a:t>300</a:t>
            </a:r>
            <a:r>
              <a:rPr lang="zh-CN" altLang="en-US" dirty="0"/>
              <a:t>倍）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连接创建和清理任务很昂贵，每个元素都会使代码效率低下。这适用于数据库或其他连接。但是使用</a:t>
            </a:r>
            <a:r>
              <a:rPr lang="en-US" altLang="zh-CN" dirty="0" err="1"/>
              <a:t>mapPartitions</a:t>
            </a:r>
            <a:r>
              <a:rPr lang="zh-CN" altLang="en-US" dirty="0"/>
              <a:t>，你可以只对整个分区执行一次</a:t>
            </a:r>
            <a:r>
              <a:rPr lang="en-US" altLang="zh-CN" dirty="0" err="1"/>
              <a:t>init</a:t>
            </a:r>
            <a:r>
              <a:rPr lang="en-US" altLang="zh-CN" dirty="0"/>
              <a:t> / cleanup</a:t>
            </a:r>
            <a:r>
              <a:rPr lang="zh-CN" altLang="en-US" dirty="0"/>
              <a:t>循环。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一般来说，</a:t>
            </a:r>
            <a:r>
              <a:rPr lang="en-US" altLang="zh-CN" dirty="0"/>
              <a:t>JVM</a:t>
            </a:r>
            <a:r>
              <a:rPr lang="zh-CN" altLang="en-US" dirty="0"/>
              <a:t>带有乱序执行（它将完全使用</a:t>
            </a:r>
            <a:r>
              <a:rPr lang="en-US" altLang="zh-CN" dirty="0"/>
              <a:t>CPU</a:t>
            </a:r>
            <a:r>
              <a:rPr lang="zh-CN" altLang="en-US" dirty="0"/>
              <a:t>并使你的代码运行得更快），</a:t>
            </a:r>
            <a:r>
              <a:rPr lang="en-US" altLang="zh-CN" dirty="0"/>
              <a:t>JVM</a:t>
            </a:r>
            <a:r>
              <a:rPr lang="zh-CN" altLang="en-US" dirty="0"/>
              <a:t>需要分析你的代码，并且必须重写你的代码。使用</a:t>
            </a:r>
            <a:r>
              <a:rPr lang="en-US" altLang="zh-CN" dirty="0" err="1"/>
              <a:t>mapPartitions</a:t>
            </a:r>
            <a:r>
              <a:rPr lang="zh-CN" altLang="en-US" dirty="0"/>
              <a:t>，</a:t>
            </a:r>
            <a:r>
              <a:rPr lang="en-US" altLang="zh-CN" dirty="0"/>
              <a:t>JVM</a:t>
            </a:r>
            <a:r>
              <a:rPr lang="zh-CN" altLang="en-US" dirty="0"/>
              <a:t>可以更好地进行分析优化（与分析调用函数相比，它可以分析</a:t>
            </a:r>
            <a:r>
              <a:rPr lang="en-US" altLang="zh-CN" dirty="0"/>
              <a:t>/</a:t>
            </a:r>
            <a:r>
              <a:rPr lang="zh-CN" altLang="en-US" dirty="0"/>
              <a:t>优化简单代码）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对于</a:t>
            </a:r>
            <a:r>
              <a:rPr lang="en-US" altLang="zh-CN" dirty="0"/>
              <a:t>map </a:t>
            </a:r>
            <a:r>
              <a:rPr lang="zh-CN" altLang="en-US" dirty="0"/>
              <a:t>（），</a:t>
            </a:r>
            <a:r>
              <a:rPr lang="en-US" altLang="zh-CN" dirty="0"/>
              <a:t>CPU</a:t>
            </a:r>
            <a:r>
              <a:rPr lang="zh-CN" altLang="en-US" dirty="0"/>
              <a:t>需要每次调用</a:t>
            </a:r>
            <a:r>
              <a:rPr lang="en-US" altLang="zh-CN" dirty="0"/>
              <a:t>lambda</a:t>
            </a:r>
            <a:r>
              <a:rPr lang="zh-CN" altLang="en-US" dirty="0"/>
              <a:t>函数（以</a:t>
            </a:r>
            <a:r>
              <a:rPr lang="en-US" altLang="zh-CN" dirty="0" err="1"/>
              <a:t>arg</a:t>
            </a:r>
            <a:r>
              <a:rPr lang="zh-CN" altLang="en-US" dirty="0"/>
              <a:t>形式传递以进行映射），这会带来</a:t>
            </a:r>
            <a:r>
              <a:rPr lang="en-US" altLang="zh-CN" dirty="0"/>
              <a:t>10-15ns</a:t>
            </a:r>
            <a:r>
              <a:rPr lang="zh-CN" altLang="en-US" dirty="0"/>
              <a:t>的开销，并导致</a:t>
            </a:r>
            <a:r>
              <a:rPr lang="en-US" altLang="zh-CN" dirty="0"/>
              <a:t>CPU</a:t>
            </a:r>
            <a:r>
              <a:rPr lang="zh-CN" altLang="en-US" dirty="0"/>
              <a:t>寄存器刷新并再次加载（堆栈指针，基址指针和指令指针）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Resilient</a:t>
            </a:r>
            <a:r>
              <a:rPr lang="zh-CN" altLang="en-US" b="1" dirty="0"/>
              <a:t>：有弹性的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RDDs are divided into smaller chunks called Partitions, and when you execute some action, a task is launched per partition.</a:t>
            </a:r>
          </a:p>
          <a:p>
            <a:r>
              <a:rPr lang="en-US" altLang="zh-CN" dirty="0"/>
              <a:t>So it means, the more the number of partitions, the more the parallelism.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you call a transformation, Spark does not execute it immediately, instead it creates a </a:t>
            </a:r>
            <a:r>
              <a:rPr lang="en-US" altLang="zh-CN" b="1" dirty="0"/>
              <a:t>lineage</a:t>
            </a:r>
            <a:r>
              <a:rPr lang="en-US" altLang="zh-CN" dirty="0"/>
              <a:t>. A lineage keeps track of what all transformations has to be applied on that RDD, including from where it has to read the data.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6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en-US" altLang="zh-CN" dirty="0"/>
              <a:t> fs -</a:t>
            </a:r>
            <a:r>
              <a:rPr lang="en-US" altLang="zh-CN" dirty="0" err="1"/>
              <a:t>mkdir</a:t>
            </a:r>
            <a:r>
              <a:rPr lang="en-US" altLang="zh-CN" dirty="0"/>
              <a:t>  /</a:t>
            </a:r>
            <a:r>
              <a:rPr lang="en-US" altLang="zh-CN" dirty="0" err="1"/>
              <a:t>sparkdata</a:t>
            </a:r>
            <a:endParaRPr lang="en-US" altLang="zh-CN" dirty="0"/>
          </a:p>
          <a:p>
            <a:r>
              <a:rPr lang="en-US" altLang="zh-CN" dirty="0" err="1"/>
              <a:t>hadoop</a:t>
            </a:r>
            <a:r>
              <a:rPr lang="en-US" altLang="zh-CN" dirty="0"/>
              <a:t> fs -put /Spark/data/word.txt /</a:t>
            </a:r>
            <a:r>
              <a:rPr lang="en-US" altLang="zh-CN" dirty="0" err="1"/>
              <a:t>sparkdata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chemeClr val="bg1"/>
                </a:solidFill>
              </a:rPr>
              <a:t>wordrdd</a:t>
            </a:r>
            <a:r>
              <a:rPr lang="en-US" altLang="zh-CN" sz="1200" dirty="0">
                <a:solidFill>
                  <a:schemeClr val="bg1"/>
                </a:solidFill>
              </a:rPr>
              <a:t> = </a:t>
            </a:r>
            <a:r>
              <a:rPr lang="en-US" altLang="zh-CN" sz="1200" dirty="0" err="1">
                <a:solidFill>
                  <a:schemeClr val="bg1"/>
                </a:solidFill>
              </a:rPr>
              <a:t>sc.textFile</a:t>
            </a:r>
            <a:r>
              <a:rPr lang="en-US" altLang="zh-CN" sz="1200" dirty="0">
                <a:solidFill>
                  <a:schemeClr val="bg1"/>
                </a:solidFill>
              </a:rPr>
              <a:t>("</a:t>
            </a:r>
            <a:r>
              <a:rPr lang="en-US" altLang="zh-CN" sz="1200" dirty="0" err="1">
                <a:solidFill>
                  <a:schemeClr val="bg1"/>
                </a:solidFill>
              </a:rPr>
              <a:t>hdfs</a:t>
            </a:r>
            <a:r>
              <a:rPr lang="en-US" altLang="zh-CN" sz="1200" dirty="0">
                <a:solidFill>
                  <a:schemeClr val="bg1"/>
                </a:solidFill>
              </a:rPr>
              <a:t>://Host1:9000/</a:t>
            </a:r>
            <a:r>
              <a:rPr lang="en-US" altLang="zh-CN" sz="1200" dirty="0" err="1">
                <a:solidFill>
                  <a:schemeClr val="bg1"/>
                </a:solidFill>
              </a:rPr>
              <a:t>sparkdata</a:t>
            </a:r>
            <a:r>
              <a:rPr lang="en-US" altLang="zh-CN" sz="1200" dirty="0">
                <a:solidFill>
                  <a:schemeClr val="bg1"/>
                </a:solidFill>
              </a:rPr>
              <a:t>/word.txt")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http://host1:4040/jobs/</a:t>
            </a:r>
          </a:p>
          <a:p>
            <a:r>
              <a:rPr lang="zh-CN" altLang="en-US" dirty="0"/>
              <a:t>思考：一个</a:t>
            </a:r>
            <a:r>
              <a:rPr lang="en-US" altLang="zh-CN" dirty="0"/>
              <a:t>Job</a:t>
            </a:r>
            <a:r>
              <a:rPr lang="zh-CN" altLang="en-US" dirty="0"/>
              <a:t>分为几个</a:t>
            </a:r>
            <a:r>
              <a:rPr lang="en-US" altLang="zh-CN" dirty="0"/>
              <a:t>Stages</a:t>
            </a:r>
            <a:r>
              <a:rPr lang="zh-CN" altLang="en-US" dirty="0"/>
              <a:t>？几个</a:t>
            </a:r>
            <a:r>
              <a:rPr lang="en-US" altLang="zh-CN" dirty="0"/>
              <a:t>task</a:t>
            </a:r>
            <a:r>
              <a:rPr lang="zh-CN" altLang="en-US"/>
              <a:t>？在几个节点上运行？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tries to read data into an RDD from the nodes close to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0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77850" cy="244476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759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77850" cy="244476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4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77850" cy="244476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77850" cy="244476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908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77850" cy="244476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3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77850" cy="244476"/>
          </a:xfrm>
        </p:spPr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96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043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0918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8556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8716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3584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3809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656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5639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637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9168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17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1590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096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6104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644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3324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09594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8559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3538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38250" y="76200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516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  <p:sldLayoutId id="2147483729" r:id="rId33"/>
    <p:sldLayoutId id="2147483730" r:id="rId34"/>
    <p:sldLayoutId id="2147483731" r:id="rId35"/>
    <p:sldLayoutId id="2147483732" r:id="rId36"/>
    <p:sldLayoutId id="2147483733" r:id="rId37"/>
    <p:sldLayoutId id="2147483734" r:id="rId3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dirty="0"/>
              <a:t>Python</a:t>
            </a:r>
            <a:r>
              <a:rPr lang="zh-CN" altLang="zh-CN" sz="3600" dirty="0"/>
              <a:t>开发</a:t>
            </a:r>
            <a:r>
              <a:rPr lang="en-US" altLang="zh-CN" sz="3600" dirty="0"/>
              <a:t>Spark</a:t>
            </a:r>
            <a:r>
              <a:rPr lang="zh-CN" altLang="zh-CN" sz="3600" dirty="0"/>
              <a:t>基础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1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3.1.1 RDD</a:t>
            </a:r>
            <a:r>
              <a:rPr lang="zh-CN" altLang="en-US" dirty="0"/>
              <a:t>创建</a:t>
            </a: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684212" y="234888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Spark</a:t>
            </a:r>
            <a:r>
              <a:rPr lang="zh-CN" altLang="en-US" sz="2400" dirty="0"/>
              <a:t>采用</a:t>
            </a:r>
            <a:r>
              <a:rPr lang="en-US" altLang="zh-CN" sz="2400" dirty="0" err="1"/>
              <a:t>textFile</a:t>
            </a:r>
            <a:r>
              <a:rPr lang="en-US" altLang="zh-CN" sz="2400" dirty="0"/>
              <a:t>()</a:t>
            </a:r>
            <a:r>
              <a:rPr lang="zh-CN" altLang="en-US" sz="2400" dirty="0"/>
              <a:t>方法来从文件系统中加载数据创建</a:t>
            </a:r>
            <a:r>
              <a:rPr lang="en-US" altLang="zh-CN" sz="2400" dirty="0"/>
              <a:t>RDD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该方法把文件的</a:t>
            </a:r>
            <a:r>
              <a:rPr lang="en-US" altLang="zh-CN" sz="2400" dirty="0"/>
              <a:t>URI</a:t>
            </a:r>
            <a:r>
              <a:rPr lang="zh-CN" altLang="en-US" sz="2400" dirty="0"/>
              <a:t>作为参数，这个</a:t>
            </a:r>
            <a:r>
              <a:rPr lang="en-US" altLang="zh-CN" sz="2400" dirty="0"/>
              <a:t>URI</a:t>
            </a:r>
            <a:r>
              <a:rPr lang="zh-CN" altLang="en-US" sz="2400" dirty="0"/>
              <a:t>可以是：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本地文件系统的地址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或者是分布式文件系统</a:t>
            </a:r>
            <a:r>
              <a:rPr lang="en-US" altLang="zh-CN" sz="2400" dirty="0"/>
              <a:t>HDFS</a:t>
            </a:r>
            <a:r>
              <a:rPr lang="zh-CN" altLang="en-US" sz="2400" dirty="0"/>
              <a:t>的地址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或者是</a:t>
            </a:r>
            <a:r>
              <a:rPr lang="en-US" altLang="zh-CN" sz="2400" dirty="0"/>
              <a:t>Amazon S3</a:t>
            </a:r>
            <a:r>
              <a:rPr lang="zh-CN" altLang="en-US" sz="2400" dirty="0"/>
              <a:t>的地址等等</a:t>
            </a:r>
          </a:p>
        </p:txBody>
      </p:sp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684212" y="1700808"/>
            <a:ext cx="488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从文件系统中加载数据创建</a:t>
            </a:r>
            <a:r>
              <a:rPr lang="en-US" altLang="zh-CN" sz="2400" b="1" dirty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128328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3.1.1 RDD</a:t>
            </a:r>
            <a:r>
              <a:rPr lang="zh-CN" altLang="en-US" dirty="0"/>
              <a:t>创建</a:t>
            </a:r>
          </a:p>
        </p:txBody>
      </p:sp>
      <p:sp>
        <p:nvSpPr>
          <p:cNvPr id="6147" name="矩形 3"/>
          <p:cNvSpPr>
            <a:spLocks noChangeArrowheads="1"/>
          </p:cNvSpPr>
          <p:nvPr/>
        </p:nvSpPr>
        <p:spPr bwMode="auto">
          <a:xfrm>
            <a:off x="1066800" y="2115502"/>
            <a:ext cx="7772400" cy="92333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wordrdd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</a:rPr>
              <a:t>sc.textFile</a:t>
            </a:r>
            <a:r>
              <a:rPr lang="en-US" altLang="zh-CN" sz="1800" dirty="0">
                <a:solidFill>
                  <a:schemeClr val="bg1"/>
                </a:solidFill>
              </a:rPr>
              <a:t>("</a:t>
            </a:r>
            <a:r>
              <a:rPr lang="en-US" altLang="zh-CN" sz="1800" dirty="0" err="1">
                <a:solidFill>
                  <a:schemeClr val="bg1"/>
                </a:solidFill>
              </a:rPr>
              <a:t>hdfs</a:t>
            </a:r>
            <a:r>
              <a:rPr lang="en-US" altLang="zh-CN" sz="1800" dirty="0">
                <a:solidFill>
                  <a:schemeClr val="bg1"/>
                </a:solidFill>
              </a:rPr>
              <a:t>://Host1:9000/</a:t>
            </a:r>
            <a:r>
              <a:rPr lang="en-US" altLang="zh-CN" sz="1800" dirty="0" err="1">
                <a:solidFill>
                  <a:schemeClr val="bg1"/>
                </a:solidFill>
              </a:rPr>
              <a:t>sparkdata</a:t>
            </a:r>
            <a:r>
              <a:rPr lang="en-US" altLang="zh-CN" sz="1800" dirty="0">
                <a:solidFill>
                  <a:schemeClr val="bg1"/>
                </a:solidFill>
              </a:rPr>
              <a:t>/word.txt")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sparkrdd</a:t>
            </a:r>
            <a:r>
              <a:rPr lang="en-US" altLang="zh-CN" sz="1800" dirty="0">
                <a:solidFill>
                  <a:schemeClr val="bg1"/>
                </a:solidFill>
              </a:rPr>
              <a:t> = </a:t>
            </a:r>
            <a:r>
              <a:rPr lang="en-US" altLang="zh-CN" sz="1800" dirty="0" err="1">
                <a:solidFill>
                  <a:schemeClr val="bg1"/>
                </a:solidFill>
              </a:rPr>
              <a:t>wordrdd.filter</a:t>
            </a:r>
            <a:r>
              <a:rPr lang="en-US" altLang="zh-CN" sz="1800" dirty="0">
                <a:solidFill>
                  <a:schemeClr val="bg1"/>
                </a:solidFill>
              </a:rPr>
              <a:t>(lambda line: "Spark" in line)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bg1"/>
                </a:solidFill>
              </a:rPr>
              <a:t>sparkrdd.collect</a:t>
            </a:r>
            <a:r>
              <a:rPr lang="en-US" altLang="zh-CN" sz="18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614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391852"/>
            <a:ext cx="44227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7"/>
          <p:cNvSpPr>
            <a:spLocks noChangeArrowheads="1"/>
          </p:cNvSpPr>
          <p:nvPr/>
        </p:nvSpPr>
        <p:spPr bwMode="auto">
          <a:xfrm>
            <a:off x="3124200" y="6516052"/>
            <a:ext cx="29931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从文件中加载数据生成</a:t>
            </a:r>
            <a:r>
              <a:rPr lang="en-US" altLang="zh-CN" sz="1800" dirty="0"/>
              <a:t>RDD</a:t>
            </a:r>
            <a:endParaRPr lang="zh-CN" altLang="en-US" sz="1800" dirty="0"/>
          </a:p>
        </p:txBody>
      </p:sp>
      <p:sp>
        <p:nvSpPr>
          <p:cNvPr id="6150" name="矩形 8"/>
          <p:cNvSpPr>
            <a:spLocks noChangeArrowheads="1"/>
          </p:cNvSpPr>
          <p:nvPr/>
        </p:nvSpPr>
        <p:spPr bwMode="auto">
          <a:xfrm>
            <a:off x="914401" y="1639252"/>
            <a:ext cx="55194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）从本地文件系统中加载数据创建</a:t>
            </a:r>
            <a:r>
              <a:rPr lang="en-US" altLang="zh-CN" sz="1800" b="1" dirty="0"/>
              <a:t>RDD(rdd1.py)</a:t>
            </a:r>
          </a:p>
        </p:txBody>
      </p:sp>
    </p:spTree>
    <p:extLst>
      <p:ext uri="{BB962C8B-B14F-4D97-AF65-F5344CB8AC3E}">
        <p14:creationId xmlns:p14="http://schemas.microsoft.com/office/powerpoint/2010/main" val="307999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E9258E6-63DD-4EE0-B23E-EFE91CDB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71" y="0"/>
            <a:ext cx="769865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023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442846F-82DD-42EF-A9A9-69E1EB5C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76200"/>
            <a:ext cx="9705528" cy="914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数据本地性：</a:t>
            </a:r>
            <a:r>
              <a:rPr lang="en-US" altLang="zh-CN" dirty="0"/>
              <a:t>Data Locality with RDDs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E49D422-E79B-43DD-B63E-313768E4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3018"/>
            <a:ext cx="9906000" cy="41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2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8008B5-F753-4B46-BDB6-76FEA785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48" y="332656"/>
            <a:ext cx="5976664" cy="914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从</a:t>
            </a:r>
            <a:r>
              <a:rPr lang="en-US" altLang="zh-CN" b="1" dirty="0"/>
              <a:t>Data Source</a:t>
            </a:r>
            <a:r>
              <a:rPr lang="zh-CN" altLang="en-US" b="1" dirty="0"/>
              <a:t>建立</a:t>
            </a:r>
            <a:r>
              <a:rPr lang="en-US" altLang="zh-CN" b="1" dirty="0"/>
              <a:t>RDD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F3F25E-F4C9-4A23-B173-B9D6BB63F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6" y="1586681"/>
            <a:ext cx="7905328" cy="52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99304" y="290022"/>
            <a:ext cx="5688632" cy="914400"/>
          </a:xfrm>
          <a:ln/>
        </p:spPr>
        <p:txBody>
          <a:bodyPr/>
          <a:lstStyle/>
          <a:p>
            <a:r>
              <a:rPr lang="en-US" altLang="zh-CN" dirty="0"/>
              <a:t>3.1.1 RDD</a:t>
            </a:r>
            <a:r>
              <a:rPr lang="zh-CN" altLang="en-US" dirty="0"/>
              <a:t>创建</a:t>
            </a:r>
          </a:p>
        </p:txBody>
      </p:sp>
      <p:sp>
        <p:nvSpPr>
          <p:cNvPr id="7171" name="矩形 2"/>
          <p:cNvSpPr>
            <a:spLocks noChangeArrowheads="1"/>
          </p:cNvSpPr>
          <p:nvPr/>
        </p:nvSpPr>
        <p:spPr bwMode="auto">
          <a:xfrm>
            <a:off x="499304" y="2268689"/>
            <a:ext cx="88569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/>
              <a:t>可以调用</a:t>
            </a:r>
            <a:r>
              <a:rPr lang="en-US" altLang="zh-CN" sz="2000" dirty="0" err="1"/>
              <a:t>SparkContext</a:t>
            </a:r>
            <a:r>
              <a:rPr lang="zh-CN" altLang="en-US" sz="2000" dirty="0"/>
              <a:t>的</a:t>
            </a:r>
            <a:r>
              <a:rPr lang="en-US" altLang="zh-CN" sz="2000" dirty="0"/>
              <a:t>parallelize</a:t>
            </a:r>
            <a:r>
              <a:rPr lang="zh-CN" altLang="en-US" sz="2000" dirty="0"/>
              <a:t>方法，在</a:t>
            </a:r>
            <a:r>
              <a:rPr lang="en-US" altLang="zh-CN" sz="2000" dirty="0"/>
              <a:t>Driver</a:t>
            </a:r>
            <a:r>
              <a:rPr lang="zh-CN" altLang="en-US" sz="2000" dirty="0"/>
              <a:t>中一个已经存在的集合（数组）上创建。</a:t>
            </a:r>
          </a:p>
        </p:txBody>
      </p:sp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272480" y="3212976"/>
            <a:ext cx="5627424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parallelrdd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</a:rPr>
              <a:t>sc.parallelize</a:t>
            </a:r>
            <a:r>
              <a:rPr lang="en-US" altLang="zh-CN" sz="2400" dirty="0">
                <a:solidFill>
                  <a:schemeClr val="bg1"/>
                </a:solidFill>
              </a:rPr>
              <a:t>([1, 2, 3, 4, 5])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parallelrdd.count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</a:rPr>
              <a:t>parallelrdd.collect</a:t>
            </a:r>
            <a:r>
              <a:rPr lang="en-US" altLang="zh-CN" sz="24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0247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36" y="2842309"/>
            <a:ext cx="282733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矩形 7"/>
          <p:cNvSpPr>
            <a:spLocks noChangeArrowheads="1"/>
          </p:cNvSpPr>
          <p:nvPr/>
        </p:nvSpPr>
        <p:spPr bwMode="auto">
          <a:xfrm>
            <a:off x="6473012" y="5153304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从</a:t>
            </a:r>
            <a:r>
              <a:rPr lang="zh-CN" altLang="en-US" sz="1800" dirty="0"/>
              <a:t>集合</a:t>
            </a:r>
            <a:r>
              <a:rPr lang="zh-CN" altLang="zh-CN" sz="1800" dirty="0"/>
              <a:t>创建</a:t>
            </a:r>
            <a:r>
              <a:rPr lang="en-US" altLang="zh-CN" sz="1800" dirty="0"/>
              <a:t>RDD</a:t>
            </a:r>
            <a:r>
              <a:rPr lang="zh-CN" altLang="zh-CN" sz="1800" dirty="0"/>
              <a:t>示意图</a:t>
            </a:r>
            <a:endParaRPr lang="zh-CN" altLang="en-US" sz="1800" dirty="0"/>
          </a:p>
        </p:txBody>
      </p:sp>
      <p:sp>
        <p:nvSpPr>
          <p:cNvPr id="8201" name="矩形 8"/>
          <p:cNvSpPr>
            <a:spLocks noChangeArrowheads="1"/>
          </p:cNvSpPr>
          <p:nvPr/>
        </p:nvSpPr>
        <p:spPr bwMode="auto">
          <a:xfrm>
            <a:off x="560512" y="1574424"/>
            <a:ext cx="5760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通过并行集合（数组）创建</a:t>
            </a:r>
            <a:r>
              <a:rPr lang="en-US" altLang="zh-CN" sz="2800" b="1" dirty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35962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 animBg="1"/>
      <p:bldP spid="10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60512" y="332656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3.1.2 RDD</a:t>
            </a:r>
            <a:r>
              <a:rPr lang="zh-CN" altLang="en-US" dirty="0">
                <a:latin typeface="+mj-ea"/>
              </a:rPr>
              <a:t>操作</a:t>
            </a: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560512" y="2060848"/>
            <a:ext cx="7200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latin typeface="+mn-ea"/>
                <a:ea typeface="+mn-ea"/>
              </a:rPr>
              <a:t>1. </a:t>
            </a:r>
            <a:r>
              <a:rPr lang="zh-CN" altLang="en-US" sz="4800" b="1" dirty="0">
                <a:latin typeface="+mn-ea"/>
                <a:ea typeface="+mn-ea"/>
              </a:rPr>
              <a:t>转换操作</a:t>
            </a:r>
            <a:endParaRPr lang="en-US" altLang="zh-CN" sz="48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latin typeface="+mn-ea"/>
                <a:ea typeface="+mn-ea"/>
              </a:rPr>
              <a:t>2. </a:t>
            </a:r>
            <a:r>
              <a:rPr lang="zh-CN" altLang="en-US" sz="4800" b="1" dirty="0">
                <a:latin typeface="+mn-ea"/>
                <a:ea typeface="+mn-ea"/>
              </a:rPr>
              <a:t>行动操作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 b="1" dirty="0">
                <a:latin typeface="+mn-ea"/>
                <a:ea typeface="+mn-ea"/>
              </a:rPr>
              <a:t>3. </a:t>
            </a:r>
            <a:r>
              <a:rPr lang="zh-CN" altLang="en-US" sz="4800" b="1" dirty="0">
                <a:latin typeface="+mn-ea"/>
                <a:ea typeface="+mn-ea"/>
              </a:rPr>
              <a:t>惰性机制</a:t>
            </a:r>
          </a:p>
        </p:txBody>
      </p:sp>
    </p:spTree>
    <p:extLst>
      <p:ext uri="{BB962C8B-B14F-4D97-AF65-F5344CB8AC3E}">
        <p14:creationId xmlns:p14="http://schemas.microsoft.com/office/powerpoint/2010/main" val="4789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372792" y="302434"/>
            <a:ext cx="8667750" cy="914400"/>
          </a:xfrm>
          <a:ln/>
        </p:spPr>
        <p:txBody>
          <a:bodyPr/>
          <a:lstStyle/>
          <a:p>
            <a:r>
              <a:rPr lang="en-US" altLang="zh-CN" dirty="0"/>
              <a:t>3.1.2 RDD</a:t>
            </a:r>
            <a:r>
              <a:rPr lang="zh-CN" altLang="en-US" dirty="0"/>
              <a:t>操作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444146" y="2074003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对于</a:t>
            </a:r>
            <a:r>
              <a:rPr lang="en-US" altLang="zh-CN" sz="2400" dirty="0">
                <a:latin typeface="+mn-ea"/>
                <a:ea typeface="+mn-ea"/>
              </a:rPr>
              <a:t>RDD</a:t>
            </a:r>
            <a:r>
              <a:rPr lang="zh-CN" altLang="en-US" sz="2400" dirty="0">
                <a:latin typeface="+mn-ea"/>
                <a:ea typeface="+mn-ea"/>
              </a:rPr>
              <a:t>而言，每一次转换操作都会产生不同的</a:t>
            </a:r>
            <a:r>
              <a:rPr lang="en-US" altLang="zh-CN" sz="2400" dirty="0">
                <a:latin typeface="+mn-ea"/>
                <a:ea typeface="+mn-ea"/>
              </a:rPr>
              <a:t>RDD</a:t>
            </a:r>
            <a:r>
              <a:rPr lang="zh-CN" altLang="en-US" sz="2400" dirty="0">
                <a:latin typeface="+mn-ea"/>
                <a:ea typeface="+mn-ea"/>
              </a:rPr>
              <a:t>，供给下一个“转换”使用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+mn-ea"/>
                <a:ea typeface="+mn-ea"/>
              </a:rPr>
              <a:t>转换得到的</a:t>
            </a:r>
            <a:r>
              <a:rPr lang="en-US" altLang="zh-CN" sz="2400" dirty="0">
                <a:latin typeface="+mn-ea"/>
                <a:ea typeface="+mn-ea"/>
              </a:rPr>
              <a:t>RDD</a:t>
            </a:r>
            <a:r>
              <a:rPr lang="zh-CN" altLang="en-US" sz="2400" dirty="0">
                <a:latin typeface="+mn-ea"/>
                <a:ea typeface="+mn-ea"/>
              </a:rPr>
              <a:t>是惰性求值的，也就是说，整个转换过程只是记录了转换的轨迹，并不会发生真正的计算，只有遇到行动操作（</a:t>
            </a:r>
            <a:r>
              <a:rPr lang="en-US" altLang="zh-CN" sz="2400" dirty="0">
                <a:latin typeface="+mn-ea"/>
                <a:ea typeface="+mn-ea"/>
              </a:rPr>
              <a:t>Actions,</a:t>
            </a:r>
            <a:r>
              <a:rPr lang="zh-CN" altLang="en-US" sz="2400" dirty="0">
                <a:latin typeface="+mn-ea"/>
                <a:ea typeface="+mn-ea"/>
              </a:rPr>
              <a:t>）时，才会发生真正的计算，开始从血缘关系源头开始，进行物理的转换操作</a:t>
            </a:r>
            <a:endParaRPr lang="zh-CN" altLang="en-US" sz="1800" dirty="0">
              <a:latin typeface="+mn-ea"/>
              <a:ea typeface="+mn-ea"/>
            </a:endParaRPr>
          </a:p>
        </p:txBody>
      </p:sp>
      <p:grpSp>
        <p:nvGrpSpPr>
          <p:cNvPr id="10244" name="组合 15"/>
          <p:cNvGrpSpPr>
            <a:grpSpLocks/>
          </p:cNvGrpSpPr>
          <p:nvPr/>
        </p:nvGrpSpPr>
        <p:grpSpPr bwMode="auto">
          <a:xfrm>
            <a:off x="1352600" y="4382228"/>
            <a:ext cx="7105600" cy="2256300"/>
            <a:chOff x="1295400" y="4114800"/>
            <a:chExt cx="6805613" cy="1828800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TextBox 6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动作</a:t>
              </a:r>
            </a:p>
          </p:txBody>
        </p:sp>
        <p:sp>
          <p:nvSpPr>
            <p:cNvPr id="10248" name="TextBox 7"/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dirty="0"/>
                <a:t>转换</a:t>
              </a:r>
            </a:p>
          </p:txBody>
        </p:sp>
        <p:sp>
          <p:nvSpPr>
            <p:cNvPr id="10249" name="TextBox 8"/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0250" name="TextBox 9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0251" name="TextBox 10"/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0252" name="TextBox 11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10253" name="TextBox 7"/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  <p:sp>
          <p:nvSpPr>
            <p:cNvPr id="10254" name="TextBox 7"/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27450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</p:grpSp>
      <p:sp>
        <p:nvSpPr>
          <p:cNvPr id="10245" name="矩形 13"/>
          <p:cNvSpPr>
            <a:spLocks noChangeArrowheads="1"/>
          </p:cNvSpPr>
          <p:nvPr/>
        </p:nvSpPr>
        <p:spPr bwMode="auto">
          <a:xfrm>
            <a:off x="405609" y="1559302"/>
            <a:ext cx="50064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1. </a:t>
            </a:r>
            <a:r>
              <a:rPr lang="zh-CN" altLang="en-US" sz="2800" b="1" dirty="0">
                <a:latin typeface="+mn-ea"/>
                <a:ea typeface="+mn-ea"/>
              </a:rPr>
              <a:t>转换操作（</a:t>
            </a:r>
            <a:r>
              <a:rPr lang="en-US" altLang="zh-CN" sz="2800" b="1" dirty="0">
                <a:latin typeface="+mn-ea"/>
                <a:ea typeface="+mn-ea"/>
              </a:rPr>
              <a:t>Transformations</a:t>
            </a:r>
            <a:r>
              <a:rPr lang="zh-CN" altLang="en-US" sz="2800" b="1" dirty="0">
                <a:latin typeface="+mn-ea"/>
                <a:ea typeface="+mn-ea"/>
              </a:rPr>
              <a:t>）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560512" y="476672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3.1.2 RDD</a:t>
            </a:r>
            <a:r>
              <a:rPr lang="zh-CN" altLang="en-US" dirty="0">
                <a:latin typeface="+mj-ea"/>
              </a:rPr>
              <a:t>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20928"/>
              </p:ext>
            </p:extLst>
          </p:nvPr>
        </p:nvGraphicFramePr>
        <p:xfrm>
          <a:off x="56456" y="2141568"/>
          <a:ext cx="9649072" cy="408267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36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9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操作</a:t>
                      </a:r>
                      <a:endParaRPr lang="zh-CN" sz="2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含义</a:t>
                      </a:r>
                      <a:endParaRPr lang="zh-CN" sz="2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0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filter(</a:t>
                      </a:r>
                      <a:r>
                        <a:rPr lang="en-US" sz="2400" kern="100" dirty="0" err="1"/>
                        <a:t>func</a:t>
                      </a:r>
                      <a:r>
                        <a:rPr lang="en-US" sz="2400" kern="100" dirty="0"/>
                        <a:t>)</a:t>
                      </a:r>
                      <a:endParaRPr lang="zh-CN" sz="2400" i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筛选出满足函数</a:t>
                      </a:r>
                      <a:r>
                        <a:rPr lang="en-US" sz="2100" kern="100" dirty="0" err="1"/>
                        <a:t>func</a:t>
                      </a:r>
                      <a:r>
                        <a:rPr lang="zh-CN" sz="2100" kern="100" dirty="0"/>
                        <a:t>的元素，并返回一个新的数据集</a:t>
                      </a:r>
                      <a:endParaRPr lang="zh-CN" sz="2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map(</a:t>
                      </a:r>
                      <a:r>
                        <a:rPr lang="en-US" sz="2400" kern="100" dirty="0" err="1"/>
                        <a:t>func</a:t>
                      </a:r>
                      <a:r>
                        <a:rPr lang="en-US" sz="2400" kern="100" dirty="0"/>
                        <a:t>)</a:t>
                      </a:r>
                      <a:endParaRPr lang="zh-CN" sz="2400" i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将每个元素传递到函数</a:t>
                      </a:r>
                      <a:r>
                        <a:rPr lang="en-US" sz="2100" kern="100" dirty="0" err="1"/>
                        <a:t>func</a:t>
                      </a:r>
                      <a:r>
                        <a:rPr lang="zh-CN" sz="2100" kern="100" dirty="0"/>
                        <a:t>中，并将结果返回为一个新的数据集</a:t>
                      </a:r>
                      <a:endParaRPr lang="zh-CN" sz="2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/>
                        <a:t>flatMap</a:t>
                      </a:r>
                      <a:r>
                        <a:rPr lang="en-US" sz="2400" kern="100" dirty="0"/>
                        <a:t>(</a:t>
                      </a:r>
                      <a:r>
                        <a:rPr lang="en-US" sz="2400" kern="100" dirty="0" err="1"/>
                        <a:t>func</a:t>
                      </a:r>
                      <a:r>
                        <a:rPr lang="en-US" sz="2400" kern="100" dirty="0"/>
                        <a:t>)</a:t>
                      </a:r>
                      <a:endParaRPr lang="zh-CN" sz="2400" i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与</a:t>
                      </a:r>
                      <a:r>
                        <a:rPr lang="en-US" sz="2100" kern="100" dirty="0"/>
                        <a:t>map()</a:t>
                      </a:r>
                      <a:r>
                        <a:rPr lang="zh-CN" sz="2100" kern="100" dirty="0"/>
                        <a:t>相似，但每个输入元素都可以映射到</a:t>
                      </a:r>
                      <a:r>
                        <a:rPr lang="en-US" sz="2100" kern="100" dirty="0"/>
                        <a:t>0</a:t>
                      </a:r>
                      <a:r>
                        <a:rPr lang="zh-CN" sz="2100" kern="100" dirty="0"/>
                        <a:t>或多个输出结果</a:t>
                      </a:r>
                      <a:endParaRPr lang="zh-CN" sz="2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/>
                        <a:t>groupByKey</a:t>
                      </a:r>
                      <a:r>
                        <a:rPr lang="en-US" sz="2400" kern="100" dirty="0"/>
                        <a:t>()</a:t>
                      </a:r>
                      <a:endParaRPr lang="zh-CN" sz="2400" i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应用于</a:t>
                      </a:r>
                      <a:r>
                        <a:rPr lang="en-US" sz="2100" kern="100" dirty="0"/>
                        <a:t>(K,V)</a:t>
                      </a:r>
                      <a:r>
                        <a:rPr lang="zh-CN" sz="2100" kern="100" dirty="0"/>
                        <a:t>键值对的数据集时，返回一个新的</a:t>
                      </a:r>
                      <a:r>
                        <a:rPr lang="en-US" sz="2100" kern="100" dirty="0"/>
                        <a:t>(K, </a:t>
                      </a:r>
                      <a:r>
                        <a:rPr lang="en-US" sz="2100" kern="100" dirty="0" err="1"/>
                        <a:t>Iterable</a:t>
                      </a:r>
                      <a:r>
                        <a:rPr lang="en-US" sz="2100" kern="100" dirty="0"/>
                        <a:t>)</a:t>
                      </a:r>
                      <a:r>
                        <a:rPr lang="zh-CN" sz="2100" kern="100" dirty="0"/>
                        <a:t>形式的数据集</a:t>
                      </a:r>
                      <a:endParaRPr lang="zh-CN" sz="2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779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/>
                        <a:t>reduceByKey</a:t>
                      </a:r>
                      <a:r>
                        <a:rPr lang="en-US" sz="2400" kern="100" dirty="0"/>
                        <a:t>(</a:t>
                      </a:r>
                      <a:r>
                        <a:rPr lang="en-US" sz="2400" kern="100" dirty="0" err="1"/>
                        <a:t>func</a:t>
                      </a:r>
                      <a:r>
                        <a:rPr lang="en-US" sz="2400" kern="100" dirty="0"/>
                        <a:t>)</a:t>
                      </a:r>
                      <a:endParaRPr lang="zh-CN" sz="2400" i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100" kern="100" dirty="0"/>
                        <a:t>应用于</a:t>
                      </a:r>
                      <a:r>
                        <a:rPr lang="en-US" sz="2100" kern="100" dirty="0"/>
                        <a:t>(K,V)</a:t>
                      </a:r>
                      <a:r>
                        <a:rPr lang="zh-CN" sz="2100" kern="100" dirty="0"/>
                        <a:t>键值对的数据集时，返回一个新的</a:t>
                      </a:r>
                      <a:r>
                        <a:rPr lang="en-US" sz="2100" kern="100" dirty="0"/>
                        <a:t>(K, V)</a:t>
                      </a:r>
                      <a:r>
                        <a:rPr lang="zh-CN" sz="2100" kern="100" dirty="0"/>
                        <a:t>形式的数据集，其中每个值是将每个</a:t>
                      </a:r>
                      <a:r>
                        <a:rPr lang="en-US" sz="2100" kern="100" dirty="0"/>
                        <a:t>key</a:t>
                      </a:r>
                      <a:r>
                        <a:rPr lang="zh-CN" sz="2100" kern="100" dirty="0"/>
                        <a:t>传递到函数</a:t>
                      </a:r>
                      <a:r>
                        <a:rPr lang="en-US" sz="2100" kern="100" dirty="0" err="1"/>
                        <a:t>func</a:t>
                      </a:r>
                      <a:r>
                        <a:rPr lang="zh-CN" sz="2100" kern="100" dirty="0"/>
                        <a:t>中进行聚合后的结果</a:t>
                      </a:r>
                      <a:endParaRPr lang="zh-CN" sz="21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90" name="矩形 4"/>
          <p:cNvSpPr>
            <a:spLocks noChangeArrowheads="1"/>
          </p:cNvSpPr>
          <p:nvPr/>
        </p:nvSpPr>
        <p:spPr bwMode="auto">
          <a:xfrm>
            <a:off x="2653332" y="1556792"/>
            <a:ext cx="45993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+mj-ea"/>
                <a:ea typeface="+mj-ea"/>
              </a:rPr>
              <a:t>常用的</a:t>
            </a:r>
            <a:r>
              <a:rPr lang="en-US" altLang="zh-CN" b="1" dirty="0">
                <a:latin typeface="+mj-ea"/>
                <a:ea typeface="+mj-ea"/>
              </a:rPr>
              <a:t>RDD</a:t>
            </a:r>
            <a:r>
              <a:rPr lang="zh-CN" altLang="zh-CN" b="1" dirty="0">
                <a:latin typeface="+mj-ea"/>
                <a:ea typeface="+mj-ea"/>
              </a:rPr>
              <a:t>转换操作</a:t>
            </a:r>
            <a:r>
              <a:rPr lang="en-US" altLang="zh-CN" b="1" dirty="0">
                <a:latin typeface="+mj-ea"/>
                <a:ea typeface="+mj-ea"/>
              </a:rPr>
              <a:t>API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7127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50080" y="454605"/>
            <a:ext cx="8667750" cy="914400"/>
          </a:xfrm>
          <a:ln/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j-ea"/>
              </a:rPr>
              <a:t>3.1.2 RDD</a:t>
            </a:r>
            <a:r>
              <a:rPr lang="zh-CN" altLang="en-US" dirty="0" smtClean="0">
                <a:latin typeface="+mj-ea"/>
              </a:rPr>
              <a:t>操作：</a:t>
            </a:r>
            <a:r>
              <a:rPr lang="en-US" altLang="zh-CN" dirty="0">
                <a:latin typeface="+mj-ea"/>
              </a:rPr>
              <a:t>filter(</a:t>
            </a:r>
            <a:r>
              <a:rPr lang="en-US" altLang="zh-CN" dirty="0" err="1">
                <a:latin typeface="+mj-ea"/>
              </a:rPr>
              <a:t>func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272480" y="1738263"/>
            <a:ext cx="9505056" cy="10772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wordrdd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sc.textFile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("word.txt")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sparkrdd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wordrdd.filter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line: "Spark" in line)</a:t>
            </a:r>
          </a:p>
        </p:txBody>
      </p:sp>
      <p:pic>
        <p:nvPicPr>
          <p:cNvPr id="1331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6" y="2996952"/>
            <a:ext cx="885125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矩形 5"/>
          <p:cNvSpPr>
            <a:spLocks noChangeArrowheads="1"/>
          </p:cNvSpPr>
          <p:nvPr/>
        </p:nvSpPr>
        <p:spPr bwMode="auto">
          <a:xfrm>
            <a:off x="2108311" y="5877272"/>
            <a:ext cx="5689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+mn-ea"/>
                <a:ea typeface="+mn-ea"/>
              </a:rPr>
              <a:t>filter()</a:t>
            </a:r>
            <a:r>
              <a:rPr lang="zh-CN" altLang="zh-CN" b="1" dirty="0">
                <a:latin typeface="+mn-ea"/>
                <a:ea typeface="+mn-ea"/>
              </a:rPr>
              <a:t>操作实例执行过程示意图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2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RDD</a:t>
            </a:r>
            <a:r>
              <a:rPr lang="zh-CN" altLang="en-US" dirty="0"/>
              <a:t>：</a:t>
            </a:r>
            <a:r>
              <a:rPr lang="en-US" altLang="zh-CN" dirty="0"/>
              <a:t>Resilient Distributed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Resilient</a:t>
            </a:r>
            <a:r>
              <a:rPr lang="zh-CN" altLang="en-US" b="1" dirty="0"/>
              <a:t>：</a:t>
            </a:r>
            <a:r>
              <a:rPr lang="en-US" altLang="zh-CN" b="1" dirty="0"/>
              <a:t>RDD</a:t>
            </a:r>
            <a:r>
              <a:rPr lang="zh-CN" altLang="en-US" b="1" dirty="0"/>
              <a:t>是不可更新的</a:t>
            </a:r>
            <a:r>
              <a:rPr lang="en-US" altLang="zh-CN" b="1" dirty="0"/>
              <a:t>(</a:t>
            </a:r>
            <a:r>
              <a:rPr lang="en-US" altLang="zh-CN" dirty="0"/>
              <a:t>immutable)</a:t>
            </a:r>
            <a:r>
              <a:rPr lang="zh-CN" altLang="en-US" dirty="0"/>
              <a:t>、容错的</a:t>
            </a:r>
            <a:r>
              <a:rPr lang="en-US" altLang="zh-CN" dirty="0"/>
              <a:t>(fault tolerant)</a:t>
            </a:r>
          </a:p>
          <a:p>
            <a:r>
              <a:rPr lang="en-US" altLang="zh-CN" b="1" dirty="0"/>
              <a:t>Distributed:</a:t>
            </a:r>
            <a:r>
              <a:rPr lang="en-US" altLang="zh-CN" dirty="0"/>
              <a:t> </a:t>
            </a:r>
            <a:r>
              <a:rPr lang="zh-CN" altLang="en-US" dirty="0"/>
              <a:t>分布在集群中多个节点上</a:t>
            </a:r>
            <a:endParaRPr lang="en-US" altLang="zh-CN" dirty="0"/>
          </a:p>
          <a:p>
            <a:r>
              <a:rPr lang="en-US" altLang="zh-CN" b="1" dirty="0"/>
              <a:t>Dataset:</a:t>
            </a:r>
            <a:r>
              <a:rPr lang="en-US" altLang="zh-CN" dirty="0"/>
              <a:t> </a:t>
            </a:r>
            <a:r>
              <a:rPr lang="zh-CN" altLang="en-US" dirty="0"/>
              <a:t>存储数据</a:t>
            </a:r>
          </a:p>
        </p:txBody>
      </p:sp>
    </p:spTree>
    <p:extLst>
      <p:ext uri="{BB962C8B-B14F-4D97-AF65-F5344CB8AC3E}">
        <p14:creationId xmlns:p14="http://schemas.microsoft.com/office/powerpoint/2010/main" val="354411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16496" y="476672"/>
            <a:ext cx="9073007" cy="914400"/>
          </a:xfrm>
          <a:ln/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3.1.2 RDD</a:t>
            </a:r>
            <a:r>
              <a:rPr lang="zh-CN" altLang="en-US" dirty="0" smtClean="0">
                <a:latin typeface="+mj-ea"/>
              </a:rPr>
              <a:t>操作：</a:t>
            </a:r>
            <a:r>
              <a:rPr lang="en-US" altLang="zh-CN" dirty="0" smtClean="0">
                <a:latin typeface="+mn-ea"/>
              </a:rPr>
              <a:t>map</a:t>
            </a:r>
            <a:r>
              <a:rPr lang="en-US" altLang="zh-CN" dirty="0">
                <a:latin typeface="+mn-ea"/>
              </a:rPr>
              <a:t>(&lt;function</a:t>
            </a:r>
            <a:r>
              <a:rPr lang="en-US" altLang="zh-CN" dirty="0" smtClean="0">
                <a:latin typeface="+mn-ea"/>
              </a:rPr>
              <a:t>&gt;</a:t>
            </a:r>
            <a:endParaRPr lang="zh-CN" altLang="en-US" dirty="0">
              <a:latin typeface="+mj-ea"/>
            </a:endParaRPr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200472" y="1634497"/>
            <a:ext cx="9433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map(f)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将每个元素传递到函数</a:t>
            </a:r>
            <a:r>
              <a:rPr lang="en-US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zh-CN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，返回</a:t>
            </a:r>
            <a:r>
              <a:rPr lang="zh-CN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为一个新的数据集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272480" y="2239651"/>
            <a:ext cx="936104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sz="4000" dirty="0">
                <a:solidFill>
                  <a:schemeClr val="bg1"/>
                </a:solidFill>
              </a:rPr>
              <a:t>rdd1 = sc.parallelize([1, 2, 3, 4, 5])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</a:rPr>
              <a:t>rdd2 = rdd1.map(lambda x: x+10)</a:t>
            </a:r>
            <a:endParaRPr lang="de-DE" altLang="zh-CN" sz="4000" dirty="0">
              <a:solidFill>
                <a:schemeClr val="bg1"/>
              </a:solidFill>
            </a:endParaRPr>
          </a:p>
        </p:txBody>
      </p:sp>
      <p:pic>
        <p:nvPicPr>
          <p:cNvPr id="14341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658" y="3645024"/>
            <a:ext cx="5940685" cy="275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3080792" y="6369620"/>
            <a:ext cx="4374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操作实例执行过程示意图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560512" y="467680"/>
            <a:ext cx="8667750" cy="914400"/>
          </a:xfrm>
          <a:ln/>
        </p:spPr>
        <p:txBody>
          <a:bodyPr/>
          <a:lstStyle/>
          <a:p>
            <a:r>
              <a:rPr lang="en-US" altLang="zh-CN" dirty="0"/>
              <a:t>3.1.2 RDD</a:t>
            </a:r>
            <a:r>
              <a:rPr lang="zh-CN" altLang="en-US" dirty="0" smtClean="0"/>
              <a:t>操作：</a:t>
            </a:r>
            <a:r>
              <a:rPr lang="en-US" altLang="zh-CN" dirty="0" smtClean="0">
                <a:latin typeface="+mn-ea"/>
              </a:rPr>
              <a:t>map</a:t>
            </a:r>
            <a:r>
              <a:rPr lang="en-US" altLang="zh-CN" dirty="0">
                <a:latin typeface="+mn-ea"/>
              </a:rPr>
              <a:t>(&lt;function&gt;</a:t>
            </a:r>
            <a:endParaRPr lang="zh-CN" altLang="en-US" dirty="0"/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272480" y="1532011"/>
            <a:ext cx="5616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 smtClean="0">
                <a:latin typeface="+mn-ea"/>
                <a:ea typeface="+mn-ea"/>
              </a:rPr>
              <a:t>另一</a:t>
            </a:r>
            <a:r>
              <a:rPr lang="zh-CN" altLang="en-US" dirty="0">
                <a:latin typeface="+mn-ea"/>
                <a:ea typeface="+mn-ea"/>
              </a:rPr>
              <a:t>个</a:t>
            </a:r>
            <a:r>
              <a:rPr lang="zh-CN" altLang="en-US" dirty="0" smtClean="0">
                <a:latin typeface="+mn-ea"/>
                <a:ea typeface="+mn-ea"/>
              </a:rPr>
              <a:t>实例：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272480" y="2091969"/>
            <a:ext cx="9433048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lines = </a:t>
            </a:r>
            <a:r>
              <a:rPr lang="en-US" altLang="zh-CN" sz="2800" dirty="0" err="1">
                <a:solidFill>
                  <a:schemeClr val="bg1"/>
                </a:solidFill>
              </a:rPr>
              <a:t>sc.textFile</a:t>
            </a:r>
            <a:r>
              <a:rPr lang="en-US" altLang="zh-CN" sz="2800" dirty="0">
                <a:solidFill>
                  <a:schemeClr val="bg1"/>
                </a:solidFill>
              </a:rPr>
              <a:t>("</a:t>
            </a:r>
            <a:r>
              <a:rPr lang="en-US" altLang="zh-CN" sz="2800" dirty="0" err="1">
                <a:solidFill>
                  <a:schemeClr val="bg1"/>
                </a:solidFill>
              </a:rPr>
              <a:t>hdfs</a:t>
            </a:r>
            <a:r>
              <a:rPr lang="en-US" altLang="zh-CN" sz="2800" dirty="0">
                <a:solidFill>
                  <a:schemeClr val="bg1"/>
                </a:solidFill>
              </a:rPr>
              <a:t>://Host1:9000/</a:t>
            </a:r>
            <a:r>
              <a:rPr lang="en-US" altLang="zh-CN" sz="2800" dirty="0" err="1">
                <a:solidFill>
                  <a:schemeClr val="bg1"/>
                </a:solidFill>
              </a:rPr>
              <a:t>sparkdata</a:t>
            </a:r>
            <a:r>
              <a:rPr lang="en-US" altLang="zh-CN" sz="2800" dirty="0">
                <a:solidFill>
                  <a:schemeClr val="bg1"/>
                </a:solidFill>
              </a:rPr>
              <a:t>/word.txt</a:t>
            </a:r>
            <a:r>
              <a:rPr lang="en-US" altLang="zh-CN" sz="2800" dirty="0" smtClean="0">
                <a:solidFill>
                  <a:schemeClr val="bg1"/>
                </a:solidFill>
              </a:rPr>
              <a:t>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words=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lines.map</a:t>
            </a:r>
            <a:r>
              <a:rPr lang="en-US" altLang="zh-CN" sz="2800" dirty="0" smtClean="0">
                <a:solidFill>
                  <a:schemeClr val="bg1"/>
                </a:solidFill>
              </a:rPr>
              <a:t>(lambda line :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line.split</a:t>
            </a:r>
            <a:r>
              <a:rPr lang="en-US" altLang="zh-CN" sz="2800" dirty="0" smtClean="0">
                <a:solidFill>
                  <a:schemeClr val="bg1"/>
                </a:solidFill>
              </a:rPr>
              <a:t>(" "))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pic>
        <p:nvPicPr>
          <p:cNvPr id="15366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6" y="3429000"/>
            <a:ext cx="898974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矩形 8"/>
          <p:cNvSpPr>
            <a:spLocks noChangeArrowheads="1"/>
          </p:cNvSpPr>
          <p:nvPr/>
        </p:nvSpPr>
        <p:spPr bwMode="auto">
          <a:xfrm>
            <a:off x="2415286" y="6124439"/>
            <a:ext cx="50754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map()</a:t>
            </a:r>
            <a:r>
              <a:rPr lang="zh-CN" altLang="zh-CN" sz="2800" b="1" dirty="0">
                <a:latin typeface="+mn-ea"/>
                <a:ea typeface="+mn-ea"/>
              </a:rPr>
              <a:t>操作实例执行过程示意图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022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91344" y="478783"/>
            <a:ext cx="8667750" cy="914400"/>
          </a:xfrm>
          <a:ln/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3.1.2 RDD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200472" y="1610797"/>
            <a:ext cx="9577064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lines = </a:t>
            </a:r>
            <a:r>
              <a:rPr lang="en-US" altLang="zh-CN" sz="2800" dirty="0" err="1">
                <a:solidFill>
                  <a:schemeClr val="bg1"/>
                </a:solidFill>
              </a:rPr>
              <a:t>sc.textFile</a:t>
            </a:r>
            <a:r>
              <a:rPr lang="en-US" altLang="zh-CN" sz="2800" dirty="0">
                <a:solidFill>
                  <a:schemeClr val="bg1"/>
                </a:solidFill>
              </a:rPr>
              <a:t> ("</a:t>
            </a:r>
            <a:r>
              <a:rPr lang="en-US" altLang="zh-CN" sz="2800" dirty="0" err="1">
                <a:solidFill>
                  <a:schemeClr val="bg1"/>
                </a:solidFill>
              </a:rPr>
              <a:t>hdfs</a:t>
            </a:r>
            <a:r>
              <a:rPr lang="en-US" altLang="zh-CN" sz="2800" dirty="0">
                <a:solidFill>
                  <a:schemeClr val="bg1"/>
                </a:solidFill>
              </a:rPr>
              <a:t>://Host1:9000/</a:t>
            </a:r>
            <a:r>
              <a:rPr lang="en-US" altLang="zh-CN" sz="2800" dirty="0" err="1">
                <a:solidFill>
                  <a:schemeClr val="bg1"/>
                </a:solidFill>
              </a:rPr>
              <a:t>sparkdata</a:t>
            </a:r>
            <a:r>
              <a:rPr lang="en-US" altLang="zh-CN" sz="2800" dirty="0">
                <a:solidFill>
                  <a:schemeClr val="bg1"/>
                </a:solidFill>
              </a:rPr>
              <a:t>/word.txt")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words=</a:t>
            </a:r>
            <a:r>
              <a:rPr lang="en-US" altLang="zh-CN" sz="2800" dirty="0" err="1">
                <a:solidFill>
                  <a:schemeClr val="bg1"/>
                </a:solidFill>
              </a:rPr>
              <a:t>lines.</a:t>
            </a:r>
            <a:r>
              <a:rPr lang="en-US" altLang="zh-CN" sz="2800" b="1" dirty="0" err="1">
                <a:solidFill>
                  <a:schemeClr val="bg1"/>
                </a:solidFill>
              </a:rPr>
              <a:t>flatMap</a:t>
            </a:r>
            <a:r>
              <a:rPr lang="en-US" altLang="zh-CN" sz="2800" dirty="0">
                <a:solidFill>
                  <a:schemeClr val="bg1"/>
                </a:solidFill>
              </a:rPr>
              <a:t>(lambda line : </a:t>
            </a:r>
            <a:r>
              <a:rPr lang="en-US" altLang="zh-CN" sz="2800" dirty="0" err="1">
                <a:solidFill>
                  <a:schemeClr val="bg1"/>
                </a:solidFill>
              </a:rPr>
              <a:t>line.split</a:t>
            </a:r>
            <a:r>
              <a:rPr lang="en-US" altLang="zh-CN" sz="2800" dirty="0">
                <a:solidFill>
                  <a:schemeClr val="bg1"/>
                </a:solidFill>
              </a:rPr>
              <a:t>(" "))</a:t>
            </a:r>
          </a:p>
        </p:txBody>
      </p:sp>
      <p:pic>
        <p:nvPicPr>
          <p:cNvPr id="1638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43" y="2564904"/>
            <a:ext cx="8313714" cy="42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3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60512" y="464056"/>
            <a:ext cx="8667750" cy="914400"/>
          </a:xfrm>
          <a:ln/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 RDD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groupByKey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04" y="2125568"/>
            <a:ext cx="3733800" cy="473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264208" y="1605681"/>
            <a:ext cx="92603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(K,V)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键值</a:t>
            </a:r>
            <a:r>
              <a:rPr lang="zh-CN" altLang="zh-C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对数据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集，返回</a:t>
            </a:r>
            <a:r>
              <a:rPr lang="zh-CN" altLang="zh-C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en-US" altLang="zh-C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altLang="zh-C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形式数据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endParaRPr lang="zh-CN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9146" y="2125568"/>
            <a:ext cx="5341168" cy="48320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=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sc.textFile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(""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://Host1:9000/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sparkdata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/word.txt"")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words=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lines.flatMap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line :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word1=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words.map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word: (word,1))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wordgroupbykey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=word1.groupByKey()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temp=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wordgroupbykey.map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x: (x[0],list(x[1])))</a:t>
            </a:r>
          </a:p>
        </p:txBody>
      </p:sp>
    </p:spTree>
    <p:extLst>
      <p:ext uri="{BB962C8B-B14F-4D97-AF65-F5344CB8AC3E}">
        <p14:creationId xmlns:p14="http://schemas.microsoft.com/office/powerpoint/2010/main" val="33154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64203" y="-99392"/>
            <a:ext cx="8667750" cy="914400"/>
          </a:xfrm>
          <a:ln/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 RDD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reduceByKey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矩形 3"/>
          <p:cNvSpPr>
            <a:spLocks noChangeArrowheads="1"/>
          </p:cNvSpPr>
          <p:nvPr/>
        </p:nvSpPr>
        <p:spPr bwMode="auto">
          <a:xfrm>
            <a:off x="-15552" y="620688"/>
            <a:ext cx="94639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键值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对数据集，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返回一个新的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V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将每个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传递到函数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进行聚合后得到的结果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7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77" y="1124743"/>
            <a:ext cx="3733800" cy="57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456" y="1437020"/>
            <a:ext cx="5760640" cy="30469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= </a:t>
            </a:r>
            <a:r>
              <a:rPr lang="en-US" altLang="zh-CN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sc.textFile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://Host1:9000/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sparkdata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/word.txt")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words=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lines.flatMap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line :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line.split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"))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word1=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words.map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word: (word,1))</a:t>
            </a:r>
          </a:p>
          <a:p>
            <a:pPr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=word1.reduceByKey(lambda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6699" r="23477" b="43541"/>
          <a:stretch>
            <a:fillRect/>
          </a:stretch>
        </p:blipFill>
        <p:spPr bwMode="auto">
          <a:xfrm>
            <a:off x="-20314" y="4592454"/>
            <a:ext cx="6041286" cy="224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5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57225" y="325659"/>
            <a:ext cx="8667750" cy="914400"/>
          </a:xfrm>
          <a:ln/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3.1.2 RDD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操作：行动操作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(Actions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矩形 2"/>
          <p:cNvSpPr>
            <a:spLocks noChangeArrowheads="1"/>
          </p:cNvSpPr>
          <p:nvPr/>
        </p:nvSpPr>
        <p:spPr bwMode="auto">
          <a:xfrm>
            <a:off x="560512" y="1484784"/>
            <a:ext cx="90730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程序</a:t>
            </a:r>
            <a:r>
              <a:rPr lang="zh-CN" altLang="en-US" sz="2400" dirty="0">
                <a:latin typeface="+mn-ea"/>
                <a:ea typeface="+mn-ea"/>
              </a:rPr>
              <a:t>执行到行动操作时，才会执行真正的计算，从文件中加载数据，完成一次又一次转换操作，最终，完成行动操作得到结果。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86603"/>
              </p:ext>
            </p:extLst>
          </p:nvPr>
        </p:nvGraphicFramePr>
        <p:xfrm>
          <a:off x="560512" y="2996952"/>
          <a:ext cx="9001000" cy="316472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12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操作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含义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2400" b="0" i="1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返回数据集中的元素个数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collect()</a:t>
                      </a:r>
                      <a:endParaRPr lang="zh-CN" sz="2400" b="0" i="1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以数组的形式返回数据集中的所有元素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first()</a:t>
                      </a:r>
                      <a:endParaRPr lang="zh-CN" sz="2400" b="0" i="1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返回数据集中的第一个元素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take(n)</a:t>
                      </a:r>
                      <a:endParaRPr lang="zh-CN" sz="2400" b="0" i="1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/>
                        <a:t>以数组的形式返回数据集中的前</a:t>
                      </a:r>
                      <a:r>
                        <a:rPr lang="en-US" sz="2400" kern="100"/>
                        <a:t>n</a:t>
                      </a:r>
                      <a:r>
                        <a:rPr lang="zh-CN" sz="2400" kern="100"/>
                        <a:t>个元素</a:t>
                      </a:r>
                      <a:endParaRPr lang="zh-CN" sz="2400" b="0" kern="1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1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reduce(</a:t>
                      </a:r>
                      <a:r>
                        <a:rPr lang="en-US" sz="2400" i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0" i="1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函数</a:t>
                      </a:r>
                      <a:r>
                        <a:rPr lang="en-US" sz="2400" kern="100" dirty="0" smtClean="0"/>
                        <a:t>f</a:t>
                      </a:r>
                      <a:r>
                        <a:rPr lang="zh-CN" sz="2400" kern="100" dirty="0" smtClean="0"/>
                        <a:t>（</a:t>
                      </a:r>
                      <a:r>
                        <a:rPr lang="zh-CN" sz="2400" kern="100" dirty="0"/>
                        <a:t>输入两个参数并返回一个值）聚合数据集的元素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foreach</a:t>
                      </a:r>
                      <a:r>
                        <a:rPr lang="en-US" sz="2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400" i="1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400" kern="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b="0" i="1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将数据集中的每个元素传递到函数</a:t>
                      </a:r>
                      <a:r>
                        <a:rPr lang="en-US" sz="2400" kern="100" dirty="0" err="1"/>
                        <a:t>func</a:t>
                      </a:r>
                      <a:r>
                        <a:rPr lang="zh-CN" sz="2400" kern="100" dirty="0"/>
                        <a:t>中运行</a:t>
                      </a:r>
                      <a:endParaRPr lang="zh-CN" sz="2400" b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10" name="矩形 4"/>
          <p:cNvSpPr>
            <a:spLocks noChangeArrowheads="1"/>
          </p:cNvSpPr>
          <p:nvPr/>
        </p:nvSpPr>
        <p:spPr bwMode="auto">
          <a:xfrm>
            <a:off x="2626081" y="2276872"/>
            <a:ext cx="4653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常用的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RDD</a:t>
            </a:r>
            <a:r>
              <a:rPr lang="zh-CN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行动操作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API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60512" y="404664"/>
            <a:ext cx="8667750" cy="914400"/>
          </a:xfrm>
          <a:ln/>
        </p:spPr>
        <p:txBody>
          <a:bodyPr/>
          <a:lstStyle/>
          <a:p>
            <a:r>
              <a:rPr lang="en-US" altLang="zh-CN" dirty="0"/>
              <a:t>3.1.2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行动操作</a:t>
            </a:r>
            <a:endParaRPr lang="zh-CN" altLang="en-US" dirty="0"/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344488" y="1989127"/>
            <a:ext cx="9289032" cy="403187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dirty="0">
                <a:solidFill>
                  <a:schemeClr val="bg1"/>
                </a:solidFill>
              </a:rPr>
              <a:t>rdd = sc.parallelize([1, 2, 3, 4, 5])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rdd.count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rdd.first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rdd.take</a:t>
            </a:r>
            <a:r>
              <a:rPr lang="en-US" altLang="zh-CN" dirty="0">
                <a:solidFill>
                  <a:schemeClr val="bg1"/>
                </a:solidFill>
              </a:rPr>
              <a:t>(3)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bg1"/>
                </a:solidFill>
              </a:rPr>
              <a:t>sum=</a:t>
            </a:r>
            <a:r>
              <a:rPr lang="en-US" altLang="zh-CN" dirty="0" err="1">
                <a:solidFill>
                  <a:schemeClr val="bg1"/>
                </a:solidFill>
              </a:rPr>
              <a:t>rdd.reduce</a:t>
            </a:r>
            <a:r>
              <a:rPr lang="en-US" altLang="zh-CN" dirty="0">
                <a:solidFill>
                  <a:schemeClr val="bg1"/>
                </a:solidFill>
              </a:rPr>
              <a:t>(lambda </a:t>
            </a:r>
            <a:r>
              <a:rPr lang="en-US" altLang="zh-CN" dirty="0" err="1">
                <a:solidFill>
                  <a:schemeClr val="bg1"/>
                </a:solidFill>
              </a:rPr>
              <a:t>a,b:a+b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rdd.collect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rdd.foreach</a:t>
            </a:r>
            <a:r>
              <a:rPr lang="en-US" altLang="zh-CN" dirty="0">
                <a:solidFill>
                  <a:schemeClr val="bg1"/>
                </a:solidFill>
              </a:rPr>
              <a:t>(lambda </a:t>
            </a:r>
            <a:r>
              <a:rPr lang="en-US" altLang="zh-CN" dirty="0" err="1">
                <a:solidFill>
                  <a:schemeClr val="bg1"/>
                </a:solidFill>
              </a:rPr>
              <a:t>elem</a:t>
            </a:r>
            <a:r>
              <a:rPr lang="en-US" altLang="zh-CN" dirty="0">
                <a:solidFill>
                  <a:schemeClr val="bg1"/>
                </a:solidFill>
              </a:rPr>
              <a:t>: print(</a:t>
            </a:r>
            <a:r>
              <a:rPr lang="en-US" altLang="zh-CN" dirty="0" err="1">
                <a:solidFill>
                  <a:schemeClr val="bg1"/>
                </a:solidFill>
              </a:rPr>
              <a:t>elem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536" y="260648"/>
            <a:ext cx="8667750" cy="914400"/>
          </a:xfrm>
        </p:spPr>
        <p:txBody>
          <a:bodyPr/>
          <a:lstStyle/>
          <a:p>
            <a:r>
              <a:rPr lang="zh-CN" altLang="en-US" dirty="0" smtClean="0"/>
              <a:t>练习：求集合中的最大</a:t>
            </a:r>
            <a:r>
              <a:rPr lang="zh-CN" altLang="en-US" dirty="0"/>
              <a:t>值</a:t>
            </a:r>
          </a:p>
        </p:txBody>
      </p:sp>
      <p:sp>
        <p:nvSpPr>
          <p:cNvPr id="3" name="矩形 2"/>
          <p:cNvSpPr/>
          <p:nvPr/>
        </p:nvSpPr>
        <p:spPr>
          <a:xfrm>
            <a:off x="344488" y="1988840"/>
            <a:ext cx="9289032" cy="206210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[10, 20, 3, 4, 5, 2, 2, 80, 20, 10]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 = sc.parallelize(data, 3)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maxData = rdd.reduce(lambda a,b: a if(a&gt;b) else b)</a:t>
            </a:r>
          </a:p>
          <a:p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print(maxData)</a:t>
            </a:r>
          </a:p>
        </p:txBody>
      </p:sp>
    </p:spTree>
    <p:extLst>
      <p:ext uri="{BB962C8B-B14F-4D97-AF65-F5344CB8AC3E}">
        <p14:creationId xmlns:p14="http://schemas.microsoft.com/office/powerpoint/2010/main" val="29188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590679" y="404664"/>
            <a:ext cx="8667750" cy="914400"/>
          </a:xfrm>
          <a:ln/>
        </p:spPr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惰性机制</a:t>
            </a:r>
            <a:r>
              <a:rPr lang="en-US" altLang="zh-CN" dirty="0"/>
              <a:t>(Lazy Evaluation)</a:t>
            </a:r>
            <a:endParaRPr lang="zh-CN" altLang="en-US" dirty="0"/>
          </a:p>
        </p:txBody>
      </p:sp>
      <p:sp>
        <p:nvSpPr>
          <p:cNvPr id="22531" name="矩形 3"/>
          <p:cNvSpPr>
            <a:spLocks noChangeArrowheads="1"/>
          </p:cNvSpPr>
          <p:nvPr/>
        </p:nvSpPr>
        <p:spPr bwMode="auto">
          <a:xfrm>
            <a:off x="416496" y="3717032"/>
            <a:ext cx="9361040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lines =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sc.textFile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://Host1:9000/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sparkdata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/word.txt"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lineLengths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</a:rPr>
              <a:t>lines.map</a:t>
            </a:r>
            <a:r>
              <a:rPr lang="en-US" altLang="zh-CN" sz="2800" dirty="0">
                <a:solidFill>
                  <a:schemeClr val="bg1"/>
                </a:solidFill>
              </a:rPr>
              <a:t>(lambda s: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(s))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totalLength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</a:rPr>
              <a:t>lineLengths.reduce</a:t>
            </a:r>
            <a:r>
              <a:rPr lang="en-US" altLang="zh-CN" sz="2800" dirty="0">
                <a:solidFill>
                  <a:schemeClr val="bg1"/>
                </a:solidFill>
              </a:rPr>
              <a:t>(lambda a, b: a + b)</a:t>
            </a:r>
          </a:p>
        </p:txBody>
      </p:sp>
      <p:sp>
        <p:nvSpPr>
          <p:cNvPr id="22532" name="矩形 5"/>
          <p:cNvSpPr>
            <a:spLocks noChangeArrowheads="1"/>
          </p:cNvSpPr>
          <p:nvPr/>
        </p:nvSpPr>
        <p:spPr bwMode="auto">
          <a:xfrm>
            <a:off x="560512" y="1772816"/>
            <a:ext cx="90730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惰性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(Lazy Evaluation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整个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转换过程只是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记录转换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的轨迹，并不会发生真正的计算，只有遇到行动操作时，才会触发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从头到尾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真正计算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的惰性机制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9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32520" y="457727"/>
            <a:ext cx="3570734" cy="914400"/>
          </a:xfrm>
          <a:ln/>
        </p:spPr>
        <p:txBody>
          <a:bodyPr/>
          <a:lstStyle/>
          <a:p>
            <a:r>
              <a:rPr lang="en-US" altLang="zh-CN" b="1" dirty="0"/>
              <a:t>3.1.4 </a:t>
            </a:r>
            <a:r>
              <a:rPr lang="zh-CN" altLang="en-US" b="1" dirty="0"/>
              <a:t>持久化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632521" y="1723455"/>
            <a:ext cx="90730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每次</a:t>
            </a:r>
            <a:r>
              <a:rPr lang="zh-CN" altLang="en-US" sz="2400" dirty="0"/>
              <a:t>调用行动操作，都会触发一次从头开始的计算。这对于迭代计算而言，代价是很大的，迭代计算经常需要多次重复使用同一组数据</a:t>
            </a:r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488504" y="3013502"/>
            <a:ext cx="6349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下面就是多次计算同一个</a:t>
            </a:r>
            <a:r>
              <a:rPr lang="en-US" altLang="zh-CN" sz="2800" dirty="0"/>
              <a:t>RDD</a:t>
            </a:r>
            <a:r>
              <a:rPr lang="zh-CN" altLang="en-US" sz="2800" dirty="0"/>
              <a:t>的例子：</a:t>
            </a:r>
          </a:p>
        </p:txBody>
      </p:sp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200473" y="3872661"/>
            <a:ext cx="9505056" cy="138499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rdd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</a:rPr>
              <a:t>sc.parallelize</a:t>
            </a:r>
            <a:r>
              <a:rPr lang="en-US" altLang="zh-CN" sz="2800" dirty="0">
                <a:solidFill>
                  <a:schemeClr val="bg1"/>
                </a:solidFill>
              </a:rPr>
              <a:t>(["</a:t>
            </a:r>
            <a:r>
              <a:rPr lang="en-US" altLang="zh-CN" sz="2800" dirty="0" err="1">
                <a:solidFill>
                  <a:schemeClr val="bg1"/>
                </a:solidFill>
              </a:rPr>
              <a:t>Hadoop","Spark","Hive</a:t>
            </a:r>
            <a:r>
              <a:rPr lang="en-US" altLang="zh-CN" sz="2800" dirty="0">
                <a:solidFill>
                  <a:schemeClr val="bg1"/>
                </a:solidFill>
              </a:rPr>
              <a:t>"])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rdd.count</a:t>
            </a:r>
            <a:r>
              <a:rPr lang="en-US" altLang="zh-CN" sz="2800" dirty="0">
                <a:solidFill>
                  <a:schemeClr val="bg1"/>
                </a:solidFill>
              </a:rPr>
              <a:t>() 	  #</a:t>
            </a:r>
            <a:r>
              <a:rPr lang="zh-CN" altLang="en-US" sz="2800" dirty="0">
                <a:solidFill>
                  <a:schemeClr val="bg1"/>
                </a:solidFill>
              </a:rPr>
              <a:t>行动操作，触发一次真正从头到尾的计算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</a:rPr>
              <a:t>rdd.top</a:t>
            </a:r>
            <a:r>
              <a:rPr lang="en-US" altLang="zh-CN" sz="2800" dirty="0">
                <a:solidFill>
                  <a:schemeClr val="bg1"/>
                </a:solidFill>
              </a:rPr>
              <a:t>(1)     #</a:t>
            </a:r>
            <a:r>
              <a:rPr lang="zh-CN" altLang="en-US" sz="2800" dirty="0">
                <a:solidFill>
                  <a:schemeClr val="bg1"/>
                </a:solidFill>
              </a:rPr>
              <a:t>行动操作，触发一次真正从头到尾的计算</a:t>
            </a:r>
          </a:p>
        </p:txBody>
      </p:sp>
    </p:spTree>
    <p:extLst>
      <p:ext uri="{BB962C8B-B14F-4D97-AF65-F5344CB8AC3E}">
        <p14:creationId xmlns:p14="http://schemas.microsoft.com/office/powerpoint/2010/main" val="29736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为什么采用</a:t>
            </a:r>
            <a:r>
              <a:rPr lang="en-US" altLang="zh-CN" dirty="0"/>
              <a:t>RDD</a:t>
            </a:r>
            <a:r>
              <a:rPr lang="zh-CN" altLang="en-US" dirty="0"/>
              <a:t>的形式？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通过使用</a:t>
            </a:r>
            <a:r>
              <a:rPr lang="en-US" altLang="zh-CN" dirty="0"/>
              <a:t>RDD</a:t>
            </a:r>
            <a:r>
              <a:rPr lang="zh-CN" altLang="en-US" dirty="0"/>
              <a:t>，我们可以用熟悉的变量方式，对数据源进行处理</a:t>
            </a:r>
            <a:endParaRPr lang="en-US" altLang="zh-CN" dirty="0"/>
          </a:p>
          <a:p>
            <a:r>
              <a:rPr lang="en-US" altLang="zh-CN" dirty="0"/>
              <a:t>RDD</a:t>
            </a:r>
            <a:r>
              <a:rPr lang="zh-CN" altLang="en-US" dirty="0"/>
              <a:t>通过分区</a:t>
            </a:r>
            <a:r>
              <a:rPr lang="en-US" altLang="zh-CN" dirty="0"/>
              <a:t>(Partitions)</a:t>
            </a:r>
            <a:r>
              <a:rPr lang="zh-CN" altLang="en-US" dirty="0"/>
              <a:t>的方式，自动地在网络中分布式存储和处理</a:t>
            </a:r>
          </a:p>
        </p:txBody>
      </p:sp>
    </p:spTree>
    <p:extLst>
      <p:ext uri="{BB962C8B-B14F-4D97-AF65-F5344CB8AC3E}">
        <p14:creationId xmlns:p14="http://schemas.microsoft.com/office/powerpoint/2010/main" val="3005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60512" y="476672"/>
            <a:ext cx="8667750" cy="914400"/>
          </a:xfrm>
          <a:ln/>
        </p:spPr>
        <p:txBody>
          <a:bodyPr/>
          <a:lstStyle/>
          <a:p>
            <a:r>
              <a:rPr lang="en-US" altLang="zh-CN" b="1" dirty="0">
                <a:latin typeface="+mj-ea"/>
              </a:rPr>
              <a:t>3.1.3 </a:t>
            </a:r>
            <a:r>
              <a:rPr lang="zh-CN" altLang="en-US" b="1" dirty="0">
                <a:latin typeface="+mj-ea"/>
              </a:rPr>
              <a:t>持久化</a:t>
            </a:r>
          </a:p>
        </p:txBody>
      </p:sp>
      <p:sp>
        <p:nvSpPr>
          <p:cNvPr id="24579" name="矩形 2"/>
          <p:cNvSpPr>
            <a:spLocks noChangeArrowheads="1"/>
          </p:cNvSpPr>
          <p:nvPr/>
        </p:nvSpPr>
        <p:spPr bwMode="auto">
          <a:xfrm>
            <a:off x="560512" y="1772816"/>
            <a:ext cx="907300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可以通过持久化（缓存）机制避免这种重复计算的开销</a:t>
            </a:r>
            <a:endParaRPr lang="en-US" altLang="zh-CN" sz="2800" dirty="0"/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可以使用</a:t>
            </a:r>
            <a:r>
              <a:rPr lang="en-US" altLang="zh-CN" sz="2800" dirty="0"/>
              <a:t>persist()</a:t>
            </a:r>
            <a:r>
              <a:rPr lang="zh-CN" altLang="en-US" sz="2800" dirty="0"/>
              <a:t>方法对一个</a:t>
            </a:r>
            <a:r>
              <a:rPr lang="en-US" altLang="zh-CN" sz="2800" dirty="0"/>
              <a:t>RDD</a:t>
            </a:r>
            <a:r>
              <a:rPr lang="zh-CN" altLang="en-US" sz="2800" b="1" dirty="0"/>
              <a:t>标记为持久化</a:t>
            </a:r>
            <a:endParaRPr lang="en-US" altLang="zh-CN" sz="2800" b="1" dirty="0"/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“</a:t>
            </a:r>
            <a:r>
              <a:rPr lang="zh-CN" altLang="en-US" sz="2800" dirty="0"/>
              <a:t>标记为持久化</a:t>
            </a:r>
            <a:r>
              <a:rPr lang="zh-CN" altLang="en-US" sz="2800" dirty="0" smtClean="0"/>
              <a:t>”：因为</a:t>
            </a:r>
            <a:r>
              <a:rPr lang="zh-CN" altLang="en-US" sz="2800" dirty="0"/>
              <a:t>出现</a:t>
            </a:r>
            <a:r>
              <a:rPr lang="en-US" altLang="zh-CN" sz="2800" dirty="0"/>
              <a:t>persist()</a:t>
            </a:r>
            <a:r>
              <a:rPr lang="zh-CN" altLang="en-US" sz="2800" dirty="0"/>
              <a:t>语句的地方，并不会马上计算生成</a:t>
            </a:r>
            <a:r>
              <a:rPr lang="en-US" altLang="zh-CN" sz="2800" dirty="0"/>
              <a:t>RDD</a:t>
            </a:r>
            <a:r>
              <a:rPr lang="zh-CN" altLang="en-US" sz="2800" dirty="0"/>
              <a:t>并把它持久化，</a:t>
            </a:r>
            <a:r>
              <a:rPr lang="zh-CN" altLang="en-US" sz="2800" dirty="0" smtClean="0"/>
              <a:t>而要</a:t>
            </a:r>
            <a:r>
              <a:rPr lang="zh-CN" altLang="en-US" sz="2800" dirty="0"/>
              <a:t>等到遇到第一个行动操作触发真正计算以后，才会把计算结果进行持久化</a:t>
            </a:r>
            <a:endParaRPr lang="en-US" altLang="zh-CN" sz="2800" dirty="0"/>
          </a:p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持久化后的</a:t>
            </a:r>
            <a:r>
              <a:rPr lang="en-US" altLang="zh-CN" sz="2800" dirty="0"/>
              <a:t>RDD</a:t>
            </a:r>
            <a:r>
              <a:rPr lang="zh-CN" altLang="en-US" sz="2800" dirty="0"/>
              <a:t>将会被保留在计算节点的内存中被后面的行动操作重复使用</a:t>
            </a:r>
          </a:p>
        </p:txBody>
      </p:sp>
    </p:spTree>
    <p:extLst>
      <p:ext uri="{BB962C8B-B14F-4D97-AF65-F5344CB8AC3E}">
        <p14:creationId xmlns:p14="http://schemas.microsoft.com/office/powerpoint/2010/main" val="35901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53269" y="257148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3.1.3 </a:t>
            </a:r>
            <a:r>
              <a:rPr lang="zh-CN" altLang="en-US" dirty="0">
                <a:latin typeface="+mj-ea"/>
              </a:rPr>
              <a:t>持久化</a:t>
            </a: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535670" y="1555429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persist()</a:t>
            </a:r>
            <a:r>
              <a:rPr lang="zh-CN" altLang="en-US" sz="2400" dirty="0"/>
              <a:t>的圆括号中包含的是持久化级别参数：</a:t>
            </a:r>
            <a:endParaRPr lang="en-US" altLang="zh-CN" sz="2400" dirty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888232" y="5018853"/>
            <a:ext cx="860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可以使用</a:t>
            </a:r>
            <a:r>
              <a:rPr lang="en-US" altLang="zh-CN" sz="2400" dirty="0" err="1"/>
              <a:t>unpersist</a:t>
            </a:r>
            <a:r>
              <a:rPr lang="en-US" altLang="zh-CN" sz="2400" dirty="0"/>
              <a:t>()</a:t>
            </a:r>
            <a:r>
              <a:rPr lang="zh-CN" altLang="en-US" sz="2400" dirty="0"/>
              <a:t>方法手动地把持久化的</a:t>
            </a:r>
            <a:r>
              <a:rPr lang="en-US" altLang="zh-CN" sz="2400" dirty="0"/>
              <a:t>RDD</a:t>
            </a:r>
            <a:r>
              <a:rPr lang="zh-CN" altLang="en-US" sz="2400" dirty="0"/>
              <a:t>从缓存中移除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48544" y="2028799"/>
            <a:ext cx="807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2400" dirty="0"/>
              <a:t>persist(MEMORY_ONLY)</a:t>
            </a:r>
            <a:r>
              <a:rPr lang="zh-CN" altLang="en-US" sz="2400" dirty="0"/>
              <a:t>：表示将</a:t>
            </a:r>
            <a:r>
              <a:rPr lang="en-US" altLang="zh-CN" sz="2400" dirty="0"/>
              <a:t>RDD</a:t>
            </a:r>
            <a:r>
              <a:rPr lang="zh-CN" altLang="en-US" sz="2400" dirty="0"/>
              <a:t>作为反序列化的对象存储于</a:t>
            </a:r>
            <a:r>
              <a:rPr lang="en-US" altLang="zh-CN" sz="2400" dirty="0"/>
              <a:t>JVM</a:t>
            </a:r>
            <a:r>
              <a:rPr lang="zh-CN" altLang="en-US" sz="2400" dirty="0"/>
              <a:t>中，如果内存不足，就要按照</a:t>
            </a:r>
            <a:r>
              <a:rPr lang="en-US" altLang="zh-CN" sz="2400" dirty="0"/>
              <a:t>LRU</a:t>
            </a:r>
            <a:r>
              <a:rPr lang="zh-CN" altLang="en-US" sz="2400" dirty="0"/>
              <a:t>原则替换缓存中的内容</a:t>
            </a:r>
            <a:endParaRPr lang="en-US" altLang="zh-CN" sz="2400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48543" y="3171799"/>
            <a:ext cx="837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2400" dirty="0"/>
              <a:t>persist(MEMORY_AND_DISK)</a:t>
            </a:r>
            <a:r>
              <a:rPr lang="zh-CN" altLang="en-US" sz="2400" dirty="0"/>
              <a:t>表示将</a:t>
            </a:r>
            <a:r>
              <a:rPr lang="en-US" altLang="zh-CN" sz="2400" dirty="0"/>
              <a:t>RDD</a:t>
            </a:r>
            <a:r>
              <a:rPr lang="zh-CN" altLang="en-US" sz="2400" dirty="0"/>
              <a:t>作为反序列化的对象存储在</a:t>
            </a:r>
            <a:r>
              <a:rPr lang="en-US" altLang="zh-CN" sz="2400" dirty="0"/>
              <a:t>JVM</a:t>
            </a:r>
            <a:r>
              <a:rPr lang="zh-CN" altLang="en-US" sz="2400" dirty="0"/>
              <a:t>中，如果内存不足，超出的分区将会被存放在硬盘上</a:t>
            </a:r>
            <a:endParaRPr lang="en-US" altLang="zh-CN" sz="2400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88232" y="4314800"/>
            <a:ext cx="88893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dirty="0" smtClean="0"/>
              <a:t>使用</a:t>
            </a:r>
            <a:r>
              <a:rPr lang="en-US" altLang="zh-CN" sz="2400" dirty="0"/>
              <a:t>cache()</a:t>
            </a:r>
            <a:r>
              <a:rPr lang="zh-CN" altLang="en-US" sz="2400" dirty="0"/>
              <a:t>方法时，会调用</a:t>
            </a:r>
            <a:r>
              <a:rPr lang="en-US" altLang="zh-CN" sz="2400" dirty="0"/>
              <a:t>persist(MEMORY_ONLY)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8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20147" y="485041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3.1.3 </a:t>
            </a:r>
            <a:r>
              <a:rPr lang="zh-CN" altLang="en-US" dirty="0">
                <a:latin typeface="+mj-ea"/>
              </a:rPr>
              <a:t>持久化</a:t>
            </a:r>
          </a:p>
        </p:txBody>
      </p:sp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489526" y="2416174"/>
            <a:ext cx="8928992" cy="39703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sc.parallelize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Hadoop","Spark","Hive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rdd.cache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persist(MEMORY_ONLY)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，但是，语句执行到这里，并不会缓存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，因为这时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还没有被计算生成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rdd.count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#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第一次行动操作，触发一次真正从头到尾的计算，上面的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rdd.cache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会被执行，把这个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放到缓存中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rdd.top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#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第二次行动操作，不需要触发从头到尾的计算，只需要重复使用上面缓存中的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矩形 3"/>
          <p:cNvSpPr>
            <a:spLocks noChangeArrowheads="1"/>
          </p:cNvSpPr>
          <p:nvPr/>
        </p:nvSpPr>
        <p:spPr bwMode="auto">
          <a:xfrm>
            <a:off x="380492" y="1615420"/>
            <a:ext cx="94330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dirty="0">
                <a:latin typeface="+mn-ea"/>
                <a:ea typeface="+mn-ea"/>
              </a:rPr>
              <a:t>针对</a:t>
            </a:r>
            <a:r>
              <a:rPr lang="zh-CN" altLang="zh-CN" dirty="0" smtClean="0">
                <a:latin typeface="+mn-ea"/>
                <a:ea typeface="+mn-ea"/>
              </a:rPr>
              <a:t>上面实例</a:t>
            </a:r>
            <a:r>
              <a:rPr lang="zh-CN" altLang="zh-CN" dirty="0">
                <a:latin typeface="+mn-ea"/>
                <a:ea typeface="+mn-ea"/>
              </a:rPr>
              <a:t>，增加持久化语句以后的执行</a:t>
            </a:r>
            <a:r>
              <a:rPr lang="zh-CN" altLang="zh-CN" dirty="0" smtClean="0">
                <a:latin typeface="+mn-ea"/>
                <a:ea typeface="+mn-ea"/>
              </a:rPr>
              <a:t>过程：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9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ADE8DC6-FA8B-45A0-8A7B-5ACDA866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90600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39041" y="359390"/>
            <a:ext cx="8667750" cy="914400"/>
          </a:xfrm>
          <a:ln/>
        </p:spPr>
        <p:txBody>
          <a:bodyPr/>
          <a:lstStyle/>
          <a:p>
            <a:r>
              <a:rPr lang="en-US" altLang="zh-CN" b="1" dirty="0">
                <a:latin typeface="+mj-ea"/>
              </a:rPr>
              <a:t>3.1.4 </a:t>
            </a:r>
            <a:r>
              <a:rPr lang="zh-CN" altLang="en-US" b="1" dirty="0">
                <a:latin typeface="+mj-ea"/>
              </a:rPr>
              <a:t>分区</a:t>
            </a: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508420" y="1560017"/>
            <a:ext cx="892899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RDD</a:t>
            </a:r>
            <a:r>
              <a:rPr lang="zh-CN" altLang="en-US" sz="2400" dirty="0"/>
              <a:t>是弹性分布式数据集，通常</a:t>
            </a:r>
            <a:r>
              <a:rPr lang="en-US" altLang="zh-CN" sz="2400" dirty="0"/>
              <a:t>RDD</a:t>
            </a:r>
            <a:r>
              <a:rPr lang="zh-CN" altLang="en-US" sz="2400" dirty="0"/>
              <a:t>很大，会被分成很多个分区，分别保存在不同的节点上</a:t>
            </a:r>
          </a:p>
        </p:txBody>
      </p:sp>
      <p:pic>
        <p:nvPicPr>
          <p:cNvPr id="27652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2132855"/>
            <a:ext cx="5668888" cy="442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矩形 6"/>
          <p:cNvSpPr>
            <a:spLocks noChangeArrowheads="1"/>
          </p:cNvSpPr>
          <p:nvPr/>
        </p:nvSpPr>
        <p:spPr bwMode="auto">
          <a:xfrm>
            <a:off x="5313040" y="6021288"/>
            <a:ext cx="4408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+mn-ea"/>
                <a:ea typeface="+mn-ea"/>
              </a:rPr>
              <a:t>  RDD</a:t>
            </a:r>
            <a:r>
              <a:rPr lang="zh-CN" altLang="zh-CN" sz="2400" b="1" dirty="0">
                <a:latin typeface="+mn-ea"/>
                <a:ea typeface="+mn-ea"/>
              </a:rPr>
              <a:t>分区被保存到不同节点上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508420" y="2361238"/>
            <a:ext cx="2509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分区的作用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）增加并行度</a:t>
            </a:r>
          </a:p>
        </p:txBody>
      </p:sp>
    </p:spTree>
    <p:extLst>
      <p:ext uri="{BB962C8B-B14F-4D97-AF65-F5344CB8AC3E}">
        <p14:creationId xmlns:p14="http://schemas.microsoft.com/office/powerpoint/2010/main" val="33347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50937" y="427078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3.1.4 </a:t>
            </a:r>
            <a:r>
              <a:rPr lang="zh-CN" altLang="en-US" dirty="0" smtClean="0">
                <a:latin typeface="+mj-ea"/>
              </a:rPr>
              <a:t>分区作用：减少通信开销</a:t>
            </a:r>
            <a:endParaRPr lang="zh-CN" altLang="en-US" dirty="0">
              <a:latin typeface="+mj-ea"/>
            </a:endParaRPr>
          </a:p>
        </p:txBody>
      </p:sp>
      <p:pic>
        <p:nvPicPr>
          <p:cNvPr id="28676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693479"/>
            <a:ext cx="52530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7"/>
          <p:cNvSpPr>
            <a:spLocks noChangeArrowheads="1"/>
          </p:cNvSpPr>
          <p:nvPr/>
        </p:nvSpPr>
        <p:spPr bwMode="auto">
          <a:xfrm>
            <a:off x="1722512" y="6514593"/>
            <a:ext cx="632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b="1" dirty="0"/>
              <a:t>未分区时对</a:t>
            </a:r>
            <a:r>
              <a:rPr lang="en-US" altLang="zh-CN" sz="1800" b="1" dirty="0" err="1"/>
              <a:t>UserData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Events</a:t>
            </a:r>
            <a:r>
              <a:rPr lang="zh-CN" altLang="zh-CN" sz="1800" b="1" dirty="0"/>
              <a:t>两个表进行连接操作</a:t>
            </a:r>
            <a:endParaRPr lang="zh-CN" altLang="en-US" sz="1800" b="1" dirty="0"/>
          </a:p>
        </p:txBody>
      </p:sp>
      <p:sp>
        <p:nvSpPr>
          <p:cNvPr id="28678" name="矩形 5"/>
          <p:cNvSpPr>
            <a:spLocks noChangeArrowheads="1"/>
          </p:cNvSpPr>
          <p:nvPr/>
        </p:nvSpPr>
        <p:spPr bwMode="auto">
          <a:xfrm>
            <a:off x="632521" y="1493329"/>
            <a:ext cx="5040559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 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LinkInfo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UserData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表进行连接操作，获得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UserInfo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LinkInfo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823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628800"/>
            <a:ext cx="6912768" cy="496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矩形 3"/>
          <p:cNvSpPr>
            <a:spLocks noChangeArrowheads="1"/>
          </p:cNvSpPr>
          <p:nvPr/>
        </p:nvSpPr>
        <p:spPr bwMode="auto">
          <a:xfrm>
            <a:off x="1687487" y="6559378"/>
            <a:ext cx="670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 dirty="0"/>
              <a:t>采用分区以后对</a:t>
            </a:r>
            <a:r>
              <a:rPr lang="en-US" altLang="zh-CN" sz="1800" b="1" dirty="0" err="1"/>
              <a:t>UserData</a:t>
            </a:r>
            <a:r>
              <a:rPr lang="zh-CN" altLang="zh-CN" sz="1800" b="1" dirty="0"/>
              <a:t>和</a:t>
            </a:r>
            <a:r>
              <a:rPr lang="en-US" altLang="zh-CN" sz="1800" b="1" dirty="0"/>
              <a:t>Events</a:t>
            </a:r>
            <a:r>
              <a:rPr lang="zh-CN" altLang="zh-CN" sz="1800" b="1" dirty="0"/>
              <a:t>两个表进行连接操作</a:t>
            </a:r>
            <a:endParaRPr lang="zh-CN" altLang="en-US" sz="1800" b="1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50937" y="427078"/>
            <a:ext cx="86677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+mj-ea"/>
              </a:rPr>
              <a:t>3.1.4 </a:t>
            </a:r>
            <a:r>
              <a:rPr lang="zh-CN" altLang="en-US" smtClean="0">
                <a:latin typeface="+mj-ea"/>
              </a:rPr>
              <a:t>分区作用：减少通信开销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48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721965" y="353342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3.1.4 </a:t>
            </a:r>
            <a:r>
              <a:rPr lang="zh-CN" altLang="en-US" dirty="0" smtClean="0">
                <a:latin typeface="+mj-ea"/>
              </a:rPr>
              <a:t>分区：分区原则</a:t>
            </a:r>
            <a:endParaRPr lang="zh-CN" altLang="en-US" dirty="0">
              <a:latin typeface="+mj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16495" y="2564904"/>
            <a:ext cx="928903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对于不同的</a:t>
            </a:r>
            <a:r>
              <a:rPr lang="en-US" altLang="zh-CN" sz="2800" dirty="0"/>
              <a:t>Spark</a:t>
            </a:r>
            <a:r>
              <a:rPr lang="zh-CN" altLang="en-US" sz="2800" dirty="0"/>
              <a:t>部署模式</a:t>
            </a:r>
            <a:r>
              <a:rPr lang="zh-CN" altLang="en-US" sz="2800" dirty="0" smtClean="0"/>
              <a:t>而言，可以</a:t>
            </a:r>
            <a:r>
              <a:rPr lang="zh-CN" altLang="en-US" sz="2800" dirty="0"/>
              <a:t>通过设置</a:t>
            </a:r>
            <a:r>
              <a:rPr lang="en-US" altLang="zh-CN" sz="2800" dirty="0" err="1" smtClean="0"/>
              <a:t>spark.default.parallelism</a:t>
            </a:r>
            <a:r>
              <a:rPr lang="zh-CN" altLang="en-US" sz="2800" dirty="0" smtClean="0"/>
              <a:t>参数</a:t>
            </a:r>
            <a:r>
              <a:rPr lang="zh-CN" altLang="en-US" sz="2800" dirty="0"/>
              <a:t>的值，来配置默认的分区数目，一般而言：</a:t>
            </a:r>
            <a:br>
              <a:rPr lang="zh-CN" altLang="en-US" sz="2800" dirty="0"/>
            </a:br>
            <a:r>
              <a:rPr lang="zh-CN" altLang="en-US" sz="2800" dirty="0"/>
              <a:t>*本地模式：默认为本地机器的</a:t>
            </a:r>
            <a:r>
              <a:rPr lang="en-US" altLang="zh-CN" sz="2800" dirty="0"/>
              <a:t>CPU</a:t>
            </a:r>
            <a:r>
              <a:rPr lang="zh-CN" altLang="en-US" sz="2800" dirty="0"/>
              <a:t>数目，若设置了</a:t>
            </a:r>
            <a:r>
              <a:rPr lang="en-US" altLang="zh-CN" sz="2800" dirty="0"/>
              <a:t>local[N],</a:t>
            </a:r>
            <a:r>
              <a:rPr lang="zh-CN" altLang="en-US" sz="2800" dirty="0"/>
              <a:t>则默认为</a:t>
            </a:r>
            <a:r>
              <a:rPr lang="en-US" altLang="zh-CN" sz="2800" dirty="0"/>
              <a:t>N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*</a:t>
            </a:r>
            <a:r>
              <a:rPr lang="en-US" altLang="zh-CN" sz="2800" dirty="0"/>
              <a:t>Apache </a:t>
            </a:r>
            <a:r>
              <a:rPr lang="en-US" altLang="zh-CN" sz="2800" dirty="0" err="1"/>
              <a:t>Mesos</a:t>
            </a:r>
            <a:r>
              <a:rPr lang="zh-CN" altLang="en-US" sz="2800" dirty="0"/>
              <a:t>：默认的分区数为</a:t>
            </a:r>
            <a:r>
              <a:rPr lang="en-US" altLang="zh-CN" sz="2800" dirty="0"/>
              <a:t>8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*</a:t>
            </a:r>
            <a:r>
              <a:rPr lang="en-US" altLang="zh-CN" sz="2800" dirty="0"/>
              <a:t>Standalone</a:t>
            </a:r>
            <a:r>
              <a:rPr lang="zh-CN" altLang="en-US" sz="2800" dirty="0"/>
              <a:t>或</a:t>
            </a:r>
            <a:r>
              <a:rPr lang="en-US" altLang="zh-CN" sz="2800" dirty="0"/>
              <a:t>YARN</a:t>
            </a:r>
            <a:r>
              <a:rPr lang="zh-CN" altLang="en-US" sz="2800" dirty="0"/>
              <a:t>：在“集群中所有</a:t>
            </a:r>
            <a:r>
              <a:rPr lang="en-US" altLang="zh-CN" sz="2800" dirty="0"/>
              <a:t>CPU</a:t>
            </a:r>
            <a:r>
              <a:rPr lang="zh-CN" altLang="en-US" sz="2800" dirty="0"/>
              <a:t>核心数目总和”和“</a:t>
            </a:r>
            <a:r>
              <a:rPr lang="en-US" altLang="zh-CN" sz="2800" dirty="0"/>
              <a:t>2”</a:t>
            </a:r>
            <a:r>
              <a:rPr lang="zh-CN" altLang="en-US" sz="2800" dirty="0"/>
              <a:t>二者中取较大值作为默认值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6496" y="1556792"/>
            <a:ext cx="936104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/>
              <a:t>RDD</a:t>
            </a:r>
            <a:r>
              <a:rPr lang="zh-CN" altLang="en-US" sz="2800" dirty="0" smtClean="0"/>
              <a:t>分区一</a:t>
            </a:r>
            <a:r>
              <a:rPr lang="zh-CN" altLang="en-US" sz="2800" dirty="0"/>
              <a:t>个原则是</a:t>
            </a:r>
            <a:r>
              <a:rPr lang="zh-CN" altLang="en-US" sz="2800" dirty="0" smtClean="0"/>
              <a:t>使分区</a:t>
            </a:r>
            <a:r>
              <a:rPr lang="zh-CN" altLang="en-US" sz="2800" dirty="0"/>
              <a:t>的个数尽量等于集群中的</a:t>
            </a:r>
            <a:r>
              <a:rPr lang="en-US" altLang="zh-CN" sz="2800" dirty="0"/>
              <a:t>CPU</a:t>
            </a:r>
            <a:r>
              <a:rPr lang="zh-CN" altLang="en-US" sz="2800" dirty="0"/>
              <a:t>核心（</a:t>
            </a:r>
            <a:r>
              <a:rPr lang="en-US" altLang="zh-CN" sz="2800" dirty="0"/>
              <a:t>core</a:t>
            </a:r>
            <a:r>
              <a:rPr lang="zh-CN" altLang="en-US" sz="2800" dirty="0"/>
              <a:t>）数目</a:t>
            </a:r>
          </a:p>
        </p:txBody>
      </p:sp>
    </p:spTree>
    <p:extLst>
      <p:ext uri="{BB962C8B-B14F-4D97-AF65-F5344CB8AC3E}">
        <p14:creationId xmlns:p14="http://schemas.microsoft.com/office/powerpoint/2010/main" val="6005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19125" y="402232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3.1.4 </a:t>
            </a:r>
            <a:r>
              <a:rPr lang="zh-CN" altLang="en-US" dirty="0">
                <a:latin typeface="+mj-ea"/>
              </a:rPr>
              <a:t>分区：设置分区的个数</a:t>
            </a:r>
          </a:p>
        </p:txBody>
      </p:sp>
      <p:sp>
        <p:nvSpPr>
          <p:cNvPr id="32772" name="矩形 3"/>
          <p:cNvSpPr>
            <a:spLocks noChangeArrowheads="1"/>
          </p:cNvSpPr>
          <p:nvPr/>
        </p:nvSpPr>
        <p:spPr bwMode="auto">
          <a:xfrm>
            <a:off x="488504" y="1636933"/>
            <a:ext cx="64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+mn-ea"/>
                <a:ea typeface="+mn-ea"/>
              </a:rPr>
              <a:t>(1)</a:t>
            </a:r>
            <a:r>
              <a:rPr lang="zh-CN" altLang="zh-CN" sz="2800" b="1" dirty="0">
                <a:latin typeface="+mn-ea"/>
                <a:ea typeface="+mn-ea"/>
              </a:rPr>
              <a:t>创建</a:t>
            </a:r>
            <a:r>
              <a:rPr lang="en-US" altLang="zh-CN" sz="2800" b="1" dirty="0">
                <a:latin typeface="+mn-ea"/>
                <a:ea typeface="+mn-ea"/>
              </a:rPr>
              <a:t>RDD</a:t>
            </a:r>
            <a:r>
              <a:rPr lang="zh-CN" altLang="zh-CN" sz="2800" b="1" dirty="0">
                <a:latin typeface="+mn-ea"/>
                <a:ea typeface="+mn-ea"/>
              </a:rPr>
              <a:t>时手动指定分区个数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2773" name="Rectangle 1"/>
          <p:cNvSpPr>
            <a:spLocks noChangeArrowheads="1"/>
          </p:cNvSpPr>
          <p:nvPr/>
        </p:nvSpPr>
        <p:spPr bwMode="auto">
          <a:xfrm>
            <a:off x="92460" y="2276872"/>
            <a:ext cx="95050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在调用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parallelize()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方法的时候手动指定分区个数即可，语法格式如下：</a:t>
            </a:r>
            <a:endParaRPr lang="zh-CN" altLang="en-US" sz="1200" dirty="0"/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sc.textFile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minPartitions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use_unicode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参数用于指定要加载的文件的地址，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partitionNum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参数用于指定分区个数。</a:t>
            </a:r>
            <a:r>
              <a:rPr lang="zh-CN" altLang="en-US" sz="1200" dirty="0"/>
              <a:t> </a:t>
            </a:r>
            <a:endParaRPr lang="zh-CN" altLang="en-US" sz="4400" dirty="0"/>
          </a:p>
        </p:txBody>
      </p:sp>
      <p:sp>
        <p:nvSpPr>
          <p:cNvPr id="32774" name="矩形 2"/>
          <p:cNvSpPr>
            <a:spLocks noChangeArrowheads="1"/>
          </p:cNvSpPr>
          <p:nvPr/>
        </p:nvSpPr>
        <p:spPr bwMode="auto">
          <a:xfrm>
            <a:off x="344488" y="4005064"/>
            <a:ext cx="9001000" cy="95410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lines = </a:t>
            </a:r>
            <a:r>
              <a:rPr lang="en-US" altLang="zh-CN" sz="2800" dirty="0" err="1">
                <a:solidFill>
                  <a:schemeClr val="bg1"/>
                </a:solidFill>
              </a:rPr>
              <a:t>sc.textFile</a:t>
            </a:r>
            <a:r>
              <a:rPr lang="en-US" altLang="zh-CN" sz="2800" dirty="0">
                <a:solidFill>
                  <a:schemeClr val="bg1"/>
                </a:solidFill>
              </a:rPr>
              <a:t>("word.txt",6)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words=</a:t>
            </a:r>
            <a:r>
              <a:rPr lang="en-US" altLang="zh-CN" sz="2800" dirty="0" err="1">
                <a:solidFill>
                  <a:schemeClr val="bg1"/>
                </a:solidFill>
              </a:rPr>
              <a:t>lines.flatMap</a:t>
            </a:r>
            <a:r>
              <a:rPr lang="en-US" altLang="zh-CN" sz="2800" dirty="0">
                <a:solidFill>
                  <a:schemeClr val="bg1"/>
                </a:solidFill>
              </a:rPr>
              <a:t>(lambda line : </a:t>
            </a:r>
            <a:r>
              <a:rPr lang="en-US" altLang="zh-CN" sz="2800" dirty="0" err="1">
                <a:solidFill>
                  <a:schemeClr val="bg1"/>
                </a:solidFill>
              </a:rPr>
              <a:t>line.split</a:t>
            </a:r>
            <a:r>
              <a:rPr lang="en-US" altLang="zh-CN" sz="2800" dirty="0">
                <a:solidFill>
                  <a:schemeClr val="bg1"/>
                </a:solidFill>
              </a:rPr>
              <a:t>(" "))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560512" y="424601"/>
            <a:ext cx="8667750" cy="914400"/>
          </a:xfrm>
          <a:ln/>
        </p:spPr>
        <p:txBody>
          <a:bodyPr/>
          <a:lstStyle/>
          <a:p>
            <a:r>
              <a:rPr lang="en-US" altLang="zh-CN" dirty="0">
                <a:latin typeface="+mj-ea"/>
              </a:rPr>
              <a:t>3.1.4 </a:t>
            </a:r>
            <a:r>
              <a:rPr lang="zh-CN" altLang="en-US" dirty="0">
                <a:latin typeface="+mj-ea"/>
              </a:rPr>
              <a:t>分区：设置分区的个数</a:t>
            </a:r>
            <a:endParaRPr lang="zh-CN" altLang="en-US" dirty="0"/>
          </a:p>
        </p:txBody>
      </p:sp>
      <p:sp>
        <p:nvSpPr>
          <p:cNvPr id="33796" name="矩形 3"/>
          <p:cNvSpPr>
            <a:spLocks noChangeArrowheads="1"/>
          </p:cNvSpPr>
          <p:nvPr/>
        </p:nvSpPr>
        <p:spPr bwMode="auto">
          <a:xfrm>
            <a:off x="416496" y="1642230"/>
            <a:ext cx="77957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zh-CN" b="1" dirty="0">
                <a:latin typeface="+mn-ea"/>
                <a:ea typeface="+mn-ea"/>
              </a:rPr>
              <a:t>使用</a:t>
            </a:r>
            <a:r>
              <a:rPr lang="en-US" altLang="zh-CN" b="1" dirty="0" err="1">
                <a:latin typeface="+mn-ea"/>
                <a:ea typeface="+mn-ea"/>
              </a:rPr>
              <a:t>reparititon</a:t>
            </a:r>
            <a:r>
              <a:rPr lang="zh-CN" altLang="zh-CN" b="1" dirty="0">
                <a:latin typeface="+mn-ea"/>
                <a:ea typeface="+mn-ea"/>
              </a:rPr>
              <a:t>方法重新设置分区个数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706960" y="2393049"/>
            <a:ext cx="89265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 smtClean="0">
                <a:latin typeface="+mn-ea"/>
                <a:ea typeface="+mn-ea"/>
              </a:rPr>
              <a:t>转换</a:t>
            </a:r>
            <a:r>
              <a:rPr lang="zh-CN" altLang="zh-CN" sz="2800" dirty="0">
                <a:latin typeface="+mn-ea"/>
                <a:ea typeface="+mn-ea"/>
              </a:rPr>
              <a:t>操作得到新</a:t>
            </a:r>
            <a:r>
              <a:rPr lang="en-US" altLang="zh-CN" sz="2800" dirty="0">
                <a:latin typeface="+mn-ea"/>
                <a:ea typeface="+mn-ea"/>
              </a:rPr>
              <a:t> RDD </a:t>
            </a:r>
            <a:r>
              <a:rPr lang="zh-CN" altLang="zh-CN" sz="2800" dirty="0">
                <a:latin typeface="+mn-ea"/>
                <a:ea typeface="+mn-ea"/>
              </a:rPr>
              <a:t>时，直接调用</a:t>
            </a:r>
            <a:r>
              <a:rPr lang="en-US" altLang="zh-CN" sz="2800" dirty="0">
                <a:latin typeface="+mn-ea"/>
                <a:ea typeface="+mn-ea"/>
              </a:rPr>
              <a:t> repartition </a:t>
            </a:r>
            <a:r>
              <a:rPr lang="zh-CN" altLang="zh-CN" sz="2800" dirty="0">
                <a:latin typeface="+mn-ea"/>
                <a:ea typeface="+mn-ea"/>
              </a:rPr>
              <a:t>方法即可。例如：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3798" name="矩形 2"/>
          <p:cNvSpPr>
            <a:spLocks noChangeArrowheads="1"/>
          </p:cNvSpPr>
          <p:nvPr/>
        </p:nvSpPr>
        <p:spPr bwMode="auto">
          <a:xfrm>
            <a:off x="726487" y="3645024"/>
            <a:ext cx="8998567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sc.textFile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("word.txt",4)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data.getNumPartitions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//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的分区数量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data.repartition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//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进行重新分区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rdd.getNumPartitions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73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5" y="1394460"/>
            <a:ext cx="9245990" cy="54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179" y="415533"/>
            <a:ext cx="8983662" cy="990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3.1.4</a:t>
            </a:r>
            <a:r>
              <a:rPr lang="zh-CN" altLang="en-US" dirty="0">
                <a:latin typeface="+mj-ea"/>
              </a:rPr>
              <a:t>分区：</a:t>
            </a:r>
            <a:r>
              <a:rPr lang="en-US" altLang="zh-CN" b="1" dirty="0">
                <a:latin typeface="+mj-ea"/>
              </a:rPr>
              <a:t> </a:t>
            </a:r>
            <a:r>
              <a:rPr lang="en-US" altLang="zh-CN" b="1" dirty="0" err="1">
                <a:latin typeface="+mj-ea"/>
              </a:rPr>
              <a:t>mapPartitions</a:t>
            </a:r>
            <a:r>
              <a:rPr lang="en-US" altLang="zh-CN" b="1" dirty="0">
                <a:latin typeface="+mj-ea"/>
              </a:rPr>
              <a:t>()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72480" y="1600200"/>
            <a:ext cx="9433048" cy="103671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上调用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）方法，则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将在每个分区上而不是在每一行上调用。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80492" y="2564904"/>
            <a:ext cx="9325036" cy="415498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= [1, 2, 3, 4, 5, 6, 7, 8, 9, 10]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sc.parallelize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(numbers,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rdd.getNumPartitions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f(iterator):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x in iterator: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 "==="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rdd.foreachPartition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			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文件，查看输出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adder(iterator):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yield sum(iterator)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rdd.mapPartitions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(adder).collect()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3.1.4</a:t>
            </a:r>
            <a:r>
              <a:rPr lang="zh-CN" altLang="en-US" dirty="0"/>
              <a:t>分区：</a:t>
            </a:r>
            <a:r>
              <a:rPr lang="en-US" altLang="zh-CN" b="1" dirty="0"/>
              <a:t>Minimum and Maximum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471615" y="1628800"/>
            <a:ext cx="9217024" cy="40934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</a:rPr>
              <a:t>def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minmax</a:t>
            </a:r>
            <a:r>
              <a:rPr lang="en-US" altLang="zh-CN" sz="2000" dirty="0">
                <a:solidFill>
                  <a:schemeClr val="bg1"/>
                </a:solidFill>
              </a:rPr>
              <a:t>(iterator):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</a:t>
            </a:r>
            <a:r>
              <a:rPr lang="en-US" altLang="zh-CN" sz="2000" dirty="0" err="1">
                <a:solidFill>
                  <a:schemeClr val="bg1"/>
                </a:solidFill>
              </a:rPr>
              <a:t>firsttime</a:t>
            </a:r>
            <a:r>
              <a:rPr lang="en-US" altLang="zh-CN" sz="2000" dirty="0">
                <a:solidFill>
                  <a:schemeClr val="bg1"/>
                </a:solidFill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for x in iterator: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if (</a:t>
            </a:r>
            <a:r>
              <a:rPr lang="en-US" altLang="zh-CN" sz="2000" dirty="0" err="1">
                <a:solidFill>
                  <a:schemeClr val="bg1"/>
                </a:solidFill>
              </a:rPr>
              <a:t>firsttime</a:t>
            </a:r>
            <a:r>
              <a:rPr lang="en-US" altLang="zh-CN" sz="2000" dirty="0">
                <a:solidFill>
                  <a:schemeClr val="bg1"/>
                </a:solidFill>
              </a:rPr>
              <a:t> == 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min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max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</a:t>
            </a:r>
            <a:r>
              <a:rPr lang="en-US" altLang="zh-CN" sz="2000" dirty="0" err="1">
                <a:solidFill>
                  <a:schemeClr val="bg1"/>
                </a:solidFill>
              </a:rPr>
              <a:t>firsttime</a:t>
            </a:r>
            <a:r>
              <a:rPr lang="en-US" altLang="zh-CN" sz="2000" dirty="0">
                <a:solidFill>
                  <a:schemeClr val="bg1"/>
                </a:solidFill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if x &gt; max: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	max =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if x &lt; min: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			min =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	return (min, max)</a:t>
            </a:r>
          </a:p>
        </p:txBody>
      </p:sp>
    </p:spTree>
    <p:extLst>
      <p:ext uri="{BB962C8B-B14F-4D97-AF65-F5344CB8AC3E}">
        <p14:creationId xmlns:p14="http://schemas.microsoft.com/office/powerpoint/2010/main" val="38061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702" y="410885"/>
            <a:ext cx="8832850" cy="990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3.1.4</a:t>
            </a:r>
            <a:r>
              <a:rPr lang="zh-CN" altLang="en-US" dirty="0"/>
              <a:t>分区：</a:t>
            </a:r>
            <a:r>
              <a:rPr lang="en-US" altLang="zh-CN" b="1" dirty="0"/>
              <a:t>Minimum and Maximum-2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63603" y="2276872"/>
            <a:ext cx="9433048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[10, 20, 3, 4, 5, 2, 2, 20, 20, 10]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sc.parallelize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(data, 3)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minmaxlist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rdd.mapPartitions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).collect()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minmaxlist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minmaxlist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minmaxlist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57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Actions/Transformations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72222"/>
            <a:ext cx="6809578" cy="576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转换是惰性求值的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1108720"/>
          </a:xfrm>
        </p:spPr>
        <p:txBody>
          <a:bodyPr/>
          <a:lstStyle/>
          <a:p>
            <a:r>
              <a:rPr lang="zh-CN" altLang="en-US" dirty="0"/>
              <a:t>整个转换过程并不是会真正的去计算，而是只记录了转换的轨迹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9" y="2688554"/>
            <a:ext cx="8807903" cy="3314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845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提高访问</a:t>
            </a:r>
            <a:r>
              <a:rPr lang="en-US" altLang="zh-CN" dirty="0"/>
              <a:t>RDD</a:t>
            </a:r>
            <a:r>
              <a:rPr lang="zh-CN" altLang="en-US" dirty="0"/>
              <a:t>效率：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488079"/>
            <a:ext cx="7848872" cy="56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1 </a:t>
            </a:r>
            <a:r>
              <a:rPr lang="en-US" altLang="zh-CN" b="1" dirty="0"/>
              <a:t>RDD</a:t>
            </a:r>
            <a:r>
              <a:rPr lang="zh-CN" altLang="en-US" b="1" dirty="0"/>
              <a:t>编程基础</a:t>
            </a:r>
            <a:endParaRPr lang="zh-CN" altLang="en-US" dirty="0"/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920552" y="1844824"/>
            <a:ext cx="2800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3.1.1 RDD</a:t>
            </a:r>
            <a:r>
              <a:rPr lang="zh-CN" altLang="en-US" sz="2400" dirty="0"/>
              <a:t>创建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3.1.2 RDD</a:t>
            </a:r>
            <a:r>
              <a:rPr lang="zh-CN" altLang="en-US" sz="2400" dirty="0"/>
              <a:t>操作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3.1.3 </a:t>
            </a:r>
            <a:r>
              <a:rPr lang="zh-CN" altLang="en-US" sz="2400" dirty="0"/>
              <a:t>持久化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3.1.4 </a:t>
            </a:r>
            <a:r>
              <a:rPr lang="zh-CN" altLang="en-US" sz="2400" dirty="0"/>
              <a:t>分区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3.1.5 </a:t>
            </a:r>
            <a:r>
              <a:rPr lang="zh-CN" altLang="en-US" sz="2400" dirty="0"/>
              <a:t>一个综合实例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9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3.1.1 RDD</a:t>
            </a:r>
            <a:r>
              <a:rPr lang="zh-CN" altLang="en-US" dirty="0"/>
              <a:t>创建</a:t>
            </a: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295400" y="1524000"/>
            <a:ext cx="5672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1. </a:t>
            </a:r>
            <a:r>
              <a:rPr lang="zh-CN" altLang="en-US" sz="2800"/>
              <a:t>从文件系统中加载数据创建</a:t>
            </a:r>
            <a:r>
              <a:rPr lang="en-US" altLang="zh-CN" sz="2800"/>
              <a:t>RDD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2. </a:t>
            </a:r>
            <a:r>
              <a:rPr lang="zh-CN" altLang="en-US" sz="2800"/>
              <a:t>通过并行集合（数组）创建</a:t>
            </a:r>
            <a:r>
              <a:rPr lang="en-US" altLang="zh-CN" sz="280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3131404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2767</Words>
  <Application>Microsoft Office PowerPoint</Application>
  <PresentationFormat>A4 纸张(210x297 毫米)</PresentationFormat>
  <Paragraphs>284</Paragraphs>
  <Slides>42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Tw Cen MT</vt:lpstr>
      <vt:lpstr>华文仿宋</vt:lpstr>
      <vt:lpstr>宋体</vt:lpstr>
      <vt:lpstr>Arial</vt:lpstr>
      <vt:lpstr>Calibri</vt:lpstr>
      <vt:lpstr>Times New Roman</vt:lpstr>
      <vt:lpstr>Wingdings</vt:lpstr>
      <vt:lpstr>Wingdings 2</vt:lpstr>
      <vt:lpstr>AcademicPresentation1_TP10352479</vt:lpstr>
      <vt:lpstr>Python开发Spark基础</vt:lpstr>
      <vt:lpstr>RDD：Resilient Distributed Dataset</vt:lpstr>
      <vt:lpstr>为什么采用RDD的形式？</vt:lpstr>
      <vt:lpstr>Partitions</vt:lpstr>
      <vt:lpstr>Actions/Transformations</vt:lpstr>
      <vt:lpstr>转换是惰性求值的</vt:lpstr>
      <vt:lpstr>提高访问RDD效率：Cache</vt:lpstr>
      <vt:lpstr>3.1 RDD编程基础</vt:lpstr>
      <vt:lpstr>3.1.1 RDD创建</vt:lpstr>
      <vt:lpstr>3.1.1 RDD创建</vt:lpstr>
      <vt:lpstr>3.1.1 RDD创建</vt:lpstr>
      <vt:lpstr>PowerPoint 演示文稿</vt:lpstr>
      <vt:lpstr>数据本地性：Data Locality with RDDs</vt:lpstr>
      <vt:lpstr>从Data Source建立RDD</vt:lpstr>
      <vt:lpstr>3.1.1 RDD创建</vt:lpstr>
      <vt:lpstr>3.1.2 RDD操作</vt:lpstr>
      <vt:lpstr>3.1.2 RDD操作</vt:lpstr>
      <vt:lpstr>3.1.2 RDD操作</vt:lpstr>
      <vt:lpstr>3.1.2 RDD操作：filter(func)</vt:lpstr>
      <vt:lpstr>3.1.2 RDD操作：map(&lt;function&gt;</vt:lpstr>
      <vt:lpstr>3.1.2 RDD操作：map(&lt;function&gt;</vt:lpstr>
      <vt:lpstr>3.1.2 RDD操作：flatMap(func)</vt:lpstr>
      <vt:lpstr>3.1.2 RDD操作：groupByKey()</vt:lpstr>
      <vt:lpstr>3.1.2 RDD操作：reduceByKey(f)</vt:lpstr>
      <vt:lpstr>3.1.2 RDD操作：行动操作(Actions)</vt:lpstr>
      <vt:lpstr>3.1.2 RDD行动操作</vt:lpstr>
      <vt:lpstr>练习：求集合中的最大值</vt:lpstr>
      <vt:lpstr>3.1.3 惰性机制(Lazy Evaluation)</vt:lpstr>
      <vt:lpstr>3.1.4 持久化</vt:lpstr>
      <vt:lpstr>3.1.3 持久化</vt:lpstr>
      <vt:lpstr>3.1.3 持久化</vt:lpstr>
      <vt:lpstr>3.1.3 持久化</vt:lpstr>
      <vt:lpstr>PowerPoint 演示文稿</vt:lpstr>
      <vt:lpstr>3.1.4 分区</vt:lpstr>
      <vt:lpstr>3.1.4 分区作用：减少通信开销</vt:lpstr>
      <vt:lpstr>PowerPoint 演示文稿</vt:lpstr>
      <vt:lpstr>3.1.4 分区：分区原则</vt:lpstr>
      <vt:lpstr>3.1.4 分区：设置分区的个数</vt:lpstr>
      <vt:lpstr>3.1.4 分区：设置分区的个数</vt:lpstr>
      <vt:lpstr>3.1.4分区： mapPartitions()</vt:lpstr>
      <vt:lpstr>3.1.4分区：Minimum and Maximum</vt:lpstr>
      <vt:lpstr>3.1.4分区：Minimum and Maximum-2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2018-08-20T10:07:45Z</dcterms:created>
  <dcterms:modified xsi:type="dcterms:W3CDTF">2020-04-10T14:51:00Z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