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94" r:id="rId2"/>
  </p:sldMasterIdLst>
  <p:notesMasterIdLst>
    <p:notesMasterId r:id="rId21"/>
  </p:notesMasterIdLst>
  <p:sldIdLst>
    <p:sldId id="256" r:id="rId3"/>
    <p:sldId id="258" r:id="rId4"/>
    <p:sldId id="259" r:id="rId5"/>
    <p:sldId id="260" r:id="rId6"/>
    <p:sldId id="261" r:id="rId7"/>
    <p:sldId id="262" r:id="rId8"/>
    <p:sldId id="263" r:id="rId9"/>
    <p:sldId id="264" r:id="rId10"/>
    <p:sldId id="278" r:id="rId11"/>
    <p:sldId id="279" r:id="rId12"/>
    <p:sldId id="280" r:id="rId13"/>
    <p:sldId id="281" r:id="rId14"/>
    <p:sldId id="282" r:id="rId15"/>
    <p:sldId id="283" r:id="rId16"/>
    <p:sldId id="284" r:id="rId17"/>
    <p:sldId id="297" r:id="rId18"/>
    <p:sldId id="295" r:id="rId19"/>
    <p:sldId id="296" r:id="rId20"/>
  </p:sldIdLst>
  <p:sldSz cx="9906000" cy="6858000" type="A4"/>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E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18" autoAdjust="0"/>
    <p:restoredTop sz="75410" autoAdjust="0"/>
  </p:normalViewPr>
  <p:slideViewPr>
    <p:cSldViewPr>
      <p:cViewPr>
        <p:scale>
          <a:sx n="80" d="100"/>
          <a:sy n="80" d="100"/>
        </p:scale>
        <p:origin x="1368" y="48"/>
      </p:cViewPr>
      <p:guideLst>
        <p:guide orient="horz" pos="2160"/>
        <p:guide pos="3120"/>
      </p:guideLst>
    </p:cSldViewPr>
  </p:slideViewPr>
  <p:outlineViewPr>
    <p:cViewPr>
      <p:scale>
        <a:sx n="33" d="100"/>
        <a:sy n="33" d="100"/>
      </p:scale>
      <p:origin x="0" y="-19392"/>
    </p:cViewPr>
  </p:outlineViewPr>
  <p:notesTextViewPr>
    <p:cViewPr>
      <p:scale>
        <a:sx n="100" d="100"/>
        <a:sy n="100" d="100"/>
      </p:scale>
      <p:origin x="0" y="0"/>
    </p:cViewPr>
  </p:notesTextViewPr>
  <p:notesViewPr>
    <p:cSldViewPr>
      <p:cViewPr varScale="1">
        <p:scale>
          <a:sx n="80" d="100"/>
          <a:sy n="80" d="100"/>
        </p:scale>
        <p:origin x="-197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4/15/2019</a:t>
            </a:fld>
            <a:endParaRPr lang="en-US"/>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zh-CN" altLang="en-US" noProof="0" dirty="0"/>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sz="1200" b="0" i="0">
                <a:latin typeface="Calibri"/>
                <a:ea typeface="+mn-ea"/>
                <a:cs typeface="+mn-cs"/>
              </a:rPr>
              <a:pPr algn="r" defTabSz="914400">
                <a:buNone/>
              </a:pPr>
              <a:t>1</a:t>
            </a:fld>
            <a:endParaRPr lang="en-US" sz="1200" b="0" i="0">
              <a:latin typeface="Calibri"/>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The </a:t>
            </a:r>
            <a:r>
              <a:rPr lang="en-US" altLang="zh-CN" sz="1200" b="0" i="0" u="none" strike="noStrike" kern="1200" baseline="0" dirty="0" err="1">
                <a:solidFill>
                  <a:schemeClr val="tx1"/>
                </a:solidFill>
                <a:latin typeface="+mn-lt"/>
                <a:ea typeface="+mn-ea"/>
                <a:cs typeface="+mn-cs"/>
              </a:rPr>
              <a:t>inputCols</a:t>
            </a:r>
            <a:r>
              <a:rPr lang="en-US" altLang="zh-CN" sz="1200" b="0" i="0" u="none" strike="noStrike" kern="1200" baseline="0" dirty="0">
                <a:solidFill>
                  <a:schemeClr val="tx1"/>
                </a:solidFill>
                <a:latin typeface="+mn-lt"/>
                <a:ea typeface="+mn-ea"/>
                <a:cs typeface="+mn-cs"/>
              </a:rPr>
              <a:t> parameter passed to the </a:t>
            </a:r>
            <a:r>
              <a:rPr lang="en-US" altLang="zh-CN" sz="1200" b="0" i="0" u="none" strike="noStrike" kern="1200" baseline="0" dirty="0" err="1">
                <a:solidFill>
                  <a:schemeClr val="tx1"/>
                </a:solidFill>
                <a:latin typeface="+mn-lt"/>
                <a:ea typeface="+mn-ea"/>
                <a:cs typeface="+mn-cs"/>
              </a:rPr>
              <a:t>VectorAssembler</a:t>
            </a:r>
            <a:r>
              <a:rPr lang="en-US" altLang="zh-CN" sz="1200" b="0" i="0" u="none" strike="noStrike" kern="1200" baseline="0" dirty="0">
                <a:solidFill>
                  <a:schemeClr val="tx1"/>
                </a:solidFill>
                <a:latin typeface="+mn-lt"/>
                <a:ea typeface="+mn-ea"/>
                <a:cs typeface="+mn-cs"/>
              </a:rPr>
              <a:t> object is a list</a:t>
            </a:r>
          </a:p>
          <a:p>
            <a:r>
              <a:rPr lang="en-US" altLang="zh-CN" sz="1200" b="0" i="0" u="none" strike="noStrike" kern="1200" baseline="0" dirty="0">
                <a:solidFill>
                  <a:schemeClr val="tx1"/>
                </a:solidFill>
                <a:latin typeface="+mn-lt"/>
                <a:ea typeface="+mn-ea"/>
                <a:cs typeface="+mn-cs"/>
              </a:rPr>
              <a:t>of all the columns to be combined together to form the </a:t>
            </a:r>
            <a:r>
              <a:rPr lang="en-US" altLang="zh-CN" sz="1200" b="0" i="0" u="none" strike="noStrike" kern="1200" baseline="0" dirty="0" err="1">
                <a:solidFill>
                  <a:schemeClr val="tx1"/>
                </a:solidFill>
                <a:latin typeface="+mn-lt"/>
                <a:ea typeface="+mn-ea"/>
                <a:cs typeface="+mn-cs"/>
              </a:rPr>
              <a:t>outputCol</a:t>
            </a:r>
            <a:r>
              <a:rPr lang="en-US" altLang="zh-CN" sz="1200" b="0" i="0" u="none" strike="noStrike" kern="1200" baseline="0" dirty="0">
                <a:solidFill>
                  <a:schemeClr val="tx1"/>
                </a:solidFill>
                <a:latin typeface="+mn-lt"/>
                <a:ea typeface="+mn-ea"/>
                <a:cs typeface="+mn-cs"/>
              </a:rPr>
              <a:t>—the</a:t>
            </a:r>
          </a:p>
          <a:p>
            <a:r>
              <a:rPr lang="en-US" altLang="zh-CN" sz="1200" b="0" i="0" u="none" strike="noStrike" kern="1200" baseline="0" dirty="0">
                <a:solidFill>
                  <a:schemeClr val="tx1"/>
                </a:solidFill>
                <a:latin typeface="+mn-lt"/>
                <a:ea typeface="+mn-ea"/>
                <a:cs typeface="+mn-cs"/>
              </a:rPr>
              <a:t>'features'.</a:t>
            </a:r>
            <a:endParaRPr lang="en-US" altLang="zh-CN" sz="1200" b="0" i="0" u="none" strike="noStrike" kern="1200" baseline="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E8E6232D-42B4-498B-8156-51B6EC33BAFC}" type="slidenum">
              <a:rPr lang="zh-CN" altLang="en-US" smtClean="0"/>
              <a:pPr/>
              <a:t>12</a:t>
            </a:fld>
            <a:endParaRPr lang="zh-CN" altLang="en-US"/>
          </a:p>
        </p:txBody>
      </p:sp>
    </p:spTree>
    <p:extLst>
      <p:ext uri="{BB962C8B-B14F-4D97-AF65-F5344CB8AC3E}">
        <p14:creationId xmlns:p14="http://schemas.microsoft.com/office/powerpoint/2010/main" val="7066465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defTabSz="99060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defTabSz="990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defTabSz="990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defTabSz="990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eaLnBrk="1" hangingPunct="1"/>
            <a:fld id="{C2E1F938-1FA6-45C5-BA9E-7959B90442D4}" type="slidenum">
              <a:rPr lang="zh-CN" altLang="en-US" sz="1300">
                <a:latin typeface="Arial" panose="020B0604020202020204" pitchFamily="34" charset="0"/>
              </a:rPr>
              <a:pPr eaLnBrk="1" hangingPunct="1"/>
              <a:t>16</a:t>
            </a:fld>
            <a:endParaRPr lang="en-US" altLang="zh-CN" sz="1300">
              <a:latin typeface="Arial" panose="020B0604020202020204" pitchFamily="34" charset="0"/>
            </a:endParaRPr>
          </a:p>
        </p:txBody>
      </p:sp>
      <p:sp>
        <p:nvSpPr>
          <p:cNvPr id="89091" name="Rectangle 2"/>
          <p:cNvSpPr>
            <a:spLocks noGrp="1" noRot="1" noChangeAspect="1" noChangeArrowheads="1" noTextEdit="1"/>
          </p:cNvSpPr>
          <p:nvPr>
            <p:ph type="sldImg"/>
          </p:nvPr>
        </p:nvSpPr>
        <p:spPr>
          <a:xfrm>
            <a:off x="779463" y="768350"/>
            <a:ext cx="5540375" cy="3836988"/>
          </a:xfrm>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8116441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i="1" dirty="0"/>
              <a:t>class </a:t>
            </a:r>
            <a:r>
              <a:rPr lang="en-US" altLang="zh-CN" b="1" dirty="0" err="1"/>
              <a:t>pyspark.ml.feature.StringIndexer</a:t>
            </a:r>
            <a:r>
              <a:rPr lang="en-US" altLang="zh-CN" dirty="0"/>
              <a:t>(</a:t>
            </a:r>
            <a:r>
              <a:rPr lang="en-US" altLang="zh-CN" i="1" dirty="0"/>
              <a:t>*</a:t>
            </a:r>
            <a:r>
              <a:rPr lang="en-US" altLang="zh-CN" i="1" dirty="0" err="1"/>
              <a:t>args</a:t>
            </a:r>
            <a:r>
              <a:rPr lang="en-US" altLang="zh-CN" dirty="0"/>
              <a:t>, </a:t>
            </a:r>
            <a:r>
              <a:rPr lang="en-US" altLang="zh-CN" i="1" dirty="0"/>
              <a:t>**</a:t>
            </a:r>
            <a:r>
              <a:rPr lang="en-US" altLang="zh-CN" i="1" dirty="0" err="1"/>
              <a:t>kwargs</a:t>
            </a:r>
            <a:r>
              <a:rPr lang="en-US" altLang="zh-CN" dirty="0"/>
              <a:t>):</a:t>
            </a:r>
            <a:r>
              <a:rPr lang="en-US" altLang="zh-CN" baseline="0" dirty="0"/>
              <a:t> </a:t>
            </a:r>
            <a:r>
              <a:rPr lang="en-US" altLang="zh-CN" dirty="0"/>
              <a:t>A label indexer that maps a string column of labels to an ML column of label indices. If the input column is numeric, we cast it to string and index the string values. The indices are in [0, </a:t>
            </a:r>
            <a:r>
              <a:rPr lang="en-US" altLang="zh-CN" dirty="0" err="1"/>
              <a:t>numLabels</a:t>
            </a:r>
            <a:r>
              <a:rPr lang="en-US" altLang="zh-CN" dirty="0"/>
              <a:t>), ordered by label frequencies. So the most frequent label gets index 0.</a:t>
            </a:r>
          </a:p>
          <a:p>
            <a:r>
              <a:rPr lang="en-US" altLang="zh-CN" b="1" i="1" dirty="0"/>
              <a:t>class </a:t>
            </a:r>
            <a:r>
              <a:rPr lang="en-US" altLang="zh-CN" b="1" dirty="0" err="1"/>
              <a:t>pyspark.ml.feature.VectorIndexer</a:t>
            </a:r>
            <a:r>
              <a:rPr lang="en-US" altLang="zh-CN" dirty="0"/>
              <a:t>(</a:t>
            </a:r>
            <a:r>
              <a:rPr lang="en-US" altLang="zh-CN" i="1" dirty="0"/>
              <a:t>*</a:t>
            </a:r>
            <a:r>
              <a:rPr lang="en-US" altLang="zh-CN" i="1" dirty="0" err="1"/>
              <a:t>args</a:t>
            </a:r>
            <a:r>
              <a:rPr lang="en-US" altLang="zh-CN" dirty="0"/>
              <a:t>, </a:t>
            </a:r>
            <a:r>
              <a:rPr lang="en-US" altLang="zh-CN" i="1" dirty="0"/>
              <a:t>**</a:t>
            </a:r>
            <a:r>
              <a:rPr lang="en-US" altLang="zh-CN" i="1" dirty="0" err="1"/>
              <a:t>kwargs</a:t>
            </a:r>
            <a:r>
              <a:rPr lang="en-US" altLang="zh-CN" dirty="0"/>
              <a:t>):Class for indexing categorical feature columns in a dataset of [[Vector]].</a:t>
            </a:r>
          </a:p>
          <a:p>
            <a:r>
              <a:rPr lang="en-US" altLang="zh-CN" b="1" i="1" dirty="0"/>
              <a:t>class </a:t>
            </a:r>
            <a:r>
              <a:rPr lang="en-US" altLang="zh-CN" b="1" dirty="0" err="1"/>
              <a:t>pyspark.ml.classification.DecisionTreeClassifier</a:t>
            </a:r>
            <a:r>
              <a:rPr lang="en-US" altLang="zh-CN" b="1" dirty="0"/>
              <a:t>(</a:t>
            </a:r>
            <a:r>
              <a:rPr lang="en-US" altLang="zh-CN" b="1" i="1" dirty="0"/>
              <a:t>*</a:t>
            </a:r>
            <a:r>
              <a:rPr lang="en-US" altLang="zh-CN" b="1" i="1" dirty="0" err="1"/>
              <a:t>args</a:t>
            </a:r>
            <a:r>
              <a:rPr lang="en-US" altLang="zh-CN" b="1" dirty="0"/>
              <a:t>, </a:t>
            </a:r>
            <a:r>
              <a:rPr lang="en-US" altLang="zh-CN" b="1" i="1" dirty="0"/>
              <a:t>**</a:t>
            </a:r>
            <a:r>
              <a:rPr lang="en-US" altLang="zh-CN" b="1" i="1" dirty="0" err="1"/>
              <a:t>kwargs</a:t>
            </a:r>
            <a:r>
              <a:rPr lang="en-US" altLang="zh-CN" b="1" dirty="0"/>
              <a:t>)</a:t>
            </a:r>
            <a:r>
              <a:rPr lang="zh-CN" altLang="en-US" dirty="0"/>
              <a:t>：</a:t>
            </a:r>
            <a:endParaRPr lang="en-US" altLang="zh-CN" dirty="0"/>
          </a:p>
          <a:p>
            <a:r>
              <a:rPr lang="en-US" altLang="zh-CN" b="1" i="1" dirty="0"/>
              <a:t>class </a:t>
            </a:r>
            <a:r>
              <a:rPr lang="en-US" altLang="zh-CN" b="1" dirty="0" err="1"/>
              <a:t>pyspark.ml.classification.DecisionTreeClassificationModel</a:t>
            </a:r>
            <a:r>
              <a:rPr lang="en-US" altLang="zh-CN" b="1" dirty="0"/>
              <a:t>(</a:t>
            </a:r>
            <a:r>
              <a:rPr lang="en-US" altLang="zh-CN" b="1" i="1" dirty="0" err="1"/>
              <a:t>java_model</a:t>
            </a:r>
            <a:r>
              <a:rPr lang="en-US" altLang="zh-CN" b="1" dirty="0"/>
              <a:t>)</a:t>
            </a:r>
            <a:r>
              <a:rPr lang="zh-CN" altLang="en-US" dirty="0"/>
              <a:t>：</a:t>
            </a:r>
            <a:r>
              <a:rPr lang="en-US" altLang="zh-CN" dirty="0"/>
              <a:t>Model fitted by DecisionTreeClassifier</a:t>
            </a:r>
          </a:p>
          <a:p>
            <a:r>
              <a:rPr lang="en-US" altLang="zh-CN" sz="1200" b="0" i="0" u="none" strike="noStrike" kern="1200" baseline="0" dirty="0">
                <a:solidFill>
                  <a:schemeClr val="tx1"/>
                </a:solidFill>
                <a:latin typeface="+mn-lt"/>
                <a:ea typeface="+mn-ea"/>
                <a:cs typeface="+mn-cs"/>
              </a:rPr>
              <a:t>//</a:t>
            </a:r>
            <a:r>
              <a:rPr lang="en-US" altLang="zh-CN" sz="1200" b="0" i="0" u="none" strike="noStrike" kern="1200" baseline="0" dirty="0" err="1">
                <a:solidFill>
                  <a:schemeClr val="tx1"/>
                </a:solidFill>
                <a:latin typeface="+mn-lt"/>
                <a:ea typeface="+mn-ea"/>
                <a:cs typeface="+mn-cs"/>
              </a:rPr>
              <a:t>StringIndexer</a:t>
            </a:r>
            <a:r>
              <a:rPr lang="en-US" altLang="zh-CN" sz="1200" b="0" i="0" u="none" strike="noStrike" kern="1200" baseline="0" dirty="0">
                <a:solidFill>
                  <a:schemeClr val="tx1"/>
                </a:solidFill>
                <a:latin typeface="+mn-lt"/>
                <a:ea typeface="+mn-ea"/>
                <a:cs typeface="+mn-cs"/>
              </a:rPr>
              <a:t> maps labels(String or numeric) to label indices</a:t>
            </a:r>
          </a:p>
          <a:p>
            <a:r>
              <a:rPr lang="en-US" altLang="zh-CN" sz="1200" b="0" i="0" u="none" strike="noStrike" kern="1200" baseline="0" dirty="0">
                <a:solidFill>
                  <a:schemeClr val="tx1"/>
                </a:solidFill>
                <a:latin typeface="+mn-lt"/>
                <a:ea typeface="+mn-ea"/>
                <a:cs typeface="+mn-cs"/>
              </a:rPr>
              <a:t>//Maximum occurrence label becomes 0 and so on</a:t>
            </a:r>
            <a:endParaRPr lang="zh-CN" altLang="en-US" dirty="0"/>
          </a:p>
        </p:txBody>
      </p:sp>
      <p:sp>
        <p:nvSpPr>
          <p:cNvPr id="4" name="灯片编号占位符 3"/>
          <p:cNvSpPr>
            <a:spLocks noGrp="1"/>
          </p:cNvSpPr>
          <p:nvPr>
            <p:ph type="sldNum" sz="quarter" idx="10"/>
          </p:nvPr>
        </p:nvSpPr>
        <p:spPr/>
        <p:txBody>
          <a:bodyPr/>
          <a:lstStyle/>
          <a:p>
            <a:fld id="{E8E6232D-42B4-498B-8156-51B6EC33BAFC}" type="slidenum">
              <a:rPr lang="zh-CN" altLang="en-US" smtClean="0"/>
              <a:pPr/>
              <a:t>17</a:t>
            </a:fld>
            <a:endParaRPr lang="zh-CN" altLang="en-US"/>
          </a:p>
        </p:txBody>
      </p:sp>
    </p:spTree>
    <p:extLst>
      <p:ext uri="{BB962C8B-B14F-4D97-AF65-F5344CB8AC3E}">
        <p14:creationId xmlns:p14="http://schemas.microsoft.com/office/powerpoint/2010/main" val="2030697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toArray</a:t>
            </a:r>
            <a:r>
              <a:rPr lang="en-US" altLang="zh-CN" dirty="0"/>
              <a:t>()</a:t>
            </a:r>
          </a:p>
          <a:p>
            <a:endParaRPr lang="zh-CN" altLang="en-US" dirty="0"/>
          </a:p>
        </p:txBody>
      </p:sp>
      <p:sp>
        <p:nvSpPr>
          <p:cNvPr id="4" name="灯片编号占位符 3"/>
          <p:cNvSpPr>
            <a:spLocks noGrp="1"/>
          </p:cNvSpPr>
          <p:nvPr>
            <p:ph type="sldNum" sz="quarter" idx="10"/>
          </p:nvPr>
        </p:nvSpPr>
        <p:spPr/>
        <p:txBody>
          <a:bodyPr/>
          <a:lstStyle/>
          <a:p>
            <a:fld id="{E8E6232D-42B4-498B-8156-51B6EC33BAFC}" type="slidenum">
              <a:rPr lang="zh-CN" altLang="en-US" smtClean="0"/>
              <a:pPr/>
              <a:t>3</a:t>
            </a:fld>
            <a:endParaRPr lang="zh-CN" altLang="en-US"/>
          </a:p>
        </p:txBody>
      </p:sp>
    </p:spTree>
    <p:extLst>
      <p:ext uri="{BB962C8B-B14F-4D97-AF65-F5344CB8AC3E}">
        <p14:creationId xmlns:p14="http://schemas.microsoft.com/office/powerpoint/2010/main" val="2848821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static sparse(</a:t>
            </a:r>
            <a:r>
              <a:rPr lang="en-US" altLang="zh-CN" dirty="0" err="1"/>
              <a:t>numRows</a:t>
            </a:r>
            <a:r>
              <a:rPr lang="en-US" altLang="zh-CN" dirty="0"/>
              <a:t>, </a:t>
            </a:r>
            <a:r>
              <a:rPr lang="en-US" altLang="zh-CN" dirty="0" err="1"/>
              <a:t>numCols</a:t>
            </a:r>
            <a:r>
              <a:rPr lang="en-US" altLang="zh-CN" dirty="0"/>
              <a:t>, </a:t>
            </a:r>
            <a:r>
              <a:rPr lang="en-US" altLang="zh-CN" dirty="0" err="1"/>
              <a:t>colPtrs</a:t>
            </a:r>
            <a:r>
              <a:rPr lang="en-US" altLang="zh-CN" dirty="0"/>
              <a:t>, </a:t>
            </a:r>
            <a:r>
              <a:rPr lang="en-US" altLang="zh-CN" dirty="0" err="1"/>
              <a:t>rowIndices</a:t>
            </a:r>
            <a:r>
              <a:rPr lang="en-US" altLang="zh-CN" dirty="0"/>
              <a:t>, values)</a:t>
            </a:r>
          </a:p>
          <a:p>
            <a:r>
              <a:rPr lang="en-US" altLang="zh-CN" sz="1200" b="0" i="0" u="none" strike="noStrike" kern="1200" baseline="0" dirty="0">
                <a:solidFill>
                  <a:schemeClr val="tx1"/>
                </a:solidFill>
                <a:latin typeface="+mn-lt"/>
                <a:ea typeface="+mn-ea"/>
                <a:cs typeface="+mn-cs"/>
              </a:rPr>
              <a:t>If none of the elements in a column are non-zero, you will note the same index repeating.</a:t>
            </a:r>
            <a:endParaRPr lang="zh-CN" altLang="en-US" dirty="0"/>
          </a:p>
        </p:txBody>
      </p:sp>
      <p:sp>
        <p:nvSpPr>
          <p:cNvPr id="4" name="灯片编号占位符 3"/>
          <p:cNvSpPr>
            <a:spLocks noGrp="1"/>
          </p:cNvSpPr>
          <p:nvPr>
            <p:ph type="sldNum" sz="quarter" idx="10"/>
          </p:nvPr>
        </p:nvSpPr>
        <p:spPr/>
        <p:txBody>
          <a:bodyPr/>
          <a:lstStyle/>
          <a:p>
            <a:fld id="{E8E6232D-42B4-498B-8156-51B6EC33BAFC}" type="slidenum">
              <a:rPr lang="zh-CN" altLang="en-US" smtClean="0"/>
              <a:pPr/>
              <a:t>4</a:t>
            </a:fld>
            <a:endParaRPr lang="zh-CN" altLang="en-US"/>
          </a:p>
        </p:txBody>
      </p:sp>
    </p:spTree>
    <p:extLst>
      <p:ext uri="{BB962C8B-B14F-4D97-AF65-F5344CB8AC3E}">
        <p14:creationId xmlns:p14="http://schemas.microsoft.com/office/powerpoint/2010/main" val="58315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r>
              <a:rPr lang="en-US" altLang="zh-CN" dirty="0" err="1"/>
              <a:t>m.rows.collect</a:t>
            </a:r>
            <a:r>
              <a:rPr lang="en-US" altLang="zh-CN" dirty="0"/>
              <a:t>()</a:t>
            </a:r>
          </a:p>
          <a:p>
            <a:endParaRPr lang="zh-CN" altLang="en-US" dirty="0"/>
          </a:p>
        </p:txBody>
      </p:sp>
      <p:sp>
        <p:nvSpPr>
          <p:cNvPr id="4" name="灯片编号占位符 3"/>
          <p:cNvSpPr>
            <a:spLocks noGrp="1"/>
          </p:cNvSpPr>
          <p:nvPr>
            <p:ph type="sldNum" sz="quarter" idx="10"/>
          </p:nvPr>
        </p:nvSpPr>
        <p:spPr/>
        <p:txBody>
          <a:bodyPr/>
          <a:lstStyle/>
          <a:p>
            <a:fld id="{E8E6232D-42B4-498B-8156-51B6EC33BAFC}" type="slidenum">
              <a:rPr lang="zh-CN" altLang="en-US" smtClean="0"/>
              <a:pPr/>
              <a:t>5</a:t>
            </a:fld>
            <a:endParaRPr lang="zh-CN" altLang="en-US"/>
          </a:p>
        </p:txBody>
      </p:sp>
    </p:spTree>
    <p:extLst>
      <p:ext uri="{BB962C8B-B14F-4D97-AF65-F5344CB8AC3E}">
        <p14:creationId xmlns:p14="http://schemas.microsoft.com/office/powerpoint/2010/main" val="685422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E6232D-42B4-498B-8156-51B6EC33BAFC}" type="slidenum">
              <a:rPr lang="zh-CN" altLang="en-US" smtClean="0"/>
              <a:pPr/>
              <a:t>6</a:t>
            </a:fld>
            <a:endParaRPr lang="zh-CN" altLang="en-US"/>
          </a:p>
        </p:txBody>
      </p:sp>
    </p:spTree>
    <p:extLst>
      <p:ext uri="{BB962C8B-B14F-4D97-AF65-F5344CB8AC3E}">
        <p14:creationId xmlns:p14="http://schemas.microsoft.com/office/powerpoint/2010/main" val="3007912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1 - fixed acidity </a:t>
            </a:r>
            <a:r>
              <a:rPr lang="zh-CN" altLang="en-US" sz="1200" b="0" i="0" kern="1200" dirty="0">
                <a:solidFill>
                  <a:schemeClr val="tx1"/>
                </a:solidFill>
                <a:effectLst/>
                <a:latin typeface="+mn-lt"/>
                <a:ea typeface="+mn-ea"/>
                <a:cs typeface="+mn-cs"/>
              </a:rPr>
              <a:t>：非挥发性酸</a:t>
            </a:r>
            <a:br>
              <a:rPr lang="en-US" altLang="zh-CN" dirty="0"/>
            </a:br>
            <a:r>
              <a:rPr lang="en-US" altLang="zh-CN" sz="1200" b="0" i="0" kern="1200" dirty="0">
                <a:solidFill>
                  <a:schemeClr val="tx1"/>
                </a:solidFill>
                <a:effectLst/>
                <a:latin typeface="+mn-lt"/>
                <a:ea typeface="+mn-ea"/>
                <a:cs typeface="+mn-cs"/>
              </a:rPr>
              <a:t>2 - volatile acidity</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挥发性酸</a:t>
            </a:r>
            <a:br>
              <a:rPr lang="en-US" altLang="zh-CN" dirty="0"/>
            </a:br>
            <a:r>
              <a:rPr lang="en-US" altLang="zh-CN" sz="1200" b="0" i="0" kern="1200" dirty="0">
                <a:solidFill>
                  <a:schemeClr val="tx1"/>
                </a:solidFill>
                <a:effectLst/>
                <a:latin typeface="+mn-lt"/>
                <a:ea typeface="+mn-ea"/>
                <a:cs typeface="+mn-cs"/>
              </a:rPr>
              <a:t>3 - citric acid </a:t>
            </a:r>
            <a:r>
              <a:rPr lang="zh-CN" altLang="en-US" sz="1200" b="0" i="0" kern="1200" dirty="0">
                <a:solidFill>
                  <a:schemeClr val="tx1"/>
                </a:solidFill>
                <a:effectLst/>
                <a:latin typeface="+mn-lt"/>
                <a:ea typeface="+mn-ea"/>
                <a:cs typeface="+mn-cs"/>
              </a:rPr>
              <a:t>：柠檬酸</a:t>
            </a:r>
            <a:br>
              <a:rPr lang="en-US" altLang="zh-CN" dirty="0"/>
            </a:br>
            <a:r>
              <a:rPr lang="en-US" altLang="zh-CN" sz="1200" b="0" i="0" kern="1200" dirty="0">
                <a:solidFill>
                  <a:schemeClr val="tx1"/>
                </a:solidFill>
                <a:effectLst/>
                <a:latin typeface="+mn-lt"/>
                <a:ea typeface="+mn-ea"/>
                <a:cs typeface="+mn-cs"/>
              </a:rPr>
              <a:t>4 - residual sugar </a:t>
            </a:r>
            <a:r>
              <a:rPr lang="zh-CN" altLang="en-US" sz="1200" b="0" i="0" kern="1200" dirty="0">
                <a:solidFill>
                  <a:schemeClr val="tx1"/>
                </a:solidFill>
                <a:effectLst/>
                <a:latin typeface="+mn-lt"/>
                <a:ea typeface="+mn-ea"/>
                <a:cs typeface="+mn-cs"/>
              </a:rPr>
              <a:t>：残糖</a:t>
            </a:r>
            <a:br>
              <a:rPr lang="en-US" altLang="zh-CN" dirty="0"/>
            </a:br>
            <a:r>
              <a:rPr lang="en-US" altLang="zh-CN" sz="1200" b="0" i="0" kern="1200" dirty="0">
                <a:solidFill>
                  <a:schemeClr val="tx1"/>
                </a:solidFill>
                <a:effectLst/>
                <a:latin typeface="+mn-lt"/>
                <a:ea typeface="+mn-ea"/>
                <a:cs typeface="+mn-cs"/>
              </a:rPr>
              <a:t>5 - chlorides </a:t>
            </a:r>
            <a:r>
              <a:rPr lang="zh-CN" altLang="en-US" sz="1200" b="0" i="0" kern="1200" dirty="0">
                <a:solidFill>
                  <a:schemeClr val="tx1"/>
                </a:solidFill>
                <a:effectLst/>
                <a:latin typeface="+mn-lt"/>
                <a:ea typeface="+mn-ea"/>
                <a:cs typeface="+mn-cs"/>
              </a:rPr>
              <a:t>：氯化物</a:t>
            </a:r>
            <a:br>
              <a:rPr lang="en-US" altLang="zh-CN" dirty="0"/>
            </a:br>
            <a:r>
              <a:rPr lang="en-US" altLang="zh-CN" sz="1200" b="0" i="0" kern="1200" dirty="0">
                <a:solidFill>
                  <a:schemeClr val="tx1"/>
                </a:solidFill>
                <a:effectLst/>
                <a:latin typeface="+mn-lt"/>
                <a:ea typeface="+mn-ea"/>
                <a:cs typeface="+mn-cs"/>
              </a:rPr>
              <a:t>6 - free sulfur dioxide </a:t>
            </a:r>
            <a:r>
              <a:rPr lang="zh-CN" altLang="en-US" sz="1200" b="0" i="0" kern="1200" dirty="0">
                <a:solidFill>
                  <a:schemeClr val="tx1"/>
                </a:solidFill>
                <a:effectLst/>
                <a:latin typeface="+mn-lt"/>
                <a:ea typeface="+mn-ea"/>
                <a:cs typeface="+mn-cs"/>
              </a:rPr>
              <a:t>：游离二氧化硫</a:t>
            </a:r>
            <a:br>
              <a:rPr lang="en-US" altLang="zh-CN" dirty="0"/>
            </a:br>
            <a:r>
              <a:rPr lang="en-US" altLang="zh-CN" sz="1200" b="0" i="0" kern="1200" dirty="0">
                <a:solidFill>
                  <a:schemeClr val="tx1"/>
                </a:solidFill>
                <a:effectLst/>
                <a:latin typeface="+mn-lt"/>
                <a:ea typeface="+mn-ea"/>
                <a:cs typeface="+mn-cs"/>
              </a:rPr>
              <a:t>7 - total sulfur dioxide </a:t>
            </a:r>
            <a:r>
              <a:rPr lang="zh-CN" altLang="en-US" sz="1200" b="0" i="0" kern="1200" dirty="0">
                <a:solidFill>
                  <a:schemeClr val="tx1"/>
                </a:solidFill>
                <a:effectLst/>
                <a:latin typeface="+mn-lt"/>
                <a:ea typeface="+mn-ea"/>
                <a:cs typeface="+mn-cs"/>
              </a:rPr>
              <a:t>：总二氧化硫</a:t>
            </a:r>
            <a:br>
              <a:rPr lang="en-US" altLang="zh-CN" dirty="0"/>
            </a:br>
            <a:r>
              <a:rPr lang="en-US" altLang="zh-CN" sz="1200" b="0" i="0" kern="1200" dirty="0">
                <a:solidFill>
                  <a:schemeClr val="tx1"/>
                </a:solidFill>
                <a:effectLst/>
                <a:latin typeface="+mn-lt"/>
                <a:ea typeface="+mn-ea"/>
                <a:cs typeface="+mn-cs"/>
              </a:rPr>
              <a:t>8 - density </a:t>
            </a:r>
            <a:r>
              <a:rPr lang="zh-CN" altLang="en-US" sz="1200" b="0" i="0" kern="1200" dirty="0">
                <a:solidFill>
                  <a:schemeClr val="tx1"/>
                </a:solidFill>
                <a:effectLst/>
                <a:latin typeface="+mn-lt"/>
                <a:ea typeface="+mn-ea"/>
                <a:cs typeface="+mn-cs"/>
              </a:rPr>
              <a:t>：密度</a:t>
            </a:r>
            <a:br>
              <a:rPr lang="en-US" altLang="zh-CN" dirty="0"/>
            </a:br>
            <a:r>
              <a:rPr lang="en-US" altLang="zh-CN" sz="1200" b="0" i="0" kern="1200" dirty="0">
                <a:solidFill>
                  <a:schemeClr val="tx1"/>
                </a:solidFill>
                <a:effectLst/>
                <a:latin typeface="+mn-lt"/>
                <a:ea typeface="+mn-ea"/>
                <a:cs typeface="+mn-cs"/>
              </a:rPr>
              <a:t>9 - pH </a:t>
            </a:r>
            <a:r>
              <a:rPr lang="zh-CN" altLang="en-US" sz="1200" b="0" i="0" kern="1200" dirty="0">
                <a:solidFill>
                  <a:schemeClr val="tx1"/>
                </a:solidFill>
                <a:effectLst/>
                <a:latin typeface="+mn-lt"/>
                <a:ea typeface="+mn-ea"/>
                <a:cs typeface="+mn-cs"/>
              </a:rPr>
              <a:t>：酸碱度</a:t>
            </a:r>
            <a:br>
              <a:rPr lang="en-US" altLang="zh-CN" dirty="0"/>
            </a:br>
            <a:r>
              <a:rPr lang="en-US" altLang="zh-CN" sz="1200" b="0" i="0" kern="1200" dirty="0">
                <a:solidFill>
                  <a:schemeClr val="tx1"/>
                </a:solidFill>
                <a:effectLst/>
                <a:latin typeface="+mn-lt"/>
                <a:ea typeface="+mn-ea"/>
                <a:cs typeface="+mn-cs"/>
              </a:rPr>
              <a:t>10 - </a:t>
            </a:r>
            <a:r>
              <a:rPr lang="en-US" altLang="zh-CN" sz="1200" b="0" i="0" kern="1200" dirty="0" err="1">
                <a:solidFill>
                  <a:schemeClr val="tx1"/>
                </a:solidFill>
                <a:effectLst/>
                <a:latin typeface="+mn-lt"/>
                <a:ea typeface="+mn-ea"/>
                <a:cs typeface="+mn-cs"/>
              </a:rPr>
              <a:t>sulphates</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：硫酸盐</a:t>
            </a:r>
            <a:br>
              <a:rPr lang="en-US" altLang="zh-CN" dirty="0"/>
            </a:br>
            <a:r>
              <a:rPr lang="en-US" altLang="zh-CN" sz="1200" b="0" i="0" kern="1200" dirty="0">
                <a:solidFill>
                  <a:schemeClr val="tx1"/>
                </a:solidFill>
                <a:effectLst/>
                <a:latin typeface="+mn-lt"/>
                <a:ea typeface="+mn-ea"/>
                <a:cs typeface="+mn-cs"/>
              </a:rPr>
              <a:t>11 - alcohol </a:t>
            </a:r>
            <a:r>
              <a:rPr lang="zh-CN" altLang="en-US" sz="1200" b="0" i="0" kern="1200" dirty="0">
                <a:solidFill>
                  <a:schemeClr val="tx1"/>
                </a:solidFill>
                <a:effectLst/>
                <a:latin typeface="+mn-lt"/>
                <a:ea typeface="+mn-ea"/>
                <a:cs typeface="+mn-cs"/>
              </a:rPr>
              <a:t>：酒精</a:t>
            </a:r>
            <a:endParaRPr lang="en-US" altLang="zh-CN" sz="1200" b="0" i="0" kern="1200" dirty="0">
              <a:solidFill>
                <a:schemeClr val="tx1"/>
              </a:solidFill>
              <a:effectLst/>
              <a:latin typeface="+mn-lt"/>
              <a:ea typeface="+mn-ea"/>
              <a:cs typeface="+mn-cs"/>
            </a:endParaRPr>
          </a:p>
          <a:p>
            <a:r>
              <a:rPr lang="en-US" altLang="zh-CN" sz="1200" b="0" i="0" u="none" strike="noStrike" kern="1200" baseline="0" dirty="0">
                <a:solidFill>
                  <a:schemeClr val="tx1"/>
                </a:solidFill>
                <a:latin typeface="+mn-lt"/>
                <a:ea typeface="+mn-ea"/>
                <a:cs typeface="+mn-cs"/>
              </a:rPr>
              <a:t>Based on these features, the quality (score between 0 and 10) is determined.</a:t>
            </a:r>
          </a:p>
          <a:p>
            <a:r>
              <a:rPr lang="en-US" altLang="zh-CN" dirty="0"/>
              <a:t>dependent variable:</a:t>
            </a:r>
            <a:r>
              <a:rPr lang="zh-CN" altLang="en-US" dirty="0"/>
              <a:t>因变量</a:t>
            </a:r>
            <a:r>
              <a:rPr lang="en-US" altLang="zh-CN" dirty="0"/>
              <a:t>	</a:t>
            </a:r>
          </a:p>
          <a:p>
            <a:r>
              <a:rPr lang="en-US" altLang="zh-CN" dirty="0"/>
              <a:t>independent variables: </a:t>
            </a:r>
            <a:r>
              <a:rPr lang="zh-CN" altLang="en-US" dirty="0"/>
              <a:t>自变量</a:t>
            </a:r>
          </a:p>
        </p:txBody>
      </p:sp>
      <p:sp>
        <p:nvSpPr>
          <p:cNvPr id="4" name="灯片编号占位符 3"/>
          <p:cNvSpPr>
            <a:spLocks noGrp="1"/>
          </p:cNvSpPr>
          <p:nvPr>
            <p:ph type="sldNum" sz="quarter" idx="10"/>
          </p:nvPr>
        </p:nvSpPr>
        <p:spPr/>
        <p:txBody>
          <a:bodyPr/>
          <a:lstStyle/>
          <a:p>
            <a:fld id="{E8E6232D-42B4-498B-8156-51B6EC33BAFC}" type="slidenum">
              <a:rPr lang="zh-CN" altLang="en-US" smtClean="0"/>
              <a:pPr/>
              <a:t>7</a:t>
            </a:fld>
            <a:endParaRPr lang="zh-CN" altLang="en-US"/>
          </a:p>
        </p:txBody>
      </p:sp>
    </p:spTree>
    <p:extLst>
      <p:ext uri="{BB962C8B-B14F-4D97-AF65-F5344CB8AC3E}">
        <p14:creationId xmlns:p14="http://schemas.microsoft.com/office/powerpoint/2010/main" val="2653779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u="none" strike="noStrike" kern="1200" baseline="0" dirty="0">
                <a:solidFill>
                  <a:schemeClr val="tx1"/>
                </a:solidFill>
                <a:latin typeface="+mn-lt"/>
                <a:ea typeface="+mn-ea"/>
                <a:cs typeface="+mn-cs"/>
              </a:rPr>
              <a:t>Linear regression parameter to make </a:t>
            </a:r>
            <a:r>
              <a:rPr lang="en-US" altLang="zh-CN" sz="1200" b="1" i="0" u="none" strike="noStrike" kern="1200" baseline="0" dirty="0" err="1">
                <a:solidFill>
                  <a:schemeClr val="tx1"/>
                </a:solidFill>
                <a:latin typeface="+mn-lt"/>
                <a:ea typeface="+mn-ea"/>
                <a:cs typeface="+mn-cs"/>
              </a:rPr>
              <a:t>lr.fit</a:t>
            </a:r>
            <a:r>
              <a:rPr lang="en-US" altLang="zh-CN" sz="1200" b="1" i="0" u="none" strike="noStrike" kern="1200" baseline="0" dirty="0">
                <a:solidFill>
                  <a:schemeClr val="tx1"/>
                </a:solidFill>
                <a:latin typeface="+mn-lt"/>
                <a:ea typeface="+mn-ea"/>
                <a:cs typeface="+mn-cs"/>
              </a:rPr>
              <a:t>() use at most 10 iterations</a:t>
            </a:r>
            <a:endParaRPr lang="zh-CN" altLang="en-US" dirty="0"/>
          </a:p>
        </p:txBody>
      </p:sp>
      <p:sp>
        <p:nvSpPr>
          <p:cNvPr id="4" name="灯片编号占位符 3"/>
          <p:cNvSpPr>
            <a:spLocks noGrp="1"/>
          </p:cNvSpPr>
          <p:nvPr>
            <p:ph type="sldNum" sz="quarter" idx="10"/>
          </p:nvPr>
        </p:nvSpPr>
        <p:spPr/>
        <p:txBody>
          <a:bodyPr/>
          <a:lstStyle/>
          <a:p>
            <a:fld id="{E8E6232D-42B4-498B-8156-51B6EC33BAFC}" type="slidenum">
              <a:rPr lang="zh-CN" altLang="en-US" smtClean="0"/>
              <a:pPr/>
              <a:t>8</a:t>
            </a:fld>
            <a:endParaRPr lang="zh-CN" altLang="en-US"/>
          </a:p>
        </p:txBody>
      </p:sp>
    </p:spTree>
    <p:extLst>
      <p:ext uri="{BB962C8B-B14F-4D97-AF65-F5344CB8AC3E}">
        <p14:creationId xmlns:p14="http://schemas.microsoft.com/office/powerpoint/2010/main" val="3073820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CIG_0 	</a:t>
            </a:r>
            <a:r>
              <a:rPr lang="en-US" altLang="zh-CN" sz="1200" b="1" i="0" u="none" strike="noStrike" kern="1200" baseline="0" dirty="0">
                <a:solidFill>
                  <a:schemeClr val="tx1"/>
                </a:solidFill>
                <a:latin typeface="+mn-lt"/>
                <a:ea typeface="+mn-ea"/>
                <a:cs typeface="+mn-cs"/>
              </a:rPr>
              <a:t>Cigarettes Before Pregnancy </a:t>
            </a:r>
          </a:p>
          <a:p>
            <a:r>
              <a:rPr lang="en-US" altLang="zh-CN" sz="1200" dirty="0"/>
              <a:t>CIG_2_TRI	</a:t>
            </a:r>
            <a:r>
              <a:rPr lang="en-US" altLang="zh-CN" sz="1200" b="1" i="0" u="none" strike="noStrike" kern="1200" baseline="0" dirty="0">
                <a:solidFill>
                  <a:schemeClr val="tx1"/>
                </a:solidFill>
                <a:latin typeface="+mn-lt"/>
                <a:ea typeface="+mn-ea"/>
                <a:cs typeface="+mn-cs"/>
              </a:rPr>
              <a:t>Cigarettes 2</a:t>
            </a:r>
            <a:r>
              <a:rPr lang="en-US" altLang="zh-CN" sz="1200" b="1" i="0" u="none" strike="noStrike" kern="1200" baseline="30000" dirty="0">
                <a:solidFill>
                  <a:schemeClr val="tx1"/>
                </a:solidFill>
                <a:latin typeface="+mn-lt"/>
                <a:ea typeface="+mn-ea"/>
                <a:cs typeface="+mn-cs"/>
              </a:rPr>
              <a:t>nd </a:t>
            </a:r>
            <a:r>
              <a:rPr lang="en-US" altLang="zh-CN" sz="1200" b="1" i="0" u="none" strike="noStrike" kern="1200" baseline="0" dirty="0">
                <a:solidFill>
                  <a:schemeClr val="tx1"/>
                </a:solidFill>
                <a:latin typeface="+mn-lt"/>
                <a:ea typeface="+mn-ea"/>
                <a:cs typeface="+mn-cs"/>
              </a:rPr>
              <a:t>Trimester </a:t>
            </a:r>
            <a:r>
              <a:rPr lang="zh-CN" altLang="en-US" sz="1200" b="1" i="0" u="none" strike="noStrike" kern="1200" baseline="0" dirty="0">
                <a:solidFill>
                  <a:schemeClr val="tx1"/>
                </a:solidFill>
                <a:latin typeface="+mn-lt"/>
                <a:ea typeface="+mn-ea"/>
                <a:cs typeface="+mn-cs"/>
              </a:rPr>
              <a:t>（</a:t>
            </a:r>
            <a:r>
              <a:rPr lang="en-US" altLang="zh-CN" dirty="0"/>
              <a:t>the second trimester</a:t>
            </a:r>
            <a:r>
              <a:rPr lang="zh-CN" altLang="en-US" dirty="0"/>
              <a:t>：孕中期</a:t>
            </a:r>
            <a:r>
              <a:rPr lang="zh-CN" altLang="en-US" sz="1200" b="1" i="0" u="none" strike="noStrike" kern="1200" baseline="0" dirty="0">
                <a:solidFill>
                  <a:schemeClr val="tx1"/>
                </a:solidFill>
                <a:latin typeface="+mn-lt"/>
                <a:ea typeface="+mn-ea"/>
                <a:cs typeface="+mn-cs"/>
              </a:rPr>
              <a:t>）</a:t>
            </a:r>
            <a:endParaRPr lang="en-US" altLang="zh-CN" sz="1200" b="1" i="0" u="none" strike="noStrike" kern="1200" baseline="0" dirty="0">
              <a:solidFill>
                <a:schemeClr val="tx1"/>
              </a:solidFill>
              <a:latin typeface="+mn-lt"/>
              <a:ea typeface="+mn-ea"/>
              <a:cs typeface="+mn-cs"/>
            </a:endParaRPr>
          </a:p>
          <a:p>
            <a:r>
              <a:rPr lang="en-US" altLang="zh-CN" sz="1200" dirty="0"/>
              <a:t>MOTHER_HEIGHT_IN	</a:t>
            </a:r>
            <a:r>
              <a:rPr lang="en-US" altLang="zh-CN" sz="1200" b="1" i="0" u="none" strike="noStrike" kern="1200" baseline="0" dirty="0">
                <a:solidFill>
                  <a:schemeClr val="tx1"/>
                </a:solidFill>
                <a:latin typeface="+mn-lt"/>
                <a:ea typeface="+mn-ea"/>
                <a:cs typeface="+mn-cs"/>
              </a:rPr>
              <a:t>Mother’s Height in Total Inches 	</a:t>
            </a:r>
            <a:r>
              <a:rPr lang="en-US" altLang="zh-CN" sz="1200" b="0" i="0" u="none" strike="noStrike" kern="1200" baseline="0" dirty="0">
                <a:solidFill>
                  <a:schemeClr val="tx1"/>
                </a:solidFill>
                <a:latin typeface="+mn-lt"/>
                <a:ea typeface="+mn-ea"/>
                <a:cs typeface="+mn-cs"/>
              </a:rPr>
              <a:t>Unknown or not stated </a:t>
            </a:r>
            <a:r>
              <a:rPr lang="zh-CN" altLang="en-US" sz="1200" b="0" i="0" u="none" strike="noStrike" kern="1200" baseline="0" dirty="0">
                <a:solidFill>
                  <a:schemeClr val="tx1"/>
                </a:solidFill>
                <a:latin typeface="+mn-lt"/>
                <a:ea typeface="+mn-ea"/>
                <a:cs typeface="+mn-cs"/>
              </a:rPr>
              <a:t>：</a:t>
            </a:r>
            <a:r>
              <a:rPr lang="en-US" altLang="zh-CN" sz="1200" b="0" i="0" u="none" strike="noStrike" kern="1200" baseline="0" dirty="0">
                <a:solidFill>
                  <a:schemeClr val="tx1"/>
                </a:solidFill>
                <a:latin typeface="+mn-lt"/>
                <a:ea typeface="+mn-ea"/>
                <a:cs typeface="+mn-cs"/>
              </a:rPr>
              <a:t>99</a:t>
            </a:r>
          </a:p>
          <a:p>
            <a:r>
              <a:rPr lang="en-US" altLang="zh-CN" sz="1200" dirty="0"/>
              <a:t>DIABETES_GEST</a:t>
            </a:r>
            <a:r>
              <a:rPr lang="zh-CN" altLang="en-US" sz="1200" dirty="0"/>
              <a:t>：</a:t>
            </a:r>
            <a:r>
              <a:rPr lang="en-US" altLang="zh-CN" sz="1200" dirty="0"/>
              <a:t>	</a:t>
            </a:r>
            <a:r>
              <a:rPr lang="zh-CN" altLang="en-US" sz="1200" dirty="0"/>
              <a:t>妊娠期 糖尿病</a:t>
            </a:r>
            <a:r>
              <a:rPr lang="en-US" altLang="zh-CN" sz="1200" dirty="0"/>
              <a:t>		Y/N</a:t>
            </a:r>
          </a:p>
          <a:p>
            <a:r>
              <a:rPr lang="en-US" altLang="zh-CN" dirty="0"/>
              <a:t>Hypertension:	</a:t>
            </a:r>
            <a:r>
              <a:rPr lang="zh-CN" altLang="en-US" dirty="0"/>
              <a:t>高血压</a:t>
            </a:r>
            <a:endParaRPr lang="en-US" altLang="zh-CN" dirty="0"/>
          </a:p>
          <a:p>
            <a:r>
              <a:rPr lang="en-US" altLang="zh-CN" sz="1200" dirty="0"/>
              <a:t>BIRTH_PLACE</a:t>
            </a:r>
            <a:r>
              <a:rPr lang="zh-CN" altLang="en-US" sz="1200" dirty="0"/>
              <a:t>：</a:t>
            </a:r>
            <a:r>
              <a:rPr lang="en-US" altLang="zh-CN" sz="1200" dirty="0"/>
              <a:t>	1 Hospital 2 Freestanding Birth Center 3 Home (intended) 4 Home (not intended) 5 Home (unknown if intended) 6 Clinic / Doctor’s Office 7 Other 9 Unknown</a:t>
            </a:r>
            <a:endParaRPr lang="zh-CN" altLang="en-US" dirty="0"/>
          </a:p>
        </p:txBody>
      </p:sp>
      <p:sp>
        <p:nvSpPr>
          <p:cNvPr id="4" name="灯片编号占位符 3"/>
          <p:cNvSpPr>
            <a:spLocks noGrp="1"/>
          </p:cNvSpPr>
          <p:nvPr>
            <p:ph type="sldNum" sz="quarter" idx="10"/>
          </p:nvPr>
        </p:nvSpPr>
        <p:spPr/>
        <p:txBody>
          <a:bodyPr/>
          <a:lstStyle/>
          <a:p>
            <a:fld id="{E8E6232D-42B4-498B-8156-51B6EC33BAFC}" type="slidenum">
              <a:rPr lang="zh-CN" altLang="en-US" smtClean="0"/>
              <a:pPr/>
              <a:t>9</a:t>
            </a:fld>
            <a:endParaRPr lang="zh-CN" altLang="en-US"/>
          </a:p>
        </p:txBody>
      </p:sp>
    </p:spTree>
    <p:extLst>
      <p:ext uri="{BB962C8B-B14F-4D97-AF65-F5344CB8AC3E}">
        <p14:creationId xmlns:p14="http://schemas.microsoft.com/office/powerpoint/2010/main" val="28873130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births.createOrReplaceTempView</a:t>
            </a:r>
            <a:r>
              <a:rPr lang="en-US" altLang="zh-CN" dirty="0"/>
              <a:t>("births0")</a:t>
            </a:r>
          </a:p>
          <a:p>
            <a:r>
              <a:rPr lang="en-US" altLang="zh-CN" dirty="0" err="1"/>
              <a:t>spark.sql</a:t>
            </a:r>
            <a:r>
              <a:rPr lang="en-US" altLang="zh-CN" dirty="0"/>
              <a:t>("select distinct BIRTH_PLACE from births0").show()</a:t>
            </a:r>
          </a:p>
          <a:p>
            <a:r>
              <a:rPr lang="zh-CN" altLang="en-US" dirty="0"/>
              <a:t>在很多机器学习任务中，特征并不总是连续值，而有可能是分类值。独热编码（</a:t>
            </a:r>
            <a:r>
              <a:rPr lang="en-US" altLang="zh-CN" dirty="0"/>
              <a:t>One-Hot Encoding</a:t>
            </a:r>
            <a:r>
              <a:rPr lang="zh-CN" altLang="en-US" dirty="0"/>
              <a:t>）</a:t>
            </a:r>
            <a:r>
              <a:rPr lang="en-US" altLang="zh-CN" dirty="0"/>
              <a:t>:</a:t>
            </a:r>
            <a:r>
              <a:rPr lang="zh-CN" altLang="en-US" dirty="0"/>
              <a:t>对于每一个特征，如果它有</a:t>
            </a:r>
            <a:r>
              <a:rPr lang="en-US" altLang="zh-CN" dirty="0"/>
              <a:t>m</a:t>
            </a:r>
            <a:r>
              <a:rPr lang="zh-CN" altLang="en-US" dirty="0"/>
              <a:t>个可能值，那么经过独热编码后，就变成了</a:t>
            </a:r>
            <a:r>
              <a:rPr lang="en-US" altLang="zh-CN" dirty="0"/>
              <a:t>m</a:t>
            </a:r>
            <a:r>
              <a:rPr lang="zh-CN" altLang="en-US" dirty="0"/>
              <a:t>个二元特征。并且，这些特征互斥</a:t>
            </a:r>
            <a:r>
              <a:rPr lang="en-US" altLang="zh-CN" dirty="0"/>
              <a:t>.</a:t>
            </a:r>
          </a:p>
          <a:p>
            <a:r>
              <a:rPr lang="zh-CN" altLang="en-US" dirty="0"/>
              <a:t>需要把类别属性独热编码。比如性别，要变成一个二维向量，</a:t>
            </a:r>
            <a:r>
              <a:rPr lang="en-US" altLang="zh-CN" dirty="0"/>
              <a:t>(1,0) </a:t>
            </a:r>
            <a:r>
              <a:rPr lang="zh-CN" altLang="en-US" dirty="0"/>
              <a:t>表示男，</a:t>
            </a:r>
            <a:r>
              <a:rPr lang="en-US" altLang="zh-CN" dirty="0"/>
              <a:t>(0,1) </a:t>
            </a:r>
            <a:r>
              <a:rPr lang="zh-CN" altLang="en-US" dirty="0"/>
              <a:t>表示女等等。然后就可以用 </a:t>
            </a:r>
            <a:r>
              <a:rPr lang="en-US" dirty="0"/>
              <a:t>Logistic Regression </a:t>
            </a:r>
            <a:r>
              <a:rPr lang="zh-CN" altLang="en-US" dirty="0"/>
              <a:t>了</a:t>
            </a:r>
            <a:endParaRPr lang="en-US" altLang="zh-CN" dirty="0"/>
          </a:p>
          <a:p>
            <a:r>
              <a:rPr lang="en-US" altLang="zh-CN" dirty="0" err="1"/>
              <a:t>withColumn</a:t>
            </a:r>
            <a:r>
              <a:rPr lang="zh-CN" altLang="en-US" dirty="0"/>
              <a:t>函数就能实现对</a:t>
            </a:r>
            <a:r>
              <a:rPr lang="en-US" altLang="zh-CN" dirty="0" err="1"/>
              <a:t>dataframe</a:t>
            </a:r>
            <a:r>
              <a:rPr lang="zh-CN" altLang="en-US" dirty="0"/>
              <a:t>中列的添加</a:t>
            </a:r>
            <a:endParaRPr lang="en-US" altLang="zh-CN" dirty="0"/>
          </a:p>
          <a:p>
            <a:r>
              <a:rPr lang="zh-CN" altLang="en-US" dirty="0"/>
              <a:t>逻辑回归处理的都是连续型变量，分类型变量需要引入虚拟变量</a:t>
            </a:r>
            <a:endParaRPr lang="en-US" altLang="zh-CN" dirty="0"/>
          </a:p>
          <a:p>
            <a:r>
              <a:rPr lang="zh-CN" altLang="en-US" dirty="0"/>
              <a:t>查看</a:t>
            </a:r>
            <a:r>
              <a:rPr lang="en-US" altLang="zh-CN" dirty="0" err="1"/>
              <a:t>OneHotEncoder</a:t>
            </a:r>
            <a:r>
              <a:rPr lang="zh-CN" altLang="en-US" dirty="0"/>
              <a:t>：</a:t>
            </a:r>
            <a:endParaRPr lang="en-US" altLang="zh-CN" dirty="0"/>
          </a:p>
          <a:p>
            <a:r>
              <a:rPr lang="en-US" altLang="zh-CN" dirty="0"/>
              <a:t>temp=</a:t>
            </a:r>
            <a:r>
              <a:rPr lang="en-US" altLang="zh-CN" dirty="0" err="1"/>
              <a:t>encoder.transform</a:t>
            </a:r>
            <a:r>
              <a:rPr lang="en-US" altLang="zh-CN" dirty="0"/>
              <a:t>(births)</a:t>
            </a:r>
          </a:p>
          <a:p>
            <a:r>
              <a:rPr lang="en-US" altLang="zh-CN" dirty="0" err="1"/>
              <a:t>temp.createOrReplaceTempView</a:t>
            </a:r>
            <a:r>
              <a:rPr lang="en-US" altLang="zh-CN" dirty="0"/>
              <a:t>("births0")</a:t>
            </a:r>
          </a:p>
          <a:p>
            <a:r>
              <a:rPr lang="en-US" altLang="zh-CN" dirty="0" err="1"/>
              <a:t>spark.sql</a:t>
            </a:r>
            <a:r>
              <a:rPr lang="en-US" altLang="zh-CN" dirty="0"/>
              <a:t>("select </a:t>
            </a:r>
            <a:r>
              <a:rPr lang="en-US" altLang="zh-CN" dirty="0" err="1"/>
              <a:t>BIRTH_PLACE,birth_place_int</a:t>
            </a:r>
            <a:r>
              <a:rPr lang="en-US" altLang="zh-CN" dirty="0"/>
              <a:t>, BIRTH_PLACE_VEC from births0 where  </a:t>
            </a:r>
            <a:r>
              <a:rPr lang="en-US" altLang="zh-CN" dirty="0" err="1"/>
              <a:t>BIRTH_PLACE_int</a:t>
            </a:r>
            <a:r>
              <a:rPr lang="en-US" altLang="zh-CN" dirty="0"/>
              <a:t> =3").take(1)</a:t>
            </a:r>
          </a:p>
          <a:p>
            <a:endParaRPr lang="en-US" altLang="zh-CN" dirty="0"/>
          </a:p>
          <a:p>
            <a:r>
              <a:rPr lang="en-US" altLang="zh-CN" dirty="0"/>
              <a:t>encoder = </a:t>
            </a:r>
            <a:r>
              <a:rPr lang="en-US" altLang="zh-CN" dirty="0" err="1"/>
              <a:t>ft.OneHotEncoder</a:t>
            </a:r>
            <a:r>
              <a:rPr lang="en-US" altLang="zh-CN" dirty="0"/>
              <a:t>(</a:t>
            </a:r>
            <a:r>
              <a:rPr lang="en-US" altLang="zh-CN" dirty="0" err="1"/>
              <a:t>inputCol</a:t>
            </a:r>
            <a:r>
              <a:rPr lang="en-US" altLang="zh-CN" dirty="0"/>
              <a:t>=‘BIRTH_PLACE_INT’,</a:t>
            </a:r>
            <a:r>
              <a:rPr lang="en-US" altLang="zh-CN" dirty="0" err="1"/>
              <a:t>outputCol</a:t>
            </a:r>
            <a:r>
              <a:rPr lang="en-US" altLang="zh-CN" dirty="0"/>
              <a:t>=‘BIRTH_PLACE_VEC’,</a:t>
            </a:r>
            <a:r>
              <a:rPr lang="en-US" altLang="zh-CN" dirty="0" err="1"/>
              <a:t>dropLast</a:t>
            </a:r>
            <a:r>
              <a:rPr lang="en-US" altLang="zh-CN" dirty="0"/>
              <a:t>=False)  </a:t>
            </a:r>
            <a:r>
              <a:rPr lang="zh-CN" altLang="en-US" dirty="0"/>
              <a:t>是否丢弃最后的那个取值</a:t>
            </a:r>
          </a:p>
        </p:txBody>
      </p:sp>
      <p:sp>
        <p:nvSpPr>
          <p:cNvPr id="4" name="灯片编号占位符 3"/>
          <p:cNvSpPr>
            <a:spLocks noGrp="1"/>
          </p:cNvSpPr>
          <p:nvPr>
            <p:ph type="sldNum" sz="quarter" idx="10"/>
          </p:nvPr>
        </p:nvSpPr>
        <p:spPr/>
        <p:txBody>
          <a:bodyPr/>
          <a:lstStyle/>
          <a:p>
            <a:fld id="{E8E6232D-42B4-498B-8156-51B6EC33BAFC}" type="slidenum">
              <a:rPr lang="zh-CN" altLang="en-US" smtClean="0"/>
              <a:pPr/>
              <a:t>11</a:t>
            </a:fld>
            <a:endParaRPr lang="zh-CN" altLang="en-US"/>
          </a:p>
        </p:txBody>
      </p:sp>
    </p:spTree>
    <p:extLst>
      <p:ext uri="{BB962C8B-B14F-4D97-AF65-F5344CB8AC3E}">
        <p14:creationId xmlns:p14="http://schemas.microsoft.com/office/powerpoint/2010/main" val="37974097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1">
          <a:blip r:embed="rId2">
            <a:lum bright="42000" contrast="-68000"/>
          </a:blip>
          <a:srcRect/>
          <a:stretch>
            <a:fillRect l="-30000" t="-20000" r="-2000" b="12000"/>
          </a:stretch>
        </a:blipFill>
        <a:effectLst/>
      </p:bgPr>
    </p:bg>
    <p:spTree>
      <p:nvGrpSpPr>
        <p:cNvPr id="1" name=""/>
        <p:cNvGrpSpPr/>
        <p:nvPr/>
      </p:nvGrpSpPr>
      <p:grpSpPr>
        <a:xfrm>
          <a:off x="0" y="0"/>
          <a:ext cx="0" cy="0"/>
          <a:chOff x="0" y="0"/>
          <a:chExt cx="0" cy="0"/>
        </a:xfrm>
      </p:grpSpPr>
      <p:sp>
        <p:nvSpPr>
          <p:cNvPr id="7" name="Rectangle 6"/>
          <p:cNvSpPr/>
          <p:nvPr/>
        </p:nvSpPr>
        <p:spPr bwMode="white">
          <a:xfrm>
            <a:off x="0" y="5971032"/>
            <a:ext cx="9906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906" y="6053328"/>
            <a:ext cx="2436876"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555748" y="6044184"/>
            <a:ext cx="73502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Title 7"/>
          <p:cNvSpPr>
            <a:spLocks noGrp="1"/>
          </p:cNvSpPr>
          <p:nvPr>
            <p:ph type="ctrTitle"/>
          </p:nvPr>
        </p:nvSpPr>
        <p:spPr>
          <a:xfrm>
            <a:off x="2559050" y="4038600"/>
            <a:ext cx="7016750" cy="1828800"/>
          </a:xfrm>
        </p:spPr>
        <p:txBody>
          <a:bodyPr anchor="b"/>
          <a:lstStyle>
            <a:lvl1pPr>
              <a:defRPr cap="all" baseline="0"/>
            </a:lvl1pPr>
          </a:lstStyle>
          <a:p>
            <a:r>
              <a:rPr lang="zh-CN" altLang="en-US"/>
              <a:t>单击此处编辑母版标题样式</a:t>
            </a:r>
            <a:endParaRPr lang="en-US" dirty="0"/>
          </a:p>
        </p:txBody>
      </p:sp>
      <p:sp>
        <p:nvSpPr>
          <p:cNvPr id="9" name="Subtitle 8"/>
          <p:cNvSpPr>
            <a:spLocks noGrp="1"/>
          </p:cNvSpPr>
          <p:nvPr>
            <p:ph type="subTitle" idx="1"/>
          </p:nvPr>
        </p:nvSpPr>
        <p:spPr>
          <a:xfrm>
            <a:off x="2559050" y="6050037"/>
            <a:ext cx="72644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单击以编辑母版副标题样式</a:t>
            </a:r>
            <a:endParaRPr lang="en-US" dirty="0"/>
          </a:p>
        </p:txBody>
      </p:sp>
      <p:sp>
        <p:nvSpPr>
          <p:cNvPr id="28" name="Date Placeholder 27"/>
          <p:cNvSpPr>
            <a:spLocks noGrp="1"/>
          </p:cNvSpPr>
          <p:nvPr>
            <p:ph type="dt" sz="half" idx="10"/>
          </p:nvPr>
        </p:nvSpPr>
        <p:spPr>
          <a:xfrm>
            <a:off x="82550" y="6068699"/>
            <a:ext cx="2228850" cy="685800"/>
          </a:xfrm>
        </p:spPr>
        <p:txBody>
          <a:bodyPr>
            <a:noAutofit/>
          </a:bodyPr>
          <a:lstStyle>
            <a:lvl1pPr algn="ctr">
              <a:defRPr sz="2000">
                <a:solidFill>
                  <a:srgbClr val="FFFFFF"/>
                </a:solidFill>
              </a:defRPr>
            </a:lvl1pPr>
          </a:lstStyle>
          <a:p>
            <a:pPr algn="ctr"/>
            <a:endParaRPr lang="en-US" sz="2000" dirty="0">
              <a:solidFill>
                <a:srgbClr val="FFFFFF"/>
              </a:solidFill>
            </a:endParaRPr>
          </a:p>
        </p:txBody>
      </p:sp>
      <p:sp>
        <p:nvSpPr>
          <p:cNvPr id="17" name="Footer Placeholder 16"/>
          <p:cNvSpPr>
            <a:spLocks noGrp="1"/>
          </p:cNvSpPr>
          <p:nvPr>
            <p:ph type="ftr" sz="quarter" idx="11"/>
          </p:nvPr>
        </p:nvSpPr>
        <p:spPr>
          <a:xfrm>
            <a:off x="2259176" y="236541"/>
            <a:ext cx="6356350" cy="365125"/>
          </a:xfrm>
        </p:spPr>
        <p:txBody>
          <a:bodyPr/>
          <a:lstStyle>
            <a:lvl1pPr algn="r">
              <a:defRPr>
                <a:solidFill>
                  <a:schemeClr val="tx2"/>
                </a:solidFill>
              </a:defRPr>
            </a:lvl1pPr>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667750" y="228600"/>
            <a:ext cx="908050" cy="381000"/>
          </a:xfrm>
        </p:spPr>
        <p:txBody>
          <a:bodyPr/>
          <a:lstStyle>
            <a:lvl1pPr>
              <a:defRPr>
                <a:solidFill>
                  <a:schemeClr val="tx2"/>
                </a:solidFill>
              </a:defRPr>
            </a:lvl1pPr>
          </a:lstStyle>
          <a:p>
            <a:fld id="{72AC53DF-4216-466D-99A7-94400E6C2A25}" type="slidenum">
              <a:rPr lang="en-US" smtClean="0"/>
              <a:pPr/>
              <a:t>‹#›</a:t>
            </a:fld>
            <a:endParaRPr lang="en-US" dirty="0">
              <a:solidFill>
                <a:schemeClr val="tx2"/>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99300" y="609602"/>
            <a:ext cx="2228850" cy="5516563"/>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95300" y="609600"/>
            <a:ext cx="6026150" cy="551656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7099300" y="6248405"/>
            <a:ext cx="2393950" cy="365125"/>
          </a:xfrm>
        </p:spPr>
        <p:txBody>
          <a:bodyPr/>
          <a:lstStyle/>
          <a:p>
            <a:endParaRPr lang="en-US" dirty="0"/>
          </a:p>
        </p:txBody>
      </p:sp>
      <p:sp>
        <p:nvSpPr>
          <p:cNvPr id="5" name="Footer Placeholder 4"/>
          <p:cNvSpPr>
            <a:spLocks noGrp="1"/>
          </p:cNvSpPr>
          <p:nvPr>
            <p:ph type="ftr" sz="quarter" idx="11"/>
          </p:nvPr>
        </p:nvSpPr>
        <p:spPr>
          <a:xfrm>
            <a:off x="495303" y="6248210"/>
            <a:ext cx="6037940" cy="365125"/>
          </a:xfrm>
        </p:spPr>
        <p:txBody>
          <a:bodyPr/>
          <a:lstStyle/>
          <a:p>
            <a:endParaRPr lang="en-US" dirty="0"/>
          </a:p>
        </p:txBody>
      </p:sp>
      <p:sp>
        <p:nvSpPr>
          <p:cNvPr id="7" name="Rectangle 6"/>
          <p:cNvSpPr/>
          <p:nvPr/>
        </p:nvSpPr>
        <p:spPr bwMode="white">
          <a:xfrm>
            <a:off x="6604345" y="0"/>
            <a:ext cx="34671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653875" y="609600"/>
            <a:ext cx="24765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653875" y="0"/>
            <a:ext cx="24765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rot="5400000">
            <a:off x="6511000" y="134277"/>
            <a:ext cx="533400" cy="264849"/>
          </a:xfrm>
        </p:spPr>
        <p:txBody>
          <a:bodyPr/>
          <a:lstStyle/>
          <a:p>
            <a:fld id="{72AC53DF-4216-466D-99A7-94400E6C2A25}" type="slidenum">
              <a:rPr lang="en-US" sz="1200" smtClean="0">
                <a:solidFill>
                  <a:schemeClr val="tx2"/>
                </a:solidFill>
              </a: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22238"/>
            <a:ext cx="8172450" cy="1295400"/>
          </a:xfrm>
        </p:spPr>
        <p:txBody>
          <a:bodyPr/>
          <a:lstStyle>
            <a:lvl1pPr>
              <a:defRPr b="0">
                <a:solidFill>
                  <a:srgbClr val="0000FF"/>
                </a:solidFill>
                <a:latin typeface="方正姚体" panose="02010601030101010101" pitchFamily="2" charset="-122"/>
                <a:ea typeface="方正姚体" panose="02010601030101010101" pitchFamily="2" charset="-122"/>
              </a:defRPr>
            </a:lvl1pPr>
          </a:lstStyle>
          <a:p>
            <a:r>
              <a:rPr lang="zh-CN" altLang="en-US" dirty="0"/>
              <a:t>单击此处编辑母版标题样式</a:t>
            </a:r>
          </a:p>
        </p:txBody>
      </p:sp>
      <p:sp>
        <p:nvSpPr>
          <p:cNvPr id="3" name="文本占位符 2"/>
          <p:cNvSpPr>
            <a:spLocks noGrp="1"/>
          </p:cNvSpPr>
          <p:nvPr>
            <p:ph type="body" sz="half" idx="1"/>
          </p:nvPr>
        </p:nvSpPr>
        <p:spPr>
          <a:xfrm>
            <a:off x="495300" y="1719263"/>
            <a:ext cx="8172450" cy="4411662"/>
          </a:xfrm>
        </p:spPr>
        <p:txBody>
          <a:bodyPr/>
          <a:lstStyle>
            <a:lvl1pPr marL="342900" indent="-342900">
              <a:buFont typeface="Wingdings" panose="05000000000000000000" pitchFamily="2" charset="2"/>
              <a:buChar char="Ø"/>
              <a:defRPr sz="2400">
                <a:solidFill>
                  <a:srgbClr val="0000FF"/>
                </a:solidFill>
                <a:latin typeface="华文仿宋" panose="02010600040101010101" pitchFamily="2" charset="-122"/>
                <a:ea typeface="华文仿宋" panose="02010600040101010101" pitchFamily="2" charset="-122"/>
              </a:defRPr>
            </a:lvl1pPr>
            <a:lvl2pPr marL="692150" indent="-347663">
              <a:buFont typeface="Wingdings" panose="05000000000000000000" pitchFamily="2" charset="2"/>
              <a:buChar char="ü"/>
              <a:defRPr sz="2000">
                <a:solidFill>
                  <a:srgbClr val="0000FF"/>
                </a:solidFill>
                <a:latin typeface="华文仿宋" panose="02010600040101010101" pitchFamily="2" charset="-122"/>
                <a:ea typeface="华文仿宋" panose="02010600040101010101" pitchFamily="2" charset="-122"/>
              </a:defRPr>
            </a:lvl2pPr>
            <a:lvl3pPr>
              <a:defRPr sz="1800">
                <a:latin typeface="华文仿宋" panose="02010600040101010101" pitchFamily="2" charset="-122"/>
                <a:ea typeface="华文仿宋" panose="02010600040101010101" pitchFamily="2" charset="-122"/>
              </a:defRPr>
            </a:lvl3pPr>
            <a:lvl4pPr>
              <a:defRPr>
                <a:latin typeface="华文仿宋" panose="02010600040101010101" pitchFamily="2" charset="-122"/>
                <a:ea typeface="华文仿宋" panose="02010600040101010101" pitchFamily="2" charset="-122"/>
              </a:defRPr>
            </a:lvl4pPr>
            <a:lvl5pPr>
              <a:defRPr>
                <a:latin typeface="华文仿宋" panose="02010600040101010101" pitchFamily="2" charset="-122"/>
                <a:ea typeface="华文仿宋" panose="02010600040101010101"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Rectangle 7"/>
          <p:cNvSpPr>
            <a:spLocks noGrp="1" noChangeArrowheads="1"/>
          </p:cNvSpPr>
          <p:nvPr>
            <p:ph type="sldNum" sz="quarter" idx="12"/>
          </p:nvPr>
        </p:nvSpPr>
        <p:spPr>
          <a:ln/>
        </p:spPr>
        <p:txBody>
          <a:bodyPr/>
          <a:lstStyle>
            <a:lvl1pPr>
              <a:defRPr/>
            </a:lvl1pPr>
          </a:lstStyle>
          <a:p>
            <a:fld id="{9607B70A-3E0E-44E9-8692-6BD164CC5B23}" type="slidenum">
              <a:rPr lang="en-US" altLang="zh-CN"/>
              <a:pPr/>
              <a:t>‹#›</a:t>
            </a:fld>
            <a:endParaRPr lang="en-US" altLang="zh-CN"/>
          </a:p>
        </p:txBody>
      </p:sp>
    </p:spTree>
    <p:extLst>
      <p:ext uri="{BB962C8B-B14F-4D97-AF65-F5344CB8AC3E}">
        <p14:creationId xmlns:p14="http://schemas.microsoft.com/office/powerpoint/2010/main" val="2155948354"/>
      </p:ext>
    </p:extLst>
  </p:cSld>
  <p:clrMapOvr>
    <a:masterClrMapping/>
  </p:clrMapOvr>
  <p:transition spd="med">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63702" y="228600"/>
            <a:ext cx="8832850" cy="990600"/>
          </a:xfrm>
        </p:spPr>
        <p:txBody>
          <a:bodyPr/>
          <a:lstStyle/>
          <a:p>
            <a:r>
              <a:rPr lang="zh-CN" altLang="en-US" dirty="0"/>
              <a:t>单击此处编辑母版标题样式</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8" name="Content Placeholder 7"/>
          <p:cNvSpPr>
            <a:spLocks noGrp="1"/>
          </p:cNvSpPr>
          <p:nvPr>
            <p:ph sz="quarter" idx="1"/>
          </p:nvPr>
        </p:nvSpPr>
        <p:spPr>
          <a:xfrm>
            <a:off x="663702" y="1600200"/>
            <a:ext cx="8832850" cy="4495800"/>
          </a:xfrm>
        </p:spPr>
        <p:txBody>
          <a:bodyPr/>
          <a:lstStyle>
            <a:lvl1pPr algn="just">
              <a:defRPr/>
            </a:lvl1pPr>
            <a:lvl2pPr algn="just">
              <a:defRPr/>
            </a:lvl2pPr>
            <a:lvl3pPr algn="just">
              <a:defRPr/>
            </a:lvl3pPr>
            <a:lvl4pPr algn="just">
              <a:defRPr/>
            </a:lvl4pPr>
            <a:lvl5pPr algn="just">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85900" y="2743200"/>
            <a:ext cx="7716706" cy="1673225"/>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编辑母版文本样式</a:t>
            </a:r>
          </a:p>
        </p:txBody>
      </p:sp>
      <p:sp>
        <p:nvSpPr>
          <p:cNvPr id="7" name="Rectangle 6"/>
          <p:cNvSpPr/>
          <p:nvPr/>
        </p:nvSpPr>
        <p:spPr bwMode="white">
          <a:xfrm>
            <a:off x="0" y="1524000"/>
            <a:ext cx="9906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600200"/>
            <a:ext cx="140335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485900" y="1600200"/>
            <a:ext cx="84201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485900" y="1600200"/>
            <a:ext cx="8255000" cy="990600"/>
          </a:xfrm>
        </p:spPr>
        <p:txBody>
          <a:bodyPr/>
          <a:lstStyle>
            <a:lvl1pPr algn="l">
              <a:buNone/>
              <a:defRPr sz="4400" b="0" cap="none">
                <a:solidFill>
                  <a:srgbClr val="FFFFFF"/>
                </a:solidFill>
              </a:defRPr>
            </a:lvl1pPr>
          </a:lstStyle>
          <a:p>
            <a:r>
              <a:rPr lang="zh-CN" altLang="en-US"/>
              <a:t>单击此处编辑母版标题样式</a:t>
            </a:r>
            <a:endParaRPr lang="en-US" dirty="0"/>
          </a:p>
        </p:txBody>
      </p:sp>
      <p:sp>
        <p:nvSpPr>
          <p:cNvPr id="12" name="Date Placeholder 11"/>
          <p:cNvSpPr>
            <a:spLocks noGrp="1"/>
          </p:cNvSpPr>
          <p:nvPr>
            <p:ph type="dt" sz="half" idx="10"/>
          </p:nvPr>
        </p:nvSpPr>
        <p:spPr/>
        <p:txBody>
          <a:bodyPr/>
          <a:lstStyle/>
          <a:p>
            <a:endParaRPr lang="en-US"/>
          </a:p>
        </p:txBody>
      </p:sp>
      <p:sp>
        <p:nvSpPr>
          <p:cNvPr id="13" name="Slide Number Placeholder 12"/>
          <p:cNvSpPr>
            <a:spLocks noGrp="1"/>
          </p:cNvSpPr>
          <p:nvPr>
            <p:ph type="sldNum" sz="quarter" idx="11"/>
          </p:nvPr>
        </p:nvSpPr>
        <p:spPr>
          <a:xfrm>
            <a:off x="0" y="1752600"/>
            <a:ext cx="1403350" cy="701676"/>
          </a:xfrm>
        </p:spPr>
        <p:txBody>
          <a:bodyPr>
            <a:noAutofit/>
          </a:bodyPr>
          <a:lstStyle>
            <a:lvl1pPr>
              <a:defRPr sz="2400">
                <a:solidFill>
                  <a:srgbClr val="FFFFFF"/>
                </a:solidFill>
              </a:defRPr>
            </a:lvl1pPr>
          </a:lstStyle>
          <a:p>
            <a:pPr algn="ctr"/>
            <a:fld id="{1AD93096-5B34-4342-9326-69289CEAE4C2}" type="slidenum">
              <a:rPr lang="en-US" smtClean="0"/>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9" name="Content Placeholder 8"/>
          <p:cNvSpPr>
            <a:spLocks noGrp="1"/>
          </p:cNvSpPr>
          <p:nvPr>
            <p:ph sz="quarter" idx="1"/>
          </p:nvPr>
        </p:nvSpPr>
        <p:spPr>
          <a:xfrm>
            <a:off x="660400" y="1589567"/>
            <a:ext cx="4210050" cy="45720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1" name="Content Placeholder 10"/>
          <p:cNvSpPr>
            <a:spLocks noGrp="1"/>
          </p:cNvSpPr>
          <p:nvPr>
            <p:ph sz="quarter" idx="2"/>
          </p:nvPr>
        </p:nvSpPr>
        <p:spPr>
          <a:xfrm>
            <a:off x="5248643" y="1589567"/>
            <a:ext cx="4210050" cy="45720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Date Placeholder 7"/>
          <p:cNvSpPr>
            <a:spLocks noGrp="1"/>
          </p:cNvSpPr>
          <p:nvPr>
            <p:ph type="dt" sz="half" idx="15"/>
          </p:nvPr>
        </p:nvSpPr>
        <p:spPr/>
        <p:txBody>
          <a:bodyPr rtlCol="0"/>
          <a:lstStyle/>
          <a:p>
            <a:endParaRPr lang="en-US"/>
          </a:p>
        </p:txBody>
      </p:sp>
      <p:sp>
        <p:nvSpPr>
          <p:cNvPr id="10" name="Slide Number Placeholder 9"/>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577850" y="273050"/>
            <a:ext cx="8832850" cy="869950"/>
          </a:xfrm>
        </p:spPr>
        <p:txBody>
          <a:bodyPr anchor="ctr"/>
          <a:lstStyle>
            <a:lvl1pPr>
              <a:defRPr/>
            </a:lvl1pPr>
          </a:lstStyle>
          <a:p>
            <a:r>
              <a:rPr lang="zh-CN" altLang="en-US"/>
              <a:t>单击此处编辑母版标题样式</a:t>
            </a:r>
            <a:endParaRPr lang="en-US" dirty="0"/>
          </a:p>
        </p:txBody>
      </p:sp>
      <p:sp>
        <p:nvSpPr>
          <p:cNvPr id="11" name="Content Placeholder 10"/>
          <p:cNvSpPr>
            <a:spLocks noGrp="1"/>
          </p:cNvSpPr>
          <p:nvPr>
            <p:ph sz="quarter" idx="2"/>
          </p:nvPr>
        </p:nvSpPr>
        <p:spPr>
          <a:xfrm>
            <a:off x="660400" y="2438400"/>
            <a:ext cx="4210050" cy="35814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3" name="Content Placeholder 12"/>
          <p:cNvSpPr>
            <a:spLocks noGrp="1"/>
          </p:cNvSpPr>
          <p:nvPr>
            <p:ph sz="quarter" idx="4"/>
          </p:nvPr>
        </p:nvSpPr>
        <p:spPr>
          <a:xfrm>
            <a:off x="5200650" y="2438400"/>
            <a:ext cx="4210050" cy="35814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 name="Date Placeholder 9"/>
          <p:cNvSpPr>
            <a:spLocks noGrp="1"/>
          </p:cNvSpPr>
          <p:nvPr>
            <p:ph type="dt" sz="half" idx="15"/>
          </p:nvPr>
        </p:nvSpPr>
        <p:spPr/>
        <p:txBody>
          <a:bodyPr rtlCol="0"/>
          <a:lstStyle/>
          <a:p>
            <a:endParaRPr lang="en-US"/>
          </a:p>
        </p:txBody>
      </p:sp>
      <p:sp>
        <p:nvSpPr>
          <p:cNvPr id="12" name="Slide Number Placeholder 11"/>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60400" y="1752600"/>
            <a:ext cx="4210050" cy="640080"/>
          </a:xfrm>
          <a:solidFill>
            <a:schemeClr val="accent2"/>
          </a:solidFill>
        </p:spPr>
        <p:txBody>
          <a:bodyPr rtlCol="0" anchor="ctr"/>
          <a:lstStyle>
            <a:lvl1pPr marL="0" indent="0">
              <a:buFontTx/>
              <a:buNone/>
              <a:defRPr sz="2000" b="1">
                <a:solidFill>
                  <a:srgbClr val="FFFFFF"/>
                </a:solidFill>
              </a:defRPr>
            </a:lvl1pPr>
          </a:lstStyle>
          <a:p>
            <a:pPr lvl="0"/>
            <a:r>
              <a:rPr lang="zh-CN" altLang="en-US"/>
              <a:t>编辑母版文本样式</a:t>
            </a:r>
          </a:p>
        </p:txBody>
      </p:sp>
      <p:sp>
        <p:nvSpPr>
          <p:cNvPr id="15" name="Text Placeholder 14"/>
          <p:cNvSpPr>
            <a:spLocks noGrp="1"/>
          </p:cNvSpPr>
          <p:nvPr>
            <p:ph type="body" sz="quarter" idx="3"/>
          </p:nvPr>
        </p:nvSpPr>
        <p:spPr>
          <a:xfrm>
            <a:off x="5200650" y="1752600"/>
            <a:ext cx="4210050" cy="640080"/>
          </a:xfrm>
          <a:solidFill>
            <a:schemeClr val="accent4"/>
          </a:solidFill>
        </p:spPr>
        <p:txBody>
          <a:bodyPr rtlCol="0" anchor="ctr"/>
          <a:lstStyle>
            <a:lvl1pPr marL="0" indent="0">
              <a:buFontTx/>
              <a:buNone/>
              <a:defRPr sz="2000" b="1">
                <a:solidFill>
                  <a:srgbClr val="FFFFFF"/>
                </a:solidFill>
              </a:defRPr>
            </a:lvl1pPr>
          </a:lstStyle>
          <a:p>
            <a:pPr lvl="0"/>
            <a:r>
              <a:rPr lang="zh-CN" altLang="en-US"/>
              <a:t>编辑母版文本样式</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577850" cy="381000"/>
          </a:xfrm>
        </p:spPr>
        <p:txBody>
          <a:bodyPr/>
          <a:lstStyle>
            <a:lvl1pPr>
              <a:defRPr>
                <a:solidFill>
                  <a:schemeClr val="tx2"/>
                </a:solidFill>
              </a:defRPr>
            </a:lvl1pPr>
          </a:lstStyle>
          <a:p>
            <a:fld id="{1AD93096-5B34-4342-9326-69289CEAE4C2}" type="slidenum">
              <a:rPr lang="en-US" smtClean="0"/>
              <a:pPr/>
              <a:t>‹#›</a:t>
            </a:fld>
            <a:endParaRPr lang="en-US" dirty="0">
              <a:solidFill>
                <a:schemeClr val="tx2"/>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60400" y="273050"/>
            <a:ext cx="8750300" cy="869950"/>
          </a:xfrm>
        </p:spPr>
        <p:txBody>
          <a:bodyPr anchor="ctr"/>
          <a:lstStyle>
            <a:lvl1pPr algn="l">
              <a:buNone/>
              <a:defRPr sz="4400" b="0"/>
            </a:lvl1pPr>
          </a:lstStyle>
          <a:p>
            <a:r>
              <a:rPr lang="zh-CN" altLang="en-US"/>
              <a:t>单击此处编辑母版标题样式</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9" name="Content Placeholder 8"/>
          <p:cNvSpPr>
            <a:spLocks noGrp="1"/>
          </p:cNvSpPr>
          <p:nvPr>
            <p:ph sz="quarter" idx="1"/>
          </p:nvPr>
        </p:nvSpPr>
        <p:spPr>
          <a:xfrm>
            <a:off x="2559050" y="1752600"/>
            <a:ext cx="6934200" cy="44196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pic>
        <p:nvPicPr>
          <p:cNvPr id="8" name="Picture 7" descr="sm_pencil.png"/>
          <p:cNvPicPr>
            <a:picLocks noChangeAspect="1"/>
          </p:cNvPicPr>
          <p:nvPr userDrawn="1"/>
        </p:nvPicPr>
        <p:blipFill>
          <a:blip r:embed="rId2"/>
          <a:stretch>
            <a:fillRect/>
          </a:stretch>
        </p:blipFill>
        <p:spPr>
          <a:xfrm>
            <a:off x="663702" y="1755650"/>
            <a:ext cx="1749916" cy="2145615"/>
          </a:xfrm>
          <a:prstGeom prst="rect">
            <a:avLst/>
          </a:prstGeom>
          <a:ln w="50800" cap="sq" cmpd="dbl">
            <a:solidFill>
              <a:schemeClr val="accent2"/>
            </a:solidFill>
            <a:miter lim="800000"/>
          </a:ln>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733550" y="5486400"/>
            <a:ext cx="79248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zh-CN" altLang="en-US"/>
              <a:t>编辑母版文本样式</a:t>
            </a:r>
          </a:p>
        </p:txBody>
      </p:sp>
      <p:sp>
        <p:nvSpPr>
          <p:cNvPr id="8" name="Rectangle 7"/>
          <p:cNvSpPr/>
          <p:nvPr/>
        </p:nvSpPr>
        <p:spPr bwMode="white">
          <a:xfrm>
            <a:off x="-9906" y="4572000"/>
            <a:ext cx="9906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9906" y="4663440"/>
            <a:ext cx="158496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1674114" y="4654296"/>
            <a:ext cx="8231886"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733550" y="4648200"/>
            <a:ext cx="7924800" cy="685800"/>
          </a:xfrm>
        </p:spPr>
        <p:txBody>
          <a:bodyPr anchor="ctr"/>
          <a:lstStyle>
            <a:lvl1pPr algn="l">
              <a:buNone/>
              <a:defRPr sz="2800" b="0">
                <a:solidFill>
                  <a:srgbClr val="FFFFFF"/>
                </a:solidFill>
              </a:defRPr>
            </a:lvl1pPr>
          </a:lstStyle>
          <a:p>
            <a:r>
              <a:rPr lang="zh-CN" altLang="en-US"/>
              <a:t>单击此处编辑母版标题样式</a:t>
            </a:r>
            <a:endParaRPr lang="en-US" dirty="0"/>
          </a:p>
        </p:txBody>
      </p:sp>
      <p:sp>
        <p:nvSpPr>
          <p:cNvPr id="11" name="Rectangle 10"/>
          <p:cNvSpPr/>
          <p:nvPr/>
        </p:nvSpPr>
        <p:spPr bwMode="white">
          <a:xfrm>
            <a:off x="1568450" y="0"/>
            <a:ext cx="108966"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769100" y="6248403"/>
            <a:ext cx="2889250" cy="365125"/>
          </a:xfrm>
        </p:spPr>
        <p:txBody>
          <a:bodyPr rtlCol="0"/>
          <a:lstStyle/>
          <a:p>
            <a:endParaRPr lang="en-US"/>
          </a:p>
        </p:txBody>
      </p:sp>
      <p:sp>
        <p:nvSpPr>
          <p:cNvPr id="13" name="Slide Number Placeholder 12"/>
          <p:cNvSpPr>
            <a:spLocks noGrp="1"/>
          </p:cNvSpPr>
          <p:nvPr>
            <p:ph type="sldNum" sz="quarter" idx="11"/>
          </p:nvPr>
        </p:nvSpPr>
        <p:spPr>
          <a:xfrm>
            <a:off x="0" y="4667249"/>
            <a:ext cx="1568450" cy="663578"/>
          </a:xfrm>
        </p:spPr>
        <p:txBody>
          <a:bodyPr rtlCol="0"/>
          <a:lstStyle>
            <a:lvl1pPr>
              <a:defRPr sz="2800"/>
            </a:lvl1pPr>
          </a:lstStyle>
          <a:p>
            <a:pPr algn="ctr"/>
            <a:fld id="{1AD93096-5B34-4342-9326-69289CEAE4C2}" type="slidenum">
              <a:rPr lang="en-US" smtClean="0"/>
              <a:pPr algn="ctr"/>
              <a:t>‹#›</a:t>
            </a:fld>
            <a:endParaRPr lang="en-US" sz="2800" dirty="0"/>
          </a:p>
        </p:txBody>
      </p:sp>
      <p:sp>
        <p:nvSpPr>
          <p:cNvPr id="14" name="Footer Placeholder 13"/>
          <p:cNvSpPr>
            <a:spLocks noGrp="1"/>
          </p:cNvSpPr>
          <p:nvPr>
            <p:ph type="ftr" sz="quarter" idx="12"/>
          </p:nvPr>
        </p:nvSpPr>
        <p:spPr>
          <a:xfrm>
            <a:off x="1733550" y="6248209"/>
            <a:ext cx="4953000" cy="365125"/>
          </a:xfrm>
        </p:spPr>
        <p:txBody>
          <a:bodyPr rtlCol="0"/>
          <a:lstStyle/>
          <a:p>
            <a:endParaRPr lang="en-US" dirty="0"/>
          </a:p>
        </p:txBody>
      </p:sp>
      <p:sp>
        <p:nvSpPr>
          <p:cNvPr id="3" name="Picture Placeholder 2"/>
          <p:cNvSpPr>
            <a:spLocks noGrp="1"/>
          </p:cNvSpPr>
          <p:nvPr>
            <p:ph type="pic" idx="1"/>
          </p:nvPr>
        </p:nvSpPr>
        <p:spPr>
          <a:xfrm>
            <a:off x="1690624" y="0"/>
            <a:ext cx="8215376" cy="4568952"/>
          </a:xfrm>
          <a:solidFill>
            <a:schemeClr val="accent1">
              <a:tint val="40000"/>
            </a:schemeClr>
          </a:solidFill>
          <a:ln>
            <a:noFill/>
          </a:ln>
        </p:spPr>
        <p:txBody>
          <a:bodyPr/>
          <a:lstStyle>
            <a:lvl1pPr marL="0" indent="0">
              <a:buNone/>
              <a:defRPr sz="3200"/>
            </a:lvl1pPr>
          </a:lstStyle>
          <a:p>
            <a:r>
              <a:rPr lang="zh-CN" altLang="en-US"/>
              <a:t>单击图标添加图片</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60400" y="228600"/>
            <a:ext cx="8832850" cy="990600"/>
          </a:xfrm>
          <a:prstGeom prst="rect">
            <a:avLst/>
          </a:prstGeom>
        </p:spPr>
        <p:txBody>
          <a:bodyPr vert="horz" anchor="ctr">
            <a:normAutofit/>
          </a:bodyPr>
          <a:lstStyle/>
          <a:p>
            <a:r>
              <a:rPr lang="zh-CN" altLang="en-US"/>
              <a:t>单击此处编辑母版标题样式</a:t>
            </a:r>
            <a:endParaRPr lang="en-US" dirty="0"/>
          </a:p>
        </p:txBody>
      </p:sp>
      <p:sp>
        <p:nvSpPr>
          <p:cNvPr id="13" name="Text Placeholder 12"/>
          <p:cNvSpPr>
            <a:spLocks noGrp="1"/>
          </p:cNvSpPr>
          <p:nvPr>
            <p:ph type="body" idx="1"/>
          </p:nvPr>
        </p:nvSpPr>
        <p:spPr>
          <a:xfrm>
            <a:off x="663702" y="1600200"/>
            <a:ext cx="8832850" cy="4526280"/>
          </a:xfrm>
          <a:prstGeom prst="rect">
            <a:avLst/>
          </a:prstGeom>
        </p:spPr>
        <p:txBody>
          <a:bodyPr vert="horz">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4" name="Date Placeholder 13"/>
          <p:cNvSpPr>
            <a:spLocks noGrp="1"/>
          </p:cNvSpPr>
          <p:nvPr>
            <p:ph type="dt" sz="half" idx="2"/>
          </p:nvPr>
        </p:nvSpPr>
        <p:spPr>
          <a:xfrm>
            <a:off x="6604000" y="6248403"/>
            <a:ext cx="2889250" cy="365125"/>
          </a:xfrm>
          <a:prstGeom prst="rect">
            <a:avLst/>
          </a:prstGeom>
        </p:spPr>
        <p:txBody>
          <a:bodyPr vert="horz" anchor="ctr" anchorCtr="0"/>
          <a:lstStyle>
            <a:lvl1pPr algn="l">
              <a:defRPr sz="1400">
                <a:solidFill>
                  <a:schemeClr val="tx2"/>
                </a:solidFill>
              </a:defRPr>
            </a:lvl1pPr>
          </a:lstStyle>
          <a:p>
            <a:endParaRPr lang="en-US" sz="1400" dirty="0">
              <a:solidFill>
                <a:schemeClr val="tx2"/>
              </a:solidFill>
            </a:endParaRPr>
          </a:p>
        </p:txBody>
      </p:sp>
      <p:sp>
        <p:nvSpPr>
          <p:cNvPr id="3" name="Footer Placeholder 2"/>
          <p:cNvSpPr>
            <a:spLocks noGrp="1"/>
          </p:cNvSpPr>
          <p:nvPr>
            <p:ph type="ftr" sz="quarter" idx="3"/>
          </p:nvPr>
        </p:nvSpPr>
        <p:spPr>
          <a:xfrm>
            <a:off x="660402" y="6248209"/>
            <a:ext cx="5872840" cy="365125"/>
          </a:xfrm>
          <a:prstGeom prst="rect">
            <a:avLst/>
          </a:prstGeom>
        </p:spPr>
        <p:txBody>
          <a:bodyPr vert="horz" anchor="ctr"/>
          <a:lstStyle>
            <a:lvl1pPr algn="r">
              <a:defRPr sz="1400">
                <a:solidFill>
                  <a:schemeClr val="tx2"/>
                </a:solidFill>
              </a:defRPr>
            </a:lvl1pPr>
          </a:lstStyle>
          <a:p>
            <a:pPr algn="r"/>
            <a:endParaRPr lang="en-US" sz="1400" dirty="0">
              <a:solidFill>
                <a:schemeClr val="tx2"/>
              </a:solidFill>
            </a:endParaRPr>
          </a:p>
        </p:txBody>
      </p:sp>
      <p:sp>
        <p:nvSpPr>
          <p:cNvPr id="7" name="Rectangle 6"/>
          <p:cNvSpPr/>
          <p:nvPr/>
        </p:nvSpPr>
        <p:spPr bwMode="white">
          <a:xfrm>
            <a:off x="0" y="1234440"/>
            <a:ext cx="9906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80160"/>
            <a:ext cx="57785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639762" y="1280160"/>
            <a:ext cx="9266238"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1272222"/>
            <a:ext cx="577850" cy="244476"/>
          </a:xfrm>
          <a:prstGeom prst="rect">
            <a:avLst/>
          </a:prstGeom>
        </p:spPr>
        <p:txBody>
          <a:bodyPr vert="horz" anchor="ctr" anchorCtr="0">
            <a:normAutofit/>
          </a:bodyPr>
          <a:lstStyle>
            <a:lvl1pPr algn="ctr">
              <a:defRPr sz="1400" b="1">
                <a:solidFill>
                  <a:srgbClr val="FFFFFF"/>
                </a:solidFill>
              </a:defRPr>
            </a:lvl1p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hdr="0" ftr="0" dt="0"/>
  <p:txStyles>
    <p:titleStyle>
      <a:lvl1pPr algn="l" rtl="0" eaLnBrk="1" latinLnBrk="0" hangingPunct="1">
        <a:spcBef>
          <a:spcPct val="0"/>
        </a:spcBef>
        <a:buNone/>
        <a:defRPr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1186566" y="5085184"/>
            <a:ext cx="8670800" cy="850032"/>
          </a:xfrm>
        </p:spPr>
        <p:txBody>
          <a:bodyPr>
            <a:normAutofit/>
          </a:bodyPr>
          <a:lstStyle/>
          <a:p>
            <a:pPr>
              <a:spcBef>
                <a:spcPts val="0"/>
              </a:spcBef>
            </a:pPr>
            <a:r>
              <a:rPr lang="en-US" altLang="zh-CN" b="1" dirty="0">
                <a:solidFill>
                  <a:srgbClr val="0070C0"/>
                </a:solidFill>
                <a:latin typeface="+mj-ea"/>
              </a:rPr>
              <a:t>Spark</a:t>
            </a:r>
            <a:r>
              <a:rPr lang="zh-CN" altLang="en-US" b="1" dirty="0">
                <a:solidFill>
                  <a:srgbClr val="0070C0"/>
                </a:solidFill>
                <a:latin typeface="+mj-ea"/>
              </a:rPr>
              <a:t>大数据应用开发原理与实践</a:t>
            </a:r>
            <a:endParaRPr lang="zh-CN" altLang="en-US" sz="3600" b="0" i="0" dirty="0">
              <a:solidFill>
                <a:srgbClr val="3891A7">
                  <a:lumMod val="75000"/>
                </a:srgbClr>
              </a:solidFill>
              <a:latin typeface="Tw Cen MT"/>
              <a:ea typeface="宋体" pitchFamily="2" charset="-122"/>
              <a:cs typeface="+mj-cs"/>
            </a:endParaRPr>
          </a:p>
        </p:txBody>
      </p:sp>
      <p:sp>
        <p:nvSpPr>
          <p:cNvPr id="3" name="Rectangle 2"/>
          <p:cNvSpPr>
            <a:spLocks noGrp="1"/>
          </p:cNvSpPr>
          <p:nvPr>
            <p:ph type="subTitle" idx="1"/>
          </p:nvPr>
        </p:nvSpPr>
        <p:spPr/>
        <p:txBody>
          <a:bodyPr>
            <a:noAutofit/>
          </a:bodyPr>
          <a:lstStyle/>
          <a:p>
            <a:pPr algn="r"/>
            <a:r>
              <a:rPr lang="en-US" altLang="zh-CN" sz="4400" dirty="0">
                <a:ea typeface="宋体" pitchFamily="2" charset="-122"/>
              </a:rPr>
              <a:t>Spark</a:t>
            </a:r>
            <a:r>
              <a:rPr lang="zh-CN" altLang="en-US" sz="4400" dirty="0">
                <a:ea typeface="宋体" pitchFamily="2" charset="-122"/>
              </a:rPr>
              <a:t>机器学习</a:t>
            </a:r>
            <a:r>
              <a:rPr lang="en-US" altLang="zh-CN" sz="4400" dirty="0">
                <a:ea typeface="宋体" pitchFamily="2" charset="-122"/>
              </a:rPr>
              <a:t>-</a:t>
            </a:r>
            <a:r>
              <a:rPr lang="zh-CN" altLang="en-US" sz="4400" dirty="0">
                <a:ea typeface="宋体" pitchFamily="2" charset="-122"/>
              </a:rPr>
              <a:t>算法</a:t>
            </a:r>
            <a:endParaRPr lang="zh-CN" altLang="en-US" sz="4400" b="0" i="0" dirty="0">
              <a:solidFill>
                <a:srgbClr val="FFFFFF"/>
              </a:solidFill>
              <a:ea typeface="宋体"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8925" y="0"/>
            <a:ext cx="9227202" cy="1073150"/>
          </a:xfrm>
        </p:spPr>
        <p:txBody>
          <a:bodyPr>
            <a:normAutofit fontScale="90000"/>
          </a:bodyPr>
          <a:lstStyle/>
          <a:p>
            <a:r>
              <a:rPr lang="en-US" altLang="zh-CN" b="1" dirty="0"/>
              <a:t>Predicting the chances of infant</a:t>
            </a:r>
            <a:br>
              <a:rPr lang="en-US" altLang="zh-CN" b="1" dirty="0"/>
            </a:br>
            <a:r>
              <a:rPr lang="en-US" altLang="zh-CN" b="1" dirty="0"/>
              <a:t>survival with ML(2)</a:t>
            </a:r>
            <a:endParaRPr lang="zh-CN" altLang="en-US" dirty="0"/>
          </a:p>
        </p:txBody>
      </p:sp>
      <p:sp>
        <p:nvSpPr>
          <p:cNvPr id="3" name="内容占位符 2"/>
          <p:cNvSpPr>
            <a:spLocks noGrp="1"/>
          </p:cNvSpPr>
          <p:nvPr>
            <p:ph idx="1"/>
          </p:nvPr>
        </p:nvSpPr>
        <p:spPr>
          <a:xfrm>
            <a:off x="128464" y="1715770"/>
            <a:ext cx="9505056" cy="4665557"/>
          </a:xfrm>
        </p:spPr>
        <p:txBody>
          <a:bodyPr>
            <a:normAutofit/>
          </a:bodyPr>
          <a:lstStyle/>
          <a:p>
            <a:r>
              <a:rPr lang="en-US" altLang="zh-CN" sz="2600" dirty="0"/>
              <a:t>Loading the data</a:t>
            </a:r>
          </a:p>
          <a:p>
            <a:pPr marL="742950" lvl="1" indent="-371475">
              <a:buFont typeface="+mj-lt"/>
              <a:buAutoNum type="arabicPeriod"/>
            </a:pPr>
            <a:r>
              <a:rPr lang="en-US" altLang="zh-CN" dirty="0"/>
              <a:t>schema = </a:t>
            </a:r>
            <a:r>
              <a:rPr lang="en-US" altLang="zh-CN" dirty="0" err="1"/>
              <a:t>typ.StructType</a:t>
            </a:r>
            <a:r>
              <a:rPr lang="en-US" altLang="zh-CN" dirty="0"/>
              <a:t>([</a:t>
            </a:r>
          </a:p>
          <a:p>
            <a:pPr marL="742950" lvl="1" indent="-371475">
              <a:buFont typeface="+mj-lt"/>
              <a:buAutoNum type="arabicPeriod"/>
            </a:pPr>
            <a:r>
              <a:rPr lang="en-US" altLang="zh-CN" dirty="0" err="1"/>
              <a:t>typ.StructField</a:t>
            </a:r>
            <a:r>
              <a:rPr lang="en-US" altLang="zh-CN" dirty="0"/>
              <a:t>(e[0], e[1], False) for e in labels</a:t>
            </a:r>
          </a:p>
          <a:p>
            <a:pPr marL="742950" lvl="1" indent="-371475">
              <a:buFont typeface="+mj-lt"/>
              <a:buAutoNum type="arabicPeriod"/>
            </a:pPr>
            <a:r>
              <a:rPr lang="en-US" altLang="zh-CN" dirty="0"/>
              <a:t>])</a:t>
            </a:r>
          </a:p>
          <a:p>
            <a:pPr marL="742950" lvl="1" indent="-371475">
              <a:buFont typeface="+mj-lt"/>
              <a:buAutoNum type="arabicPeriod"/>
            </a:pPr>
            <a:r>
              <a:rPr lang="en-US" altLang="zh-CN" dirty="0"/>
              <a:t>births = </a:t>
            </a:r>
            <a:r>
              <a:rPr lang="en-US" altLang="zh-CN" u="sng" dirty="0"/>
              <a:t>spark.read.csv(</a:t>
            </a:r>
            <a:r>
              <a:rPr lang="en-US" altLang="zh-CN" i="1" u="sng" dirty="0"/>
              <a:t>'births_transformed.csv.gz', </a:t>
            </a:r>
          </a:p>
          <a:p>
            <a:pPr marL="742950" lvl="1" indent="-371475">
              <a:buFont typeface="+mj-lt"/>
              <a:buAutoNum type="arabicPeriod"/>
            </a:pPr>
            <a:r>
              <a:rPr lang="en-US" altLang="zh-CN" dirty="0"/>
              <a:t>                        header=True, </a:t>
            </a:r>
          </a:p>
          <a:p>
            <a:pPr marL="696516" lvl="1" indent="-278606">
              <a:buFont typeface="+mj-lt"/>
              <a:buAutoNum type="arabicPeriod"/>
            </a:pPr>
            <a:r>
              <a:rPr lang="en-US" altLang="zh-CN" dirty="0"/>
              <a:t>                        schema=schema)</a:t>
            </a:r>
          </a:p>
          <a:p>
            <a:r>
              <a:rPr lang="en-US" altLang="zh-CN" dirty="0"/>
              <a:t>We specify the schema of the </a:t>
            </a:r>
            <a:r>
              <a:rPr lang="en-US" altLang="zh-CN" dirty="0" err="1"/>
              <a:t>DataFrame</a:t>
            </a:r>
            <a:r>
              <a:rPr lang="en-US" altLang="zh-CN" dirty="0"/>
              <a:t>; </a:t>
            </a:r>
          </a:p>
          <a:p>
            <a:r>
              <a:rPr lang="en-US" altLang="zh-CN" dirty="0"/>
              <a:t>Our severely limited dataset now only has 17 columns</a:t>
            </a:r>
            <a:endParaRPr lang="zh-CN" altLang="en-US" dirty="0"/>
          </a:p>
        </p:txBody>
      </p:sp>
      <p:sp>
        <p:nvSpPr>
          <p:cNvPr id="4" name="灯片编号占位符 3"/>
          <p:cNvSpPr>
            <a:spLocks noGrp="1"/>
          </p:cNvSpPr>
          <p:nvPr>
            <p:ph type="sldNum" sz="quarter" idx="12"/>
          </p:nvPr>
        </p:nvSpPr>
        <p:spPr/>
        <p:txBody>
          <a:bodyPr>
            <a:normAutofit fontScale="85000" lnSpcReduction="20000"/>
          </a:bodyPr>
          <a:lstStyle/>
          <a:p>
            <a:fld id="{65B8AB34-AC4B-47AE-A239-75C9354C5637}" type="slidenum">
              <a:rPr lang="zh-CN" altLang="en-US" smtClean="0"/>
              <a:pPr/>
              <a:t>10</a:t>
            </a:fld>
            <a:endParaRPr lang="zh-CN" altLang="en-US"/>
          </a:p>
        </p:txBody>
      </p:sp>
    </p:spTree>
    <p:extLst>
      <p:ext uri="{BB962C8B-B14F-4D97-AF65-F5344CB8AC3E}">
        <p14:creationId xmlns:p14="http://schemas.microsoft.com/office/powerpoint/2010/main" val="63141066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8053" y="115015"/>
            <a:ext cx="9062715" cy="1073150"/>
          </a:xfrm>
        </p:spPr>
        <p:txBody>
          <a:bodyPr>
            <a:normAutofit fontScale="90000"/>
          </a:bodyPr>
          <a:lstStyle/>
          <a:p>
            <a:r>
              <a:rPr lang="en-US" altLang="zh-CN" b="1" dirty="0"/>
              <a:t>Predicting the chances of infant</a:t>
            </a:r>
            <a:br>
              <a:rPr lang="en-US" altLang="zh-CN" b="1" dirty="0"/>
            </a:br>
            <a:r>
              <a:rPr lang="en-US" altLang="zh-CN" b="1" dirty="0"/>
              <a:t>survival with ML(3)</a:t>
            </a:r>
            <a:endParaRPr lang="zh-CN" altLang="en-US" dirty="0"/>
          </a:p>
        </p:txBody>
      </p:sp>
      <p:sp>
        <p:nvSpPr>
          <p:cNvPr id="3" name="内容占位符 2"/>
          <p:cNvSpPr>
            <a:spLocks noGrp="1"/>
          </p:cNvSpPr>
          <p:nvPr>
            <p:ph idx="1"/>
          </p:nvPr>
        </p:nvSpPr>
        <p:spPr>
          <a:xfrm>
            <a:off x="308053" y="1700808"/>
            <a:ext cx="9304996" cy="4896544"/>
          </a:xfrm>
        </p:spPr>
        <p:txBody>
          <a:bodyPr>
            <a:normAutofit/>
          </a:bodyPr>
          <a:lstStyle/>
          <a:p>
            <a:r>
              <a:rPr lang="en-US" altLang="zh-CN" dirty="0"/>
              <a:t>encode the BIRTH_PLACE variable:</a:t>
            </a:r>
          </a:p>
          <a:p>
            <a:pPr marL="789384" lvl="1" indent="-417909">
              <a:buFont typeface="+mj-lt"/>
              <a:buAutoNum type="arabicPeriod"/>
            </a:pPr>
            <a:r>
              <a:rPr lang="en-US" altLang="zh-CN" sz="2800" dirty="0"/>
              <a:t>import </a:t>
            </a:r>
            <a:r>
              <a:rPr lang="en-US" altLang="zh-CN" sz="2800" dirty="0" err="1"/>
              <a:t>pyspark.ml.feature</a:t>
            </a:r>
            <a:r>
              <a:rPr lang="en-US" altLang="zh-CN" sz="2800" dirty="0"/>
              <a:t> as </a:t>
            </a:r>
            <a:r>
              <a:rPr lang="en-US" altLang="zh-CN" sz="2800" dirty="0" err="1"/>
              <a:t>ft</a:t>
            </a:r>
            <a:endParaRPr lang="en-US" altLang="zh-CN" sz="2800" dirty="0"/>
          </a:p>
          <a:p>
            <a:pPr marL="789384" lvl="1" indent="-417909">
              <a:buFont typeface="+mj-lt"/>
              <a:buAutoNum type="arabicPeriod"/>
            </a:pPr>
            <a:r>
              <a:rPr lang="en-US" altLang="zh-CN" sz="2800" dirty="0" err="1"/>
              <a:t>births.printSchema</a:t>
            </a:r>
            <a:r>
              <a:rPr lang="en-US" altLang="zh-CN" sz="2800" dirty="0"/>
              <a:t>()</a:t>
            </a:r>
          </a:p>
          <a:p>
            <a:pPr marL="789384" lvl="1" indent="-417909">
              <a:buFont typeface="+mj-lt"/>
              <a:buAutoNum type="arabicPeriod"/>
            </a:pPr>
            <a:r>
              <a:rPr lang="en-US" altLang="zh-CN" sz="2800" dirty="0"/>
              <a:t>births = </a:t>
            </a:r>
            <a:r>
              <a:rPr lang="en-US" altLang="zh-CN" sz="2800" dirty="0" err="1"/>
              <a:t>births.withColumn</a:t>
            </a:r>
            <a:r>
              <a:rPr lang="en-US" altLang="zh-CN" sz="2800" dirty="0"/>
              <a:t>('BIRTH_PLACE_INT', births['BIRTH_PLACE'].cast(</a:t>
            </a:r>
            <a:r>
              <a:rPr lang="en-US" altLang="zh-CN" sz="2800" dirty="0" err="1"/>
              <a:t>typ.IntegerType</a:t>
            </a:r>
            <a:r>
              <a:rPr lang="en-US" altLang="zh-CN" sz="2800" dirty="0"/>
              <a:t>()))</a:t>
            </a:r>
          </a:p>
          <a:p>
            <a:pPr marL="789384" lvl="1" indent="-417909">
              <a:buFont typeface="+mj-lt"/>
              <a:buAutoNum type="arabicPeriod"/>
            </a:pPr>
            <a:r>
              <a:rPr lang="en-US" altLang="zh-CN" sz="2800" dirty="0" err="1"/>
              <a:t>births.printSchema</a:t>
            </a:r>
            <a:r>
              <a:rPr lang="en-US" altLang="zh-CN" sz="2800" dirty="0"/>
              <a:t>()</a:t>
            </a:r>
          </a:p>
          <a:p>
            <a:pPr marL="789384" lvl="1" indent="-417909">
              <a:buFont typeface="+mj-lt"/>
              <a:buAutoNum type="arabicPeriod"/>
            </a:pPr>
            <a:r>
              <a:rPr lang="en-US" altLang="zh-CN" sz="2800" dirty="0"/>
              <a:t>encoder= </a:t>
            </a:r>
            <a:r>
              <a:rPr lang="en-US" altLang="zh-CN" sz="2800" dirty="0" err="1"/>
              <a:t>ft.OneHotEncoder</a:t>
            </a:r>
            <a:r>
              <a:rPr lang="en-US" altLang="zh-CN" sz="2800" dirty="0"/>
              <a:t>(</a:t>
            </a:r>
            <a:r>
              <a:rPr lang="en-US" altLang="zh-CN" sz="2800" dirty="0" err="1"/>
              <a:t>inputCol</a:t>
            </a:r>
            <a:r>
              <a:rPr lang="en-US" altLang="zh-CN" sz="2800" dirty="0"/>
              <a:t>='</a:t>
            </a:r>
            <a:r>
              <a:rPr lang="en-US" altLang="zh-CN" sz="2800" dirty="0" err="1"/>
              <a:t>BIRTH_PLACE_INT',outputCol</a:t>
            </a:r>
            <a:r>
              <a:rPr lang="en-US" altLang="zh-CN" sz="2800" dirty="0"/>
              <a:t>='BIRTH_PLACE_VEC')</a:t>
            </a:r>
            <a:endParaRPr lang="zh-CN" altLang="en-US" sz="2800" dirty="0"/>
          </a:p>
        </p:txBody>
      </p:sp>
      <p:sp>
        <p:nvSpPr>
          <p:cNvPr id="4" name="灯片编号占位符 3"/>
          <p:cNvSpPr>
            <a:spLocks noGrp="1"/>
          </p:cNvSpPr>
          <p:nvPr>
            <p:ph type="sldNum" sz="quarter" idx="12"/>
          </p:nvPr>
        </p:nvSpPr>
        <p:spPr/>
        <p:txBody>
          <a:bodyPr>
            <a:normAutofit fontScale="85000" lnSpcReduction="20000"/>
          </a:bodyPr>
          <a:lstStyle/>
          <a:p>
            <a:fld id="{65B8AB34-AC4B-47AE-A239-75C9354C5637}" type="slidenum">
              <a:rPr lang="zh-CN" altLang="en-US" smtClean="0"/>
              <a:pPr/>
              <a:t>11</a:t>
            </a:fld>
            <a:endParaRPr lang="zh-CN" altLang="en-US"/>
          </a:p>
        </p:txBody>
      </p:sp>
    </p:spTree>
    <p:extLst>
      <p:ext uri="{BB962C8B-B14F-4D97-AF65-F5344CB8AC3E}">
        <p14:creationId xmlns:p14="http://schemas.microsoft.com/office/powerpoint/2010/main" val="102764420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0264" y="81528"/>
            <a:ext cx="9617075" cy="1073150"/>
          </a:xfrm>
        </p:spPr>
        <p:txBody>
          <a:bodyPr>
            <a:normAutofit fontScale="90000"/>
          </a:bodyPr>
          <a:lstStyle/>
          <a:p>
            <a:r>
              <a:rPr lang="en-US" altLang="zh-CN" b="1" dirty="0"/>
              <a:t>Predicting the chances of infant</a:t>
            </a:r>
            <a:br>
              <a:rPr lang="en-US" altLang="zh-CN" b="1" dirty="0"/>
            </a:br>
            <a:r>
              <a:rPr lang="en-US" altLang="zh-CN" b="1" dirty="0"/>
              <a:t>survival with ML(4)</a:t>
            </a:r>
            <a:endParaRPr lang="zh-CN" altLang="en-US" dirty="0"/>
          </a:p>
        </p:txBody>
      </p:sp>
      <p:sp>
        <p:nvSpPr>
          <p:cNvPr id="3" name="内容占位符 2"/>
          <p:cNvSpPr>
            <a:spLocks noGrp="1"/>
          </p:cNvSpPr>
          <p:nvPr>
            <p:ph idx="1"/>
          </p:nvPr>
        </p:nvSpPr>
        <p:spPr>
          <a:xfrm>
            <a:off x="260264" y="1700808"/>
            <a:ext cx="9517272" cy="4752528"/>
          </a:xfrm>
        </p:spPr>
        <p:txBody>
          <a:bodyPr>
            <a:normAutofit/>
          </a:bodyPr>
          <a:lstStyle/>
          <a:p>
            <a:r>
              <a:rPr lang="en-US" altLang="zh-CN" dirty="0"/>
              <a:t>create a single column with all the features collated together:</a:t>
            </a:r>
          </a:p>
          <a:p>
            <a:pPr marL="742950" lvl="1" indent="-371475">
              <a:buFont typeface="+mj-lt"/>
              <a:buAutoNum type="arabicPeriod"/>
            </a:pPr>
            <a:r>
              <a:rPr lang="en-US" altLang="zh-CN" dirty="0" err="1"/>
              <a:t>featuresCreator</a:t>
            </a:r>
            <a:r>
              <a:rPr lang="en-US" altLang="zh-CN" dirty="0"/>
              <a:t> = </a:t>
            </a:r>
            <a:r>
              <a:rPr lang="en-US" altLang="zh-CN" dirty="0" err="1"/>
              <a:t>ft.VectorAssembler</a:t>
            </a:r>
            <a:r>
              <a:rPr lang="en-US" altLang="zh-CN" dirty="0"/>
              <a:t>(</a:t>
            </a:r>
          </a:p>
          <a:p>
            <a:pPr marL="742950" lvl="1" indent="-371475">
              <a:buFont typeface="+mj-lt"/>
              <a:buAutoNum type="arabicPeriod"/>
            </a:pPr>
            <a:r>
              <a:rPr lang="en-US" altLang="zh-CN" dirty="0"/>
              <a:t>    </a:t>
            </a:r>
            <a:r>
              <a:rPr lang="en-US" altLang="zh-CN" dirty="0" err="1"/>
              <a:t>inputCols</a:t>
            </a:r>
            <a:r>
              <a:rPr lang="en-US" altLang="zh-CN" dirty="0"/>
              <a:t>=[</a:t>
            </a:r>
          </a:p>
          <a:p>
            <a:pPr marL="742950" lvl="1" indent="-371475">
              <a:buFont typeface="+mj-lt"/>
              <a:buAutoNum type="arabicPeriod"/>
            </a:pPr>
            <a:r>
              <a:rPr lang="en-US" altLang="zh-CN" dirty="0"/>
              <a:t>        col[0] for col in labels[2:]] +  [</a:t>
            </a:r>
            <a:r>
              <a:rPr lang="en-US" altLang="zh-CN" dirty="0" err="1"/>
              <a:t>encoder.getOutputCol</a:t>
            </a:r>
            <a:r>
              <a:rPr lang="en-US" altLang="zh-CN" dirty="0"/>
              <a:t>()], outputCol='features'</a:t>
            </a:r>
          </a:p>
          <a:p>
            <a:pPr marL="742950" lvl="1" indent="-371475">
              <a:buFont typeface="+mj-lt"/>
              <a:buAutoNum type="arabicPeriod"/>
            </a:pPr>
            <a:r>
              <a:rPr lang="en-US" altLang="zh-CN" dirty="0"/>
              <a:t>)</a:t>
            </a:r>
            <a:endParaRPr lang="zh-CN" altLang="en-US" dirty="0"/>
          </a:p>
        </p:txBody>
      </p:sp>
      <p:sp>
        <p:nvSpPr>
          <p:cNvPr id="4" name="灯片编号占位符 3"/>
          <p:cNvSpPr>
            <a:spLocks noGrp="1"/>
          </p:cNvSpPr>
          <p:nvPr>
            <p:ph type="sldNum" sz="quarter" idx="12"/>
          </p:nvPr>
        </p:nvSpPr>
        <p:spPr/>
        <p:txBody>
          <a:bodyPr>
            <a:normAutofit fontScale="85000" lnSpcReduction="20000"/>
          </a:bodyPr>
          <a:lstStyle/>
          <a:p>
            <a:fld id="{65B8AB34-AC4B-47AE-A239-75C9354C5637}" type="slidenum">
              <a:rPr lang="zh-CN" altLang="en-US" smtClean="0"/>
              <a:pPr/>
              <a:t>12</a:t>
            </a:fld>
            <a:endParaRPr lang="zh-CN" altLang="en-US"/>
          </a:p>
        </p:txBody>
      </p:sp>
    </p:spTree>
    <p:extLst>
      <p:ext uri="{BB962C8B-B14F-4D97-AF65-F5344CB8AC3E}">
        <p14:creationId xmlns:p14="http://schemas.microsoft.com/office/powerpoint/2010/main" val="16874067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Predicting the chances of infant</a:t>
            </a:r>
            <a:br>
              <a:rPr lang="en-US" altLang="zh-CN" b="1" dirty="0"/>
            </a:br>
            <a:r>
              <a:rPr lang="en-US" altLang="zh-CN" b="1" dirty="0"/>
              <a:t>survival with ML(5)</a:t>
            </a:r>
            <a:endParaRPr lang="zh-CN" altLang="en-US" dirty="0"/>
          </a:p>
        </p:txBody>
      </p:sp>
      <p:sp>
        <p:nvSpPr>
          <p:cNvPr id="3" name="内容占位符 2"/>
          <p:cNvSpPr>
            <a:spLocks noGrp="1"/>
          </p:cNvSpPr>
          <p:nvPr>
            <p:ph idx="1"/>
          </p:nvPr>
        </p:nvSpPr>
        <p:spPr/>
        <p:txBody>
          <a:bodyPr>
            <a:normAutofit/>
          </a:bodyPr>
          <a:lstStyle/>
          <a:p>
            <a:pPr marL="742950" lvl="1" indent="-371475">
              <a:buFont typeface="+mj-lt"/>
              <a:buAutoNum type="arabicPeriod"/>
            </a:pPr>
            <a:r>
              <a:rPr lang="en-US" altLang="zh-CN" sz="3200" dirty="0">
                <a:latin typeface="Arial" panose="020B0604020202020204" pitchFamily="34" charset="0"/>
                <a:cs typeface="Arial" panose="020B0604020202020204" pitchFamily="34" charset="0"/>
              </a:rPr>
              <a:t>import </a:t>
            </a:r>
            <a:r>
              <a:rPr lang="en-US" altLang="zh-CN" sz="3200" dirty="0" err="1">
                <a:latin typeface="Arial" panose="020B0604020202020204" pitchFamily="34" charset="0"/>
                <a:cs typeface="Arial" panose="020B0604020202020204" pitchFamily="34" charset="0"/>
              </a:rPr>
              <a:t>pyspark.ml.classification</a:t>
            </a:r>
            <a:r>
              <a:rPr lang="en-US" altLang="zh-CN" sz="3200" dirty="0">
                <a:latin typeface="Arial" panose="020B0604020202020204" pitchFamily="34" charset="0"/>
                <a:cs typeface="Arial" panose="020B0604020202020204" pitchFamily="34" charset="0"/>
              </a:rPr>
              <a:t> as cl</a:t>
            </a:r>
          </a:p>
          <a:p>
            <a:pPr marL="742950" lvl="1" indent="-371475">
              <a:buFont typeface="+mj-lt"/>
              <a:buAutoNum type="arabicPeriod"/>
            </a:pPr>
            <a:r>
              <a:rPr lang="en-US" altLang="zh-CN" sz="3200" dirty="0">
                <a:latin typeface="Arial" panose="020B0604020202020204" pitchFamily="34" charset="0"/>
                <a:cs typeface="Arial" panose="020B0604020202020204" pitchFamily="34" charset="0"/>
              </a:rPr>
              <a:t>logistic = </a:t>
            </a:r>
            <a:r>
              <a:rPr lang="en-US" altLang="zh-CN" sz="3200" dirty="0" err="1">
                <a:latin typeface="Arial" panose="020B0604020202020204" pitchFamily="34" charset="0"/>
                <a:cs typeface="Arial" panose="020B0604020202020204" pitchFamily="34" charset="0"/>
              </a:rPr>
              <a:t>cl.LogisticRegression</a:t>
            </a:r>
            <a:r>
              <a:rPr lang="en-US" altLang="zh-CN" sz="3200" dirty="0">
                <a:latin typeface="Arial" panose="020B0604020202020204" pitchFamily="34" charset="0"/>
                <a:cs typeface="Arial" panose="020B0604020202020204" pitchFamily="34" charset="0"/>
              </a:rPr>
              <a:t>(</a:t>
            </a:r>
          </a:p>
          <a:p>
            <a:pPr marL="742950" lvl="1" indent="-371475">
              <a:buFont typeface="+mj-lt"/>
              <a:buAutoNum type="arabicPeriod"/>
            </a:pPr>
            <a:r>
              <a:rPr lang="en-US" altLang="zh-CN" sz="3200" dirty="0">
                <a:latin typeface="Arial" panose="020B0604020202020204" pitchFamily="34" charset="0"/>
                <a:cs typeface="Arial" panose="020B0604020202020204" pitchFamily="34" charset="0"/>
              </a:rPr>
              <a:t>    </a:t>
            </a:r>
            <a:r>
              <a:rPr lang="en-US" altLang="zh-CN" sz="3200" dirty="0" err="1">
                <a:latin typeface="Arial" panose="020B0604020202020204" pitchFamily="34" charset="0"/>
                <a:cs typeface="Arial" panose="020B0604020202020204" pitchFamily="34" charset="0"/>
              </a:rPr>
              <a:t>maxIter</a:t>
            </a:r>
            <a:r>
              <a:rPr lang="en-US" altLang="zh-CN" sz="3200" dirty="0">
                <a:latin typeface="Arial" panose="020B0604020202020204" pitchFamily="34" charset="0"/>
                <a:cs typeface="Arial" panose="020B0604020202020204" pitchFamily="34" charset="0"/>
              </a:rPr>
              <a:t>=10, </a:t>
            </a:r>
          </a:p>
          <a:p>
            <a:pPr marL="742950" lvl="1" indent="-371475">
              <a:buFont typeface="+mj-lt"/>
              <a:buAutoNum type="arabicPeriod"/>
            </a:pPr>
            <a:r>
              <a:rPr lang="en-US" altLang="zh-CN" sz="3200" dirty="0">
                <a:latin typeface="Arial" panose="020B0604020202020204" pitchFamily="34" charset="0"/>
                <a:cs typeface="Arial" panose="020B0604020202020204" pitchFamily="34" charset="0"/>
              </a:rPr>
              <a:t>    </a:t>
            </a:r>
            <a:r>
              <a:rPr lang="en-US" altLang="zh-CN" sz="3200" dirty="0" err="1">
                <a:latin typeface="Arial" panose="020B0604020202020204" pitchFamily="34" charset="0"/>
                <a:cs typeface="Arial" panose="020B0604020202020204" pitchFamily="34" charset="0"/>
              </a:rPr>
              <a:t>regParam</a:t>
            </a:r>
            <a:r>
              <a:rPr lang="en-US" altLang="zh-CN" sz="3200" dirty="0">
                <a:latin typeface="Arial" panose="020B0604020202020204" pitchFamily="34" charset="0"/>
                <a:cs typeface="Arial" panose="020B0604020202020204" pitchFamily="34" charset="0"/>
              </a:rPr>
              <a:t>=0.01, </a:t>
            </a:r>
          </a:p>
          <a:p>
            <a:pPr marL="742950" lvl="1" indent="-371475">
              <a:buFont typeface="+mj-lt"/>
              <a:buAutoNum type="arabicPeriod"/>
            </a:pPr>
            <a:r>
              <a:rPr lang="en-US" altLang="zh-CN" sz="3200" dirty="0">
                <a:latin typeface="Arial" panose="020B0604020202020204" pitchFamily="34" charset="0"/>
                <a:cs typeface="Arial" panose="020B0604020202020204" pitchFamily="34" charset="0"/>
              </a:rPr>
              <a:t>    </a:t>
            </a:r>
            <a:r>
              <a:rPr lang="en-US" altLang="zh-CN" sz="3200" dirty="0" err="1">
                <a:latin typeface="Arial" panose="020B0604020202020204" pitchFamily="34" charset="0"/>
                <a:cs typeface="Arial" panose="020B0604020202020204" pitchFamily="34" charset="0"/>
              </a:rPr>
              <a:t>labelCol</a:t>
            </a:r>
            <a:r>
              <a:rPr lang="en-US" altLang="zh-CN" sz="3200" dirty="0">
                <a:latin typeface="Arial" panose="020B0604020202020204" pitchFamily="34" charset="0"/>
                <a:cs typeface="Arial" panose="020B0604020202020204" pitchFamily="34" charset="0"/>
              </a:rPr>
              <a:t>='INFANT_ALIVE_AT_REPORT')</a:t>
            </a:r>
            <a:endParaRPr lang="zh-CN" altLang="en-US" sz="3200" dirty="0">
              <a:latin typeface="Arial" panose="020B0604020202020204" pitchFamily="34" charset="0"/>
              <a:cs typeface="Arial" panose="020B0604020202020204" pitchFamily="34" charset="0"/>
            </a:endParaRPr>
          </a:p>
        </p:txBody>
      </p:sp>
      <p:sp>
        <p:nvSpPr>
          <p:cNvPr id="4" name="灯片编号占位符 3"/>
          <p:cNvSpPr>
            <a:spLocks noGrp="1"/>
          </p:cNvSpPr>
          <p:nvPr>
            <p:ph type="sldNum" sz="quarter" idx="12"/>
          </p:nvPr>
        </p:nvSpPr>
        <p:spPr/>
        <p:txBody>
          <a:bodyPr>
            <a:normAutofit fontScale="85000" lnSpcReduction="20000"/>
          </a:bodyPr>
          <a:lstStyle/>
          <a:p>
            <a:fld id="{65B8AB34-AC4B-47AE-A239-75C9354C5637}" type="slidenum">
              <a:rPr lang="zh-CN" altLang="en-US" smtClean="0"/>
              <a:pPr/>
              <a:t>13</a:t>
            </a:fld>
            <a:endParaRPr lang="zh-CN" altLang="en-US"/>
          </a:p>
        </p:txBody>
      </p:sp>
    </p:spTree>
    <p:extLst>
      <p:ext uri="{BB962C8B-B14F-4D97-AF65-F5344CB8AC3E}">
        <p14:creationId xmlns:p14="http://schemas.microsoft.com/office/powerpoint/2010/main" val="167225939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2586" y="85487"/>
            <a:ext cx="9227202" cy="1073150"/>
          </a:xfrm>
        </p:spPr>
        <p:txBody>
          <a:bodyPr>
            <a:normAutofit fontScale="90000"/>
          </a:bodyPr>
          <a:lstStyle/>
          <a:p>
            <a:r>
              <a:rPr lang="en-US" altLang="zh-CN" b="1" dirty="0"/>
              <a:t>Predicting the chances of infant</a:t>
            </a:r>
            <a:br>
              <a:rPr lang="en-US" altLang="zh-CN" b="1" dirty="0"/>
            </a:br>
            <a:r>
              <a:rPr lang="en-US" altLang="zh-CN" b="1" dirty="0"/>
              <a:t>survival with ML(6)</a:t>
            </a:r>
            <a:endParaRPr lang="zh-CN" altLang="en-US" dirty="0"/>
          </a:p>
        </p:txBody>
      </p:sp>
      <p:sp>
        <p:nvSpPr>
          <p:cNvPr id="3" name="内容占位符 2"/>
          <p:cNvSpPr>
            <a:spLocks noGrp="1"/>
          </p:cNvSpPr>
          <p:nvPr>
            <p:ph idx="1"/>
          </p:nvPr>
        </p:nvSpPr>
        <p:spPr>
          <a:xfrm>
            <a:off x="550333" y="1839915"/>
            <a:ext cx="7658358" cy="905028"/>
          </a:xfrm>
        </p:spPr>
        <p:txBody>
          <a:bodyPr>
            <a:normAutofit fontScale="77500" lnSpcReduction="20000"/>
          </a:bodyPr>
          <a:lstStyle/>
          <a:p>
            <a:r>
              <a:rPr lang="en-US" altLang="zh-CN" dirty="0"/>
              <a:t>All that is left now is to </a:t>
            </a:r>
            <a:r>
              <a:rPr lang="en-US" altLang="zh-CN" b="1" i="1" dirty="0"/>
              <a:t>create a Pipeline</a:t>
            </a:r>
            <a:r>
              <a:rPr lang="en-US" altLang="zh-CN" dirty="0"/>
              <a:t> and </a:t>
            </a:r>
            <a:r>
              <a:rPr lang="en-US" altLang="zh-CN" b="1" i="1" dirty="0"/>
              <a:t>fit</a:t>
            </a:r>
            <a:r>
              <a:rPr lang="en-US" altLang="zh-CN" dirty="0"/>
              <a:t> the model</a:t>
            </a:r>
          </a:p>
          <a:p>
            <a:r>
              <a:rPr lang="en-US" altLang="zh-CN" dirty="0"/>
              <a:t>Here's how our pipeline should look like conceptually:</a:t>
            </a:r>
          </a:p>
          <a:p>
            <a:endParaRPr lang="zh-CN" altLang="en-US" dirty="0"/>
          </a:p>
        </p:txBody>
      </p:sp>
      <p:sp>
        <p:nvSpPr>
          <p:cNvPr id="4" name="灯片编号占位符 3"/>
          <p:cNvSpPr>
            <a:spLocks noGrp="1"/>
          </p:cNvSpPr>
          <p:nvPr>
            <p:ph type="sldNum" sz="quarter" idx="12"/>
          </p:nvPr>
        </p:nvSpPr>
        <p:spPr/>
        <p:txBody>
          <a:bodyPr>
            <a:normAutofit fontScale="85000" lnSpcReduction="20000"/>
          </a:bodyPr>
          <a:lstStyle/>
          <a:p>
            <a:fld id="{65B8AB34-AC4B-47AE-A239-75C9354C5637}" type="slidenum">
              <a:rPr lang="zh-CN" altLang="en-US" smtClean="0"/>
              <a:pPr/>
              <a:t>14</a:t>
            </a:fld>
            <a:endParaRPr lang="zh-CN" altLang="en-US"/>
          </a:p>
        </p:txBody>
      </p:sp>
      <p:pic>
        <p:nvPicPr>
          <p:cNvPr id="7" name="图片 6"/>
          <p:cNvPicPr>
            <a:picLocks noChangeAspect="1"/>
          </p:cNvPicPr>
          <p:nvPr/>
        </p:nvPicPr>
        <p:blipFill>
          <a:blip r:embed="rId2"/>
          <a:stretch>
            <a:fillRect/>
          </a:stretch>
        </p:blipFill>
        <p:spPr>
          <a:xfrm>
            <a:off x="217448" y="2882487"/>
            <a:ext cx="9377479" cy="935606"/>
          </a:xfrm>
          <a:prstGeom prst="rect">
            <a:avLst/>
          </a:prstGeom>
        </p:spPr>
      </p:pic>
      <p:sp>
        <p:nvSpPr>
          <p:cNvPr id="9" name="内容占位符 2"/>
          <p:cNvSpPr txBox="1">
            <a:spLocks/>
          </p:cNvSpPr>
          <p:nvPr/>
        </p:nvSpPr>
        <p:spPr>
          <a:xfrm>
            <a:off x="217449" y="3955637"/>
            <a:ext cx="9488079" cy="2713723"/>
          </a:xfrm>
          <a:prstGeom prst="rect">
            <a:avLst/>
          </a:prstGeom>
        </p:spPr>
        <p:txBody>
          <a:bodyPr vert="horz" lIns="74295" tIns="37148" rIns="74295" bIns="37148" rtlCol="0">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371475" indent="-371475">
              <a:buFont typeface="+mj-lt"/>
              <a:buAutoNum type="arabicPeriod"/>
            </a:pPr>
            <a:r>
              <a:rPr lang="en-US" altLang="zh-CN" sz="3000" dirty="0"/>
              <a:t>from pyspark.ml import Pipeline</a:t>
            </a:r>
          </a:p>
          <a:p>
            <a:pPr marL="371475" indent="-371475">
              <a:buFont typeface="+mj-lt"/>
              <a:buAutoNum type="arabicPeriod"/>
            </a:pPr>
            <a:r>
              <a:rPr lang="en-US" altLang="zh-CN" sz="3000" dirty="0"/>
              <a:t>pipeline = Pipeline(stages=[</a:t>
            </a:r>
          </a:p>
          <a:p>
            <a:pPr marL="371475" indent="-371475">
              <a:buFont typeface="+mj-lt"/>
              <a:buAutoNum type="arabicPeriod"/>
            </a:pPr>
            <a:r>
              <a:rPr lang="en-US" altLang="zh-CN" sz="3000" dirty="0"/>
              <a:t>encoder,</a:t>
            </a:r>
          </a:p>
          <a:p>
            <a:pPr marL="371475" indent="-371475">
              <a:buFont typeface="+mj-lt"/>
              <a:buAutoNum type="arabicPeriod"/>
            </a:pPr>
            <a:r>
              <a:rPr lang="en-US" altLang="zh-CN" sz="3000" dirty="0" err="1"/>
              <a:t>featuresCreator</a:t>
            </a:r>
            <a:r>
              <a:rPr lang="en-US" altLang="zh-CN" sz="3000" dirty="0"/>
              <a:t>,</a:t>
            </a:r>
          </a:p>
          <a:p>
            <a:pPr marL="371475" indent="-371475">
              <a:buFont typeface="+mj-lt"/>
              <a:buAutoNum type="arabicPeriod"/>
            </a:pPr>
            <a:r>
              <a:rPr lang="en-US" altLang="zh-CN" sz="3000" dirty="0"/>
              <a:t>logistic</a:t>
            </a:r>
          </a:p>
          <a:p>
            <a:pPr marL="371475" indent="-371475">
              <a:buFont typeface="+mj-lt"/>
              <a:buAutoNum type="arabicPeriod"/>
            </a:pPr>
            <a:r>
              <a:rPr lang="en-US" altLang="zh-CN" sz="3000" dirty="0"/>
              <a:t>])</a:t>
            </a:r>
          </a:p>
          <a:p>
            <a:endParaRPr lang="zh-CN" altLang="en-US" sz="1950" dirty="0"/>
          </a:p>
        </p:txBody>
      </p:sp>
    </p:spTree>
    <p:extLst>
      <p:ext uri="{BB962C8B-B14F-4D97-AF65-F5344CB8AC3E}">
        <p14:creationId xmlns:p14="http://schemas.microsoft.com/office/powerpoint/2010/main" val="380970953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Predicting the chances of infant</a:t>
            </a:r>
            <a:br>
              <a:rPr lang="en-US" altLang="zh-CN" b="1" dirty="0"/>
            </a:br>
            <a:r>
              <a:rPr lang="en-US" altLang="zh-CN" b="1" dirty="0"/>
              <a:t>survival with ML(7)</a:t>
            </a:r>
            <a:endParaRPr lang="zh-CN" altLang="en-US" dirty="0"/>
          </a:p>
        </p:txBody>
      </p:sp>
      <p:sp>
        <p:nvSpPr>
          <p:cNvPr id="3" name="内容占位符 2"/>
          <p:cNvSpPr>
            <a:spLocks noGrp="1"/>
          </p:cNvSpPr>
          <p:nvPr>
            <p:ph idx="1"/>
          </p:nvPr>
        </p:nvSpPr>
        <p:spPr/>
        <p:txBody>
          <a:bodyPr/>
          <a:lstStyle/>
          <a:p>
            <a:r>
              <a:rPr lang="en-US" altLang="zh-CN" dirty="0"/>
              <a:t>split dataset into training and testing datasets.</a:t>
            </a:r>
          </a:p>
          <a:p>
            <a:pPr marL="742950" lvl="1" indent="-371475">
              <a:buFont typeface="+mj-lt"/>
              <a:buAutoNum type="arabicPeriod"/>
            </a:pPr>
            <a:r>
              <a:rPr lang="en-US" altLang="zh-CN" sz="3200" dirty="0" err="1"/>
              <a:t>births_train,births_test</a:t>
            </a:r>
            <a:r>
              <a:rPr lang="en-US" altLang="zh-CN" sz="3200" dirty="0"/>
              <a:t>=</a:t>
            </a:r>
            <a:r>
              <a:rPr lang="en-US" altLang="zh-CN" sz="3200" dirty="0" err="1"/>
              <a:t>births.randomSplit</a:t>
            </a:r>
            <a:r>
              <a:rPr lang="en-US" altLang="zh-CN" sz="3200" dirty="0"/>
              <a:t>([0.7, 0.3], seed=666)</a:t>
            </a:r>
          </a:p>
          <a:p>
            <a:pPr marL="742950" lvl="1" indent="-371475">
              <a:buFont typeface="+mj-lt"/>
              <a:buAutoNum type="arabicPeriod"/>
            </a:pPr>
            <a:r>
              <a:rPr lang="en-US" altLang="zh-CN" sz="3200" dirty="0"/>
              <a:t>model = </a:t>
            </a:r>
            <a:r>
              <a:rPr lang="en-US" altLang="zh-CN" sz="3200" dirty="0" err="1"/>
              <a:t>pipeline.fit</a:t>
            </a:r>
            <a:r>
              <a:rPr lang="en-US" altLang="zh-CN" sz="3200" dirty="0"/>
              <a:t>(</a:t>
            </a:r>
            <a:r>
              <a:rPr lang="en-US" altLang="zh-CN" sz="3200" dirty="0" err="1"/>
              <a:t>births_train</a:t>
            </a:r>
            <a:r>
              <a:rPr lang="en-US" altLang="zh-CN" sz="3200" dirty="0"/>
              <a:t>)</a:t>
            </a:r>
          </a:p>
          <a:p>
            <a:pPr marL="742950" lvl="1" indent="-371475">
              <a:buFont typeface="+mj-lt"/>
              <a:buAutoNum type="arabicPeriod"/>
            </a:pPr>
            <a:r>
              <a:rPr lang="en-US" altLang="zh-CN" sz="3200" dirty="0" err="1"/>
              <a:t>test_model</a:t>
            </a:r>
            <a:r>
              <a:rPr lang="en-US" altLang="zh-CN" sz="3200" dirty="0"/>
              <a:t> = </a:t>
            </a:r>
            <a:r>
              <a:rPr lang="en-US" altLang="zh-CN" sz="3200" dirty="0" err="1"/>
              <a:t>model.transform</a:t>
            </a:r>
            <a:r>
              <a:rPr lang="en-US" altLang="zh-CN" sz="3200" dirty="0"/>
              <a:t>(</a:t>
            </a:r>
            <a:r>
              <a:rPr lang="en-US" altLang="zh-CN" sz="3200" dirty="0" err="1"/>
              <a:t>births_test</a:t>
            </a:r>
            <a:r>
              <a:rPr lang="en-US" altLang="zh-CN" sz="3200" dirty="0"/>
              <a:t>)</a:t>
            </a:r>
            <a:endParaRPr lang="zh-CN" altLang="en-US" sz="3200" dirty="0"/>
          </a:p>
        </p:txBody>
      </p:sp>
      <p:sp>
        <p:nvSpPr>
          <p:cNvPr id="4" name="灯片编号占位符 3"/>
          <p:cNvSpPr>
            <a:spLocks noGrp="1"/>
          </p:cNvSpPr>
          <p:nvPr>
            <p:ph type="sldNum" sz="quarter" idx="12"/>
          </p:nvPr>
        </p:nvSpPr>
        <p:spPr/>
        <p:txBody>
          <a:bodyPr>
            <a:normAutofit fontScale="85000" lnSpcReduction="20000"/>
          </a:bodyPr>
          <a:lstStyle/>
          <a:p>
            <a:fld id="{65B8AB34-AC4B-47AE-A239-75C9354C5637}" type="slidenum">
              <a:rPr lang="zh-CN" altLang="en-US" smtClean="0"/>
              <a:pPr/>
              <a:t>15</a:t>
            </a:fld>
            <a:endParaRPr lang="zh-CN" altLang="en-US"/>
          </a:p>
        </p:txBody>
      </p:sp>
    </p:spTree>
    <p:extLst>
      <p:ext uri="{BB962C8B-B14F-4D97-AF65-F5344CB8AC3E}">
        <p14:creationId xmlns:p14="http://schemas.microsoft.com/office/powerpoint/2010/main" val="51953923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0D9337-56FC-4741-8CE4-B0CA85E83D73}"/>
              </a:ext>
            </a:extLst>
          </p:cNvPr>
          <p:cNvSpPr>
            <a:spLocks noGrp="1"/>
          </p:cNvSpPr>
          <p:nvPr>
            <p:ph type="title"/>
          </p:nvPr>
        </p:nvSpPr>
        <p:spPr>
          <a:xfrm>
            <a:off x="572038" y="515725"/>
            <a:ext cx="7543800" cy="756497"/>
          </a:xfrm>
        </p:spPr>
        <p:txBody>
          <a:bodyPr>
            <a:normAutofit fontScale="90000"/>
          </a:bodyPr>
          <a:lstStyle/>
          <a:p>
            <a:r>
              <a:rPr lang="zh-CN" altLang="en-US" dirty="0"/>
              <a:t>数据分类是一个两步过程</a:t>
            </a:r>
          </a:p>
        </p:txBody>
      </p:sp>
      <p:sp>
        <p:nvSpPr>
          <p:cNvPr id="3" name="文本占位符 2">
            <a:extLst>
              <a:ext uri="{FF2B5EF4-FFF2-40B4-BE49-F238E27FC236}">
                <a16:creationId xmlns:a16="http://schemas.microsoft.com/office/drawing/2014/main" id="{F5AA33CF-5052-4DFC-AA7F-6E48F6B1EA65}"/>
              </a:ext>
            </a:extLst>
          </p:cNvPr>
          <p:cNvSpPr>
            <a:spLocks noGrp="1"/>
          </p:cNvSpPr>
          <p:nvPr>
            <p:ph type="body" sz="half" idx="1"/>
          </p:nvPr>
        </p:nvSpPr>
        <p:spPr>
          <a:xfrm>
            <a:off x="571517" y="1556792"/>
            <a:ext cx="8917987" cy="4536504"/>
          </a:xfrm>
        </p:spPr>
        <p:txBody>
          <a:bodyPr/>
          <a:lstStyle/>
          <a:p>
            <a:pPr algn="just"/>
            <a:r>
              <a:rPr lang="zh-CN" altLang="en-US" sz="2200" dirty="0"/>
              <a:t>第一步，事先利用已有数据样本建立一个数学模型</a:t>
            </a:r>
          </a:p>
          <a:p>
            <a:pPr lvl="1" algn="just"/>
            <a:r>
              <a:rPr lang="zh-CN" altLang="en-US" dirty="0"/>
              <a:t>假定每个元组属于一个预定义的类，由一个类标号属性确定</a:t>
            </a:r>
          </a:p>
          <a:p>
            <a:pPr lvl="1" algn="just"/>
            <a:r>
              <a:rPr lang="zh-CN" altLang="en-US" dirty="0"/>
              <a:t>基本概念</a:t>
            </a:r>
          </a:p>
          <a:p>
            <a:pPr lvl="2" algn="just"/>
            <a:r>
              <a:rPr lang="zh-CN" altLang="en-US" b="1" dirty="0"/>
              <a:t>训练数据集</a:t>
            </a:r>
            <a:r>
              <a:rPr lang="zh-CN" altLang="en-US" dirty="0"/>
              <a:t>：为建立模型的学习过程提供的具有类标号的数据</a:t>
            </a:r>
          </a:p>
          <a:p>
            <a:pPr lvl="2" algn="just"/>
            <a:r>
              <a:rPr lang="zh-CN" altLang="en-US" b="1" dirty="0"/>
              <a:t>训练样本</a:t>
            </a:r>
            <a:r>
              <a:rPr lang="zh-CN" altLang="en-US" dirty="0"/>
              <a:t>：    训练数据集中的单个样本（元组）</a:t>
            </a:r>
          </a:p>
          <a:p>
            <a:pPr lvl="1" algn="just"/>
            <a:r>
              <a:rPr lang="zh-CN" altLang="en-US" dirty="0"/>
              <a:t>学习模型可以用分类规则、判定树或数学公式的形式提供</a:t>
            </a:r>
          </a:p>
          <a:p>
            <a:pPr algn="just"/>
            <a:r>
              <a:rPr lang="zh-CN" altLang="en-US" sz="2200" dirty="0"/>
              <a:t>第二步，使用模型，对将来的或未知的对象进行分类</a:t>
            </a:r>
          </a:p>
          <a:p>
            <a:pPr lvl="1" algn="just"/>
            <a:r>
              <a:rPr lang="zh-CN" altLang="en-US" dirty="0"/>
              <a:t>首先评估模型的预测准确率</a:t>
            </a:r>
          </a:p>
          <a:p>
            <a:pPr lvl="2" algn="just"/>
            <a:r>
              <a:rPr lang="zh-CN" altLang="en-US" dirty="0"/>
              <a:t>对每个测试样本，将已知的类标号和该样本的学习模型类预测比较</a:t>
            </a:r>
          </a:p>
          <a:p>
            <a:pPr lvl="2" algn="just"/>
            <a:r>
              <a:rPr lang="zh-CN" altLang="en-US" dirty="0"/>
              <a:t>模型在给定测试集上的准确率是正确被模型分类的测试样本的百分比</a:t>
            </a:r>
          </a:p>
          <a:p>
            <a:pPr lvl="2" algn="just"/>
            <a:r>
              <a:rPr lang="zh-CN" altLang="en-US" dirty="0"/>
              <a:t>测试集要独立于训练样本集，否则会出现“过分适应数据”的情况</a:t>
            </a:r>
          </a:p>
        </p:txBody>
      </p:sp>
      <p:sp>
        <p:nvSpPr>
          <p:cNvPr id="4" name="灯片编号占位符 3"/>
          <p:cNvSpPr>
            <a:spLocks noGrp="1"/>
          </p:cNvSpPr>
          <p:nvPr>
            <p:ph type="sldNum" sz="quarter" idx="12"/>
          </p:nvPr>
        </p:nvSpPr>
        <p:spPr/>
        <p:txBody>
          <a:bodyPr/>
          <a:lstStyle>
            <a:lvl1pPr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eaLnBrk="1" hangingPunct="1"/>
            <a:fld id="{C22B3220-B999-49D7-B577-7A975869520F}" type="slidenum">
              <a:rPr lang="en-US" altLang="zh-CN" sz="1000">
                <a:latin typeface="Arial" panose="020B0604020202020204" pitchFamily="34" charset="0"/>
              </a:rPr>
              <a:pPr eaLnBrk="1" hangingPunct="1"/>
              <a:t>16</a:t>
            </a:fld>
            <a:endParaRPr lang="en-US" altLang="zh-CN" sz="1000">
              <a:latin typeface="Arial" panose="020B0604020202020204" pitchFamily="34" charset="0"/>
            </a:endParaRPr>
          </a:p>
        </p:txBody>
      </p:sp>
    </p:spTree>
    <p:extLst>
      <p:ext uri="{BB962C8B-B14F-4D97-AF65-F5344CB8AC3E}">
        <p14:creationId xmlns:p14="http://schemas.microsoft.com/office/powerpoint/2010/main" val="1529181910"/>
      </p:ext>
    </p:extLst>
  </p:cSld>
  <p:clrMapOvr>
    <a:masterClrMapping/>
  </p:clrMapOvr>
  <p:transition spd="med">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4488" y="204872"/>
            <a:ext cx="9155194" cy="1189588"/>
          </a:xfrm>
        </p:spPr>
        <p:txBody>
          <a:bodyPr>
            <a:normAutofit/>
          </a:bodyPr>
          <a:lstStyle/>
          <a:p>
            <a:r>
              <a:rPr lang="en-US" altLang="zh-CN" b="1" dirty="0"/>
              <a:t>Example: </a:t>
            </a:r>
            <a:r>
              <a:rPr lang="en-US" altLang="zh-CN" dirty="0"/>
              <a:t>implementation on Spark</a:t>
            </a:r>
            <a:endParaRPr lang="zh-CN" altLang="en-US" dirty="0"/>
          </a:p>
        </p:txBody>
      </p:sp>
      <p:sp>
        <p:nvSpPr>
          <p:cNvPr id="3" name="内容占位符 2"/>
          <p:cNvSpPr>
            <a:spLocks noGrp="1"/>
          </p:cNvSpPr>
          <p:nvPr>
            <p:ph idx="1"/>
          </p:nvPr>
        </p:nvSpPr>
        <p:spPr>
          <a:xfrm>
            <a:off x="550333" y="1493118"/>
            <a:ext cx="8786441" cy="5032226"/>
          </a:xfrm>
        </p:spPr>
        <p:txBody>
          <a:bodyPr>
            <a:normAutofit/>
          </a:bodyPr>
          <a:lstStyle/>
          <a:p>
            <a:r>
              <a:rPr lang="en-US" altLang="zh-CN" sz="2000" dirty="0">
                <a:latin typeface="Arial" panose="020B0604020202020204" pitchFamily="34" charset="0"/>
                <a:cs typeface="Arial" panose="020B0604020202020204" pitchFamily="34" charset="0"/>
              </a:rPr>
              <a:t>from </a:t>
            </a:r>
            <a:r>
              <a:rPr lang="en-US" altLang="zh-CN" sz="2000" dirty="0" err="1">
                <a:latin typeface="Arial" panose="020B0604020202020204" pitchFamily="34" charset="0"/>
                <a:cs typeface="Arial" panose="020B0604020202020204" pitchFamily="34" charset="0"/>
              </a:rPr>
              <a:t>pyspark.ml.pipeline</a:t>
            </a:r>
            <a:r>
              <a:rPr lang="en-US" altLang="zh-CN" sz="2000" dirty="0">
                <a:latin typeface="Arial" panose="020B0604020202020204" pitchFamily="34" charset="0"/>
                <a:cs typeface="Arial" panose="020B0604020202020204" pitchFamily="34" charset="0"/>
              </a:rPr>
              <a:t> import Pipeline</a:t>
            </a:r>
          </a:p>
          <a:p>
            <a:r>
              <a:rPr lang="en-US" altLang="zh-CN" sz="2000" dirty="0">
                <a:latin typeface="Arial" panose="020B0604020202020204" pitchFamily="34" charset="0"/>
                <a:cs typeface="Arial" panose="020B0604020202020204" pitchFamily="34" charset="0"/>
              </a:rPr>
              <a:t>from </a:t>
            </a:r>
            <a:r>
              <a:rPr lang="en-US" altLang="zh-CN" sz="2000" dirty="0" err="1">
                <a:latin typeface="Arial" panose="020B0604020202020204" pitchFamily="34" charset="0"/>
                <a:cs typeface="Arial" panose="020B0604020202020204" pitchFamily="34" charset="0"/>
              </a:rPr>
              <a:t>pyspark.ml.feature</a:t>
            </a:r>
            <a:r>
              <a:rPr lang="en-US" altLang="zh-CN" sz="2000" dirty="0">
                <a:latin typeface="Arial" panose="020B0604020202020204" pitchFamily="34" charset="0"/>
                <a:cs typeface="Arial" panose="020B0604020202020204" pitchFamily="34" charset="0"/>
              </a:rPr>
              <a:t> import </a:t>
            </a:r>
            <a:r>
              <a:rPr lang="en-US" altLang="zh-CN" sz="2000" dirty="0" err="1">
                <a:latin typeface="Arial" panose="020B0604020202020204" pitchFamily="34" charset="0"/>
                <a:cs typeface="Arial" panose="020B0604020202020204" pitchFamily="34" charset="0"/>
              </a:rPr>
              <a:t>StringIndexer</a:t>
            </a:r>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VectorIndexer</a:t>
            </a:r>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VectorAssembler</a:t>
            </a:r>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IndexToString</a:t>
            </a:r>
            <a:endParaRPr lang="en-US" altLang="zh-CN" sz="2000" dirty="0">
              <a:latin typeface="Arial" panose="020B0604020202020204" pitchFamily="34" charset="0"/>
              <a:cs typeface="Arial" panose="020B0604020202020204" pitchFamily="34" charset="0"/>
            </a:endParaRPr>
          </a:p>
          <a:p>
            <a:r>
              <a:rPr lang="en-US" altLang="zh-CN" sz="2000" dirty="0">
                <a:latin typeface="Arial" panose="020B0604020202020204" pitchFamily="34" charset="0"/>
                <a:cs typeface="Arial" panose="020B0604020202020204" pitchFamily="34" charset="0"/>
              </a:rPr>
              <a:t>from </a:t>
            </a:r>
            <a:r>
              <a:rPr lang="en-US" altLang="zh-CN" sz="2000" dirty="0" err="1">
                <a:latin typeface="Arial" panose="020B0604020202020204" pitchFamily="34" charset="0"/>
                <a:cs typeface="Arial" panose="020B0604020202020204" pitchFamily="34" charset="0"/>
              </a:rPr>
              <a:t>pyspark.ml.classification</a:t>
            </a:r>
            <a:r>
              <a:rPr lang="en-US" altLang="zh-CN" sz="2000" dirty="0">
                <a:latin typeface="Arial" panose="020B0604020202020204" pitchFamily="34" charset="0"/>
                <a:cs typeface="Arial" panose="020B0604020202020204" pitchFamily="34" charset="0"/>
              </a:rPr>
              <a:t> import DecisionTreeClassifier, </a:t>
            </a:r>
            <a:r>
              <a:rPr lang="en-US" altLang="zh-CN" sz="2000" dirty="0" err="1">
                <a:latin typeface="Arial" panose="020B0604020202020204" pitchFamily="34" charset="0"/>
                <a:cs typeface="Arial" panose="020B0604020202020204" pitchFamily="34" charset="0"/>
              </a:rPr>
              <a:t>DecisionTreeClassificationModel</a:t>
            </a:r>
            <a:endParaRPr lang="en-US" altLang="zh-CN" sz="2000" dirty="0">
              <a:latin typeface="Arial" panose="020B0604020202020204" pitchFamily="34" charset="0"/>
              <a:cs typeface="Arial" panose="020B0604020202020204" pitchFamily="34" charset="0"/>
            </a:endParaRPr>
          </a:p>
          <a:p>
            <a:r>
              <a:rPr lang="en-US" altLang="zh-CN" sz="2000" dirty="0" err="1">
                <a:latin typeface="Arial" panose="020B0604020202020204" pitchFamily="34" charset="0"/>
                <a:cs typeface="Arial" panose="020B0604020202020204" pitchFamily="34" charset="0"/>
              </a:rPr>
              <a:t>file_location</a:t>
            </a:r>
            <a:r>
              <a:rPr lang="en-US" altLang="zh-CN" sz="2000" dirty="0">
                <a:latin typeface="Arial" panose="020B0604020202020204" pitchFamily="34" charset="0"/>
                <a:cs typeface="Arial" panose="020B0604020202020204" pitchFamily="34" charset="0"/>
              </a:rPr>
              <a:t> = </a:t>
            </a:r>
            <a:r>
              <a:rPr lang="en-US" altLang="zh-CN" sz="2000">
                <a:latin typeface="Arial" panose="020B0604020202020204" pitchFamily="34" charset="0"/>
                <a:cs typeface="Arial" panose="020B0604020202020204" pitchFamily="34" charset="0"/>
              </a:rPr>
              <a:t>"d:/sparkdata/data/simple</a:t>
            </a:r>
            <a:r>
              <a:rPr lang="en-US" altLang="zh-CN" sz="2000" dirty="0">
                <a:latin typeface="Arial" panose="020B0604020202020204" pitchFamily="34" charset="0"/>
                <a:cs typeface="Arial" panose="020B0604020202020204" pitchFamily="34" charset="0"/>
              </a:rPr>
              <a:t>_file1.csv"</a:t>
            </a:r>
          </a:p>
          <a:p>
            <a:r>
              <a:rPr lang="en-US" altLang="zh-CN" sz="2000" dirty="0" err="1">
                <a:latin typeface="Arial" panose="020B0604020202020204" pitchFamily="34" charset="0"/>
                <a:cs typeface="Arial" panose="020B0604020202020204" pitchFamily="34" charset="0"/>
              </a:rPr>
              <a:t>trainDF</a:t>
            </a:r>
            <a:r>
              <a:rPr lang="en-US" altLang="zh-CN" sz="2000" dirty="0">
                <a:latin typeface="Arial" panose="020B0604020202020204" pitchFamily="34" charset="0"/>
                <a:cs typeface="Arial" panose="020B0604020202020204" pitchFamily="34" charset="0"/>
              </a:rPr>
              <a:t>=spark.read.csv(</a:t>
            </a:r>
            <a:r>
              <a:rPr lang="en-US" altLang="zh-CN" sz="2000" dirty="0" err="1">
                <a:latin typeface="Arial" panose="020B0604020202020204" pitchFamily="34" charset="0"/>
                <a:cs typeface="Arial" panose="020B0604020202020204" pitchFamily="34" charset="0"/>
              </a:rPr>
              <a:t>file_location,header</a:t>
            </a:r>
            <a:r>
              <a:rPr lang="en-US" altLang="zh-CN" sz="2000" dirty="0">
                <a:latin typeface="Arial" panose="020B0604020202020204" pitchFamily="34" charset="0"/>
                <a:cs typeface="Arial" panose="020B0604020202020204" pitchFamily="34" charset="0"/>
              </a:rPr>
              <a:t>=</a:t>
            </a:r>
            <a:r>
              <a:rPr lang="en-US" altLang="zh-CN" sz="2000" dirty="0" err="1">
                <a:latin typeface="Arial" panose="020B0604020202020204" pitchFamily="34" charset="0"/>
                <a:cs typeface="Arial" panose="020B0604020202020204" pitchFamily="34" charset="0"/>
              </a:rPr>
              <a:t>True,inferSchema</a:t>
            </a:r>
            <a:r>
              <a:rPr lang="en-US" altLang="zh-CN" sz="2000" dirty="0">
                <a:latin typeface="Arial" panose="020B0604020202020204" pitchFamily="34" charset="0"/>
                <a:cs typeface="Arial" panose="020B0604020202020204" pitchFamily="34" charset="0"/>
              </a:rPr>
              <a:t>=True)</a:t>
            </a:r>
          </a:p>
          <a:p>
            <a:r>
              <a:rPr lang="en-US" altLang="zh-CN" sz="2000" dirty="0" err="1">
                <a:latin typeface="Arial" panose="020B0604020202020204" pitchFamily="34" charset="0"/>
                <a:cs typeface="Arial" panose="020B0604020202020204" pitchFamily="34" charset="0"/>
              </a:rPr>
              <a:t>lblIdx</a:t>
            </a:r>
            <a:r>
              <a:rPr lang="en-US" altLang="zh-CN" sz="2000" dirty="0">
                <a:latin typeface="Arial" panose="020B0604020202020204" pitchFamily="34" charset="0"/>
                <a:cs typeface="Arial" panose="020B0604020202020204" pitchFamily="34" charset="0"/>
              </a:rPr>
              <a:t>=</a:t>
            </a:r>
            <a:r>
              <a:rPr lang="en-US" altLang="zh-CN" sz="2000" dirty="0" err="1">
                <a:latin typeface="Arial" panose="020B0604020202020204" pitchFamily="34" charset="0"/>
                <a:cs typeface="Arial" panose="020B0604020202020204" pitchFamily="34" charset="0"/>
              </a:rPr>
              <a:t>StringIndexer</a:t>
            </a:r>
            <a:r>
              <a:rPr lang="en-US" altLang="zh-CN" sz="2000" dirty="0">
                <a:latin typeface="Arial" panose="020B0604020202020204" pitchFamily="34" charset="0"/>
                <a:cs typeface="Arial" panose="020B0604020202020204" pitchFamily="34" charset="0"/>
              </a:rPr>
              <a:t>(</a:t>
            </a:r>
            <a:r>
              <a:rPr lang="en-US" altLang="zh-CN" sz="2000" dirty="0" err="1">
                <a:latin typeface="Arial" panose="020B0604020202020204" pitchFamily="34" charset="0"/>
                <a:cs typeface="Arial" panose="020B0604020202020204" pitchFamily="34" charset="0"/>
              </a:rPr>
              <a:t>inputCol</a:t>
            </a:r>
            <a:r>
              <a:rPr lang="en-US" altLang="zh-CN" sz="2000" dirty="0">
                <a:latin typeface="Arial" panose="020B0604020202020204" pitchFamily="34" charset="0"/>
                <a:cs typeface="Arial" panose="020B0604020202020204" pitchFamily="34" charset="0"/>
              </a:rPr>
              <a:t>="</a:t>
            </a:r>
            <a:r>
              <a:rPr lang="en-US" altLang="zh-CN" sz="2000" dirty="0" err="1">
                <a:latin typeface="Arial" panose="020B0604020202020204" pitchFamily="34" charset="0"/>
                <a:cs typeface="Arial" panose="020B0604020202020204" pitchFamily="34" charset="0"/>
              </a:rPr>
              <a:t>Label",outputCol</a:t>
            </a:r>
            <a:r>
              <a:rPr lang="en-US" altLang="zh-CN" sz="2000" dirty="0">
                <a:latin typeface="Arial" panose="020B0604020202020204" pitchFamily="34" charset="0"/>
                <a:cs typeface="Arial" panose="020B0604020202020204" pitchFamily="34" charset="0"/>
              </a:rPr>
              <a:t> = "</a:t>
            </a:r>
            <a:r>
              <a:rPr lang="en-US" altLang="zh-CN" sz="2000" dirty="0" err="1">
                <a:latin typeface="Arial" panose="020B0604020202020204" pitchFamily="34" charset="0"/>
                <a:cs typeface="Arial" panose="020B0604020202020204" pitchFamily="34" charset="0"/>
              </a:rPr>
              <a:t>indexedLabel</a:t>
            </a:r>
            <a:r>
              <a:rPr lang="en-US" altLang="zh-CN" sz="2000" dirty="0">
                <a:latin typeface="Arial" panose="020B0604020202020204" pitchFamily="34" charset="0"/>
                <a:cs typeface="Arial" panose="020B0604020202020204" pitchFamily="34" charset="0"/>
              </a:rPr>
              <a:t>")</a:t>
            </a:r>
          </a:p>
          <a:p>
            <a:r>
              <a:rPr lang="en-US" altLang="zh-CN" sz="2000" dirty="0">
                <a:latin typeface="Arial" panose="020B0604020202020204" pitchFamily="34" charset="0"/>
                <a:cs typeface="Arial" panose="020B0604020202020204" pitchFamily="34" charset="0"/>
              </a:rPr>
              <a:t>labels = </a:t>
            </a:r>
            <a:r>
              <a:rPr lang="en-US" altLang="zh-CN" sz="2000" dirty="0" err="1">
                <a:latin typeface="Arial" panose="020B0604020202020204" pitchFamily="34" charset="0"/>
                <a:cs typeface="Arial" panose="020B0604020202020204" pitchFamily="34" charset="0"/>
              </a:rPr>
              <a:t>lblIdx.fit</a:t>
            </a:r>
            <a:r>
              <a:rPr lang="en-US" altLang="zh-CN" sz="2000" dirty="0">
                <a:latin typeface="Arial" panose="020B0604020202020204" pitchFamily="34" charset="0"/>
                <a:cs typeface="Arial" panose="020B0604020202020204" pitchFamily="34" charset="0"/>
              </a:rPr>
              <a:t>(</a:t>
            </a:r>
            <a:r>
              <a:rPr lang="en-US" altLang="zh-CN" sz="2000" dirty="0" err="1">
                <a:latin typeface="Arial" panose="020B0604020202020204" pitchFamily="34" charset="0"/>
                <a:cs typeface="Arial" panose="020B0604020202020204" pitchFamily="34" charset="0"/>
              </a:rPr>
              <a:t>trainDF</a:t>
            </a:r>
            <a:r>
              <a:rPr lang="en-US" altLang="zh-CN" sz="2000" dirty="0">
                <a:latin typeface="Arial" panose="020B0604020202020204" pitchFamily="34" charset="0"/>
                <a:cs typeface="Arial" panose="020B0604020202020204" pitchFamily="34" charset="0"/>
              </a:rPr>
              <a:t>).labels</a:t>
            </a:r>
          </a:p>
          <a:p>
            <a:r>
              <a:rPr lang="en-US" altLang="zh-CN" sz="2000" dirty="0" err="1">
                <a:latin typeface="Arial" panose="020B0604020202020204" pitchFamily="34" charset="0"/>
                <a:cs typeface="Arial" panose="020B0604020202020204" pitchFamily="34" charset="0"/>
              </a:rPr>
              <a:t>fidx</a:t>
            </a:r>
            <a:r>
              <a:rPr lang="en-US" altLang="zh-CN" sz="2000" dirty="0">
                <a:latin typeface="Arial" panose="020B0604020202020204" pitchFamily="34" charset="0"/>
                <a:cs typeface="Arial" panose="020B0604020202020204" pitchFamily="34" charset="0"/>
              </a:rPr>
              <a:t> = </a:t>
            </a:r>
            <a:r>
              <a:rPr lang="en-US" altLang="zh-CN" sz="2000" dirty="0" err="1">
                <a:latin typeface="Arial" panose="020B0604020202020204" pitchFamily="34" charset="0"/>
                <a:cs typeface="Arial" panose="020B0604020202020204" pitchFamily="34" charset="0"/>
              </a:rPr>
              <a:t>StringIndexer</a:t>
            </a:r>
            <a:r>
              <a:rPr lang="en-US" altLang="zh-CN" sz="2000" dirty="0">
                <a:latin typeface="Arial" panose="020B0604020202020204" pitchFamily="34" charset="0"/>
                <a:cs typeface="Arial" panose="020B0604020202020204" pitchFamily="34" charset="0"/>
              </a:rPr>
              <a:t>(</a:t>
            </a:r>
            <a:r>
              <a:rPr lang="en-US" altLang="zh-CN" sz="2000" dirty="0" err="1">
                <a:latin typeface="Arial" panose="020B0604020202020204" pitchFamily="34" charset="0"/>
                <a:cs typeface="Arial" panose="020B0604020202020204" pitchFamily="34" charset="0"/>
              </a:rPr>
              <a:t>inputCol</a:t>
            </a:r>
            <a:r>
              <a:rPr lang="en-US" altLang="zh-CN" sz="2000" dirty="0">
                <a:latin typeface="Arial" panose="020B0604020202020204" pitchFamily="34" charset="0"/>
                <a:cs typeface="Arial" panose="020B0604020202020204" pitchFamily="34" charset="0"/>
              </a:rPr>
              <a:t>="Text",</a:t>
            </a:r>
            <a:r>
              <a:rPr lang="en-US" altLang="zh-CN" sz="2000" dirty="0" err="1">
                <a:latin typeface="Arial" panose="020B0604020202020204" pitchFamily="34" charset="0"/>
                <a:cs typeface="Arial" panose="020B0604020202020204" pitchFamily="34" charset="0"/>
              </a:rPr>
              <a:t>outputCol</a:t>
            </a:r>
            <a:r>
              <a:rPr lang="en-US" altLang="zh-CN" sz="2000" dirty="0">
                <a:latin typeface="Arial" panose="020B0604020202020204" pitchFamily="34" charset="0"/>
                <a:cs typeface="Arial" panose="020B0604020202020204" pitchFamily="34" charset="0"/>
              </a:rPr>
              <a:t>="</a:t>
            </a:r>
            <a:r>
              <a:rPr lang="en-US" altLang="zh-CN" sz="2000" dirty="0" err="1">
                <a:latin typeface="Arial" panose="020B0604020202020204" pitchFamily="34" charset="0"/>
                <a:cs typeface="Arial" panose="020B0604020202020204" pitchFamily="34" charset="0"/>
              </a:rPr>
              <a:t>indexedText</a:t>
            </a:r>
            <a:r>
              <a:rPr lang="en-US" altLang="zh-CN" sz="2000" dirty="0">
                <a:latin typeface="Arial" panose="020B0604020202020204" pitchFamily="34" charset="0"/>
                <a:cs typeface="Arial" panose="020B0604020202020204" pitchFamily="34" charset="0"/>
              </a:rPr>
              <a:t>")</a:t>
            </a:r>
          </a:p>
          <a:p>
            <a:r>
              <a:rPr lang="en-US" altLang="zh-CN" sz="2000" dirty="0" err="1">
                <a:latin typeface="Arial" panose="020B0604020202020204" pitchFamily="34" charset="0"/>
                <a:cs typeface="Arial" panose="020B0604020202020204" pitchFamily="34" charset="0"/>
              </a:rPr>
              <a:t>va</a:t>
            </a:r>
            <a:r>
              <a:rPr lang="en-US" altLang="zh-CN" sz="2000" dirty="0">
                <a:latin typeface="Arial" panose="020B0604020202020204" pitchFamily="34" charset="0"/>
                <a:cs typeface="Arial" panose="020B0604020202020204" pitchFamily="34" charset="0"/>
              </a:rPr>
              <a:t>=</a:t>
            </a:r>
            <a:r>
              <a:rPr lang="en-US" altLang="zh-CN" sz="2000" dirty="0" err="1">
                <a:latin typeface="Arial" panose="020B0604020202020204" pitchFamily="34" charset="0"/>
                <a:cs typeface="Arial" panose="020B0604020202020204" pitchFamily="34" charset="0"/>
              </a:rPr>
              <a:t>VectorAssembler</a:t>
            </a:r>
            <a:r>
              <a:rPr lang="en-US" altLang="zh-CN" sz="2000" dirty="0">
                <a:latin typeface="Arial" panose="020B0604020202020204" pitchFamily="34" charset="0"/>
                <a:cs typeface="Arial" panose="020B0604020202020204" pitchFamily="34" charset="0"/>
              </a:rPr>
              <a:t>(</a:t>
            </a:r>
            <a:r>
              <a:rPr lang="en-US" altLang="zh-CN" sz="2000" dirty="0" err="1">
                <a:latin typeface="Arial" panose="020B0604020202020204" pitchFamily="34" charset="0"/>
                <a:cs typeface="Arial" panose="020B0604020202020204" pitchFamily="34" charset="0"/>
              </a:rPr>
              <a:t>inputCols</a:t>
            </a:r>
            <a:r>
              <a:rPr lang="en-US" altLang="zh-CN" sz="2000" dirty="0">
                <a:latin typeface="Arial" panose="020B0604020202020204" pitchFamily="34" charset="0"/>
                <a:cs typeface="Arial" panose="020B0604020202020204" pitchFamily="34" charset="0"/>
              </a:rPr>
              <a:t>=["</a:t>
            </a:r>
            <a:r>
              <a:rPr lang="en-US" altLang="zh-CN" sz="2000" dirty="0" err="1">
                <a:latin typeface="Arial" panose="020B0604020202020204" pitchFamily="34" charset="0"/>
                <a:cs typeface="Arial" panose="020B0604020202020204" pitchFamily="34" charset="0"/>
              </a:rPr>
              <a:t>indexedText</a:t>
            </a:r>
            <a:r>
              <a:rPr lang="en-US" altLang="zh-CN" sz="2000" dirty="0">
                <a:latin typeface="Arial" panose="020B0604020202020204" pitchFamily="34" charset="0"/>
                <a:cs typeface="Arial" panose="020B0604020202020204" pitchFamily="34" charset="0"/>
              </a:rPr>
              <a:t>"],outputCol="features")</a:t>
            </a:r>
          </a:p>
        </p:txBody>
      </p:sp>
      <p:sp>
        <p:nvSpPr>
          <p:cNvPr id="4" name="灯片编号占位符 3"/>
          <p:cNvSpPr>
            <a:spLocks noGrp="1"/>
          </p:cNvSpPr>
          <p:nvPr>
            <p:ph type="sldNum" sz="quarter" idx="12"/>
          </p:nvPr>
        </p:nvSpPr>
        <p:spPr/>
        <p:txBody>
          <a:bodyPr>
            <a:normAutofit fontScale="85000" lnSpcReduction="20000"/>
          </a:bodyPr>
          <a:lstStyle/>
          <a:p>
            <a:fld id="{65B8AB34-AC4B-47AE-A239-75C9354C5637}" type="slidenum">
              <a:rPr lang="zh-CN" altLang="en-US" smtClean="0"/>
              <a:pPr/>
              <a:t>17</a:t>
            </a:fld>
            <a:endParaRPr lang="zh-CN" altLang="en-US"/>
          </a:p>
        </p:txBody>
      </p:sp>
    </p:spTree>
    <p:extLst>
      <p:ext uri="{BB962C8B-B14F-4D97-AF65-F5344CB8AC3E}">
        <p14:creationId xmlns:p14="http://schemas.microsoft.com/office/powerpoint/2010/main" val="33079264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6495" y="220324"/>
            <a:ext cx="9164233" cy="1073150"/>
          </a:xfrm>
        </p:spPr>
        <p:txBody>
          <a:bodyPr>
            <a:normAutofit/>
          </a:bodyPr>
          <a:lstStyle/>
          <a:p>
            <a:r>
              <a:rPr lang="en-US" altLang="zh-CN" b="1" dirty="0"/>
              <a:t>Example: </a:t>
            </a:r>
            <a:r>
              <a:rPr lang="en-US" altLang="zh-CN" dirty="0"/>
              <a:t>implementation on Spark</a:t>
            </a:r>
            <a:r>
              <a:rPr lang="zh-CN" altLang="en-US" dirty="0"/>
              <a:t>（</a:t>
            </a:r>
            <a:r>
              <a:rPr lang="en-US" altLang="zh-CN" dirty="0"/>
              <a:t>2</a:t>
            </a:r>
            <a:r>
              <a:rPr lang="zh-CN" altLang="en-US" dirty="0"/>
              <a:t>）</a:t>
            </a:r>
          </a:p>
        </p:txBody>
      </p:sp>
      <p:sp>
        <p:nvSpPr>
          <p:cNvPr id="3" name="内容占位符 2"/>
          <p:cNvSpPr>
            <a:spLocks noGrp="1"/>
          </p:cNvSpPr>
          <p:nvPr>
            <p:ph idx="1"/>
          </p:nvPr>
        </p:nvSpPr>
        <p:spPr>
          <a:xfrm>
            <a:off x="144152" y="1851618"/>
            <a:ext cx="9436577" cy="3699927"/>
          </a:xfrm>
        </p:spPr>
        <p:txBody>
          <a:bodyPr>
            <a:normAutofit fontScale="92500" lnSpcReduction="20000"/>
          </a:bodyPr>
          <a:lstStyle/>
          <a:p>
            <a:r>
              <a:rPr lang="en-US" altLang="zh-CN" dirty="0" err="1">
                <a:latin typeface="Arial" panose="020B0604020202020204" pitchFamily="34" charset="0"/>
                <a:cs typeface="Arial" panose="020B0604020202020204" pitchFamily="34" charset="0"/>
              </a:rPr>
              <a:t>dt</a:t>
            </a:r>
            <a:r>
              <a:rPr lang="en-US" altLang="zh-CN" dirty="0">
                <a:latin typeface="Arial" panose="020B0604020202020204" pitchFamily="34" charset="0"/>
                <a:cs typeface="Arial" panose="020B0604020202020204" pitchFamily="34" charset="0"/>
              </a:rPr>
              <a:t>=</a:t>
            </a:r>
            <a:r>
              <a:rPr lang="en-US" altLang="zh-CN" dirty="0" err="1">
                <a:latin typeface="Arial" panose="020B0604020202020204" pitchFamily="34" charset="0"/>
                <a:cs typeface="Arial" panose="020B0604020202020204" pitchFamily="34" charset="0"/>
              </a:rPr>
              <a:t>DecisionTreeClassifier</a:t>
            </a:r>
            <a:r>
              <a:rPr lang="en-US" altLang="zh-CN" dirty="0">
                <a:latin typeface="Arial" panose="020B0604020202020204" pitchFamily="34" charset="0"/>
                <a:cs typeface="Arial" panose="020B0604020202020204" pitchFamily="34" charset="0"/>
              </a:rPr>
              <a:t>(</a:t>
            </a:r>
            <a:r>
              <a:rPr lang="en-US" altLang="zh-CN" dirty="0" err="1">
                <a:latin typeface="Arial" panose="020B0604020202020204" pitchFamily="34" charset="0"/>
                <a:cs typeface="Arial" panose="020B0604020202020204" pitchFamily="34" charset="0"/>
              </a:rPr>
              <a:t>labelCol</a:t>
            </a:r>
            <a:r>
              <a:rPr lang="en-US" altLang="zh-CN" dirty="0">
                <a:latin typeface="Arial" panose="020B0604020202020204" pitchFamily="34" charset="0"/>
                <a:cs typeface="Arial" panose="020B0604020202020204" pitchFamily="34" charset="0"/>
              </a:rPr>
              <a:t>="</a:t>
            </a:r>
            <a:r>
              <a:rPr lang="en-US" altLang="zh-CN" dirty="0" err="1">
                <a:latin typeface="Arial" panose="020B0604020202020204" pitchFamily="34" charset="0"/>
                <a:cs typeface="Arial" panose="020B0604020202020204" pitchFamily="34" charset="0"/>
              </a:rPr>
              <a:t>indexedLabel</a:t>
            </a:r>
            <a:r>
              <a:rPr lang="en-US" altLang="zh-CN" dirty="0">
                <a:latin typeface="Arial" panose="020B0604020202020204" pitchFamily="34" charset="0"/>
                <a:cs typeface="Arial" panose="020B0604020202020204" pitchFamily="34" charset="0"/>
              </a:rPr>
              <a:t>",</a:t>
            </a:r>
            <a:r>
              <a:rPr lang="en-US" altLang="zh-CN" dirty="0" err="1">
                <a:latin typeface="Arial" panose="020B0604020202020204" pitchFamily="34" charset="0"/>
                <a:cs typeface="Arial" panose="020B0604020202020204" pitchFamily="34" charset="0"/>
              </a:rPr>
              <a:t>featuresCol</a:t>
            </a:r>
            <a:r>
              <a:rPr lang="en-US" altLang="zh-CN" dirty="0">
                <a:latin typeface="Arial" panose="020B0604020202020204" pitchFamily="34" charset="0"/>
                <a:cs typeface="Arial" panose="020B0604020202020204" pitchFamily="34" charset="0"/>
              </a:rPr>
              <a:t>="features")</a:t>
            </a:r>
          </a:p>
          <a:p>
            <a:r>
              <a:rPr lang="en-US" altLang="zh-CN" dirty="0" err="1">
                <a:latin typeface="Arial" panose="020B0604020202020204" pitchFamily="34" charset="0"/>
                <a:cs typeface="Arial" panose="020B0604020202020204" pitchFamily="34" charset="0"/>
              </a:rPr>
              <a:t>lc</a:t>
            </a:r>
            <a:r>
              <a:rPr lang="en-US" altLang="zh-CN" dirty="0">
                <a:latin typeface="Arial" panose="020B0604020202020204" pitchFamily="34" charset="0"/>
                <a:cs typeface="Arial" panose="020B0604020202020204" pitchFamily="34" charset="0"/>
              </a:rPr>
              <a:t>=</a:t>
            </a:r>
            <a:r>
              <a:rPr lang="en-US" altLang="zh-CN" dirty="0" err="1">
                <a:latin typeface="Arial" panose="020B0604020202020204" pitchFamily="34" charset="0"/>
                <a:cs typeface="Arial" panose="020B0604020202020204" pitchFamily="34" charset="0"/>
              </a:rPr>
              <a:t>IndexToString</a:t>
            </a:r>
            <a:r>
              <a:rPr lang="en-US" altLang="zh-CN" dirty="0">
                <a:latin typeface="Arial" panose="020B0604020202020204" pitchFamily="34" charset="0"/>
                <a:cs typeface="Arial" panose="020B0604020202020204" pitchFamily="34" charset="0"/>
              </a:rPr>
              <a:t>(</a:t>
            </a:r>
            <a:r>
              <a:rPr lang="en-US" altLang="zh-CN" dirty="0" err="1">
                <a:latin typeface="Arial" panose="020B0604020202020204" pitchFamily="34" charset="0"/>
                <a:cs typeface="Arial" panose="020B0604020202020204" pitchFamily="34" charset="0"/>
              </a:rPr>
              <a:t>inputCol</a:t>
            </a:r>
            <a:r>
              <a:rPr lang="en-US" altLang="zh-CN" dirty="0">
                <a:latin typeface="Arial" panose="020B0604020202020204" pitchFamily="34" charset="0"/>
                <a:cs typeface="Arial" panose="020B0604020202020204" pitchFamily="34" charset="0"/>
              </a:rPr>
              <a:t>="</a:t>
            </a:r>
            <a:r>
              <a:rPr lang="en-US" altLang="zh-CN" dirty="0" err="1">
                <a:latin typeface="Arial" panose="020B0604020202020204" pitchFamily="34" charset="0"/>
                <a:cs typeface="Arial" panose="020B0604020202020204" pitchFamily="34" charset="0"/>
              </a:rPr>
              <a:t>prediction",outputCol</a:t>
            </a:r>
            <a:r>
              <a:rPr lang="en-US" altLang="zh-CN" dirty="0">
                <a:latin typeface="Arial" panose="020B0604020202020204" pitchFamily="34" charset="0"/>
                <a:cs typeface="Arial" panose="020B0604020202020204" pitchFamily="34" charset="0"/>
              </a:rPr>
              <a:t>="</a:t>
            </a:r>
            <a:r>
              <a:rPr lang="en-US" altLang="zh-CN" dirty="0" err="1">
                <a:latin typeface="Arial" panose="020B0604020202020204" pitchFamily="34" charset="0"/>
                <a:cs typeface="Arial" panose="020B0604020202020204" pitchFamily="34" charset="0"/>
              </a:rPr>
              <a:t>predictedLabel</a:t>
            </a:r>
            <a:r>
              <a:rPr lang="en-US" altLang="zh-CN" dirty="0">
                <a:latin typeface="Arial" panose="020B0604020202020204" pitchFamily="34" charset="0"/>
                <a:cs typeface="Arial" panose="020B0604020202020204" pitchFamily="34" charset="0"/>
              </a:rPr>
              <a:t>",labels=labels)</a:t>
            </a:r>
          </a:p>
          <a:p>
            <a:r>
              <a:rPr lang="en-US" altLang="zh-CN" dirty="0" err="1">
                <a:latin typeface="Arial" panose="020B0604020202020204" pitchFamily="34" charset="0"/>
                <a:cs typeface="Arial" panose="020B0604020202020204" pitchFamily="34" charset="0"/>
              </a:rPr>
              <a:t>dt_pipeline</a:t>
            </a:r>
            <a:r>
              <a:rPr lang="en-US" altLang="zh-CN" dirty="0">
                <a:latin typeface="Arial" panose="020B0604020202020204" pitchFamily="34" charset="0"/>
                <a:cs typeface="Arial" panose="020B0604020202020204" pitchFamily="34" charset="0"/>
              </a:rPr>
              <a:t>=Pipeline(stages=[</a:t>
            </a:r>
            <a:r>
              <a:rPr lang="en-US" altLang="zh-CN" dirty="0" err="1">
                <a:latin typeface="Arial" panose="020B0604020202020204" pitchFamily="34" charset="0"/>
                <a:cs typeface="Arial" panose="020B0604020202020204" pitchFamily="34" charset="0"/>
              </a:rPr>
              <a:t>lblIdx,fidx,va,dt,lc</a:t>
            </a:r>
            <a:r>
              <a:rPr lang="en-US" altLang="zh-CN" dirty="0">
                <a:latin typeface="Arial" panose="020B0604020202020204" pitchFamily="34" charset="0"/>
                <a:cs typeface="Arial" panose="020B0604020202020204" pitchFamily="34" charset="0"/>
              </a:rPr>
              <a:t>])</a:t>
            </a:r>
          </a:p>
          <a:p>
            <a:r>
              <a:rPr lang="en-US" altLang="zh-CN" dirty="0" err="1">
                <a:latin typeface="Arial" panose="020B0604020202020204" pitchFamily="34" charset="0"/>
                <a:cs typeface="Arial" panose="020B0604020202020204" pitchFamily="34" charset="0"/>
              </a:rPr>
              <a:t>dtModel</a:t>
            </a:r>
            <a:r>
              <a:rPr lang="en-US" altLang="zh-CN" dirty="0">
                <a:latin typeface="Arial" panose="020B0604020202020204" pitchFamily="34" charset="0"/>
                <a:cs typeface="Arial" panose="020B0604020202020204" pitchFamily="34" charset="0"/>
              </a:rPr>
              <a:t>=</a:t>
            </a:r>
            <a:r>
              <a:rPr lang="en-US" altLang="zh-CN" dirty="0" err="1">
                <a:latin typeface="Arial" panose="020B0604020202020204" pitchFamily="34" charset="0"/>
                <a:cs typeface="Arial" panose="020B0604020202020204" pitchFamily="34" charset="0"/>
              </a:rPr>
              <a:t>dt_pipeline.fit</a:t>
            </a:r>
            <a:r>
              <a:rPr lang="en-US" altLang="zh-CN" dirty="0">
                <a:latin typeface="Arial" panose="020B0604020202020204" pitchFamily="34" charset="0"/>
                <a:cs typeface="Arial" panose="020B0604020202020204" pitchFamily="34" charset="0"/>
              </a:rPr>
              <a:t>(</a:t>
            </a:r>
            <a:r>
              <a:rPr lang="en-US" altLang="zh-CN" dirty="0" err="1">
                <a:latin typeface="Arial" panose="020B0604020202020204" pitchFamily="34" charset="0"/>
                <a:cs typeface="Arial" panose="020B0604020202020204" pitchFamily="34" charset="0"/>
              </a:rPr>
              <a:t>trainDF</a:t>
            </a:r>
            <a:r>
              <a:rPr lang="en-US" altLang="zh-CN" dirty="0">
                <a:latin typeface="Arial" panose="020B0604020202020204" pitchFamily="34" charset="0"/>
                <a:cs typeface="Arial" panose="020B0604020202020204" pitchFamily="34" charset="0"/>
              </a:rPr>
              <a:t>)</a:t>
            </a:r>
          </a:p>
          <a:p>
            <a:r>
              <a:rPr lang="en-US" altLang="zh-CN" dirty="0" err="1">
                <a:latin typeface="Arial" panose="020B0604020202020204" pitchFamily="34" charset="0"/>
                <a:cs typeface="Arial" panose="020B0604020202020204" pitchFamily="34" charset="0"/>
              </a:rPr>
              <a:t>dtDF</a:t>
            </a:r>
            <a:r>
              <a:rPr lang="en-US" altLang="zh-CN" dirty="0">
                <a:latin typeface="Arial" panose="020B0604020202020204" pitchFamily="34" charset="0"/>
                <a:cs typeface="Arial" panose="020B0604020202020204" pitchFamily="34" charset="0"/>
              </a:rPr>
              <a:t>=</a:t>
            </a:r>
            <a:r>
              <a:rPr lang="en-US" altLang="zh-CN" dirty="0" err="1">
                <a:latin typeface="Arial" panose="020B0604020202020204" pitchFamily="34" charset="0"/>
                <a:cs typeface="Arial" panose="020B0604020202020204" pitchFamily="34" charset="0"/>
              </a:rPr>
              <a:t>dtModel.transform</a:t>
            </a:r>
            <a:r>
              <a:rPr lang="en-US" altLang="zh-CN" dirty="0">
                <a:latin typeface="Arial" panose="020B0604020202020204" pitchFamily="34" charset="0"/>
                <a:cs typeface="Arial" panose="020B0604020202020204" pitchFamily="34" charset="0"/>
              </a:rPr>
              <a:t>(</a:t>
            </a:r>
            <a:r>
              <a:rPr lang="en-US" altLang="zh-CN" dirty="0" err="1">
                <a:latin typeface="Arial" panose="020B0604020202020204" pitchFamily="34" charset="0"/>
                <a:cs typeface="Arial" panose="020B0604020202020204" pitchFamily="34" charset="0"/>
              </a:rPr>
              <a:t>trainDF</a:t>
            </a:r>
            <a:r>
              <a:rPr lang="en-US" altLang="zh-CN" dirty="0">
                <a:latin typeface="Arial" panose="020B0604020202020204" pitchFamily="34" charset="0"/>
                <a:cs typeface="Arial" panose="020B0604020202020204" pitchFamily="34" charset="0"/>
              </a:rPr>
              <a:t>)</a:t>
            </a:r>
          </a:p>
          <a:p>
            <a:r>
              <a:rPr lang="en-US" altLang="zh-CN" dirty="0" err="1">
                <a:latin typeface="Arial" panose="020B0604020202020204" pitchFamily="34" charset="0"/>
                <a:cs typeface="Arial" panose="020B0604020202020204" pitchFamily="34" charset="0"/>
              </a:rPr>
              <a:t>dtDF.select</a:t>
            </a:r>
            <a:r>
              <a:rPr lang="en-US" altLang="zh-CN" dirty="0">
                <a:latin typeface="Arial" panose="020B0604020202020204" pitchFamily="34" charset="0"/>
                <a:cs typeface="Arial" panose="020B0604020202020204" pitchFamily="34" charset="0"/>
              </a:rPr>
              <a:t>("Text","Label","</a:t>
            </a:r>
            <a:r>
              <a:rPr lang="en-US" altLang="zh-CN" dirty="0" err="1">
                <a:latin typeface="Arial" panose="020B0604020202020204" pitchFamily="34" charset="0"/>
                <a:cs typeface="Arial" panose="020B0604020202020204" pitchFamily="34" charset="0"/>
              </a:rPr>
              <a:t>indexedLabel</a:t>
            </a:r>
            <a:r>
              <a:rPr lang="en-US" altLang="zh-CN" dirty="0">
                <a:latin typeface="Arial" panose="020B0604020202020204" pitchFamily="34" charset="0"/>
                <a:cs typeface="Arial" panose="020B0604020202020204" pitchFamily="34" charset="0"/>
              </a:rPr>
              <a:t>","prediction", "</a:t>
            </a:r>
            <a:r>
              <a:rPr lang="en-US" altLang="zh-CN" dirty="0" err="1">
                <a:latin typeface="Arial" panose="020B0604020202020204" pitchFamily="34" charset="0"/>
                <a:cs typeface="Arial" panose="020B0604020202020204" pitchFamily="34" charset="0"/>
              </a:rPr>
              <a:t>predictedLabel</a:t>
            </a:r>
            <a:r>
              <a:rPr lang="en-US" altLang="zh-CN" dirty="0">
                <a:latin typeface="Arial" panose="020B0604020202020204" pitchFamily="34" charset="0"/>
                <a:cs typeface="Arial" panose="020B0604020202020204" pitchFamily="34" charset="0"/>
              </a:rPr>
              <a:t>").show()</a:t>
            </a:r>
            <a:endParaRPr lang="zh-CN" altLang="en-US" dirty="0">
              <a:latin typeface="Arial" panose="020B0604020202020204" pitchFamily="34" charset="0"/>
              <a:cs typeface="Arial" panose="020B0604020202020204" pitchFamily="34" charset="0"/>
            </a:endParaRPr>
          </a:p>
        </p:txBody>
      </p:sp>
      <p:sp>
        <p:nvSpPr>
          <p:cNvPr id="4" name="灯片编号占位符 3"/>
          <p:cNvSpPr>
            <a:spLocks noGrp="1"/>
          </p:cNvSpPr>
          <p:nvPr>
            <p:ph type="sldNum" sz="quarter" idx="12"/>
          </p:nvPr>
        </p:nvSpPr>
        <p:spPr/>
        <p:txBody>
          <a:bodyPr>
            <a:normAutofit fontScale="85000" lnSpcReduction="20000"/>
          </a:bodyPr>
          <a:lstStyle/>
          <a:p>
            <a:fld id="{65B8AB34-AC4B-47AE-A239-75C9354C5637}" type="slidenum">
              <a:rPr lang="zh-CN" altLang="en-US" smtClean="0"/>
              <a:pPr/>
              <a:t>18</a:t>
            </a:fld>
            <a:endParaRPr lang="zh-CN" altLang="en-US"/>
          </a:p>
        </p:txBody>
      </p:sp>
    </p:spTree>
    <p:extLst>
      <p:ext uri="{BB962C8B-B14F-4D97-AF65-F5344CB8AC3E}">
        <p14:creationId xmlns:p14="http://schemas.microsoft.com/office/powerpoint/2010/main" val="19544470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6786" y="404664"/>
            <a:ext cx="6984793" cy="563799"/>
          </a:xfrm>
        </p:spPr>
        <p:txBody>
          <a:bodyPr>
            <a:normAutofit fontScale="90000"/>
          </a:bodyPr>
          <a:lstStyle/>
          <a:p>
            <a:r>
              <a:rPr lang="en-US" altLang="zh-CN" dirty="0"/>
              <a:t>Spark Machine Learning</a:t>
            </a:r>
            <a:endParaRPr lang="zh-CN" altLang="en-US" dirty="0"/>
          </a:p>
        </p:txBody>
      </p:sp>
      <p:sp>
        <p:nvSpPr>
          <p:cNvPr id="4" name="灯片编号占位符 3"/>
          <p:cNvSpPr>
            <a:spLocks noGrp="1"/>
          </p:cNvSpPr>
          <p:nvPr>
            <p:ph type="sldNum" sz="quarter" idx="12"/>
          </p:nvPr>
        </p:nvSpPr>
        <p:spPr/>
        <p:txBody>
          <a:bodyPr>
            <a:normAutofit fontScale="85000" lnSpcReduction="20000"/>
          </a:bodyPr>
          <a:lstStyle/>
          <a:p>
            <a:fld id="{65B8AB34-AC4B-47AE-A239-75C9354C5637}" type="slidenum">
              <a:rPr lang="zh-CN" altLang="en-US" smtClean="0"/>
              <a:pPr/>
              <a:t>2</a:t>
            </a:fld>
            <a:endParaRPr lang="zh-CN" altLang="en-US"/>
          </a:p>
        </p:txBody>
      </p:sp>
      <p:pic>
        <p:nvPicPr>
          <p:cNvPr id="1026" name="Picture 2"/>
          <p:cNvPicPr>
            <a:picLocks noChangeAspect="1" noChangeArrowheads="1"/>
          </p:cNvPicPr>
          <p:nvPr/>
        </p:nvPicPr>
        <p:blipFill>
          <a:blip r:embed="rId2"/>
          <a:srcRect/>
          <a:stretch>
            <a:fillRect/>
          </a:stretch>
        </p:blipFill>
        <p:spPr bwMode="auto">
          <a:xfrm>
            <a:off x="990093" y="1628800"/>
            <a:ext cx="7925814" cy="5229200"/>
          </a:xfrm>
          <a:prstGeom prst="rect">
            <a:avLst/>
          </a:prstGeom>
          <a:noFill/>
          <a:ln w="9525">
            <a:noFill/>
            <a:miter lim="800000"/>
            <a:headEnd/>
            <a:tailEnd/>
          </a:ln>
          <a:effectLst/>
        </p:spPr>
      </p:pic>
    </p:spTree>
    <p:extLst>
      <p:ext uri="{BB962C8B-B14F-4D97-AF65-F5344CB8AC3E}">
        <p14:creationId xmlns:p14="http://schemas.microsoft.com/office/powerpoint/2010/main" val="17819795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8504" y="321310"/>
            <a:ext cx="9217024" cy="1073150"/>
          </a:xfrm>
        </p:spPr>
        <p:txBody>
          <a:bodyPr>
            <a:normAutofit/>
          </a:bodyPr>
          <a:lstStyle/>
          <a:p>
            <a:r>
              <a:rPr lang="zh-CN" altLang="en-US" dirty="0"/>
              <a:t>基本类型：向量（</a:t>
            </a:r>
            <a:r>
              <a:rPr lang="en-US" altLang="zh-CN" dirty="0"/>
              <a:t>vectors</a:t>
            </a:r>
            <a:r>
              <a:rPr lang="zh-CN" altLang="en-US" dirty="0"/>
              <a:t>）</a:t>
            </a:r>
          </a:p>
        </p:txBody>
      </p:sp>
      <p:sp>
        <p:nvSpPr>
          <p:cNvPr id="3" name="内容占位符 2"/>
          <p:cNvSpPr>
            <a:spLocks noGrp="1"/>
          </p:cNvSpPr>
          <p:nvPr>
            <p:ph idx="1"/>
          </p:nvPr>
        </p:nvSpPr>
        <p:spPr>
          <a:xfrm>
            <a:off x="320436" y="1844824"/>
            <a:ext cx="9169067" cy="4680520"/>
          </a:xfrm>
        </p:spPr>
        <p:txBody>
          <a:bodyPr>
            <a:normAutofit lnSpcReduction="10000"/>
          </a:bodyPr>
          <a:lstStyle/>
          <a:p>
            <a:r>
              <a:rPr lang="zh-CN" altLang="en-US" dirty="0"/>
              <a:t>本地向量分两种：稠密向量</a:t>
            </a:r>
            <a:r>
              <a:rPr lang="en-US" altLang="zh-CN" dirty="0" err="1"/>
              <a:t>DenseVector</a:t>
            </a:r>
            <a:r>
              <a:rPr lang="zh-CN" altLang="en-US" dirty="0"/>
              <a:t>和稀疏向量</a:t>
            </a:r>
            <a:r>
              <a:rPr lang="en-US" altLang="zh-CN" dirty="0" err="1"/>
              <a:t>SparseVector</a:t>
            </a:r>
            <a:endParaRPr lang="en-US" altLang="zh-CN" dirty="0"/>
          </a:p>
          <a:p>
            <a:pPr lvl="1"/>
            <a:r>
              <a:rPr lang="en-US" altLang="zh-CN" b="1" dirty="0"/>
              <a:t>Dense</a:t>
            </a:r>
            <a:r>
              <a:rPr lang="en-US" altLang="zh-CN" dirty="0"/>
              <a:t> vectors are stored as an array of values.</a:t>
            </a:r>
          </a:p>
          <a:p>
            <a:pPr lvl="2"/>
            <a:r>
              <a:rPr lang="en-US" altLang="zh-CN" dirty="0"/>
              <a:t>from </a:t>
            </a:r>
            <a:r>
              <a:rPr lang="en-US" altLang="zh-CN" dirty="0" err="1"/>
              <a:t>pyspark.ml.linalg</a:t>
            </a:r>
            <a:r>
              <a:rPr lang="en-US" altLang="zh-CN" dirty="0"/>
              <a:t> import Vector, Vectors</a:t>
            </a:r>
          </a:p>
          <a:p>
            <a:pPr lvl="2"/>
            <a:r>
              <a:rPr lang="en-US" altLang="zh-CN" dirty="0" err="1"/>
              <a:t>dense_v</a:t>
            </a:r>
            <a:r>
              <a:rPr lang="en-US" altLang="zh-CN" dirty="0"/>
              <a:t> = </a:t>
            </a:r>
            <a:r>
              <a:rPr lang="en-US" altLang="zh-CN" dirty="0" err="1"/>
              <a:t>Vectors.dense</a:t>
            </a:r>
            <a:r>
              <a:rPr lang="en-US" altLang="zh-CN" dirty="0"/>
              <a:t>(10.0,0.0,20.0,30.0,0.0)</a:t>
            </a:r>
          </a:p>
          <a:p>
            <a:pPr lvl="1"/>
            <a:r>
              <a:rPr lang="en-US" altLang="zh-CN" dirty="0"/>
              <a:t>Sparse vectors are stored as two arrays</a:t>
            </a:r>
            <a:r>
              <a:rPr lang="zh-CN" altLang="en-US" dirty="0"/>
              <a:t>：</a:t>
            </a:r>
            <a:endParaRPr lang="en-US" altLang="zh-CN" dirty="0"/>
          </a:p>
          <a:p>
            <a:pPr lvl="2"/>
            <a:r>
              <a:rPr lang="en-US" altLang="zh-CN" dirty="0"/>
              <a:t>the first array stores the non-zero value indices</a:t>
            </a:r>
          </a:p>
          <a:p>
            <a:pPr lvl="2"/>
            <a:r>
              <a:rPr lang="en-US" altLang="zh-CN" dirty="0"/>
              <a:t>the second array stores the actual values</a:t>
            </a:r>
          </a:p>
          <a:p>
            <a:pPr lvl="2"/>
            <a:r>
              <a:rPr lang="en-US" altLang="zh-CN" dirty="0"/>
              <a:t>Pass size, position index array and value array</a:t>
            </a:r>
          </a:p>
          <a:p>
            <a:pPr lvl="3"/>
            <a:r>
              <a:rPr lang="en-US" altLang="zh-CN" sz="1463" dirty="0"/>
              <a:t>sparse_v1 = </a:t>
            </a:r>
            <a:r>
              <a:rPr lang="en-US" altLang="zh-CN" sz="1463" dirty="0" err="1"/>
              <a:t>Vectors.sparse</a:t>
            </a:r>
            <a:r>
              <a:rPr lang="en-US" altLang="zh-CN" sz="1463" dirty="0"/>
              <a:t>(5,[0,2,3],[10.0,20.0,30.0])</a:t>
            </a:r>
          </a:p>
          <a:p>
            <a:pPr lvl="2"/>
            <a:r>
              <a:rPr lang="en-US" altLang="zh-CN" dirty="0"/>
              <a:t>Another way to create sparse vector with position, value tuples</a:t>
            </a:r>
          </a:p>
          <a:p>
            <a:pPr lvl="3"/>
            <a:r>
              <a:rPr lang="en-US" altLang="zh-CN" sz="1463" dirty="0"/>
              <a:t>sparse_v2 = </a:t>
            </a:r>
            <a:r>
              <a:rPr lang="en-US" altLang="zh-CN" sz="1463" dirty="0" err="1"/>
              <a:t>Vectors.sparse</a:t>
            </a:r>
            <a:r>
              <a:rPr lang="en-US" altLang="zh-CN" sz="1463" dirty="0"/>
              <a:t>(5,[[0,10.0],[2,20.0],[3,30.0]])</a:t>
            </a:r>
            <a:endParaRPr lang="zh-CN" altLang="en-US" sz="1463" dirty="0"/>
          </a:p>
        </p:txBody>
      </p:sp>
      <p:sp>
        <p:nvSpPr>
          <p:cNvPr id="4" name="灯片编号占位符 3"/>
          <p:cNvSpPr>
            <a:spLocks noGrp="1"/>
          </p:cNvSpPr>
          <p:nvPr>
            <p:ph type="sldNum" sz="quarter" idx="12"/>
          </p:nvPr>
        </p:nvSpPr>
        <p:spPr/>
        <p:txBody>
          <a:bodyPr>
            <a:normAutofit fontScale="85000" lnSpcReduction="20000"/>
          </a:bodyPr>
          <a:lstStyle/>
          <a:p>
            <a:fld id="{65B8AB34-AC4B-47AE-A239-75C9354C5637}" type="slidenum">
              <a:rPr lang="zh-CN" altLang="en-US" smtClean="0"/>
              <a:pPr/>
              <a:t>3</a:t>
            </a:fld>
            <a:endParaRPr lang="zh-CN" altLang="en-US"/>
          </a:p>
        </p:txBody>
      </p:sp>
    </p:spTree>
    <p:extLst>
      <p:ext uri="{BB962C8B-B14F-4D97-AF65-F5344CB8AC3E}">
        <p14:creationId xmlns:p14="http://schemas.microsoft.com/office/powerpoint/2010/main" val="22564335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6496" y="334426"/>
            <a:ext cx="8363106" cy="1073150"/>
          </a:xfrm>
        </p:spPr>
        <p:txBody>
          <a:bodyPr>
            <a:normAutofit/>
          </a:bodyPr>
          <a:lstStyle/>
          <a:p>
            <a:r>
              <a:rPr lang="zh-CN" altLang="en-US" dirty="0"/>
              <a:t>基本数据类型：矩阵（</a:t>
            </a:r>
            <a:r>
              <a:rPr lang="en-US" altLang="zh-CN" dirty="0"/>
              <a:t>matrices</a:t>
            </a:r>
            <a:r>
              <a:rPr lang="zh-CN" altLang="en-US" dirty="0"/>
              <a:t>）</a:t>
            </a:r>
          </a:p>
        </p:txBody>
      </p:sp>
      <p:sp>
        <p:nvSpPr>
          <p:cNvPr id="3" name="内容占位符 2"/>
          <p:cNvSpPr>
            <a:spLocks noGrp="1"/>
          </p:cNvSpPr>
          <p:nvPr>
            <p:ph idx="1"/>
          </p:nvPr>
        </p:nvSpPr>
        <p:spPr>
          <a:xfrm>
            <a:off x="231927" y="1730156"/>
            <a:ext cx="9473601" cy="4795188"/>
          </a:xfrm>
        </p:spPr>
        <p:txBody>
          <a:bodyPr>
            <a:normAutofit fontScale="85000" lnSpcReduction="20000"/>
          </a:bodyPr>
          <a:lstStyle/>
          <a:p>
            <a:r>
              <a:rPr lang="en-US" altLang="zh-CN" dirty="0"/>
              <a:t>Matrices may be </a:t>
            </a:r>
            <a:r>
              <a:rPr lang="en-US" altLang="zh-CN" b="1" dirty="0"/>
              <a:t>local</a:t>
            </a:r>
            <a:r>
              <a:rPr lang="en-US" altLang="zh-CN" dirty="0"/>
              <a:t> or </a:t>
            </a:r>
            <a:r>
              <a:rPr lang="en-US" altLang="zh-CN" b="1" dirty="0"/>
              <a:t>distributed</a:t>
            </a:r>
            <a:r>
              <a:rPr lang="en-US" altLang="zh-CN" dirty="0"/>
              <a:t>, </a:t>
            </a:r>
            <a:r>
              <a:rPr lang="en-US" altLang="zh-CN" b="1" dirty="0"/>
              <a:t>dense</a:t>
            </a:r>
            <a:r>
              <a:rPr lang="en-US" altLang="zh-CN" dirty="0"/>
              <a:t> or </a:t>
            </a:r>
            <a:r>
              <a:rPr lang="en-US" altLang="zh-CN" b="1" dirty="0"/>
              <a:t>sparse</a:t>
            </a:r>
            <a:r>
              <a:rPr lang="en-US" altLang="zh-CN" dirty="0"/>
              <a:t>.</a:t>
            </a:r>
          </a:p>
          <a:p>
            <a:r>
              <a:rPr lang="en-US" altLang="zh-CN" dirty="0"/>
              <a:t>A </a:t>
            </a:r>
            <a:r>
              <a:rPr lang="en-US" altLang="zh-CN" b="1" dirty="0"/>
              <a:t>local</a:t>
            </a:r>
            <a:r>
              <a:rPr lang="en-US" altLang="zh-CN" dirty="0"/>
              <a:t> matrix is stored on a single machine as a single dimensional array.</a:t>
            </a:r>
          </a:p>
          <a:p>
            <a:r>
              <a:rPr lang="en-US" altLang="zh-CN" dirty="0"/>
              <a:t>A </a:t>
            </a:r>
            <a:r>
              <a:rPr lang="en-US" altLang="zh-CN" b="1" dirty="0"/>
              <a:t>dense local </a:t>
            </a:r>
            <a:r>
              <a:rPr lang="en-US" altLang="zh-CN" dirty="0"/>
              <a:t>matrix is stored in column major order</a:t>
            </a:r>
          </a:p>
          <a:p>
            <a:pPr lvl="1"/>
            <a:r>
              <a:rPr lang="fr-FR" altLang="zh-CN" dirty="0"/>
              <a:t>from pyspark.ml.linalg import Matrix, Matrices</a:t>
            </a:r>
          </a:p>
          <a:p>
            <a:pPr lvl="1"/>
            <a:r>
              <a:rPr lang="en-US" altLang="zh-CN" dirty="0"/>
              <a:t>temp=</a:t>
            </a:r>
            <a:r>
              <a:rPr lang="en-US" altLang="zh-CN" dirty="0" err="1"/>
              <a:t>Matrices.dense</a:t>
            </a:r>
            <a:r>
              <a:rPr lang="en-US" altLang="zh-CN" dirty="0"/>
              <a:t>(3,2,[9.0,0,0,0,8.0,6])</a:t>
            </a:r>
          </a:p>
          <a:p>
            <a:pPr lvl="1"/>
            <a:r>
              <a:rPr lang="en-US" altLang="zh-CN" dirty="0" err="1"/>
              <a:t>temp.toArray</a:t>
            </a:r>
            <a:r>
              <a:rPr lang="en-US" altLang="zh-CN" dirty="0"/>
              <a:t>()</a:t>
            </a:r>
          </a:p>
          <a:p>
            <a:r>
              <a:rPr lang="en-US" altLang="zh-CN" dirty="0"/>
              <a:t>a </a:t>
            </a:r>
            <a:r>
              <a:rPr lang="en-US" altLang="zh-CN" b="1" dirty="0"/>
              <a:t>sparse</a:t>
            </a:r>
            <a:r>
              <a:rPr lang="en-US" altLang="zh-CN" dirty="0"/>
              <a:t> matrix values are stored in </a:t>
            </a:r>
            <a:r>
              <a:rPr lang="en-US" altLang="zh-CN" b="1" dirty="0"/>
              <a:t>Compressed Sparse Column </a:t>
            </a:r>
            <a:r>
              <a:rPr lang="en-US" altLang="zh-CN" dirty="0"/>
              <a:t>(</a:t>
            </a:r>
            <a:r>
              <a:rPr lang="en-US" altLang="zh-CN" b="1" dirty="0"/>
              <a:t>CSC</a:t>
            </a:r>
            <a:r>
              <a:rPr lang="en-US" altLang="zh-CN" dirty="0"/>
              <a:t>) format</a:t>
            </a:r>
          </a:p>
          <a:p>
            <a:pPr lvl="1"/>
            <a:r>
              <a:rPr lang="en-US" altLang="zh-CN" dirty="0"/>
              <a:t>temp=</a:t>
            </a:r>
            <a:r>
              <a:rPr lang="en-US" altLang="zh-CN" dirty="0" err="1"/>
              <a:t>Matrices.sparse</a:t>
            </a:r>
            <a:r>
              <a:rPr lang="en-US" altLang="zh-CN" dirty="0"/>
              <a:t>(3,3,[0,2,3,6], [0,2,1,0,1,2],[1.0,2.0,3.0,4.0,5.0,6.0])</a:t>
            </a:r>
          </a:p>
          <a:p>
            <a:pPr lvl="1"/>
            <a:r>
              <a:rPr lang="en-US" altLang="zh-CN" dirty="0" err="1"/>
              <a:t>temp.toArray</a:t>
            </a:r>
            <a:r>
              <a:rPr lang="en-US" altLang="zh-CN" dirty="0"/>
              <a:t>()</a:t>
            </a:r>
          </a:p>
          <a:p>
            <a:pPr lvl="1"/>
            <a:r>
              <a:rPr lang="en-US" altLang="zh-CN" dirty="0"/>
              <a:t>temp=</a:t>
            </a:r>
            <a:r>
              <a:rPr lang="en-US" altLang="zh-CN" dirty="0" err="1"/>
              <a:t>Matrices.sparse</a:t>
            </a:r>
            <a:r>
              <a:rPr lang="en-US" altLang="zh-CN" dirty="0"/>
              <a:t>(3,4,[0,2,3,3,6],[0,2,1,0,1,2],[1.0,2.0,3.0,4.0,5.0,6.0])</a:t>
            </a:r>
          </a:p>
          <a:p>
            <a:pPr lvl="1"/>
            <a:r>
              <a:rPr lang="en-US" altLang="zh-CN" dirty="0" err="1"/>
              <a:t>temp.toArray</a:t>
            </a:r>
            <a:r>
              <a:rPr lang="en-US" altLang="zh-CN" dirty="0"/>
              <a:t>()</a:t>
            </a:r>
            <a:endParaRPr lang="zh-CN" altLang="en-US" dirty="0"/>
          </a:p>
        </p:txBody>
      </p:sp>
      <p:sp>
        <p:nvSpPr>
          <p:cNvPr id="4" name="灯片编号占位符 3"/>
          <p:cNvSpPr>
            <a:spLocks noGrp="1"/>
          </p:cNvSpPr>
          <p:nvPr>
            <p:ph type="sldNum" sz="quarter" idx="12"/>
          </p:nvPr>
        </p:nvSpPr>
        <p:spPr/>
        <p:txBody>
          <a:bodyPr>
            <a:normAutofit fontScale="85000" lnSpcReduction="20000"/>
          </a:bodyPr>
          <a:lstStyle/>
          <a:p>
            <a:fld id="{65B8AB34-AC4B-47AE-A239-75C9354C5637}" type="slidenum">
              <a:rPr lang="zh-CN" altLang="en-US" smtClean="0"/>
              <a:pPr/>
              <a:t>4</a:t>
            </a:fld>
            <a:endParaRPr lang="zh-CN" altLang="en-US"/>
          </a:p>
        </p:txBody>
      </p:sp>
    </p:spTree>
    <p:extLst>
      <p:ext uri="{BB962C8B-B14F-4D97-AF65-F5344CB8AC3E}">
        <p14:creationId xmlns:p14="http://schemas.microsoft.com/office/powerpoint/2010/main" val="32083999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5261" y="-99392"/>
            <a:ext cx="9227202" cy="1601862"/>
          </a:xfrm>
        </p:spPr>
        <p:txBody>
          <a:bodyPr>
            <a:normAutofit/>
          </a:bodyPr>
          <a:lstStyle/>
          <a:p>
            <a:r>
              <a:rPr lang="en-US" altLang="zh-CN" dirty="0"/>
              <a:t>Fundamental data types</a:t>
            </a:r>
            <a:br>
              <a:rPr lang="en-US" altLang="zh-CN" dirty="0"/>
            </a:br>
            <a:r>
              <a:rPr lang="en-US" altLang="zh-CN" dirty="0"/>
              <a:t>			---Distributed matrices</a:t>
            </a:r>
            <a:endParaRPr lang="zh-CN" altLang="en-US" dirty="0"/>
          </a:p>
        </p:txBody>
      </p:sp>
      <p:sp>
        <p:nvSpPr>
          <p:cNvPr id="3" name="内容占位符 2"/>
          <p:cNvSpPr>
            <a:spLocks noGrp="1"/>
          </p:cNvSpPr>
          <p:nvPr>
            <p:ph idx="1"/>
          </p:nvPr>
        </p:nvSpPr>
        <p:spPr>
          <a:xfrm>
            <a:off x="550334" y="1823025"/>
            <a:ext cx="8867162" cy="4846335"/>
          </a:xfrm>
        </p:spPr>
        <p:txBody>
          <a:bodyPr>
            <a:normAutofit/>
          </a:bodyPr>
          <a:lstStyle/>
          <a:p>
            <a:r>
              <a:rPr lang="en-US" altLang="zh-CN" dirty="0"/>
              <a:t>A </a:t>
            </a:r>
            <a:r>
              <a:rPr lang="en-US" altLang="zh-CN" b="1" dirty="0"/>
              <a:t>distributed matrix </a:t>
            </a:r>
            <a:r>
              <a:rPr lang="en-US" altLang="zh-CN" dirty="0"/>
              <a:t>is backed by one or more RDDs.</a:t>
            </a:r>
          </a:p>
          <a:p>
            <a:r>
              <a:rPr lang="en-US" altLang="zh-CN" dirty="0"/>
              <a:t>The basic type of distributed matrix is a </a:t>
            </a:r>
            <a:r>
              <a:rPr lang="en-US" altLang="zh-CN" b="1" dirty="0" err="1"/>
              <a:t>RowMatrix</a:t>
            </a:r>
            <a:r>
              <a:rPr lang="en-US" altLang="zh-CN" dirty="0"/>
              <a:t>, which is simply backed by an RDD of its rows.</a:t>
            </a:r>
          </a:p>
          <a:p>
            <a:r>
              <a:rPr lang="en-US" altLang="zh-CN" dirty="0"/>
              <a:t>Each row in turn is a local vector</a:t>
            </a:r>
          </a:p>
          <a:p>
            <a:pPr marL="365760" lvl="1" indent="0">
              <a:buNone/>
            </a:pPr>
            <a:r>
              <a:rPr lang="en-US" altLang="zh-CN" dirty="0"/>
              <a:t>from </a:t>
            </a:r>
            <a:r>
              <a:rPr lang="en-US" altLang="zh-CN" dirty="0" err="1"/>
              <a:t>pyspark.mllib.linalg</a:t>
            </a:r>
            <a:r>
              <a:rPr lang="en-US" altLang="zh-CN" dirty="0"/>
              <a:t> import </a:t>
            </a:r>
            <a:r>
              <a:rPr lang="en-US" altLang="zh-CN" dirty="0" err="1"/>
              <a:t>Vector,Vectors</a:t>
            </a:r>
            <a:endParaRPr lang="en-US" altLang="zh-CN" dirty="0"/>
          </a:p>
          <a:p>
            <a:pPr marL="365760" lvl="1" indent="0">
              <a:buNone/>
            </a:pPr>
            <a:r>
              <a:rPr lang="en-US" altLang="zh-CN" dirty="0"/>
              <a:t>from </a:t>
            </a:r>
            <a:r>
              <a:rPr lang="en-US" altLang="zh-CN" dirty="0" err="1"/>
              <a:t>pyspark.mllib.linalg.distributed</a:t>
            </a:r>
            <a:r>
              <a:rPr lang="en-US" altLang="zh-CN" dirty="0"/>
              <a:t> import </a:t>
            </a:r>
            <a:r>
              <a:rPr lang="en-US" altLang="zh-CN" dirty="0" err="1"/>
              <a:t>RowMatrix</a:t>
            </a:r>
            <a:endParaRPr lang="en-US" altLang="zh-CN" dirty="0"/>
          </a:p>
          <a:p>
            <a:pPr marL="365760" lvl="1" indent="0">
              <a:buNone/>
            </a:pPr>
            <a:r>
              <a:rPr lang="en-US" altLang="zh-CN" dirty="0" err="1"/>
              <a:t>dense_vlist</a:t>
            </a:r>
            <a:r>
              <a:rPr lang="en-US" altLang="zh-CN" dirty="0"/>
              <a:t>=[</a:t>
            </a:r>
            <a:r>
              <a:rPr lang="en-US" altLang="zh-CN" dirty="0" err="1"/>
              <a:t>Vectors.dense</a:t>
            </a:r>
            <a:r>
              <a:rPr lang="en-US" altLang="zh-CN" dirty="0"/>
              <a:t>(11.0,12,13,14),        </a:t>
            </a:r>
            <a:r>
              <a:rPr lang="en-US" altLang="zh-CN" dirty="0" err="1"/>
              <a:t>Vectors.dense</a:t>
            </a:r>
            <a:r>
              <a:rPr lang="en-US" altLang="zh-CN" dirty="0"/>
              <a:t>(21.0,22,23,24), </a:t>
            </a:r>
            <a:r>
              <a:rPr lang="en-US" altLang="zh-CN" dirty="0" err="1"/>
              <a:t>Vectors.dense</a:t>
            </a:r>
            <a:r>
              <a:rPr lang="en-US" altLang="zh-CN" dirty="0"/>
              <a:t>(31.0,32,33,34)]</a:t>
            </a:r>
          </a:p>
          <a:p>
            <a:pPr marL="365760" lvl="1" indent="0">
              <a:buNone/>
            </a:pPr>
            <a:r>
              <a:rPr lang="en-US" altLang="zh-CN" dirty="0"/>
              <a:t>rows=</a:t>
            </a:r>
            <a:r>
              <a:rPr lang="en-US" altLang="zh-CN" dirty="0" err="1"/>
              <a:t>sc.parallelize</a:t>
            </a:r>
            <a:r>
              <a:rPr lang="en-US" altLang="zh-CN" dirty="0"/>
              <a:t>(</a:t>
            </a:r>
            <a:r>
              <a:rPr lang="en-US" altLang="zh-CN" dirty="0" err="1"/>
              <a:t>dense_vlist</a:t>
            </a:r>
            <a:r>
              <a:rPr lang="en-US" altLang="zh-CN" dirty="0"/>
              <a:t>)</a:t>
            </a:r>
          </a:p>
          <a:p>
            <a:pPr marL="365760" lvl="1" indent="0">
              <a:buNone/>
            </a:pPr>
            <a:r>
              <a:rPr lang="en-US" altLang="zh-CN" dirty="0"/>
              <a:t>m = </a:t>
            </a:r>
            <a:r>
              <a:rPr lang="en-US" altLang="zh-CN" dirty="0" err="1"/>
              <a:t>RowMatrix</a:t>
            </a:r>
            <a:r>
              <a:rPr lang="en-US" altLang="zh-CN" dirty="0"/>
              <a:t>(rows)</a:t>
            </a:r>
          </a:p>
          <a:p>
            <a:pPr lvl="1"/>
            <a:endParaRPr lang="zh-CN" altLang="en-US" dirty="0"/>
          </a:p>
        </p:txBody>
      </p:sp>
      <p:sp>
        <p:nvSpPr>
          <p:cNvPr id="4" name="灯片编号占位符 3"/>
          <p:cNvSpPr>
            <a:spLocks noGrp="1"/>
          </p:cNvSpPr>
          <p:nvPr>
            <p:ph type="sldNum" sz="quarter" idx="12"/>
          </p:nvPr>
        </p:nvSpPr>
        <p:spPr/>
        <p:txBody>
          <a:bodyPr>
            <a:normAutofit fontScale="85000" lnSpcReduction="20000"/>
          </a:bodyPr>
          <a:lstStyle/>
          <a:p>
            <a:fld id="{65B8AB34-AC4B-47AE-A239-75C9354C5637}" type="slidenum">
              <a:rPr lang="zh-CN" altLang="en-US" smtClean="0"/>
              <a:pPr/>
              <a:t>5</a:t>
            </a:fld>
            <a:endParaRPr lang="zh-CN" altLang="en-US"/>
          </a:p>
        </p:txBody>
      </p:sp>
    </p:spTree>
    <p:extLst>
      <p:ext uri="{BB962C8B-B14F-4D97-AF65-F5344CB8AC3E}">
        <p14:creationId xmlns:p14="http://schemas.microsoft.com/office/powerpoint/2010/main" val="292988493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0" dur="500"/>
                                        <p:tgtEl>
                                          <p:spTgt spid="3">
                                            <p:txEl>
                                              <p:pRg st="3" end="3"/>
                                            </p:txEl>
                                          </p:spTgt>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3" dur="500"/>
                                        <p:tgtEl>
                                          <p:spTgt spid="3">
                                            <p:txEl>
                                              <p:pRg st="4" end="4"/>
                                            </p:txEl>
                                          </p:spTgt>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6" dur="500"/>
                                        <p:tgtEl>
                                          <p:spTgt spid="3">
                                            <p:txEl>
                                              <p:pRg st="5" end="5"/>
                                            </p:txEl>
                                          </p:spTgt>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9" dur="500"/>
                                        <p:tgtEl>
                                          <p:spTgt spid="3">
                                            <p:txEl>
                                              <p:pRg st="6" end="6"/>
                                            </p:txEl>
                                          </p:spTgt>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Fundamental data types</a:t>
            </a:r>
            <a:br>
              <a:rPr lang="en-US" altLang="zh-CN" dirty="0"/>
            </a:br>
            <a:r>
              <a:rPr lang="en-US" altLang="zh-CN" dirty="0"/>
              <a:t>			---Distributed matrices</a:t>
            </a:r>
            <a:endParaRPr lang="zh-CN" altLang="en-US" dirty="0"/>
          </a:p>
        </p:txBody>
      </p:sp>
      <p:sp>
        <p:nvSpPr>
          <p:cNvPr id="3" name="内容占位符 2"/>
          <p:cNvSpPr>
            <a:spLocks noGrp="1"/>
          </p:cNvSpPr>
          <p:nvPr>
            <p:ph idx="1"/>
          </p:nvPr>
        </p:nvSpPr>
        <p:spPr>
          <a:xfrm>
            <a:off x="56456" y="1772816"/>
            <a:ext cx="9440096" cy="4320480"/>
          </a:xfrm>
        </p:spPr>
        <p:txBody>
          <a:bodyPr>
            <a:normAutofit lnSpcReduction="10000"/>
          </a:bodyPr>
          <a:lstStyle/>
          <a:p>
            <a:r>
              <a:rPr lang="en-US" altLang="zh-CN" dirty="0" err="1"/>
              <a:t>IndexedRowMatrix</a:t>
            </a:r>
            <a:r>
              <a:rPr lang="zh-CN" altLang="en-US" dirty="0"/>
              <a:t>：</a:t>
            </a:r>
            <a:r>
              <a:rPr lang="en-US" altLang="zh-CN" dirty="0"/>
              <a:t>stores a row index prefixed to the row entry.</a:t>
            </a:r>
          </a:p>
          <a:p>
            <a:pPr lvl="1"/>
            <a:r>
              <a:rPr lang="en-US" altLang="zh-CN" dirty="0"/>
              <a:t>This is useful in executing joins.</a:t>
            </a:r>
          </a:p>
          <a:p>
            <a:r>
              <a:rPr lang="en-US" altLang="zh-CN" dirty="0"/>
              <a:t>Just a wrapper over a (long, vector) tuple.</a:t>
            </a:r>
          </a:p>
          <a:p>
            <a:pPr lvl="1"/>
            <a:r>
              <a:rPr lang="en-US" altLang="zh-CN" dirty="0"/>
              <a:t>from </a:t>
            </a:r>
            <a:r>
              <a:rPr lang="en-US" altLang="zh-CN" dirty="0" err="1"/>
              <a:t>pyspark.mllib.linalg.distributed</a:t>
            </a:r>
            <a:r>
              <a:rPr lang="en-US" altLang="zh-CN" dirty="0"/>
              <a:t> import </a:t>
            </a:r>
            <a:r>
              <a:rPr lang="en-US" altLang="zh-CN" dirty="0" err="1"/>
              <a:t>IndexedRowMatrix,IndexedRow</a:t>
            </a:r>
            <a:endParaRPr lang="en-US" altLang="zh-CN" dirty="0"/>
          </a:p>
          <a:p>
            <a:pPr lvl="1"/>
            <a:r>
              <a:rPr lang="en-US" altLang="zh-CN" dirty="0"/>
              <a:t>rows = </a:t>
            </a:r>
            <a:r>
              <a:rPr lang="en-US" altLang="zh-CN" dirty="0" err="1"/>
              <a:t>sc.parallelize</a:t>
            </a:r>
            <a:r>
              <a:rPr lang="en-US" altLang="zh-CN" dirty="0"/>
              <a:t>([</a:t>
            </a:r>
            <a:r>
              <a:rPr lang="en-US" altLang="zh-CN" dirty="0" err="1"/>
              <a:t>IndexedRow</a:t>
            </a:r>
            <a:r>
              <a:rPr lang="en-US" altLang="zh-CN" dirty="0"/>
              <a:t>(0, [1, 2, 3]),</a:t>
            </a:r>
            <a:r>
              <a:rPr lang="en-US" altLang="zh-CN" dirty="0" err="1"/>
              <a:t>IndexedRow</a:t>
            </a:r>
            <a:r>
              <a:rPr lang="en-US" altLang="zh-CN" dirty="0"/>
              <a:t>(1, [4, 5, 6])])</a:t>
            </a:r>
          </a:p>
          <a:p>
            <a:pPr lvl="1"/>
            <a:r>
              <a:rPr lang="en-US" altLang="zh-CN" dirty="0"/>
              <a:t>mat = </a:t>
            </a:r>
            <a:r>
              <a:rPr lang="en-US" altLang="zh-CN" dirty="0" err="1"/>
              <a:t>IndexedRowMatrix</a:t>
            </a:r>
            <a:r>
              <a:rPr lang="en-US" altLang="zh-CN" dirty="0"/>
              <a:t>(rows)</a:t>
            </a:r>
          </a:p>
          <a:p>
            <a:pPr lvl="1"/>
            <a:r>
              <a:rPr lang="en-US" altLang="zh-CN" dirty="0" err="1"/>
              <a:t>mat.rows.collect</a:t>
            </a:r>
            <a:r>
              <a:rPr lang="en-US" altLang="zh-CN" dirty="0"/>
              <a:t>()</a:t>
            </a:r>
          </a:p>
          <a:p>
            <a:pPr lvl="1"/>
            <a:endParaRPr lang="zh-CN" altLang="en-US" dirty="0"/>
          </a:p>
        </p:txBody>
      </p:sp>
      <p:sp>
        <p:nvSpPr>
          <p:cNvPr id="4" name="灯片编号占位符 3"/>
          <p:cNvSpPr>
            <a:spLocks noGrp="1"/>
          </p:cNvSpPr>
          <p:nvPr>
            <p:ph type="sldNum" sz="quarter" idx="12"/>
          </p:nvPr>
        </p:nvSpPr>
        <p:spPr/>
        <p:txBody>
          <a:bodyPr>
            <a:normAutofit fontScale="85000" lnSpcReduction="20000"/>
          </a:bodyPr>
          <a:lstStyle/>
          <a:p>
            <a:fld id="{65B8AB34-AC4B-47AE-A239-75C9354C5637}" type="slidenum">
              <a:rPr lang="zh-CN" altLang="en-US" smtClean="0"/>
              <a:pPr/>
              <a:t>6</a:t>
            </a:fld>
            <a:endParaRPr lang="zh-CN" altLang="en-US"/>
          </a:p>
        </p:txBody>
      </p:sp>
    </p:spTree>
    <p:extLst>
      <p:ext uri="{BB962C8B-B14F-4D97-AF65-F5344CB8AC3E}">
        <p14:creationId xmlns:p14="http://schemas.microsoft.com/office/powerpoint/2010/main" val="3451072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8465" y="404664"/>
            <a:ext cx="9505056" cy="941523"/>
          </a:xfrm>
        </p:spPr>
        <p:txBody>
          <a:bodyPr>
            <a:normAutofit/>
          </a:bodyPr>
          <a:lstStyle/>
          <a:p>
            <a:r>
              <a:rPr lang="en-US" altLang="zh-CN" dirty="0"/>
              <a:t>Regression </a:t>
            </a:r>
            <a:r>
              <a:rPr lang="zh-CN" altLang="en-US" dirty="0"/>
              <a:t>：</a:t>
            </a:r>
            <a:r>
              <a:rPr lang="en-US" altLang="zh-CN" b="1" dirty="0"/>
              <a:t>Wine quality prediction</a:t>
            </a:r>
            <a:endParaRPr lang="zh-CN" altLang="en-US" dirty="0"/>
          </a:p>
        </p:txBody>
      </p:sp>
      <p:sp>
        <p:nvSpPr>
          <p:cNvPr id="3" name="内容占位符 2"/>
          <p:cNvSpPr>
            <a:spLocks noGrp="1"/>
          </p:cNvSpPr>
          <p:nvPr>
            <p:ph idx="1"/>
          </p:nvPr>
        </p:nvSpPr>
        <p:spPr>
          <a:xfrm>
            <a:off x="411941" y="1516698"/>
            <a:ext cx="9293587" cy="5224670"/>
          </a:xfrm>
        </p:spPr>
        <p:txBody>
          <a:bodyPr>
            <a:normAutofit fontScale="85000" lnSpcReduction="10000"/>
          </a:bodyPr>
          <a:lstStyle/>
          <a:p>
            <a:r>
              <a:rPr lang="en-US" altLang="zh-CN" dirty="0"/>
              <a:t>This is a regression problem.</a:t>
            </a:r>
          </a:p>
          <a:p>
            <a:r>
              <a:rPr lang="en-US" altLang="zh-CN" dirty="0"/>
              <a:t>It deals with modeling the relationship between a dependent variable (wine quality) and a set of independent variables (the features of the wine).</a:t>
            </a:r>
          </a:p>
          <a:p>
            <a:pPr lvl="1"/>
            <a:r>
              <a:rPr lang="en-US" altLang="zh-CN" dirty="0">
                <a:latin typeface="Arial" panose="020B0604020202020204" pitchFamily="34" charset="0"/>
                <a:cs typeface="Arial" panose="020B0604020202020204" pitchFamily="34" charset="0"/>
              </a:rPr>
              <a:t>from </a:t>
            </a:r>
            <a:r>
              <a:rPr lang="en-US" altLang="zh-CN" dirty="0" err="1">
                <a:latin typeface="Arial" panose="020B0604020202020204" pitchFamily="34" charset="0"/>
                <a:cs typeface="Arial" panose="020B0604020202020204" pitchFamily="34" charset="0"/>
              </a:rPr>
              <a:t>pyspark.ml.linalg</a:t>
            </a:r>
            <a:r>
              <a:rPr lang="en-US" altLang="zh-CN" dirty="0">
                <a:latin typeface="Arial" panose="020B0604020202020204" pitchFamily="34" charset="0"/>
                <a:cs typeface="Arial" panose="020B0604020202020204" pitchFamily="34" charset="0"/>
              </a:rPr>
              <a:t> import Vectors</a:t>
            </a:r>
          </a:p>
          <a:p>
            <a:pPr lvl="1"/>
            <a:r>
              <a:rPr lang="en-US" altLang="zh-CN" dirty="0">
                <a:latin typeface="Arial" panose="020B0604020202020204" pitchFamily="34" charset="0"/>
                <a:cs typeface="Arial" panose="020B0604020202020204" pitchFamily="34" charset="0"/>
              </a:rPr>
              <a:t>from </a:t>
            </a:r>
            <a:r>
              <a:rPr lang="en-US" altLang="zh-CN" dirty="0" err="1">
                <a:latin typeface="Arial" panose="020B0604020202020204" pitchFamily="34" charset="0"/>
                <a:cs typeface="Arial" panose="020B0604020202020204" pitchFamily="34" charset="0"/>
              </a:rPr>
              <a:t>pyspark.ml.regression</a:t>
            </a:r>
            <a:r>
              <a:rPr lang="en-US" altLang="zh-CN" dirty="0">
                <a:latin typeface="Arial" panose="020B0604020202020204" pitchFamily="34" charset="0"/>
                <a:cs typeface="Arial" panose="020B0604020202020204" pitchFamily="34" charset="0"/>
              </a:rPr>
              <a:t> import </a:t>
            </a:r>
            <a:r>
              <a:rPr lang="en-US" altLang="zh-CN" dirty="0" err="1">
                <a:latin typeface="Arial" panose="020B0604020202020204" pitchFamily="34" charset="0"/>
                <a:cs typeface="Arial" panose="020B0604020202020204" pitchFamily="34" charset="0"/>
              </a:rPr>
              <a:t>LinearRegression</a:t>
            </a:r>
            <a:endParaRPr lang="en-US" altLang="zh-CN" dirty="0">
              <a:latin typeface="Arial" panose="020B0604020202020204" pitchFamily="34" charset="0"/>
              <a:cs typeface="Arial" panose="020B0604020202020204" pitchFamily="34" charset="0"/>
            </a:endParaRPr>
          </a:p>
          <a:p>
            <a:pPr lvl="1"/>
            <a:r>
              <a:rPr lang="en-US" altLang="zh-CN" dirty="0">
                <a:latin typeface="Arial" panose="020B0604020202020204" pitchFamily="34" charset="0"/>
                <a:cs typeface="Arial" panose="020B0604020202020204" pitchFamily="34" charset="0"/>
              </a:rPr>
              <a:t>lines = </a:t>
            </a:r>
            <a:r>
              <a:rPr lang="en-US" altLang="zh-CN" dirty="0" err="1">
                <a:latin typeface="Arial" panose="020B0604020202020204" pitchFamily="34" charset="0"/>
                <a:cs typeface="Arial" panose="020B0604020202020204" pitchFamily="34" charset="0"/>
              </a:rPr>
              <a:t>sc.textFile</a:t>
            </a:r>
            <a:r>
              <a:rPr lang="en-US" altLang="zh-CN" dirty="0">
                <a:latin typeface="Arial" panose="020B0604020202020204" pitchFamily="34" charset="0"/>
                <a:cs typeface="Arial" panose="020B0604020202020204" pitchFamily="34" charset="0"/>
              </a:rPr>
              <a:t>("winequality-red.csv")</a:t>
            </a:r>
          </a:p>
          <a:p>
            <a:pPr lvl="1"/>
            <a:r>
              <a:rPr lang="en-US" altLang="zh-CN" dirty="0" err="1">
                <a:latin typeface="Arial" panose="020B0604020202020204" pitchFamily="34" charset="0"/>
                <a:cs typeface="Arial" panose="020B0604020202020204" pitchFamily="34" charset="0"/>
              </a:rPr>
              <a:t>splitLines</a:t>
            </a:r>
            <a:r>
              <a:rPr lang="en-US" altLang="zh-CN" dirty="0">
                <a:latin typeface="Arial" panose="020B0604020202020204" pitchFamily="34" charset="0"/>
                <a:cs typeface="Arial" panose="020B0604020202020204" pitchFamily="34" charset="0"/>
              </a:rPr>
              <a:t> = </a:t>
            </a:r>
            <a:r>
              <a:rPr lang="en-US" altLang="zh-CN" dirty="0" err="1">
                <a:latin typeface="Arial" panose="020B0604020202020204" pitchFamily="34" charset="0"/>
                <a:cs typeface="Arial" panose="020B0604020202020204" pitchFamily="34" charset="0"/>
              </a:rPr>
              <a:t>lines.map</a:t>
            </a:r>
            <a:r>
              <a:rPr lang="en-US" altLang="zh-CN" dirty="0">
                <a:latin typeface="Arial" panose="020B0604020202020204" pitchFamily="34" charset="0"/>
                <a:cs typeface="Arial" panose="020B0604020202020204" pitchFamily="34" charset="0"/>
              </a:rPr>
              <a:t>(lambda l: </a:t>
            </a:r>
            <a:r>
              <a:rPr lang="en-US" altLang="zh-CN" dirty="0" err="1">
                <a:latin typeface="Arial" panose="020B0604020202020204" pitchFamily="34" charset="0"/>
                <a:cs typeface="Arial" panose="020B0604020202020204" pitchFamily="34" charset="0"/>
              </a:rPr>
              <a:t>l.split</a:t>
            </a:r>
            <a:r>
              <a:rPr lang="en-US" altLang="zh-CN" dirty="0">
                <a:latin typeface="Arial" panose="020B0604020202020204" pitchFamily="34" charset="0"/>
                <a:cs typeface="Arial" panose="020B0604020202020204" pitchFamily="34" charset="0"/>
              </a:rPr>
              <a:t>(";"))</a:t>
            </a:r>
          </a:p>
          <a:p>
            <a:pPr lvl="1"/>
            <a:r>
              <a:rPr lang="en-US" altLang="zh-CN" dirty="0" err="1">
                <a:latin typeface="Arial" panose="020B0604020202020204" pitchFamily="34" charset="0"/>
                <a:cs typeface="Arial" panose="020B0604020202020204" pitchFamily="34" charset="0"/>
              </a:rPr>
              <a:t>wineDataRDD</a:t>
            </a:r>
            <a:r>
              <a:rPr lang="en-US" altLang="zh-CN" dirty="0">
                <a:latin typeface="Arial" panose="020B0604020202020204" pitchFamily="34" charset="0"/>
                <a:cs typeface="Arial" panose="020B0604020202020204" pitchFamily="34" charset="0"/>
              </a:rPr>
              <a:t> = </a:t>
            </a:r>
            <a:r>
              <a:rPr lang="en-US" altLang="zh-CN" dirty="0" err="1">
                <a:latin typeface="Arial" panose="020B0604020202020204" pitchFamily="34" charset="0"/>
                <a:cs typeface="Arial" panose="020B0604020202020204" pitchFamily="34" charset="0"/>
              </a:rPr>
              <a:t>splitLines.map</a:t>
            </a:r>
            <a:r>
              <a:rPr lang="en-US" altLang="zh-CN" dirty="0">
                <a:latin typeface="Arial" panose="020B0604020202020204" pitchFamily="34" charset="0"/>
                <a:cs typeface="Arial" panose="020B0604020202020204" pitchFamily="34" charset="0"/>
              </a:rPr>
              <a:t>(lambda p: (float(p[11]), </a:t>
            </a:r>
            <a:r>
              <a:rPr lang="en-US" altLang="zh-CN" dirty="0" err="1">
                <a:latin typeface="Arial" panose="020B0604020202020204" pitchFamily="34" charset="0"/>
                <a:cs typeface="Arial" panose="020B0604020202020204" pitchFamily="34" charset="0"/>
              </a:rPr>
              <a:t>Vectors.dense</a:t>
            </a:r>
            <a:r>
              <a:rPr lang="en-US" altLang="zh-CN" dirty="0">
                <a:latin typeface="Arial" panose="020B0604020202020204" pitchFamily="34" charset="0"/>
                <a:cs typeface="Arial" panose="020B0604020202020204" pitchFamily="34" charset="0"/>
              </a:rPr>
              <a:t>([float(p[0]), float(p[1]), float(p[2]), float(p[3]), float(p[4]), float(p[5]), float(p[6]), float(p[7]), float(p[8]), float(p[9]), float(p[10])])))</a:t>
            </a:r>
          </a:p>
          <a:p>
            <a:pPr lvl="1"/>
            <a:r>
              <a:rPr lang="en-US" altLang="zh-CN" dirty="0" err="1">
                <a:latin typeface="Arial" panose="020B0604020202020204" pitchFamily="34" charset="0"/>
                <a:cs typeface="Arial" panose="020B0604020202020204" pitchFamily="34" charset="0"/>
              </a:rPr>
              <a:t>trainingDF</a:t>
            </a:r>
            <a:r>
              <a:rPr lang="en-US" altLang="zh-CN" dirty="0">
                <a:latin typeface="Arial" panose="020B0604020202020204" pitchFamily="34" charset="0"/>
                <a:cs typeface="Arial" panose="020B0604020202020204" pitchFamily="34" charset="0"/>
              </a:rPr>
              <a:t>=</a:t>
            </a:r>
            <a:r>
              <a:rPr lang="en-US" altLang="zh-CN" u="sng" dirty="0">
                <a:latin typeface="Arial" panose="020B0604020202020204" pitchFamily="34" charset="0"/>
                <a:cs typeface="Arial" panose="020B0604020202020204" pitchFamily="34" charset="0"/>
              </a:rPr>
              <a:t>spark.createDataFrame(</a:t>
            </a:r>
            <a:r>
              <a:rPr lang="en-US" altLang="zh-CN" u="sng" dirty="0" err="1">
                <a:latin typeface="Arial" panose="020B0604020202020204" pitchFamily="34" charset="0"/>
                <a:cs typeface="Arial" panose="020B0604020202020204" pitchFamily="34" charset="0"/>
              </a:rPr>
              <a:t>wineDataRDD</a:t>
            </a:r>
            <a:r>
              <a:rPr lang="en-US" altLang="zh-CN" u="sng" dirty="0">
                <a:latin typeface="Arial" panose="020B0604020202020204" pitchFamily="34" charset="0"/>
                <a:cs typeface="Arial" panose="020B0604020202020204" pitchFamily="34" charset="0"/>
              </a:rPr>
              <a:t>,['</a:t>
            </a:r>
            <a:r>
              <a:rPr lang="en-US" altLang="zh-CN" i="1" u="sng" dirty="0">
                <a:latin typeface="Arial" panose="020B0604020202020204" pitchFamily="34" charset="0"/>
                <a:cs typeface="Arial" panose="020B0604020202020204" pitchFamily="34" charset="0"/>
              </a:rPr>
              <a:t>label', 'features'])</a:t>
            </a:r>
            <a:endParaRPr lang="en-US" altLang="zh-CN" dirty="0">
              <a:latin typeface="Arial" panose="020B0604020202020204" pitchFamily="34" charset="0"/>
              <a:cs typeface="Arial" panose="020B0604020202020204" pitchFamily="34" charset="0"/>
            </a:endParaRPr>
          </a:p>
          <a:p>
            <a:pPr lvl="1"/>
            <a:r>
              <a:rPr lang="en-US" altLang="zh-CN" dirty="0" err="1">
                <a:latin typeface="Arial" panose="020B0604020202020204" pitchFamily="34" charset="0"/>
                <a:cs typeface="Arial" panose="020B0604020202020204" pitchFamily="34" charset="0"/>
              </a:rPr>
              <a:t>trainingDF.show</a:t>
            </a:r>
            <a:r>
              <a:rPr lang="en-US" altLang="zh-CN" dirty="0">
                <a:latin typeface="Arial" panose="020B0604020202020204" pitchFamily="34" charset="0"/>
                <a:cs typeface="Arial" panose="020B0604020202020204" pitchFamily="34" charset="0"/>
              </a:rPr>
              <a:t>()</a:t>
            </a:r>
          </a:p>
          <a:p>
            <a:pPr lvl="1"/>
            <a:endParaRPr lang="en-US" altLang="zh-CN" i="1" dirty="0"/>
          </a:p>
          <a:p>
            <a:pPr lvl="1"/>
            <a:endParaRPr lang="en-US" altLang="zh-CN" i="1" dirty="0"/>
          </a:p>
          <a:p>
            <a:pPr lvl="1"/>
            <a:endParaRPr lang="en-US" altLang="zh-CN" i="1" u="sng" dirty="0"/>
          </a:p>
          <a:p>
            <a:pPr lvl="1"/>
            <a:endParaRPr lang="zh-CN" altLang="en-US" dirty="0"/>
          </a:p>
        </p:txBody>
      </p:sp>
      <p:sp>
        <p:nvSpPr>
          <p:cNvPr id="4" name="灯片编号占位符 3"/>
          <p:cNvSpPr>
            <a:spLocks noGrp="1"/>
          </p:cNvSpPr>
          <p:nvPr>
            <p:ph type="sldNum" sz="quarter" idx="12"/>
          </p:nvPr>
        </p:nvSpPr>
        <p:spPr/>
        <p:txBody>
          <a:bodyPr>
            <a:normAutofit fontScale="85000" lnSpcReduction="20000"/>
          </a:bodyPr>
          <a:lstStyle/>
          <a:p>
            <a:fld id="{65B8AB34-AC4B-47AE-A239-75C9354C5637}" type="slidenum">
              <a:rPr lang="zh-CN" altLang="en-US" smtClean="0"/>
              <a:pPr/>
              <a:t>7</a:t>
            </a:fld>
            <a:endParaRPr lang="zh-CN" altLang="en-US"/>
          </a:p>
        </p:txBody>
      </p:sp>
    </p:spTree>
    <p:extLst>
      <p:ext uri="{BB962C8B-B14F-4D97-AF65-F5344CB8AC3E}">
        <p14:creationId xmlns:p14="http://schemas.microsoft.com/office/powerpoint/2010/main" val="21773459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2445" y="679132"/>
            <a:ext cx="9393083" cy="533400"/>
          </a:xfrm>
        </p:spPr>
        <p:txBody>
          <a:bodyPr>
            <a:noAutofit/>
          </a:bodyPr>
          <a:lstStyle/>
          <a:p>
            <a:r>
              <a:rPr lang="en-US" altLang="zh-CN" sz="3600" dirty="0"/>
              <a:t>Regression </a:t>
            </a:r>
            <a:r>
              <a:rPr lang="zh-CN" altLang="en-US" sz="3600" dirty="0"/>
              <a:t>：</a:t>
            </a:r>
            <a:r>
              <a:rPr lang="en-US" altLang="zh-CN" sz="3600" b="1" dirty="0"/>
              <a:t>Wine quality prediction(2)</a:t>
            </a:r>
            <a:endParaRPr lang="zh-CN" altLang="en-US" sz="3600" dirty="0"/>
          </a:p>
        </p:txBody>
      </p:sp>
      <p:sp>
        <p:nvSpPr>
          <p:cNvPr id="3" name="内容占位符 2"/>
          <p:cNvSpPr>
            <a:spLocks noGrp="1"/>
          </p:cNvSpPr>
          <p:nvPr>
            <p:ph idx="1"/>
          </p:nvPr>
        </p:nvSpPr>
        <p:spPr>
          <a:xfrm>
            <a:off x="550334" y="1576388"/>
            <a:ext cx="9155194" cy="5164980"/>
          </a:xfrm>
        </p:spPr>
        <p:txBody>
          <a:bodyPr>
            <a:normAutofit fontScale="70000" lnSpcReduction="20000"/>
          </a:bodyPr>
          <a:lstStyle/>
          <a:p>
            <a:r>
              <a:rPr lang="en-US" altLang="zh-CN" dirty="0" err="1">
                <a:latin typeface="Arial" panose="020B0604020202020204" pitchFamily="34" charset="0"/>
                <a:cs typeface="Arial" panose="020B0604020202020204" pitchFamily="34" charset="0"/>
              </a:rPr>
              <a:t>lr</a:t>
            </a:r>
            <a:r>
              <a:rPr lang="en-US" altLang="zh-CN" dirty="0">
                <a:latin typeface="Arial" panose="020B0604020202020204" pitchFamily="34" charset="0"/>
                <a:cs typeface="Arial" panose="020B0604020202020204" pitchFamily="34" charset="0"/>
              </a:rPr>
              <a:t> = </a:t>
            </a:r>
            <a:r>
              <a:rPr lang="en-US" altLang="zh-CN" dirty="0" err="1">
                <a:latin typeface="Arial" panose="020B0604020202020204" pitchFamily="34" charset="0"/>
                <a:cs typeface="Arial" panose="020B0604020202020204" pitchFamily="34" charset="0"/>
              </a:rPr>
              <a:t>LinearRegression</a:t>
            </a:r>
            <a:r>
              <a:rPr lang="en-US" altLang="zh-CN" dirty="0">
                <a:latin typeface="Arial" panose="020B0604020202020204" pitchFamily="34" charset="0"/>
                <a:cs typeface="Arial" panose="020B0604020202020204" pitchFamily="34" charset="0"/>
              </a:rPr>
              <a:t>(</a:t>
            </a:r>
            <a:r>
              <a:rPr lang="en-US" altLang="zh-CN" dirty="0" err="1">
                <a:latin typeface="Arial" panose="020B0604020202020204" pitchFamily="34" charset="0"/>
                <a:cs typeface="Arial" panose="020B0604020202020204" pitchFamily="34" charset="0"/>
              </a:rPr>
              <a:t>maxIter</a:t>
            </a:r>
            <a:r>
              <a:rPr lang="en-US" altLang="zh-CN" dirty="0">
                <a:latin typeface="Arial" panose="020B0604020202020204" pitchFamily="34" charset="0"/>
                <a:cs typeface="Arial" panose="020B0604020202020204" pitchFamily="34" charset="0"/>
              </a:rPr>
              <a:t>=10)</a:t>
            </a:r>
          </a:p>
          <a:p>
            <a:r>
              <a:rPr lang="en-US" altLang="zh-CN" dirty="0">
                <a:latin typeface="Arial" panose="020B0604020202020204" pitchFamily="34" charset="0"/>
                <a:cs typeface="Arial" panose="020B0604020202020204" pitchFamily="34" charset="0"/>
              </a:rPr>
              <a:t>model = </a:t>
            </a:r>
            <a:r>
              <a:rPr lang="en-US" altLang="zh-CN" dirty="0" err="1">
                <a:latin typeface="Arial" panose="020B0604020202020204" pitchFamily="34" charset="0"/>
                <a:cs typeface="Arial" panose="020B0604020202020204" pitchFamily="34" charset="0"/>
              </a:rPr>
              <a:t>lr.fit</a:t>
            </a:r>
            <a:r>
              <a:rPr lang="en-US" altLang="zh-CN" dirty="0">
                <a:latin typeface="Arial" panose="020B0604020202020204" pitchFamily="34" charset="0"/>
                <a:cs typeface="Arial" panose="020B0604020202020204" pitchFamily="34" charset="0"/>
              </a:rPr>
              <a:t>(</a:t>
            </a:r>
            <a:r>
              <a:rPr lang="en-US" altLang="zh-CN" dirty="0" err="1">
                <a:latin typeface="Arial" panose="020B0604020202020204" pitchFamily="34" charset="0"/>
                <a:cs typeface="Arial" panose="020B0604020202020204" pitchFamily="34" charset="0"/>
              </a:rPr>
              <a:t>trainingDF</a:t>
            </a:r>
            <a:r>
              <a:rPr lang="en-US" altLang="zh-CN" dirty="0">
                <a:latin typeface="Arial" panose="020B0604020202020204" pitchFamily="34" charset="0"/>
                <a:cs typeface="Arial" panose="020B0604020202020204" pitchFamily="34" charset="0"/>
              </a:rPr>
              <a:t>)</a:t>
            </a:r>
          </a:p>
          <a:p>
            <a:r>
              <a:rPr lang="en-US" altLang="zh-CN" dirty="0" err="1">
                <a:latin typeface="Arial" panose="020B0604020202020204" pitchFamily="34" charset="0"/>
                <a:cs typeface="Arial" panose="020B0604020202020204" pitchFamily="34" charset="0"/>
              </a:rPr>
              <a:t>testDF</a:t>
            </a:r>
            <a:r>
              <a:rPr lang="en-US" altLang="zh-CN" dirty="0">
                <a:latin typeface="Arial" panose="020B0604020202020204" pitchFamily="34" charset="0"/>
                <a:cs typeface="Arial" panose="020B0604020202020204" pitchFamily="34" charset="0"/>
              </a:rPr>
              <a:t> = spark.createDataFrame([(5.0, </a:t>
            </a:r>
            <a:r>
              <a:rPr lang="en-US" altLang="zh-CN" dirty="0" err="1">
                <a:latin typeface="Arial" panose="020B0604020202020204" pitchFamily="34" charset="0"/>
                <a:cs typeface="Arial" panose="020B0604020202020204" pitchFamily="34" charset="0"/>
              </a:rPr>
              <a:t>Vectors.dense</a:t>
            </a:r>
            <a:r>
              <a:rPr lang="en-US" altLang="zh-CN" dirty="0">
                <a:latin typeface="Arial" panose="020B0604020202020204" pitchFamily="34" charset="0"/>
                <a:cs typeface="Arial" panose="020B0604020202020204" pitchFamily="34" charset="0"/>
              </a:rPr>
              <a:t>([7.4, 0.7, 0.0, 1.9, 0.076, 25.0, 67.0, 0.9968, 3.2, 0.68,9.8])),(5.0, </a:t>
            </a:r>
            <a:r>
              <a:rPr lang="en-US" altLang="zh-CN" dirty="0" err="1">
                <a:latin typeface="Arial" panose="020B0604020202020204" pitchFamily="34" charset="0"/>
                <a:cs typeface="Arial" panose="020B0604020202020204" pitchFamily="34" charset="0"/>
              </a:rPr>
              <a:t>Vectors.dense</a:t>
            </a:r>
            <a:r>
              <a:rPr lang="en-US" altLang="zh-CN" dirty="0">
                <a:latin typeface="Arial" panose="020B0604020202020204" pitchFamily="34" charset="0"/>
                <a:cs typeface="Arial" panose="020B0604020202020204" pitchFamily="34" charset="0"/>
              </a:rPr>
              <a:t>([7.8, 0.88, 0.0, 2.6, 0.098, 11.0, 34.0, 0.9978, 3.51, 0.56, 9.4])),(7.0, </a:t>
            </a:r>
            <a:r>
              <a:rPr lang="en-US" altLang="zh-CN" dirty="0" err="1">
                <a:latin typeface="Arial" panose="020B0604020202020204" pitchFamily="34" charset="0"/>
                <a:cs typeface="Arial" panose="020B0604020202020204" pitchFamily="34" charset="0"/>
              </a:rPr>
              <a:t>Vectors.dense</a:t>
            </a:r>
            <a:r>
              <a:rPr lang="en-US" altLang="zh-CN" dirty="0">
                <a:latin typeface="Arial" panose="020B0604020202020204" pitchFamily="34" charset="0"/>
                <a:cs typeface="Arial" panose="020B0604020202020204" pitchFamily="34" charset="0"/>
              </a:rPr>
              <a:t>([7.3, 0.65, 0.0, 1.2, 0.065, 15.0, 18.0, 0.9968, 3.36, 0.57, 9.5]))], ["label", "features"])</a:t>
            </a:r>
          </a:p>
          <a:p>
            <a:r>
              <a:rPr lang="en-US" altLang="zh-CN" dirty="0" err="1">
                <a:latin typeface="Arial" panose="020B0604020202020204" pitchFamily="34" charset="0"/>
                <a:cs typeface="Arial" panose="020B0604020202020204" pitchFamily="34" charset="0"/>
              </a:rPr>
              <a:t>testDF.createOrReplaceTempView</a:t>
            </a:r>
            <a:r>
              <a:rPr lang="en-US" altLang="zh-CN" dirty="0">
                <a:latin typeface="Arial" panose="020B0604020202020204" pitchFamily="34" charset="0"/>
                <a:cs typeface="Arial" panose="020B0604020202020204" pitchFamily="34" charset="0"/>
              </a:rPr>
              <a:t>("test")</a:t>
            </a:r>
          </a:p>
          <a:p>
            <a:r>
              <a:rPr lang="en-US" altLang="zh-CN" dirty="0" err="1">
                <a:latin typeface="Arial" panose="020B0604020202020204" pitchFamily="34" charset="0"/>
                <a:cs typeface="Arial" panose="020B0604020202020204" pitchFamily="34" charset="0"/>
              </a:rPr>
              <a:t>testTransform</a:t>
            </a:r>
            <a:r>
              <a:rPr lang="en-US" altLang="zh-CN" dirty="0">
                <a:latin typeface="Arial" panose="020B0604020202020204" pitchFamily="34" charset="0"/>
                <a:cs typeface="Arial" panose="020B0604020202020204" pitchFamily="34" charset="0"/>
              </a:rPr>
              <a:t> = </a:t>
            </a:r>
            <a:r>
              <a:rPr lang="en-US" altLang="zh-CN" dirty="0" err="1">
                <a:latin typeface="Arial" panose="020B0604020202020204" pitchFamily="34" charset="0"/>
                <a:cs typeface="Arial" panose="020B0604020202020204" pitchFamily="34" charset="0"/>
              </a:rPr>
              <a:t>model.transform</a:t>
            </a:r>
            <a:r>
              <a:rPr lang="en-US" altLang="zh-CN" dirty="0">
                <a:latin typeface="Arial" panose="020B0604020202020204" pitchFamily="34" charset="0"/>
                <a:cs typeface="Arial" panose="020B0604020202020204" pitchFamily="34" charset="0"/>
              </a:rPr>
              <a:t>(</a:t>
            </a:r>
            <a:r>
              <a:rPr lang="en-US" altLang="zh-CN" dirty="0" err="1">
                <a:latin typeface="Arial" panose="020B0604020202020204" pitchFamily="34" charset="0"/>
                <a:cs typeface="Arial" panose="020B0604020202020204" pitchFamily="34" charset="0"/>
              </a:rPr>
              <a:t>testDF</a:t>
            </a:r>
            <a:r>
              <a:rPr lang="en-US" altLang="zh-CN" dirty="0">
                <a:latin typeface="Arial" panose="020B0604020202020204" pitchFamily="34" charset="0"/>
                <a:cs typeface="Arial" panose="020B0604020202020204" pitchFamily="34" charset="0"/>
              </a:rPr>
              <a:t>)</a:t>
            </a:r>
          </a:p>
          <a:p>
            <a:r>
              <a:rPr lang="en-US" altLang="zh-CN" dirty="0">
                <a:latin typeface="Arial" panose="020B0604020202020204" pitchFamily="34" charset="0"/>
                <a:cs typeface="Arial" panose="020B0604020202020204" pitchFamily="34" charset="0"/>
              </a:rPr>
              <a:t>tested = </a:t>
            </a:r>
            <a:r>
              <a:rPr lang="en-US" altLang="zh-CN" dirty="0" err="1">
                <a:latin typeface="Arial" panose="020B0604020202020204" pitchFamily="34" charset="0"/>
                <a:cs typeface="Arial" panose="020B0604020202020204" pitchFamily="34" charset="0"/>
              </a:rPr>
              <a:t>testTransform.select</a:t>
            </a:r>
            <a:r>
              <a:rPr lang="en-US" altLang="zh-CN" dirty="0">
                <a:latin typeface="Arial" panose="020B0604020202020204" pitchFamily="34" charset="0"/>
                <a:cs typeface="Arial" panose="020B0604020202020204" pitchFamily="34" charset="0"/>
              </a:rPr>
              <a:t>("features", "label", "prediction")</a:t>
            </a:r>
          </a:p>
          <a:p>
            <a:r>
              <a:rPr lang="en-US" altLang="zh-CN" dirty="0" err="1">
                <a:latin typeface="Arial" panose="020B0604020202020204" pitchFamily="34" charset="0"/>
                <a:cs typeface="Arial" panose="020B0604020202020204" pitchFamily="34" charset="0"/>
              </a:rPr>
              <a:t>tested.show</a:t>
            </a:r>
            <a:r>
              <a:rPr lang="en-US" altLang="zh-CN" dirty="0">
                <a:latin typeface="Arial" panose="020B0604020202020204" pitchFamily="34" charset="0"/>
                <a:cs typeface="Arial" panose="020B0604020202020204" pitchFamily="34" charset="0"/>
              </a:rPr>
              <a:t>()</a:t>
            </a:r>
          </a:p>
          <a:p>
            <a:r>
              <a:rPr lang="en-US" altLang="zh-CN" dirty="0">
                <a:latin typeface="Arial" panose="020B0604020202020204" pitchFamily="34" charset="0"/>
                <a:cs typeface="Arial" panose="020B0604020202020204" pitchFamily="34" charset="0"/>
              </a:rPr>
              <a:t>predictDF = spark.sql("SELECT features FROM test")</a:t>
            </a:r>
          </a:p>
          <a:p>
            <a:r>
              <a:rPr lang="en-US" altLang="zh-CN" dirty="0">
                <a:latin typeface="Arial" panose="020B0604020202020204" pitchFamily="34" charset="0"/>
                <a:cs typeface="Arial" panose="020B0604020202020204" pitchFamily="34" charset="0"/>
              </a:rPr>
              <a:t>predictDF.show()</a:t>
            </a:r>
          </a:p>
          <a:p>
            <a:r>
              <a:rPr lang="en-US" altLang="zh-CN" dirty="0" err="1">
                <a:latin typeface="Arial" panose="020B0604020202020204" pitchFamily="34" charset="0"/>
                <a:cs typeface="Arial" panose="020B0604020202020204" pitchFamily="34" charset="0"/>
              </a:rPr>
              <a:t>predictTransform</a:t>
            </a:r>
            <a:r>
              <a:rPr lang="en-US" altLang="zh-CN" dirty="0">
                <a:latin typeface="Arial" panose="020B0604020202020204" pitchFamily="34" charset="0"/>
                <a:cs typeface="Arial" panose="020B0604020202020204" pitchFamily="34" charset="0"/>
              </a:rPr>
              <a:t> = </a:t>
            </a:r>
            <a:r>
              <a:rPr lang="en-US" altLang="zh-CN" dirty="0" err="1">
                <a:latin typeface="Arial" panose="020B0604020202020204" pitchFamily="34" charset="0"/>
                <a:cs typeface="Arial" panose="020B0604020202020204" pitchFamily="34" charset="0"/>
              </a:rPr>
              <a:t>model.transform</a:t>
            </a:r>
            <a:r>
              <a:rPr lang="en-US" altLang="zh-CN" dirty="0">
                <a:latin typeface="Arial" panose="020B0604020202020204" pitchFamily="34" charset="0"/>
                <a:cs typeface="Arial" panose="020B0604020202020204" pitchFamily="34" charset="0"/>
              </a:rPr>
              <a:t>(predictDF)</a:t>
            </a:r>
          </a:p>
          <a:p>
            <a:r>
              <a:rPr lang="en-US" altLang="zh-CN" dirty="0">
                <a:latin typeface="Arial" panose="020B0604020202020204" pitchFamily="34" charset="0"/>
                <a:cs typeface="Arial" panose="020B0604020202020204" pitchFamily="34" charset="0"/>
              </a:rPr>
              <a:t>predicted = </a:t>
            </a:r>
            <a:r>
              <a:rPr lang="en-US" altLang="zh-CN" dirty="0" err="1">
                <a:latin typeface="Arial" panose="020B0604020202020204" pitchFamily="34" charset="0"/>
                <a:cs typeface="Arial" panose="020B0604020202020204" pitchFamily="34" charset="0"/>
              </a:rPr>
              <a:t>predictTransform.select</a:t>
            </a:r>
            <a:r>
              <a:rPr lang="en-US" altLang="zh-CN" dirty="0">
                <a:latin typeface="Arial" panose="020B0604020202020204" pitchFamily="34" charset="0"/>
                <a:cs typeface="Arial" panose="020B0604020202020204" pitchFamily="34" charset="0"/>
              </a:rPr>
              <a:t>("features", "prediction")</a:t>
            </a:r>
          </a:p>
          <a:p>
            <a:r>
              <a:rPr lang="en-US" altLang="zh-CN" dirty="0" err="1">
                <a:latin typeface="Arial" panose="020B0604020202020204" pitchFamily="34" charset="0"/>
                <a:cs typeface="Arial" panose="020B0604020202020204" pitchFamily="34" charset="0"/>
              </a:rPr>
              <a:t>predicted.show</a:t>
            </a:r>
            <a:r>
              <a:rPr lang="en-US" altLang="zh-CN" dirty="0">
                <a:latin typeface="Arial" panose="020B0604020202020204" pitchFamily="34" charset="0"/>
                <a:cs typeface="Arial" panose="020B0604020202020204" pitchFamily="34" charset="0"/>
              </a:rPr>
              <a:t>()</a:t>
            </a:r>
            <a:endParaRPr lang="zh-CN" altLang="en-US" dirty="0">
              <a:latin typeface="Arial" panose="020B0604020202020204" pitchFamily="34" charset="0"/>
              <a:cs typeface="Arial" panose="020B0604020202020204" pitchFamily="34" charset="0"/>
            </a:endParaRPr>
          </a:p>
        </p:txBody>
      </p:sp>
      <p:sp>
        <p:nvSpPr>
          <p:cNvPr id="4" name="灯片编号占位符 3"/>
          <p:cNvSpPr>
            <a:spLocks noGrp="1"/>
          </p:cNvSpPr>
          <p:nvPr>
            <p:ph type="sldNum" sz="quarter" idx="12"/>
          </p:nvPr>
        </p:nvSpPr>
        <p:spPr/>
        <p:txBody>
          <a:bodyPr>
            <a:normAutofit fontScale="85000" lnSpcReduction="20000"/>
          </a:bodyPr>
          <a:lstStyle/>
          <a:p>
            <a:fld id="{65B8AB34-AC4B-47AE-A239-75C9354C5637}" type="slidenum">
              <a:rPr lang="zh-CN" altLang="en-US" smtClean="0"/>
              <a:pPr/>
              <a:t>8</a:t>
            </a:fld>
            <a:endParaRPr lang="zh-CN" altLang="en-US"/>
          </a:p>
        </p:txBody>
      </p:sp>
    </p:spTree>
    <p:extLst>
      <p:ext uri="{BB962C8B-B14F-4D97-AF65-F5344CB8AC3E}">
        <p14:creationId xmlns:p14="http://schemas.microsoft.com/office/powerpoint/2010/main" val="3088232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0541" y="91044"/>
            <a:ext cx="8867162" cy="1073150"/>
          </a:xfrm>
        </p:spPr>
        <p:txBody>
          <a:bodyPr>
            <a:normAutofit fontScale="90000"/>
          </a:bodyPr>
          <a:lstStyle/>
          <a:p>
            <a:r>
              <a:rPr lang="en-US" altLang="zh-CN" b="1" dirty="0"/>
              <a:t>Predicting the chances of infant</a:t>
            </a:r>
            <a:br>
              <a:rPr lang="en-US" altLang="zh-CN" b="1" dirty="0"/>
            </a:br>
            <a:r>
              <a:rPr lang="en-US" altLang="zh-CN" b="1" dirty="0"/>
              <a:t>survival with ML(1)</a:t>
            </a:r>
            <a:endParaRPr lang="zh-CN" altLang="en-US" dirty="0"/>
          </a:p>
        </p:txBody>
      </p:sp>
      <p:sp>
        <p:nvSpPr>
          <p:cNvPr id="3" name="内容占位符 2"/>
          <p:cNvSpPr>
            <a:spLocks noGrp="1"/>
          </p:cNvSpPr>
          <p:nvPr>
            <p:ph idx="1"/>
          </p:nvPr>
        </p:nvSpPr>
        <p:spPr>
          <a:xfrm>
            <a:off x="200472" y="1732754"/>
            <a:ext cx="9289032" cy="5008613"/>
          </a:xfrm>
        </p:spPr>
        <p:txBody>
          <a:bodyPr>
            <a:normAutofit fontScale="32500" lnSpcReduction="20000"/>
          </a:bodyPr>
          <a:lstStyle/>
          <a:p>
            <a:r>
              <a:rPr lang="en-US" altLang="zh-CN" sz="10400" b="1" dirty="0"/>
              <a:t>Loading the data</a:t>
            </a:r>
          </a:p>
          <a:p>
            <a:pPr marL="742950" lvl="1" indent="-371475">
              <a:buFont typeface="+mj-lt"/>
              <a:buAutoNum type="arabicPeriod"/>
            </a:pPr>
            <a:r>
              <a:rPr lang="en-US" altLang="zh-CN" sz="5200" dirty="0"/>
              <a:t>import </a:t>
            </a:r>
            <a:r>
              <a:rPr lang="en-US" altLang="zh-CN" sz="5200" dirty="0" err="1"/>
              <a:t>pyspark.sql.types</a:t>
            </a:r>
            <a:r>
              <a:rPr lang="en-US" altLang="zh-CN" sz="5200" dirty="0"/>
              <a:t> as </a:t>
            </a:r>
            <a:r>
              <a:rPr lang="en-US" altLang="zh-CN" sz="5200" dirty="0" err="1"/>
              <a:t>typ</a:t>
            </a:r>
            <a:endParaRPr lang="en-US" altLang="zh-CN" sz="5200" dirty="0"/>
          </a:p>
          <a:p>
            <a:pPr marL="742950" lvl="1" indent="-371475">
              <a:buFont typeface="+mj-lt"/>
              <a:buAutoNum type="arabicPeriod"/>
            </a:pPr>
            <a:r>
              <a:rPr lang="en-US" altLang="zh-CN" sz="5200" dirty="0"/>
              <a:t>labels = [</a:t>
            </a:r>
          </a:p>
          <a:p>
            <a:pPr marL="742950" lvl="1" indent="-371475">
              <a:buFont typeface="+mj-lt"/>
              <a:buAutoNum type="arabicPeriod"/>
            </a:pPr>
            <a:r>
              <a:rPr lang="en-US" altLang="zh-CN" sz="5200" dirty="0"/>
              <a:t>('INFANT_ALIVE_AT_REPORT', </a:t>
            </a:r>
            <a:r>
              <a:rPr lang="en-US" altLang="zh-CN" sz="5200" dirty="0" err="1"/>
              <a:t>typ.IntegerType</a:t>
            </a:r>
            <a:r>
              <a:rPr lang="en-US" altLang="zh-CN" sz="5200" dirty="0"/>
              <a:t>()),('BIRTH_PLACE', </a:t>
            </a:r>
            <a:r>
              <a:rPr lang="en-US" altLang="zh-CN" sz="5200" dirty="0" err="1"/>
              <a:t>typ.StringType</a:t>
            </a:r>
            <a:r>
              <a:rPr lang="en-US" altLang="zh-CN" sz="5200" dirty="0"/>
              <a:t>()),</a:t>
            </a:r>
          </a:p>
          <a:p>
            <a:pPr marL="742950" lvl="1" indent="-371475">
              <a:buFont typeface="+mj-lt"/>
              <a:buAutoNum type="arabicPeriod"/>
            </a:pPr>
            <a:r>
              <a:rPr lang="en-US" altLang="zh-CN" sz="5200" dirty="0"/>
              <a:t>('MOTHER_AGE_YEARS', </a:t>
            </a:r>
            <a:r>
              <a:rPr lang="en-US" altLang="zh-CN" sz="5200" dirty="0" err="1"/>
              <a:t>typ.IntegerType</a:t>
            </a:r>
            <a:r>
              <a:rPr lang="en-US" altLang="zh-CN" sz="5200" dirty="0"/>
              <a:t>()),('FATHER_COMBINED_AGE', </a:t>
            </a:r>
            <a:r>
              <a:rPr lang="en-US" altLang="zh-CN" sz="5200" dirty="0" err="1"/>
              <a:t>typ.IntegerType</a:t>
            </a:r>
            <a:r>
              <a:rPr lang="en-US" altLang="zh-CN" sz="5200" dirty="0"/>
              <a:t>()),</a:t>
            </a:r>
          </a:p>
          <a:p>
            <a:pPr marL="742950" lvl="1" indent="-371475">
              <a:buFont typeface="+mj-lt"/>
              <a:buAutoNum type="arabicPeriod"/>
            </a:pPr>
            <a:r>
              <a:rPr lang="en-US" altLang="zh-CN" sz="5200" dirty="0"/>
              <a:t>('CIG_BEFORE', </a:t>
            </a:r>
            <a:r>
              <a:rPr lang="en-US" altLang="zh-CN" sz="5200" dirty="0" err="1"/>
              <a:t>typ.IntegerType</a:t>
            </a:r>
            <a:r>
              <a:rPr lang="en-US" altLang="zh-CN" sz="5200" dirty="0"/>
              <a:t>()),('CIG_1_TRI', </a:t>
            </a:r>
            <a:r>
              <a:rPr lang="en-US" altLang="zh-CN" sz="5200" dirty="0" err="1"/>
              <a:t>typ.IntegerType</a:t>
            </a:r>
            <a:r>
              <a:rPr lang="en-US" altLang="zh-CN" sz="5200" dirty="0"/>
              <a:t>()),</a:t>
            </a:r>
          </a:p>
          <a:p>
            <a:pPr marL="742950" lvl="1" indent="-371475">
              <a:buFont typeface="+mj-lt"/>
              <a:buAutoNum type="arabicPeriod"/>
            </a:pPr>
            <a:r>
              <a:rPr lang="en-US" altLang="zh-CN" sz="5200" dirty="0"/>
              <a:t>('CIG_2_TRI', </a:t>
            </a:r>
            <a:r>
              <a:rPr lang="en-US" altLang="zh-CN" sz="5200" dirty="0" err="1"/>
              <a:t>typ.IntegerType</a:t>
            </a:r>
            <a:r>
              <a:rPr lang="en-US" altLang="zh-CN" sz="5200" dirty="0"/>
              <a:t>()),('CIG_3_TRI', </a:t>
            </a:r>
            <a:r>
              <a:rPr lang="en-US" altLang="zh-CN" sz="5200" dirty="0" err="1"/>
              <a:t>typ.IntegerType</a:t>
            </a:r>
            <a:r>
              <a:rPr lang="en-US" altLang="zh-CN" sz="5200" dirty="0"/>
              <a:t>()),</a:t>
            </a:r>
          </a:p>
          <a:p>
            <a:pPr marL="742950" lvl="1" indent="-371475">
              <a:buFont typeface="+mj-lt"/>
              <a:buAutoNum type="arabicPeriod"/>
            </a:pPr>
            <a:r>
              <a:rPr lang="en-US" altLang="zh-CN" sz="5200" dirty="0"/>
              <a:t>('MOTHER_HEIGHT_IN', </a:t>
            </a:r>
            <a:r>
              <a:rPr lang="en-US" altLang="zh-CN" sz="5200" dirty="0" err="1"/>
              <a:t>typ.IntegerType</a:t>
            </a:r>
            <a:r>
              <a:rPr lang="en-US" altLang="zh-CN" sz="5200" dirty="0"/>
              <a:t>()),('MOTHER_PRE_WEIGHT', </a:t>
            </a:r>
            <a:r>
              <a:rPr lang="en-US" altLang="zh-CN" sz="5200" dirty="0" err="1"/>
              <a:t>typ.IntegerType</a:t>
            </a:r>
            <a:r>
              <a:rPr lang="en-US" altLang="zh-CN" sz="5200" dirty="0"/>
              <a:t>()),</a:t>
            </a:r>
          </a:p>
          <a:p>
            <a:pPr marL="742950" lvl="1" indent="-371475">
              <a:buFont typeface="+mj-lt"/>
              <a:buAutoNum type="arabicPeriod"/>
            </a:pPr>
            <a:r>
              <a:rPr lang="en-US" altLang="zh-CN" sz="5200" dirty="0"/>
              <a:t>('MOTHER_DELIVERY_WEIGHT', </a:t>
            </a:r>
            <a:r>
              <a:rPr lang="en-US" altLang="zh-CN" sz="5200" dirty="0" err="1"/>
              <a:t>typ.IntegerType</a:t>
            </a:r>
            <a:r>
              <a:rPr lang="en-US" altLang="zh-CN" sz="5200" dirty="0"/>
              <a:t>()),('MOTHER_WEIGHT_GAIN', </a:t>
            </a:r>
            <a:r>
              <a:rPr lang="en-US" altLang="zh-CN" sz="5200" dirty="0" err="1"/>
              <a:t>typ.IntegerType</a:t>
            </a:r>
            <a:r>
              <a:rPr lang="en-US" altLang="zh-CN" sz="5200" dirty="0"/>
              <a:t>()),('DIABETES_PRE', </a:t>
            </a:r>
            <a:r>
              <a:rPr lang="en-US" altLang="zh-CN" sz="5200" dirty="0" err="1"/>
              <a:t>typ.IntegerType</a:t>
            </a:r>
            <a:r>
              <a:rPr lang="en-US" altLang="zh-CN" sz="5200" dirty="0"/>
              <a:t>()),</a:t>
            </a:r>
          </a:p>
          <a:p>
            <a:pPr marL="742950" lvl="1" indent="-371475">
              <a:buFont typeface="+mj-lt"/>
              <a:buAutoNum type="arabicPeriod"/>
            </a:pPr>
            <a:r>
              <a:rPr lang="en-US" altLang="zh-CN" sz="5200" dirty="0"/>
              <a:t>('DIABETES_GEST', </a:t>
            </a:r>
            <a:r>
              <a:rPr lang="en-US" altLang="zh-CN" sz="5200" dirty="0" err="1"/>
              <a:t>typ.IntegerType</a:t>
            </a:r>
            <a:r>
              <a:rPr lang="en-US" altLang="zh-CN" sz="5200" dirty="0"/>
              <a:t>()),('HYP_TENS_PRE', </a:t>
            </a:r>
            <a:r>
              <a:rPr lang="en-US" altLang="zh-CN" sz="5200" dirty="0" err="1"/>
              <a:t>typ.IntegerType</a:t>
            </a:r>
            <a:r>
              <a:rPr lang="en-US" altLang="zh-CN" sz="5200" dirty="0"/>
              <a:t>()),</a:t>
            </a:r>
          </a:p>
          <a:p>
            <a:pPr marL="742950" lvl="1" indent="-371475">
              <a:buFont typeface="+mj-lt"/>
              <a:buAutoNum type="arabicPeriod"/>
            </a:pPr>
            <a:r>
              <a:rPr lang="en-US" altLang="zh-CN" sz="5200" dirty="0"/>
              <a:t>('HYP_TENS_GEST', </a:t>
            </a:r>
            <a:r>
              <a:rPr lang="en-US" altLang="zh-CN" sz="5200" dirty="0" err="1"/>
              <a:t>typ.IntegerType</a:t>
            </a:r>
            <a:r>
              <a:rPr lang="en-US" altLang="zh-CN" sz="5200" dirty="0"/>
              <a:t>()),('PREV_BIRTH_PRETERM', </a:t>
            </a:r>
            <a:r>
              <a:rPr lang="en-US" altLang="zh-CN" sz="5200" dirty="0" err="1"/>
              <a:t>typ.IntegerType</a:t>
            </a:r>
            <a:r>
              <a:rPr lang="en-US" altLang="zh-CN" sz="5200" dirty="0"/>
              <a:t>())</a:t>
            </a:r>
          </a:p>
          <a:p>
            <a:pPr marL="742950" lvl="1" indent="-371475">
              <a:buFont typeface="+mj-lt"/>
              <a:buAutoNum type="arabicPeriod"/>
            </a:pPr>
            <a:r>
              <a:rPr lang="en-US" altLang="zh-CN" sz="5200" dirty="0"/>
              <a:t>]</a:t>
            </a:r>
            <a:endParaRPr lang="zh-CN" altLang="en-US" sz="5200" dirty="0"/>
          </a:p>
        </p:txBody>
      </p:sp>
      <p:sp>
        <p:nvSpPr>
          <p:cNvPr id="4" name="灯片编号占位符 3"/>
          <p:cNvSpPr>
            <a:spLocks noGrp="1"/>
          </p:cNvSpPr>
          <p:nvPr>
            <p:ph type="sldNum" sz="quarter" idx="12"/>
          </p:nvPr>
        </p:nvSpPr>
        <p:spPr/>
        <p:txBody>
          <a:bodyPr>
            <a:normAutofit fontScale="85000" lnSpcReduction="20000"/>
          </a:bodyPr>
          <a:lstStyle/>
          <a:p>
            <a:fld id="{65B8AB34-AC4B-47AE-A239-75C9354C5637}" type="slidenum">
              <a:rPr lang="zh-CN" altLang="en-US" smtClean="0"/>
              <a:pPr/>
              <a:t>9</a:t>
            </a:fld>
            <a:endParaRPr lang="zh-CN" altLang="en-US"/>
          </a:p>
        </p:txBody>
      </p:sp>
    </p:spTree>
    <p:extLst>
      <p:ext uri="{BB962C8B-B14F-4D97-AF65-F5344CB8AC3E}">
        <p14:creationId xmlns:p14="http://schemas.microsoft.com/office/powerpoint/2010/main" val="404053393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cademicPresentation1_TP10352479">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470B6C7-96FA-4D84-90CD-07101C1F8BC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用于大学课程的学术演示文稿（纸张和铅笔设计）</Template>
  <TotalTime>0</TotalTime>
  <Words>2207</Words>
  <Application>Microsoft Office PowerPoint</Application>
  <PresentationFormat>A4 纸张(210x297 毫米)</PresentationFormat>
  <Paragraphs>219</Paragraphs>
  <Slides>18</Slides>
  <Notes>12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18</vt:i4>
      </vt:variant>
    </vt:vector>
  </HeadingPairs>
  <TitlesOfParts>
    <vt:vector size="27" baseType="lpstr">
      <vt:lpstr>方正姚体</vt:lpstr>
      <vt:lpstr>华文仿宋</vt:lpstr>
      <vt:lpstr>Arial</vt:lpstr>
      <vt:lpstr>Calibri</vt:lpstr>
      <vt:lpstr>Tw Cen MT</vt:lpstr>
      <vt:lpstr>Wingdings</vt:lpstr>
      <vt:lpstr>Wingdings 2</vt:lpstr>
      <vt:lpstr>Wingdings 3</vt:lpstr>
      <vt:lpstr>AcademicPresentation1_TP10352479</vt:lpstr>
      <vt:lpstr>Spark大数据应用开发原理与实践</vt:lpstr>
      <vt:lpstr>Spark Machine Learning</vt:lpstr>
      <vt:lpstr>基本类型：向量（vectors）</vt:lpstr>
      <vt:lpstr>基本数据类型：矩阵（matrices）</vt:lpstr>
      <vt:lpstr>Fundamental data types    ---Distributed matrices</vt:lpstr>
      <vt:lpstr>Fundamental data types    ---Distributed matrices</vt:lpstr>
      <vt:lpstr>Regression ：Wine quality prediction</vt:lpstr>
      <vt:lpstr>Regression ：Wine quality prediction(2)</vt:lpstr>
      <vt:lpstr>Predicting the chances of infant survival with ML(1)</vt:lpstr>
      <vt:lpstr>Predicting the chances of infant survival with ML(2)</vt:lpstr>
      <vt:lpstr>Predicting the chances of infant survival with ML(3)</vt:lpstr>
      <vt:lpstr>Predicting the chances of infant survival with ML(4)</vt:lpstr>
      <vt:lpstr>Predicting the chances of infant survival with ML(5)</vt:lpstr>
      <vt:lpstr>Predicting the chances of infant survival with ML(6)</vt:lpstr>
      <vt:lpstr>Predicting the chances of infant survival with ML(7)</vt:lpstr>
      <vt:lpstr>数据分类是一个两步过程</vt:lpstr>
      <vt:lpstr>Example: implementation on Spark</vt:lpstr>
      <vt:lpstr>Example: implementation on Spark（2）</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2018-08-20T01:52:06Z</dcterms:created>
  <dcterms:modified xsi:type="dcterms:W3CDTF">2019-04-15T04:44:49Z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TC101671252052</vt:lpwstr>
  </property>
</Properties>
</file>