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93"/>
  </p:notesMasterIdLst>
  <p:sldIdLst>
    <p:sldId id="256" r:id="rId3"/>
    <p:sldId id="528" r:id="rId4"/>
    <p:sldId id="529" r:id="rId5"/>
    <p:sldId id="530" r:id="rId6"/>
    <p:sldId id="531" r:id="rId7"/>
    <p:sldId id="532" r:id="rId8"/>
    <p:sldId id="533" r:id="rId9"/>
    <p:sldId id="257" r:id="rId10"/>
    <p:sldId id="258" r:id="rId11"/>
    <p:sldId id="259" r:id="rId12"/>
    <p:sldId id="260" r:id="rId13"/>
    <p:sldId id="382" r:id="rId14"/>
    <p:sldId id="383" r:id="rId15"/>
    <p:sldId id="384" r:id="rId16"/>
    <p:sldId id="262" r:id="rId17"/>
    <p:sldId id="263" r:id="rId18"/>
    <p:sldId id="264" r:id="rId19"/>
    <p:sldId id="265" r:id="rId20"/>
    <p:sldId id="266" r:id="rId21"/>
    <p:sldId id="267" r:id="rId22"/>
    <p:sldId id="268" r:id="rId23"/>
    <p:sldId id="269" r:id="rId24"/>
    <p:sldId id="270" r:id="rId25"/>
    <p:sldId id="271" r:id="rId26"/>
    <p:sldId id="273" r:id="rId27"/>
    <p:sldId id="274" r:id="rId28"/>
    <p:sldId id="390" r:id="rId29"/>
    <p:sldId id="275" r:id="rId30"/>
    <p:sldId id="276" r:id="rId31"/>
    <p:sldId id="277" r:id="rId32"/>
    <p:sldId id="278" r:id="rId33"/>
    <p:sldId id="279" r:id="rId34"/>
    <p:sldId id="385" r:id="rId35"/>
    <p:sldId id="280" r:id="rId36"/>
    <p:sldId id="281" r:id="rId37"/>
    <p:sldId id="282" r:id="rId38"/>
    <p:sldId id="283" r:id="rId39"/>
    <p:sldId id="284" r:id="rId40"/>
    <p:sldId id="285" r:id="rId41"/>
    <p:sldId id="387" r:id="rId42"/>
    <p:sldId id="388" r:id="rId43"/>
    <p:sldId id="389" r:id="rId44"/>
    <p:sldId id="293" r:id="rId45"/>
    <p:sldId id="294" r:id="rId46"/>
    <p:sldId id="295" r:id="rId47"/>
    <p:sldId id="296" r:id="rId48"/>
    <p:sldId id="297" r:id="rId49"/>
    <p:sldId id="298" r:id="rId50"/>
    <p:sldId id="299" r:id="rId51"/>
    <p:sldId id="301" r:id="rId52"/>
    <p:sldId id="302" r:id="rId53"/>
    <p:sldId id="303" r:id="rId54"/>
    <p:sldId id="304" r:id="rId55"/>
    <p:sldId id="305" r:id="rId56"/>
    <p:sldId id="386" r:id="rId57"/>
    <p:sldId id="306" r:id="rId58"/>
    <p:sldId id="307" r:id="rId59"/>
    <p:sldId id="308" r:id="rId60"/>
    <p:sldId id="391" r:id="rId61"/>
    <p:sldId id="445" r:id="rId62"/>
    <p:sldId id="496" r:id="rId63"/>
    <p:sldId id="497" r:id="rId64"/>
    <p:sldId id="499" r:id="rId65"/>
    <p:sldId id="446" r:id="rId66"/>
    <p:sldId id="498" r:id="rId67"/>
    <p:sldId id="447" r:id="rId68"/>
    <p:sldId id="448" r:id="rId69"/>
    <p:sldId id="493" r:id="rId70"/>
    <p:sldId id="494" r:id="rId71"/>
    <p:sldId id="495" r:id="rId72"/>
    <p:sldId id="449" r:id="rId73"/>
    <p:sldId id="450" r:id="rId74"/>
    <p:sldId id="451" r:id="rId75"/>
    <p:sldId id="452" r:id="rId76"/>
    <p:sldId id="515" r:id="rId77"/>
    <p:sldId id="453" r:id="rId78"/>
    <p:sldId id="454" r:id="rId79"/>
    <p:sldId id="456" r:id="rId80"/>
    <p:sldId id="516" r:id="rId81"/>
    <p:sldId id="517" r:id="rId82"/>
    <p:sldId id="518" r:id="rId83"/>
    <p:sldId id="519" r:id="rId84"/>
    <p:sldId id="520" r:id="rId85"/>
    <p:sldId id="521" r:id="rId86"/>
    <p:sldId id="522" r:id="rId87"/>
    <p:sldId id="523" r:id="rId88"/>
    <p:sldId id="524" r:id="rId89"/>
    <p:sldId id="525" r:id="rId90"/>
    <p:sldId id="526" r:id="rId91"/>
    <p:sldId id="527" r:id="rId92"/>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5281" autoAdjust="0"/>
  </p:normalViewPr>
  <p:slideViewPr>
    <p:cSldViewPr>
      <p:cViewPr varScale="1">
        <p:scale>
          <a:sx n="51" d="100"/>
          <a:sy n="51" d="100"/>
        </p:scale>
        <p:origin x="1548" y="40"/>
      </p:cViewPr>
      <p:guideLst>
        <p:guide orient="horz" pos="2160"/>
        <p:guide pos="3120"/>
      </p:guideLst>
    </p:cSldViewPr>
  </p:slideViewPr>
  <p:outlineViewPr>
    <p:cViewPr>
      <p:scale>
        <a:sx n="33" d="100"/>
        <a:sy n="33" d="100"/>
      </p:scale>
      <p:origin x="0" y="-17054"/>
    </p:cViewPr>
  </p:outlin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4/17/2020</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23251315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2264676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88F4428-BEBD-4CAA-AD9A-F492D34F65F6}" type="slidenum">
              <a:rPr lang="en-US" altLang="zh-CN"/>
              <a:pPr>
                <a:spcBef>
                  <a:spcPct val="0"/>
                </a:spcBef>
                <a:buFontTx/>
                <a:buNone/>
              </a:pPr>
              <a:t>18</a:t>
            </a:fld>
            <a:endParaRPr lang="en-US" altLang="zh-CN"/>
          </a:p>
        </p:txBody>
      </p:sp>
    </p:spTree>
    <p:extLst>
      <p:ext uri="{BB962C8B-B14F-4D97-AF65-F5344CB8AC3E}">
        <p14:creationId xmlns:p14="http://schemas.microsoft.com/office/powerpoint/2010/main" val="3402930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302362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lines = </a:t>
            </a:r>
            <a:r>
              <a:rPr lang="en-US" altLang="zh-CN" dirty="0" err="1"/>
              <a:t>sc.textFile</a:t>
            </a:r>
            <a:r>
              <a:rPr lang="en-US" altLang="zh-CN" dirty="0"/>
              <a:t>("</a:t>
            </a:r>
            <a:r>
              <a:rPr lang="en-US" altLang="zh-CN" dirty="0" err="1"/>
              <a:t>hdfs</a:t>
            </a:r>
            <a:r>
              <a:rPr lang="en-US" altLang="zh-CN" dirty="0"/>
              <a:t>://Host1:9000/</a:t>
            </a:r>
            <a:r>
              <a:rPr lang="en-US" altLang="zh-CN" dirty="0" err="1"/>
              <a:t>sparkdata</a:t>
            </a:r>
            <a:r>
              <a:rPr lang="en-US" altLang="zh-CN" dirty="0"/>
              <a:t>/departuredelays.txt")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wordcount.sortBy</a:t>
            </a:r>
            <a:r>
              <a:rPr lang="en-US" altLang="zh-CN" dirty="0"/>
              <a:t>(lambda x:x[</a:t>
            </a:r>
            <a:r>
              <a:rPr lang="en-US" altLang="zh-CN"/>
              <a:t>1],False).</a:t>
            </a:r>
            <a:r>
              <a:rPr lang="en-US" altLang="zh-CN" dirty="0"/>
              <a:t>collect()</a:t>
            </a:r>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342181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solidFill>
              </a:rPr>
              <a:t>默认情况下，</a:t>
            </a:r>
            <a:r>
              <a:rPr lang="en-US" altLang="zh-CN" dirty="0">
                <a:solidFill>
                  <a:schemeClr val="tx1"/>
                </a:solidFill>
              </a:rPr>
              <a:t>join()</a:t>
            </a:r>
            <a:r>
              <a:rPr lang="zh-CN" altLang="en-US" dirty="0">
                <a:solidFill>
                  <a:schemeClr val="tx1"/>
                </a:solidFill>
              </a:rPr>
              <a:t>操作会对两个</a:t>
            </a:r>
            <a:r>
              <a:rPr lang="en-US" altLang="zh-CN" dirty="0">
                <a:solidFill>
                  <a:schemeClr val="tx1"/>
                </a:solidFill>
              </a:rPr>
              <a:t>RDD</a:t>
            </a:r>
            <a:r>
              <a:rPr lang="zh-CN" altLang="en-US" dirty="0">
                <a:solidFill>
                  <a:schemeClr val="tx1"/>
                </a:solidFill>
              </a:rPr>
              <a:t>的主键做哈希以分区，通过网络将主键相同的元素发送到同一台机器上，然后根据相同的主键再进行连接。</a:t>
            </a:r>
            <a:endParaRPr lang="en-US" altLang="zh-CN" dirty="0">
              <a:solidFill>
                <a:schemeClr val="tx1"/>
              </a:solidFill>
            </a:endParaRPr>
          </a:p>
          <a:p>
            <a:pPr algn="just"/>
            <a:r>
              <a:rPr lang="zh-CN" altLang="en-US" sz="1200" kern="1200" dirty="0">
                <a:solidFill>
                  <a:schemeClr val="tx1"/>
                </a:solidFill>
                <a:effectLst/>
                <a:latin typeface="+mn-lt"/>
                <a:ea typeface="+mn-ea"/>
                <a:cs typeface="+mn-cs"/>
              </a:rPr>
              <a:t>每次调用时，都要对</a:t>
            </a:r>
            <a:r>
              <a:rPr lang="en-US" altLang="zh-CN" sz="1200" kern="1200" dirty="0" err="1">
                <a:solidFill>
                  <a:schemeClr val="tx1"/>
                </a:solidFill>
                <a:effectLst/>
                <a:latin typeface="+mn-lt"/>
                <a:ea typeface="+mn-ea"/>
                <a:cs typeface="+mn-cs"/>
              </a:rPr>
              <a:t>userData</a:t>
            </a:r>
            <a:r>
              <a:rPr lang="zh-CN" altLang="en-US" sz="1200" kern="1200" dirty="0">
                <a:solidFill>
                  <a:schemeClr val="tx1"/>
                </a:solidFill>
                <a:effectLst/>
                <a:latin typeface="+mn-lt"/>
                <a:ea typeface="+mn-ea"/>
                <a:cs typeface="+mn-cs"/>
              </a:rPr>
              <a:t>进行哈希值计算和跨节点数据混洗</a:t>
            </a:r>
            <a:r>
              <a:rPr lang="en-US" altLang="zh-CN" sz="1200" kern="1200" dirty="0">
                <a:solidFill>
                  <a:schemeClr val="tx1"/>
                </a:solidFill>
                <a:effectLst/>
                <a:latin typeface="+mn-lt"/>
                <a:ea typeface="+mn-ea"/>
                <a:cs typeface="+mn-cs"/>
              </a:rPr>
              <a:t>(shuffle)</a:t>
            </a:r>
            <a:r>
              <a:rPr lang="zh-CN" altLang="en-US" sz="1200" kern="1200" dirty="0">
                <a:solidFill>
                  <a:schemeClr val="tx1"/>
                </a:solidFill>
                <a:effectLst/>
                <a:latin typeface="+mn-lt"/>
                <a:ea typeface="+mn-ea"/>
                <a:cs typeface="+mn-cs"/>
              </a:rPr>
              <a:t>，资源和时间的消耗比较严重 </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35</a:t>
            </a:fld>
            <a:endParaRPr lang="en-US"/>
          </a:p>
        </p:txBody>
      </p:sp>
    </p:spTree>
    <p:extLst>
      <p:ext uri="{BB962C8B-B14F-4D97-AF65-F5344CB8AC3E}">
        <p14:creationId xmlns:p14="http://schemas.microsoft.com/office/powerpoint/2010/main" val="396531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解决的办法是， 对</a:t>
            </a:r>
            <a:r>
              <a:rPr lang="en-US" altLang="zh-CN" dirty="0" err="1"/>
              <a:t>userData</a:t>
            </a:r>
            <a:r>
              <a:rPr lang="zh-CN" altLang="en-US" dirty="0"/>
              <a:t>进行分区和持久化：</a:t>
            </a:r>
            <a:endParaRPr lang="en-US" altLang="zh-CN" dirty="0"/>
          </a:p>
          <a:p>
            <a:r>
              <a:rPr lang="zh-CN" altLang="en-US" dirty="0"/>
              <a:t>由于在构造</a:t>
            </a:r>
            <a:r>
              <a:rPr lang="en-US" altLang="zh-CN" dirty="0" err="1"/>
              <a:t>userData</a:t>
            </a:r>
            <a:r>
              <a:rPr lang="zh-CN" altLang="en-US" dirty="0"/>
              <a:t>时指定了分区和持久化</a:t>
            </a:r>
            <a:r>
              <a:rPr lang="en-US" altLang="zh-CN" dirty="0"/>
              <a:t>, Spark</a:t>
            </a:r>
            <a:r>
              <a:rPr lang="zh-CN" altLang="en-US" dirty="0"/>
              <a:t>在调用</a:t>
            </a:r>
            <a:r>
              <a:rPr lang="en-US" altLang="zh-CN" dirty="0" err="1"/>
              <a:t>userData.join</a:t>
            </a:r>
            <a:r>
              <a:rPr lang="en-US" altLang="zh-CN" dirty="0"/>
              <a:t>(events)</a:t>
            </a:r>
            <a:r>
              <a:rPr lang="zh-CN" altLang="en-US" dirty="0"/>
              <a:t>时， 便不会再重新对</a:t>
            </a:r>
            <a:r>
              <a:rPr lang="en-US" altLang="zh-CN" dirty="0" err="1"/>
              <a:t>userData</a:t>
            </a:r>
            <a:r>
              <a:rPr lang="zh-CN" altLang="en-US" dirty="0"/>
              <a:t>进行数据</a:t>
            </a:r>
            <a:r>
              <a:rPr lang="en-US" altLang="zh-CN" dirty="0"/>
              <a:t>shuffle, </a:t>
            </a:r>
            <a:r>
              <a:rPr lang="zh-CN" altLang="en-US" dirty="0"/>
              <a:t>而只对</a:t>
            </a:r>
            <a:r>
              <a:rPr lang="en-US" altLang="zh-CN" dirty="0"/>
              <a:t>events</a:t>
            </a:r>
            <a:r>
              <a:rPr lang="zh-CN" altLang="en-US" dirty="0"/>
              <a:t>做</a:t>
            </a:r>
            <a:r>
              <a:rPr lang="en-US" altLang="zh-CN" dirty="0"/>
              <a:t>shuffle, </a:t>
            </a:r>
            <a:r>
              <a:rPr lang="zh-CN" altLang="en-US" dirty="0"/>
              <a:t>将</a:t>
            </a:r>
            <a:r>
              <a:rPr lang="en-US" altLang="zh-CN" dirty="0"/>
              <a:t>events</a:t>
            </a:r>
            <a:r>
              <a:rPr lang="zh-CN" altLang="en-US" dirty="0"/>
              <a:t>中特定</a:t>
            </a:r>
            <a:r>
              <a:rPr lang="en-US" altLang="zh-CN" dirty="0"/>
              <a:t>key</a:t>
            </a:r>
            <a:r>
              <a:rPr lang="zh-CN" altLang="en-US" dirty="0"/>
              <a:t>对应的记录发送到</a:t>
            </a:r>
            <a:r>
              <a:rPr lang="en-US" altLang="zh-CN" dirty="0" err="1"/>
              <a:t>userData</a:t>
            </a:r>
            <a:r>
              <a:rPr lang="zh-CN" altLang="en-US" dirty="0"/>
              <a:t>的对应分区所在的机器上</a:t>
            </a:r>
            <a:r>
              <a:rPr lang="en-US" altLang="zh-CN" dirty="0"/>
              <a:t>(</a:t>
            </a:r>
            <a:r>
              <a:rPr lang="zh-CN" altLang="en-US" dirty="0"/>
              <a:t>如上图所示</a:t>
            </a:r>
            <a:r>
              <a:rPr lang="en-US" altLang="zh-CN" dirty="0"/>
              <a:t>)</a:t>
            </a:r>
            <a:r>
              <a:rPr lang="zh-CN" altLang="en-US" dirty="0"/>
              <a:t>， 这样便大大减少了需要做网络通信的数据， 加快了程序运行时间。</a:t>
            </a:r>
          </a:p>
        </p:txBody>
      </p:sp>
      <p:sp>
        <p:nvSpPr>
          <p:cNvPr id="4" name="灯片编号占位符 3"/>
          <p:cNvSpPr>
            <a:spLocks noGrp="1"/>
          </p:cNvSpPr>
          <p:nvPr>
            <p:ph type="sldNum" sz="quarter" idx="10"/>
          </p:nvPr>
        </p:nvSpPr>
        <p:spPr/>
        <p:txBody>
          <a:bodyPr/>
          <a:lstStyle/>
          <a:p>
            <a:fld id="{A5D78FC6-CE17-4259-A63C-DDFC12E048FC}" type="slidenum">
              <a:rPr lang="en-US" smtClean="0"/>
              <a:pPr/>
              <a:t>36</a:t>
            </a:fld>
            <a:endParaRPr lang="en-US"/>
          </a:p>
        </p:txBody>
      </p:sp>
    </p:spTree>
    <p:extLst>
      <p:ext uri="{BB962C8B-B14F-4D97-AF65-F5344CB8AC3E}">
        <p14:creationId xmlns:p14="http://schemas.microsoft.com/office/powerpoint/2010/main" val="81058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问题：</a:t>
            </a:r>
            <a:r>
              <a:rPr lang="en-US" altLang="zh-CN" dirty="0"/>
              <a:t>spark</a:t>
            </a:r>
            <a:r>
              <a:rPr lang="zh-CN" altLang="en-US" dirty="0"/>
              <a:t>在读取本地文件时，在执行</a:t>
            </a:r>
            <a:r>
              <a:rPr lang="en-US" altLang="zh-CN" dirty="0"/>
              <a:t>action</a:t>
            </a:r>
            <a:r>
              <a:rPr lang="zh-CN" altLang="en-US" dirty="0"/>
              <a:t>的时候会拷贝相应分区到多个</a:t>
            </a:r>
            <a:r>
              <a:rPr lang="en-US" altLang="zh-CN" dirty="0"/>
              <a:t>worker</a:t>
            </a:r>
            <a:r>
              <a:rPr lang="zh-CN" altLang="en-US" dirty="0"/>
              <a:t>节点进行并行计算吗？</a:t>
            </a:r>
            <a:endParaRPr lang="en-US" altLang="zh-CN" dirty="0"/>
          </a:p>
          <a:p>
            <a:r>
              <a:rPr lang="zh-CN" altLang="en-US" dirty="0"/>
              <a:t>答案：不是，这种读取</a:t>
            </a:r>
            <a:r>
              <a:rPr lang="en-US" altLang="zh-CN" dirty="0"/>
              <a:t>local file system</a:t>
            </a:r>
            <a:r>
              <a:rPr lang="zh-CN" altLang="en-US" dirty="0"/>
              <a:t>而不是</a:t>
            </a:r>
            <a:r>
              <a:rPr lang="en-US" altLang="zh-CN" dirty="0" err="1"/>
              <a:t>hdfs</a:t>
            </a:r>
            <a:r>
              <a:rPr lang="zh-CN" altLang="en-US" dirty="0"/>
              <a:t>的情况，需要同一个文件存在所有的</a:t>
            </a:r>
            <a:r>
              <a:rPr lang="en-US" altLang="zh-CN" dirty="0"/>
              <a:t>worker node</a:t>
            </a:r>
            <a:r>
              <a:rPr lang="zh-CN" altLang="en-US" dirty="0"/>
              <a:t>上面，在读取的时候每个</a:t>
            </a:r>
            <a:r>
              <a:rPr lang="en-US" altLang="zh-CN" dirty="0"/>
              <a:t>worker node</a:t>
            </a:r>
            <a:r>
              <a:rPr lang="zh-CN" altLang="en-US" dirty="0"/>
              <a:t>的</a:t>
            </a:r>
            <a:r>
              <a:rPr lang="en-US" altLang="zh-CN" dirty="0"/>
              <a:t>task</a:t>
            </a:r>
            <a:r>
              <a:rPr lang="zh-CN" altLang="en-US" dirty="0"/>
              <a:t>会去读取本文件的一部分。打个比方，比如你有一个</a:t>
            </a:r>
            <a:r>
              <a:rPr lang="en-US" altLang="zh-CN" dirty="0"/>
              <a:t>file</a:t>
            </a:r>
            <a:r>
              <a:rPr lang="zh-CN" altLang="en-US" dirty="0"/>
              <a:t>，有一个</a:t>
            </a:r>
            <a:r>
              <a:rPr lang="en-US" altLang="zh-CN" dirty="0"/>
              <a:t>spark</a:t>
            </a:r>
            <a:r>
              <a:rPr lang="zh-CN" altLang="en-US" dirty="0"/>
              <a:t>集群</a:t>
            </a:r>
            <a:r>
              <a:rPr lang="en-US" altLang="zh-CN" dirty="0"/>
              <a:t>(node1</a:t>
            </a:r>
            <a:r>
              <a:rPr lang="zh-CN" altLang="en-US" dirty="0"/>
              <a:t>是</a:t>
            </a:r>
            <a:r>
              <a:rPr lang="en-US" altLang="zh-CN" dirty="0"/>
              <a:t>master,node2,node3</a:t>
            </a:r>
            <a:r>
              <a:rPr lang="zh-CN" altLang="en-US" dirty="0"/>
              <a:t>两个是</a:t>
            </a:r>
            <a:r>
              <a:rPr lang="en-US" altLang="zh-CN" dirty="0"/>
              <a:t>slaves)</a:t>
            </a:r>
            <a:r>
              <a:rPr lang="zh-CN" altLang="en-US" dirty="0"/>
              <a:t>，那么这个</a:t>
            </a:r>
            <a:r>
              <a:rPr lang="en-US" altLang="zh-CN" dirty="0"/>
              <a:t>file</a:t>
            </a:r>
            <a:r>
              <a:rPr lang="zh-CN" altLang="en-US" dirty="0"/>
              <a:t>需要在</a:t>
            </a:r>
            <a:r>
              <a:rPr lang="en-US" altLang="zh-CN" dirty="0"/>
              <a:t>node2,node3</a:t>
            </a:r>
            <a:r>
              <a:rPr lang="zh-CN" altLang="en-US" dirty="0"/>
              <a:t>上面都存在，这两个节点的</a:t>
            </a:r>
            <a:r>
              <a:rPr lang="en-US" altLang="zh-CN" dirty="0"/>
              <a:t>task</a:t>
            </a:r>
            <a:r>
              <a:rPr lang="zh-CN" altLang="en-US" dirty="0"/>
              <a:t>会各读一半，不然会出错。（这里其实还有一个点注意，你的</a:t>
            </a:r>
            <a:r>
              <a:rPr lang="en-US" altLang="zh-CN" dirty="0"/>
              <a:t>spark app</a:t>
            </a:r>
            <a:r>
              <a:rPr lang="zh-CN" altLang="en-US" dirty="0"/>
              <a:t>所运行的节点也需要有这个</a:t>
            </a:r>
            <a:r>
              <a:rPr lang="en-US" altLang="zh-CN" dirty="0"/>
              <a:t>file</a:t>
            </a:r>
            <a:r>
              <a:rPr lang="zh-CN" altLang="en-US" dirty="0"/>
              <a:t>，因为需要用到</a:t>
            </a:r>
            <a:r>
              <a:rPr lang="en-US" altLang="zh-CN" dirty="0"/>
              <a:t>file</a:t>
            </a:r>
            <a:r>
              <a:rPr lang="zh-CN" altLang="en-US" dirty="0"/>
              <a:t>进行</a:t>
            </a:r>
            <a:r>
              <a:rPr lang="en-US" altLang="zh-CN" dirty="0"/>
              <a:t>Partition</a:t>
            </a:r>
            <a:r>
              <a:rPr lang="zh-CN" altLang="en-US" dirty="0"/>
              <a:t>划分）。</a:t>
            </a:r>
            <a:endParaRPr lang="en-US" altLang="zh-CN" dirty="0"/>
          </a:p>
          <a:p>
            <a:r>
              <a:rPr lang="zh-CN" altLang="en-US" dirty="0" smtClean="0"/>
              <a:t>关于</a:t>
            </a:r>
            <a:r>
              <a:rPr lang="en-US" altLang="zh-CN" dirty="0"/>
              <a:t>repartition</a:t>
            </a:r>
            <a:r>
              <a:rPr lang="zh-CN" altLang="en-US" dirty="0"/>
              <a:t>的用法问题</a:t>
            </a:r>
            <a:endParaRPr lang="en-US" altLang="zh-CN" dirty="0"/>
          </a:p>
          <a:p>
            <a:r>
              <a:rPr lang="zh-CN" altLang="en-US" dirty="0"/>
              <a:t>有时候需要重新设置</a:t>
            </a:r>
            <a:r>
              <a:rPr lang="en-US" altLang="zh-CN" dirty="0" err="1"/>
              <a:t>Rdd</a:t>
            </a:r>
            <a:r>
              <a:rPr lang="zh-CN" altLang="en-US" dirty="0"/>
              <a:t>的分区数量，比如</a:t>
            </a:r>
            <a:r>
              <a:rPr lang="en-US" altLang="zh-CN" dirty="0" err="1"/>
              <a:t>Rdd</a:t>
            </a:r>
            <a:r>
              <a:rPr lang="zh-CN" altLang="en-US" dirty="0"/>
              <a:t>的分区中，</a:t>
            </a:r>
            <a:r>
              <a:rPr lang="en-US" altLang="zh-CN" dirty="0" err="1"/>
              <a:t>Rdd</a:t>
            </a:r>
            <a:r>
              <a:rPr lang="zh-CN" altLang="en-US" dirty="0"/>
              <a:t>分区比较多，但是每个</a:t>
            </a:r>
            <a:r>
              <a:rPr lang="en-US" altLang="zh-CN" dirty="0" err="1"/>
              <a:t>Rdd</a:t>
            </a:r>
            <a:r>
              <a:rPr lang="zh-CN" altLang="en-US" dirty="0"/>
              <a:t>的数据量比较小，需要设置一个比较合理的分区。或者需要把</a:t>
            </a:r>
            <a:r>
              <a:rPr lang="en-US" altLang="zh-CN" dirty="0" err="1"/>
              <a:t>Rdd</a:t>
            </a:r>
            <a:r>
              <a:rPr lang="zh-CN" altLang="en-US" dirty="0"/>
              <a:t>的分区数量调大。还有就是通过设置一个</a:t>
            </a:r>
            <a:r>
              <a:rPr lang="en-US" altLang="zh-CN" dirty="0" err="1"/>
              <a:t>Rdd</a:t>
            </a:r>
            <a:r>
              <a:rPr lang="zh-CN" altLang="en-US" dirty="0"/>
              <a:t>的分区来达到设置生成的文件的数量。</a:t>
            </a:r>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A69E99-C4B9-4CD4-9AFB-6D45B7931F0A}" type="slidenum">
              <a:rPr lang="en-US" altLang="zh-CN"/>
              <a:pPr>
                <a:spcBef>
                  <a:spcPct val="0"/>
                </a:spcBef>
                <a:buFontTx/>
                <a:buNone/>
              </a:pPr>
              <a:t>37</a:t>
            </a:fld>
            <a:endParaRPr lang="en-US" altLang="zh-CN"/>
          </a:p>
        </p:txBody>
      </p:sp>
    </p:spTree>
    <p:extLst>
      <p:ext uri="{BB962C8B-B14F-4D97-AF65-F5344CB8AC3E}">
        <p14:creationId xmlns:p14="http://schemas.microsoft.com/office/powerpoint/2010/main" val="22522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sc.defaultMinPartitions</a:t>
            </a:r>
            <a:endParaRPr lang="en-US" altLang="zh-CN" dirty="0"/>
          </a:p>
          <a:p>
            <a:r>
              <a:rPr lang="en-US" altLang="zh-CN" dirty="0" err="1"/>
              <a:t>words.getNumPartitions</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38</a:t>
            </a:fld>
            <a:endParaRPr lang="en-US"/>
          </a:p>
        </p:txBody>
      </p:sp>
    </p:spTree>
    <p:extLst>
      <p:ext uri="{BB962C8B-B14F-4D97-AF65-F5344CB8AC3E}">
        <p14:creationId xmlns:p14="http://schemas.microsoft.com/office/powerpoint/2010/main" val="4175609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39</a:t>
            </a:fld>
            <a:endParaRPr lang="en-US"/>
          </a:p>
        </p:txBody>
      </p:sp>
    </p:spTree>
    <p:extLst>
      <p:ext uri="{BB962C8B-B14F-4D97-AF65-F5344CB8AC3E}">
        <p14:creationId xmlns:p14="http://schemas.microsoft.com/office/powerpoint/2010/main" val="3257027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mapPrtition</a:t>
            </a:r>
            <a:r>
              <a:rPr lang="zh-CN" altLang="en-US" dirty="0"/>
              <a:t>的优势</a:t>
            </a:r>
          </a:p>
          <a:p>
            <a:r>
              <a:rPr lang="en-US" altLang="zh-CN" dirty="0"/>
              <a:t>(1)</a:t>
            </a:r>
            <a:r>
              <a:rPr lang="zh-CN" altLang="en-US" dirty="0"/>
              <a:t>机器学习应用程序，特别是深度学习应用程序 </a:t>
            </a:r>
            <a:r>
              <a:rPr lang="en-US" altLang="zh-CN" dirty="0"/>
              <a:t>- </a:t>
            </a:r>
            <a:r>
              <a:rPr lang="zh-CN" altLang="en-US" dirty="0"/>
              <a:t>使用矢量化时，执行比简单</a:t>
            </a:r>
            <a:r>
              <a:rPr lang="en-US" altLang="zh-CN" dirty="0"/>
              <a:t>for</a:t>
            </a:r>
            <a:r>
              <a:rPr lang="zh-CN" altLang="en-US" dirty="0"/>
              <a:t>循环要好上百倍。</a:t>
            </a:r>
            <a:r>
              <a:rPr lang="en-US" altLang="zh-CN" dirty="0" err="1"/>
              <a:t>mapPartitions</a:t>
            </a:r>
            <a:r>
              <a:rPr lang="zh-CN" altLang="en-US" dirty="0"/>
              <a:t>将帮助您使用矢量化。一般来说，你的性能提高</a:t>
            </a:r>
            <a:r>
              <a:rPr lang="en-US" altLang="zh-CN" dirty="0"/>
              <a:t>300</a:t>
            </a:r>
            <a:r>
              <a:rPr lang="zh-CN" altLang="en-US" dirty="0"/>
              <a:t>倍</a:t>
            </a:r>
            <a:r>
              <a:rPr lang="en-US" altLang="zh-CN" dirty="0"/>
              <a:t>+</a:t>
            </a:r>
            <a:r>
              <a:rPr lang="zh-CN" altLang="en-US" dirty="0"/>
              <a:t>（这不是百分比，是</a:t>
            </a:r>
            <a:r>
              <a:rPr lang="en-US" altLang="zh-CN" dirty="0"/>
              <a:t>300</a:t>
            </a:r>
            <a:r>
              <a:rPr lang="zh-CN" altLang="en-US" dirty="0"/>
              <a:t>倍）</a:t>
            </a:r>
          </a:p>
          <a:p>
            <a:r>
              <a:rPr lang="en-US" altLang="zh-CN" dirty="0"/>
              <a:t>(2)</a:t>
            </a:r>
            <a:r>
              <a:rPr lang="zh-CN" altLang="en-US" dirty="0"/>
              <a:t>连接创建和清理任务很昂贵，每个元素都会使代码效率低下。这适用于数据库或其他连接。但是使用</a:t>
            </a:r>
            <a:r>
              <a:rPr lang="en-US" altLang="zh-CN" dirty="0" err="1"/>
              <a:t>mapPartitions</a:t>
            </a:r>
            <a:r>
              <a:rPr lang="zh-CN" altLang="en-US" dirty="0"/>
              <a:t>，你可以只对整个分区执行一次</a:t>
            </a:r>
            <a:r>
              <a:rPr lang="en-US" altLang="zh-CN" dirty="0" err="1"/>
              <a:t>init</a:t>
            </a:r>
            <a:r>
              <a:rPr lang="en-US" altLang="zh-CN" dirty="0"/>
              <a:t> / cleanup</a:t>
            </a:r>
            <a:r>
              <a:rPr lang="zh-CN" altLang="en-US" dirty="0"/>
              <a:t>循环。</a:t>
            </a:r>
          </a:p>
          <a:p>
            <a:r>
              <a:rPr lang="en-US" altLang="zh-CN" dirty="0"/>
              <a:t>(3)</a:t>
            </a:r>
            <a:r>
              <a:rPr lang="zh-CN" altLang="en-US" dirty="0"/>
              <a:t>一般来说，</a:t>
            </a:r>
            <a:r>
              <a:rPr lang="en-US" altLang="zh-CN" dirty="0"/>
              <a:t>JVM</a:t>
            </a:r>
            <a:r>
              <a:rPr lang="zh-CN" altLang="en-US" dirty="0"/>
              <a:t>带有乱序执行（它将完全使用</a:t>
            </a:r>
            <a:r>
              <a:rPr lang="en-US" altLang="zh-CN" dirty="0"/>
              <a:t>CPU</a:t>
            </a:r>
            <a:r>
              <a:rPr lang="zh-CN" altLang="en-US" dirty="0"/>
              <a:t>并使你的代码运行得更快），</a:t>
            </a:r>
            <a:r>
              <a:rPr lang="en-US" altLang="zh-CN" dirty="0"/>
              <a:t>JVM</a:t>
            </a:r>
            <a:r>
              <a:rPr lang="zh-CN" altLang="en-US" dirty="0"/>
              <a:t>需要分析你的代码，并且必须重写你的代码。使用</a:t>
            </a:r>
            <a:r>
              <a:rPr lang="en-US" altLang="zh-CN" dirty="0" err="1"/>
              <a:t>mapPartitions</a:t>
            </a:r>
            <a:r>
              <a:rPr lang="zh-CN" altLang="en-US" dirty="0"/>
              <a:t>，</a:t>
            </a:r>
            <a:r>
              <a:rPr lang="en-US" altLang="zh-CN" dirty="0"/>
              <a:t>JVM</a:t>
            </a:r>
            <a:r>
              <a:rPr lang="zh-CN" altLang="en-US" dirty="0"/>
              <a:t>可以更好地进行分析优化（与分析调用函数相比，它可以分析</a:t>
            </a:r>
            <a:r>
              <a:rPr lang="en-US" altLang="zh-CN" dirty="0"/>
              <a:t>/</a:t>
            </a:r>
            <a:r>
              <a:rPr lang="zh-CN" altLang="en-US" dirty="0"/>
              <a:t>优化简单代码）</a:t>
            </a:r>
          </a:p>
          <a:p>
            <a:r>
              <a:rPr lang="en-US" altLang="zh-CN" dirty="0"/>
              <a:t>(4)</a:t>
            </a:r>
            <a:r>
              <a:rPr lang="zh-CN" altLang="en-US" dirty="0"/>
              <a:t>对于</a:t>
            </a:r>
            <a:r>
              <a:rPr lang="en-US" altLang="zh-CN" dirty="0"/>
              <a:t>map </a:t>
            </a:r>
            <a:r>
              <a:rPr lang="zh-CN" altLang="en-US" dirty="0"/>
              <a:t>（），</a:t>
            </a:r>
            <a:r>
              <a:rPr lang="en-US" altLang="zh-CN" dirty="0"/>
              <a:t>CPU</a:t>
            </a:r>
            <a:r>
              <a:rPr lang="zh-CN" altLang="en-US" dirty="0"/>
              <a:t>需要每次调用</a:t>
            </a:r>
            <a:r>
              <a:rPr lang="en-US" altLang="zh-CN" dirty="0"/>
              <a:t>lambda</a:t>
            </a:r>
            <a:r>
              <a:rPr lang="zh-CN" altLang="en-US" dirty="0"/>
              <a:t>函数（以</a:t>
            </a:r>
            <a:r>
              <a:rPr lang="en-US" altLang="zh-CN" dirty="0" err="1"/>
              <a:t>arg</a:t>
            </a:r>
            <a:r>
              <a:rPr lang="zh-CN" altLang="en-US" dirty="0"/>
              <a:t>形式传递以进行映射），这会带来</a:t>
            </a:r>
            <a:r>
              <a:rPr lang="en-US" altLang="zh-CN" dirty="0"/>
              <a:t>10-15ns</a:t>
            </a:r>
            <a:r>
              <a:rPr lang="zh-CN" altLang="en-US" dirty="0"/>
              <a:t>的开销，并导致</a:t>
            </a:r>
            <a:r>
              <a:rPr lang="en-US" altLang="zh-CN" dirty="0"/>
              <a:t>CPU</a:t>
            </a:r>
            <a:r>
              <a:rPr lang="zh-CN" altLang="en-US" dirty="0"/>
              <a:t>寄存器刷新并再次加载（堆栈指针，基址指针和指令指针）</a:t>
            </a:r>
          </a:p>
        </p:txBody>
      </p:sp>
      <p:sp>
        <p:nvSpPr>
          <p:cNvPr id="4" name="灯片编号占位符 3"/>
          <p:cNvSpPr>
            <a:spLocks noGrp="1"/>
          </p:cNvSpPr>
          <p:nvPr>
            <p:ph type="sldNum" sz="quarter" idx="10"/>
          </p:nvPr>
        </p:nvSpPr>
        <p:spPr/>
        <p:txBody>
          <a:bodyPr/>
          <a:lstStyle/>
          <a:p>
            <a:fld id="{A5D78FC6-CE17-4259-A63C-DDFC12E048FC}" type="slidenum">
              <a:rPr lang="en-US" smtClean="0"/>
              <a:pPr/>
              <a:t>40</a:t>
            </a:fld>
            <a:endParaRPr lang="en-US"/>
          </a:p>
        </p:txBody>
      </p:sp>
    </p:spTree>
    <p:extLst>
      <p:ext uri="{BB962C8B-B14F-4D97-AF65-F5344CB8AC3E}">
        <p14:creationId xmlns:p14="http://schemas.microsoft.com/office/powerpoint/2010/main" val="40076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数据量不是特别大的时候，都可以用这种</a:t>
            </a:r>
            <a:r>
              <a:rPr lang="en-US" altLang="zh-CN" dirty="0" err="1" smtClean="0"/>
              <a:t>MapPartitions</a:t>
            </a:r>
            <a:r>
              <a:rPr lang="zh-CN" altLang="en-US" dirty="0" smtClean="0"/>
              <a:t>系列操作。</a:t>
            </a:r>
            <a:endParaRPr lang="en-US" altLang="zh-CN" dirty="0" smtClean="0"/>
          </a:p>
          <a:p>
            <a:endParaRPr lang="en-US" altLang="zh-CN" dirty="0" smtClean="0"/>
          </a:p>
          <a:p>
            <a:r>
              <a:rPr lang="zh-CN" altLang="en-US" dirty="0" smtClean="0"/>
              <a:t>练习：能否改写代码，去掉变量</a:t>
            </a:r>
            <a:r>
              <a:rPr lang="en-US" altLang="zh-CN" dirty="0" err="1" smtClean="0"/>
              <a:t>firsttime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41</a:t>
            </a:fld>
            <a:endParaRPr lang="en-US"/>
          </a:p>
        </p:txBody>
      </p:sp>
    </p:spTree>
    <p:extLst>
      <p:ext uri="{BB962C8B-B14F-4D97-AF65-F5344CB8AC3E}">
        <p14:creationId xmlns:p14="http://schemas.microsoft.com/office/powerpoint/2010/main" val="396877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Resilient</a:t>
            </a:r>
            <a:r>
              <a:rPr lang="zh-CN" altLang="en-US" b="1" dirty="0"/>
              <a:t>：有弹性的</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1582297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 20, 2, 5, 2, 20] </a:t>
            </a:r>
            <a:r>
              <a:rPr lang="zh-CN" altLang="en-US" dirty="0" smtClean="0"/>
              <a:t>：</a:t>
            </a:r>
            <a:r>
              <a:rPr lang="en-US" altLang="zh-CN" dirty="0" smtClean="0"/>
              <a:t>list</a:t>
            </a:r>
          </a:p>
          <a:p>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42</a:t>
            </a:fld>
            <a:endParaRPr lang="en-US"/>
          </a:p>
        </p:txBody>
      </p:sp>
    </p:spTree>
    <p:extLst>
      <p:ext uri="{BB962C8B-B14F-4D97-AF65-F5344CB8AC3E}">
        <p14:creationId xmlns:p14="http://schemas.microsoft.com/office/powerpoint/2010/main" val="681424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Key/value pair RDDs, or simply </a:t>
            </a:r>
            <a:r>
              <a:rPr lang="en-US" altLang="zh-CN" sz="1200" b="0" i="0" u="none" strike="noStrike" kern="1200" baseline="0" dirty="0" err="1">
                <a:solidFill>
                  <a:schemeClr val="tx1"/>
                </a:solidFill>
                <a:latin typeface="+mn-lt"/>
                <a:ea typeface="+mn-ea"/>
                <a:cs typeface="+mn-cs"/>
              </a:rPr>
              <a:t>PairRDDs</a:t>
            </a:r>
            <a:r>
              <a:rPr lang="en-US" altLang="zh-CN" sz="1200" b="0" i="0" u="none" strike="noStrike" kern="1200" baseline="0" dirty="0">
                <a:solidFill>
                  <a:schemeClr val="tx1"/>
                </a:solidFill>
                <a:latin typeface="+mn-lt"/>
                <a:ea typeface="+mn-ea"/>
                <a:cs typeface="+mn-cs"/>
              </a:rPr>
              <a:t>, contain records consisting of keys</a:t>
            </a:r>
          </a:p>
          <a:p>
            <a:r>
              <a:rPr lang="en-US" altLang="zh-CN" sz="1200" b="0" i="0" u="none" strike="noStrike" kern="1200" baseline="0" dirty="0">
                <a:solidFill>
                  <a:schemeClr val="tx1"/>
                </a:solidFill>
                <a:latin typeface="+mn-lt"/>
                <a:ea typeface="+mn-ea"/>
                <a:cs typeface="+mn-cs"/>
              </a:rPr>
              <a:t>and values. The keys can be simple objects such as integer or string objects or</a:t>
            </a:r>
          </a:p>
          <a:p>
            <a:r>
              <a:rPr lang="en-US" altLang="zh-CN" sz="1200" b="0" i="0" u="none" strike="noStrike" kern="1200" baseline="0" dirty="0">
                <a:solidFill>
                  <a:schemeClr val="tx1"/>
                </a:solidFill>
                <a:latin typeface="+mn-lt"/>
                <a:ea typeface="+mn-ea"/>
                <a:cs typeface="+mn-cs"/>
              </a:rPr>
              <a:t>complex objects such as tuples. The values can range from scalar values to data</a:t>
            </a:r>
          </a:p>
          <a:p>
            <a:r>
              <a:rPr lang="en-US" altLang="zh-CN" sz="1200" b="0" i="0" u="none" strike="noStrike" kern="1200" baseline="0" dirty="0">
                <a:solidFill>
                  <a:schemeClr val="tx1"/>
                </a:solidFill>
                <a:latin typeface="+mn-lt"/>
                <a:ea typeface="+mn-ea"/>
                <a:cs typeface="+mn-cs"/>
              </a:rPr>
              <a:t>structures such as lists, tuples, dictionaries, or sets.</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43</a:t>
            </a:fld>
            <a:endParaRPr lang="en-US"/>
          </a:p>
        </p:txBody>
      </p:sp>
    </p:spTree>
    <p:extLst>
      <p:ext uri="{BB962C8B-B14F-4D97-AF65-F5344CB8AC3E}">
        <p14:creationId xmlns:p14="http://schemas.microsoft.com/office/powerpoint/2010/main" val="1723023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C1B495-CE92-4813-A4BA-0D8F80012D0C}" type="slidenum">
              <a:rPr lang="en-US" altLang="zh-CN"/>
              <a:pPr>
                <a:spcBef>
                  <a:spcPct val="0"/>
                </a:spcBef>
                <a:buFontTx/>
                <a:buNone/>
              </a:pPr>
              <a:t>48</a:t>
            </a:fld>
            <a:endParaRPr lang="en-US" altLang="zh-CN"/>
          </a:p>
        </p:txBody>
      </p:sp>
    </p:spTree>
    <p:extLst>
      <p:ext uri="{BB962C8B-B14F-4D97-AF65-F5344CB8AC3E}">
        <p14:creationId xmlns:p14="http://schemas.microsoft.com/office/powerpoint/2010/main" val="3573474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a:t>
            </a:r>
            <a:r>
              <a:rPr lang="en-US" altLang="zh-CN" sz="1200" b="0" i="0" u="none" strike="noStrike" kern="1200" baseline="0" dirty="0" err="1">
                <a:solidFill>
                  <a:schemeClr val="tx1"/>
                </a:solidFill>
                <a:latin typeface="+mn-lt"/>
                <a:ea typeface="+mn-ea"/>
                <a:cs typeface="+mn-cs"/>
              </a:rPr>
              <a:t>keyBy</a:t>
            </a:r>
            <a:r>
              <a:rPr lang="en-US" altLang="zh-CN" sz="1200" b="0" i="0" u="none" strike="noStrike" kern="1200" baseline="0" dirty="0">
                <a:solidFill>
                  <a:schemeClr val="tx1"/>
                </a:solidFill>
                <a:latin typeface="+mn-lt"/>
                <a:ea typeface="+mn-ea"/>
                <a:cs typeface="+mn-cs"/>
              </a:rPr>
              <a:t>() transformation creates a tuple consisting of a key and a value</a:t>
            </a:r>
          </a:p>
          <a:p>
            <a:r>
              <a:rPr lang="en-US" altLang="zh-CN" sz="1200" b="0" i="0" u="none" strike="noStrike" kern="1200" baseline="0" dirty="0">
                <a:solidFill>
                  <a:schemeClr val="tx1"/>
                </a:solidFill>
                <a:latin typeface="+mn-lt"/>
                <a:ea typeface="+mn-ea"/>
                <a:cs typeface="+mn-cs"/>
              </a:rPr>
              <a:t>from the elements in the RDD by applying a function specified by the</a:t>
            </a:r>
          </a:p>
          <a:p>
            <a:r>
              <a:rPr lang="en-US" altLang="zh-CN" sz="1200" b="0" i="0" u="none" strike="noStrike" kern="1200" baseline="0" dirty="0">
                <a:solidFill>
                  <a:schemeClr val="tx1"/>
                </a:solidFill>
                <a:latin typeface="+mn-lt"/>
                <a:ea typeface="+mn-ea"/>
                <a:cs typeface="+mn-cs"/>
              </a:rPr>
              <a:t>&lt;function&gt; argument.</a:t>
            </a:r>
          </a:p>
          <a:p>
            <a:endParaRPr lang="en-US" altLang="zh-CN" sz="1200" b="0" i="0" u="none" strike="noStrike" kern="1200" baseline="0" dirty="0">
              <a:solidFill>
                <a:schemeClr val="tx1"/>
              </a:solidFill>
              <a:latin typeface="+mn-lt"/>
              <a:ea typeface="+mn-ea"/>
              <a:cs typeface="+mn-cs"/>
            </a:endParaRPr>
          </a:p>
          <a:p>
            <a:pPr marL="0" indent="0">
              <a:buNone/>
            </a:pPr>
            <a:r>
              <a:rPr lang="en-US" altLang="zh-CN" dirty="0">
                <a:latin typeface="Arial" panose="020B0604020202020204" pitchFamily="34" charset="0"/>
                <a:cs typeface="Arial" panose="020B0604020202020204" pitchFamily="34" charset="0"/>
              </a:rPr>
              <a:t># returns:</a:t>
            </a:r>
          </a:p>
          <a:p>
            <a:pPr marL="0" indent="0">
              <a:buNone/>
            </a:pPr>
            <a:r>
              <a:rPr lang="en-US" altLang="zh-CN" dirty="0">
                <a:latin typeface="Arial" panose="020B0604020202020204" pitchFamily="34" charset="0"/>
                <a:cs typeface="Arial" panose="020B0604020202020204" pitchFamily="34" charset="0"/>
              </a:rPr>
              <a:t>#[(1, ('Hayward', 'USA', 1)), (2, ('Baumholder', 'Germany', 2)),</a:t>
            </a:r>
          </a:p>
          <a:p>
            <a:pPr marL="0" indent="0">
              <a:buNone/>
            </a:pPr>
            <a:r>
              <a:rPr lang="en-US" altLang="zh-CN" dirty="0">
                <a:latin typeface="Arial" panose="020B0604020202020204" pitchFamily="34" charset="0"/>
                <a:cs typeface="Arial" panose="020B0604020202020204" pitchFamily="34" charset="0"/>
              </a:rPr>
              <a:t># (3, ('Alexandria', 'USA', 3)), (4, ('Melbourne', 'Australia', 4))]</a:t>
            </a:r>
            <a:endParaRPr lang="zh-CN" altLang="en-US"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55</a:t>
            </a:fld>
            <a:endParaRPr lang="en-US"/>
          </a:p>
        </p:txBody>
      </p:sp>
    </p:spTree>
    <p:extLst>
      <p:ext uri="{BB962C8B-B14F-4D97-AF65-F5344CB8AC3E}">
        <p14:creationId xmlns:p14="http://schemas.microsoft.com/office/powerpoint/2010/main" val="2533261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Join functions combine records from two RDDs based on a</a:t>
            </a:r>
          </a:p>
          <a:p>
            <a:r>
              <a:rPr lang="en-US" altLang="zh-CN" sz="1200" b="0" i="0" u="none" strike="noStrike" kern="1200" baseline="0" dirty="0">
                <a:solidFill>
                  <a:schemeClr val="tx1"/>
                </a:solidFill>
                <a:latin typeface="+mn-lt"/>
                <a:ea typeface="+mn-ea"/>
                <a:cs typeface="+mn-cs"/>
              </a:rPr>
              <a:t>common field, a key</a:t>
            </a:r>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56</a:t>
            </a:fld>
            <a:endParaRPr lang="en-US"/>
          </a:p>
        </p:txBody>
      </p:sp>
    </p:spTree>
    <p:extLst>
      <p:ext uri="{BB962C8B-B14F-4D97-AF65-F5344CB8AC3E}">
        <p14:creationId xmlns:p14="http://schemas.microsoft.com/office/powerpoint/2010/main" val="3417815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59</a:t>
            </a:fld>
            <a:endParaRPr lang="en-US" sz="1200" b="0" i="0">
              <a:latin typeface="Calibri"/>
              <a:ea typeface="+mn-ea"/>
              <a:cs typeface="+mn-cs"/>
            </a:endParaRPr>
          </a:p>
        </p:txBody>
      </p:sp>
    </p:spTree>
    <p:extLst>
      <p:ext uri="{BB962C8B-B14F-4D97-AF65-F5344CB8AC3E}">
        <p14:creationId xmlns:p14="http://schemas.microsoft.com/office/powerpoint/2010/main" val="1922426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 xmlns:a16="http://schemas.microsoft.com/office/drawing/2014/main" id="{A84D3ED8-7F70-40FC-9014-9CA54E104836}"/>
              </a:ext>
            </a:extLst>
          </p:cNvPr>
          <p:cNvSpPr>
            <a:spLocks noGrp="1" noRot="1" noChangeAspect="1" noChangeArrowheads="1" noTextEdit="1"/>
          </p:cNvSpPr>
          <p:nvPr>
            <p:ph type="sldImg"/>
          </p:nvPr>
        </p:nvSpPr>
        <p:spPr/>
      </p:sp>
      <p:sp>
        <p:nvSpPr>
          <p:cNvPr id="10243" name="备注占位符 2">
            <a:extLst>
              <a:ext uri="{FF2B5EF4-FFF2-40B4-BE49-F238E27FC236}">
                <a16:creationId xmlns="" xmlns:a16="http://schemas.microsoft.com/office/drawing/2014/main" id="{12FEACA1-7530-4ECE-8515-26736F35AD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随着</a:t>
            </a:r>
            <a:r>
              <a:rPr lang="en-US" altLang="zh-CN" dirty="0"/>
              <a:t>Spark</a:t>
            </a:r>
            <a:r>
              <a:rPr lang="zh-CN" altLang="en-US" dirty="0"/>
              <a:t>的发展，对于野心勃勃的</a:t>
            </a:r>
            <a:r>
              <a:rPr lang="en-US" altLang="zh-CN" dirty="0"/>
              <a:t>Spark</a:t>
            </a:r>
            <a:r>
              <a:rPr lang="zh-CN" altLang="en-US" dirty="0"/>
              <a:t>团队来说，</a:t>
            </a:r>
            <a:r>
              <a:rPr lang="en-US" altLang="zh-CN" dirty="0"/>
              <a:t>Shark</a:t>
            </a:r>
            <a:r>
              <a:rPr lang="zh-CN" altLang="en-US" dirty="0"/>
              <a:t>对于</a:t>
            </a:r>
            <a:r>
              <a:rPr lang="en-US" altLang="zh-CN" dirty="0"/>
              <a:t>Hive</a:t>
            </a:r>
            <a:r>
              <a:rPr lang="zh-CN" altLang="en-US" dirty="0"/>
              <a:t>的太多依赖（如采用</a:t>
            </a:r>
            <a:r>
              <a:rPr lang="en-US" altLang="zh-CN" dirty="0"/>
              <a:t>Hive</a:t>
            </a:r>
            <a:r>
              <a:rPr lang="zh-CN" altLang="en-US" dirty="0"/>
              <a:t>的语法解析器、查询优化器等等），制约了</a:t>
            </a:r>
            <a:r>
              <a:rPr lang="en-US" altLang="zh-CN" dirty="0"/>
              <a:t>Spark</a:t>
            </a:r>
            <a:r>
              <a:rPr lang="zh-CN" altLang="en-US" dirty="0"/>
              <a:t>的</a:t>
            </a:r>
            <a:r>
              <a:rPr lang="en-US" altLang="zh-CN" dirty="0"/>
              <a:t>One Stack Rule Them All</a:t>
            </a:r>
            <a:r>
              <a:rPr lang="zh-CN" altLang="en-US" dirty="0"/>
              <a:t>的既定方针，制约了</a:t>
            </a:r>
            <a:r>
              <a:rPr lang="en-US" altLang="zh-CN" dirty="0"/>
              <a:t>Spark</a:t>
            </a:r>
            <a:r>
              <a:rPr lang="zh-CN" altLang="en-US" dirty="0"/>
              <a:t>各个组件的相互集成，所以提出了</a:t>
            </a:r>
            <a:r>
              <a:rPr lang="en-US" altLang="zh-CN" dirty="0" err="1"/>
              <a:t>SparkSQL</a:t>
            </a:r>
            <a:r>
              <a:rPr lang="zh-CN" altLang="en-US" dirty="0"/>
              <a:t>项目。</a:t>
            </a:r>
            <a:r>
              <a:rPr lang="en-US" altLang="zh-CN" dirty="0" err="1"/>
              <a:t>SparkSQL</a:t>
            </a:r>
            <a:r>
              <a:rPr lang="zh-CN" altLang="en-US" dirty="0"/>
              <a:t>抛弃原有</a:t>
            </a:r>
            <a:r>
              <a:rPr lang="en-US" altLang="zh-CN" dirty="0"/>
              <a:t>Shark</a:t>
            </a:r>
            <a:r>
              <a:rPr lang="zh-CN" altLang="en-US" dirty="0"/>
              <a:t>的代码，汲取了</a:t>
            </a:r>
            <a:r>
              <a:rPr lang="en-US" altLang="zh-CN" dirty="0"/>
              <a:t>Shark</a:t>
            </a:r>
            <a:r>
              <a:rPr lang="zh-CN" altLang="en-US" dirty="0"/>
              <a:t>的一些优点，如内存列存储（</a:t>
            </a:r>
            <a:r>
              <a:rPr lang="en-US" altLang="zh-CN" dirty="0"/>
              <a:t>In-Memory Columnar Storage</a:t>
            </a:r>
            <a:r>
              <a:rPr lang="zh-CN" altLang="en-US" dirty="0"/>
              <a:t>）、</a:t>
            </a:r>
            <a:r>
              <a:rPr lang="en-US" altLang="zh-CN" dirty="0"/>
              <a:t>Hive</a:t>
            </a:r>
            <a:r>
              <a:rPr lang="zh-CN" altLang="en-US" dirty="0"/>
              <a:t>兼容性等，重新开发了</a:t>
            </a:r>
            <a:r>
              <a:rPr lang="en-US" altLang="zh-CN" dirty="0" err="1"/>
              <a:t>SparkSQL</a:t>
            </a:r>
            <a:r>
              <a:rPr lang="zh-CN" altLang="en-US" dirty="0"/>
              <a:t>代码；由于摆脱了对</a:t>
            </a:r>
            <a:r>
              <a:rPr lang="en-US" altLang="zh-CN" dirty="0"/>
              <a:t>Hive</a:t>
            </a:r>
            <a:r>
              <a:rPr lang="zh-CN" altLang="en-US" dirty="0"/>
              <a:t>的依赖性，</a:t>
            </a:r>
            <a:r>
              <a:rPr lang="en-US" altLang="zh-CN" dirty="0" err="1"/>
              <a:t>SparkSQL</a:t>
            </a:r>
            <a:r>
              <a:rPr lang="zh-CN" altLang="en-US" dirty="0"/>
              <a:t>无论在数据兼容、性能优化、组件扩展方面都得到了极大的方便，真可谓“退一步，海阔天空”。</a:t>
            </a:r>
          </a:p>
          <a:p>
            <a:r>
              <a:rPr lang="en-US" altLang="zh-CN" dirty="0"/>
              <a:t>l</a:t>
            </a:r>
            <a:r>
              <a:rPr lang="zh-CN" altLang="en-US" b="1" dirty="0"/>
              <a:t>数据兼容方面</a:t>
            </a:r>
            <a:r>
              <a:rPr lang="zh-CN" altLang="en-US" dirty="0"/>
              <a:t>  不但兼容</a:t>
            </a:r>
            <a:r>
              <a:rPr lang="en-US" altLang="zh-CN" dirty="0"/>
              <a:t>Hive</a:t>
            </a:r>
            <a:r>
              <a:rPr lang="zh-CN" altLang="en-US" dirty="0"/>
              <a:t>，还可以从</a:t>
            </a:r>
            <a:r>
              <a:rPr lang="en-US" altLang="zh-CN" dirty="0"/>
              <a:t>RDD</a:t>
            </a:r>
            <a:r>
              <a:rPr lang="zh-CN" altLang="en-US" dirty="0"/>
              <a:t>、</a:t>
            </a:r>
            <a:r>
              <a:rPr lang="en-US" altLang="zh-CN" dirty="0"/>
              <a:t>parquet</a:t>
            </a:r>
            <a:r>
              <a:rPr lang="zh-CN" altLang="en-US" dirty="0"/>
              <a:t>文件、</a:t>
            </a:r>
            <a:r>
              <a:rPr lang="en-US" altLang="zh-CN" dirty="0"/>
              <a:t>JSON</a:t>
            </a:r>
            <a:r>
              <a:rPr lang="zh-CN" altLang="en-US" dirty="0"/>
              <a:t>文件中获取数据，未来版本甚至支持获取</a:t>
            </a:r>
            <a:r>
              <a:rPr lang="en-US" altLang="zh-CN" dirty="0"/>
              <a:t>RDBMS</a:t>
            </a:r>
            <a:r>
              <a:rPr lang="zh-CN" altLang="en-US" dirty="0"/>
              <a:t>数据以及</a:t>
            </a:r>
            <a:r>
              <a:rPr lang="en-US" altLang="zh-CN" dirty="0" err="1"/>
              <a:t>cassandra</a:t>
            </a:r>
            <a:r>
              <a:rPr lang="zh-CN" altLang="en-US" dirty="0"/>
              <a:t>等</a:t>
            </a:r>
            <a:r>
              <a:rPr lang="en-US" altLang="zh-CN" dirty="0"/>
              <a:t>NOSQL</a:t>
            </a:r>
            <a:r>
              <a:rPr lang="zh-CN" altLang="en-US" dirty="0"/>
              <a:t>数据；</a:t>
            </a:r>
          </a:p>
          <a:p>
            <a:r>
              <a:rPr lang="en-US" altLang="zh-CN" dirty="0"/>
              <a:t>l</a:t>
            </a:r>
            <a:r>
              <a:rPr lang="zh-CN" altLang="en-US" b="1" dirty="0"/>
              <a:t>性能优化方面</a:t>
            </a:r>
            <a:r>
              <a:rPr lang="zh-CN" altLang="en-US" dirty="0"/>
              <a:t>  除了采取</a:t>
            </a:r>
            <a:r>
              <a:rPr lang="en-US" altLang="zh-CN" dirty="0"/>
              <a:t>In-Memory Columnar Storage</a:t>
            </a:r>
            <a:r>
              <a:rPr lang="zh-CN" altLang="en-US" dirty="0"/>
              <a:t>、</a:t>
            </a:r>
            <a:r>
              <a:rPr lang="en-US" altLang="zh-CN" dirty="0"/>
              <a:t>byte-code generation</a:t>
            </a:r>
            <a:r>
              <a:rPr lang="zh-CN" altLang="en-US" dirty="0"/>
              <a:t>等优化技术外、将会引进</a:t>
            </a:r>
            <a:r>
              <a:rPr lang="en-US" altLang="zh-CN" dirty="0"/>
              <a:t>Cost Model</a:t>
            </a:r>
            <a:r>
              <a:rPr lang="zh-CN" altLang="en-US" dirty="0"/>
              <a:t>对查询进行动态评估、获取最佳物理计划等等；</a:t>
            </a:r>
          </a:p>
          <a:p>
            <a:r>
              <a:rPr lang="en-US" altLang="zh-CN" dirty="0"/>
              <a:t>l</a:t>
            </a:r>
            <a:r>
              <a:rPr lang="zh-CN" altLang="en-US" b="1" dirty="0"/>
              <a:t>组件扩展方面</a:t>
            </a:r>
            <a:r>
              <a:rPr lang="zh-CN" altLang="en-US" dirty="0"/>
              <a:t>  无论是</a:t>
            </a:r>
            <a:r>
              <a:rPr lang="en-US" altLang="zh-CN" dirty="0"/>
              <a:t>SQL</a:t>
            </a:r>
            <a:r>
              <a:rPr lang="zh-CN" altLang="en-US" dirty="0"/>
              <a:t>的语法解析器、分析器还是优化器都可以重新定义，进行扩展。</a:t>
            </a:r>
          </a:p>
          <a:p>
            <a:endParaRPr lang="zh-CN" altLang="en-US" dirty="0"/>
          </a:p>
        </p:txBody>
      </p:sp>
      <p:sp>
        <p:nvSpPr>
          <p:cNvPr id="10244" name="灯片编号占位符 3">
            <a:extLst>
              <a:ext uri="{FF2B5EF4-FFF2-40B4-BE49-F238E27FC236}">
                <a16:creationId xmlns="" xmlns:a16="http://schemas.microsoft.com/office/drawing/2014/main" id="{3F99A77B-F4A0-4DAC-8136-D9DB06ECAD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FDFA3F2D-2202-4E64-B1A8-7CC744F7AB11}" type="slidenum">
              <a:rPr lang="en-US" altLang="zh-CN"/>
              <a:pPr>
                <a:spcBef>
                  <a:spcPct val="0"/>
                </a:spcBef>
                <a:buFontTx/>
                <a:buNone/>
              </a:pPr>
              <a:t>66</a:t>
            </a:fld>
            <a:endParaRPr lang="en-US" altLang="zh-CN"/>
          </a:p>
        </p:txBody>
      </p:sp>
    </p:spTree>
    <p:extLst>
      <p:ext uri="{BB962C8B-B14F-4D97-AF65-F5344CB8AC3E}">
        <p14:creationId xmlns:p14="http://schemas.microsoft.com/office/powerpoint/2010/main" val="1866394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 xmlns:a16="http://schemas.microsoft.com/office/drawing/2014/main" id="{9790FEFD-C707-4224-A399-C9620A897C01}"/>
              </a:ext>
            </a:extLst>
          </p:cNvPr>
          <p:cNvSpPr>
            <a:spLocks noGrp="1" noRot="1" noChangeAspect="1" noChangeArrowheads="1" noTextEdit="1"/>
          </p:cNvSpPr>
          <p:nvPr>
            <p:ph type="sldImg"/>
          </p:nvPr>
        </p:nvSpPr>
        <p:spPr/>
      </p:sp>
      <p:sp>
        <p:nvSpPr>
          <p:cNvPr id="16387" name="备注占位符 2">
            <a:extLst>
              <a:ext uri="{FF2B5EF4-FFF2-40B4-BE49-F238E27FC236}">
                <a16:creationId xmlns="" xmlns:a16="http://schemas.microsoft.com/office/drawing/2014/main" id="{4E72F62E-BEB0-4EFB-920B-3442A721A7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只不过</a:t>
            </a:r>
            <a:r>
              <a:rPr lang="en-US" altLang="zh-CN"/>
              <a:t>RDD</a:t>
            </a:r>
            <a:r>
              <a:rPr lang="zh-CN" altLang="en-US"/>
              <a:t>就像一个空旷的屋子，你要找东西要把这个屋子翻遍才能找到。那我们的这个</a:t>
            </a:r>
            <a:r>
              <a:rPr lang="en-US" altLang="zh-CN"/>
              <a:t>DataFrame</a:t>
            </a:r>
            <a:r>
              <a:rPr lang="zh-CN" altLang="en-US"/>
              <a:t>相当于在你的屋子里面打上了货架。那你只要告诉他你是在第几个货架的第几个位置，那不就是二维表吗。那就是我们</a:t>
            </a:r>
            <a:r>
              <a:rPr lang="en-US" altLang="zh-CN"/>
              <a:t>DataFrame</a:t>
            </a:r>
            <a:r>
              <a:rPr lang="zh-CN" altLang="en-US"/>
              <a:t>就是在</a:t>
            </a:r>
            <a:r>
              <a:rPr lang="en-US" altLang="zh-CN"/>
              <a:t>RDD</a:t>
            </a:r>
            <a:r>
              <a:rPr lang="zh-CN" altLang="en-US"/>
              <a:t>基础上加入了列。实际上我们处理数据就像处理二维表一样。</a:t>
            </a:r>
          </a:p>
        </p:txBody>
      </p:sp>
      <p:sp>
        <p:nvSpPr>
          <p:cNvPr id="16388" name="灯片编号占位符 3">
            <a:extLst>
              <a:ext uri="{FF2B5EF4-FFF2-40B4-BE49-F238E27FC236}">
                <a16:creationId xmlns="" xmlns:a16="http://schemas.microsoft.com/office/drawing/2014/main" id="{698EC315-19D2-48AC-8D18-99086F9AC5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01C78C-11A2-4FCB-AEC8-23810B960D4F}" type="slidenum">
              <a:rPr lang="en-US" altLang="zh-CN"/>
              <a:pPr>
                <a:spcBef>
                  <a:spcPct val="0"/>
                </a:spcBef>
                <a:buFontTx/>
                <a:buNone/>
              </a:pPr>
              <a:t>71</a:t>
            </a:fld>
            <a:endParaRPr lang="en-US" altLang="zh-CN"/>
          </a:p>
        </p:txBody>
      </p:sp>
    </p:spTree>
    <p:extLst>
      <p:ext uri="{BB962C8B-B14F-4D97-AF65-F5344CB8AC3E}">
        <p14:creationId xmlns:p14="http://schemas.microsoft.com/office/powerpoint/2010/main" val="2427117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 xmlns:a16="http://schemas.microsoft.com/office/drawing/2014/main" id="{6795E086-CAD5-4972-BFD6-8D5D644A38BB}"/>
              </a:ext>
            </a:extLst>
          </p:cNvPr>
          <p:cNvSpPr>
            <a:spLocks noGrp="1" noRot="1" noChangeAspect="1" noChangeArrowheads="1" noTextEdit="1"/>
          </p:cNvSpPr>
          <p:nvPr>
            <p:ph type="sldImg"/>
          </p:nvPr>
        </p:nvSpPr>
        <p:spPr/>
      </p:sp>
      <p:sp>
        <p:nvSpPr>
          <p:cNvPr id="21507" name="备注占位符 2">
            <a:extLst>
              <a:ext uri="{FF2B5EF4-FFF2-40B4-BE49-F238E27FC236}">
                <a16:creationId xmlns="" xmlns:a16="http://schemas.microsoft.com/office/drawing/2014/main" id="{CCCA2F23-0C53-49B5-9D62-8CAAB58866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1508" name="灯片编号占位符 3">
            <a:extLst>
              <a:ext uri="{FF2B5EF4-FFF2-40B4-BE49-F238E27FC236}">
                <a16:creationId xmlns="" xmlns:a16="http://schemas.microsoft.com/office/drawing/2014/main" id="{E10C0D68-FEE9-4E82-B1A6-5F81549793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55827AB-32CC-435F-97A0-61BA91A4060E}" type="slidenum">
              <a:rPr lang="en-US" altLang="zh-CN"/>
              <a:pPr>
                <a:spcBef>
                  <a:spcPct val="0"/>
                </a:spcBef>
                <a:buFontTx/>
                <a:buNone/>
              </a:pPr>
              <a:t>74</a:t>
            </a:fld>
            <a:endParaRPr lang="en-US" altLang="zh-CN"/>
          </a:p>
        </p:txBody>
      </p:sp>
    </p:spTree>
    <p:extLst>
      <p:ext uri="{BB962C8B-B14F-4D97-AF65-F5344CB8AC3E}">
        <p14:creationId xmlns:p14="http://schemas.microsoft.com/office/powerpoint/2010/main" val="565017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Apache Parquet</a:t>
            </a:r>
            <a:r>
              <a:rPr lang="zh-CN" altLang="en-US" dirty="0" smtClean="0"/>
              <a:t>是一种能够有效存储嵌套数据的列式存储格式。</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75</a:t>
            </a:fld>
            <a:endParaRPr lang="en-US"/>
          </a:p>
        </p:txBody>
      </p:sp>
    </p:spTree>
    <p:extLst>
      <p:ext uri="{BB962C8B-B14F-4D97-AF65-F5344CB8AC3E}">
        <p14:creationId xmlns:p14="http://schemas.microsoft.com/office/powerpoint/2010/main" val="48710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RDDs are divided into smaller chunks called Partitions, and when you execute some action, a task is launched per partition.</a:t>
            </a:r>
          </a:p>
          <a:p>
            <a:r>
              <a:rPr lang="en-US" altLang="zh-CN" dirty="0"/>
              <a:t>So it means, the more the number of partitions, the more the parallelism. </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964439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root</a:t>
            </a:r>
          </a:p>
          <a:p>
            <a:r>
              <a:rPr lang="en-US" altLang="zh-CN" dirty="0"/>
              <a:t> |-- age: long (</a:t>
            </a:r>
            <a:r>
              <a:rPr lang="en-US" altLang="zh-CN" dirty="0" err="1"/>
              <a:t>nullable</a:t>
            </a:r>
            <a:r>
              <a:rPr lang="en-US" altLang="zh-CN" dirty="0"/>
              <a:t> = true)</a:t>
            </a:r>
          </a:p>
          <a:p>
            <a:r>
              <a:rPr lang="en-US" altLang="zh-CN" dirty="0"/>
              <a:t> |-- name: string (</a:t>
            </a:r>
            <a:r>
              <a:rPr lang="en-US" altLang="zh-CN" dirty="0" err="1"/>
              <a:t>nullable</a:t>
            </a:r>
            <a:r>
              <a:rPr lang="en-US" altLang="zh-CN" dirty="0"/>
              <a:t> = true)</a:t>
            </a:r>
          </a:p>
          <a:p>
            <a:endParaRPr lang="en-US" altLang="zh-CN" dirty="0"/>
          </a:p>
          <a:p>
            <a:r>
              <a:rPr lang="en-US" altLang="zh-CN" dirty="0"/>
              <a:t>+-----+-------+</a:t>
            </a:r>
          </a:p>
          <a:p>
            <a:r>
              <a:rPr lang="en-US" altLang="zh-CN" dirty="0"/>
              <a:t>|</a:t>
            </a:r>
            <a:r>
              <a:rPr lang="en-US" altLang="zh-CN" dirty="0" err="1"/>
              <a:t>age|name</a:t>
            </a:r>
            <a:r>
              <a:rPr lang="en-US" altLang="zh-CN" dirty="0"/>
              <a:t>|</a:t>
            </a:r>
          </a:p>
          <a:p>
            <a:r>
              <a:rPr lang="en-US" altLang="zh-CN" dirty="0"/>
              <a:t>+-----+-------+</a:t>
            </a:r>
          </a:p>
          <a:p>
            <a:r>
              <a:rPr lang="en-US" altLang="zh-CN" dirty="0"/>
              <a:t>| 30 | Andy|</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76</a:t>
            </a:fld>
            <a:endParaRPr lang="en-US"/>
          </a:p>
        </p:txBody>
      </p:sp>
    </p:spTree>
    <p:extLst>
      <p:ext uri="{BB962C8B-B14F-4D97-AF65-F5344CB8AC3E}">
        <p14:creationId xmlns:p14="http://schemas.microsoft.com/office/powerpoint/2010/main" val="2651760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77</a:t>
            </a:fld>
            <a:endParaRPr lang="en-US"/>
          </a:p>
        </p:txBody>
      </p:sp>
    </p:spTree>
    <p:extLst>
      <p:ext uri="{BB962C8B-B14F-4D97-AF65-F5344CB8AC3E}">
        <p14:creationId xmlns:p14="http://schemas.microsoft.com/office/powerpoint/2010/main" val="3829618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 xmlns:a16="http://schemas.microsoft.com/office/drawing/2014/main" id="{7A2F01DC-BD07-43C2-A0B6-5F41738FF479}"/>
              </a:ext>
            </a:extLst>
          </p:cNvPr>
          <p:cNvSpPr>
            <a:spLocks noGrp="1" noRot="1" noChangeAspect="1" noChangeArrowheads="1" noTextEdit="1"/>
          </p:cNvSpPr>
          <p:nvPr>
            <p:ph type="sldImg"/>
          </p:nvPr>
        </p:nvSpPr>
        <p:spPr/>
      </p:sp>
      <p:sp>
        <p:nvSpPr>
          <p:cNvPr id="27651" name="备注占位符 2">
            <a:extLst>
              <a:ext uri="{FF2B5EF4-FFF2-40B4-BE49-F238E27FC236}">
                <a16:creationId xmlns="" xmlns:a16="http://schemas.microsoft.com/office/drawing/2014/main" id="{9DE0E2AA-CCB3-48CD-8CD3-9D46F7FF2E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Spark</a:t>
            </a:r>
            <a:r>
              <a:rPr lang="zh-CN" altLang="en-US"/>
              <a:t>官网提供了两种方法来实现从</a:t>
            </a:r>
            <a:r>
              <a:rPr lang="en-US" altLang="zh-CN"/>
              <a:t>RDD</a:t>
            </a:r>
            <a:r>
              <a:rPr lang="zh-CN" altLang="en-US"/>
              <a:t>转换得到</a:t>
            </a:r>
            <a:r>
              <a:rPr lang="en-US" altLang="zh-CN"/>
              <a:t>DataFrame</a:t>
            </a:r>
          </a:p>
          <a:p>
            <a:pPr>
              <a:buFontTx/>
              <a:buChar char="•"/>
            </a:pPr>
            <a:r>
              <a:rPr lang="zh-CN" altLang="en-US"/>
              <a:t>第一种方法是，利用反射来推断包含特定类型对象的</a:t>
            </a:r>
            <a:r>
              <a:rPr lang="en-US" altLang="zh-CN"/>
              <a:t>RDD</a:t>
            </a:r>
            <a:r>
              <a:rPr lang="zh-CN" altLang="en-US"/>
              <a:t>的</a:t>
            </a:r>
            <a:r>
              <a:rPr lang="en-US" altLang="zh-CN"/>
              <a:t>schema</a:t>
            </a:r>
            <a:r>
              <a:rPr lang="zh-CN" altLang="en-US"/>
              <a:t>，适用对已知数据结构的</a:t>
            </a:r>
            <a:r>
              <a:rPr lang="en-US" altLang="zh-CN"/>
              <a:t>RDD</a:t>
            </a:r>
            <a:r>
              <a:rPr lang="zh-CN" altLang="en-US"/>
              <a:t>转换</a:t>
            </a:r>
            <a:endParaRPr lang="en-US" altLang="zh-CN"/>
          </a:p>
          <a:p>
            <a:pPr>
              <a:buFontTx/>
              <a:buChar char="•"/>
            </a:pPr>
            <a:r>
              <a:rPr lang="zh-CN" altLang="en-US"/>
              <a:t>第二种方法是，使用编程接口，构造一个</a:t>
            </a:r>
            <a:r>
              <a:rPr lang="en-US" altLang="zh-CN"/>
              <a:t>schema</a:t>
            </a:r>
            <a:r>
              <a:rPr lang="zh-CN" altLang="en-US"/>
              <a:t>并将其应用在已知的</a:t>
            </a:r>
            <a:r>
              <a:rPr lang="en-US" altLang="zh-CN"/>
              <a:t>RDD</a:t>
            </a:r>
            <a:r>
              <a:rPr lang="zh-CN" altLang="en-US"/>
              <a:t>上</a:t>
            </a:r>
          </a:p>
          <a:p>
            <a:endParaRPr lang="zh-CN" altLang="en-US"/>
          </a:p>
        </p:txBody>
      </p:sp>
      <p:sp>
        <p:nvSpPr>
          <p:cNvPr id="27652" name="灯片编号占位符 3">
            <a:extLst>
              <a:ext uri="{FF2B5EF4-FFF2-40B4-BE49-F238E27FC236}">
                <a16:creationId xmlns="" xmlns:a16="http://schemas.microsoft.com/office/drawing/2014/main" id="{12B19110-B401-4DED-AA55-7B9AD3672E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1AEBF7-7851-4963-99F2-3D62F0C5CA4F}" type="slidenum">
              <a:rPr lang="en-US" altLang="zh-CN"/>
              <a:pPr>
                <a:spcBef>
                  <a:spcPct val="0"/>
                </a:spcBef>
                <a:buFontTx/>
                <a:buNone/>
              </a:pPr>
              <a:t>78</a:t>
            </a:fld>
            <a:endParaRPr lang="en-US" altLang="zh-CN"/>
          </a:p>
        </p:txBody>
      </p:sp>
    </p:spTree>
    <p:extLst>
      <p:ext uri="{BB962C8B-B14F-4D97-AF65-F5344CB8AC3E}">
        <p14:creationId xmlns:p14="http://schemas.microsoft.com/office/powerpoint/2010/main" val="3976237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““”：定义多行字符串</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79</a:t>
            </a:fld>
            <a:endParaRPr lang="en-US"/>
          </a:p>
        </p:txBody>
      </p:sp>
    </p:spTree>
    <p:extLst>
      <p:ext uri="{BB962C8B-B14F-4D97-AF65-F5344CB8AC3E}">
        <p14:creationId xmlns:p14="http://schemas.microsoft.com/office/powerpoint/2010/main" val="3471269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a:t>
            </a:r>
            <a:r>
              <a:rPr lang="en-US" altLang="zh-CN" dirty="0" err="1" smtClean="0"/>
              <a:t>pyspark.sql</a:t>
            </a:r>
            <a:r>
              <a:rPr lang="en-US" altLang="zh-CN" dirty="0" smtClean="0"/>
              <a:t> import </a:t>
            </a:r>
            <a:r>
              <a:rPr lang="en-US" altLang="zh-CN" dirty="0" err="1" smtClean="0"/>
              <a:t>SparkSession</a:t>
            </a:r>
            <a:endParaRPr lang="en-US" altLang="zh-CN" dirty="0" smtClean="0"/>
          </a:p>
          <a:p>
            <a:r>
              <a:rPr lang="en-US" altLang="zh-CN" dirty="0" smtClean="0"/>
              <a:t>spark = </a:t>
            </a:r>
            <a:r>
              <a:rPr lang="en-US" altLang="zh-CN" dirty="0" err="1" smtClean="0"/>
              <a:t>SparkSession</a:t>
            </a:r>
            <a:r>
              <a:rPr lang="en-US" altLang="zh-CN" dirty="0" smtClean="0"/>
              <a:t> \</a:t>
            </a:r>
          </a:p>
          <a:p>
            <a:r>
              <a:rPr lang="en-US" altLang="zh-CN" dirty="0" smtClean="0"/>
              <a:t>    .builder \</a:t>
            </a:r>
          </a:p>
          <a:p>
            <a:r>
              <a:rPr lang="en-US" altLang="zh-CN" dirty="0" smtClean="0"/>
              <a:t>    .</a:t>
            </a:r>
            <a:r>
              <a:rPr lang="en-US" altLang="zh-CN" dirty="0" err="1" smtClean="0"/>
              <a:t>appName</a:t>
            </a:r>
            <a:r>
              <a:rPr lang="en-US" altLang="zh-CN" dirty="0" smtClean="0"/>
              <a:t>("Python Spark SQL basic example") \</a:t>
            </a:r>
          </a:p>
          <a:p>
            <a:r>
              <a:rPr lang="en-US" altLang="zh-CN" dirty="0" smtClean="0"/>
              <a:t>    .</a:t>
            </a:r>
            <a:r>
              <a:rPr lang="en-US" altLang="zh-CN" dirty="0" err="1" smtClean="0"/>
              <a:t>config</a:t>
            </a:r>
            <a:r>
              <a:rPr lang="en-US" altLang="zh-CN" dirty="0" smtClean="0"/>
              <a:t>("</a:t>
            </a:r>
            <a:r>
              <a:rPr lang="en-US" altLang="zh-CN" dirty="0" err="1" smtClean="0"/>
              <a:t>spark.some.config.option</a:t>
            </a:r>
            <a:r>
              <a:rPr lang="en-US" altLang="zh-CN" dirty="0" smtClean="0"/>
              <a:t>", "some-value") \</a:t>
            </a:r>
          </a:p>
          <a:p>
            <a:r>
              <a:rPr lang="en-US" altLang="zh-CN" dirty="0" smtClean="0"/>
              <a:t>    .</a:t>
            </a:r>
            <a:r>
              <a:rPr lang="en-US" altLang="zh-CN" dirty="0" err="1" smtClean="0"/>
              <a:t>getOrCreate</a:t>
            </a:r>
            <a:r>
              <a:rPr lang="en-US" altLang="zh-CN" dirty="0" smtClean="0"/>
              <a:t>()</a:t>
            </a:r>
          </a:p>
        </p:txBody>
      </p:sp>
      <p:sp>
        <p:nvSpPr>
          <p:cNvPr id="4" name="灯片编号占位符 3"/>
          <p:cNvSpPr>
            <a:spLocks noGrp="1"/>
          </p:cNvSpPr>
          <p:nvPr>
            <p:ph type="sldNum" sz="quarter" idx="10"/>
          </p:nvPr>
        </p:nvSpPr>
        <p:spPr/>
        <p:txBody>
          <a:bodyPr/>
          <a:lstStyle/>
          <a:p>
            <a:fld id="{A5D78FC6-CE17-4259-A63C-DDFC12E048FC}" type="slidenum">
              <a:rPr lang="en-US" smtClean="0"/>
              <a:pPr/>
              <a:t>80</a:t>
            </a:fld>
            <a:endParaRPr lang="en-US"/>
          </a:p>
        </p:txBody>
      </p:sp>
    </p:spTree>
    <p:extLst>
      <p:ext uri="{BB962C8B-B14F-4D97-AF65-F5344CB8AC3E}">
        <p14:creationId xmlns:p14="http://schemas.microsoft.com/office/powerpoint/2010/main" val="3724498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Note that you can use either the collect() or</a:t>
            </a:r>
          </a:p>
          <a:p>
            <a:r>
              <a:rPr lang="en-US" altLang="zh-CN" sz="1200" b="0" i="0" u="none" strike="noStrike" kern="1200" baseline="0" dirty="0">
                <a:solidFill>
                  <a:schemeClr val="tx1"/>
                </a:solidFill>
                <a:latin typeface="+mn-lt"/>
                <a:ea typeface="+mn-ea"/>
                <a:cs typeface="+mn-cs"/>
              </a:rPr>
              <a:t>show() method for both </a:t>
            </a:r>
            <a:r>
              <a:rPr lang="en-US" altLang="zh-CN" sz="1200" b="0" i="0" u="none" strike="noStrike" kern="1200" baseline="0" dirty="0" err="1">
                <a:solidFill>
                  <a:schemeClr val="tx1"/>
                </a:solidFill>
                <a:latin typeface="+mn-lt"/>
                <a:ea typeface="+mn-ea"/>
                <a:cs typeface="+mn-cs"/>
              </a:rPr>
              <a:t>DataFrames</a:t>
            </a:r>
            <a:r>
              <a:rPr lang="en-US" altLang="zh-CN" sz="1200" b="0" i="0" u="none" strike="noStrike" kern="1200" baseline="0" dirty="0">
                <a:solidFill>
                  <a:schemeClr val="tx1"/>
                </a:solidFill>
                <a:latin typeface="+mn-lt"/>
                <a:ea typeface="+mn-ea"/>
                <a:cs typeface="+mn-cs"/>
              </a:rPr>
              <a:t> and SQL queries. Just make sure</a:t>
            </a:r>
          </a:p>
          <a:p>
            <a:r>
              <a:rPr lang="en-US" altLang="zh-CN" sz="1200" b="0" i="0" u="none" strike="noStrike" kern="1200" baseline="0" dirty="0">
                <a:solidFill>
                  <a:schemeClr val="tx1"/>
                </a:solidFill>
                <a:latin typeface="+mn-lt"/>
                <a:ea typeface="+mn-ea"/>
                <a:cs typeface="+mn-cs"/>
              </a:rPr>
              <a:t>that if you use .collect(), this is for a small </a:t>
            </a:r>
            <a:r>
              <a:rPr lang="en-US" altLang="zh-CN" sz="1200" b="0" i="0" u="none" strike="noStrike" kern="1200" baseline="0" dirty="0" err="1">
                <a:solidFill>
                  <a:schemeClr val="tx1"/>
                </a:solidFill>
                <a:latin typeface="+mn-lt"/>
                <a:ea typeface="+mn-ea"/>
                <a:cs typeface="+mn-cs"/>
              </a:rPr>
              <a:t>DataFrame</a:t>
            </a:r>
            <a:r>
              <a:rPr lang="en-US" altLang="zh-CN" sz="1200" b="0" i="0" u="none" strike="noStrike" kern="1200" baseline="0" dirty="0">
                <a:solidFill>
                  <a:schemeClr val="tx1"/>
                </a:solidFill>
                <a:latin typeface="+mn-lt"/>
                <a:ea typeface="+mn-ea"/>
                <a:cs typeface="+mn-cs"/>
              </a:rPr>
              <a:t>, since it will</a:t>
            </a:r>
          </a:p>
          <a:p>
            <a:r>
              <a:rPr lang="en-US" altLang="zh-CN" sz="1200" b="0" i="0" u="none" strike="noStrike" kern="1200" baseline="0" dirty="0">
                <a:solidFill>
                  <a:schemeClr val="tx1"/>
                </a:solidFill>
                <a:latin typeface="+mn-lt"/>
                <a:ea typeface="+mn-ea"/>
                <a:cs typeface="+mn-cs"/>
              </a:rPr>
              <a:t>return all of the rows in the </a:t>
            </a:r>
            <a:r>
              <a:rPr lang="en-US" altLang="zh-CN" sz="1200" b="0" i="0" u="none" strike="noStrike" kern="1200" baseline="0" dirty="0" err="1">
                <a:solidFill>
                  <a:schemeClr val="tx1"/>
                </a:solidFill>
                <a:latin typeface="+mn-lt"/>
                <a:ea typeface="+mn-ea"/>
                <a:cs typeface="+mn-cs"/>
              </a:rPr>
              <a:t>DataFrame</a:t>
            </a:r>
            <a:r>
              <a:rPr lang="en-US" altLang="zh-CN" sz="1200" b="0" i="0" u="none" strike="noStrike" kern="1200" baseline="0" dirty="0">
                <a:solidFill>
                  <a:schemeClr val="tx1"/>
                </a:solidFill>
                <a:latin typeface="+mn-lt"/>
                <a:ea typeface="+mn-ea"/>
                <a:cs typeface="+mn-cs"/>
              </a:rPr>
              <a:t> and move them back from the</a:t>
            </a:r>
          </a:p>
          <a:p>
            <a:r>
              <a:rPr lang="en-US" altLang="zh-CN" sz="1200" b="0" i="0" u="none" strike="noStrike" kern="1200" baseline="0" dirty="0">
                <a:solidFill>
                  <a:schemeClr val="tx1"/>
                </a:solidFill>
                <a:latin typeface="+mn-lt"/>
                <a:ea typeface="+mn-ea"/>
                <a:cs typeface="+mn-cs"/>
              </a:rPr>
              <a:t>executors to the driver. You can instead use take(&lt;n&gt;) or show(&lt;n&gt;),</a:t>
            </a:r>
          </a:p>
          <a:p>
            <a:r>
              <a:rPr lang="en-US" altLang="zh-CN" sz="1200" b="0" i="0" u="none" strike="noStrike" kern="1200" baseline="0" dirty="0">
                <a:solidFill>
                  <a:schemeClr val="tx1"/>
                </a:solidFill>
                <a:latin typeface="+mn-lt"/>
                <a:ea typeface="+mn-ea"/>
                <a:cs typeface="+mn-cs"/>
              </a:rPr>
              <a:t>which allow you to limit the number of rows returned by specifying &lt;n&gt;:</a:t>
            </a:r>
            <a:endParaRPr lang="zh-CN" altLang="en-US" dirty="0"/>
          </a:p>
        </p:txBody>
      </p:sp>
      <p:sp>
        <p:nvSpPr>
          <p:cNvPr id="4" name="灯片编号占位符 3"/>
          <p:cNvSpPr>
            <a:spLocks noGrp="1"/>
          </p:cNvSpPr>
          <p:nvPr>
            <p:ph type="sldNum" sz="quarter" idx="10"/>
          </p:nvPr>
        </p:nvSpPr>
        <p:spPr/>
        <p:txBody>
          <a:bodyPr/>
          <a:lstStyle/>
          <a:p>
            <a:fld id="{CC29BEDA-B0FD-4382-97EA-FD0B63C537EF}" type="slidenum">
              <a:rPr lang="zh-CN" altLang="en-US" smtClean="0"/>
              <a:pPr/>
              <a:t>81</a:t>
            </a:fld>
            <a:endParaRPr lang="zh-CN" altLang="en-US"/>
          </a:p>
        </p:txBody>
      </p:sp>
    </p:spTree>
    <p:extLst>
      <p:ext uri="{BB962C8B-B14F-4D97-AF65-F5344CB8AC3E}">
        <p14:creationId xmlns:p14="http://schemas.microsoft.com/office/powerpoint/2010/main" val="4260783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、通过反射指定结构类型（</a:t>
            </a:r>
            <a:r>
              <a:rPr lang="en-US" altLang="zh-CN" dirty="0"/>
              <a:t>Inferring the Schema Using Reflection</a:t>
            </a:r>
            <a:r>
              <a:rPr lang="zh-CN" altLang="en-US" dirty="0"/>
              <a:t>）：</a:t>
            </a:r>
            <a:endParaRPr lang="en-US" altLang="zh-CN" dirty="0"/>
          </a:p>
          <a:p>
            <a:r>
              <a:rPr lang="en-US" altLang="zh-CN" dirty="0"/>
              <a:t>2</a:t>
            </a:r>
            <a:r>
              <a:rPr lang="zh-CN" altLang="en-US" dirty="0"/>
              <a:t>、编程动态指定结构类型（</a:t>
            </a:r>
            <a:r>
              <a:rPr lang="en-US" altLang="zh-CN" dirty="0"/>
              <a:t>Programmatically Specifying the Schema</a:t>
            </a:r>
            <a:r>
              <a:rPr lang="zh-CN" altLang="en-US" dirty="0"/>
              <a:t>）</a:t>
            </a:r>
            <a:endParaRPr lang="en-US" altLang="zh-CN" dirty="0"/>
          </a:p>
          <a:p>
            <a:r>
              <a:rPr lang="en-US" altLang="zh-CN" sz="1200" b="0" i="0" u="none" strike="noStrike" kern="1200" baseline="0" dirty="0">
                <a:solidFill>
                  <a:schemeClr val="tx1"/>
                </a:solidFill>
                <a:latin typeface="+mn-lt"/>
                <a:ea typeface="+mn-ea"/>
                <a:cs typeface="+mn-cs"/>
              </a:rPr>
              <a:t>There are two different methods for converting existing RDDs to</a:t>
            </a:r>
          </a:p>
          <a:p>
            <a:r>
              <a:rPr lang="en-US" altLang="zh-CN" sz="1200" b="0" i="0" u="none" strike="noStrike" kern="1200" baseline="0" dirty="0" err="1">
                <a:solidFill>
                  <a:schemeClr val="tx1"/>
                </a:solidFill>
                <a:latin typeface="+mn-lt"/>
                <a:ea typeface="+mn-ea"/>
                <a:cs typeface="+mn-cs"/>
              </a:rPr>
              <a:t>DataFrames</a:t>
            </a:r>
            <a:r>
              <a:rPr lang="en-US" altLang="zh-CN" sz="1200" b="0" i="0" u="none" strike="noStrike" kern="1200" baseline="0" dirty="0">
                <a:solidFill>
                  <a:schemeClr val="tx1"/>
                </a:solidFill>
                <a:latin typeface="+mn-lt"/>
                <a:ea typeface="+mn-ea"/>
                <a:cs typeface="+mn-cs"/>
              </a:rPr>
              <a:t> (or Datasets[T]): inferring the schema using reflection, or</a:t>
            </a:r>
          </a:p>
          <a:p>
            <a:r>
              <a:rPr lang="en-US" altLang="zh-CN" sz="1200" b="0" i="0" u="none" strike="noStrike" kern="1200" baseline="0" dirty="0">
                <a:solidFill>
                  <a:schemeClr val="tx1"/>
                </a:solidFill>
                <a:latin typeface="+mn-lt"/>
                <a:ea typeface="+mn-ea"/>
                <a:cs typeface="+mn-cs"/>
              </a:rPr>
              <a:t>programmatically specifying the schema</a:t>
            </a:r>
            <a:endParaRPr lang="zh-CN" altLang="en-US" dirty="0"/>
          </a:p>
        </p:txBody>
      </p:sp>
      <p:sp>
        <p:nvSpPr>
          <p:cNvPr id="4" name="灯片编号占位符 3"/>
          <p:cNvSpPr>
            <a:spLocks noGrp="1"/>
          </p:cNvSpPr>
          <p:nvPr>
            <p:ph type="sldNum" sz="quarter" idx="10"/>
          </p:nvPr>
        </p:nvSpPr>
        <p:spPr/>
        <p:txBody>
          <a:bodyPr/>
          <a:lstStyle/>
          <a:p>
            <a:fld id="{CC29BEDA-B0FD-4382-97EA-FD0B63C537EF}" type="slidenum">
              <a:rPr lang="zh-CN" altLang="en-US" smtClean="0"/>
              <a:pPr/>
              <a:t>82</a:t>
            </a:fld>
            <a:endParaRPr lang="zh-CN" altLang="en-US"/>
          </a:p>
        </p:txBody>
      </p:sp>
    </p:spTree>
    <p:extLst>
      <p:ext uri="{BB962C8B-B14F-4D97-AF65-F5344CB8AC3E}">
        <p14:creationId xmlns:p14="http://schemas.microsoft.com/office/powerpoint/2010/main" val="1142457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flightPerf</a:t>
            </a:r>
            <a:r>
              <a:rPr lang="en-US" altLang="zh-CN" sz="1200" dirty="0"/>
              <a:t> = spark.read.csv(</a:t>
            </a:r>
            <a:r>
              <a:rPr lang="en-US" altLang="zh-CN" sz="1200" dirty="0" err="1"/>
              <a:t>flightPerfFilePath</a:t>
            </a:r>
            <a:r>
              <a:rPr lang="en-US" altLang="zh-CN" sz="1200" dirty="0"/>
              <a:t>, header='true', </a:t>
            </a:r>
            <a:r>
              <a:rPr lang="en-US" altLang="zh-CN" sz="1200" dirty="0" err="1"/>
              <a:t>inferSchema</a:t>
            </a:r>
            <a:r>
              <a:rPr lang="en-US" altLang="zh-CN" sz="1200" dirty="0"/>
              <a:t>='true')</a:t>
            </a:r>
          </a:p>
          <a:p>
            <a:r>
              <a:rPr lang="en-US" altLang="zh-CN" sz="1200" dirty="0" err="1"/>
              <a:t>inferSchema</a:t>
            </a:r>
            <a:r>
              <a:rPr lang="zh-CN" altLang="en-US" sz="1200" dirty="0"/>
              <a:t>的作用？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C29BEDA-B0FD-4382-97EA-FD0B63C537EF}" type="slidenum">
              <a:rPr lang="zh-CN" altLang="en-US" smtClean="0"/>
              <a:pPr/>
              <a:t>87</a:t>
            </a:fld>
            <a:endParaRPr lang="zh-CN" altLang="en-US"/>
          </a:p>
        </p:txBody>
      </p:sp>
    </p:spTree>
    <p:extLst>
      <p:ext uri="{BB962C8B-B14F-4D97-AF65-F5344CB8AC3E}">
        <p14:creationId xmlns:p14="http://schemas.microsoft.com/office/powerpoint/2010/main" val="1281623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call to cache() suggests to Spark that this RDD should be temporarily stored after being computed, and furthermore, kept in memory in the cluster. </a:t>
            </a:r>
          </a:p>
          <a:p>
            <a:r>
              <a:rPr lang="en-US" altLang="zh-CN" sz="1200" b="0" i="0" u="none" strike="noStrike" kern="1200" baseline="0" dirty="0">
                <a:solidFill>
                  <a:schemeClr val="tx1"/>
                </a:solidFill>
                <a:latin typeface="+mn-lt"/>
                <a:ea typeface="+mn-ea"/>
                <a:cs typeface="+mn-cs"/>
              </a:rPr>
              <a:t>Without this, the RDD could be repeatedly recomputed from the original data each time it is accessed!</a:t>
            </a:r>
            <a:endParaRPr lang="zh-CN" altLang="en-US" dirty="0"/>
          </a:p>
        </p:txBody>
      </p:sp>
      <p:sp>
        <p:nvSpPr>
          <p:cNvPr id="4" name="灯片编号占位符 3"/>
          <p:cNvSpPr>
            <a:spLocks noGrp="1"/>
          </p:cNvSpPr>
          <p:nvPr>
            <p:ph type="sldNum" sz="quarter" idx="10"/>
          </p:nvPr>
        </p:nvSpPr>
        <p:spPr/>
        <p:txBody>
          <a:bodyPr/>
          <a:lstStyle/>
          <a:p>
            <a:fld id="{CC29BEDA-B0FD-4382-97EA-FD0B63C537EF}" type="slidenum">
              <a:rPr lang="zh-CN" altLang="en-US" smtClean="0"/>
              <a:pPr/>
              <a:t>88</a:t>
            </a:fld>
            <a:endParaRPr lang="zh-CN" altLang="en-US"/>
          </a:p>
        </p:txBody>
      </p:sp>
    </p:spTree>
    <p:extLst>
      <p:ext uri="{BB962C8B-B14F-4D97-AF65-F5344CB8AC3E}">
        <p14:creationId xmlns:p14="http://schemas.microsoft.com/office/powerpoint/2010/main" val="2371629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spark.sql</a:t>
            </a:r>
            <a:r>
              <a:rPr lang="en-US" altLang="zh-CN" dirty="0"/>
              <a:t>("""</a:t>
            </a:r>
          </a:p>
          <a:p>
            <a:r>
              <a:rPr lang="en-US" altLang="zh-CN" dirty="0"/>
              <a:t>select a.*,</a:t>
            </a:r>
          </a:p>
          <a:p>
            <a:r>
              <a:rPr lang="en-US" altLang="zh-CN" dirty="0"/>
              <a:t>f.*</a:t>
            </a:r>
          </a:p>
          <a:p>
            <a:r>
              <a:rPr lang="en-US" altLang="zh-CN" dirty="0"/>
              <a:t>from </a:t>
            </a:r>
            <a:r>
              <a:rPr lang="en-US" altLang="zh-CN" dirty="0" err="1"/>
              <a:t>V_FlightPerformance</a:t>
            </a:r>
            <a:r>
              <a:rPr lang="en-US" altLang="zh-CN" dirty="0"/>
              <a:t> f,</a:t>
            </a:r>
          </a:p>
          <a:p>
            <a:r>
              <a:rPr lang="en-US" altLang="zh-CN" dirty="0" err="1"/>
              <a:t>V_airports</a:t>
            </a:r>
            <a:r>
              <a:rPr lang="en-US" altLang="zh-CN" dirty="0"/>
              <a:t> a</a:t>
            </a:r>
          </a:p>
          <a:p>
            <a:r>
              <a:rPr lang="en-US" altLang="zh-CN" dirty="0"/>
              <a:t>where </a:t>
            </a:r>
            <a:r>
              <a:rPr lang="en-US" altLang="zh-CN" dirty="0" err="1"/>
              <a:t>a.IATA</a:t>
            </a:r>
            <a:r>
              <a:rPr lang="en-US" altLang="zh-CN" dirty="0"/>
              <a:t> = </a:t>
            </a:r>
            <a:r>
              <a:rPr lang="en-US" altLang="zh-CN" dirty="0" err="1"/>
              <a:t>f.origin</a:t>
            </a:r>
            <a:r>
              <a:rPr lang="en-US" altLang="zh-CN" dirty="0"/>
              <a:t> and </a:t>
            </a:r>
            <a:r>
              <a:rPr lang="en-US" altLang="zh-CN" dirty="0" err="1"/>
              <a:t>a.State</a:t>
            </a:r>
            <a:r>
              <a:rPr lang="en-US" altLang="zh-CN" dirty="0"/>
              <a:t> = 'WA'"""</a:t>
            </a:r>
          </a:p>
          <a:p>
            <a:r>
              <a:rPr lang="en-US" altLang="zh-CN" dirty="0"/>
              <a:t>).show()</a:t>
            </a:r>
          </a:p>
          <a:p>
            <a:r>
              <a:rPr lang="en-US" altLang="zh-CN" dirty="0"/>
              <a:t>##</a:t>
            </a:r>
          </a:p>
          <a:p>
            <a:r>
              <a:rPr lang="en-US" altLang="zh-CN" dirty="0" err="1"/>
              <a:t>spark.sql</a:t>
            </a:r>
            <a:r>
              <a:rPr lang="en-US" altLang="zh-CN" dirty="0"/>
              <a:t>("""</a:t>
            </a:r>
          </a:p>
          <a:p>
            <a:r>
              <a:rPr lang="en-US" altLang="zh-CN" dirty="0"/>
              <a:t>select </a:t>
            </a:r>
            <a:r>
              <a:rPr lang="en-US" altLang="zh-CN" dirty="0" err="1"/>
              <a:t>a.State</a:t>
            </a:r>
            <a:r>
              <a:rPr lang="en-US" altLang="zh-CN" dirty="0"/>
              <a:t>, sum(</a:t>
            </a:r>
            <a:r>
              <a:rPr lang="en-US" altLang="zh-CN" dirty="0" err="1"/>
              <a:t>f.delay</a:t>
            </a:r>
            <a:r>
              <a:rPr lang="en-US" altLang="zh-CN" dirty="0"/>
              <a:t>) as Delays</a:t>
            </a:r>
          </a:p>
          <a:p>
            <a:r>
              <a:rPr lang="en-US" altLang="zh-CN" dirty="0"/>
              <a:t>from </a:t>
            </a:r>
            <a:r>
              <a:rPr lang="en-US" altLang="zh-CN" dirty="0" err="1"/>
              <a:t>V_FlightPerformance</a:t>
            </a:r>
            <a:r>
              <a:rPr lang="en-US" altLang="zh-CN" dirty="0"/>
              <a:t> f, </a:t>
            </a:r>
            <a:r>
              <a:rPr lang="en-US" altLang="zh-CN" dirty="0" err="1"/>
              <a:t>V_airports</a:t>
            </a:r>
            <a:r>
              <a:rPr lang="en-US" altLang="zh-CN" dirty="0"/>
              <a:t> a</a:t>
            </a:r>
          </a:p>
          <a:p>
            <a:r>
              <a:rPr lang="en-US" altLang="zh-CN" dirty="0"/>
              <a:t>where </a:t>
            </a:r>
            <a:r>
              <a:rPr lang="en-US" altLang="zh-CN" dirty="0" err="1"/>
              <a:t>a.IATA</a:t>
            </a:r>
            <a:r>
              <a:rPr lang="en-US" altLang="zh-CN" dirty="0"/>
              <a:t> = </a:t>
            </a:r>
            <a:r>
              <a:rPr lang="en-US" altLang="zh-CN" dirty="0" err="1"/>
              <a:t>f.origin</a:t>
            </a:r>
            <a:r>
              <a:rPr lang="en-US" altLang="zh-CN" dirty="0"/>
              <a:t> and </a:t>
            </a:r>
            <a:r>
              <a:rPr lang="en-US" altLang="zh-CN" dirty="0" err="1"/>
              <a:t>a.Country</a:t>
            </a:r>
            <a:r>
              <a:rPr lang="en-US" altLang="zh-CN" dirty="0"/>
              <a:t> = 'USA'</a:t>
            </a:r>
          </a:p>
          <a:p>
            <a:r>
              <a:rPr lang="en-US" altLang="zh-CN" dirty="0"/>
              <a:t>group by </a:t>
            </a:r>
            <a:r>
              <a:rPr lang="en-US" altLang="zh-CN" dirty="0" err="1"/>
              <a:t>a.State</a:t>
            </a:r>
            <a:r>
              <a:rPr lang="en-US" altLang="zh-CN" dirty="0"/>
              <a:t>"""</a:t>
            </a:r>
          </a:p>
          <a:p>
            <a:r>
              <a:rPr lang="en-US" altLang="zh-CN"/>
              <a:t>).show()</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C29BEDA-B0FD-4382-97EA-FD0B63C537EF}" type="slidenum">
              <a:rPr lang="zh-CN" altLang="en-US" smtClean="0"/>
              <a:pPr/>
              <a:t>90</a:t>
            </a:fld>
            <a:endParaRPr lang="zh-CN" altLang="en-US"/>
          </a:p>
        </p:txBody>
      </p:sp>
    </p:spTree>
    <p:extLst>
      <p:ext uri="{BB962C8B-B14F-4D97-AF65-F5344CB8AC3E}">
        <p14:creationId xmlns:p14="http://schemas.microsoft.com/office/powerpoint/2010/main" val="228346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1040035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you call a transformation, Spark does not execute it immediately, instead it creates a </a:t>
            </a:r>
            <a:r>
              <a:rPr lang="en-US" altLang="zh-CN" b="1" dirty="0"/>
              <a:t>lineage</a:t>
            </a:r>
            <a:r>
              <a:rPr lang="en-US" altLang="zh-CN" dirty="0"/>
              <a:t>. A lineage keeps track of what all transformations has to be applied on that RDD, including from where it has to read the data.</a:t>
            </a:r>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387822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170522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hadoop</a:t>
            </a:r>
            <a:r>
              <a:rPr lang="en-US" altLang="zh-CN" dirty="0"/>
              <a:t> fs -</a:t>
            </a:r>
            <a:r>
              <a:rPr lang="en-US" altLang="zh-CN" dirty="0" err="1"/>
              <a:t>mkdir</a:t>
            </a:r>
            <a:r>
              <a:rPr lang="en-US" altLang="zh-CN" dirty="0"/>
              <a:t>  /</a:t>
            </a:r>
            <a:r>
              <a:rPr lang="en-US" altLang="zh-CN" dirty="0" err="1"/>
              <a:t>sparkdata</a:t>
            </a:r>
            <a:endParaRPr lang="en-US" altLang="zh-CN" dirty="0"/>
          </a:p>
          <a:p>
            <a:r>
              <a:rPr lang="en-US" altLang="zh-CN" dirty="0" err="1"/>
              <a:t>hadoop</a:t>
            </a:r>
            <a:r>
              <a:rPr lang="en-US" altLang="zh-CN" dirty="0"/>
              <a:t> fs -put /Spark/data/word.txt /</a:t>
            </a:r>
            <a:r>
              <a:rPr lang="en-US" altLang="zh-CN" dirty="0" err="1"/>
              <a:t>sparkdata</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bg1"/>
                </a:solidFill>
              </a:rPr>
              <a:t>wordrdd</a:t>
            </a:r>
            <a:r>
              <a:rPr lang="en-US" altLang="zh-CN" sz="1200" dirty="0">
                <a:solidFill>
                  <a:schemeClr val="bg1"/>
                </a:solidFill>
              </a:rPr>
              <a:t> = </a:t>
            </a:r>
            <a:r>
              <a:rPr lang="en-US" altLang="zh-CN" sz="1200" dirty="0" err="1">
                <a:solidFill>
                  <a:schemeClr val="bg1"/>
                </a:solidFill>
              </a:rPr>
              <a:t>sc.textFile</a:t>
            </a:r>
            <a:r>
              <a:rPr lang="en-US" altLang="zh-CN" sz="1200" dirty="0">
                <a:solidFill>
                  <a:schemeClr val="bg1"/>
                </a:solidFill>
              </a:rPr>
              <a:t>("</a:t>
            </a:r>
            <a:r>
              <a:rPr lang="en-US" altLang="zh-CN" sz="1200" dirty="0" err="1">
                <a:solidFill>
                  <a:schemeClr val="bg1"/>
                </a:solidFill>
              </a:rPr>
              <a:t>hdfs</a:t>
            </a:r>
            <a:r>
              <a:rPr lang="en-US" altLang="zh-CN" sz="1200" dirty="0">
                <a:solidFill>
                  <a:schemeClr val="bg1"/>
                </a:solidFill>
              </a:rPr>
              <a:t>://Host1:9000/</a:t>
            </a:r>
            <a:r>
              <a:rPr lang="en-US" altLang="zh-CN" sz="1200" dirty="0" err="1">
                <a:solidFill>
                  <a:schemeClr val="bg1"/>
                </a:solidFill>
              </a:rPr>
              <a:t>sparkdata</a:t>
            </a:r>
            <a:r>
              <a:rPr lang="en-US" altLang="zh-CN" sz="1200" dirty="0">
                <a:solidFill>
                  <a:schemeClr val="bg1"/>
                </a:solidFill>
              </a:rPr>
              <a:t>/word.txt")</a:t>
            </a:r>
          </a:p>
          <a:p>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3891318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http://host1:4040/jobs/</a:t>
            </a:r>
          </a:p>
          <a:p>
            <a:r>
              <a:rPr lang="zh-CN" altLang="en-US" dirty="0"/>
              <a:t>思考：一个</a:t>
            </a:r>
            <a:r>
              <a:rPr lang="en-US" altLang="zh-CN" dirty="0"/>
              <a:t>Job</a:t>
            </a:r>
            <a:r>
              <a:rPr lang="zh-CN" altLang="en-US" dirty="0"/>
              <a:t>分为几个</a:t>
            </a:r>
            <a:r>
              <a:rPr lang="en-US" altLang="zh-CN" dirty="0"/>
              <a:t>Stages</a:t>
            </a:r>
            <a:r>
              <a:rPr lang="zh-CN" altLang="en-US" dirty="0"/>
              <a:t>？几个</a:t>
            </a:r>
            <a:r>
              <a:rPr lang="en-US" altLang="zh-CN" dirty="0"/>
              <a:t>task</a:t>
            </a:r>
            <a:r>
              <a:rPr lang="zh-CN" altLang="en-US"/>
              <a:t>？在几个节点上运行？</a:t>
            </a:r>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127490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Spark tries to read data into an RDD from the nodes close to it.</a:t>
            </a:r>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784301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en-US" dirty="0"/>
          </a:p>
        </p:txBody>
      </p:sp>
      <p:sp>
        <p:nvSpPr>
          <p:cNvPr id="28" name="Date Placeholder 27"/>
          <p:cNvSpPr>
            <a:spLocks noGrp="1"/>
          </p:cNvSpPr>
          <p:nvPr>
            <p:ph type="dt" sz="half" idx="10"/>
          </p:nvPr>
        </p:nvSpPr>
        <p:spPr>
          <a:xfrm>
            <a:off x="82550" y="6068699"/>
            <a:ext cx="2228850" cy="685800"/>
          </a:xfrm>
          <a:prstGeom prst="rect">
            <a:avLst/>
          </a:prstGeom>
        </p:spPr>
        <p:txBody>
          <a:bodyPr>
            <a:noAutofit/>
          </a:bodyPr>
          <a:lstStyle>
            <a:lvl1pPr algn="ctr">
              <a:defRPr sz="2000">
                <a:solidFill>
                  <a:srgbClr val="FFFFFF"/>
                </a:solidFill>
              </a:defRPr>
            </a:lvl1pPr>
          </a:lstStyle>
          <a:p>
            <a:pPr algn="ctr"/>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a:prstGeom prst="rect">
            <a:avLst/>
          </a:prstGeo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604000" y="6248403"/>
            <a:ext cx="2889250" cy="365125"/>
          </a:xfrm>
          <a:prstGeom prst="rect">
            <a:avLst/>
          </a:prstGeom>
        </p:spPr>
        <p:txBody>
          <a:bodyPr/>
          <a:lstStyle/>
          <a:p>
            <a:endParaRPr lang="en-US"/>
          </a:p>
        </p:txBody>
      </p:sp>
      <p:sp>
        <p:nvSpPr>
          <p:cNvPr id="5" name="Footer Placeholder 4"/>
          <p:cNvSpPr>
            <a:spLocks noGrp="1"/>
          </p:cNvSpPr>
          <p:nvPr>
            <p:ph type="ftr" sz="quarter" idx="11"/>
          </p:nvPr>
        </p:nvSpPr>
        <p:spPr>
          <a:xfrm>
            <a:off x="660402" y="6248209"/>
            <a:ext cx="587284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099300" y="6248405"/>
            <a:ext cx="239395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95303" y="6248210"/>
            <a:ext cx="6037940" cy="365125"/>
          </a:xfrm>
          <a:prstGeom prst="rect">
            <a:avLst/>
          </a:prstGeo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1514705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灯片编号占位符 4"/>
          <p:cNvSpPr>
            <a:spLocks noGrp="1"/>
          </p:cNvSpPr>
          <p:nvPr>
            <p:ph type="sldNum" sz="quarter" idx="12"/>
          </p:nvPr>
        </p:nvSpPr>
        <p:spPr>
          <a:xfrm>
            <a:off x="0" y="1272222"/>
            <a:ext cx="577850" cy="244476"/>
          </a:xfrm>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7515759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灯片编号占位符 4"/>
          <p:cNvSpPr>
            <a:spLocks noGrp="1"/>
          </p:cNvSpPr>
          <p:nvPr>
            <p:ph type="sldNum" sz="quarter" idx="12"/>
          </p:nvPr>
        </p:nvSpPr>
        <p:spPr>
          <a:xfrm>
            <a:off x="0" y="1272222"/>
            <a:ext cx="577850" cy="244476"/>
          </a:xfrm>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892741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灯片编号占位符 4"/>
          <p:cNvSpPr>
            <a:spLocks noGrp="1"/>
          </p:cNvSpPr>
          <p:nvPr>
            <p:ph type="sldNum" sz="quarter" idx="12"/>
          </p:nvPr>
        </p:nvSpPr>
        <p:spPr>
          <a:xfrm>
            <a:off x="0" y="1272222"/>
            <a:ext cx="577850" cy="244476"/>
          </a:xfrm>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38211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灯片编号占位符 4"/>
          <p:cNvSpPr>
            <a:spLocks noGrp="1"/>
          </p:cNvSpPr>
          <p:nvPr>
            <p:ph type="sldNum" sz="quarter" idx="12"/>
          </p:nvPr>
        </p:nvSpPr>
        <p:spPr>
          <a:xfrm>
            <a:off x="0" y="1272222"/>
            <a:ext cx="577850" cy="244476"/>
          </a:xfrm>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846908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灯片编号占位符 4"/>
          <p:cNvSpPr>
            <a:spLocks noGrp="1"/>
          </p:cNvSpPr>
          <p:nvPr>
            <p:ph type="sldNum" sz="quarter" idx="12"/>
          </p:nvPr>
        </p:nvSpPr>
        <p:spPr>
          <a:xfrm>
            <a:off x="0" y="1272222"/>
            <a:ext cx="577850" cy="244476"/>
          </a:xfrm>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400473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灯片编号占位符 4"/>
          <p:cNvSpPr>
            <a:spLocks noGrp="1"/>
          </p:cNvSpPr>
          <p:nvPr>
            <p:ph type="sldNum" sz="quarter" idx="12"/>
          </p:nvPr>
        </p:nvSpPr>
        <p:spPr>
          <a:xfrm>
            <a:off x="0" y="1272222"/>
            <a:ext cx="577850" cy="244476"/>
          </a:xfrm>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1831396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75043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a:xfrm>
            <a:off x="6604000" y="6248403"/>
            <a:ext cx="2889250" cy="365125"/>
          </a:xfrm>
          <a:prstGeom prst="rect">
            <a:avLst/>
          </a:prstGeom>
        </p:spPr>
        <p:txBody>
          <a:bodyPr/>
          <a:lstStyle/>
          <a:p>
            <a:endParaRPr lang="en-US" dirty="0"/>
          </a:p>
        </p:txBody>
      </p:sp>
      <p:sp>
        <p:nvSpPr>
          <p:cNvPr id="5" name="Footer Placeholder 4"/>
          <p:cNvSpPr>
            <a:spLocks noGrp="1"/>
          </p:cNvSpPr>
          <p:nvPr>
            <p:ph type="ftr" sz="quarter" idx="11"/>
          </p:nvPr>
        </p:nvSpPr>
        <p:spPr>
          <a:xfrm>
            <a:off x="660402" y="6248209"/>
            <a:ext cx="587284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150918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598556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878716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253584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533809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56656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455639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616372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199168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82176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a:t>单击此处编辑母版标题样式</a:t>
            </a:r>
            <a:endParaRPr lang="en-US" dirty="0"/>
          </a:p>
        </p:txBody>
      </p:sp>
      <p:sp>
        <p:nvSpPr>
          <p:cNvPr id="12" name="Date Placeholder 11"/>
          <p:cNvSpPr>
            <a:spLocks noGrp="1"/>
          </p:cNvSpPr>
          <p:nvPr>
            <p:ph type="dt" sz="half" idx="10"/>
          </p:nvPr>
        </p:nvSpPr>
        <p:spPr>
          <a:xfrm>
            <a:off x="6604000" y="6248403"/>
            <a:ext cx="2889250" cy="365125"/>
          </a:xfrm>
          <a:prstGeom prst="rect">
            <a:avLst/>
          </a:prstGeom>
        </p:spPr>
        <p:txBody>
          <a:bodyPr/>
          <a:lstStyle/>
          <a:p>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a:xfrm>
            <a:off x="660402" y="6248209"/>
            <a:ext cx="5872840" cy="365125"/>
          </a:xfrm>
          <a:prstGeom prst="rect">
            <a:avLst/>
          </a:prstGeom>
        </p:spPr>
        <p:txBody>
          <a:body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4241590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80096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0461046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55664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9433242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5209594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018559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3035383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4516062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83466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5"/>
          </p:nvPr>
        </p:nvSpPr>
        <p:spPr>
          <a:xfrm>
            <a:off x="6604000" y="6248403"/>
            <a:ext cx="2889250" cy="365125"/>
          </a:xfrm>
          <a:prstGeom prst="rect">
            <a:avLst/>
          </a:prstGeom>
        </p:spPr>
        <p:txBody>
          <a:bodyPr rtlCol="0"/>
          <a:lstStyle/>
          <a:p>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a:xfrm>
            <a:off x="660402" y="6248209"/>
            <a:ext cx="5872840" cy="365125"/>
          </a:xfrm>
          <a:prstGeom prst="rect">
            <a:avLst/>
          </a:prstGeom>
        </p:spPr>
        <p:txBody>
          <a:bodyPr rtlCol="0"/>
          <a:lstStyle/>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9952527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2262947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6328776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0165038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991953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2227068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563493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9491409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045971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50162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Date Placeholder 9"/>
          <p:cNvSpPr>
            <a:spLocks noGrp="1"/>
          </p:cNvSpPr>
          <p:nvPr>
            <p:ph type="dt" sz="half" idx="15"/>
          </p:nvPr>
        </p:nvSpPr>
        <p:spPr>
          <a:xfrm>
            <a:off x="6604000" y="6248403"/>
            <a:ext cx="2889250" cy="365125"/>
          </a:xfrm>
          <a:prstGeom prst="rect">
            <a:avLst/>
          </a:prstGeom>
        </p:spPr>
        <p:txBody>
          <a:bodyPr rtlCol="0"/>
          <a:lstStyle/>
          <a:p>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a:xfrm>
            <a:off x="660402" y="6248209"/>
            <a:ext cx="5872840" cy="365125"/>
          </a:xfrm>
          <a:prstGeom prst="rect">
            <a:avLst/>
          </a:prstGeom>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0784956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703098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929655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04851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604000" y="6248403"/>
            <a:ext cx="2889250" cy="365125"/>
          </a:xfrm>
          <a:prstGeom prst="rect">
            <a:avLst/>
          </a:prstGeom>
        </p:spPr>
        <p:txBody>
          <a:bodyPr/>
          <a:lstStyle/>
          <a:p>
            <a:endParaRPr lang="en-US"/>
          </a:p>
        </p:txBody>
      </p:sp>
      <p:sp>
        <p:nvSpPr>
          <p:cNvPr id="4" name="Footer Placeholder 3"/>
          <p:cNvSpPr>
            <a:spLocks noGrp="1"/>
          </p:cNvSpPr>
          <p:nvPr>
            <p:ph type="ftr" sz="quarter" idx="11"/>
          </p:nvPr>
        </p:nvSpPr>
        <p:spPr>
          <a:xfrm>
            <a:off x="660402" y="6248209"/>
            <a:ext cx="587284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04000" y="6248403"/>
            <a:ext cx="2889250" cy="365125"/>
          </a:xfrm>
          <a:prstGeom prst="rect">
            <a:avLst/>
          </a:prstGeom>
        </p:spPr>
        <p:txBody>
          <a:bodyPr/>
          <a:lstStyle/>
          <a:p>
            <a:endParaRPr lang="en-US"/>
          </a:p>
        </p:txBody>
      </p:sp>
      <p:sp>
        <p:nvSpPr>
          <p:cNvPr id="3" name="Footer Placeholder 2"/>
          <p:cNvSpPr>
            <a:spLocks noGrp="1"/>
          </p:cNvSpPr>
          <p:nvPr>
            <p:ph type="ftr" sz="quarter" idx="11"/>
          </p:nvPr>
        </p:nvSpPr>
        <p:spPr>
          <a:xfrm>
            <a:off x="660402" y="6248209"/>
            <a:ext cx="587284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a:t>单击此处编辑母版标题样式</a:t>
            </a:r>
            <a:endParaRPr lang="en-US" dirty="0"/>
          </a:p>
        </p:txBody>
      </p:sp>
      <p:sp>
        <p:nvSpPr>
          <p:cNvPr id="5" name="Date Placeholder 4"/>
          <p:cNvSpPr>
            <a:spLocks noGrp="1"/>
          </p:cNvSpPr>
          <p:nvPr>
            <p:ph type="dt" sz="half" idx="10"/>
          </p:nvPr>
        </p:nvSpPr>
        <p:spPr>
          <a:xfrm>
            <a:off x="6604000" y="6248403"/>
            <a:ext cx="2889250" cy="365125"/>
          </a:xfrm>
          <a:prstGeom prst="rect">
            <a:avLst/>
          </a:prstGeom>
        </p:spPr>
        <p:txBody>
          <a:bodyPr/>
          <a:lstStyle/>
          <a:p>
            <a:endParaRPr lang="en-US"/>
          </a:p>
        </p:txBody>
      </p:sp>
      <p:sp>
        <p:nvSpPr>
          <p:cNvPr id="6" name="Footer Placeholder 5"/>
          <p:cNvSpPr>
            <a:spLocks noGrp="1"/>
          </p:cNvSpPr>
          <p:nvPr>
            <p:ph type="ftr" sz="quarter" idx="11"/>
          </p:nvPr>
        </p:nvSpPr>
        <p:spPr>
          <a:xfrm>
            <a:off x="660402" y="6248209"/>
            <a:ext cx="587284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a:prstGeom prst="rect">
            <a:avLst/>
          </a:prstGeom>
        </p:spPr>
        <p:txBody>
          <a:bodyPr rtlCol="0"/>
          <a:lstStyle/>
          <a:p>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a:prstGeom prst="rect">
            <a:avLst/>
          </a:prstGeo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742" r:id="rId39"/>
    <p:sldLayoutId id="2147483743" r:id="rId40"/>
    <p:sldLayoutId id="2147483744" r:id="rId41"/>
    <p:sldLayoutId id="2147483745" r:id="rId42"/>
    <p:sldLayoutId id="2147483746" r:id="rId43"/>
    <p:sldLayoutId id="2147483747" r:id="rId44"/>
    <p:sldLayoutId id="2147483748" r:id="rId45"/>
    <p:sldLayoutId id="2147483750" r:id="rId46"/>
    <p:sldLayoutId id="2147483751" r:id="rId47"/>
    <p:sldLayoutId id="2147483752" r:id="rId48"/>
    <p:sldLayoutId id="2147483753" r:id="rId49"/>
    <p:sldLayoutId id="2147483754" r:id="rId50"/>
    <p:sldLayoutId id="2147483755" r:id="rId51"/>
    <p:sldLayoutId id="2147483756" r:id="rId52"/>
    <p:sldLayoutId id="2147483757" r:id="rId53"/>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5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32.emf"/><Relationship Id="rId4" Type="http://schemas.openxmlformats.org/officeDocument/2006/relationships/oleObject" Target="../embeddings/oleObject1.bin"/></Relationships>
</file>

<file path=ppt/slides/_rels/slide6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4.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r"/>
            <a:r>
              <a:rPr lang="en-US" altLang="zh-CN" sz="3600" dirty="0"/>
              <a:t>Python</a:t>
            </a:r>
            <a:r>
              <a:rPr lang="zh-CN" altLang="zh-CN" sz="3600" dirty="0"/>
              <a:t>开发</a:t>
            </a:r>
            <a:r>
              <a:rPr lang="en-US" altLang="zh-CN" sz="3600" dirty="0"/>
              <a:t>Spark</a:t>
            </a:r>
            <a:r>
              <a:rPr lang="zh-CN" altLang="zh-CN" sz="3600" dirty="0"/>
              <a:t>基础</a:t>
            </a:r>
            <a:endParaRPr lang="en-US" altLang="zh-CN" sz="3200" dirty="0">
              <a:ea typeface="宋体" pitchFamily="2" charset="-122"/>
            </a:endParaRPr>
          </a:p>
        </p:txBody>
      </p:sp>
      <p:sp>
        <p:nvSpPr>
          <p:cNvPr id="3" name="灯片编号占位符 2"/>
          <p:cNvSpPr>
            <a:spLocks noGrp="1"/>
          </p:cNvSpPr>
          <p:nvPr>
            <p:ph type="sldNum" sz="quarter" idx="11"/>
          </p:nvPr>
        </p:nvSpPr>
        <p:spPr/>
        <p:txBody>
          <a:bodyPr/>
          <a:lstStyle/>
          <a:p>
            <a:pPr algn="ctr"/>
            <a:fld id="{1AD93096-5B34-4342-9326-69289CEAE4C2}" type="slidenum">
              <a:rPr lang="en-US" smtClean="0"/>
              <a:pPr algn="ctr"/>
              <a:t>1</a:t>
            </a:fld>
            <a:endParaRPr lang="en-US" sz="24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ln/>
        </p:spPr>
        <p:txBody>
          <a:bodyPr/>
          <a:lstStyle/>
          <a:p>
            <a:r>
              <a:rPr lang="en-US" altLang="zh-CN" dirty="0"/>
              <a:t>3.1.1 RDD</a:t>
            </a:r>
            <a:r>
              <a:rPr lang="zh-CN" altLang="en-US" dirty="0"/>
              <a:t>创建</a:t>
            </a:r>
          </a:p>
        </p:txBody>
      </p:sp>
      <p:sp>
        <p:nvSpPr>
          <p:cNvPr id="5123" name="矩形 2"/>
          <p:cNvSpPr>
            <a:spLocks noChangeArrowheads="1"/>
          </p:cNvSpPr>
          <p:nvPr/>
        </p:nvSpPr>
        <p:spPr bwMode="auto">
          <a:xfrm>
            <a:off x="684212" y="234888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dirty="0"/>
              <a:t>Spark</a:t>
            </a:r>
            <a:r>
              <a:rPr lang="zh-CN" altLang="en-US" sz="2400" dirty="0"/>
              <a:t>采用</a:t>
            </a:r>
            <a:r>
              <a:rPr lang="en-US" altLang="zh-CN" sz="2400" dirty="0" err="1"/>
              <a:t>textFile</a:t>
            </a:r>
            <a:r>
              <a:rPr lang="en-US" altLang="zh-CN" sz="2400" dirty="0"/>
              <a:t>()</a:t>
            </a:r>
            <a:r>
              <a:rPr lang="zh-CN" altLang="en-US" sz="2400" dirty="0"/>
              <a:t>方法来从文件系统中加载数据创建</a:t>
            </a:r>
            <a:r>
              <a:rPr lang="en-US" altLang="zh-CN" sz="2400" dirty="0"/>
              <a:t>RDD</a:t>
            </a:r>
          </a:p>
          <a:p>
            <a:pPr eaLnBrk="1" hangingPunct="1">
              <a:spcBef>
                <a:spcPct val="0"/>
              </a:spcBef>
            </a:pPr>
            <a:r>
              <a:rPr lang="zh-CN" altLang="en-US" sz="2400" dirty="0"/>
              <a:t>该方法把文件的</a:t>
            </a:r>
            <a:r>
              <a:rPr lang="en-US" altLang="zh-CN" sz="2400" dirty="0"/>
              <a:t>URI</a:t>
            </a:r>
            <a:r>
              <a:rPr lang="zh-CN" altLang="en-US" sz="2400" dirty="0"/>
              <a:t>作为参数，这个</a:t>
            </a:r>
            <a:r>
              <a:rPr lang="en-US" altLang="zh-CN" sz="2400" dirty="0"/>
              <a:t>URI</a:t>
            </a:r>
            <a:r>
              <a:rPr lang="zh-CN" altLang="en-US" sz="2400" dirty="0"/>
              <a:t>可以是：</a:t>
            </a:r>
            <a:endParaRPr lang="en-US" altLang="zh-CN" sz="2400" dirty="0"/>
          </a:p>
          <a:p>
            <a:pPr lvl="1" eaLnBrk="1" hangingPunct="1">
              <a:spcBef>
                <a:spcPct val="0"/>
              </a:spcBef>
              <a:buFont typeface="Arial" panose="020B0604020202020204" pitchFamily="34" charset="0"/>
              <a:buChar char="•"/>
            </a:pPr>
            <a:r>
              <a:rPr lang="zh-CN" altLang="en-US" sz="2400" dirty="0"/>
              <a:t>本地文件系统的地址</a:t>
            </a:r>
            <a:endParaRPr lang="en-US" altLang="zh-CN" sz="2400" dirty="0"/>
          </a:p>
          <a:p>
            <a:pPr lvl="1" eaLnBrk="1" hangingPunct="1">
              <a:spcBef>
                <a:spcPct val="0"/>
              </a:spcBef>
              <a:buFont typeface="Arial" panose="020B0604020202020204" pitchFamily="34" charset="0"/>
              <a:buChar char="•"/>
            </a:pPr>
            <a:r>
              <a:rPr lang="zh-CN" altLang="en-US" sz="2400" dirty="0"/>
              <a:t>或者是分布式文件系统</a:t>
            </a:r>
            <a:r>
              <a:rPr lang="en-US" altLang="zh-CN" sz="2400" dirty="0"/>
              <a:t>HDFS</a:t>
            </a:r>
            <a:r>
              <a:rPr lang="zh-CN" altLang="en-US" sz="2400" dirty="0"/>
              <a:t>的地址</a:t>
            </a:r>
            <a:endParaRPr lang="en-US" altLang="zh-CN" sz="2400" dirty="0"/>
          </a:p>
          <a:p>
            <a:pPr lvl="1" eaLnBrk="1" hangingPunct="1">
              <a:spcBef>
                <a:spcPct val="0"/>
              </a:spcBef>
              <a:buFont typeface="Arial" panose="020B0604020202020204" pitchFamily="34" charset="0"/>
              <a:buChar char="•"/>
            </a:pPr>
            <a:r>
              <a:rPr lang="zh-CN" altLang="en-US" sz="2400" dirty="0"/>
              <a:t>或者是</a:t>
            </a:r>
            <a:r>
              <a:rPr lang="en-US" altLang="zh-CN" sz="2400" dirty="0"/>
              <a:t>Amazon S3</a:t>
            </a:r>
            <a:r>
              <a:rPr lang="zh-CN" altLang="en-US" sz="2400" dirty="0"/>
              <a:t>的地址等等</a:t>
            </a:r>
          </a:p>
        </p:txBody>
      </p:sp>
      <p:sp>
        <p:nvSpPr>
          <p:cNvPr id="5124" name="矩形 3"/>
          <p:cNvSpPr>
            <a:spLocks noChangeArrowheads="1"/>
          </p:cNvSpPr>
          <p:nvPr/>
        </p:nvSpPr>
        <p:spPr bwMode="auto">
          <a:xfrm>
            <a:off x="684212" y="1700808"/>
            <a:ext cx="4887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t>1. </a:t>
            </a:r>
            <a:r>
              <a:rPr lang="zh-CN" altLang="en-US" sz="2400" b="1" dirty="0"/>
              <a:t>从文件系统中加载数据创建</a:t>
            </a:r>
            <a:r>
              <a:rPr lang="en-US" altLang="zh-CN" sz="2400" b="1" dirty="0"/>
              <a:t>RDD</a:t>
            </a:r>
          </a:p>
        </p:txBody>
      </p:sp>
    </p:spTree>
    <p:extLst>
      <p:ext uri="{BB962C8B-B14F-4D97-AF65-F5344CB8AC3E}">
        <p14:creationId xmlns:p14="http://schemas.microsoft.com/office/powerpoint/2010/main" val="128328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ln/>
        </p:spPr>
        <p:txBody>
          <a:bodyPr/>
          <a:lstStyle/>
          <a:p>
            <a:r>
              <a:rPr lang="en-US" altLang="zh-CN" dirty="0"/>
              <a:t>3.1.1 RDD</a:t>
            </a:r>
            <a:r>
              <a:rPr lang="zh-CN" altLang="en-US" dirty="0"/>
              <a:t>创建</a:t>
            </a:r>
          </a:p>
        </p:txBody>
      </p:sp>
      <p:sp>
        <p:nvSpPr>
          <p:cNvPr id="6147" name="矩形 3"/>
          <p:cNvSpPr>
            <a:spLocks noChangeArrowheads="1"/>
          </p:cNvSpPr>
          <p:nvPr/>
        </p:nvSpPr>
        <p:spPr bwMode="auto">
          <a:xfrm>
            <a:off x="1066800" y="2115502"/>
            <a:ext cx="7772400" cy="92333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err="1">
                <a:solidFill>
                  <a:schemeClr val="bg1"/>
                </a:solidFill>
              </a:rPr>
              <a:t>wordrdd</a:t>
            </a:r>
            <a:r>
              <a:rPr lang="en-US" altLang="zh-CN" sz="1800" dirty="0">
                <a:solidFill>
                  <a:schemeClr val="bg1"/>
                </a:solidFill>
              </a:rPr>
              <a:t> = </a:t>
            </a:r>
            <a:r>
              <a:rPr lang="en-US" altLang="zh-CN" sz="1800" dirty="0" err="1">
                <a:solidFill>
                  <a:schemeClr val="bg1"/>
                </a:solidFill>
              </a:rPr>
              <a:t>sc.textFile</a:t>
            </a:r>
            <a:r>
              <a:rPr lang="en-US" altLang="zh-CN" sz="1800" dirty="0">
                <a:solidFill>
                  <a:schemeClr val="bg1"/>
                </a:solidFill>
              </a:rPr>
              <a:t>("</a:t>
            </a:r>
            <a:r>
              <a:rPr lang="en-US" altLang="zh-CN" sz="1800" dirty="0" err="1">
                <a:solidFill>
                  <a:schemeClr val="bg1"/>
                </a:solidFill>
              </a:rPr>
              <a:t>hdfs</a:t>
            </a:r>
            <a:r>
              <a:rPr lang="en-US" altLang="zh-CN" sz="1800" dirty="0">
                <a:solidFill>
                  <a:schemeClr val="bg1"/>
                </a:solidFill>
              </a:rPr>
              <a:t>://Host1:9000/</a:t>
            </a:r>
            <a:r>
              <a:rPr lang="en-US" altLang="zh-CN" sz="1800" dirty="0" err="1">
                <a:solidFill>
                  <a:schemeClr val="bg1"/>
                </a:solidFill>
              </a:rPr>
              <a:t>sparkdata</a:t>
            </a:r>
            <a:r>
              <a:rPr lang="en-US" altLang="zh-CN" sz="1800" dirty="0">
                <a:solidFill>
                  <a:schemeClr val="bg1"/>
                </a:solidFill>
              </a:rPr>
              <a:t>/word.txt")</a:t>
            </a:r>
          </a:p>
          <a:p>
            <a:pPr eaLnBrk="1" hangingPunct="1">
              <a:spcBef>
                <a:spcPct val="0"/>
              </a:spcBef>
              <a:buFontTx/>
              <a:buNone/>
            </a:pPr>
            <a:r>
              <a:rPr lang="en-US" altLang="zh-CN" sz="1800" dirty="0" err="1">
                <a:solidFill>
                  <a:schemeClr val="bg1"/>
                </a:solidFill>
              </a:rPr>
              <a:t>sparkrdd</a:t>
            </a:r>
            <a:r>
              <a:rPr lang="en-US" altLang="zh-CN" sz="1800" dirty="0">
                <a:solidFill>
                  <a:schemeClr val="bg1"/>
                </a:solidFill>
              </a:rPr>
              <a:t> = </a:t>
            </a:r>
            <a:r>
              <a:rPr lang="en-US" altLang="zh-CN" sz="1800" dirty="0" err="1">
                <a:solidFill>
                  <a:schemeClr val="bg1"/>
                </a:solidFill>
              </a:rPr>
              <a:t>wordrdd.filter</a:t>
            </a:r>
            <a:r>
              <a:rPr lang="en-US" altLang="zh-CN" sz="1800" dirty="0">
                <a:solidFill>
                  <a:schemeClr val="bg1"/>
                </a:solidFill>
              </a:rPr>
              <a:t>(lambda line: "Spark" in line)</a:t>
            </a:r>
          </a:p>
          <a:p>
            <a:pPr eaLnBrk="1" hangingPunct="1">
              <a:spcBef>
                <a:spcPct val="0"/>
              </a:spcBef>
              <a:buFontTx/>
              <a:buNone/>
            </a:pPr>
            <a:r>
              <a:rPr lang="en-US" altLang="zh-CN" sz="1800" dirty="0" err="1">
                <a:solidFill>
                  <a:schemeClr val="bg1"/>
                </a:solidFill>
              </a:rPr>
              <a:t>sparkrdd.collect</a:t>
            </a:r>
            <a:r>
              <a:rPr lang="en-US" altLang="zh-CN" sz="1800" dirty="0">
                <a:solidFill>
                  <a:schemeClr val="bg1"/>
                </a:solidFill>
              </a:rPr>
              <a:t>()</a:t>
            </a:r>
          </a:p>
        </p:txBody>
      </p:sp>
      <p:pic>
        <p:nvPicPr>
          <p:cNvPr id="6148"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3391852"/>
            <a:ext cx="44227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矩形 7"/>
          <p:cNvSpPr>
            <a:spLocks noChangeArrowheads="1"/>
          </p:cNvSpPr>
          <p:nvPr/>
        </p:nvSpPr>
        <p:spPr bwMode="auto">
          <a:xfrm>
            <a:off x="3124200" y="6516052"/>
            <a:ext cx="29931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t>从文件中加载数据生成</a:t>
            </a:r>
            <a:r>
              <a:rPr lang="en-US" altLang="zh-CN" sz="1800" dirty="0"/>
              <a:t>RDD</a:t>
            </a:r>
            <a:endParaRPr lang="zh-CN" altLang="en-US" sz="1800" dirty="0"/>
          </a:p>
        </p:txBody>
      </p:sp>
      <p:sp>
        <p:nvSpPr>
          <p:cNvPr id="6150" name="矩形 8"/>
          <p:cNvSpPr>
            <a:spLocks noChangeArrowheads="1"/>
          </p:cNvSpPr>
          <p:nvPr/>
        </p:nvSpPr>
        <p:spPr bwMode="auto">
          <a:xfrm>
            <a:off x="914401" y="1639252"/>
            <a:ext cx="55194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t>（</a:t>
            </a:r>
            <a:r>
              <a:rPr lang="en-US" altLang="zh-CN" sz="1800" b="1" dirty="0"/>
              <a:t>1</a:t>
            </a:r>
            <a:r>
              <a:rPr lang="zh-CN" altLang="en-US" sz="1800" b="1" dirty="0"/>
              <a:t>）从本地文件系统中加载数据创建</a:t>
            </a:r>
            <a:r>
              <a:rPr lang="en-US" altLang="zh-CN" sz="1800" b="1" dirty="0"/>
              <a:t>RDD(rdd1.py)</a:t>
            </a:r>
          </a:p>
        </p:txBody>
      </p:sp>
    </p:spTree>
    <p:extLst>
      <p:ext uri="{BB962C8B-B14F-4D97-AF65-F5344CB8AC3E}">
        <p14:creationId xmlns:p14="http://schemas.microsoft.com/office/powerpoint/2010/main" val="307999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7E9258E6-63DD-4EE0-B23E-EFE91CDBB8F5}"/>
              </a:ext>
            </a:extLst>
          </p:cNvPr>
          <p:cNvPicPr>
            <a:picLocks noChangeAspect="1"/>
          </p:cNvPicPr>
          <p:nvPr/>
        </p:nvPicPr>
        <p:blipFill>
          <a:blip r:embed="rId3"/>
          <a:stretch>
            <a:fillRect/>
          </a:stretch>
        </p:blipFill>
        <p:spPr>
          <a:xfrm>
            <a:off x="1103671" y="0"/>
            <a:ext cx="7698658"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23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42846F-82DD-42EF-A9A9-69E1EB5C6B95}"/>
              </a:ext>
            </a:extLst>
          </p:cNvPr>
          <p:cNvSpPr>
            <a:spLocks noGrp="1"/>
          </p:cNvSpPr>
          <p:nvPr>
            <p:ph type="title"/>
          </p:nvPr>
        </p:nvSpPr>
        <p:spPr>
          <a:xfrm>
            <a:off x="200472" y="76200"/>
            <a:ext cx="9705528" cy="914400"/>
          </a:xfrm>
        </p:spPr>
        <p:txBody>
          <a:bodyPr>
            <a:normAutofit fontScale="90000"/>
          </a:bodyPr>
          <a:lstStyle/>
          <a:p>
            <a:r>
              <a:rPr lang="zh-CN" altLang="en-US" dirty="0"/>
              <a:t>数据本地性：</a:t>
            </a:r>
            <a:r>
              <a:rPr lang="en-US" altLang="zh-CN" dirty="0"/>
              <a:t>Data Locality with RDDs</a:t>
            </a:r>
            <a:endParaRPr lang="zh-CN" altLang="en-US" dirty="0"/>
          </a:p>
        </p:txBody>
      </p:sp>
      <p:pic>
        <p:nvPicPr>
          <p:cNvPr id="3" name="图片 2">
            <a:extLst>
              <a:ext uri="{FF2B5EF4-FFF2-40B4-BE49-F238E27FC236}">
                <a16:creationId xmlns="" xmlns:a16="http://schemas.microsoft.com/office/drawing/2014/main" id="{7E49D422-E79B-43DD-B63E-313768E46C2B}"/>
              </a:ext>
            </a:extLst>
          </p:cNvPr>
          <p:cNvPicPr>
            <a:picLocks noChangeAspect="1"/>
          </p:cNvPicPr>
          <p:nvPr/>
        </p:nvPicPr>
        <p:blipFill>
          <a:blip r:embed="rId3"/>
          <a:stretch>
            <a:fillRect/>
          </a:stretch>
        </p:blipFill>
        <p:spPr>
          <a:xfrm>
            <a:off x="0" y="1353018"/>
            <a:ext cx="9906000" cy="4151964"/>
          </a:xfrm>
          <a:prstGeom prst="rect">
            <a:avLst/>
          </a:prstGeom>
        </p:spPr>
      </p:pic>
    </p:spTree>
    <p:extLst>
      <p:ext uri="{BB962C8B-B14F-4D97-AF65-F5344CB8AC3E}">
        <p14:creationId xmlns:p14="http://schemas.microsoft.com/office/powerpoint/2010/main" val="366492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98008B5-F753-4B46-BDB6-76FEA785482A}"/>
              </a:ext>
            </a:extLst>
          </p:cNvPr>
          <p:cNvSpPr>
            <a:spLocks noGrp="1"/>
          </p:cNvSpPr>
          <p:nvPr>
            <p:ph type="title"/>
          </p:nvPr>
        </p:nvSpPr>
        <p:spPr>
          <a:xfrm>
            <a:off x="1784648" y="332656"/>
            <a:ext cx="5976664" cy="914400"/>
          </a:xfrm>
        </p:spPr>
        <p:txBody>
          <a:bodyPr>
            <a:normAutofit/>
          </a:bodyPr>
          <a:lstStyle/>
          <a:p>
            <a:r>
              <a:rPr lang="zh-CN" altLang="en-US" b="1" dirty="0"/>
              <a:t>从</a:t>
            </a:r>
            <a:r>
              <a:rPr lang="en-US" altLang="zh-CN" b="1" dirty="0"/>
              <a:t>Data Source</a:t>
            </a:r>
            <a:r>
              <a:rPr lang="zh-CN" altLang="en-US" b="1" dirty="0"/>
              <a:t>建立</a:t>
            </a:r>
            <a:r>
              <a:rPr lang="en-US" altLang="zh-CN" b="1" dirty="0"/>
              <a:t>RDD</a:t>
            </a:r>
            <a:endParaRPr lang="zh-CN" altLang="en-US" dirty="0"/>
          </a:p>
        </p:txBody>
      </p:sp>
      <p:pic>
        <p:nvPicPr>
          <p:cNvPr id="3" name="图片 2">
            <a:extLst>
              <a:ext uri="{FF2B5EF4-FFF2-40B4-BE49-F238E27FC236}">
                <a16:creationId xmlns="" xmlns:a16="http://schemas.microsoft.com/office/drawing/2014/main" id="{71F3F25E-F4C9-4A23-B173-B9D6BB63F82C}"/>
              </a:ext>
            </a:extLst>
          </p:cNvPr>
          <p:cNvPicPr>
            <a:picLocks noChangeAspect="1"/>
          </p:cNvPicPr>
          <p:nvPr/>
        </p:nvPicPr>
        <p:blipFill>
          <a:blip r:embed="rId2"/>
          <a:stretch>
            <a:fillRect/>
          </a:stretch>
        </p:blipFill>
        <p:spPr>
          <a:xfrm>
            <a:off x="1000336" y="1586681"/>
            <a:ext cx="7905328" cy="5202596"/>
          </a:xfrm>
          <a:prstGeom prst="rect">
            <a:avLst/>
          </a:prstGeom>
        </p:spPr>
      </p:pic>
    </p:spTree>
    <p:extLst>
      <p:ext uri="{BB962C8B-B14F-4D97-AF65-F5344CB8AC3E}">
        <p14:creationId xmlns:p14="http://schemas.microsoft.com/office/powerpoint/2010/main" val="383236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99304" y="290022"/>
            <a:ext cx="5688632" cy="914400"/>
          </a:xfrm>
          <a:ln/>
        </p:spPr>
        <p:txBody>
          <a:bodyPr/>
          <a:lstStyle/>
          <a:p>
            <a:r>
              <a:rPr lang="en-US" altLang="zh-CN" dirty="0"/>
              <a:t>3.1.1 RDD</a:t>
            </a:r>
            <a:r>
              <a:rPr lang="zh-CN" altLang="en-US" dirty="0"/>
              <a:t>创建</a:t>
            </a:r>
          </a:p>
        </p:txBody>
      </p:sp>
      <p:sp>
        <p:nvSpPr>
          <p:cNvPr id="7171" name="矩形 2"/>
          <p:cNvSpPr>
            <a:spLocks noChangeArrowheads="1"/>
          </p:cNvSpPr>
          <p:nvPr/>
        </p:nvSpPr>
        <p:spPr bwMode="auto">
          <a:xfrm>
            <a:off x="499304" y="2268689"/>
            <a:ext cx="88569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Font typeface="Wingdings" panose="05000000000000000000" pitchFamily="2" charset="2"/>
              <a:buChar char="Ø"/>
            </a:pPr>
            <a:r>
              <a:rPr lang="zh-CN" altLang="en-US" sz="2000" dirty="0"/>
              <a:t>可以调用</a:t>
            </a:r>
            <a:r>
              <a:rPr lang="en-US" altLang="zh-CN" sz="2000" dirty="0" err="1"/>
              <a:t>SparkContext</a:t>
            </a:r>
            <a:r>
              <a:rPr lang="zh-CN" altLang="en-US" sz="2000" dirty="0"/>
              <a:t>的</a:t>
            </a:r>
            <a:r>
              <a:rPr lang="en-US" altLang="zh-CN" sz="2000" dirty="0"/>
              <a:t>parallelize</a:t>
            </a:r>
            <a:r>
              <a:rPr lang="zh-CN" altLang="en-US" sz="2000" dirty="0"/>
              <a:t>方法，在</a:t>
            </a:r>
            <a:r>
              <a:rPr lang="en-US" altLang="zh-CN" sz="2000" dirty="0"/>
              <a:t>Driver</a:t>
            </a:r>
            <a:r>
              <a:rPr lang="zh-CN" altLang="en-US" sz="2000" dirty="0"/>
              <a:t>中一个已经存在的集合（数组）上创建。</a:t>
            </a:r>
          </a:p>
        </p:txBody>
      </p:sp>
      <p:sp>
        <p:nvSpPr>
          <p:cNvPr id="7172" name="矩形 3"/>
          <p:cNvSpPr>
            <a:spLocks noChangeArrowheads="1"/>
          </p:cNvSpPr>
          <p:nvPr/>
        </p:nvSpPr>
        <p:spPr bwMode="auto">
          <a:xfrm>
            <a:off x="272480" y="3212976"/>
            <a:ext cx="5627424"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solidFill>
                  <a:schemeClr val="bg1"/>
                </a:solidFill>
              </a:rPr>
              <a:t>parallelrdd</a:t>
            </a:r>
            <a:r>
              <a:rPr lang="en-US" altLang="zh-CN" sz="2400" dirty="0">
                <a:solidFill>
                  <a:schemeClr val="bg1"/>
                </a:solidFill>
              </a:rPr>
              <a:t> = </a:t>
            </a:r>
            <a:r>
              <a:rPr lang="en-US" altLang="zh-CN" sz="2400" dirty="0" err="1">
                <a:solidFill>
                  <a:schemeClr val="bg1"/>
                </a:solidFill>
              </a:rPr>
              <a:t>sc.parallelize</a:t>
            </a:r>
            <a:r>
              <a:rPr lang="en-US" altLang="zh-CN" sz="2400" dirty="0">
                <a:solidFill>
                  <a:schemeClr val="bg1"/>
                </a:solidFill>
              </a:rPr>
              <a:t>([1, 2, 3, 4, 5])</a:t>
            </a:r>
          </a:p>
          <a:p>
            <a:pPr eaLnBrk="1" hangingPunct="1">
              <a:spcBef>
                <a:spcPct val="0"/>
              </a:spcBef>
              <a:buFontTx/>
              <a:buNone/>
            </a:pPr>
            <a:r>
              <a:rPr lang="en-US" altLang="zh-CN" sz="2400" dirty="0" err="1">
                <a:solidFill>
                  <a:schemeClr val="bg1"/>
                </a:solidFill>
              </a:rPr>
              <a:t>parallelrdd.count</a:t>
            </a:r>
            <a:r>
              <a:rPr lang="en-US" altLang="zh-CN" sz="2400" dirty="0">
                <a:solidFill>
                  <a:schemeClr val="bg1"/>
                </a:solidFill>
              </a:rPr>
              <a:t>()</a:t>
            </a:r>
          </a:p>
          <a:p>
            <a:pPr eaLnBrk="1" hangingPunct="1">
              <a:spcBef>
                <a:spcPct val="0"/>
              </a:spcBef>
              <a:buFontTx/>
              <a:buNone/>
            </a:pPr>
            <a:r>
              <a:rPr lang="en-US" altLang="zh-CN" sz="2400" dirty="0" err="1">
                <a:solidFill>
                  <a:schemeClr val="bg1"/>
                </a:solidFill>
              </a:rPr>
              <a:t>parallelrdd.collect</a:t>
            </a:r>
            <a:r>
              <a:rPr lang="en-US" altLang="zh-CN" sz="2400" dirty="0">
                <a:solidFill>
                  <a:schemeClr val="bg1"/>
                </a:solidFill>
              </a:rPr>
              <a:t>()</a:t>
            </a:r>
          </a:p>
        </p:txBody>
      </p:sp>
      <p:pic>
        <p:nvPicPr>
          <p:cNvPr id="1024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136" y="2842309"/>
            <a:ext cx="2827338"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矩形 7"/>
          <p:cNvSpPr>
            <a:spLocks noChangeArrowheads="1"/>
          </p:cNvSpPr>
          <p:nvPr/>
        </p:nvSpPr>
        <p:spPr bwMode="auto">
          <a:xfrm>
            <a:off x="6473012" y="5153304"/>
            <a:ext cx="2531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t>从</a:t>
            </a:r>
            <a:r>
              <a:rPr lang="zh-CN" altLang="en-US" sz="1800" dirty="0"/>
              <a:t>集合</a:t>
            </a:r>
            <a:r>
              <a:rPr lang="zh-CN" altLang="zh-CN" sz="1800" dirty="0"/>
              <a:t>创建</a:t>
            </a:r>
            <a:r>
              <a:rPr lang="en-US" altLang="zh-CN" sz="1800" dirty="0"/>
              <a:t>RDD</a:t>
            </a:r>
            <a:r>
              <a:rPr lang="zh-CN" altLang="zh-CN" sz="1800" dirty="0"/>
              <a:t>示意图</a:t>
            </a:r>
            <a:endParaRPr lang="zh-CN" altLang="en-US" sz="1800" dirty="0"/>
          </a:p>
        </p:txBody>
      </p:sp>
      <p:sp>
        <p:nvSpPr>
          <p:cNvPr id="8201" name="矩形 8"/>
          <p:cNvSpPr>
            <a:spLocks noChangeArrowheads="1"/>
          </p:cNvSpPr>
          <p:nvPr/>
        </p:nvSpPr>
        <p:spPr bwMode="auto">
          <a:xfrm>
            <a:off x="560512" y="1574424"/>
            <a:ext cx="5760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dirty="0"/>
              <a:t>2. </a:t>
            </a:r>
            <a:r>
              <a:rPr lang="zh-CN" altLang="en-US" sz="2800" b="1" dirty="0"/>
              <a:t>通过并行集合（数组）创建</a:t>
            </a:r>
            <a:r>
              <a:rPr lang="en-US" altLang="zh-CN" sz="2800" b="1" dirty="0"/>
              <a:t>RDD</a:t>
            </a:r>
          </a:p>
        </p:txBody>
      </p:sp>
    </p:spTree>
    <p:extLst>
      <p:ext uri="{BB962C8B-B14F-4D97-AF65-F5344CB8AC3E}">
        <p14:creationId xmlns:p14="http://schemas.microsoft.com/office/powerpoint/2010/main" val="3596233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nodeType="withEffect">
                                  <p:stCondLst>
                                    <p:cond delay="0"/>
                                  </p:stCondLst>
                                  <p:childTnLst>
                                    <p:set>
                                      <p:cBhvr>
                                        <p:cTn id="12" dur="1" fill="hold">
                                          <p:stCondLst>
                                            <p:cond delay="0"/>
                                          </p:stCondLst>
                                        </p:cTn>
                                        <p:tgtEl>
                                          <p:spTgt spid="10247"/>
                                        </p:tgtEl>
                                        <p:attrNameLst>
                                          <p:attrName>style.visibility</p:attrName>
                                        </p:attrNameLst>
                                      </p:cBhvr>
                                      <p:to>
                                        <p:strVal val="visible"/>
                                      </p:to>
                                    </p:set>
                                    <p:animEffect transition="in" filter="blinds(horizontal)">
                                      <p:cBhvr>
                                        <p:cTn id="13" dur="500"/>
                                        <p:tgtEl>
                                          <p:spTgt spid="1024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248"/>
                                        </p:tgtEl>
                                        <p:attrNameLst>
                                          <p:attrName>style.visibility</p:attrName>
                                        </p:attrNameLst>
                                      </p:cBhvr>
                                      <p:to>
                                        <p:strVal val="visible"/>
                                      </p:to>
                                    </p:set>
                                    <p:animEffect transition="in" filter="blinds(horizontal)">
                                      <p:cBhvr>
                                        <p:cTn id="16"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animBg="1"/>
      <p:bldP spid="102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60512" y="332656"/>
            <a:ext cx="8667750" cy="914400"/>
          </a:xfrm>
          <a:ln/>
        </p:spPr>
        <p:txBody>
          <a:bodyPr/>
          <a:lstStyle/>
          <a:p>
            <a:r>
              <a:rPr lang="en-US" altLang="zh-CN" dirty="0">
                <a:latin typeface="+mj-ea"/>
              </a:rPr>
              <a:t>3.1.2 RDD</a:t>
            </a:r>
            <a:r>
              <a:rPr lang="zh-CN" altLang="en-US" dirty="0">
                <a:latin typeface="+mj-ea"/>
              </a:rPr>
              <a:t>操作</a:t>
            </a:r>
          </a:p>
        </p:txBody>
      </p:sp>
      <p:sp>
        <p:nvSpPr>
          <p:cNvPr id="9219" name="矩形 2"/>
          <p:cNvSpPr>
            <a:spLocks noChangeArrowheads="1"/>
          </p:cNvSpPr>
          <p:nvPr/>
        </p:nvSpPr>
        <p:spPr bwMode="auto">
          <a:xfrm>
            <a:off x="560512" y="2060848"/>
            <a:ext cx="7200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800" b="1" dirty="0">
                <a:latin typeface="+mn-ea"/>
                <a:ea typeface="+mn-ea"/>
              </a:rPr>
              <a:t>1. </a:t>
            </a:r>
            <a:r>
              <a:rPr lang="zh-CN" altLang="en-US" sz="4800" b="1" dirty="0">
                <a:latin typeface="+mn-ea"/>
                <a:ea typeface="+mn-ea"/>
              </a:rPr>
              <a:t>转换操作</a:t>
            </a:r>
            <a:endParaRPr lang="en-US" altLang="zh-CN" sz="4800" b="1" dirty="0">
              <a:latin typeface="+mn-ea"/>
              <a:ea typeface="+mn-ea"/>
            </a:endParaRPr>
          </a:p>
          <a:p>
            <a:pPr eaLnBrk="1" hangingPunct="1">
              <a:spcBef>
                <a:spcPct val="0"/>
              </a:spcBef>
              <a:buFontTx/>
              <a:buNone/>
            </a:pPr>
            <a:r>
              <a:rPr lang="en-US" altLang="zh-CN" sz="4800" b="1" dirty="0">
                <a:latin typeface="+mn-ea"/>
                <a:ea typeface="+mn-ea"/>
              </a:rPr>
              <a:t>2. </a:t>
            </a:r>
            <a:r>
              <a:rPr lang="zh-CN" altLang="en-US" sz="4800" b="1" dirty="0">
                <a:latin typeface="+mn-ea"/>
                <a:ea typeface="+mn-ea"/>
              </a:rPr>
              <a:t>行动操作</a:t>
            </a:r>
          </a:p>
          <a:p>
            <a:pPr eaLnBrk="1" hangingPunct="1">
              <a:spcBef>
                <a:spcPct val="0"/>
              </a:spcBef>
              <a:buFontTx/>
              <a:buNone/>
            </a:pPr>
            <a:r>
              <a:rPr lang="en-US" altLang="zh-CN" sz="4800" b="1" dirty="0">
                <a:latin typeface="+mn-ea"/>
                <a:ea typeface="+mn-ea"/>
              </a:rPr>
              <a:t>3. </a:t>
            </a:r>
            <a:r>
              <a:rPr lang="zh-CN" altLang="en-US" sz="4800" b="1" dirty="0">
                <a:latin typeface="+mn-ea"/>
                <a:ea typeface="+mn-ea"/>
              </a:rPr>
              <a:t>惰性机制</a:t>
            </a:r>
          </a:p>
        </p:txBody>
      </p:sp>
    </p:spTree>
    <p:extLst>
      <p:ext uri="{BB962C8B-B14F-4D97-AF65-F5344CB8AC3E}">
        <p14:creationId xmlns:p14="http://schemas.microsoft.com/office/powerpoint/2010/main" val="4789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72792" y="302434"/>
            <a:ext cx="8667750" cy="914400"/>
          </a:xfrm>
          <a:ln/>
        </p:spPr>
        <p:txBody>
          <a:bodyPr/>
          <a:lstStyle/>
          <a:p>
            <a:r>
              <a:rPr lang="en-US" altLang="zh-CN" dirty="0"/>
              <a:t>3.1.2 RDD</a:t>
            </a:r>
            <a:r>
              <a:rPr lang="zh-CN" altLang="en-US" dirty="0"/>
              <a:t>操作</a:t>
            </a:r>
          </a:p>
        </p:txBody>
      </p:sp>
      <p:sp>
        <p:nvSpPr>
          <p:cNvPr id="10243" name="矩形 2"/>
          <p:cNvSpPr>
            <a:spLocks noChangeArrowheads="1"/>
          </p:cNvSpPr>
          <p:nvPr/>
        </p:nvSpPr>
        <p:spPr bwMode="auto">
          <a:xfrm>
            <a:off x="444146" y="2074003"/>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ü"/>
            </a:pPr>
            <a:r>
              <a:rPr lang="zh-CN" altLang="en-US" sz="2400" dirty="0">
                <a:latin typeface="+mn-ea"/>
                <a:ea typeface="+mn-ea"/>
              </a:rPr>
              <a:t>对于</a:t>
            </a:r>
            <a:r>
              <a:rPr lang="en-US" altLang="zh-CN" sz="2400" dirty="0">
                <a:latin typeface="+mn-ea"/>
                <a:ea typeface="+mn-ea"/>
              </a:rPr>
              <a:t>RDD</a:t>
            </a:r>
            <a:r>
              <a:rPr lang="zh-CN" altLang="en-US" sz="2400" dirty="0">
                <a:latin typeface="+mn-ea"/>
                <a:ea typeface="+mn-ea"/>
              </a:rPr>
              <a:t>而言，每一次转换操作都会产生不同的</a:t>
            </a:r>
            <a:r>
              <a:rPr lang="en-US" altLang="zh-CN" sz="2400" dirty="0">
                <a:latin typeface="+mn-ea"/>
                <a:ea typeface="+mn-ea"/>
              </a:rPr>
              <a:t>RDD</a:t>
            </a:r>
            <a:r>
              <a:rPr lang="zh-CN" altLang="en-US" sz="2400" dirty="0">
                <a:latin typeface="+mn-ea"/>
                <a:ea typeface="+mn-ea"/>
              </a:rPr>
              <a:t>，供给下一个“转换”使用</a:t>
            </a:r>
            <a:endParaRPr lang="en-US" altLang="zh-CN" sz="2400" dirty="0">
              <a:latin typeface="+mn-ea"/>
              <a:ea typeface="+mn-ea"/>
            </a:endParaRPr>
          </a:p>
          <a:p>
            <a:pPr marL="342900" indent="-342900" algn="just" eaLnBrk="1" hangingPunct="1">
              <a:spcBef>
                <a:spcPct val="0"/>
              </a:spcBef>
              <a:buFont typeface="Wingdings" panose="05000000000000000000" pitchFamily="2" charset="2"/>
              <a:buChar char="ü"/>
            </a:pPr>
            <a:r>
              <a:rPr lang="zh-CN" altLang="en-US" sz="2400" dirty="0">
                <a:latin typeface="+mn-ea"/>
                <a:ea typeface="+mn-ea"/>
              </a:rPr>
              <a:t>转换得到的</a:t>
            </a:r>
            <a:r>
              <a:rPr lang="en-US" altLang="zh-CN" sz="2400" dirty="0">
                <a:latin typeface="+mn-ea"/>
                <a:ea typeface="+mn-ea"/>
              </a:rPr>
              <a:t>RDD</a:t>
            </a:r>
            <a:r>
              <a:rPr lang="zh-CN" altLang="en-US" sz="2400" dirty="0">
                <a:latin typeface="+mn-ea"/>
                <a:ea typeface="+mn-ea"/>
              </a:rPr>
              <a:t>是惰性求值的，也就是说，整个转换过程只是记录了转换的轨迹，并不会发生真正的计算，只有遇到行动操作（</a:t>
            </a:r>
            <a:r>
              <a:rPr lang="en-US" altLang="zh-CN" sz="2400" dirty="0">
                <a:latin typeface="+mn-ea"/>
                <a:ea typeface="+mn-ea"/>
              </a:rPr>
              <a:t>Actions,</a:t>
            </a:r>
            <a:r>
              <a:rPr lang="zh-CN" altLang="en-US" sz="2400" dirty="0">
                <a:latin typeface="+mn-ea"/>
                <a:ea typeface="+mn-ea"/>
              </a:rPr>
              <a:t>）时，才会发生真正的计算，开始从血缘关系源头开始，进行物理的转换操作</a:t>
            </a:r>
            <a:endParaRPr lang="zh-CN" altLang="en-US" sz="1800" dirty="0">
              <a:latin typeface="+mn-ea"/>
              <a:ea typeface="+mn-ea"/>
            </a:endParaRPr>
          </a:p>
        </p:txBody>
      </p:sp>
      <p:grpSp>
        <p:nvGrpSpPr>
          <p:cNvPr id="10244" name="组合 15"/>
          <p:cNvGrpSpPr>
            <a:grpSpLocks/>
          </p:cNvGrpSpPr>
          <p:nvPr/>
        </p:nvGrpSpPr>
        <p:grpSpPr bwMode="auto">
          <a:xfrm>
            <a:off x="1352600" y="4382228"/>
            <a:ext cx="7105600" cy="2256300"/>
            <a:chOff x="1295400" y="4114800"/>
            <a:chExt cx="6805613" cy="1828800"/>
          </a:xfrm>
        </p:grpSpPr>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91005"/>
              <a:ext cx="6805613" cy="17525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Box 6"/>
            <p:cNvSpPr txBox="1">
              <a:spLocks noChangeArrowheads="1"/>
            </p:cNvSpPr>
            <p:nvPr/>
          </p:nvSpPr>
          <p:spPr bwMode="auto">
            <a:xfrm>
              <a:off x="6705600" y="4800600"/>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动作</a:t>
              </a:r>
            </a:p>
          </p:txBody>
        </p:sp>
        <p:sp>
          <p:nvSpPr>
            <p:cNvPr id="10248" name="TextBox 7"/>
            <p:cNvSpPr txBox="1">
              <a:spLocks noChangeArrowheads="1"/>
            </p:cNvSpPr>
            <p:nvPr/>
          </p:nvSpPr>
          <p:spPr bwMode="auto">
            <a:xfrm>
              <a:off x="3163669" y="4114800"/>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转换</a:t>
              </a:r>
            </a:p>
          </p:txBody>
        </p:sp>
        <p:sp>
          <p:nvSpPr>
            <p:cNvPr id="10249" name="TextBox 8"/>
            <p:cNvSpPr txBox="1">
              <a:spLocks noChangeArrowheads="1"/>
            </p:cNvSpPr>
            <p:nvPr/>
          </p:nvSpPr>
          <p:spPr bwMode="auto">
            <a:xfrm>
              <a:off x="3163669" y="5257800"/>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转换</a:t>
              </a:r>
            </a:p>
          </p:txBody>
        </p:sp>
        <p:sp>
          <p:nvSpPr>
            <p:cNvPr id="10250" name="TextBox 9"/>
            <p:cNvSpPr txBox="1">
              <a:spLocks noChangeArrowheads="1"/>
            </p:cNvSpPr>
            <p:nvPr/>
          </p:nvSpPr>
          <p:spPr bwMode="auto">
            <a:xfrm>
              <a:off x="4419600" y="4495800"/>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转换</a:t>
              </a:r>
            </a:p>
          </p:txBody>
        </p:sp>
        <p:sp>
          <p:nvSpPr>
            <p:cNvPr id="10251" name="TextBox 10"/>
            <p:cNvSpPr txBox="1">
              <a:spLocks noChangeArrowheads="1"/>
            </p:cNvSpPr>
            <p:nvPr/>
          </p:nvSpPr>
          <p:spPr bwMode="auto">
            <a:xfrm>
              <a:off x="4459069" y="5345669"/>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转换</a:t>
              </a:r>
            </a:p>
          </p:txBody>
        </p:sp>
        <p:sp>
          <p:nvSpPr>
            <p:cNvPr id="10252" name="TextBox 11"/>
            <p:cNvSpPr txBox="1">
              <a:spLocks noChangeArrowheads="1"/>
            </p:cNvSpPr>
            <p:nvPr/>
          </p:nvSpPr>
          <p:spPr bwMode="auto">
            <a:xfrm>
              <a:off x="5562600" y="4800600"/>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转换</a:t>
              </a:r>
            </a:p>
          </p:txBody>
        </p:sp>
        <p:sp>
          <p:nvSpPr>
            <p:cNvPr id="10253" name="TextBox 7"/>
            <p:cNvSpPr txBox="1">
              <a:spLocks noChangeArrowheads="1"/>
            </p:cNvSpPr>
            <p:nvPr/>
          </p:nvSpPr>
          <p:spPr bwMode="auto">
            <a:xfrm>
              <a:off x="1905000" y="4419600"/>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创建</a:t>
              </a:r>
            </a:p>
          </p:txBody>
        </p:sp>
        <p:sp>
          <p:nvSpPr>
            <p:cNvPr id="10254" name="TextBox 7"/>
            <p:cNvSpPr txBox="1">
              <a:spLocks noChangeArrowheads="1"/>
            </p:cNvSpPr>
            <p:nvPr/>
          </p:nvSpPr>
          <p:spPr bwMode="auto">
            <a:xfrm>
              <a:off x="1944469" y="5410200"/>
              <a:ext cx="62745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创建</a:t>
              </a:r>
            </a:p>
          </p:txBody>
        </p:sp>
      </p:grpSp>
      <p:sp>
        <p:nvSpPr>
          <p:cNvPr id="10245" name="矩形 13"/>
          <p:cNvSpPr>
            <a:spLocks noChangeArrowheads="1"/>
          </p:cNvSpPr>
          <p:nvPr/>
        </p:nvSpPr>
        <p:spPr bwMode="auto">
          <a:xfrm>
            <a:off x="405609" y="1559302"/>
            <a:ext cx="50064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dirty="0">
                <a:latin typeface="+mn-ea"/>
                <a:ea typeface="+mn-ea"/>
              </a:rPr>
              <a:t>1. </a:t>
            </a:r>
            <a:r>
              <a:rPr lang="zh-CN" altLang="en-US" sz="2800" b="1" dirty="0">
                <a:latin typeface="+mn-ea"/>
                <a:ea typeface="+mn-ea"/>
              </a:rPr>
              <a:t>转换操作（</a:t>
            </a:r>
            <a:r>
              <a:rPr lang="en-US" altLang="zh-CN" sz="2800" b="1" dirty="0">
                <a:latin typeface="+mn-ea"/>
                <a:ea typeface="+mn-ea"/>
              </a:rPr>
              <a:t>Transformations</a:t>
            </a:r>
            <a:r>
              <a:rPr lang="zh-CN" altLang="en-US" sz="2800" b="1" dirty="0">
                <a:latin typeface="+mn-ea"/>
                <a:ea typeface="+mn-ea"/>
              </a:rPr>
              <a:t>）</a:t>
            </a:r>
            <a:endParaRPr lang="en-US" altLang="zh-CN" sz="2800" b="1" dirty="0">
              <a:latin typeface="+mn-ea"/>
              <a:ea typeface="+mn-ea"/>
            </a:endParaRPr>
          </a:p>
        </p:txBody>
      </p:sp>
    </p:spTree>
    <p:extLst>
      <p:ext uri="{BB962C8B-B14F-4D97-AF65-F5344CB8AC3E}">
        <p14:creationId xmlns:p14="http://schemas.microsoft.com/office/powerpoint/2010/main" val="2061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barn(inVertical)">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560512" y="476672"/>
            <a:ext cx="8667750" cy="914400"/>
          </a:xfrm>
          <a:ln/>
        </p:spPr>
        <p:txBody>
          <a:bodyPr/>
          <a:lstStyle/>
          <a:p>
            <a:r>
              <a:rPr lang="en-US" altLang="zh-CN" dirty="0">
                <a:latin typeface="+mj-ea"/>
              </a:rPr>
              <a:t>3.1.2 RDD</a:t>
            </a:r>
            <a:r>
              <a:rPr lang="zh-CN" altLang="en-US" dirty="0">
                <a:latin typeface="+mj-ea"/>
              </a:rPr>
              <a:t>操作</a:t>
            </a:r>
          </a:p>
        </p:txBody>
      </p:sp>
      <p:graphicFrame>
        <p:nvGraphicFramePr>
          <p:cNvPr id="4" name="表格 3"/>
          <p:cNvGraphicFramePr>
            <a:graphicFrameLocks noGrp="1"/>
          </p:cNvGraphicFramePr>
          <p:nvPr>
            <p:extLst>
              <p:ext uri="{D42A27DB-BD31-4B8C-83A1-F6EECF244321}">
                <p14:modId xmlns:p14="http://schemas.microsoft.com/office/powerpoint/2010/main" val="758120928"/>
              </p:ext>
            </p:extLst>
          </p:nvPr>
        </p:nvGraphicFramePr>
        <p:xfrm>
          <a:off x="56456" y="2141568"/>
          <a:ext cx="9649072" cy="4082670"/>
        </p:xfrm>
        <a:graphic>
          <a:graphicData uri="http://schemas.openxmlformats.org/drawingml/2006/table">
            <a:tbl>
              <a:tblPr>
                <a:tableStyleId>{E8B1032C-EA38-4F05-BA0D-38AFFFC7BED3}</a:tableStyleId>
              </a:tblPr>
              <a:tblGrid>
                <a:gridCol w="2736304">
                  <a:extLst>
                    <a:ext uri="{9D8B030D-6E8A-4147-A177-3AD203B41FA5}">
                      <a16:colId xmlns="" xmlns:a16="http://schemas.microsoft.com/office/drawing/2014/main" val="20000"/>
                    </a:ext>
                  </a:extLst>
                </a:gridCol>
                <a:gridCol w="6912768">
                  <a:extLst>
                    <a:ext uri="{9D8B030D-6E8A-4147-A177-3AD203B41FA5}">
                      <a16:colId xmlns="" xmlns:a16="http://schemas.microsoft.com/office/drawing/2014/main" val="20001"/>
                    </a:ext>
                  </a:extLst>
                </a:gridCol>
              </a:tblGrid>
              <a:tr h="359314">
                <a:tc>
                  <a:txBody>
                    <a:bodyPr/>
                    <a:lstStyle/>
                    <a:p>
                      <a:pPr algn="ctr">
                        <a:spcAft>
                          <a:spcPts val="0"/>
                        </a:spcAft>
                      </a:pPr>
                      <a:r>
                        <a:rPr lang="zh-CN" sz="2100" kern="100" dirty="0"/>
                        <a:t>操作</a:t>
                      </a:r>
                      <a:endParaRPr lang="zh-CN" sz="2100" b="1" kern="100" dirty="0">
                        <a:latin typeface="+mn-ea"/>
                        <a:ea typeface="+mn-ea"/>
                        <a:cs typeface="Times New Roman"/>
                      </a:endParaRPr>
                    </a:p>
                  </a:txBody>
                  <a:tcPr marL="68582" marR="68582" marT="0" marB="0" anchor="ctr"/>
                </a:tc>
                <a:tc>
                  <a:txBody>
                    <a:bodyPr/>
                    <a:lstStyle/>
                    <a:p>
                      <a:pPr algn="ctr">
                        <a:spcAft>
                          <a:spcPts val="0"/>
                        </a:spcAft>
                      </a:pPr>
                      <a:r>
                        <a:rPr lang="zh-CN" sz="2100" kern="100" dirty="0"/>
                        <a:t>含义</a:t>
                      </a:r>
                      <a:endParaRPr lang="zh-CN" sz="2100" b="1" kern="100" dirty="0">
                        <a:latin typeface="+mn-ea"/>
                        <a:ea typeface="+mn-ea"/>
                        <a:cs typeface="Times New Roman"/>
                      </a:endParaRPr>
                    </a:p>
                  </a:txBody>
                  <a:tcPr marL="68582" marR="68582" marT="0" marB="0" anchor="ctr"/>
                </a:tc>
                <a:extLst>
                  <a:ext uri="{0D108BD9-81ED-4DB2-BD59-A6C34878D82A}">
                    <a16:rowId xmlns="" xmlns:a16="http://schemas.microsoft.com/office/drawing/2014/main" val="10000"/>
                  </a:ext>
                </a:extLst>
              </a:tr>
              <a:tr h="568078">
                <a:tc>
                  <a:txBody>
                    <a:bodyPr/>
                    <a:lstStyle/>
                    <a:p>
                      <a:pPr algn="ctr">
                        <a:spcAft>
                          <a:spcPts val="0"/>
                        </a:spcAft>
                      </a:pPr>
                      <a:r>
                        <a:rPr lang="en-US" sz="2400" kern="100" dirty="0"/>
                        <a:t>filter(</a:t>
                      </a:r>
                      <a:r>
                        <a:rPr lang="en-US" sz="2400" kern="100" dirty="0" err="1"/>
                        <a:t>func</a:t>
                      </a:r>
                      <a:r>
                        <a:rPr lang="en-US" sz="2400" kern="100" dirty="0"/>
                        <a:t>)</a:t>
                      </a:r>
                      <a:endParaRPr lang="zh-CN" sz="2400" i="0" kern="100" dirty="0">
                        <a:latin typeface="Times New Roman" panose="02020603050405020304" pitchFamily="18" charset="0"/>
                        <a:ea typeface="+mn-ea"/>
                        <a:cs typeface="Times New Roman" panose="02020603050405020304" pitchFamily="18" charset="0"/>
                      </a:endParaRPr>
                    </a:p>
                  </a:txBody>
                  <a:tcPr marL="68582" marR="68582" marT="0" marB="0" anchor="ctr"/>
                </a:tc>
                <a:tc>
                  <a:txBody>
                    <a:bodyPr/>
                    <a:lstStyle/>
                    <a:p>
                      <a:pPr algn="just">
                        <a:spcAft>
                          <a:spcPts val="0"/>
                        </a:spcAft>
                      </a:pPr>
                      <a:r>
                        <a:rPr lang="zh-CN" sz="2100" kern="100" dirty="0"/>
                        <a:t>筛选出满足函数</a:t>
                      </a:r>
                      <a:r>
                        <a:rPr lang="en-US" sz="2100" kern="100" dirty="0" err="1"/>
                        <a:t>func</a:t>
                      </a:r>
                      <a:r>
                        <a:rPr lang="zh-CN" sz="2100" kern="100" dirty="0"/>
                        <a:t>的元素，并返回一个新的数据集</a:t>
                      </a:r>
                      <a:endParaRPr lang="zh-CN" sz="2100" kern="100" dirty="0">
                        <a:latin typeface="+mn-ea"/>
                        <a:ea typeface="+mn-ea"/>
                        <a:cs typeface="Times New Roman"/>
                      </a:endParaRPr>
                    </a:p>
                  </a:txBody>
                  <a:tcPr marL="68582" marR="68582" marT="0" marB="0" anchor="ctr"/>
                </a:tc>
                <a:extLst>
                  <a:ext uri="{0D108BD9-81ED-4DB2-BD59-A6C34878D82A}">
                    <a16:rowId xmlns="" xmlns:a16="http://schemas.microsoft.com/office/drawing/2014/main" val="10001"/>
                  </a:ext>
                </a:extLst>
              </a:tr>
              <a:tr h="576064">
                <a:tc>
                  <a:txBody>
                    <a:bodyPr/>
                    <a:lstStyle/>
                    <a:p>
                      <a:pPr algn="ctr">
                        <a:spcAft>
                          <a:spcPts val="0"/>
                        </a:spcAft>
                      </a:pPr>
                      <a:r>
                        <a:rPr lang="en-US" sz="2400" kern="100" dirty="0"/>
                        <a:t>map(</a:t>
                      </a:r>
                      <a:r>
                        <a:rPr lang="en-US" sz="2400" kern="100" dirty="0" err="1"/>
                        <a:t>func</a:t>
                      </a:r>
                      <a:r>
                        <a:rPr lang="en-US" sz="2400" kern="100" dirty="0"/>
                        <a:t>)</a:t>
                      </a:r>
                      <a:endParaRPr lang="zh-CN" sz="2400" i="0" kern="100" dirty="0">
                        <a:latin typeface="Times New Roman" panose="02020603050405020304" pitchFamily="18" charset="0"/>
                        <a:ea typeface="+mn-ea"/>
                        <a:cs typeface="Times New Roman" panose="02020603050405020304" pitchFamily="18" charset="0"/>
                      </a:endParaRPr>
                    </a:p>
                  </a:txBody>
                  <a:tcPr marL="68582" marR="68582" marT="0" marB="0" anchor="ctr"/>
                </a:tc>
                <a:tc>
                  <a:txBody>
                    <a:bodyPr/>
                    <a:lstStyle/>
                    <a:p>
                      <a:pPr algn="just">
                        <a:spcAft>
                          <a:spcPts val="0"/>
                        </a:spcAft>
                      </a:pPr>
                      <a:r>
                        <a:rPr lang="zh-CN" sz="2100" kern="100" dirty="0"/>
                        <a:t>将每个元素传递到函数</a:t>
                      </a:r>
                      <a:r>
                        <a:rPr lang="en-US" sz="2100" kern="100" dirty="0" err="1"/>
                        <a:t>func</a:t>
                      </a:r>
                      <a:r>
                        <a:rPr lang="zh-CN" sz="2100" kern="100" dirty="0"/>
                        <a:t>中，并将结果返回为一个新的数据集</a:t>
                      </a:r>
                      <a:endParaRPr lang="zh-CN" sz="2100" kern="100" dirty="0">
                        <a:latin typeface="+mn-ea"/>
                        <a:ea typeface="+mn-ea"/>
                        <a:cs typeface="Times New Roman"/>
                      </a:endParaRPr>
                    </a:p>
                  </a:txBody>
                  <a:tcPr marL="68582" marR="68582" marT="0" marB="0" anchor="ctr"/>
                </a:tc>
                <a:extLst>
                  <a:ext uri="{0D108BD9-81ED-4DB2-BD59-A6C34878D82A}">
                    <a16:rowId xmlns="" xmlns:a16="http://schemas.microsoft.com/office/drawing/2014/main" val="10002"/>
                  </a:ext>
                </a:extLst>
              </a:tr>
              <a:tr h="718628">
                <a:tc>
                  <a:txBody>
                    <a:bodyPr/>
                    <a:lstStyle/>
                    <a:p>
                      <a:pPr algn="ctr">
                        <a:spcAft>
                          <a:spcPts val="0"/>
                        </a:spcAft>
                      </a:pPr>
                      <a:r>
                        <a:rPr lang="en-US" sz="2400" kern="100" dirty="0" err="1"/>
                        <a:t>flatMap</a:t>
                      </a:r>
                      <a:r>
                        <a:rPr lang="en-US" sz="2400" kern="100" dirty="0"/>
                        <a:t>(</a:t>
                      </a:r>
                      <a:r>
                        <a:rPr lang="en-US" sz="2400" kern="100" dirty="0" err="1"/>
                        <a:t>func</a:t>
                      </a:r>
                      <a:r>
                        <a:rPr lang="en-US" sz="2400" kern="100" dirty="0"/>
                        <a:t>)</a:t>
                      </a:r>
                      <a:endParaRPr lang="zh-CN" sz="2400" i="0" kern="100" dirty="0">
                        <a:latin typeface="Times New Roman" panose="02020603050405020304" pitchFamily="18" charset="0"/>
                        <a:ea typeface="+mn-ea"/>
                        <a:cs typeface="Times New Roman" panose="02020603050405020304" pitchFamily="18" charset="0"/>
                      </a:endParaRPr>
                    </a:p>
                  </a:txBody>
                  <a:tcPr marL="68582" marR="68582" marT="0" marB="0" anchor="ctr"/>
                </a:tc>
                <a:tc>
                  <a:txBody>
                    <a:bodyPr/>
                    <a:lstStyle/>
                    <a:p>
                      <a:pPr algn="just">
                        <a:spcAft>
                          <a:spcPts val="0"/>
                        </a:spcAft>
                      </a:pPr>
                      <a:r>
                        <a:rPr lang="zh-CN" sz="2100" kern="100" dirty="0"/>
                        <a:t>与</a:t>
                      </a:r>
                      <a:r>
                        <a:rPr lang="en-US" sz="2100" kern="100" dirty="0"/>
                        <a:t>map()</a:t>
                      </a:r>
                      <a:r>
                        <a:rPr lang="zh-CN" sz="2100" kern="100" dirty="0"/>
                        <a:t>相似，但每个输入元素都可以映射到</a:t>
                      </a:r>
                      <a:r>
                        <a:rPr lang="en-US" sz="2100" kern="100" dirty="0"/>
                        <a:t>0</a:t>
                      </a:r>
                      <a:r>
                        <a:rPr lang="zh-CN" sz="2100" kern="100" dirty="0"/>
                        <a:t>或多个输出结果</a:t>
                      </a:r>
                      <a:endParaRPr lang="zh-CN" sz="2100" kern="100" dirty="0">
                        <a:latin typeface="+mn-ea"/>
                        <a:ea typeface="+mn-ea"/>
                        <a:cs typeface="Times New Roman"/>
                      </a:endParaRPr>
                    </a:p>
                  </a:txBody>
                  <a:tcPr marL="68582" marR="68582" marT="0" marB="0" anchor="ctr"/>
                </a:tc>
                <a:extLst>
                  <a:ext uri="{0D108BD9-81ED-4DB2-BD59-A6C34878D82A}">
                    <a16:rowId xmlns="" xmlns:a16="http://schemas.microsoft.com/office/drawing/2014/main" val="10003"/>
                  </a:ext>
                </a:extLst>
              </a:tr>
              <a:tr h="718628">
                <a:tc>
                  <a:txBody>
                    <a:bodyPr/>
                    <a:lstStyle/>
                    <a:p>
                      <a:pPr algn="ctr">
                        <a:spcAft>
                          <a:spcPts val="0"/>
                        </a:spcAft>
                      </a:pPr>
                      <a:r>
                        <a:rPr lang="en-US" sz="2400" kern="100" dirty="0" err="1"/>
                        <a:t>groupByKey</a:t>
                      </a:r>
                      <a:r>
                        <a:rPr lang="en-US" sz="2400" kern="100" dirty="0"/>
                        <a:t>()</a:t>
                      </a:r>
                      <a:endParaRPr lang="zh-CN" sz="2400" i="0" kern="100" dirty="0">
                        <a:latin typeface="Times New Roman" panose="02020603050405020304" pitchFamily="18" charset="0"/>
                        <a:ea typeface="+mn-ea"/>
                        <a:cs typeface="Times New Roman" panose="02020603050405020304" pitchFamily="18" charset="0"/>
                      </a:endParaRPr>
                    </a:p>
                  </a:txBody>
                  <a:tcPr marL="68582" marR="68582" marT="0" marB="0" anchor="ctr"/>
                </a:tc>
                <a:tc>
                  <a:txBody>
                    <a:bodyPr/>
                    <a:lstStyle/>
                    <a:p>
                      <a:pPr algn="just">
                        <a:spcAft>
                          <a:spcPts val="0"/>
                        </a:spcAft>
                      </a:pPr>
                      <a:r>
                        <a:rPr lang="zh-CN" sz="2100" kern="100" dirty="0"/>
                        <a:t>应用于</a:t>
                      </a:r>
                      <a:r>
                        <a:rPr lang="en-US" sz="2100" kern="100" dirty="0"/>
                        <a:t>(K,V)</a:t>
                      </a:r>
                      <a:r>
                        <a:rPr lang="zh-CN" sz="2100" kern="100" dirty="0"/>
                        <a:t>键值对的数据集时，返回一个新的</a:t>
                      </a:r>
                      <a:r>
                        <a:rPr lang="en-US" sz="2100" kern="100" dirty="0"/>
                        <a:t>(K, </a:t>
                      </a:r>
                      <a:r>
                        <a:rPr lang="en-US" sz="2100" kern="100" dirty="0" err="1"/>
                        <a:t>Iterable</a:t>
                      </a:r>
                      <a:r>
                        <a:rPr lang="en-US" sz="2100" kern="100" dirty="0"/>
                        <a:t>)</a:t>
                      </a:r>
                      <a:r>
                        <a:rPr lang="zh-CN" sz="2100" kern="100" dirty="0"/>
                        <a:t>形式的数据集</a:t>
                      </a:r>
                      <a:endParaRPr lang="zh-CN" sz="2100" kern="100" dirty="0">
                        <a:latin typeface="+mn-ea"/>
                        <a:ea typeface="+mn-ea"/>
                        <a:cs typeface="Times New Roman"/>
                      </a:endParaRPr>
                    </a:p>
                  </a:txBody>
                  <a:tcPr marL="68582" marR="68582" marT="0" marB="0" anchor="ctr"/>
                </a:tc>
                <a:extLst>
                  <a:ext uri="{0D108BD9-81ED-4DB2-BD59-A6C34878D82A}">
                    <a16:rowId xmlns="" xmlns:a16="http://schemas.microsoft.com/office/drawing/2014/main" val="10004"/>
                  </a:ext>
                </a:extLst>
              </a:tr>
              <a:tr h="1077942">
                <a:tc>
                  <a:txBody>
                    <a:bodyPr/>
                    <a:lstStyle/>
                    <a:p>
                      <a:pPr algn="ctr">
                        <a:spcAft>
                          <a:spcPts val="0"/>
                        </a:spcAft>
                      </a:pPr>
                      <a:r>
                        <a:rPr lang="en-US" sz="2400" kern="100" dirty="0" err="1"/>
                        <a:t>reduceByKey</a:t>
                      </a:r>
                      <a:r>
                        <a:rPr lang="en-US" sz="2400" kern="100" dirty="0"/>
                        <a:t>(</a:t>
                      </a:r>
                      <a:r>
                        <a:rPr lang="en-US" sz="2400" kern="100" dirty="0" err="1"/>
                        <a:t>func</a:t>
                      </a:r>
                      <a:r>
                        <a:rPr lang="en-US" sz="2400" kern="100" dirty="0"/>
                        <a:t>)</a:t>
                      </a:r>
                      <a:endParaRPr lang="zh-CN" sz="2400" i="0" kern="100" dirty="0">
                        <a:latin typeface="Times New Roman" panose="02020603050405020304" pitchFamily="18" charset="0"/>
                        <a:ea typeface="+mn-ea"/>
                        <a:cs typeface="Times New Roman" panose="02020603050405020304" pitchFamily="18" charset="0"/>
                      </a:endParaRPr>
                    </a:p>
                  </a:txBody>
                  <a:tcPr marL="68582" marR="68582" marT="0" marB="0" anchor="ctr"/>
                </a:tc>
                <a:tc>
                  <a:txBody>
                    <a:bodyPr/>
                    <a:lstStyle/>
                    <a:p>
                      <a:pPr algn="just">
                        <a:spcAft>
                          <a:spcPts val="0"/>
                        </a:spcAft>
                      </a:pPr>
                      <a:r>
                        <a:rPr lang="zh-CN" sz="2100" kern="100" dirty="0"/>
                        <a:t>应用于</a:t>
                      </a:r>
                      <a:r>
                        <a:rPr lang="en-US" sz="2100" kern="100" dirty="0"/>
                        <a:t>(K,V)</a:t>
                      </a:r>
                      <a:r>
                        <a:rPr lang="zh-CN" sz="2100" kern="100" dirty="0"/>
                        <a:t>键值对的数据集时，返回一个新的</a:t>
                      </a:r>
                      <a:r>
                        <a:rPr lang="en-US" sz="2100" kern="100" dirty="0"/>
                        <a:t>(K, V)</a:t>
                      </a:r>
                      <a:r>
                        <a:rPr lang="zh-CN" sz="2100" kern="100" dirty="0"/>
                        <a:t>形式的数据集，其中每个值是将每个</a:t>
                      </a:r>
                      <a:r>
                        <a:rPr lang="en-US" sz="2100" kern="100" dirty="0"/>
                        <a:t>key</a:t>
                      </a:r>
                      <a:r>
                        <a:rPr lang="zh-CN" sz="2100" kern="100" dirty="0"/>
                        <a:t>传递到函数</a:t>
                      </a:r>
                      <a:r>
                        <a:rPr lang="en-US" sz="2100" kern="100" dirty="0" err="1"/>
                        <a:t>func</a:t>
                      </a:r>
                      <a:r>
                        <a:rPr lang="zh-CN" sz="2100" kern="100" dirty="0"/>
                        <a:t>中进行聚合后的结果</a:t>
                      </a:r>
                      <a:endParaRPr lang="zh-CN" sz="2100" kern="100" dirty="0">
                        <a:latin typeface="+mn-ea"/>
                        <a:ea typeface="+mn-ea"/>
                        <a:cs typeface="Times New Roman"/>
                      </a:endParaRPr>
                    </a:p>
                  </a:txBody>
                  <a:tcPr marL="68582" marR="68582" marT="0" marB="0" anchor="ctr"/>
                </a:tc>
                <a:extLst>
                  <a:ext uri="{0D108BD9-81ED-4DB2-BD59-A6C34878D82A}">
                    <a16:rowId xmlns="" xmlns:a16="http://schemas.microsoft.com/office/drawing/2014/main" val="10005"/>
                  </a:ext>
                </a:extLst>
              </a:tr>
            </a:tbl>
          </a:graphicData>
        </a:graphic>
      </p:graphicFrame>
      <p:sp>
        <p:nvSpPr>
          <p:cNvPr id="11290" name="矩形 4"/>
          <p:cNvSpPr>
            <a:spLocks noChangeArrowheads="1"/>
          </p:cNvSpPr>
          <p:nvPr/>
        </p:nvSpPr>
        <p:spPr bwMode="auto">
          <a:xfrm>
            <a:off x="2653332" y="1556792"/>
            <a:ext cx="45993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b="1" dirty="0">
                <a:latin typeface="+mj-ea"/>
                <a:ea typeface="+mj-ea"/>
              </a:rPr>
              <a:t>常用的</a:t>
            </a:r>
            <a:r>
              <a:rPr lang="en-US" altLang="zh-CN" b="1" dirty="0">
                <a:latin typeface="+mj-ea"/>
                <a:ea typeface="+mj-ea"/>
              </a:rPr>
              <a:t>RDD</a:t>
            </a:r>
            <a:r>
              <a:rPr lang="zh-CN" altLang="zh-CN" b="1" dirty="0">
                <a:latin typeface="+mj-ea"/>
                <a:ea typeface="+mj-ea"/>
              </a:rPr>
              <a:t>转换操作</a:t>
            </a:r>
            <a:r>
              <a:rPr lang="en-US" altLang="zh-CN" b="1" dirty="0">
                <a:latin typeface="+mj-ea"/>
                <a:ea typeface="+mj-ea"/>
              </a:rPr>
              <a:t>API</a:t>
            </a:r>
            <a:endParaRPr lang="zh-CN" altLang="en-US" b="1" dirty="0">
              <a:latin typeface="+mj-ea"/>
              <a:ea typeface="+mj-ea"/>
            </a:endParaRPr>
          </a:p>
        </p:txBody>
      </p:sp>
    </p:spTree>
    <p:extLst>
      <p:ext uri="{BB962C8B-B14F-4D97-AF65-F5344CB8AC3E}">
        <p14:creationId xmlns:p14="http://schemas.microsoft.com/office/powerpoint/2010/main" val="2587127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650080" y="454605"/>
            <a:ext cx="8667750" cy="914400"/>
          </a:xfrm>
          <a:ln/>
        </p:spPr>
        <p:txBody>
          <a:bodyPr>
            <a:normAutofit/>
          </a:bodyPr>
          <a:lstStyle/>
          <a:p>
            <a:r>
              <a:rPr lang="en-US" altLang="zh-CN" dirty="0" smtClean="0">
                <a:latin typeface="+mj-ea"/>
              </a:rPr>
              <a:t>3.1.2 RDD</a:t>
            </a:r>
            <a:r>
              <a:rPr lang="zh-CN" altLang="en-US" dirty="0" smtClean="0">
                <a:latin typeface="+mj-ea"/>
              </a:rPr>
              <a:t>操作：</a:t>
            </a:r>
            <a:r>
              <a:rPr lang="en-US" altLang="zh-CN" dirty="0">
                <a:latin typeface="+mj-ea"/>
              </a:rPr>
              <a:t>filter(</a:t>
            </a:r>
            <a:r>
              <a:rPr lang="en-US" altLang="zh-CN" dirty="0" err="1">
                <a:latin typeface="+mj-ea"/>
              </a:rPr>
              <a:t>func</a:t>
            </a:r>
            <a:r>
              <a:rPr lang="en-US" altLang="zh-CN" dirty="0" smtClean="0">
                <a:latin typeface="+mj-ea"/>
              </a:rPr>
              <a:t>)</a:t>
            </a:r>
            <a:endParaRPr lang="zh-CN" altLang="en-US" dirty="0">
              <a:latin typeface="+mj-ea"/>
            </a:endParaRPr>
          </a:p>
        </p:txBody>
      </p:sp>
      <p:sp>
        <p:nvSpPr>
          <p:cNvPr id="13316" name="Rectangle 1"/>
          <p:cNvSpPr>
            <a:spLocks noChangeArrowheads="1"/>
          </p:cNvSpPr>
          <p:nvPr/>
        </p:nvSpPr>
        <p:spPr bwMode="auto">
          <a:xfrm>
            <a:off x="272480" y="1738263"/>
            <a:ext cx="9505056" cy="107721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dirty="0" err="1">
                <a:solidFill>
                  <a:schemeClr val="bg1"/>
                </a:solidFill>
                <a:latin typeface="Times New Roman" panose="02020603050405020304" pitchFamily="18" charset="0"/>
                <a:cs typeface="Times New Roman" panose="02020603050405020304" pitchFamily="18" charset="0"/>
              </a:rPr>
              <a:t>wordrdd</a:t>
            </a:r>
            <a:r>
              <a:rPr lang="en-US" altLang="zh-CN" dirty="0">
                <a:solidFill>
                  <a:schemeClr val="bg1"/>
                </a:solidFill>
                <a:latin typeface="Times New Roman" panose="02020603050405020304" pitchFamily="18" charset="0"/>
                <a:cs typeface="Times New Roman" panose="02020603050405020304" pitchFamily="18" charset="0"/>
              </a:rPr>
              <a:t> = </a:t>
            </a:r>
            <a:r>
              <a:rPr lang="en-US" altLang="zh-CN" dirty="0" err="1">
                <a:solidFill>
                  <a:schemeClr val="bg1"/>
                </a:solidFill>
                <a:latin typeface="Times New Roman" panose="02020603050405020304" pitchFamily="18" charset="0"/>
                <a:cs typeface="Times New Roman" panose="02020603050405020304" pitchFamily="18" charset="0"/>
              </a:rPr>
              <a:t>sc.textFile</a:t>
            </a:r>
            <a:r>
              <a:rPr lang="en-US" altLang="zh-CN" dirty="0">
                <a:solidFill>
                  <a:schemeClr val="bg1"/>
                </a:solidFill>
                <a:latin typeface="Times New Roman" panose="02020603050405020304" pitchFamily="18" charset="0"/>
                <a:cs typeface="Times New Roman" panose="02020603050405020304" pitchFamily="18" charset="0"/>
              </a:rPr>
              <a:t>("word.txt")</a:t>
            </a:r>
          </a:p>
          <a:p>
            <a:pPr algn="just">
              <a:spcBef>
                <a:spcPct val="0"/>
              </a:spcBef>
              <a:buFontTx/>
              <a:buNone/>
            </a:pPr>
            <a:r>
              <a:rPr lang="en-US" altLang="zh-CN" dirty="0" err="1">
                <a:solidFill>
                  <a:schemeClr val="bg1"/>
                </a:solidFill>
                <a:latin typeface="Times New Roman" panose="02020603050405020304" pitchFamily="18" charset="0"/>
                <a:cs typeface="Times New Roman" panose="02020603050405020304" pitchFamily="18" charset="0"/>
              </a:rPr>
              <a:t>sparkrdd</a:t>
            </a:r>
            <a:r>
              <a:rPr lang="en-US" altLang="zh-CN" dirty="0">
                <a:solidFill>
                  <a:schemeClr val="bg1"/>
                </a:solidFill>
                <a:latin typeface="Times New Roman" panose="02020603050405020304" pitchFamily="18" charset="0"/>
                <a:cs typeface="Times New Roman" panose="02020603050405020304" pitchFamily="18" charset="0"/>
              </a:rPr>
              <a:t> = </a:t>
            </a:r>
            <a:r>
              <a:rPr lang="en-US" altLang="zh-CN" dirty="0" err="1">
                <a:solidFill>
                  <a:schemeClr val="bg1"/>
                </a:solidFill>
                <a:latin typeface="Times New Roman" panose="02020603050405020304" pitchFamily="18" charset="0"/>
                <a:cs typeface="Times New Roman" panose="02020603050405020304" pitchFamily="18" charset="0"/>
              </a:rPr>
              <a:t>wordrdd.filter</a:t>
            </a:r>
            <a:r>
              <a:rPr lang="en-US" altLang="zh-CN" dirty="0">
                <a:solidFill>
                  <a:schemeClr val="bg1"/>
                </a:solidFill>
                <a:latin typeface="Times New Roman" panose="02020603050405020304" pitchFamily="18" charset="0"/>
                <a:cs typeface="Times New Roman" panose="02020603050405020304" pitchFamily="18" charset="0"/>
              </a:rPr>
              <a:t>(lambda line: "Spark" in line)</a:t>
            </a:r>
          </a:p>
        </p:txBody>
      </p:sp>
      <p:pic>
        <p:nvPicPr>
          <p:cNvPr id="13317"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66" y="2996952"/>
            <a:ext cx="8851252"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矩形 5"/>
          <p:cNvSpPr>
            <a:spLocks noChangeArrowheads="1"/>
          </p:cNvSpPr>
          <p:nvPr/>
        </p:nvSpPr>
        <p:spPr bwMode="auto">
          <a:xfrm>
            <a:off x="2108311" y="5877272"/>
            <a:ext cx="56893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dirty="0">
                <a:latin typeface="+mn-ea"/>
                <a:ea typeface="+mn-ea"/>
              </a:rPr>
              <a:t>filter()</a:t>
            </a:r>
            <a:r>
              <a:rPr lang="zh-CN" altLang="zh-CN" b="1" dirty="0">
                <a:latin typeface="+mn-ea"/>
                <a:ea typeface="+mn-ea"/>
              </a:rPr>
              <a:t>操作实例执行过程示意图</a:t>
            </a:r>
            <a:endParaRPr lang="zh-CN" altLang="en-US" b="1" dirty="0">
              <a:latin typeface="+mn-ea"/>
              <a:ea typeface="+mn-ea"/>
            </a:endParaRPr>
          </a:p>
        </p:txBody>
      </p:sp>
    </p:spTree>
    <p:extLst>
      <p:ext uri="{BB962C8B-B14F-4D97-AF65-F5344CB8AC3E}">
        <p14:creationId xmlns:p14="http://schemas.microsoft.com/office/powerpoint/2010/main" val="2467247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dirty="0"/>
              <a:t>RDD</a:t>
            </a:r>
            <a:r>
              <a:rPr lang="zh-CN" altLang="en-US" dirty="0"/>
              <a:t>：</a:t>
            </a:r>
            <a:r>
              <a:rPr lang="en-US" altLang="zh-CN" dirty="0"/>
              <a:t>Resilient Distributed Dataset</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pPr algn="ctr"/>
            <a:fld id="{1AD93096-5B34-4342-9326-69289CEAE4C2}" type="slidenum">
              <a:rPr lang="en-US" smtClean="0"/>
              <a:pPr algn="ctr"/>
              <a:t>2</a:t>
            </a:fld>
            <a:endParaRPr lang="en-US" sz="2400" dirty="0">
              <a:solidFill>
                <a:srgbClr val="FFFFFF"/>
              </a:solidFill>
            </a:endParaRPr>
          </a:p>
        </p:txBody>
      </p:sp>
      <p:sp>
        <p:nvSpPr>
          <p:cNvPr id="7" name="内容占位符 6"/>
          <p:cNvSpPr>
            <a:spLocks noGrp="1"/>
          </p:cNvSpPr>
          <p:nvPr>
            <p:ph sz="quarter" idx="1"/>
          </p:nvPr>
        </p:nvSpPr>
        <p:spPr/>
        <p:txBody>
          <a:bodyPr/>
          <a:lstStyle/>
          <a:p>
            <a:r>
              <a:rPr lang="en-US" altLang="zh-CN" b="1" dirty="0"/>
              <a:t>Resilient</a:t>
            </a:r>
            <a:r>
              <a:rPr lang="zh-CN" altLang="en-US" b="1" dirty="0"/>
              <a:t>：</a:t>
            </a:r>
            <a:r>
              <a:rPr lang="en-US" altLang="zh-CN" b="1" dirty="0"/>
              <a:t>RDD</a:t>
            </a:r>
            <a:r>
              <a:rPr lang="zh-CN" altLang="en-US" b="1" dirty="0"/>
              <a:t>是不可更新的</a:t>
            </a:r>
            <a:r>
              <a:rPr lang="en-US" altLang="zh-CN" b="1" dirty="0"/>
              <a:t>(</a:t>
            </a:r>
            <a:r>
              <a:rPr lang="en-US" altLang="zh-CN" dirty="0"/>
              <a:t>immutable)</a:t>
            </a:r>
            <a:r>
              <a:rPr lang="zh-CN" altLang="en-US" dirty="0"/>
              <a:t>、容错的</a:t>
            </a:r>
            <a:r>
              <a:rPr lang="en-US" altLang="zh-CN" dirty="0"/>
              <a:t>(fault tolerant)</a:t>
            </a:r>
          </a:p>
          <a:p>
            <a:r>
              <a:rPr lang="en-US" altLang="zh-CN" b="1" dirty="0"/>
              <a:t>Distributed:</a:t>
            </a:r>
            <a:r>
              <a:rPr lang="en-US" altLang="zh-CN" dirty="0"/>
              <a:t> </a:t>
            </a:r>
            <a:r>
              <a:rPr lang="zh-CN" altLang="en-US" dirty="0"/>
              <a:t>分布在集群中多个节点上</a:t>
            </a:r>
            <a:endParaRPr lang="en-US" altLang="zh-CN" dirty="0"/>
          </a:p>
          <a:p>
            <a:r>
              <a:rPr lang="en-US" altLang="zh-CN" b="1" dirty="0"/>
              <a:t>Dataset:</a:t>
            </a:r>
            <a:r>
              <a:rPr lang="en-US" altLang="zh-CN" dirty="0"/>
              <a:t> </a:t>
            </a:r>
            <a:r>
              <a:rPr lang="zh-CN" altLang="en-US" dirty="0"/>
              <a:t>存储数据</a:t>
            </a:r>
          </a:p>
        </p:txBody>
      </p:sp>
    </p:spTree>
    <p:extLst>
      <p:ext uri="{BB962C8B-B14F-4D97-AF65-F5344CB8AC3E}">
        <p14:creationId xmlns:p14="http://schemas.microsoft.com/office/powerpoint/2010/main" val="354411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16496" y="476672"/>
            <a:ext cx="9073007" cy="914400"/>
          </a:xfrm>
          <a:ln/>
        </p:spPr>
        <p:txBody>
          <a:bodyPr>
            <a:normAutofit/>
          </a:bodyPr>
          <a:lstStyle/>
          <a:p>
            <a:r>
              <a:rPr lang="en-US" altLang="zh-CN" dirty="0">
                <a:latin typeface="+mj-ea"/>
              </a:rPr>
              <a:t>3.1.2 RDD</a:t>
            </a:r>
            <a:r>
              <a:rPr lang="zh-CN" altLang="en-US" dirty="0" smtClean="0">
                <a:latin typeface="+mj-ea"/>
              </a:rPr>
              <a:t>操作：</a:t>
            </a:r>
            <a:r>
              <a:rPr lang="en-US" altLang="zh-CN" dirty="0" smtClean="0">
                <a:latin typeface="+mn-ea"/>
              </a:rPr>
              <a:t>map</a:t>
            </a:r>
            <a:r>
              <a:rPr lang="en-US" altLang="zh-CN" dirty="0">
                <a:latin typeface="+mn-ea"/>
              </a:rPr>
              <a:t>(&lt;function</a:t>
            </a:r>
            <a:r>
              <a:rPr lang="en-US" altLang="zh-CN" dirty="0" smtClean="0">
                <a:latin typeface="+mn-ea"/>
              </a:rPr>
              <a:t>&gt;</a:t>
            </a:r>
            <a:endParaRPr lang="zh-CN" altLang="en-US" dirty="0">
              <a:latin typeface="+mj-ea"/>
            </a:endParaRPr>
          </a:p>
        </p:txBody>
      </p:sp>
      <p:sp>
        <p:nvSpPr>
          <p:cNvPr id="14339" name="矩形 2"/>
          <p:cNvSpPr>
            <a:spLocks noChangeArrowheads="1"/>
          </p:cNvSpPr>
          <p:nvPr/>
        </p:nvSpPr>
        <p:spPr bwMode="auto">
          <a:xfrm>
            <a:off x="200472" y="1634497"/>
            <a:ext cx="94330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en-US" altLang="zh-CN" sz="2800" dirty="0" smtClean="0">
                <a:latin typeface="Times New Roman" panose="02020603050405020304" pitchFamily="18" charset="0"/>
                <a:ea typeface="+mn-ea"/>
                <a:cs typeface="Times New Roman" panose="02020603050405020304" pitchFamily="18" charset="0"/>
              </a:rPr>
              <a:t>map(f)</a:t>
            </a:r>
            <a:r>
              <a:rPr lang="zh-CN" altLang="zh-CN" sz="2800" dirty="0">
                <a:latin typeface="Times New Roman" panose="02020603050405020304" pitchFamily="18" charset="0"/>
                <a:ea typeface="+mn-ea"/>
                <a:cs typeface="Times New Roman" panose="02020603050405020304" pitchFamily="18" charset="0"/>
              </a:rPr>
              <a:t>将每个元素传递到函数</a:t>
            </a:r>
            <a:r>
              <a:rPr lang="en-US" altLang="zh-CN" sz="2800" dirty="0" smtClean="0">
                <a:latin typeface="Times New Roman" panose="02020603050405020304" pitchFamily="18" charset="0"/>
                <a:ea typeface="+mn-ea"/>
                <a:cs typeface="Times New Roman" panose="02020603050405020304" pitchFamily="18" charset="0"/>
              </a:rPr>
              <a:t>f</a:t>
            </a:r>
            <a:r>
              <a:rPr lang="zh-CN" altLang="zh-CN" sz="2800" dirty="0" smtClean="0">
                <a:latin typeface="Times New Roman" panose="02020603050405020304" pitchFamily="18" charset="0"/>
                <a:ea typeface="+mn-ea"/>
                <a:cs typeface="Times New Roman" panose="02020603050405020304" pitchFamily="18" charset="0"/>
              </a:rPr>
              <a:t>，返回</a:t>
            </a:r>
            <a:r>
              <a:rPr lang="zh-CN" altLang="zh-CN" sz="2800" dirty="0">
                <a:latin typeface="Times New Roman" panose="02020603050405020304" pitchFamily="18" charset="0"/>
                <a:ea typeface="+mn-ea"/>
                <a:cs typeface="Times New Roman" panose="02020603050405020304" pitchFamily="18" charset="0"/>
              </a:rPr>
              <a:t>为一个新的数据集</a:t>
            </a:r>
            <a:endParaRPr lang="zh-CN" altLang="en-US" sz="2800" dirty="0">
              <a:latin typeface="Times New Roman" panose="02020603050405020304" pitchFamily="18" charset="0"/>
              <a:ea typeface="+mn-ea"/>
              <a:cs typeface="Times New Roman" panose="02020603050405020304" pitchFamily="18" charset="0"/>
            </a:endParaRPr>
          </a:p>
        </p:txBody>
      </p:sp>
      <p:sp>
        <p:nvSpPr>
          <p:cNvPr id="14340" name="Rectangle 1"/>
          <p:cNvSpPr>
            <a:spLocks noChangeArrowheads="1"/>
          </p:cNvSpPr>
          <p:nvPr/>
        </p:nvSpPr>
        <p:spPr bwMode="auto">
          <a:xfrm>
            <a:off x="272480" y="2239651"/>
            <a:ext cx="9361040" cy="132343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de-DE" altLang="zh-CN" sz="4000" dirty="0">
                <a:solidFill>
                  <a:schemeClr val="bg1"/>
                </a:solidFill>
              </a:rPr>
              <a:t>rdd1 = sc.parallelize([1, 2, 3, 4, 5])</a:t>
            </a:r>
          </a:p>
          <a:p>
            <a:pPr>
              <a:spcBef>
                <a:spcPct val="0"/>
              </a:spcBef>
              <a:buFontTx/>
              <a:buNone/>
            </a:pPr>
            <a:r>
              <a:rPr lang="en-US" altLang="zh-CN" sz="4000" dirty="0">
                <a:solidFill>
                  <a:schemeClr val="bg1"/>
                </a:solidFill>
              </a:rPr>
              <a:t>rdd2 = rdd1.map(lambda x: x+10)</a:t>
            </a:r>
            <a:endParaRPr lang="de-DE" altLang="zh-CN" sz="4000" dirty="0">
              <a:solidFill>
                <a:schemeClr val="bg1"/>
              </a:solidFill>
            </a:endParaRPr>
          </a:p>
        </p:txBody>
      </p:sp>
      <p:pic>
        <p:nvPicPr>
          <p:cNvPr id="14341"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58" y="3645024"/>
            <a:ext cx="5940685" cy="275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矩形 5"/>
          <p:cNvSpPr>
            <a:spLocks noChangeArrowheads="1"/>
          </p:cNvSpPr>
          <p:nvPr/>
        </p:nvSpPr>
        <p:spPr bwMode="auto">
          <a:xfrm>
            <a:off x="3080792" y="6369620"/>
            <a:ext cx="4374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latin typeface="Times New Roman" panose="02020603050405020304" pitchFamily="18" charset="0"/>
                <a:cs typeface="Times New Roman" panose="02020603050405020304" pitchFamily="18" charset="0"/>
              </a:rPr>
              <a:t>map()</a:t>
            </a:r>
            <a:r>
              <a:rPr lang="zh-CN" altLang="zh-CN" sz="2400" b="1" dirty="0">
                <a:latin typeface="Times New Roman" panose="02020603050405020304" pitchFamily="18" charset="0"/>
                <a:cs typeface="Times New Roman" panose="02020603050405020304" pitchFamily="18" charset="0"/>
              </a:rPr>
              <a:t>操作实例执行过程示意图</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883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560512" y="467680"/>
            <a:ext cx="8667750" cy="914400"/>
          </a:xfrm>
          <a:ln/>
        </p:spPr>
        <p:txBody>
          <a:bodyPr/>
          <a:lstStyle/>
          <a:p>
            <a:r>
              <a:rPr lang="en-US" altLang="zh-CN" dirty="0"/>
              <a:t>3.1.2 RDD</a:t>
            </a:r>
            <a:r>
              <a:rPr lang="zh-CN" altLang="en-US" dirty="0" smtClean="0"/>
              <a:t>操作：</a:t>
            </a:r>
            <a:r>
              <a:rPr lang="en-US" altLang="zh-CN" dirty="0" smtClean="0">
                <a:latin typeface="+mn-ea"/>
              </a:rPr>
              <a:t>map</a:t>
            </a:r>
            <a:r>
              <a:rPr lang="en-US" altLang="zh-CN" dirty="0">
                <a:latin typeface="+mn-ea"/>
              </a:rPr>
              <a:t>(&lt;function&gt;</a:t>
            </a:r>
            <a:endParaRPr lang="zh-CN" altLang="en-US" dirty="0"/>
          </a:p>
        </p:txBody>
      </p:sp>
      <p:sp>
        <p:nvSpPr>
          <p:cNvPr id="15363" name="矩形 2"/>
          <p:cNvSpPr>
            <a:spLocks noChangeArrowheads="1"/>
          </p:cNvSpPr>
          <p:nvPr/>
        </p:nvSpPr>
        <p:spPr bwMode="auto">
          <a:xfrm>
            <a:off x="272480" y="1532011"/>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dirty="0" smtClean="0">
                <a:latin typeface="+mn-ea"/>
                <a:ea typeface="+mn-ea"/>
              </a:rPr>
              <a:t>另一</a:t>
            </a:r>
            <a:r>
              <a:rPr lang="zh-CN" altLang="en-US" dirty="0">
                <a:latin typeface="+mn-ea"/>
                <a:ea typeface="+mn-ea"/>
              </a:rPr>
              <a:t>个</a:t>
            </a:r>
            <a:r>
              <a:rPr lang="zh-CN" altLang="en-US" dirty="0" smtClean="0">
                <a:latin typeface="+mn-ea"/>
                <a:ea typeface="+mn-ea"/>
              </a:rPr>
              <a:t>实例：</a:t>
            </a:r>
            <a:endParaRPr lang="zh-CN" altLang="en-US" dirty="0">
              <a:latin typeface="+mn-ea"/>
              <a:ea typeface="+mn-ea"/>
            </a:endParaRPr>
          </a:p>
        </p:txBody>
      </p:sp>
      <p:sp>
        <p:nvSpPr>
          <p:cNvPr id="15364" name="Rectangle 1"/>
          <p:cNvSpPr>
            <a:spLocks noChangeArrowheads="1"/>
          </p:cNvSpPr>
          <p:nvPr/>
        </p:nvSpPr>
        <p:spPr bwMode="auto">
          <a:xfrm>
            <a:off x="272480" y="2091969"/>
            <a:ext cx="9433048" cy="95410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dirty="0">
                <a:solidFill>
                  <a:schemeClr val="bg1"/>
                </a:solidFill>
              </a:rPr>
              <a:t>lines = </a:t>
            </a:r>
            <a:r>
              <a:rPr lang="en-US" altLang="zh-CN" sz="2800" dirty="0" err="1">
                <a:solidFill>
                  <a:schemeClr val="bg1"/>
                </a:solidFill>
              </a:rPr>
              <a:t>sc.textFile</a:t>
            </a:r>
            <a:r>
              <a:rPr lang="en-US" altLang="zh-CN" sz="2800" dirty="0">
                <a:solidFill>
                  <a:schemeClr val="bg1"/>
                </a:solidFill>
              </a:rPr>
              <a:t>("</a:t>
            </a:r>
            <a:r>
              <a:rPr lang="en-US" altLang="zh-CN" sz="2800" dirty="0" err="1">
                <a:solidFill>
                  <a:schemeClr val="bg1"/>
                </a:solidFill>
              </a:rPr>
              <a:t>hdfs</a:t>
            </a:r>
            <a:r>
              <a:rPr lang="en-US" altLang="zh-CN" sz="2800" dirty="0">
                <a:solidFill>
                  <a:schemeClr val="bg1"/>
                </a:solidFill>
              </a:rPr>
              <a:t>://Host1:9000/</a:t>
            </a:r>
            <a:r>
              <a:rPr lang="en-US" altLang="zh-CN" sz="2800" dirty="0" err="1">
                <a:solidFill>
                  <a:schemeClr val="bg1"/>
                </a:solidFill>
              </a:rPr>
              <a:t>sparkdata</a:t>
            </a:r>
            <a:r>
              <a:rPr lang="en-US" altLang="zh-CN" sz="2800" dirty="0">
                <a:solidFill>
                  <a:schemeClr val="bg1"/>
                </a:solidFill>
              </a:rPr>
              <a:t>/word.txt</a:t>
            </a:r>
            <a:r>
              <a:rPr lang="en-US" altLang="zh-CN" sz="2800" dirty="0" smtClean="0">
                <a:solidFill>
                  <a:schemeClr val="bg1"/>
                </a:solidFill>
              </a:rPr>
              <a:t>")</a:t>
            </a:r>
          </a:p>
          <a:p>
            <a:pPr>
              <a:spcBef>
                <a:spcPct val="0"/>
              </a:spcBef>
              <a:buFontTx/>
              <a:buNone/>
            </a:pPr>
            <a:r>
              <a:rPr lang="en-US" altLang="zh-CN" sz="2800" dirty="0" smtClean="0">
                <a:solidFill>
                  <a:schemeClr val="bg1"/>
                </a:solidFill>
              </a:rPr>
              <a:t>words=</a:t>
            </a:r>
            <a:r>
              <a:rPr lang="en-US" altLang="zh-CN" sz="2800" dirty="0" err="1" smtClean="0">
                <a:solidFill>
                  <a:schemeClr val="bg1"/>
                </a:solidFill>
              </a:rPr>
              <a:t>lines.map</a:t>
            </a:r>
            <a:r>
              <a:rPr lang="en-US" altLang="zh-CN" sz="2800" dirty="0" smtClean="0">
                <a:solidFill>
                  <a:schemeClr val="bg1"/>
                </a:solidFill>
              </a:rPr>
              <a:t>(lambda line : </a:t>
            </a:r>
            <a:r>
              <a:rPr lang="en-US" altLang="zh-CN" sz="2800" dirty="0" err="1" smtClean="0">
                <a:solidFill>
                  <a:schemeClr val="bg1"/>
                </a:solidFill>
              </a:rPr>
              <a:t>line.split</a:t>
            </a:r>
            <a:r>
              <a:rPr lang="en-US" altLang="zh-CN" sz="2800" dirty="0" smtClean="0">
                <a:solidFill>
                  <a:schemeClr val="bg1"/>
                </a:solidFill>
              </a:rPr>
              <a:t>(" "))</a:t>
            </a:r>
            <a:endParaRPr lang="en-US" altLang="zh-CN" sz="2800" dirty="0">
              <a:solidFill>
                <a:schemeClr val="bg1"/>
              </a:solidFill>
            </a:endParaRPr>
          </a:p>
        </p:txBody>
      </p:sp>
      <p:pic>
        <p:nvPicPr>
          <p:cNvPr id="15366"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26" y="3429000"/>
            <a:ext cx="8989749"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矩形 8"/>
          <p:cNvSpPr>
            <a:spLocks noChangeArrowheads="1"/>
          </p:cNvSpPr>
          <p:nvPr/>
        </p:nvSpPr>
        <p:spPr bwMode="auto">
          <a:xfrm>
            <a:off x="2415286" y="6124439"/>
            <a:ext cx="50754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dirty="0">
                <a:latin typeface="+mn-ea"/>
                <a:ea typeface="+mn-ea"/>
              </a:rPr>
              <a:t>map()</a:t>
            </a:r>
            <a:r>
              <a:rPr lang="zh-CN" altLang="zh-CN" sz="2800" b="1" dirty="0">
                <a:latin typeface="+mn-ea"/>
                <a:ea typeface="+mn-ea"/>
              </a:rPr>
              <a:t>操作实例执行过程示意图</a:t>
            </a:r>
            <a:endParaRPr lang="zh-CN" altLang="en-US" sz="2800" b="1" dirty="0">
              <a:latin typeface="+mn-ea"/>
              <a:ea typeface="+mn-ea"/>
            </a:endParaRPr>
          </a:p>
        </p:txBody>
      </p:sp>
    </p:spTree>
    <p:extLst>
      <p:ext uri="{BB962C8B-B14F-4D97-AF65-F5344CB8AC3E}">
        <p14:creationId xmlns:p14="http://schemas.microsoft.com/office/powerpoint/2010/main" val="275022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5366"/>
                                        </p:tgtEl>
                                        <p:attrNameLst>
                                          <p:attrName>style.visibility</p:attrName>
                                        </p:attrNameLst>
                                      </p:cBhvr>
                                      <p:to>
                                        <p:strVal val="visible"/>
                                      </p:to>
                                    </p:set>
                                    <p:animEffect transition="in" filter="wipe(up)">
                                      <p:cBhvr>
                                        <p:cTn id="11"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591344" y="478783"/>
            <a:ext cx="8667750" cy="914400"/>
          </a:xfrm>
          <a:ln/>
        </p:spPr>
        <p:txBody>
          <a:bodyPr>
            <a:normAutofit/>
          </a:bodyPr>
          <a:lstStyle/>
          <a:p>
            <a:r>
              <a:rPr lang="en-US" altLang="zh-CN" dirty="0" smtClean="0">
                <a:solidFill>
                  <a:schemeClr val="tx1"/>
                </a:solidFill>
                <a:latin typeface="Times New Roman" panose="02020603050405020304" pitchFamily="18" charset="0"/>
                <a:cs typeface="Times New Roman" panose="02020603050405020304" pitchFamily="18" charset="0"/>
              </a:rPr>
              <a:t>3.1.2 RDD</a:t>
            </a:r>
            <a:r>
              <a:rPr lang="zh-CN" altLang="en-US" dirty="0" smtClean="0">
                <a:solidFill>
                  <a:schemeClr val="tx1"/>
                </a:solidFill>
                <a:latin typeface="Times New Roman" panose="02020603050405020304" pitchFamily="18" charset="0"/>
                <a:cs typeface="Times New Roman" panose="02020603050405020304" pitchFamily="18" charset="0"/>
              </a:rPr>
              <a:t>操作：</a:t>
            </a:r>
            <a:r>
              <a:rPr lang="en-US" altLang="zh-CN" dirty="0" err="1">
                <a:solidFill>
                  <a:schemeClr val="tx1"/>
                </a:solidFill>
                <a:latin typeface="Times New Roman" panose="02020603050405020304" pitchFamily="18" charset="0"/>
                <a:cs typeface="Times New Roman" panose="02020603050405020304" pitchFamily="18" charset="0"/>
              </a:rPr>
              <a:t>flatMap</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func</a:t>
            </a:r>
            <a:r>
              <a:rPr lang="en-US" altLang="zh-CN" dirty="0" smtClean="0">
                <a:solidFill>
                  <a:schemeClr val="tx1"/>
                </a:solidFill>
                <a:latin typeface="Times New Roman" panose="02020603050405020304" pitchFamily="18" charset="0"/>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388" name="Rectangle 1"/>
          <p:cNvSpPr>
            <a:spLocks noChangeArrowheads="1"/>
          </p:cNvSpPr>
          <p:nvPr/>
        </p:nvSpPr>
        <p:spPr bwMode="auto">
          <a:xfrm>
            <a:off x="200472" y="1610797"/>
            <a:ext cx="9577064" cy="95410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dirty="0">
                <a:solidFill>
                  <a:schemeClr val="bg1"/>
                </a:solidFill>
              </a:rPr>
              <a:t>lines = </a:t>
            </a:r>
            <a:r>
              <a:rPr lang="en-US" altLang="zh-CN" sz="2800" dirty="0" err="1">
                <a:solidFill>
                  <a:schemeClr val="bg1"/>
                </a:solidFill>
              </a:rPr>
              <a:t>sc.textFile</a:t>
            </a:r>
            <a:r>
              <a:rPr lang="en-US" altLang="zh-CN" sz="2800" dirty="0">
                <a:solidFill>
                  <a:schemeClr val="bg1"/>
                </a:solidFill>
              </a:rPr>
              <a:t> ("</a:t>
            </a:r>
            <a:r>
              <a:rPr lang="en-US" altLang="zh-CN" sz="2800" dirty="0" err="1">
                <a:solidFill>
                  <a:schemeClr val="bg1"/>
                </a:solidFill>
              </a:rPr>
              <a:t>hdfs</a:t>
            </a:r>
            <a:r>
              <a:rPr lang="en-US" altLang="zh-CN" sz="2800" dirty="0">
                <a:solidFill>
                  <a:schemeClr val="bg1"/>
                </a:solidFill>
              </a:rPr>
              <a:t>://Host1:9000/</a:t>
            </a:r>
            <a:r>
              <a:rPr lang="en-US" altLang="zh-CN" sz="2800" dirty="0" err="1">
                <a:solidFill>
                  <a:schemeClr val="bg1"/>
                </a:solidFill>
              </a:rPr>
              <a:t>sparkdata</a:t>
            </a:r>
            <a:r>
              <a:rPr lang="en-US" altLang="zh-CN" sz="2800" dirty="0">
                <a:solidFill>
                  <a:schemeClr val="bg1"/>
                </a:solidFill>
              </a:rPr>
              <a:t>/word.txt")</a:t>
            </a:r>
          </a:p>
          <a:p>
            <a:pPr>
              <a:spcBef>
                <a:spcPct val="0"/>
              </a:spcBef>
              <a:buFontTx/>
              <a:buNone/>
            </a:pPr>
            <a:r>
              <a:rPr lang="en-US" altLang="zh-CN" sz="2800" dirty="0">
                <a:solidFill>
                  <a:schemeClr val="bg1"/>
                </a:solidFill>
              </a:rPr>
              <a:t>words=</a:t>
            </a:r>
            <a:r>
              <a:rPr lang="en-US" altLang="zh-CN" sz="2800" dirty="0" err="1">
                <a:solidFill>
                  <a:schemeClr val="bg1"/>
                </a:solidFill>
              </a:rPr>
              <a:t>lines.</a:t>
            </a:r>
            <a:r>
              <a:rPr lang="en-US" altLang="zh-CN" sz="2800" b="1" dirty="0" err="1">
                <a:solidFill>
                  <a:schemeClr val="bg1"/>
                </a:solidFill>
              </a:rPr>
              <a:t>flatMap</a:t>
            </a:r>
            <a:r>
              <a:rPr lang="en-US" altLang="zh-CN" sz="2800" dirty="0">
                <a:solidFill>
                  <a:schemeClr val="bg1"/>
                </a:solidFill>
              </a:rPr>
              <a:t>(lambda line : </a:t>
            </a:r>
            <a:r>
              <a:rPr lang="en-US" altLang="zh-CN" sz="2800" dirty="0" err="1">
                <a:solidFill>
                  <a:schemeClr val="bg1"/>
                </a:solidFill>
              </a:rPr>
              <a:t>line.split</a:t>
            </a:r>
            <a:r>
              <a:rPr lang="en-US" altLang="zh-CN" sz="2800" dirty="0">
                <a:solidFill>
                  <a:schemeClr val="bg1"/>
                </a:solidFill>
              </a:rPr>
              <a:t>(" "))</a:t>
            </a:r>
          </a:p>
        </p:txBody>
      </p:sp>
      <p:pic>
        <p:nvPicPr>
          <p:cNvPr id="1638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43" y="2564904"/>
            <a:ext cx="8313714" cy="429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39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ipe(up)">
                                      <p:cBhvr>
                                        <p:cTn id="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560512" y="464056"/>
            <a:ext cx="8667750" cy="914400"/>
          </a:xfrm>
          <a:ln/>
        </p:spPr>
        <p:txBody>
          <a:bodyPr>
            <a:normAutofit/>
          </a:bodyPr>
          <a:lstStyle/>
          <a:p>
            <a:r>
              <a:rPr lang="en-US" altLang="zh-CN" dirty="0">
                <a:latin typeface="Times New Roman" panose="02020603050405020304" pitchFamily="18" charset="0"/>
                <a:cs typeface="Times New Roman" panose="02020603050405020304" pitchFamily="18" charset="0"/>
              </a:rPr>
              <a:t>3.1.2 RDD</a:t>
            </a:r>
            <a:r>
              <a:rPr lang="zh-CN" altLang="en-US" dirty="0" smtClean="0">
                <a:latin typeface="Times New Roman" panose="02020603050405020304" pitchFamily="18" charset="0"/>
                <a:cs typeface="Times New Roman" panose="02020603050405020304" pitchFamily="18" charset="0"/>
              </a:rPr>
              <a:t>操作：</a:t>
            </a:r>
            <a:r>
              <a:rPr lang="en-US" altLang="zh-CN" dirty="0" err="1" smtClean="0">
                <a:latin typeface="Times New Roman" panose="02020603050405020304" pitchFamily="18" charset="0"/>
                <a:cs typeface="Times New Roman" panose="02020603050405020304" pitchFamily="18" charset="0"/>
              </a:rPr>
              <a:t>groupByKey</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741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704" y="2125568"/>
            <a:ext cx="3733800" cy="473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矩形 4"/>
          <p:cNvSpPr>
            <a:spLocks noChangeArrowheads="1"/>
          </p:cNvSpPr>
          <p:nvPr/>
        </p:nvSpPr>
        <p:spPr bwMode="auto">
          <a:xfrm>
            <a:off x="264208" y="1605681"/>
            <a:ext cx="92603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700" b="1" dirty="0" smtClean="0">
                <a:latin typeface="Times New Roman" panose="02020603050405020304" pitchFamily="18" charset="0"/>
                <a:cs typeface="Times New Roman" panose="02020603050405020304" pitchFamily="18" charset="0"/>
              </a:rPr>
              <a:t>应用</a:t>
            </a:r>
            <a:r>
              <a:rPr lang="zh-CN" altLang="zh-CN" sz="2700" b="1" dirty="0">
                <a:latin typeface="Times New Roman" panose="02020603050405020304" pitchFamily="18" charset="0"/>
                <a:cs typeface="Times New Roman" panose="02020603050405020304" pitchFamily="18" charset="0"/>
              </a:rPr>
              <a:t>于</a:t>
            </a:r>
            <a:r>
              <a:rPr lang="en-US" altLang="zh-CN" sz="2700" b="1" dirty="0">
                <a:latin typeface="Times New Roman" panose="02020603050405020304" pitchFamily="18" charset="0"/>
                <a:cs typeface="Times New Roman" panose="02020603050405020304" pitchFamily="18" charset="0"/>
              </a:rPr>
              <a:t>(K,V)</a:t>
            </a:r>
            <a:r>
              <a:rPr lang="zh-CN" altLang="zh-CN" sz="2700" b="1" dirty="0">
                <a:latin typeface="Times New Roman" panose="02020603050405020304" pitchFamily="18" charset="0"/>
                <a:cs typeface="Times New Roman" panose="02020603050405020304" pitchFamily="18" charset="0"/>
              </a:rPr>
              <a:t>键值</a:t>
            </a:r>
            <a:r>
              <a:rPr lang="zh-CN" altLang="zh-CN" sz="2700" b="1" dirty="0" smtClean="0">
                <a:latin typeface="Times New Roman" panose="02020603050405020304" pitchFamily="18" charset="0"/>
                <a:cs typeface="Times New Roman" panose="02020603050405020304" pitchFamily="18" charset="0"/>
              </a:rPr>
              <a:t>对数据</a:t>
            </a:r>
            <a:r>
              <a:rPr lang="zh-CN" altLang="zh-CN" sz="2700" b="1" dirty="0">
                <a:latin typeface="Times New Roman" panose="02020603050405020304" pitchFamily="18" charset="0"/>
                <a:cs typeface="Times New Roman" panose="02020603050405020304" pitchFamily="18" charset="0"/>
              </a:rPr>
              <a:t>集，返回</a:t>
            </a:r>
            <a:r>
              <a:rPr lang="zh-CN" altLang="zh-CN" sz="2700" b="1" dirty="0" smtClean="0">
                <a:latin typeface="Times New Roman" panose="02020603050405020304" pitchFamily="18" charset="0"/>
                <a:cs typeface="Times New Roman" panose="02020603050405020304" pitchFamily="18" charset="0"/>
              </a:rPr>
              <a:t>新</a:t>
            </a:r>
            <a:r>
              <a:rPr lang="en-US" altLang="zh-CN" sz="2700" b="1" dirty="0" smtClean="0">
                <a:latin typeface="Times New Roman" panose="02020603050405020304" pitchFamily="18" charset="0"/>
                <a:cs typeface="Times New Roman" panose="02020603050405020304" pitchFamily="18" charset="0"/>
              </a:rPr>
              <a:t>(</a:t>
            </a:r>
            <a:r>
              <a:rPr lang="en-US" altLang="zh-CN" sz="2700" b="1" dirty="0">
                <a:latin typeface="Times New Roman" panose="02020603050405020304" pitchFamily="18" charset="0"/>
                <a:cs typeface="Times New Roman" panose="02020603050405020304" pitchFamily="18" charset="0"/>
              </a:rPr>
              <a:t>K, </a:t>
            </a:r>
            <a:r>
              <a:rPr lang="en-US" altLang="zh-CN" sz="2700" b="1" dirty="0" err="1">
                <a:latin typeface="Times New Roman" panose="02020603050405020304" pitchFamily="18" charset="0"/>
                <a:cs typeface="Times New Roman" panose="02020603050405020304" pitchFamily="18" charset="0"/>
              </a:rPr>
              <a:t>Iterable</a:t>
            </a:r>
            <a:r>
              <a:rPr lang="en-US" altLang="zh-CN" sz="2700" b="1" dirty="0">
                <a:latin typeface="Times New Roman" panose="02020603050405020304" pitchFamily="18" charset="0"/>
                <a:cs typeface="Times New Roman" panose="02020603050405020304" pitchFamily="18" charset="0"/>
              </a:rPr>
              <a:t>)</a:t>
            </a:r>
            <a:r>
              <a:rPr lang="zh-CN" altLang="zh-CN" sz="2700" b="1" dirty="0" smtClean="0">
                <a:latin typeface="Times New Roman" panose="02020603050405020304" pitchFamily="18" charset="0"/>
                <a:cs typeface="Times New Roman" panose="02020603050405020304" pitchFamily="18" charset="0"/>
              </a:rPr>
              <a:t>形式数据</a:t>
            </a:r>
            <a:r>
              <a:rPr lang="zh-CN" altLang="zh-CN" sz="2700" b="1" dirty="0">
                <a:latin typeface="Times New Roman" panose="02020603050405020304" pitchFamily="18" charset="0"/>
                <a:cs typeface="Times New Roman" panose="02020603050405020304" pitchFamily="18" charset="0"/>
              </a:rPr>
              <a:t>集</a:t>
            </a:r>
            <a:endParaRPr lang="zh-CN" altLang="en-US" sz="2700" b="1"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229146" y="2125568"/>
            <a:ext cx="5341168" cy="483209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spcBef>
                <a:spcPct val="0"/>
              </a:spcBef>
              <a:buFontTx/>
              <a:buNone/>
            </a:pPr>
            <a:r>
              <a:rPr lang="en-US" altLang="zh-CN" sz="2800" dirty="0">
                <a:solidFill>
                  <a:schemeClr val="bg1"/>
                </a:solidFill>
                <a:latin typeface="Times New Roman" panose="02020603050405020304" pitchFamily="18" charset="0"/>
                <a:cs typeface="Times New Roman" panose="02020603050405020304" pitchFamily="18" charset="0"/>
              </a:rPr>
              <a:t>lines = </a:t>
            </a:r>
            <a:r>
              <a:rPr lang="en-US" altLang="zh-CN" sz="2800" dirty="0" err="1">
                <a:solidFill>
                  <a:schemeClr val="bg1"/>
                </a:solidFill>
                <a:latin typeface="Times New Roman" panose="02020603050405020304" pitchFamily="18" charset="0"/>
                <a:cs typeface="Times New Roman" panose="02020603050405020304" pitchFamily="18" charset="0"/>
              </a:rPr>
              <a:t>sc.textFile</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dirty="0" err="1">
                <a:solidFill>
                  <a:schemeClr val="bg1"/>
                </a:solidFill>
                <a:latin typeface="Times New Roman" panose="02020603050405020304" pitchFamily="18" charset="0"/>
                <a:cs typeface="Times New Roman" panose="02020603050405020304" pitchFamily="18" charset="0"/>
              </a:rPr>
              <a:t>hdfs</a:t>
            </a:r>
            <a:r>
              <a:rPr lang="en-US" altLang="zh-CN" sz="2800" dirty="0">
                <a:solidFill>
                  <a:schemeClr val="bg1"/>
                </a:solidFill>
                <a:latin typeface="Times New Roman" panose="02020603050405020304" pitchFamily="18" charset="0"/>
                <a:cs typeface="Times New Roman" panose="02020603050405020304" pitchFamily="18" charset="0"/>
              </a:rPr>
              <a:t>://Host1:9000/</a:t>
            </a:r>
            <a:r>
              <a:rPr lang="en-US" altLang="zh-CN" sz="2800" dirty="0" err="1">
                <a:solidFill>
                  <a:schemeClr val="bg1"/>
                </a:solidFill>
                <a:latin typeface="Times New Roman" panose="02020603050405020304" pitchFamily="18" charset="0"/>
                <a:cs typeface="Times New Roman" panose="02020603050405020304" pitchFamily="18" charset="0"/>
              </a:rPr>
              <a:t>sparkdata</a:t>
            </a:r>
            <a:r>
              <a:rPr lang="en-US" altLang="zh-CN" sz="2800" dirty="0">
                <a:solidFill>
                  <a:schemeClr val="bg1"/>
                </a:solidFill>
                <a:latin typeface="Times New Roman" panose="02020603050405020304" pitchFamily="18" charset="0"/>
                <a:cs typeface="Times New Roman" panose="02020603050405020304" pitchFamily="18" charset="0"/>
              </a:rPr>
              <a:t>/word.txt"")</a:t>
            </a:r>
          </a:p>
          <a:p>
            <a:pPr indent="0">
              <a:spcBef>
                <a:spcPct val="0"/>
              </a:spcBef>
              <a:buFontTx/>
              <a:buNone/>
            </a:pPr>
            <a:r>
              <a:rPr lang="en-US" altLang="zh-CN" sz="2800" dirty="0">
                <a:solidFill>
                  <a:schemeClr val="bg1"/>
                </a:solidFill>
                <a:latin typeface="Times New Roman" panose="02020603050405020304" pitchFamily="18" charset="0"/>
                <a:cs typeface="Times New Roman" panose="02020603050405020304" pitchFamily="18" charset="0"/>
              </a:rPr>
              <a:t>words=</a:t>
            </a:r>
            <a:r>
              <a:rPr lang="en-US" altLang="zh-CN" sz="2800" dirty="0" err="1">
                <a:solidFill>
                  <a:schemeClr val="bg1"/>
                </a:solidFill>
                <a:latin typeface="Times New Roman" panose="02020603050405020304" pitchFamily="18" charset="0"/>
                <a:cs typeface="Times New Roman" panose="02020603050405020304" pitchFamily="18" charset="0"/>
              </a:rPr>
              <a:t>lines.flatMap</a:t>
            </a:r>
            <a:r>
              <a:rPr lang="en-US" altLang="zh-CN" sz="2800" dirty="0">
                <a:solidFill>
                  <a:schemeClr val="bg1"/>
                </a:solidFill>
                <a:latin typeface="Times New Roman" panose="02020603050405020304" pitchFamily="18" charset="0"/>
                <a:cs typeface="Times New Roman" panose="02020603050405020304" pitchFamily="18" charset="0"/>
              </a:rPr>
              <a:t>(lambda line : </a:t>
            </a:r>
            <a:r>
              <a:rPr lang="en-US" altLang="zh-CN" sz="2800" dirty="0" err="1">
                <a:solidFill>
                  <a:schemeClr val="bg1"/>
                </a:solidFill>
                <a:latin typeface="Times New Roman" panose="02020603050405020304" pitchFamily="18" charset="0"/>
                <a:cs typeface="Times New Roman" panose="02020603050405020304" pitchFamily="18" charset="0"/>
              </a:rPr>
              <a:t>line.split</a:t>
            </a:r>
            <a:r>
              <a:rPr lang="en-US" altLang="zh-CN" sz="2800" dirty="0">
                <a:solidFill>
                  <a:schemeClr val="bg1"/>
                </a:solidFill>
                <a:latin typeface="Times New Roman" panose="02020603050405020304" pitchFamily="18" charset="0"/>
                <a:cs typeface="Times New Roman" panose="02020603050405020304" pitchFamily="18" charset="0"/>
              </a:rPr>
              <a:t>(" "))</a:t>
            </a:r>
          </a:p>
          <a:p>
            <a:pPr indent="0">
              <a:spcBef>
                <a:spcPct val="0"/>
              </a:spcBef>
              <a:buFontTx/>
              <a:buNone/>
            </a:pPr>
            <a:r>
              <a:rPr lang="en-US" altLang="zh-CN" sz="2800" dirty="0">
                <a:solidFill>
                  <a:schemeClr val="bg1"/>
                </a:solidFill>
                <a:latin typeface="Times New Roman" panose="02020603050405020304" pitchFamily="18" charset="0"/>
                <a:cs typeface="Times New Roman" panose="02020603050405020304" pitchFamily="18" charset="0"/>
              </a:rPr>
              <a:t>word1=</a:t>
            </a:r>
            <a:r>
              <a:rPr lang="en-US" altLang="zh-CN" sz="2800" dirty="0" err="1">
                <a:solidFill>
                  <a:schemeClr val="bg1"/>
                </a:solidFill>
                <a:latin typeface="Times New Roman" panose="02020603050405020304" pitchFamily="18" charset="0"/>
                <a:cs typeface="Times New Roman" panose="02020603050405020304" pitchFamily="18" charset="0"/>
              </a:rPr>
              <a:t>words.map</a:t>
            </a:r>
            <a:r>
              <a:rPr lang="en-US" altLang="zh-CN" sz="2800" dirty="0">
                <a:solidFill>
                  <a:schemeClr val="bg1"/>
                </a:solidFill>
                <a:latin typeface="Times New Roman" panose="02020603050405020304" pitchFamily="18" charset="0"/>
                <a:cs typeface="Times New Roman" panose="02020603050405020304" pitchFamily="18" charset="0"/>
              </a:rPr>
              <a:t>(lambda word: (word,1))</a:t>
            </a:r>
          </a:p>
          <a:p>
            <a:pPr indent="0">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wordgroupbykey</a:t>
            </a:r>
            <a:r>
              <a:rPr lang="en-US" altLang="zh-CN" sz="2800" dirty="0">
                <a:solidFill>
                  <a:schemeClr val="bg1"/>
                </a:solidFill>
                <a:latin typeface="Times New Roman" panose="02020603050405020304" pitchFamily="18" charset="0"/>
                <a:cs typeface="Times New Roman" panose="02020603050405020304" pitchFamily="18" charset="0"/>
              </a:rPr>
              <a:t>=word1.groupByKey()</a:t>
            </a:r>
          </a:p>
          <a:p>
            <a:pPr indent="0">
              <a:spcBef>
                <a:spcPct val="0"/>
              </a:spcBef>
              <a:buFontTx/>
              <a:buNone/>
            </a:pPr>
            <a:r>
              <a:rPr lang="en-US" altLang="zh-CN" sz="2800" dirty="0">
                <a:solidFill>
                  <a:schemeClr val="bg1"/>
                </a:solidFill>
                <a:latin typeface="Times New Roman" panose="02020603050405020304" pitchFamily="18" charset="0"/>
                <a:cs typeface="Times New Roman" panose="02020603050405020304" pitchFamily="18" charset="0"/>
              </a:rPr>
              <a:t>temp=</a:t>
            </a:r>
            <a:r>
              <a:rPr lang="en-US" altLang="zh-CN" sz="2800" dirty="0" err="1">
                <a:solidFill>
                  <a:schemeClr val="bg1"/>
                </a:solidFill>
                <a:latin typeface="Times New Roman" panose="02020603050405020304" pitchFamily="18" charset="0"/>
                <a:cs typeface="Times New Roman" panose="02020603050405020304" pitchFamily="18" charset="0"/>
              </a:rPr>
              <a:t>wordgroupbykey.map</a:t>
            </a:r>
            <a:r>
              <a:rPr lang="en-US" altLang="zh-CN" sz="2800" dirty="0">
                <a:solidFill>
                  <a:schemeClr val="bg1"/>
                </a:solidFill>
                <a:latin typeface="Times New Roman" panose="02020603050405020304" pitchFamily="18" charset="0"/>
                <a:cs typeface="Times New Roman" panose="02020603050405020304" pitchFamily="18" charset="0"/>
              </a:rPr>
              <a:t>(lambda x: (x[0],list(x[1])))</a:t>
            </a:r>
          </a:p>
        </p:txBody>
      </p:sp>
    </p:spTree>
    <p:extLst>
      <p:ext uri="{BB962C8B-B14F-4D97-AF65-F5344CB8AC3E}">
        <p14:creationId xmlns:p14="http://schemas.microsoft.com/office/powerpoint/2010/main" val="331546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7412"/>
                                        </p:tgtEl>
                                        <p:attrNameLst>
                                          <p:attrName>style.visibility</p:attrName>
                                        </p:attrNameLst>
                                      </p:cBhvr>
                                      <p:to>
                                        <p:strVal val="visible"/>
                                      </p:to>
                                    </p:set>
                                    <p:animEffect transition="in" filter="barn(inVertical)">
                                      <p:cBhvr>
                                        <p:cTn id="14"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64203" y="-99392"/>
            <a:ext cx="8667750" cy="914400"/>
          </a:xfrm>
          <a:ln/>
        </p:spPr>
        <p:txBody>
          <a:bodyPr>
            <a:normAutofit/>
          </a:bodyPr>
          <a:lstStyle/>
          <a:p>
            <a:r>
              <a:rPr lang="en-US" altLang="zh-CN" dirty="0">
                <a:latin typeface="Times New Roman" panose="02020603050405020304" pitchFamily="18" charset="0"/>
                <a:cs typeface="Times New Roman" panose="02020603050405020304" pitchFamily="18" charset="0"/>
              </a:rPr>
              <a:t>3.1.2 RDD</a:t>
            </a:r>
            <a:r>
              <a:rPr lang="zh-CN" altLang="en-US" dirty="0" smtClean="0">
                <a:latin typeface="Times New Roman" panose="02020603050405020304" pitchFamily="18" charset="0"/>
                <a:cs typeface="Times New Roman" panose="02020603050405020304" pitchFamily="18" charset="0"/>
              </a:rPr>
              <a:t>操作：</a:t>
            </a:r>
            <a:r>
              <a:rPr lang="en-US" altLang="zh-CN" dirty="0" err="1" smtClean="0">
                <a:latin typeface="Times New Roman" panose="02020603050405020304" pitchFamily="18" charset="0"/>
                <a:cs typeface="Times New Roman" panose="02020603050405020304" pitchFamily="18" charset="0"/>
              </a:rPr>
              <a:t>reduceByKey</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8436" name="矩形 3"/>
          <p:cNvSpPr>
            <a:spLocks noChangeArrowheads="1"/>
          </p:cNvSpPr>
          <p:nvPr/>
        </p:nvSpPr>
        <p:spPr bwMode="auto">
          <a:xfrm>
            <a:off x="-15552" y="620688"/>
            <a:ext cx="94639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zh-CN" sz="2000" dirty="0" smtClean="0">
                <a:latin typeface="Times New Roman" panose="02020603050405020304" pitchFamily="18" charset="0"/>
                <a:cs typeface="Times New Roman" panose="02020603050405020304" pitchFamily="18" charset="0"/>
              </a:rPr>
              <a:t>应用</a:t>
            </a:r>
            <a:r>
              <a:rPr lang="zh-CN" altLang="zh-CN" sz="2000" dirty="0">
                <a:latin typeface="Times New Roman" panose="02020603050405020304" pitchFamily="18" charset="0"/>
                <a:cs typeface="Times New Roman" panose="02020603050405020304" pitchFamily="18" charset="0"/>
              </a:rPr>
              <a:t>于</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K,V</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键值</a:t>
            </a:r>
            <a:r>
              <a:rPr lang="zh-CN" altLang="zh-CN" sz="2000" dirty="0" smtClean="0">
                <a:latin typeface="Times New Roman" panose="02020603050405020304" pitchFamily="18" charset="0"/>
                <a:cs typeface="Times New Roman" panose="02020603050405020304" pitchFamily="18" charset="0"/>
              </a:rPr>
              <a:t>对数据集，</a:t>
            </a:r>
            <a:r>
              <a:rPr lang="zh-CN" altLang="zh-CN" sz="2000" dirty="0">
                <a:latin typeface="Times New Roman" panose="02020603050405020304" pitchFamily="18" charset="0"/>
                <a:cs typeface="Times New Roman" panose="02020603050405020304" pitchFamily="18" charset="0"/>
              </a:rPr>
              <a:t>返回一个新的</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K, V</a:t>
            </a:r>
            <a:r>
              <a:rPr lang="en-US" altLang="zh-CN" sz="2000" dirty="0" smtClean="0">
                <a:latin typeface="Times New Roman" panose="02020603050405020304" pitchFamily="18" charset="0"/>
                <a:cs typeface="Times New Roman" panose="02020603050405020304" pitchFamily="18" charset="0"/>
              </a:rPr>
              <a:t>)</a:t>
            </a:r>
            <a:r>
              <a:rPr lang="zh-CN" altLang="zh-CN" sz="2000" dirty="0" smtClean="0">
                <a:latin typeface="Times New Roman" panose="02020603050405020304" pitchFamily="18" charset="0"/>
                <a:cs typeface="Times New Roman" panose="02020603050405020304" pitchFamily="18" charset="0"/>
              </a:rPr>
              <a:t>数据</a:t>
            </a:r>
            <a:r>
              <a:rPr lang="zh-CN" altLang="zh-CN" sz="2000" dirty="0">
                <a:latin typeface="Times New Roman" panose="02020603050405020304" pitchFamily="18" charset="0"/>
                <a:cs typeface="Times New Roman" panose="02020603050405020304" pitchFamily="18" charset="0"/>
              </a:rPr>
              <a:t>集</a:t>
            </a:r>
            <a:r>
              <a:rPr lang="zh-CN" altLang="zh-CN" sz="2000" dirty="0" smtClean="0">
                <a:latin typeface="Times New Roman" panose="02020603050405020304" pitchFamily="18" charset="0"/>
                <a:cs typeface="Times New Roman" panose="02020603050405020304" pitchFamily="18" charset="0"/>
              </a:rPr>
              <a:t>，每个</a:t>
            </a:r>
            <a:r>
              <a:rPr lang="en-US" altLang="zh-CN" sz="2000" dirty="0">
                <a:latin typeface="Times New Roman" panose="02020603050405020304" pitchFamily="18" charset="0"/>
                <a:cs typeface="Times New Roman" panose="02020603050405020304" pitchFamily="18" charset="0"/>
              </a:rPr>
              <a:t>V</a:t>
            </a:r>
            <a:r>
              <a:rPr lang="zh-CN" altLang="zh-CN" sz="2000" dirty="0" smtClean="0">
                <a:latin typeface="Times New Roman" panose="02020603050405020304" pitchFamily="18" charset="0"/>
                <a:cs typeface="Times New Roman" panose="02020603050405020304" pitchFamily="18" charset="0"/>
              </a:rPr>
              <a:t>是</a:t>
            </a:r>
            <a:r>
              <a:rPr lang="zh-CN" altLang="zh-CN" sz="2000" dirty="0">
                <a:latin typeface="Times New Roman" panose="02020603050405020304" pitchFamily="18" charset="0"/>
                <a:cs typeface="Times New Roman" panose="02020603050405020304" pitchFamily="18" charset="0"/>
              </a:rPr>
              <a:t>将每个</a:t>
            </a:r>
            <a:r>
              <a:rPr lang="en-US" altLang="zh-CN" sz="2000" dirty="0">
                <a:latin typeface="Times New Roman" panose="02020603050405020304" pitchFamily="18" charset="0"/>
                <a:cs typeface="Times New Roman" panose="02020603050405020304" pitchFamily="18" charset="0"/>
              </a:rPr>
              <a:t>key</a:t>
            </a:r>
            <a:r>
              <a:rPr lang="zh-CN" altLang="zh-CN" sz="2000" dirty="0">
                <a:latin typeface="Times New Roman" panose="02020603050405020304" pitchFamily="18" charset="0"/>
                <a:cs typeface="Times New Roman" panose="02020603050405020304" pitchFamily="18" charset="0"/>
              </a:rPr>
              <a:t>传递到函数</a:t>
            </a:r>
            <a:r>
              <a:rPr lang="en-US" altLang="zh-CN" sz="2000" i="1" dirty="0" smtClean="0">
                <a:latin typeface="Times New Roman" panose="02020603050405020304" pitchFamily="18" charset="0"/>
                <a:cs typeface="Times New Roman" panose="02020603050405020304" pitchFamily="18" charset="0"/>
              </a:rPr>
              <a:t>f</a:t>
            </a:r>
            <a:r>
              <a:rPr lang="zh-CN" altLang="zh-CN" sz="2000" dirty="0" smtClean="0">
                <a:latin typeface="Times New Roman" panose="02020603050405020304" pitchFamily="18" charset="0"/>
                <a:cs typeface="Times New Roman" panose="02020603050405020304" pitchFamily="18" charset="0"/>
              </a:rPr>
              <a:t>中</a:t>
            </a:r>
            <a:r>
              <a:rPr lang="zh-CN" altLang="zh-CN" sz="2000" dirty="0">
                <a:latin typeface="Times New Roman" panose="02020603050405020304" pitchFamily="18" charset="0"/>
                <a:cs typeface="Times New Roman" panose="02020603050405020304" pitchFamily="18" charset="0"/>
              </a:rPr>
              <a:t>进行聚合后得到的结果</a:t>
            </a:r>
            <a:endParaRPr lang="zh-CN" altLang="en-US" sz="2000" dirty="0">
              <a:latin typeface="Times New Roman" panose="02020603050405020304" pitchFamily="18" charset="0"/>
              <a:cs typeface="Times New Roman" panose="02020603050405020304" pitchFamily="18" charset="0"/>
            </a:endParaRPr>
          </a:p>
        </p:txBody>
      </p:sp>
      <p:pic>
        <p:nvPicPr>
          <p:cNvPr id="18437"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577" y="1124743"/>
            <a:ext cx="3733800" cy="57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
          <p:cNvSpPr>
            <a:spLocks noChangeArrowheads="1"/>
          </p:cNvSpPr>
          <p:nvPr/>
        </p:nvSpPr>
        <p:spPr bwMode="auto">
          <a:xfrm>
            <a:off x="56456" y="1437020"/>
            <a:ext cx="5760640" cy="3046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lines = </a:t>
            </a:r>
            <a:r>
              <a:rPr lang="en-US" altLang="zh-CN" sz="2400" dirty="0" err="1" smtClean="0">
                <a:solidFill>
                  <a:schemeClr val="bg1"/>
                </a:solidFill>
                <a:latin typeface="Times New Roman" panose="02020603050405020304" pitchFamily="18" charset="0"/>
                <a:cs typeface="Times New Roman" panose="02020603050405020304" pitchFamily="18" charset="0"/>
              </a:rPr>
              <a:t>sc.textFile</a:t>
            </a:r>
            <a:r>
              <a:rPr lang="en-US" altLang="zh-CN" sz="2400" dirty="0">
                <a:solidFill>
                  <a:schemeClr val="bg1"/>
                </a:solidFill>
                <a:latin typeface="Times New Roman" panose="02020603050405020304" pitchFamily="18" charset="0"/>
                <a:cs typeface="Times New Roman" panose="02020603050405020304" pitchFamily="18" charset="0"/>
              </a:rPr>
              <a:t>("</a:t>
            </a:r>
            <a:r>
              <a:rPr lang="en-US" altLang="zh-CN" sz="2400" dirty="0" err="1">
                <a:solidFill>
                  <a:schemeClr val="bg1"/>
                </a:solidFill>
                <a:latin typeface="Times New Roman" panose="02020603050405020304" pitchFamily="18" charset="0"/>
                <a:cs typeface="Times New Roman" panose="02020603050405020304" pitchFamily="18" charset="0"/>
              </a:rPr>
              <a:t>hdfs</a:t>
            </a:r>
            <a:r>
              <a:rPr lang="en-US" altLang="zh-CN" sz="2400" dirty="0">
                <a:solidFill>
                  <a:schemeClr val="bg1"/>
                </a:solidFill>
                <a:latin typeface="Times New Roman" panose="02020603050405020304" pitchFamily="18" charset="0"/>
                <a:cs typeface="Times New Roman" panose="02020603050405020304" pitchFamily="18" charset="0"/>
              </a:rPr>
              <a:t>://Host1:9000/</a:t>
            </a:r>
            <a:r>
              <a:rPr lang="en-US" altLang="zh-CN" sz="2400" dirty="0" err="1">
                <a:solidFill>
                  <a:schemeClr val="bg1"/>
                </a:solidFill>
                <a:latin typeface="Times New Roman" panose="02020603050405020304" pitchFamily="18" charset="0"/>
                <a:cs typeface="Times New Roman" panose="02020603050405020304" pitchFamily="18" charset="0"/>
              </a:rPr>
              <a:t>sparkdata</a:t>
            </a:r>
            <a:r>
              <a:rPr lang="en-US" altLang="zh-CN" sz="2400" dirty="0">
                <a:solidFill>
                  <a:schemeClr val="bg1"/>
                </a:solidFill>
                <a:latin typeface="Times New Roman" panose="02020603050405020304" pitchFamily="18" charset="0"/>
                <a:cs typeface="Times New Roman" panose="02020603050405020304" pitchFamily="18" charset="0"/>
              </a:rPr>
              <a:t>/word.txt")</a:t>
            </a:r>
          </a:p>
          <a:p>
            <a:pPr indent="0">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words=</a:t>
            </a:r>
            <a:r>
              <a:rPr lang="en-US" altLang="zh-CN" sz="2400" dirty="0" err="1">
                <a:solidFill>
                  <a:schemeClr val="bg1"/>
                </a:solidFill>
                <a:latin typeface="Times New Roman" panose="02020603050405020304" pitchFamily="18" charset="0"/>
                <a:cs typeface="Times New Roman" panose="02020603050405020304" pitchFamily="18" charset="0"/>
              </a:rPr>
              <a:t>lines.flatMap</a:t>
            </a:r>
            <a:r>
              <a:rPr lang="en-US" altLang="zh-CN" sz="2400" dirty="0">
                <a:solidFill>
                  <a:schemeClr val="bg1"/>
                </a:solidFill>
                <a:latin typeface="Times New Roman" panose="02020603050405020304" pitchFamily="18" charset="0"/>
                <a:cs typeface="Times New Roman" panose="02020603050405020304" pitchFamily="18" charset="0"/>
              </a:rPr>
              <a:t>(lambda line : </a:t>
            </a:r>
            <a:r>
              <a:rPr lang="en-US" altLang="zh-CN" sz="2400" dirty="0" err="1">
                <a:solidFill>
                  <a:schemeClr val="bg1"/>
                </a:solidFill>
                <a:latin typeface="Times New Roman" panose="02020603050405020304" pitchFamily="18" charset="0"/>
                <a:cs typeface="Times New Roman" panose="02020603050405020304" pitchFamily="18" charset="0"/>
              </a:rPr>
              <a:t>line.split</a:t>
            </a:r>
            <a:r>
              <a:rPr lang="en-US" altLang="zh-CN" sz="2400" dirty="0">
                <a:solidFill>
                  <a:schemeClr val="bg1"/>
                </a:solidFill>
                <a:latin typeface="Times New Roman" panose="02020603050405020304" pitchFamily="18" charset="0"/>
                <a:cs typeface="Times New Roman" panose="02020603050405020304" pitchFamily="18" charset="0"/>
              </a:rPr>
              <a:t>(" "))</a:t>
            </a:r>
          </a:p>
          <a:p>
            <a:pPr indent="0">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word1=</a:t>
            </a:r>
            <a:r>
              <a:rPr lang="en-US" altLang="zh-CN" sz="2400" dirty="0" err="1">
                <a:solidFill>
                  <a:schemeClr val="bg1"/>
                </a:solidFill>
                <a:latin typeface="Times New Roman" panose="02020603050405020304" pitchFamily="18" charset="0"/>
                <a:cs typeface="Times New Roman" panose="02020603050405020304" pitchFamily="18" charset="0"/>
              </a:rPr>
              <a:t>words.map</a:t>
            </a:r>
            <a:r>
              <a:rPr lang="en-US" altLang="zh-CN" sz="2400" dirty="0">
                <a:solidFill>
                  <a:schemeClr val="bg1"/>
                </a:solidFill>
                <a:latin typeface="Times New Roman" panose="02020603050405020304" pitchFamily="18" charset="0"/>
                <a:cs typeface="Times New Roman" panose="02020603050405020304" pitchFamily="18" charset="0"/>
              </a:rPr>
              <a:t>(lambda word: (word,1))</a:t>
            </a:r>
          </a:p>
          <a:p>
            <a:pPr indent="0">
              <a:spcBef>
                <a:spcPct val="0"/>
              </a:spcBef>
              <a:buFontTx/>
              <a:buNone/>
            </a:pPr>
            <a:r>
              <a:rPr lang="en-US" altLang="zh-CN" sz="2400" dirty="0" err="1">
                <a:solidFill>
                  <a:schemeClr val="bg1"/>
                </a:solidFill>
                <a:latin typeface="Times New Roman" panose="02020603050405020304" pitchFamily="18" charset="0"/>
                <a:cs typeface="Times New Roman" panose="02020603050405020304" pitchFamily="18" charset="0"/>
              </a:rPr>
              <a:t>wordcount</a:t>
            </a:r>
            <a:r>
              <a:rPr lang="en-US" altLang="zh-CN" sz="2400" dirty="0">
                <a:solidFill>
                  <a:schemeClr val="bg1"/>
                </a:solidFill>
                <a:latin typeface="Times New Roman" panose="02020603050405020304" pitchFamily="18" charset="0"/>
                <a:cs typeface="Times New Roman" panose="02020603050405020304" pitchFamily="18" charset="0"/>
              </a:rPr>
              <a:t>=word1.reduceByKey(lambda </a:t>
            </a:r>
            <a:r>
              <a:rPr lang="en-US" altLang="zh-CN" sz="2400" dirty="0" err="1">
                <a:solidFill>
                  <a:schemeClr val="bg1"/>
                </a:solidFill>
                <a:latin typeface="Times New Roman" panose="02020603050405020304" pitchFamily="18" charset="0"/>
                <a:cs typeface="Times New Roman" panose="02020603050405020304" pitchFamily="18" charset="0"/>
              </a:rPr>
              <a:t>x,y</a:t>
            </a:r>
            <a:r>
              <a:rPr lang="en-US" altLang="zh-CN" sz="2400" dirty="0">
                <a:solidFill>
                  <a:schemeClr val="bg1"/>
                </a:solidFill>
                <a:latin typeface="Times New Roman" panose="02020603050405020304" pitchFamily="18" charset="0"/>
                <a:cs typeface="Times New Roman" panose="02020603050405020304" pitchFamily="18" charset="0"/>
              </a:rPr>
              <a:t> : </a:t>
            </a:r>
            <a:r>
              <a:rPr lang="en-US" altLang="zh-CN" sz="2400" dirty="0" err="1">
                <a:solidFill>
                  <a:schemeClr val="bg1"/>
                </a:solidFill>
                <a:latin typeface="Times New Roman" panose="02020603050405020304" pitchFamily="18" charset="0"/>
                <a:cs typeface="Times New Roman" panose="02020603050405020304" pitchFamily="18" charset="0"/>
              </a:rPr>
              <a:t>x+y</a:t>
            </a:r>
            <a:r>
              <a:rPr lang="en-US" altLang="zh-CN" sz="2400" dirty="0">
                <a:solidFill>
                  <a:schemeClr val="bg1"/>
                </a:solidFill>
                <a:latin typeface="Times New Roman" panose="02020603050405020304" pitchFamily="18" charset="0"/>
                <a:cs typeface="Times New Roman" panose="02020603050405020304" pitchFamily="18" charset="0"/>
              </a:rPr>
              <a:t>)</a:t>
            </a:r>
          </a:p>
        </p:txBody>
      </p:sp>
      <p:pic>
        <p:nvPicPr>
          <p:cNvPr id="8" name="图片 3"/>
          <p:cNvPicPr>
            <a:picLocks noChangeAspect="1" noChangeArrowheads="1"/>
          </p:cNvPicPr>
          <p:nvPr/>
        </p:nvPicPr>
        <p:blipFill>
          <a:blip r:embed="rId4">
            <a:extLst>
              <a:ext uri="{28A0092B-C50C-407E-A947-70E740481C1C}">
                <a14:useLocalDpi xmlns:a14="http://schemas.microsoft.com/office/drawing/2010/main" val="0"/>
              </a:ext>
            </a:extLst>
          </a:blip>
          <a:srcRect l="957" t="6699" r="23477" b="43541"/>
          <a:stretch>
            <a:fillRect/>
          </a:stretch>
        </p:blipFill>
        <p:spPr bwMode="auto">
          <a:xfrm>
            <a:off x="-20314" y="4592454"/>
            <a:ext cx="6041286" cy="224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56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57225" y="325659"/>
            <a:ext cx="8667750" cy="914400"/>
          </a:xfrm>
          <a:ln/>
        </p:spPr>
        <p:txBody>
          <a:bodyPr>
            <a:normAutofit/>
          </a:bodyPr>
          <a:lstStyle/>
          <a:p>
            <a:r>
              <a:rPr lang="en-US" altLang="zh-CN" dirty="0" smtClean="0">
                <a:latin typeface="Times New Roman" panose="02020603050405020304" pitchFamily="18" charset="0"/>
                <a:cs typeface="Times New Roman" panose="02020603050405020304" pitchFamily="18" charset="0"/>
              </a:rPr>
              <a:t>3.1.2 RDD</a:t>
            </a:r>
            <a:r>
              <a:rPr lang="zh-CN" altLang="en-US" dirty="0">
                <a:latin typeface="Times New Roman" panose="02020603050405020304" pitchFamily="18" charset="0"/>
                <a:cs typeface="Times New Roman" panose="02020603050405020304" pitchFamily="18" charset="0"/>
              </a:rPr>
              <a:t>操作：行动操作</a:t>
            </a:r>
            <a:r>
              <a:rPr lang="en-US" altLang="zh-CN" dirty="0">
                <a:latin typeface="Times New Roman" panose="02020603050405020304" pitchFamily="18" charset="0"/>
                <a:cs typeface="Times New Roman" panose="02020603050405020304" pitchFamily="18" charset="0"/>
              </a:rPr>
              <a:t>(Actions</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0483" name="矩形 2"/>
          <p:cNvSpPr>
            <a:spLocks noChangeArrowheads="1"/>
          </p:cNvSpPr>
          <p:nvPr/>
        </p:nvSpPr>
        <p:spPr bwMode="auto">
          <a:xfrm>
            <a:off x="454596" y="1725607"/>
            <a:ext cx="90730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en-US" sz="2400" dirty="0" smtClean="0">
                <a:latin typeface="+mn-ea"/>
                <a:ea typeface="+mn-ea"/>
              </a:rPr>
              <a:t>程序</a:t>
            </a:r>
            <a:r>
              <a:rPr lang="zh-CN" altLang="en-US" sz="2400" dirty="0">
                <a:latin typeface="+mn-ea"/>
                <a:ea typeface="+mn-ea"/>
              </a:rPr>
              <a:t>执行到行动操作时，才会执行真正的计算，从文件中加载数据，完成一次又一次转换操作，最终，完成行动操作得到结果。</a:t>
            </a:r>
          </a:p>
        </p:txBody>
      </p:sp>
      <p:graphicFrame>
        <p:nvGraphicFramePr>
          <p:cNvPr id="4" name="表格 3"/>
          <p:cNvGraphicFramePr>
            <a:graphicFrameLocks noGrp="1"/>
          </p:cNvGraphicFramePr>
          <p:nvPr>
            <p:extLst>
              <p:ext uri="{D42A27DB-BD31-4B8C-83A1-F6EECF244321}">
                <p14:modId xmlns:p14="http://schemas.microsoft.com/office/powerpoint/2010/main" val="2842924864"/>
              </p:ext>
            </p:extLst>
          </p:nvPr>
        </p:nvGraphicFramePr>
        <p:xfrm>
          <a:off x="582805" y="3284984"/>
          <a:ext cx="9001000" cy="3164721"/>
        </p:xfrm>
        <a:graphic>
          <a:graphicData uri="http://schemas.openxmlformats.org/drawingml/2006/table">
            <a:tbl>
              <a:tblPr>
                <a:tableStyleId>{08FB837D-C827-4EFA-A057-4D05807E0F7C}</a:tableStyleId>
              </a:tblPr>
              <a:tblGrid>
                <a:gridCol w="2088232">
                  <a:extLst>
                    <a:ext uri="{9D8B030D-6E8A-4147-A177-3AD203B41FA5}">
                      <a16:colId xmlns="" xmlns:a16="http://schemas.microsoft.com/office/drawing/2014/main" val="20000"/>
                    </a:ext>
                  </a:extLst>
                </a:gridCol>
                <a:gridCol w="6912768">
                  <a:extLst>
                    <a:ext uri="{9D8B030D-6E8A-4147-A177-3AD203B41FA5}">
                      <a16:colId xmlns="" xmlns:a16="http://schemas.microsoft.com/office/drawing/2014/main" val="20001"/>
                    </a:ext>
                  </a:extLst>
                </a:gridCol>
              </a:tblGrid>
              <a:tr h="395590">
                <a:tc>
                  <a:txBody>
                    <a:bodyPr/>
                    <a:lstStyle/>
                    <a:p>
                      <a:pPr algn="ctr">
                        <a:spcAft>
                          <a:spcPts val="0"/>
                        </a:spcAft>
                      </a:pPr>
                      <a:r>
                        <a:rPr lang="zh-CN" sz="2400" kern="100" dirty="0"/>
                        <a:t>操作</a:t>
                      </a:r>
                      <a:endParaRPr lang="zh-CN" sz="2400" b="0" kern="100" dirty="0">
                        <a:latin typeface="Times New Roman" panose="02020603050405020304" pitchFamily="18" charset="0"/>
                        <a:ea typeface="+mn-ea"/>
                        <a:cs typeface="Times New Roman" panose="02020603050405020304" pitchFamily="18" charset="0"/>
                      </a:endParaRPr>
                    </a:p>
                  </a:txBody>
                  <a:tcPr marL="68582" marR="68582" marT="0" marB="0"/>
                </a:tc>
                <a:tc>
                  <a:txBody>
                    <a:bodyPr/>
                    <a:lstStyle/>
                    <a:p>
                      <a:pPr algn="ctr">
                        <a:spcAft>
                          <a:spcPts val="0"/>
                        </a:spcAft>
                      </a:pPr>
                      <a:r>
                        <a:rPr lang="zh-CN" sz="2400" kern="100" dirty="0"/>
                        <a:t>含义</a:t>
                      </a:r>
                      <a:endParaRPr lang="zh-CN" sz="2400" b="0" kern="100" dirty="0">
                        <a:latin typeface="Times New Roman" panose="02020603050405020304" pitchFamily="18" charset="0"/>
                        <a:ea typeface="+mn-ea"/>
                        <a:cs typeface="Times New Roman" panose="02020603050405020304" pitchFamily="18" charset="0"/>
                      </a:endParaRPr>
                    </a:p>
                  </a:txBody>
                  <a:tcPr marL="68582" marR="68582" marT="0" marB="0"/>
                </a:tc>
                <a:extLst>
                  <a:ext uri="{0D108BD9-81ED-4DB2-BD59-A6C34878D82A}">
                    <a16:rowId xmlns="" xmlns:a16="http://schemas.microsoft.com/office/drawing/2014/main" val="10000"/>
                  </a:ext>
                </a:extLst>
              </a:tr>
              <a:tr h="395590">
                <a:tc>
                  <a:txBody>
                    <a:bodyPr/>
                    <a:lstStyle/>
                    <a:p>
                      <a:pPr algn="ctr">
                        <a:spcAft>
                          <a:spcPts val="0"/>
                        </a:spcAft>
                      </a:pPr>
                      <a:r>
                        <a:rPr lang="en-US" sz="2400" kern="100" dirty="0">
                          <a:latin typeface="Times New Roman" panose="02020603050405020304" pitchFamily="18" charset="0"/>
                          <a:cs typeface="Times New Roman" panose="02020603050405020304" pitchFamily="18" charset="0"/>
                        </a:rPr>
                        <a:t>count()</a:t>
                      </a:r>
                      <a:endParaRPr lang="zh-CN" sz="2400" b="0" i="1" kern="100" dirty="0">
                        <a:latin typeface="Times New Roman" panose="02020603050405020304" pitchFamily="18" charset="0"/>
                        <a:ea typeface="+mn-ea"/>
                        <a:cs typeface="Times New Roman" panose="02020603050405020304" pitchFamily="18" charset="0"/>
                      </a:endParaRPr>
                    </a:p>
                  </a:txBody>
                  <a:tcPr marL="68582" marR="68582" marT="0" marB="0"/>
                </a:tc>
                <a:tc>
                  <a:txBody>
                    <a:bodyPr/>
                    <a:lstStyle/>
                    <a:p>
                      <a:pPr algn="just">
                        <a:spcAft>
                          <a:spcPts val="0"/>
                        </a:spcAft>
                      </a:pPr>
                      <a:r>
                        <a:rPr lang="zh-CN" sz="2400" kern="100" dirty="0"/>
                        <a:t>返回数据集中的元素个数</a:t>
                      </a:r>
                      <a:endParaRPr lang="zh-CN" sz="2400" b="0" kern="100" dirty="0">
                        <a:latin typeface="Times New Roman" panose="02020603050405020304" pitchFamily="18" charset="0"/>
                        <a:ea typeface="+mn-ea"/>
                        <a:cs typeface="Times New Roman" panose="02020603050405020304" pitchFamily="18" charset="0"/>
                      </a:endParaRPr>
                    </a:p>
                  </a:txBody>
                  <a:tcPr marL="68582" marR="68582" marT="0" marB="0"/>
                </a:tc>
                <a:extLst>
                  <a:ext uri="{0D108BD9-81ED-4DB2-BD59-A6C34878D82A}">
                    <a16:rowId xmlns="" xmlns:a16="http://schemas.microsoft.com/office/drawing/2014/main" val="10001"/>
                  </a:ext>
                </a:extLst>
              </a:tr>
              <a:tr h="395590">
                <a:tc>
                  <a:txBody>
                    <a:bodyPr/>
                    <a:lstStyle/>
                    <a:p>
                      <a:pPr algn="ctr">
                        <a:spcAft>
                          <a:spcPts val="0"/>
                        </a:spcAft>
                      </a:pPr>
                      <a:r>
                        <a:rPr lang="en-US" sz="2400" kern="100" dirty="0">
                          <a:latin typeface="Times New Roman" panose="02020603050405020304" pitchFamily="18" charset="0"/>
                          <a:cs typeface="Times New Roman" panose="02020603050405020304" pitchFamily="18" charset="0"/>
                        </a:rPr>
                        <a:t>collect()</a:t>
                      </a:r>
                      <a:endParaRPr lang="zh-CN" sz="2400" b="0" i="1" kern="100" dirty="0">
                        <a:latin typeface="Times New Roman" panose="02020603050405020304" pitchFamily="18" charset="0"/>
                        <a:ea typeface="+mn-ea"/>
                        <a:cs typeface="Times New Roman" panose="02020603050405020304" pitchFamily="18" charset="0"/>
                      </a:endParaRPr>
                    </a:p>
                  </a:txBody>
                  <a:tcPr marL="68582" marR="68582" marT="0" marB="0"/>
                </a:tc>
                <a:tc>
                  <a:txBody>
                    <a:bodyPr/>
                    <a:lstStyle/>
                    <a:p>
                      <a:pPr algn="just">
                        <a:spcAft>
                          <a:spcPts val="0"/>
                        </a:spcAft>
                      </a:pPr>
                      <a:r>
                        <a:rPr lang="zh-CN" sz="2400" kern="100" dirty="0"/>
                        <a:t>以数组的形式返回数据集中的所有元素</a:t>
                      </a:r>
                      <a:endParaRPr lang="zh-CN" sz="2400" b="0" kern="100" dirty="0">
                        <a:latin typeface="Times New Roman" panose="02020603050405020304" pitchFamily="18" charset="0"/>
                        <a:ea typeface="+mn-ea"/>
                        <a:cs typeface="Times New Roman" panose="02020603050405020304" pitchFamily="18" charset="0"/>
                      </a:endParaRPr>
                    </a:p>
                  </a:txBody>
                  <a:tcPr marL="68582" marR="68582" marT="0" marB="0"/>
                </a:tc>
                <a:extLst>
                  <a:ext uri="{0D108BD9-81ED-4DB2-BD59-A6C34878D82A}">
                    <a16:rowId xmlns="" xmlns:a16="http://schemas.microsoft.com/office/drawing/2014/main" val="10002"/>
                  </a:ext>
                </a:extLst>
              </a:tr>
              <a:tr h="395590">
                <a:tc>
                  <a:txBody>
                    <a:bodyPr/>
                    <a:lstStyle/>
                    <a:p>
                      <a:pPr algn="ctr">
                        <a:spcAft>
                          <a:spcPts val="0"/>
                        </a:spcAft>
                      </a:pPr>
                      <a:r>
                        <a:rPr lang="en-US" sz="2400" kern="100" dirty="0">
                          <a:latin typeface="Times New Roman" panose="02020603050405020304" pitchFamily="18" charset="0"/>
                          <a:cs typeface="Times New Roman" panose="02020603050405020304" pitchFamily="18" charset="0"/>
                        </a:rPr>
                        <a:t>first()</a:t>
                      </a:r>
                      <a:endParaRPr lang="zh-CN" sz="2400" b="0" i="1" kern="100" dirty="0">
                        <a:latin typeface="Times New Roman" panose="02020603050405020304" pitchFamily="18" charset="0"/>
                        <a:ea typeface="+mn-ea"/>
                        <a:cs typeface="Times New Roman" panose="02020603050405020304" pitchFamily="18" charset="0"/>
                      </a:endParaRPr>
                    </a:p>
                  </a:txBody>
                  <a:tcPr marL="68582" marR="68582" marT="0" marB="0"/>
                </a:tc>
                <a:tc>
                  <a:txBody>
                    <a:bodyPr/>
                    <a:lstStyle/>
                    <a:p>
                      <a:pPr algn="just">
                        <a:spcAft>
                          <a:spcPts val="0"/>
                        </a:spcAft>
                      </a:pPr>
                      <a:r>
                        <a:rPr lang="zh-CN" sz="2400" kern="100" dirty="0"/>
                        <a:t>返回数据集中的第一个元素</a:t>
                      </a:r>
                      <a:endParaRPr lang="zh-CN" sz="2400" b="0" kern="100" dirty="0">
                        <a:latin typeface="Times New Roman" panose="02020603050405020304" pitchFamily="18" charset="0"/>
                        <a:ea typeface="+mn-ea"/>
                        <a:cs typeface="Times New Roman" panose="02020603050405020304" pitchFamily="18" charset="0"/>
                      </a:endParaRPr>
                    </a:p>
                  </a:txBody>
                  <a:tcPr marL="68582" marR="68582" marT="0" marB="0"/>
                </a:tc>
                <a:extLst>
                  <a:ext uri="{0D108BD9-81ED-4DB2-BD59-A6C34878D82A}">
                    <a16:rowId xmlns="" xmlns:a16="http://schemas.microsoft.com/office/drawing/2014/main" val="10003"/>
                  </a:ext>
                </a:extLst>
              </a:tr>
              <a:tr h="395590">
                <a:tc>
                  <a:txBody>
                    <a:bodyPr/>
                    <a:lstStyle/>
                    <a:p>
                      <a:pPr algn="ctr">
                        <a:spcAft>
                          <a:spcPts val="0"/>
                        </a:spcAft>
                      </a:pPr>
                      <a:r>
                        <a:rPr lang="en-US" sz="2400" kern="100" dirty="0">
                          <a:latin typeface="Times New Roman" panose="02020603050405020304" pitchFamily="18" charset="0"/>
                          <a:cs typeface="Times New Roman" panose="02020603050405020304" pitchFamily="18" charset="0"/>
                        </a:rPr>
                        <a:t>take(n)</a:t>
                      </a:r>
                      <a:endParaRPr lang="zh-CN" sz="2400" b="0" i="1" kern="100" dirty="0">
                        <a:latin typeface="Times New Roman" panose="02020603050405020304" pitchFamily="18" charset="0"/>
                        <a:ea typeface="+mn-ea"/>
                        <a:cs typeface="Times New Roman" panose="02020603050405020304" pitchFamily="18" charset="0"/>
                      </a:endParaRPr>
                    </a:p>
                  </a:txBody>
                  <a:tcPr marL="68582" marR="68582" marT="0" marB="0"/>
                </a:tc>
                <a:tc>
                  <a:txBody>
                    <a:bodyPr/>
                    <a:lstStyle/>
                    <a:p>
                      <a:pPr algn="just">
                        <a:spcAft>
                          <a:spcPts val="0"/>
                        </a:spcAft>
                      </a:pPr>
                      <a:r>
                        <a:rPr lang="zh-CN" sz="2400" kern="100"/>
                        <a:t>以数组的形式返回数据集中的前</a:t>
                      </a:r>
                      <a:r>
                        <a:rPr lang="en-US" sz="2400" kern="100"/>
                        <a:t>n</a:t>
                      </a:r>
                      <a:r>
                        <a:rPr lang="zh-CN" sz="2400" kern="100"/>
                        <a:t>个元素</a:t>
                      </a:r>
                      <a:endParaRPr lang="zh-CN" sz="2400" b="0" kern="100">
                        <a:latin typeface="Times New Roman" panose="02020603050405020304" pitchFamily="18" charset="0"/>
                        <a:ea typeface="+mn-ea"/>
                        <a:cs typeface="Times New Roman" panose="02020603050405020304" pitchFamily="18" charset="0"/>
                      </a:endParaRPr>
                    </a:p>
                  </a:txBody>
                  <a:tcPr marL="68582" marR="68582" marT="0" marB="0"/>
                </a:tc>
                <a:extLst>
                  <a:ext uri="{0D108BD9-81ED-4DB2-BD59-A6C34878D82A}">
                    <a16:rowId xmlns="" xmlns:a16="http://schemas.microsoft.com/office/drawing/2014/main" val="10004"/>
                  </a:ext>
                </a:extLst>
              </a:tr>
              <a:tr h="791181">
                <a:tc>
                  <a:txBody>
                    <a:bodyPr/>
                    <a:lstStyle/>
                    <a:p>
                      <a:pPr algn="ctr">
                        <a:spcAft>
                          <a:spcPts val="0"/>
                        </a:spcAft>
                      </a:pPr>
                      <a:r>
                        <a:rPr lang="en-US" sz="2400" kern="100" dirty="0" smtClean="0">
                          <a:latin typeface="Times New Roman" panose="02020603050405020304" pitchFamily="18" charset="0"/>
                          <a:cs typeface="Times New Roman" panose="02020603050405020304" pitchFamily="18" charset="0"/>
                        </a:rPr>
                        <a:t>reduce(</a:t>
                      </a:r>
                      <a:r>
                        <a:rPr lang="en-US" sz="2400" i="1" kern="100" dirty="0" smtClean="0">
                          <a:latin typeface="Times New Roman" panose="02020603050405020304" pitchFamily="18" charset="0"/>
                          <a:cs typeface="Times New Roman" panose="02020603050405020304" pitchFamily="18" charset="0"/>
                        </a:rPr>
                        <a:t>f</a:t>
                      </a:r>
                      <a:r>
                        <a:rPr lang="en-US" sz="2400" kern="100" dirty="0" smtClean="0">
                          <a:latin typeface="Times New Roman" panose="02020603050405020304" pitchFamily="18" charset="0"/>
                          <a:cs typeface="Times New Roman" panose="02020603050405020304" pitchFamily="18" charset="0"/>
                        </a:rPr>
                        <a:t>)</a:t>
                      </a:r>
                      <a:endParaRPr lang="zh-CN" sz="2400" b="0" i="1" kern="100" dirty="0">
                        <a:latin typeface="Times New Roman" panose="02020603050405020304" pitchFamily="18" charset="0"/>
                        <a:ea typeface="+mn-ea"/>
                        <a:cs typeface="Times New Roman" panose="02020603050405020304" pitchFamily="18" charset="0"/>
                      </a:endParaRPr>
                    </a:p>
                  </a:txBody>
                  <a:tcPr marL="68582" marR="68582" marT="0" marB="0"/>
                </a:tc>
                <a:tc>
                  <a:txBody>
                    <a:bodyPr/>
                    <a:lstStyle/>
                    <a:p>
                      <a:pPr algn="just">
                        <a:spcAft>
                          <a:spcPts val="0"/>
                        </a:spcAft>
                      </a:pPr>
                      <a:r>
                        <a:rPr lang="zh-CN" sz="2400" kern="100" dirty="0"/>
                        <a:t>函数</a:t>
                      </a:r>
                      <a:r>
                        <a:rPr lang="en-US" sz="2400" kern="100" dirty="0" smtClean="0"/>
                        <a:t>f</a:t>
                      </a:r>
                      <a:r>
                        <a:rPr lang="zh-CN" sz="2400" kern="100" dirty="0" smtClean="0"/>
                        <a:t>（</a:t>
                      </a:r>
                      <a:r>
                        <a:rPr lang="zh-CN" sz="2400" kern="100" dirty="0"/>
                        <a:t>输入两个参数并返回一个值）聚合数据集的元素</a:t>
                      </a:r>
                      <a:endParaRPr lang="zh-CN" sz="2400" b="0" kern="100" dirty="0">
                        <a:latin typeface="Times New Roman" panose="02020603050405020304" pitchFamily="18" charset="0"/>
                        <a:ea typeface="+mn-ea"/>
                        <a:cs typeface="Times New Roman" panose="02020603050405020304" pitchFamily="18" charset="0"/>
                      </a:endParaRPr>
                    </a:p>
                  </a:txBody>
                  <a:tcPr marL="68582" marR="68582" marT="0" marB="0"/>
                </a:tc>
                <a:extLst>
                  <a:ext uri="{0D108BD9-81ED-4DB2-BD59-A6C34878D82A}">
                    <a16:rowId xmlns="" xmlns:a16="http://schemas.microsoft.com/office/drawing/2014/main" val="10005"/>
                  </a:ext>
                </a:extLst>
              </a:tr>
              <a:tr h="395590">
                <a:tc>
                  <a:txBody>
                    <a:bodyPr/>
                    <a:lstStyle/>
                    <a:p>
                      <a:pPr algn="ctr">
                        <a:spcAft>
                          <a:spcPts val="0"/>
                        </a:spcAft>
                      </a:pPr>
                      <a:r>
                        <a:rPr lang="en-US" sz="2400" kern="100" dirty="0" err="1" smtClean="0">
                          <a:latin typeface="Times New Roman" panose="02020603050405020304" pitchFamily="18" charset="0"/>
                          <a:cs typeface="Times New Roman" panose="02020603050405020304" pitchFamily="18" charset="0"/>
                        </a:rPr>
                        <a:t>foreach</a:t>
                      </a:r>
                      <a:r>
                        <a:rPr lang="en-US" sz="2400" kern="100" dirty="0" smtClean="0">
                          <a:latin typeface="Times New Roman" panose="02020603050405020304" pitchFamily="18" charset="0"/>
                          <a:cs typeface="Times New Roman" panose="02020603050405020304" pitchFamily="18" charset="0"/>
                        </a:rPr>
                        <a:t>(</a:t>
                      </a:r>
                      <a:r>
                        <a:rPr lang="en-US" sz="2400" i="1" kern="100" dirty="0" smtClean="0">
                          <a:latin typeface="Times New Roman" panose="02020603050405020304" pitchFamily="18" charset="0"/>
                          <a:cs typeface="Times New Roman" panose="02020603050405020304" pitchFamily="18" charset="0"/>
                        </a:rPr>
                        <a:t>f</a:t>
                      </a:r>
                      <a:r>
                        <a:rPr lang="en-US" sz="2400" kern="100" dirty="0" smtClean="0">
                          <a:latin typeface="Times New Roman" panose="02020603050405020304" pitchFamily="18" charset="0"/>
                          <a:cs typeface="Times New Roman" panose="02020603050405020304" pitchFamily="18" charset="0"/>
                        </a:rPr>
                        <a:t>)</a:t>
                      </a:r>
                      <a:endParaRPr lang="zh-CN" sz="2400" b="0" i="1" kern="100" dirty="0">
                        <a:latin typeface="Times New Roman" panose="02020603050405020304" pitchFamily="18" charset="0"/>
                        <a:ea typeface="+mn-ea"/>
                        <a:cs typeface="Times New Roman" panose="02020603050405020304" pitchFamily="18" charset="0"/>
                      </a:endParaRPr>
                    </a:p>
                  </a:txBody>
                  <a:tcPr marL="68582" marR="68582" marT="0" marB="0"/>
                </a:tc>
                <a:tc>
                  <a:txBody>
                    <a:bodyPr/>
                    <a:lstStyle/>
                    <a:p>
                      <a:pPr algn="just">
                        <a:spcAft>
                          <a:spcPts val="0"/>
                        </a:spcAft>
                      </a:pPr>
                      <a:r>
                        <a:rPr lang="zh-CN" sz="2400" kern="100" dirty="0"/>
                        <a:t>将数据集中的每个元素传递到函数</a:t>
                      </a:r>
                      <a:r>
                        <a:rPr lang="en-US" sz="2400" kern="100" dirty="0" err="1"/>
                        <a:t>func</a:t>
                      </a:r>
                      <a:r>
                        <a:rPr lang="zh-CN" sz="2400" kern="100" dirty="0"/>
                        <a:t>中运行</a:t>
                      </a:r>
                      <a:endParaRPr lang="zh-CN" sz="2400" b="0" kern="100" dirty="0">
                        <a:latin typeface="Times New Roman" panose="02020603050405020304" pitchFamily="18" charset="0"/>
                        <a:ea typeface="+mn-ea"/>
                        <a:cs typeface="Times New Roman" panose="02020603050405020304" pitchFamily="18" charset="0"/>
                      </a:endParaRPr>
                    </a:p>
                  </a:txBody>
                  <a:tcPr marL="68582" marR="68582" marT="0" marB="0"/>
                </a:tc>
                <a:extLst>
                  <a:ext uri="{0D108BD9-81ED-4DB2-BD59-A6C34878D82A}">
                    <a16:rowId xmlns="" xmlns:a16="http://schemas.microsoft.com/office/drawing/2014/main" val="10006"/>
                  </a:ext>
                </a:extLst>
              </a:tr>
            </a:tbl>
          </a:graphicData>
        </a:graphic>
      </p:graphicFrame>
      <p:sp>
        <p:nvSpPr>
          <p:cNvPr id="20510" name="矩形 4"/>
          <p:cNvSpPr>
            <a:spLocks noChangeArrowheads="1"/>
          </p:cNvSpPr>
          <p:nvPr/>
        </p:nvSpPr>
        <p:spPr bwMode="auto">
          <a:xfrm>
            <a:off x="2576736" y="2560506"/>
            <a:ext cx="46538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b="1" dirty="0">
                <a:latin typeface="Times New Roman" panose="02020603050405020304" pitchFamily="18" charset="0"/>
                <a:ea typeface="+mn-ea"/>
                <a:cs typeface="Times New Roman" panose="02020603050405020304" pitchFamily="18" charset="0"/>
              </a:rPr>
              <a:t>常用的</a:t>
            </a:r>
            <a:r>
              <a:rPr lang="en-US" altLang="zh-CN" b="1" dirty="0">
                <a:latin typeface="Times New Roman" panose="02020603050405020304" pitchFamily="18" charset="0"/>
                <a:ea typeface="+mn-ea"/>
                <a:cs typeface="Times New Roman" panose="02020603050405020304" pitchFamily="18" charset="0"/>
              </a:rPr>
              <a:t>RDD</a:t>
            </a:r>
            <a:r>
              <a:rPr lang="zh-CN" altLang="zh-CN" b="1" dirty="0">
                <a:latin typeface="Times New Roman" panose="02020603050405020304" pitchFamily="18" charset="0"/>
                <a:ea typeface="+mn-ea"/>
                <a:cs typeface="Times New Roman" panose="02020603050405020304" pitchFamily="18" charset="0"/>
              </a:rPr>
              <a:t>行动操作</a:t>
            </a:r>
            <a:r>
              <a:rPr lang="en-US" altLang="zh-CN" b="1" dirty="0">
                <a:latin typeface="Times New Roman" panose="02020603050405020304" pitchFamily="18" charset="0"/>
                <a:ea typeface="+mn-ea"/>
                <a:cs typeface="Times New Roman" panose="02020603050405020304" pitchFamily="18" charset="0"/>
              </a:rPr>
              <a:t>API</a:t>
            </a:r>
            <a:endParaRPr lang="zh-CN" altLang="en-US"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57990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60512" y="404664"/>
            <a:ext cx="8667750" cy="914400"/>
          </a:xfrm>
          <a:ln/>
        </p:spPr>
        <p:txBody>
          <a:bodyPr/>
          <a:lstStyle/>
          <a:p>
            <a:r>
              <a:rPr lang="en-US" altLang="zh-CN" dirty="0"/>
              <a:t>3.1.2 </a:t>
            </a:r>
            <a:r>
              <a:rPr lang="en-US" altLang="zh-CN" dirty="0" smtClean="0"/>
              <a:t>RDD</a:t>
            </a:r>
            <a:r>
              <a:rPr lang="zh-CN" altLang="en-US" dirty="0" smtClean="0"/>
              <a:t>行动操作</a:t>
            </a:r>
            <a:endParaRPr lang="zh-CN" altLang="en-US" dirty="0"/>
          </a:p>
        </p:txBody>
      </p:sp>
      <p:sp>
        <p:nvSpPr>
          <p:cNvPr id="21507" name="Rectangle 1"/>
          <p:cNvSpPr>
            <a:spLocks noChangeArrowheads="1"/>
          </p:cNvSpPr>
          <p:nvPr/>
        </p:nvSpPr>
        <p:spPr bwMode="auto">
          <a:xfrm>
            <a:off x="344488" y="1989127"/>
            <a:ext cx="9289032" cy="40318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de-DE" altLang="zh-CN" dirty="0">
                <a:solidFill>
                  <a:schemeClr val="bg1"/>
                </a:solidFill>
              </a:rPr>
              <a:t>rdd = sc.parallelize([1, 2, 3, 4, 5])</a:t>
            </a:r>
            <a:endParaRPr lang="en-US" altLang="zh-CN" dirty="0">
              <a:solidFill>
                <a:schemeClr val="bg1"/>
              </a:solidFill>
            </a:endParaRPr>
          </a:p>
          <a:p>
            <a:pPr>
              <a:spcBef>
                <a:spcPct val="0"/>
              </a:spcBef>
              <a:buFontTx/>
              <a:buNone/>
            </a:pPr>
            <a:r>
              <a:rPr lang="en-US" altLang="zh-CN" dirty="0" err="1">
                <a:solidFill>
                  <a:schemeClr val="bg1"/>
                </a:solidFill>
              </a:rPr>
              <a:t>rdd.count</a:t>
            </a:r>
            <a:r>
              <a:rPr lang="en-US" altLang="zh-CN" dirty="0">
                <a:solidFill>
                  <a:schemeClr val="bg1"/>
                </a:solidFill>
              </a:rPr>
              <a:t>()</a:t>
            </a:r>
          </a:p>
          <a:p>
            <a:pPr>
              <a:spcBef>
                <a:spcPct val="0"/>
              </a:spcBef>
              <a:buFontTx/>
              <a:buNone/>
            </a:pPr>
            <a:r>
              <a:rPr lang="en-US" altLang="zh-CN" dirty="0" err="1">
                <a:solidFill>
                  <a:schemeClr val="bg1"/>
                </a:solidFill>
              </a:rPr>
              <a:t>rdd.first</a:t>
            </a:r>
            <a:r>
              <a:rPr lang="en-US" altLang="zh-CN" dirty="0">
                <a:solidFill>
                  <a:schemeClr val="bg1"/>
                </a:solidFill>
              </a:rPr>
              <a:t>()</a:t>
            </a:r>
          </a:p>
          <a:p>
            <a:pPr>
              <a:spcBef>
                <a:spcPct val="0"/>
              </a:spcBef>
              <a:buFontTx/>
              <a:buNone/>
            </a:pPr>
            <a:r>
              <a:rPr lang="en-US" altLang="zh-CN" dirty="0" err="1">
                <a:solidFill>
                  <a:schemeClr val="bg1"/>
                </a:solidFill>
              </a:rPr>
              <a:t>rdd.take</a:t>
            </a:r>
            <a:r>
              <a:rPr lang="en-US" altLang="zh-CN" dirty="0">
                <a:solidFill>
                  <a:schemeClr val="bg1"/>
                </a:solidFill>
              </a:rPr>
              <a:t>(3)</a:t>
            </a:r>
          </a:p>
          <a:p>
            <a:pPr>
              <a:spcBef>
                <a:spcPct val="0"/>
              </a:spcBef>
              <a:buFontTx/>
              <a:buNone/>
            </a:pPr>
            <a:r>
              <a:rPr lang="en-US" altLang="zh-CN" dirty="0">
                <a:solidFill>
                  <a:schemeClr val="bg1"/>
                </a:solidFill>
              </a:rPr>
              <a:t>sum=</a:t>
            </a:r>
            <a:r>
              <a:rPr lang="en-US" altLang="zh-CN" dirty="0" err="1">
                <a:solidFill>
                  <a:schemeClr val="bg1"/>
                </a:solidFill>
              </a:rPr>
              <a:t>rdd.reduce</a:t>
            </a:r>
            <a:r>
              <a:rPr lang="en-US" altLang="zh-CN" dirty="0">
                <a:solidFill>
                  <a:schemeClr val="bg1"/>
                </a:solidFill>
              </a:rPr>
              <a:t>(lambda </a:t>
            </a:r>
            <a:r>
              <a:rPr lang="en-US" altLang="zh-CN" dirty="0" err="1">
                <a:solidFill>
                  <a:schemeClr val="bg1"/>
                </a:solidFill>
              </a:rPr>
              <a:t>a,b:a+b</a:t>
            </a:r>
            <a:r>
              <a:rPr lang="en-US" altLang="zh-CN" dirty="0">
                <a:solidFill>
                  <a:schemeClr val="bg1"/>
                </a:solidFill>
              </a:rPr>
              <a:t>)</a:t>
            </a:r>
          </a:p>
          <a:p>
            <a:pPr>
              <a:spcBef>
                <a:spcPct val="0"/>
              </a:spcBef>
              <a:buFontTx/>
              <a:buNone/>
            </a:pPr>
            <a:r>
              <a:rPr lang="en-US" altLang="zh-CN" dirty="0" err="1">
                <a:solidFill>
                  <a:schemeClr val="bg1"/>
                </a:solidFill>
              </a:rPr>
              <a:t>rdd.collect</a:t>
            </a:r>
            <a:r>
              <a:rPr lang="en-US" altLang="zh-CN" dirty="0">
                <a:solidFill>
                  <a:schemeClr val="bg1"/>
                </a:solidFill>
              </a:rPr>
              <a:t>()</a:t>
            </a:r>
          </a:p>
          <a:p>
            <a:pPr>
              <a:spcBef>
                <a:spcPct val="0"/>
              </a:spcBef>
              <a:buFontTx/>
              <a:buNone/>
            </a:pPr>
            <a:r>
              <a:rPr lang="en-US" altLang="zh-CN" dirty="0" err="1">
                <a:solidFill>
                  <a:schemeClr val="bg1"/>
                </a:solidFill>
              </a:rPr>
              <a:t>rdd.foreach</a:t>
            </a:r>
            <a:r>
              <a:rPr lang="en-US" altLang="zh-CN" dirty="0">
                <a:solidFill>
                  <a:schemeClr val="bg1"/>
                </a:solidFill>
              </a:rPr>
              <a:t>(lambda </a:t>
            </a:r>
            <a:r>
              <a:rPr lang="en-US" altLang="zh-CN" dirty="0" err="1">
                <a:solidFill>
                  <a:schemeClr val="bg1"/>
                </a:solidFill>
              </a:rPr>
              <a:t>elem</a:t>
            </a:r>
            <a:r>
              <a:rPr lang="en-US" altLang="zh-CN" dirty="0">
                <a:solidFill>
                  <a:schemeClr val="bg1"/>
                </a:solidFill>
              </a:rPr>
              <a:t>: print(</a:t>
            </a:r>
            <a:r>
              <a:rPr lang="en-US" altLang="zh-CN" dirty="0" err="1">
                <a:solidFill>
                  <a:schemeClr val="bg1"/>
                </a:solidFill>
              </a:rPr>
              <a:t>elem</a:t>
            </a:r>
            <a:r>
              <a:rPr lang="en-US" altLang="zh-CN" dirty="0">
                <a:solidFill>
                  <a:schemeClr val="bg1"/>
                </a:solidFill>
              </a:rPr>
              <a:t>))</a:t>
            </a:r>
          </a:p>
          <a:p>
            <a:pPr>
              <a:spcBef>
                <a:spcPct val="0"/>
              </a:spcBef>
              <a:buFontTx/>
              <a:buNone/>
            </a:pPr>
            <a:endParaRPr lang="en-US" altLang="zh-CN" dirty="0">
              <a:solidFill>
                <a:schemeClr val="bg1"/>
              </a:solidFill>
            </a:endParaRPr>
          </a:p>
        </p:txBody>
      </p:sp>
    </p:spTree>
    <p:extLst>
      <p:ext uri="{BB962C8B-B14F-4D97-AF65-F5344CB8AC3E}">
        <p14:creationId xmlns:p14="http://schemas.microsoft.com/office/powerpoint/2010/main" val="1565994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536" y="260648"/>
            <a:ext cx="8667750" cy="914400"/>
          </a:xfrm>
        </p:spPr>
        <p:txBody>
          <a:bodyPr/>
          <a:lstStyle/>
          <a:p>
            <a:r>
              <a:rPr lang="zh-CN" altLang="en-US" dirty="0" smtClean="0"/>
              <a:t>练习：求集合中的最大</a:t>
            </a:r>
            <a:r>
              <a:rPr lang="zh-CN" altLang="en-US" dirty="0"/>
              <a:t>值</a:t>
            </a:r>
          </a:p>
        </p:txBody>
      </p:sp>
      <p:sp>
        <p:nvSpPr>
          <p:cNvPr id="3" name="矩形 2"/>
          <p:cNvSpPr/>
          <p:nvPr/>
        </p:nvSpPr>
        <p:spPr>
          <a:xfrm>
            <a:off x="344488" y="1988840"/>
            <a:ext cx="9289032" cy="2062103"/>
          </a:xfrm>
          <a:prstGeom prst="rect">
            <a:avLst/>
          </a:prstGeom>
          <a:solidFill>
            <a:srgbClr val="0070C0"/>
          </a:solidFill>
        </p:spPr>
        <p:txBody>
          <a:bodyPr wrap="square">
            <a:spAutoFit/>
          </a:bodyPr>
          <a:lstStyle/>
          <a:p>
            <a:r>
              <a:rPr lang="zh-CN" altLang="en-US" sz="3200" dirty="0">
                <a:solidFill>
                  <a:schemeClr val="bg1"/>
                </a:solidFill>
                <a:latin typeface="Times New Roman" panose="02020603050405020304" pitchFamily="18" charset="0"/>
                <a:cs typeface="Times New Roman" panose="02020603050405020304" pitchFamily="18" charset="0"/>
              </a:rPr>
              <a:t>data = [10, 20, 3, 4, 5, 2, 2, 80, 20, 10]</a:t>
            </a:r>
          </a:p>
          <a:p>
            <a:r>
              <a:rPr lang="zh-CN" altLang="en-US" sz="3200" dirty="0">
                <a:solidFill>
                  <a:schemeClr val="bg1"/>
                </a:solidFill>
                <a:latin typeface="Times New Roman" panose="02020603050405020304" pitchFamily="18" charset="0"/>
                <a:cs typeface="Times New Roman" panose="02020603050405020304" pitchFamily="18" charset="0"/>
              </a:rPr>
              <a:t>rdd = sc.parallelize(data, 3)</a:t>
            </a:r>
          </a:p>
          <a:p>
            <a:r>
              <a:rPr lang="zh-CN" altLang="en-US" sz="3200" dirty="0">
                <a:solidFill>
                  <a:schemeClr val="bg1"/>
                </a:solidFill>
                <a:latin typeface="Times New Roman" panose="02020603050405020304" pitchFamily="18" charset="0"/>
                <a:cs typeface="Times New Roman" panose="02020603050405020304" pitchFamily="18" charset="0"/>
              </a:rPr>
              <a:t>maxData = rdd.reduce(lambda a,b: a if(a&gt;b) else b)</a:t>
            </a:r>
          </a:p>
          <a:p>
            <a:r>
              <a:rPr lang="zh-CN" altLang="en-US" sz="3200" dirty="0">
                <a:solidFill>
                  <a:schemeClr val="bg1"/>
                </a:solidFill>
                <a:latin typeface="Times New Roman" panose="02020603050405020304" pitchFamily="18" charset="0"/>
                <a:cs typeface="Times New Roman" panose="02020603050405020304" pitchFamily="18" charset="0"/>
              </a:rPr>
              <a:t>print(maxData)</a:t>
            </a:r>
          </a:p>
        </p:txBody>
      </p:sp>
    </p:spTree>
    <p:extLst>
      <p:ext uri="{BB962C8B-B14F-4D97-AF65-F5344CB8AC3E}">
        <p14:creationId xmlns:p14="http://schemas.microsoft.com/office/powerpoint/2010/main" val="2918858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90679" y="404664"/>
            <a:ext cx="8667750" cy="914400"/>
          </a:xfrm>
          <a:ln/>
        </p:spPr>
        <p:txBody>
          <a:bodyPr/>
          <a:lstStyle/>
          <a:p>
            <a:r>
              <a:rPr lang="en-US" altLang="zh-CN" dirty="0"/>
              <a:t>3.1.3 </a:t>
            </a:r>
            <a:r>
              <a:rPr lang="zh-CN" altLang="en-US" dirty="0"/>
              <a:t>惰性机制</a:t>
            </a:r>
            <a:r>
              <a:rPr lang="en-US" altLang="zh-CN" dirty="0"/>
              <a:t>(Lazy Evaluation)</a:t>
            </a:r>
            <a:endParaRPr lang="zh-CN" altLang="en-US" dirty="0"/>
          </a:p>
        </p:txBody>
      </p:sp>
      <p:sp>
        <p:nvSpPr>
          <p:cNvPr id="22531" name="矩形 3"/>
          <p:cNvSpPr>
            <a:spLocks noChangeArrowheads="1"/>
          </p:cNvSpPr>
          <p:nvPr/>
        </p:nvSpPr>
        <p:spPr bwMode="auto">
          <a:xfrm>
            <a:off x="416496" y="3717032"/>
            <a:ext cx="9361040" cy="13849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lines = </a:t>
            </a:r>
            <a:r>
              <a:rPr lang="en-US" altLang="zh-CN" sz="2800" dirty="0" err="1" smtClean="0">
                <a:solidFill>
                  <a:schemeClr val="bg1"/>
                </a:solidFill>
              </a:rPr>
              <a:t>sc.textFile</a:t>
            </a:r>
            <a:r>
              <a:rPr lang="en-US" altLang="zh-CN" sz="2800" dirty="0" smtClean="0">
                <a:solidFill>
                  <a:schemeClr val="bg1"/>
                </a:solidFill>
              </a:rPr>
              <a:t>(</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dirty="0" err="1">
                <a:solidFill>
                  <a:schemeClr val="bg1"/>
                </a:solidFill>
                <a:latin typeface="Times New Roman" panose="02020603050405020304" pitchFamily="18" charset="0"/>
                <a:cs typeface="Times New Roman" panose="02020603050405020304" pitchFamily="18" charset="0"/>
              </a:rPr>
              <a:t>hdfs</a:t>
            </a:r>
            <a:r>
              <a:rPr lang="en-US" altLang="zh-CN" sz="2800" dirty="0">
                <a:solidFill>
                  <a:schemeClr val="bg1"/>
                </a:solidFill>
                <a:latin typeface="Times New Roman" panose="02020603050405020304" pitchFamily="18" charset="0"/>
                <a:cs typeface="Times New Roman" panose="02020603050405020304" pitchFamily="18" charset="0"/>
              </a:rPr>
              <a:t>://Host1:9000/</a:t>
            </a:r>
            <a:r>
              <a:rPr lang="en-US" altLang="zh-CN" sz="2800" dirty="0" err="1">
                <a:solidFill>
                  <a:schemeClr val="bg1"/>
                </a:solidFill>
                <a:latin typeface="Times New Roman" panose="02020603050405020304" pitchFamily="18" charset="0"/>
                <a:cs typeface="Times New Roman" panose="02020603050405020304" pitchFamily="18" charset="0"/>
              </a:rPr>
              <a:t>sparkdata</a:t>
            </a:r>
            <a:r>
              <a:rPr lang="en-US" altLang="zh-CN" sz="2800" dirty="0">
                <a:solidFill>
                  <a:schemeClr val="bg1"/>
                </a:solidFill>
                <a:latin typeface="Times New Roman" panose="02020603050405020304" pitchFamily="18" charset="0"/>
                <a:cs typeface="Times New Roman" panose="02020603050405020304" pitchFamily="18" charset="0"/>
              </a:rPr>
              <a:t>/word.txt"</a:t>
            </a:r>
            <a:r>
              <a:rPr lang="en-US" altLang="zh-CN" sz="2800" dirty="0" smtClean="0">
                <a:solidFill>
                  <a:schemeClr val="bg1"/>
                </a:solidFill>
              </a:rPr>
              <a:t>)</a:t>
            </a:r>
            <a:endParaRPr lang="en-US" altLang="zh-CN" sz="2800" dirty="0">
              <a:solidFill>
                <a:schemeClr val="bg1"/>
              </a:solidFill>
            </a:endParaRPr>
          </a:p>
          <a:p>
            <a:pPr eaLnBrk="1" hangingPunct="1">
              <a:spcBef>
                <a:spcPct val="0"/>
              </a:spcBef>
              <a:buFontTx/>
              <a:buNone/>
            </a:pPr>
            <a:r>
              <a:rPr lang="en-US" altLang="zh-CN" sz="2800" dirty="0" err="1">
                <a:solidFill>
                  <a:schemeClr val="bg1"/>
                </a:solidFill>
              </a:rPr>
              <a:t>lineLengths</a:t>
            </a:r>
            <a:r>
              <a:rPr lang="en-US" altLang="zh-CN" sz="2800" dirty="0">
                <a:solidFill>
                  <a:schemeClr val="bg1"/>
                </a:solidFill>
              </a:rPr>
              <a:t> = </a:t>
            </a:r>
            <a:r>
              <a:rPr lang="en-US" altLang="zh-CN" sz="2800" dirty="0" err="1">
                <a:solidFill>
                  <a:schemeClr val="bg1"/>
                </a:solidFill>
              </a:rPr>
              <a:t>lines.map</a:t>
            </a:r>
            <a:r>
              <a:rPr lang="en-US" altLang="zh-CN" sz="2800" dirty="0">
                <a:solidFill>
                  <a:schemeClr val="bg1"/>
                </a:solidFill>
              </a:rPr>
              <a:t>(lambda s: </a:t>
            </a:r>
            <a:r>
              <a:rPr lang="en-US" altLang="zh-CN" sz="2800" dirty="0" err="1">
                <a:solidFill>
                  <a:schemeClr val="bg1"/>
                </a:solidFill>
              </a:rPr>
              <a:t>len</a:t>
            </a:r>
            <a:r>
              <a:rPr lang="en-US" altLang="zh-CN" sz="2800" dirty="0">
                <a:solidFill>
                  <a:schemeClr val="bg1"/>
                </a:solidFill>
              </a:rPr>
              <a:t>(s))</a:t>
            </a:r>
          </a:p>
          <a:p>
            <a:pPr eaLnBrk="1" hangingPunct="1">
              <a:spcBef>
                <a:spcPct val="0"/>
              </a:spcBef>
              <a:buFontTx/>
              <a:buNone/>
            </a:pPr>
            <a:r>
              <a:rPr lang="en-US" altLang="zh-CN" sz="2800" dirty="0" err="1">
                <a:solidFill>
                  <a:schemeClr val="bg1"/>
                </a:solidFill>
              </a:rPr>
              <a:t>totalLength</a:t>
            </a:r>
            <a:r>
              <a:rPr lang="en-US" altLang="zh-CN" sz="2800" dirty="0">
                <a:solidFill>
                  <a:schemeClr val="bg1"/>
                </a:solidFill>
              </a:rPr>
              <a:t> = </a:t>
            </a:r>
            <a:r>
              <a:rPr lang="en-US" altLang="zh-CN" sz="2800" dirty="0" err="1">
                <a:solidFill>
                  <a:schemeClr val="bg1"/>
                </a:solidFill>
              </a:rPr>
              <a:t>lineLengths.reduce</a:t>
            </a:r>
            <a:r>
              <a:rPr lang="en-US" altLang="zh-CN" sz="2800" dirty="0">
                <a:solidFill>
                  <a:schemeClr val="bg1"/>
                </a:solidFill>
              </a:rPr>
              <a:t>(lambda a, b: a + b)</a:t>
            </a:r>
          </a:p>
        </p:txBody>
      </p:sp>
      <p:sp>
        <p:nvSpPr>
          <p:cNvPr id="22532" name="矩形 5"/>
          <p:cNvSpPr>
            <a:spLocks noChangeArrowheads="1"/>
          </p:cNvSpPr>
          <p:nvPr/>
        </p:nvSpPr>
        <p:spPr bwMode="auto">
          <a:xfrm>
            <a:off x="560512" y="1772816"/>
            <a:ext cx="90730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惰性</a:t>
            </a:r>
            <a:r>
              <a:rPr lang="zh-CN" altLang="zh-CN" sz="2400" dirty="0" smtClean="0">
                <a:latin typeface="Times New Roman" panose="02020603050405020304" pitchFamily="18" charset="0"/>
                <a:cs typeface="Times New Roman" panose="02020603050405020304" pitchFamily="18" charset="0"/>
              </a:rPr>
              <a:t>机制</a:t>
            </a:r>
            <a:r>
              <a:rPr lang="en-US" altLang="zh-CN" sz="2400" dirty="0">
                <a:latin typeface="Times New Roman" panose="02020603050405020304" pitchFamily="18" charset="0"/>
                <a:cs typeface="Times New Roman" panose="02020603050405020304" pitchFamily="18" charset="0"/>
              </a:rPr>
              <a:t>(Lazy Evaluation</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整个</a:t>
            </a:r>
            <a:r>
              <a:rPr lang="zh-CN" altLang="zh-CN" sz="2400" dirty="0">
                <a:latin typeface="Times New Roman" panose="02020603050405020304" pitchFamily="18" charset="0"/>
                <a:cs typeface="Times New Roman" panose="02020603050405020304" pitchFamily="18" charset="0"/>
              </a:rPr>
              <a:t>转换过程只是</a:t>
            </a:r>
            <a:r>
              <a:rPr lang="zh-CN" altLang="zh-CN" sz="2400" dirty="0" smtClean="0">
                <a:latin typeface="Times New Roman" panose="02020603050405020304" pitchFamily="18" charset="0"/>
                <a:cs typeface="Times New Roman" panose="02020603050405020304" pitchFamily="18" charset="0"/>
              </a:rPr>
              <a:t>记录转换</a:t>
            </a:r>
            <a:r>
              <a:rPr lang="zh-CN" altLang="zh-CN" sz="2400" dirty="0">
                <a:latin typeface="Times New Roman" panose="02020603050405020304" pitchFamily="18" charset="0"/>
                <a:cs typeface="Times New Roman" panose="02020603050405020304" pitchFamily="18" charset="0"/>
              </a:rPr>
              <a:t>的轨迹，并不会发生真正的计算，只有遇到行动操作时，才会触发</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从头到尾</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真正计算</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spcBef>
                <a:spcPct val="0"/>
              </a:spcBef>
              <a:buFont typeface="Wingdings" panose="05000000000000000000" pitchFamily="2" charset="2"/>
              <a:buChar char="Ø"/>
            </a:pPr>
            <a:r>
              <a:rPr lang="zh-CN" altLang="zh-CN" sz="2400" dirty="0" smtClean="0">
                <a:latin typeface="Times New Roman" panose="02020603050405020304" pitchFamily="18" charset="0"/>
                <a:cs typeface="Times New Roman" panose="02020603050405020304" pitchFamily="18" charset="0"/>
              </a:rPr>
              <a:t>简单的</a:t>
            </a:r>
            <a:r>
              <a:rPr lang="zh-CN" altLang="en-US" sz="2400" dirty="0">
                <a:latin typeface="Times New Roman" panose="02020603050405020304" pitchFamily="18" charset="0"/>
                <a:cs typeface="Times New Roman" panose="02020603050405020304" pitchFamily="18" charset="0"/>
              </a:rPr>
              <a:t>例子</a:t>
            </a:r>
            <a:r>
              <a:rPr lang="zh-CN" altLang="zh-CN" sz="2400" dirty="0" smtClean="0">
                <a:latin typeface="Times New Roman" panose="02020603050405020304" pitchFamily="18" charset="0"/>
                <a:cs typeface="Times New Roman" panose="02020603050405020304" pitchFamily="18" charset="0"/>
              </a:rPr>
              <a:t>来</a:t>
            </a:r>
            <a:r>
              <a:rPr lang="zh-CN" altLang="zh-CN" sz="2400" dirty="0">
                <a:latin typeface="Times New Roman" panose="02020603050405020304" pitchFamily="18" charset="0"/>
                <a:cs typeface="Times New Roman" panose="02020603050405020304" pitchFamily="18" charset="0"/>
              </a:rPr>
              <a:t>解释</a:t>
            </a:r>
            <a:r>
              <a:rPr lang="en-US" altLang="zh-CN" sz="2400" dirty="0">
                <a:latin typeface="Times New Roman" panose="02020603050405020304" pitchFamily="18" charset="0"/>
                <a:cs typeface="Times New Roman" panose="02020603050405020304" pitchFamily="18" charset="0"/>
              </a:rPr>
              <a:t>Spark</a:t>
            </a:r>
            <a:r>
              <a:rPr lang="zh-CN" altLang="zh-CN" sz="2400" dirty="0">
                <a:latin typeface="Times New Roman" panose="02020603050405020304" pitchFamily="18" charset="0"/>
                <a:cs typeface="Times New Roman" panose="02020603050405020304" pitchFamily="18" charset="0"/>
              </a:rPr>
              <a:t>的惰性机制</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090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32520" y="457727"/>
            <a:ext cx="3570734" cy="914400"/>
          </a:xfrm>
          <a:ln/>
        </p:spPr>
        <p:txBody>
          <a:bodyPr/>
          <a:lstStyle/>
          <a:p>
            <a:r>
              <a:rPr lang="en-US" altLang="zh-CN" b="1" dirty="0"/>
              <a:t>3.1.4 </a:t>
            </a:r>
            <a:r>
              <a:rPr lang="zh-CN" altLang="en-US" b="1" dirty="0"/>
              <a:t>持久化</a:t>
            </a:r>
          </a:p>
        </p:txBody>
      </p:sp>
      <p:sp>
        <p:nvSpPr>
          <p:cNvPr id="23555" name="矩形 2"/>
          <p:cNvSpPr>
            <a:spLocks noChangeArrowheads="1"/>
          </p:cNvSpPr>
          <p:nvPr/>
        </p:nvSpPr>
        <p:spPr bwMode="auto">
          <a:xfrm>
            <a:off x="632521" y="1723455"/>
            <a:ext cx="90730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smtClean="0"/>
              <a:t>每次</a:t>
            </a:r>
            <a:r>
              <a:rPr lang="zh-CN" altLang="en-US" sz="2400" dirty="0"/>
              <a:t>调用行动操作，都会触发一次从头开始的计算。这对于迭代计算而言，代价是很大的，迭代计算经常需要多次重复使用同一组数据</a:t>
            </a:r>
          </a:p>
        </p:txBody>
      </p:sp>
      <p:sp>
        <p:nvSpPr>
          <p:cNvPr id="23556" name="矩形 3"/>
          <p:cNvSpPr>
            <a:spLocks noChangeArrowheads="1"/>
          </p:cNvSpPr>
          <p:nvPr/>
        </p:nvSpPr>
        <p:spPr bwMode="auto">
          <a:xfrm>
            <a:off x="488504" y="3013502"/>
            <a:ext cx="63498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下面就是多次计算同一个</a:t>
            </a:r>
            <a:r>
              <a:rPr lang="en-US" altLang="zh-CN" sz="2800" dirty="0"/>
              <a:t>RDD</a:t>
            </a:r>
            <a:r>
              <a:rPr lang="zh-CN" altLang="en-US" sz="2800" dirty="0"/>
              <a:t>的例子：</a:t>
            </a:r>
          </a:p>
        </p:txBody>
      </p:sp>
      <p:sp>
        <p:nvSpPr>
          <p:cNvPr id="23557" name="矩形 4"/>
          <p:cNvSpPr>
            <a:spLocks noChangeArrowheads="1"/>
          </p:cNvSpPr>
          <p:nvPr/>
        </p:nvSpPr>
        <p:spPr bwMode="auto">
          <a:xfrm>
            <a:off x="200473" y="3872661"/>
            <a:ext cx="9505056" cy="13849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err="1">
                <a:solidFill>
                  <a:schemeClr val="bg1"/>
                </a:solidFill>
              </a:rPr>
              <a:t>rdd</a:t>
            </a:r>
            <a:r>
              <a:rPr lang="en-US" altLang="zh-CN" sz="2800" dirty="0">
                <a:solidFill>
                  <a:schemeClr val="bg1"/>
                </a:solidFill>
              </a:rPr>
              <a:t> = </a:t>
            </a:r>
            <a:r>
              <a:rPr lang="en-US" altLang="zh-CN" sz="2800" dirty="0" err="1">
                <a:solidFill>
                  <a:schemeClr val="bg1"/>
                </a:solidFill>
              </a:rPr>
              <a:t>sc.parallelize</a:t>
            </a:r>
            <a:r>
              <a:rPr lang="en-US" altLang="zh-CN" sz="2800" dirty="0">
                <a:solidFill>
                  <a:schemeClr val="bg1"/>
                </a:solidFill>
              </a:rPr>
              <a:t>(["</a:t>
            </a:r>
            <a:r>
              <a:rPr lang="en-US" altLang="zh-CN" sz="2800" dirty="0" err="1">
                <a:solidFill>
                  <a:schemeClr val="bg1"/>
                </a:solidFill>
              </a:rPr>
              <a:t>Hadoop","Spark","Hive</a:t>
            </a:r>
            <a:r>
              <a:rPr lang="en-US" altLang="zh-CN" sz="2800" dirty="0">
                <a:solidFill>
                  <a:schemeClr val="bg1"/>
                </a:solidFill>
              </a:rPr>
              <a:t>"])</a:t>
            </a:r>
          </a:p>
          <a:p>
            <a:pPr eaLnBrk="1" hangingPunct="1">
              <a:spcBef>
                <a:spcPct val="0"/>
              </a:spcBef>
              <a:buFontTx/>
              <a:buNone/>
            </a:pPr>
            <a:r>
              <a:rPr lang="en-US" altLang="zh-CN" sz="2800" dirty="0" err="1">
                <a:solidFill>
                  <a:schemeClr val="bg1"/>
                </a:solidFill>
              </a:rPr>
              <a:t>rdd.count</a:t>
            </a:r>
            <a:r>
              <a:rPr lang="en-US" altLang="zh-CN" sz="2800" dirty="0">
                <a:solidFill>
                  <a:schemeClr val="bg1"/>
                </a:solidFill>
              </a:rPr>
              <a:t>() 	  #</a:t>
            </a:r>
            <a:r>
              <a:rPr lang="zh-CN" altLang="en-US" sz="2800" dirty="0">
                <a:solidFill>
                  <a:schemeClr val="bg1"/>
                </a:solidFill>
              </a:rPr>
              <a:t>行动操作，触发一次真正从头到尾的计算</a:t>
            </a:r>
            <a:endParaRPr lang="en-US" altLang="zh-CN" sz="2800" dirty="0">
              <a:solidFill>
                <a:schemeClr val="bg1"/>
              </a:solidFill>
            </a:endParaRPr>
          </a:p>
          <a:p>
            <a:pPr eaLnBrk="1" hangingPunct="1">
              <a:spcBef>
                <a:spcPct val="0"/>
              </a:spcBef>
              <a:buFontTx/>
              <a:buNone/>
            </a:pPr>
            <a:r>
              <a:rPr lang="en-US" altLang="zh-CN" sz="2800" dirty="0" err="1">
                <a:solidFill>
                  <a:schemeClr val="bg1"/>
                </a:solidFill>
              </a:rPr>
              <a:t>rdd.top</a:t>
            </a:r>
            <a:r>
              <a:rPr lang="en-US" altLang="zh-CN" sz="2800" dirty="0">
                <a:solidFill>
                  <a:schemeClr val="bg1"/>
                </a:solidFill>
              </a:rPr>
              <a:t>(1)     #</a:t>
            </a:r>
            <a:r>
              <a:rPr lang="zh-CN" altLang="en-US" sz="2800" dirty="0">
                <a:solidFill>
                  <a:schemeClr val="bg1"/>
                </a:solidFill>
              </a:rPr>
              <a:t>行动操作，触发一次真正从头到尾的计算</a:t>
            </a:r>
          </a:p>
        </p:txBody>
      </p:sp>
    </p:spTree>
    <p:extLst>
      <p:ext uri="{BB962C8B-B14F-4D97-AF65-F5344CB8AC3E}">
        <p14:creationId xmlns:p14="http://schemas.microsoft.com/office/powerpoint/2010/main" val="2973607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为什么采用</a:t>
            </a:r>
            <a:r>
              <a:rPr lang="en-US" altLang="zh-CN" dirty="0"/>
              <a:t>RDD</a:t>
            </a:r>
            <a:r>
              <a:rPr lang="zh-CN" altLang="en-US" dirty="0"/>
              <a:t>的形式？</a:t>
            </a:r>
          </a:p>
        </p:txBody>
      </p:sp>
      <p:sp>
        <p:nvSpPr>
          <p:cNvPr id="3" name="灯片编号占位符 2"/>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4" name="内容占位符 3"/>
          <p:cNvSpPr>
            <a:spLocks noGrp="1"/>
          </p:cNvSpPr>
          <p:nvPr>
            <p:ph sz="quarter" idx="1"/>
          </p:nvPr>
        </p:nvSpPr>
        <p:spPr/>
        <p:txBody>
          <a:bodyPr/>
          <a:lstStyle/>
          <a:p>
            <a:r>
              <a:rPr lang="zh-CN" altLang="en-US" dirty="0"/>
              <a:t>通过使用</a:t>
            </a:r>
            <a:r>
              <a:rPr lang="en-US" altLang="zh-CN" dirty="0"/>
              <a:t>RDD</a:t>
            </a:r>
            <a:r>
              <a:rPr lang="zh-CN" altLang="en-US" dirty="0"/>
              <a:t>，我们可以用熟悉的变量方式，对数据源进行处理</a:t>
            </a:r>
            <a:endParaRPr lang="en-US" altLang="zh-CN" dirty="0"/>
          </a:p>
          <a:p>
            <a:r>
              <a:rPr lang="en-US" altLang="zh-CN" dirty="0"/>
              <a:t>RDD</a:t>
            </a:r>
            <a:r>
              <a:rPr lang="zh-CN" altLang="en-US" dirty="0"/>
              <a:t>通过分区</a:t>
            </a:r>
            <a:r>
              <a:rPr lang="en-US" altLang="zh-CN" dirty="0"/>
              <a:t>(Partitions)</a:t>
            </a:r>
            <a:r>
              <a:rPr lang="zh-CN" altLang="en-US" dirty="0"/>
              <a:t>的方式，自动地在网络中分布式存储和处理</a:t>
            </a:r>
          </a:p>
        </p:txBody>
      </p:sp>
    </p:spTree>
    <p:extLst>
      <p:ext uri="{BB962C8B-B14F-4D97-AF65-F5344CB8AC3E}">
        <p14:creationId xmlns:p14="http://schemas.microsoft.com/office/powerpoint/2010/main" val="30051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560512" y="476672"/>
            <a:ext cx="8667750" cy="914400"/>
          </a:xfrm>
          <a:ln/>
        </p:spPr>
        <p:txBody>
          <a:bodyPr/>
          <a:lstStyle/>
          <a:p>
            <a:r>
              <a:rPr lang="en-US" altLang="zh-CN" b="1" dirty="0">
                <a:latin typeface="+mj-ea"/>
              </a:rPr>
              <a:t>3.1.3 </a:t>
            </a:r>
            <a:r>
              <a:rPr lang="zh-CN" altLang="en-US" b="1" dirty="0">
                <a:latin typeface="+mj-ea"/>
              </a:rPr>
              <a:t>持久化</a:t>
            </a:r>
          </a:p>
        </p:txBody>
      </p:sp>
      <p:sp>
        <p:nvSpPr>
          <p:cNvPr id="24579" name="矩形 2"/>
          <p:cNvSpPr>
            <a:spLocks noChangeArrowheads="1"/>
          </p:cNvSpPr>
          <p:nvPr/>
        </p:nvSpPr>
        <p:spPr bwMode="auto">
          <a:xfrm>
            <a:off x="560512" y="1772816"/>
            <a:ext cx="907300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en-US" sz="2800" dirty="0"/>
              <a:t>可以通过持久化（缓存）机制避免这种重复计算的开销</a:t>
            </a:r>
            <a:endParaRPr lang="en-US" altLang="zh-CN" sz="2800" dirty="0"/>
          </a:p>
          <a:p>
            <a:pPr marL="342900" indent="-342900" algn="just" eaLnBrk="1" hangingPunct="1">
              <a:spcBef>
                <a:spcPct val="0"/>
              </a:spcBef>
              <a:buFont typeface="Wingdings" panose="05000000000000000000" pitchFamily="2" charset="2"/>
              <a:buChar char="Ø"/>
            </a:pPr>
            <a:r>
              <a:rPr lang="zh-CN" altLang="en-US" sz="2800" dirty="0"/>
              <a:t>可以使用</a:t>
            </a:r>
            <a:r>
              <a:rPr lang="en-US" altLang="zh-CN" sz="2800" dirty="0"/>
              <a:t>persist()</a:t>
            </a:r>
            <a:r>
              <a:rPr lang="zh-CN" altLang="en-US" sz="2800" dirty="0"/>
              <a:t>方法对一个</a:t>
            </a:r>
            <a:r>
              <a:rPr lang="en-US" altLang="zh-CN" sz="2800" dirty="0"/>
              <a:t>RDD</a:t>
            </a:r>
            <a:r>
              <a:rPr lang="zh-CN" altLang="en-US" sz="2800" b="1" dirty="0"/>
              <a:t>标记为持久化</a:t>
            </a:r>
            <a:endParaRPr lang="en-US" altLang="zh-CN" sz="2800" b="1" dirty="0"/>
          </a:p>
          <a:p>
            <a:pPr marL="342900" indent="-342900" algn="just" eaLnBrk="1" hangingPunct="1">
              <a:spcBef>
                <a:spcPct val="0"/>
              </a:spcBef>
              <a:buFont typeface="Wingdings" panose="05000000000000000000" pitchFamily="2" charset="2"/>
              <a:buChar char="Ø"/>
            </a:pPr>
            <a:r>
              <a:rPr lang="zh-CN" altLang="en-US" sz="2800" dirty="0" smtClean="0"/>
              <a:t>“</a:t>
            </a:r>
            <a:r>
              <a:rPr lang="zh-CN" altLang="en-US" sz="2800" dirty="0"/>
              <a:t>标记为持久化</a:t>
            </a:r>
            <a:r>
              <a:rPr lang="zh-CN" altLang="en-US" sz="2800" dirty="0" smtClean="0"/>
              <a:t>”：因为</a:t>
            </a:r>
            <a:r>
              <a:rPr lang="zh-CN" altLang="en-US" sz="2800" dirty="0"/>
              <a:t>出现</a:t>
            </a:r>
            <a:r>
              <a:rPr lang="en-US" altLang="zh-CN" sz="2800" dirty="0"/>
              <a:t>persist()</a:t>
            </a:r>
            <a:r>
              <a:rPr lang="zh-CN" altLang="en-US" sz="2800" dirty="0"/>
              <a:t>语句的地方，并不会马上计算生成</a:t>
            </a:r>
            <a:r>
              <a:rPr lang="en-US" altLang="zh-CN" sz="2800" dirty="0"/>
              <a:t>RDD</a:t>
            </a:r>
            <a:r>
              <a:rPr lang="zh-CN" altLang="en-US" sz="2800" dirty="0"/>
              <a:t>并把它持久化，</a:t>
            </a:r>
            <a:r>
              <a:rPr lang="zh-CN" altLang="en-US" sz="2800" dirty="0" smtClean="0"/>
              <a:t>而要</a:t>
            </a:r>
            <a:r>
              <a:rPr lang="zh-CN" altLang="en-US" sz="2800" dirty="0"/>
              <a:t>等到遇到第一个行动操作触发真正计算以后，才会把计算结果进行持久化</a:t>
            </a:r>
            <a:endParaRPr lang="en-US" altLang="zh-CN" sz="2800" dirty="0"/>
          </a:p>
          <a:p>
            <a:pPr marL="342900" indent="-342900" algn="just" eaLnBrk="1" hangingPunct="1">
              <a:spcBef>
                <a:spcPct val="0"/>
              </a:spcBef>
              <a:buFont typeface="Wingdings" panose="05000000000000000000" pitchFamily="2" charset="2"/>
              <a:buChar char="Ø"/>
            </a:pPr>
            <a:r>
              <a:rPr lang="zh-CN" altLang="en-US" sz="2800" dirty="0"/>
              <a:t>持久化后的</a:t>
            </a:r>
            <a:r>
              <a:rPr lang="en-US" altLang="zh-CN" sz="2800" dirty="0"/>
              <a:t>RDD</a:t>
            </a:r>
            <a:r>
              <a:rPr lang="zh-CN" altLang="en-US" sz="2800" dirty="0"/>
              <a:t>将会被保留在计算节点的内存中被后面的行动操作重复使用</a:t>
            </a:r>
          </a:p>
        </p:txBody>
      </p:sp>
    </p:spTree>
    <p:extLst>
      <p:ext uri="{BB962C8B-B14F-4D97-AF65-F5344CB8AC3E}">
        <p14:creationId xmlns:p14="http://schemas.microsoft.com/office/powerpoint/2010/main" val="359011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553269" y="257148"/>
            <a:ext cx="8667750" cy="914400"/>
          </a:xfrm>
          <a:ln/>
        </p:spPr>
        <p:txBody>
          <a:bodyPr/>
          <a:lstStyle/>
          <a:p>
            <a:r>
              <a:rPr lang="en-US" altLang="zh-CN" dirty="0">
                <a:latin typeface="+mj-ea"/>
              </a:rPr>
              <a:t>3.1.3 </a:t>
            </a:r>
            <a:r>
              <a:rPr lang="zh-CN" altLang="en-US" dirty="0">
                <a:latin typeface="+mj-ea"/>
              </a:rPr>
              <a:t>持久化</a:t>
            </a:r>
          </a:p>
        </p:txBody>
      </p:sp>
      <p:sp>
        <p:nvSpPr>
          <p:cNvPr id="25603" name="矩形 3"/>
          <p:cNvSpPr>
            <a:spLocks noChangeArrowheads="1"/>
          </p:cNvSpPr>
          <p:nvPr/>
        </p:nvSpPr>
        <p:spPr bwMode="auto">
          <a:xfrm>
            <a:off x="535670" y="1555429"/>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dirty="0"/>
              <a:t>persist()</a:t>
            </a:r>
            <a:r>
              <a:rPr lang="zh-CN" altLang="en-US" sz="2400" dirty="0"/>
              <a:t>的圆括号中包含的是持久化级别参数：</a:t>
            </a:r>
            <a:endParaRPr lang="en-US" altLang="zh-CN" sz="2400" dirty="0"/>
          </a:p>
        </p:txBody>
      </p:sp>
      <p:sp>
        <p:nvSpPr>
          <p:cNvPr id="4" name="矩形 4"/>
          <p:cNvSpPr>
            <a:spLocks noChangeArrowheads="1"/>
          </p:cNvSpPr>
          <p:nvPr/>
        </p:nvSpPr>
        <p:spPr bwMode="auto">
          <a:xfrm>
            <a:off x="888232" y="5018853"/>
            <a:ext cx="86012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dirty="0"/>
              <a:t>可以使用</a:t>
            </a:r>
            <a:r>
              <a:rPr lang="en-US" altLang="zh-CN" sz="2400" dirty="0" err="1"/>
              <a:t>unpersist</a:t>
            </a:r>
            <a:r>
              <a:rPr lang="en-US" altLang="zh-CN" sz="2400" dirty="0"/>
              <a:t>()</a:t>
            </a:r>
            <a:r>
              <a:rPr lang="zh-CN" altLang="en-US" sz="2400" dirty="0"/>
              <a:t>方法手动地把持久化的</a:t>
            </a:r>
            <a:r>
              <a:rPr lang="en-US" altLang="zh-CN" sz="2400" dirty="0"/>
              <a:t>RDD</a:t>
            </a:r>
            <a:r>
              <a:rPr lang="zh-CN" altLang="en-US" sz="2400" dirty="0"/>
              <a:t>从缓存中移除</a:t>
            </a:r>
          </a:p>
        </p:txBody>
      </p:sp>
      <p:sp>
        <p:nvSpPr>
          <p:cNvPr id="5" name="矩形 4"/>
          <p:cNvSpPr>
            <a:spLocks noChangeArrowheads="1"/>
          </p:cNvSpPr>
          <p:nvPr/>
        </p:nvSpPr>
        <p:spPr bwMode="auto">
          <a:xfrm>
            <a:off x="848544" y="2028799"/>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lang="en-US" altLang="zh-CN" sz="2400" dirty="0"/>
              <a:t>persist(MEMORY_ONLY)</a:t>
            </a:r>
            <a:r>
              <a:rPr lang="zh-CN" altLang="en-US" sz="2400" dirty="0"/>
              <a:t>：表示将</a:t>
            </a:r>
            <a:r>
              <a:rPr lang="en-US" altLang="zh-CN" sz="2400" dirty="0"/>
              <a:t>RDD</a:t>
            </a:r>
            <a:r>
              <a:rPr lang="zh-CN" altLang="en-US" sz="2400" dirty="0"/>
              <a:t>作为反序列化的对象存储于</a:t>
            </a:r>
            <a:r>
              <a:rPr lang="en-US" altLang="zh-CN" sz="2400" dirty="0"/>
              <a:t>JVM</a:t>
            </a:r>
            <a:r>
              <a:rPr lang="zh-CN" altLang="en-US" sz="2400" dirty="0"/>
              <a:t>中，如果内存不足，就要按照</a:t>
            </a:r>
            <a:r>
              <a:rPr lang="en-US" altLang="zh-CN" sz="2400" dirty="0"/>
              <a:t>LRU</a:t>
            </a:r>
            <a:r>
              <a:rPr lang="zh-CN" altLang="en-US" sz="2400" dirty="0"/>
              <a:t>原则替换缓存中的内容</a:t>
            </a:r>
            <a:endParaRPr lang="en-US" altLang="zh-CN" sz="2400" dirty="0"/>
          </a:p>
        </p:txBody>
      </p:sp>
      <p:sp>
        <p:nvSpPr>
          <p:cNvPr id="6" name="矩形 5"/>
          <p:cNvSpPr>
            <a:spLocks noChangeArrowheads="1"/>
          </p:cNvSpPr>
          <p:nvPr/>
        </p:nvSpPr>
        <p:spPr bwMode="auto">
          <a:xfrm>
            <a:off x="848543" y="3171799"/>
            <a:ext cx="8372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lang="en-US" altLang="zh-CN" sz="2400" dirty="0"/>
              <a:t>persist(MEMORY_AND_DISK)</a:t>
            </a:r>
            <a:r>
              <a:rPr lang="zh-CN" altLang="en-US" sz="2400" dirty="0"/>
              <a:t>表示将</a:t>
            </a:r>
            <a:r>
              <a:rPr lang="en-US" altLang="zh-CN" sz="2400" dirty="0"/>
              <a:t>RDD</a:t>
            </a:r>
            <a:r>
              <a:rPr lang="zh-CN" altLang="en-US" sz="2400" dirty="0"/>
              <a:t>作为反序列化的对象存储在</a:t>
            </a:r>
            <a:r>
              <a:rPr lang="en-US" altLang="zh-CN" sz="2400" dirty="0"/>
              <a:t>JVM</a:t>
            </a:r>
            <a:r>
              <a:rPr lang="zh-CN" altLang="en-US" sz="2400" dirty="0"/>
              <a:t>中，如果内存不足，超出的分区将会被存放在硬盘上</a:t>
            </a:r>
            <a:endParaRPr lang="en-US" altLang="zh-CN" sz="2400" dirty="0"/>
          </a:p>
        </p:txBody>
      </p:sp>
      <p:sp>
        <p:nvSpPr>
          <p:cNvPr id="7" name="矩形 6"/>
          <p:cNvSpPr>
            <a:spLocks noChangeArrowheads="1"/>
          </p:cNvSpPr>
          <p:nvPr/>
        </p:nvSpPr>
        <p:spPr bwMode="auto">
          <a:xfrm>
            <a:off x="888232" y="4314800"/>
            <a:ext cx="88893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dirty="0" smtClean="0"/>
              <a:t>使用</a:t>
            </a:r>
            <a:r>
              <a:rPr lang="en-US" altLang="zh-CN" sz="2400" dirty="0"/>
              <a:t>cache()</a:t>
            </a:r>
            <a:r>
              <a:rPr lang="zh-CN" altLang="en-US" sz="2400" dirty="0"/>
              <a:t>方法时，会调用</a:t>
            </a:r>
            <a:r>
              <a:rPr lang="en-US" altLang="zh-CN" sz="2400" dirty="0"/>
              <a:t>persist(MEMORY_ONLY)</a:t>
            </a:r>
            <a:endParaRPr lang="zh-CN" altLang="en-US" sz="2400" dirty="0"/>
          </a:p>
        </p:txBody>
      </p:sp>
    </p:spTree>
    <p:extLst>
      <p:ext uri="{BB962C8B-B14F-4D97-AF65-F5344CB8AC3E}">
        <p14:creationId xmlns:p14="http://schemas.microsoft.com/office/powerpoint/2010/main" val="1684824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620147" y="485041"/>
            <a:ext cx="8667750" cy="914400"/>
          </a:xfrm>
          <a:ln/>
        </p:spPr>
        <p:txBody>
          <a:bodyPr/>
          <a:lstStyle/>
          <a:p>
            <a:r>
              <a:rPr lang="en-US" altLang="zh-CN" dirty="0">
                <a:latin typeface="+mj-ea"/>
              </a:rPr>
              <a:t>3.1.3 </a:t>
            </a:r>
            <a:r>
              <a:rPr lang="zh-CN" altLang="en-US" dirty="0">
                <a:latin typeface="+mj-ea"/>
              </a:rPr>
              <a:t>持久化</a:t>
            </a:r>
          </a:p>
        </p:txBody>
      </p:sp>
      <p:sp>
        <p:nvSpPr>
          <p:cNvPr id="26627" name="矩形 2"/>
          <p:cNvSpPr>
            <a:spLocks noChangeArrowheads="1"/>
          </p:cNvSpPr>
          <p:nvPr/>
        </p:nvSpPr>
        <p:spPr bwMode="auto">
          <a:xfrm>
            <a:off x="489526" y="2416174"/>
            <a:ext cx="8928992" cy="397031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rdd</a:t>
            </a:r>
            <a:r>
              <a:rPr lang="en-US" altLang="zh-CN" sz="2800" dirty="0">
                <a:solidFill>
                  <a:schemeClr val="bg1"/>
                </a:solidFill>
                <a:latin typeface="Times New Roman" panose="02020603050405020304" pitchFamily="18" charset="0"/>
                <a:cs typeface="Times New Roman" panose="02020603050405020304" pitchFamily="18" charset="0"/>
              </a:rPr>
              <a:t> = </a:t>
            </a:r>
            <a:r>
              <a:rPr lang="en-US" altLang="zh-CN" sz="2800" dirty="0" err="1">
                <a:solidFill>
                  <a:schemeClr val="bg1"/>
                </a:solidFill>
                <a:latin typeface="Times New Roman" panose="02020603050405020304" pitchFamily="18" charset="0"/>
                <a:cs typeface="Times New Roman" panose="02020603050405020304" pitchFamily="18" charset="0"/>
              </a:rPr>
              <a:t>sc.parallelize</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dirty="0" err="1">
                <a:solidFill>
                  <a:schemeClr val="bg1"/>
                </a:solidFill>
                <a:latin typeface="Times New Roman" panose="02020603050405020304" pitchFamily="18" charset="0"/>
                <a:cs typeface="Times New Roman" panose="02020603050405020304" pitchFamily="18" charset="0"/>
              </a:rPr>
              <a:t>Hadoop","Spark","Hive</a:t>
            </a:r>
            <a:r>
              <a:rPr lang="en-US" altLang="zh-CN" sz="2800" dirty="0">
                <a:solidFill>
                  <a:schemeClr val="bg1"/>
                </a:solidFill>
                <a:latin typeface="Times New Roman" panose="02020603050405020304" pitchFamily="18" charset="0"/>
                <a:cs typeface="Times New Roman" panose="02020603050405020304" pitchFamily="18" charset="0"/>
              </a:rPr>
              <a:t>"])</a:t>
            </a:r>
          </a:p>
          <a:p>
            <a:pPr eaLnBrk="1" hangingPunct="1">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rdd.cache</a:t>
            </a:r>
            <a:r>
              <a:rPr lang="en-US" altLang="zh-CN" sz="2800" dirty="0">
                <a:solidFill>
                  <a:schemeClr val="bg1"/>
                </a:solidFill>
                <a:latin typeface="Times New Roman" panose="02020603050405020304" pitchFamily="18" charset="0"/>
                <a:cs typeface="Times New Roman" panose="02020603050405020304" pitchFamily="18" charset="0"/>
              </a:rPr>
              <a:t>()  #</a:t>
            </a:r>
            <a:r>
              <a:rPr lang="zh-CN" altLang="en-US" sz="2800" dirty="0">
                <a:solidFill>
                  <a:schemeClr val="bg1"/>
                </a:solidFill>
                <a:latin typeface="Times New Roman" panose="02020603050405020304" pitchFamily="18" charset="0"/>
                <a:cs typeface="Times New Roman" panose="02020603050405020304" pitchFamily="18" charset="0"/>
              </a:rPr>
              <a:t>调用</a:t>
            </a:r>
            <a:r>
              <a:rPr lang="en-US" altLang="zh-CN" sz="2800" dirty="0">
                <a:solidFill>
                  <a:schemeClr val="bg1"/>
                </a:solidFill>
                <a:latin typeface="Times New Roman" panose="02020603050405020304" pitchFamily="18" charset="0"/>
                <a:cs typeface="Times New Roman" panose="02020603050405020304" pitchFamily="18" charset="0"/>
              </a:rPr>
              <a:t>persist(MEMORY_ONLY)</a:t>
            </a:r>
            <a:r>
              <a:rPr lang="zh-CN" altLang="en-US" sz="2800" dirty="0">
                <a:solidFill>
                  <a:schemeClr val="bg1"/>
                </a:solidFill>
                <a:latin typeface="Times New Roman" panose="02020603050405020304" pitchFamily="18" charset="0"/>
                <a:cs typeface="Times New Roman" panose="02020603050405020304" pitchFamily="18" charset="0"/>
              </a:rPr>
              <a:t>，但是，语句执行到这里，并不会缓存</a:t>
            </a:r>
            <a:r>
              <a:rPr lang="en-US" altLang="zh-CN" sz="2800" dirty="0" err="1">
                <a:solidFill>
                  <a:schemeClr val="bg1"/>
                </a:solidFill>
                <a:latin typeface="Times New Roman" panose="02020603050405020304" pitchFamily="18" charset="0"/>
                <a:cs typeface="Times New Roman" panose="02020603050405020304" pitchFamily="18" charset="0"/>
              </a:rPr>
              <a:t>rdd</a:t>
            </a:r>
            <a:r>
              <a:rPr lang="zh-CN" altLang="en-US" sz="2800" dirty="0">
                <a:solidFill>
                  <a:schemeClr val="bg1"/>
                </a:solidFill>
                <a:latin typeface="Times New Roman" panose="02020603050405020304" pitchFamily="18" charset="0"/>
                <a:cs typeface="Times New Roman" panose="02020603050405020304" pitchFamily="18" charset="0"/>
              </a:rPr>
              <a:t>，因为这时</a:t>
            </a:r>
            <a:r>
              <a:rPr lang="en-US" altLang="zh-CN" sz="2800" dirty="0" err="1">
                <a:solidFill>
                  <a:schemeClr val="bg1"/>
                </a:solidFill>
                <a:latin typeface="Times New Roman" panose="02020603050405020304" pitchFamily="18" charset="0"/>
                <a:cs typeface="Times New Roman" panose="02020603050405020304" pitchFamily="18" charset="0"/>
              </a:rPr>
              <a:t>rdd</a:t>
            </a:r>
            <a:r>
              <a:rPr lang="zh-CN" altLang="en-US" sz="2800" dirty="0">
                <a:solidFill>
                  <a:schemeClr val="bg1"/>
                </a:solidFill>
                <a:latin typeface="Times New Roman" panose="02020603050405020304" pitchFamily="18" charset="0"/>
                <a:cs typeface="Times New Roman" panose="02020603050405020304" pitchFamily="18" charset="0"/>
              </a:rPr>
              <a:t>还没有被计算生成</a:t>
            </a:r>
          </a:p>
          <a:p>
            <a:pPr eaLnBrk="1" hangingPunct="1">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rdd.count</a:t>
            </a:r>
            <a:r>
              <a:rPr lang="en-US" altLang="zh-CN" sz="2800" dirty="0">
                <a:solidFill>
                  <a:schemeClr val="bg1"/>
                </a:solidFill>
                <a:latin typeface="Times New Roman" panose="02020603050405020304" pitchFamily="18" charset="0"/>
                <a:cs typeface="Times New Roman" panose="02020603050405020304" pitchFamily="18" charset="0"/>
              </a:rPr>
              <a:t>()   #</a:t>
            </a:r>
            <a:r>
              <a:rPr lang="zh-CN" altLang="en-US" sz="2800" dirty="0">
                <a:solidFill>
                  <a:schemeClr val="bg1"/>
                </a:solidFill>
                <a:latin typeface="Times New Roman" panose="02020603050405020304" pitchFamily="18" charset="0"/>
                <a:cs typeface="Times New Roman" panose="02020603050405020304" pitchFamily="18" charset="0"/>
              </a:rPr>
              <a:t>第一次行动操作，触发一次真正从头到尾的计算，上面的</a:t>
            </a:r>
            <a:r>
              <a:rPr lang="en-US" altLang="zh-CN" sz="2800" dirty="0" err="1">
                <a:solidFill>
                  <a:schemeClr val="bg1"/>
                </a:solidFill>
                <a:latin typeface="Times New Roman" panose="02020603050405020304" pitchFamily="18" charset="0"/>
                <a:cs typeface="Times New Roman" panose="02020603050405020304" pitchFamily="18" charset="0"/>
              </a:rPr>
              <a:t>rdd.cache</a:t>
            </a:r>
            <a:r>
              <a:rPr lang="en-US" altLang="zh-CN" sz="2800" dirty="0">
                <a:solidFill>
                  <a:schemeClr val="bg1"/>
                </a:solidFill>
                <a:latin typeface="Times New Roman" panose="02020603050405020304" pitchFamily="18" charset="0"/>
                <a:cs typeface="Times New Roman" panose="02020603050405020304" pitchFamily="18" charset="0"/>
              </a:rPr>
              <a:t>()</a:t>
            </a:r>
            <a:r>
              <a:rPr lang="zh-CN" altLang="en-US" sz="2800" dirty="0">
                <a:solidFill>
                  <a:schemeClr val="bg1"/>
                </a:solidFill>
                <a:latin typeface="Times New Roman" panose="02020603050405020304" pitchFamily="18" charset="0"/>
                <a:cs typeface="Times New Roman" panose="02020603050405020304" pitchFamily="18" charset="0"/>
              </a:rPr>
              <a:t>会被执行，把这个</a:t>
            </a:r>
            <a:r>
              <a:rPr lang="en-US" altLang="zh-CN" sz="2800" dirty="0" err="1">
                <a:solidFill>
                  <a:schemeClr val="bg1"/>
                </a:solidFill>
                <a:latin typeface="Times New Roman" panose="02020603050405020304" pitchFamily="18" charset="0"/>
                <a:cs typeface="Times New Roman" panose="02020603050405020304" pitchFamily="18" charset="0"/>
              </a:rPr>
              <a:t>rdd</a:t>
            </a:r>
            <a:r>
              <a:rPr lang="zh-CN" altLang="en-US" sz="2800" dirty="0">
                <a:solidFill>
                  <a:schemeClr val="bg1"/>
                </a:solidFill>
                <a:latin typeface="Times New Roman" panose="02020603050405020304" pitchFamily="18" charset="0"/>
                <a:cs typeface="Times New Roman" panose="02020603050405020304" pitchFamily="18" charset="0"/>
              </a:rPr>
              <a:t>放到缓存中</a:t>
            </a:r>
          </a:p>
          <a:p>
            <a:pPr eaLnBrk="1" hangingPunct="1">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rdd.top</a:t>
            </a:r>
            <a:r>
              <a:rPr lang="en-US" altLang="zh-CN" sz="2800" dirty="0">
                <a:solidFill>
                  <a:schemeClr val="bg1"/>
                </a:solidFill>
                <a:latin typeface="Times New Roman" panose="02020603050405020304" pitchFamily="18" charset="0"/>
                <a:cs typeface="Times New Roman" panose="02020603050405020304" pitchFamily="18" charset="0"/>
              </a:rPr>
              <a:t>(1)  #</a:t>
            </a:r>
            <a:r>
              <a:rPr lang="zh-CN" altLang="en-US" sz="2800" dirty="0">
                <a:solidFill>
                  <a:schemeClr val="bg1"/>
                </a:solidFill>
                <a:latin typeface="Times New Roman" panose="02020603050405020304" pitchFamily="18" charset="0"/>
                <a:cs typeface="Times New Roman" panose="02020603050405020304" pitchFamily="18" charset="0"/>
              </a:rPr>
              <a:t>第二次行动操作，不需要触发从头到尾的计算，只需要重复使用上面缓存中的</a:t>
            </a:r>
            <a:r>
              <a:rPr lang="en-US" altLang="zh-CN" sz="2800" dirty="0" err="1">
                <a:solidFill>
                  <a:schemeClr val="bg1"/>
                </a:solidFill>
                <a:latin typeface="Times New Roman" panose="02020603050405020304" pitchFamily="18" charset="0"/>
                <a:cs typeface="Times New Roman" panose="02020603050405020304" pitchFamily="18" charset="0"/>
              </a:rPr>
              <a:t>rdd</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26628" name="矩形 3"/>
          <p:cNvSpPr>
            <a:spLocks noChangeArrowheads="1"/>
          </p:cNvSpPr>
          <p:nvPr/>
        </p:nvSpPr>
        <p:spPr bwMode="auto">
          <a:xfrm>
            <a:off x="380492" y="1615420"/>
            <a:ext cx="94330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dirty="0">
                <a:latin typeface="+mn-ea"/>
                <a:ea typeface="+mn-ea"/>
              </a:rPr>
              <a:t>针对</a:t>
            </a:r>
            <a:r>
              <a:rPr lang="zh-CN" altLang="zh-CN" dirty="0" smtClean="0">
                <a:latin typeface="+mn-ea"/>
                <a:ea typeface="+mn-ea"/>
              </a:rPr>
              <a:t>上面实例</a:t>
            </a:r>
            <a:r>
              <a:rPr lang="zh-CN" altLang="zh-CN" dirty="0">
                <a:latin typeface="+mn-ea"/>
                <a:ea typeface="+mn-ea"/>
              </a:rPr>
              <a:t>，增加持久化语句以后的执行</a:t>
            </a:r>
            <a:r>
              <a:rPr lang="zh-CN" altLang="zh-CN" dirty="0" smtClean="0">
                <a:latin typeface="+mn-ea"/>
                <a:ea typeface="+mn-ea"/>
              </a:rPr>
              <a:t>过程：</a:t>
            </a:r>
            <a:endParaRPr lang="zh-CN" altLang="en-US" dirty="0">
              <a:latin typeface="+mn-ea"/>
              <a:ea typeface="+mn-ea"/>
            </a:endParaRPr>
          </a:p>
        </p:txBody>
      </p:sp>
    </p:spTree>
    <p:extLst>
      <p:ext uri="{BB962C8B-B14F-4D97-AF65-F5344CB8AC3E}">
        <p14:creationId xmlns:p14="http://schemas.microsoft.com/office/powerpoint/2010/main" val="415991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animEffect transition="in" filter="wipe(down)">
                                      <p:cBhvr>
                                        <p:cTn id="7" dur="500"/>
                                        <p:tgtEl>
                                          <p:spTgt spid="2662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wipe(down)">
                                      <p:cBhvr>
                                        <p:cTn id="12" dur="500"/>
                                        <p:tgtEl>
                                          <p:spTgt spid="26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27">
                                            <p:txEl>
                                              <p:pRg st="1" end="1"/>
                                            </p:txEl>
                                          </p:spTgt>
                                        </p:tgtEl>
                                        <p:attrNameLst>
                                          <p:attrName>style.visibility</p:attrName>
                                        </p:attrNameLst>
                                      </p:cBhvr>
                                      <p:to>
                                        <p:strVal val="visible"/>
                                      </p:to>
                                    </p:set>
                                    <p:animEffect transition="in" filter="wipe(down)">
                                      <p:cBhvr>
                                        <p:cTn id="17" dur="500"/>
                                        <p:tgtEl>
                                          <p:spTgt spid="266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27">
                                            <p:txEl>
                                              <p:pRg st="2" end="2"/>
                                            </p:txEl>
                                          </p:spTgt>
                                        </p:tgtEl>
                                        <p:attrNameLst>
                                          <p:attrName>style.visibility</p:attrName>
                                        </p:attrNameLst>
                                      </p:cBhvr>
                                      <p:to>
                                        <p:strVal val="visible"/>
                                      </p:to>
                                    </p:set>
                                    <p:animEffect transition="in" filter="wipe(down)">
                                      <p:cBhvr>
                                        <p:cTn id="22" dur="500"/>
                                        <p:tgtEl>
                                          <p:spTgt spid="26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627">
                                            <p:txEl>
                                              <p:pRg st="3" end="3"/>
                                            </p:txEl>
                                          </p:spTgt>
                                        </p:tgtEl>
                                        <p:attrNameLst>
                                          <p:attrName>style.visibility</p:attrName>
                                        </p:attrNameLst>
                                      </p:cBhvr>
                                      <p:to>
                                        <p:strVal val="visible"/>
                                      </p:to>
                                    </p:set>
                                    <p:animEffect transition="in" filter="wipe(down)">
                                      <p:cBhvr>
                                        <p:cTn id="27"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3ADE8DC6-FA8B-45A0-8A7B-5ACDA866B7B7}"/>
              </a:ext>
            </a:extLst>
          </p:cNvPr>
          <p:cNvPicPr>
            <a:picLocks noChangeAspect="1"/>
          </p:cNvPicPr>
          <p:nvPr/>
        </p:nvPicPr>
        <p:blipFill>
          <a:blip r:embed="rId2"/>
          <a:stretch>
            <a:fillRect/>
          </a:stretch>
        </p:blipFill>
        <p:spPr>
          <a:xfrm>
            <a:off x="0" y="188640"/>
            <a:ext cx="9906000" cy="6336704"/>
          </a:xfrm>
          <a:prstGeom prst="rect">
            <a:avLst/>
          </a:prstGeom>
        </p:spPr>
      </p:pic>
    </p:spTree>
    <p:extLst>
      <p:ext uri="{BB962C8B-B14F-4D97-AF65-F5344CB8AC3E}">
        <p14:creationId xmlns:p14="http://schemas.microsoft.com/office/powerpoint/2010/main" val="1770075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39041" y="359390"/>
            <a:ext cx="8667750" cy="914400"/>
          </a:xfrm>
          <a:ln/>
        </p:spPr>
        <p:txBody>
          <a:bodyPr/>
          <a:lstStyle/>
          <a:p>
            <a:r>
              <a:rPr lang="en-US" altLang="zh-CN" b="1" dirty="0">
                <a:latin typeface="+mj-ea"/>
              </a:rPr>
              <a:t>3.1.4 </a:t>
            </a:r>
            <a:r>
              <a:rPr lang="zh-CN" altLang="en-US" b="1" dirty="0">
                <a:latin typeface="+mj-ea"/>
              </a:rPr>
              <a:t>分区</a:t>
            </a:r>
          </a:p>
        </p:txBody>
      </p:sp>
      <p:sp>
        <p:nvSpPr>
          <p:cNvPr id="27651" name="矩形 2"/>
          <p:cNvSpPr>
            <a:spLocks noChangeArrowheads="1"/>
          </p:cNvSpPr>
          <p:nvPr/>
        </p:nvSpPr>
        <p:spPr bwMode="auto">
          <a:xfrm>
            <a:off x="508420" y="1560017"/>
            <a:ext cx="892899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RDD</a:t>
            </a:r>
            <a:r>
              <a:rPr lang="zh-CN" altLang="en-US" sz="2400" dirty="0"/>
              <a:t>是弹性分布式数据集，通常</a:t>
            </a:r>
            <a:r>
              <a:rPr lang="en-US" altLang="zh-CN" sz="2400" dirty="0"/>
              <a:t>RDD</a:t>
            </a:r>
            <a:r>
              <a:rPr lang="zh-CN" altLang="en-US" sz="2400" dirty="0"/>
              <a:t>很大，会被分成很多个分区，分别保存在不同的节点上</a:t>
            </a:r>
          </a:p>
        </p:txBody>
      </p:sp>
      <p:pic>
        <p:nvPicPr>
          <p:cNvPr id="27652"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816" y="2132855"/>
            <a:ext cx="5668888" cy="442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6"/>
          <p:cNvSpPr>
            <a:spLocks noChangeArrowheads="1"/>
          </p:cNvSpPr>
          <p:nvPr/>
        </p:nvSpPr>
        <p:spPr bwMode="auto">
          <a:xfrm>
            <a:off x="5313040" y="6021288"/>
            <a:ext cx="4408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latin typeface="+mn-ea"/>
                <a:ea typeface="+mn-ea"/>
              </a:rPr>
              <a:t>  RDD</a:t>
            </a:r>
            <a:r>
              <a:rPr lang="zh-CN" altLang="zh-CN" sz="2400" b="1" dirty="0">
                <a:latin typeface="+mn-ea"/>
                <a:ea typeface="+mn-ea"/>
              </a:rPr>
              <a:t>分区被保存到不同节点上</a:t>
            </a:r>
            <a:endParaRPr lang="zh-CN" altLang="en-US" sz="2400" b="1" dirty="0">
              <a:latin typeface="+mn-ea"/>
              <a:ea typeface="+mn-ea"/>
            </a:endParaRPr>
          </a:p>
        </p:txBody>
      </p:sp>
      <p:sp>
        <p:nvSpPr>
          <p:cNvPr id="27654" name="TextBox 4"/>
          <p:cNvSpPr txBox="1">
            <a:spLocks noChangeArrowheads="1"/>
          </p:cNvSpPr>
          <p:nvPr/>
        </p:nvSpPr>
        <p:spPr bwMode="auto">
          <a:xfrm>
            <a:off x="508420" y="2361238"/>
            <a:ext cx="25098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1.</a:t>
            </a:r>
            <a:r>
              <a:rPr lang="zh-CN" altLang="en-US" sz="2400" dirty="0"/>
              <a:t>分区的作用</a:t>
            </a:r>
            <a:endParaRPr lang="en-US" altLang="zh-CN" sz="2400" dirty="0"/>
          </a:p>
          <a:p>
            <a:pPr eaLnBrk="1" hangingPunct="1">
              <a:spcBef>
                <a:spcPct val="0"/>
              </a:spcBef>
              <a:buFontTx/>
              <a:buNone/>
            </a:pPr>
            <a:r>
              <a:rPr lang="zh-CN" altLang="en-US" sz="2400" dirty="0"/>
              <a:t>（</a:t>
            </a:r>
            <a:r>
              <a:rPr lang="en-US" altLang="zh-CN" sz="2400" dirty="0"/>
              <a:t>1</a:t>
            </a:r>
            <a:r>
              <a:rPr lang="zh-CN" altLang="en-US" sz="2400" dirty="0"/>
              <a:t>）增加并行度</a:t>
            </a:r>
          </a:p>
        </p:txBody>
      </p:sp>
    </p:spTree>
    <p:extLst>
      <p:ext uri="{BB962C8B-B14F-4D97-AF65-F5344CB8AC3E}">
        <p14:creationId xmlns:p14="http://schemas.microsoft.com/office/powerpoint/2010/main" val="33347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fade">
                                      <p:cBhvr>
                                        <p:cTn id="7" dur="500"/>
                                        <p:tgtEl>
                                          <p:spTgt spid="276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53"/>
                                        </p:tgtEl>
                                        <p:attrNameLst>
                                          <p:attrName>style.visibility</p:attrName>
                                        </p:attrNameLst>
                                      </p:cBhvr>
                                      <p:to>
                                        <p:strVal val="visible"/>
                                      </p:to>
                                    </p:set>
                                    <p:animEffect transition="in" filter="fade">
                                      <p:cBhvr>
                                        <p:cTn id="10"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550937" y="427078"/>
            <a:ext cx="8667750" cy="914400"/>
          </a:xfrm>
          <a:ln/>
        </p:spPr>
        <p:txBody>
          <a:bodyPr/>
          <a:lstStyle/>
          <a:p>
            <a:r>
              <a:rPr lang="en-US" altLang="zh-CN" dirty="0">
                <a:latin typeface="+mj-ea"/>
              </a:rPr>
              <a:t>3.1.4 </a:t>
            </a:r>
            <a:r>
              <a:rPr lang="zh-CN" altLang="en-US" dirty="0" smtClean="0">
                <a:latin typeface="+mj-ea"/>
              </a:rPr>
              <a:t>分区作用：减少通信开销</a:t>
            </a:r>
            <a:endParaRPr lang="zh-CN" altLang="en-US" dirty="0">
              <a:latin typeface="+mj-ea"/>
            </a:endParaRPr>
          </a:p>
        </p:txBody>
      </p:sp>
      <p:pic>
        <p:nvPicPr>
          <p:cNvPr id="2867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672" y="2693479"/>
            <a:ext cx="52530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矩形 7"/>
          <p:cNvSpPr>
            <a:spLocks noChangeArrowheads="1"/>
          </p:cNvSpPr>
          <p:nvPr/>
        </p:nvSpPr>
        <p:spPr bwMode="auto">
          <a:xfrm>
            <a:off x="1722512" y="6514593"/>
            <a:ext cx="632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1800" b="1" dirty="0"/>
              <a:t>未分区时对</a:t>
            </a:r>
            <a:r>
              <a:rPr lang="en-US" altLang="zh-CN" sz="1800" b="1" dirty="0" err="1"/>
              <a:t>UserData</a:t>
            </a:r>
            <a:r>
              <a:rPr lang="zh-CN" altLang="zh-CN" sz="1800" b="1" dirty="0"/>
              <a:t>和</a:t>
            </a:r>
            <a:r>
              <a:rPr lang="en-US" altLang="zh-CN" sz="1800" b="1" dirty="0"/>
              <a:t>Events</a:t>
            </a:r>
            <a:r>
              <a:rPr lang="zh-CN" altLang="zh-CN" sz="1800" b="1" dirty="0"/>
              <a:t>两个表进行连接操作</a:t>
            </a:r>
            <a:endParaRPr lang="zh-CN" altLang="en-US" sz="1800" b="1" dirty="0"/>
          </a:p>
        </p:txBody>
      </p:sp>
      <p:sp>
        <p:nvSpPr>
          <p:cNvPr id="28678" name="矩形 5"/>
          <p:cNvSpPr>
            <a:spLocks noChangeArrowheads="1"/>
          </p:cNvSpPr>
          <p:nvPr/>
        </p:nvSpPr>
        <p:spPr bwMode="auto">
          <a:xfrm>
            <a:off x="632521" y="1493329"/>
            <a:ext cx="5040559"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err="1">
                <a:latin typeface="Times New Roman" panose="02020603050405020304" pitchFamily="18" charset="0"/>
                <a:cs typeface="Times New Roman" panose="02020603050405020304" pitchFamily="18" charset="0"/>
              </a:rPr>
              <a:t>UserData</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UserId</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UserInfo</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zh-CN" sz="1800" dirty="0" smtClean="0">
                <a:latin typeface="Times New Roman" panose="02020603050405020304" pitchFamily="18" charset="0"/>
                <a:cs typeface="Times New Roman" panose="02020603050405020304" pitchFamily="18" charset="0"/>
              </a:rPr>
              <a:t>Events    </a:t>
            </a:r>
            <a:r>
              <a:rPr lang="zh-CN" altLang="en-US" sz="1800" dirty="0" smtClean="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UserID</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LinkInfo</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zh-CN" sz="1800" dirty="0" err="1">
                <a:latin typeface="Times New Roman" panose="02020603050405020304" pitchFamily="18" charset="0"/>
                <a:cs typeface="Times New Roman" panose="02020603050405020304" pitchFamily="18" charset="0"/>
              </a:rPr>
              <a:t>UserData</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Events </a:t>
            </a:r>
            <a:r>
              <a:rPr lang="zh-CN" altLang="en-US" sz="1800" dirty="0">
                <a:latin typeface="Times New Roman" panose="02020603050405020304" pitchFamily="18" charset="0"/>
                <a:cs typeface="Times New Roman" panose="02020603050405020304" pitchFamily="18" charset="0"/>
              </a:rPr>
              <a:t>表进行连接操作，获得</a:t>
            </a:r>
          </a:p>
          <a:p>
            <a:pPr algn="just" eaLnBrk="1" hangingPunct="1">
              <a:spcBef>
                <a:spcPct val="0"/>
              </a:spcBef>
              <a:buFontTx/>
              <a:buNone/>
            </a:pP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UserID</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UserInfo</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LinkInfo</a:t>
            </a:r>
            <a:r>
              <a:rPr lang="zh-CN" alt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2372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576" y="1628800"/>
            <a:ext cx="6912768" cy="496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矩形 3"/>
          <p:cNvSpPr>
            <a:spLocks noChangeArrowheads="1"/>
          </p:cNvSpPr>
          <p:nvPr/>
        </p:nvSpPr>
        <p:spPr bwMode="auto">
          <a:xfrm>
            <a:off x="1687487" y="6559378"/>
            <a:ext cx="670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b="1" dirty="0"/>
              <a:t>采用分区以后对</a:t>
            </a:r>
            <a:r>
              <a:rPr lang="en-US" altLang="zh-CN" sz="1800" b="1" dirty="0" err="1"/>
              <a:t>UserData</a:t>
            </a:r>
            <a:r>
              <a:rPr lang="zh-CN" altLang="zh-CN" sz="1800" b="1" dirty="0"/>
              <a:t>和</a:t>
            </a:r>
            <a:r>
              <a:rPr lang="en-US" altLang="zh-CN" sz="1800" b="1" dirty="0"/>
              <a:t>Events</a:t>
            </a:r>
            <a:r>
              <a:rPr lang="zh-CN" altLang="zh-CN" sz="1800" b="1" dirty="0"/>
              <a:t>两个表进行连接操作</a:t>
            </a:r>
            <a:endParaRPr lang="zh-CN" altLang="en-US" sz="1800" b="1" dirty="0"/>
          </a:p>
        </p:txBody>
      </p:sp>
      <p:sp>
        <p:nvSpPr>
          <p:cNvPr id="7" name="标题 1"/>
          <p:cNvSpPr txBox="1">
            <a:spLocks/>
          </p:cNvSpPr>
          <p:nvPr/>
        </p:nvSpPr>
        <p:spPr bwMode="auto">
          <a:xfrm>
            <a:off x="550937" y="427078"/>
            <a:ext cx="8667750" cy="914400"/>
          </a:xfrm>
          <a:prstGeom prst="rect">
            <a:avLst/>
          </a:prstGeom>
          <a:noFill/>
          <a:ln w="9525">
            <a:noFill/>
            <a:miter lim="800000"/>
            <a:headEnd/>
            <a:tailEnd/>
          </a:ln>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en-US" altLang="zh-CN" smtClean="0">
                <a:latin typeface="+mj-ea"/>
              </a:rPr>
              <a:t>3.1.4 </a:t>
            </a:r>
            <a:r>
              <a:rPr lang="zh-CN" altLang="en-US" smtClean="0">
                <a:latin typeface="+mj-ea"/>
              </a:rPr>
              <a:t>分区作用：减少通信开销</a:t>
            </a:r>
            <a:endParaRPr lang="zh-CN" altLang="en-US" dirty="0">
              <a:latin typeface="+mj-ea"/>
            </a:endParaRPr>
          </a:p>
        </p:txBody>
      </p:sp>
    </p:spTree>
    <p:extLst>
      <p:ext uri="{BB962C8B-B14F-4D97-AF65-F5344CB8AC3E}">
        <p14:creationId xmlns:p14="http://schemas.microsoft.com/office/powerpoint/2010/main" val="40948992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721965" y="353342"/>
            <a:ext cx="8667750" cy="914400"/>
          </a:xfrm>
          <a:ln/>
        </p:spPr>
        <p:txBody>
          <a:bodyPr/>
          <a:lstStyle/>
          <a:p>
            <a:r>
              <a:rPr lang="en-US" altLang="zh-CN" dirty="0">
                <a:latin typeface="+mj-ea"/>
              </a:rPr>
              <a:t>3.1.4 </a:t>
            </a:r>
            <a:r>
              <a:rPr lang="zh-CN" altLang="en-US" dirty="0" smtClean="0">
                <a:latin typeface="+mj-ea"/>
              </a:rPr>
              <a:t>分区：分区原则</a:t>
            </a:r>
            <a:endParaRPr lang="zh-CN" altLang="en-US" dirty="0">
              <a:latin typeface="+mj-ea"/>
            </a:endParaRPr>
          </a:p>
        </p:txBody>
      </p:sp>
      <p:sp>
        <p:nvSpPr>
          <p:cNvPr id="4" name="矩形 3"/>
          <p:cNvSpPr>
            <a:spLocks noChangeArrowheads="1"/>
          </p:cNvSpPr>
          <p:nvPr/>
        </p:nvSpPr>
        <p:spPr bwMode="auto">
          <a:xfrm>
            <a:off x="416495" y="2564904"/>
            <a:ext cx="928903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800" dirty="0"/>
              <a:t>对于不同的</a:t>
            </a:r>
            <a:r>
              <a:rPr lang="en-US" altLang="zh-CN" sz="2800" dirty="0"/>
              <a:t>Spark</a:t>
            </a:r>
            <a:r>
              <a:rPr lang="zh-CN" altLang="en-US" sz="2800" dirty="0"/>
              <a:t>部署模式</a:t>
            </a:r>
            <a:r>
              <a:rPr lang="zh-CN" altLang="en-US" sz="2800" dirty="0" smtClean="0"/>
              <a:t>而言，可以</a:t>
            </a:r>
            <a:r>
              <a:rPr lang="zh-CN" altLang="en-US" sz="2800" dirty="0"/>
              <a:t>通过设置</a:t>
            </a:r>
            <a:r>
              <a:rPr lang="en-US" altLang="zh-CN" sz="2800" dirty="0" err="1" smtClean="0"/>
              <a:t>spark.default.parallelism</a:t>
            </a:r>
            <a:r>
              <a:rPr lang="zh-CN" altLang="en-US" sz="2800" dirty="0" smtClean="0"/>
              <a:t>参数</a:t>
            </a:r>
            <a:r>
              <a:rPr lang="zh-CN" altLang="en-US" sz="2800" dirty="0"/>
              <a:t>的值，来配置默认的分区数目，一般而言：</a:t>
            </a:r>
            <a:br>
              <a:rPr lang="zh-CN" altLang="en-US" sz="2800" dirty="0"/>
            </a:br>
            <a:r>
              <a:rPr lang="zh-CN" altLang="en-US" sz="2800" dirty="0"/>
              <a:t>*本地模式：默认为本地机器的</a:t>
            </a:r>
            <a:r>
              <a:rPr lang="en-US" altLang="zh-CN" sz="2800" dirty="0"/>
              <a:t>CPU</a:t>
            </a:r>
            <a:r>
              <a:rPr lang="zh-CN" altLang="en-US" sz="2800" dirty="0"/>
              <a:t>数目，若设置了</a:t>
            </a:r>
            <a:r>
              <a:rPr lang="en-US" altLang="zh-CN" sz="2800" dirty="0"/>
              <a:t>local[N],</a:t>
            </a:r>
            <a:r>
              <a:rPr lang="zh-CN" altLang="en-US" sz="2800" dirty="0"/>
              <a:t>则默认为</a:t>
            </a:r>
            <a:r>
              <a:rPr lang="en-US" altLang="zh-CN" sz="2800" dirty="0"/>
              <a:t>N</a:t>
            </a:r>
            <a:r>
              <a:rPr lang="zh-CN" altLang="en-US" sz="2800" dirty="0"/>
              <a:t/>
            </a:r>
            <a:br>
              <a:rPr lang="zh-CN" altLang="en-US" sz="2800" dirty="0"/>
            </a:br>
            <a:r>
              <a:rPr lang="zh-CN" altLang="en-US" sz="2800" dirty="0"/>
              <a:t>*</a:t>
            </a:r>
            <a:r>
              <a:rPr lang="en-US" altLang="zh-CN" sz="2800" dirty="0"/>
              <a:t>Apache </a:t>
            </a:r>
            <a:r>
              <a:rPr lang="en-US" altLang="zh-CN" sz="2800" dirty="0" err="1"/>
              <a:t>Mesos</a:t>
            </a:r>
            <a:r>
              <a:rPr lang="zh-CN" altLang="en-US" sz="2800" dirty="0"/>
              <a:t>：默认的分区数为</a:t>
            </a:r>
            <a:r>
              <a:rPr lang="en-US" altLang="zh-CN" sz="2800" dirty="0"/>
              <a:t>8</a:t>
            </a:r>
            <a:r>
              <a:rPr lang="zh-CN" altLang="en-US" sz="2800" dirty="0"/>
              <a:t/>
            </a:r>
            <a:br>
              <a:rPr lang="zh-CN" altLang="en-US" sz="2800" dirty="0"/>
            </a:br>
            <a:r>
              <a:rPr lang="zh-CN" altLang="en-US" sz="2800" dirty="0"/>
              <a:t>*</a:t>
            </a:r>
            <a:r>
              <a:rPr lang="en-US" altLang="zh-CN" sz="2800" dirty="0"/>
              <a:t>Standalone</a:t>
            </a:r>
            <a:r>
              <a:rPr lang="zh-CN" altLang="en-US" sz="2800" dirty="0"/>
              <a:t>或</a:t>
            </a:r>
            <a:r>
              <a:rPr lang="en-US" altLang="zh-CN" sz="2800" dirty="0"/>
              <a:t>YARN</a:t>
            </a:r>
            <a:r>
              <a:rPr lang="zh-CN" altLang="en-US" sz="2800" dirty="0"/>
              <a:t>：在“集群中所有</a:t>
            </a:r>
            <a:r>
              <a:rPr lang="en-US" altLang="zh-CN" sz="2800" dirty="0"/>
              <a:t>CPU</a:t>
            </a:r>
            <a:r>
              <a:rPr lang="zh-CN" altLang="en-US" sz="2800" dirty="0"/>
              <a:t>核心数目总和”和“</a:t>
            </a:r>
            <a:r>
              <a:rPr lang="en-US" altLang="zh-CN" sz="2800" dirty="0"/>
              <a:t>2”</a:t>
            </a:r>
            <a:r>
              <a:rPr lang="zh-CN" altLang="en-US" sz="2800" dirty="0"/>
              <a:t>二者中取较大值作为默认值</a:t>
            </a:r>
          </a:p>
        </p:txBody>
      </p:sp>
      <p:sp>
        <p:nvSpPr>
          <p:cNvPr id="5" name="矩形 4"/>
          <p:cNvSpPr>
            <a:spLocks noChangeArrowheads="1"/>
          </p:cNvSpPr>
          <p:nvPr/>
        </p:nvSpPr>
        <p:spPr bwMode="auto">
          <a:xfrm>
            <a:off x="416496" y="1556792"/>
            <a:ext cx="93610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en-US" altLang="zh-CN" sz="2800" dirty="0"/>
              <a:t>RDD</a:t>
            </a:r>
            <a:r>
              <a:rPr lang="zh-CN" altLang="en-US" sz="2800" dirty="0" smtClean="0"/>
              <a:t>分区一</a:t>
            </a:r>
            <a:r>
              <a:rPr lang="zh-CN" altLang="en-US" sz="2800" dirty="0"/>
              <a:t>个原则是</a:t>
            </a:r>
            <a:r>
              <a:rPr lang="zh-CN" altLang="en-US" sz="2800" dirty="0" smtClean="0"/>
              <a:t>使分区</a:t>
            </a:r>
            <a:r>
              <a:rPr lang="zh-CN" altLang="en-US" sz="2800" dirty="0"/>
              <a:t>的个数尽量等于集群中的</a:t>
            </a:r>
            <a:r>
              <a:rPr lang="en-US" altLang="zh-CN" sz="2800" dirty="0"/>
              <a:t>CPU</a:t>
            </a:r>
            <a:r>
              <a:rPr lang="zh-CN" altLang="en-US" sz="2800" dirty="0"/>
              <a:t>核心（</a:t>
            </a:r>
            <a:r>
              <a:rPr lang="en-US" altLang="zh-CN" sz="2800" dirty="0"/>
              <a:t>core</a:t>
            </a:r>
            <a:r>
              <a:rPr lang="zh-CN" altLang="en-US" sz="2800" dirty="0"/>
              <a:t>）数目</a:t>
            </a:r>
          </a:p>
        </p:txBody>
      </p:sp>
    </p:spTree>
    <p:extLst>
      <p:ext uri="{BB962C8B-B14F-4D97-AF65-F5344CB8AC3E}">
        <p14:creationId xmlns:p14="http://schemas.microsoft.com/office/powerpoint/2010/main" val="600508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488504" y="426147"/>
            <a:ext cx="8667750" cy="914400"/>
          </a:xfrm>
          <a:ln/>
        </p:spPr>
        <p:txBody>
          <a:bodyPr/>
          <a:lstStyle/>
          <a:p>
            <a:r>
              <a:rPr lang="en-US" altLang="zh-CN" dirty="0">
                <a:latin typeface="+mj-ea"/>
              </a:rPr>
              <a:t>3.1.4 </a:t>
            </a:r>
            <a:r>
              <a:rPr lang="zh-CN" altLang="en-US" dirty="0">
                <a:latin typeface="+mj-ea"/>
              </a:rPr>
              <a:t>分区：设置分区的个数</a:t>
            </a:r>
          </a:p>
        </p:txBody>
      </p:sp>
      <p:sp>
        <p:nvSpPr>
          <p:cNvPr id="32772" name="矩形 3"/>
          <p:cNvSpPr>
            <a:spLocks noChangeArrowheads="1"/>
          </p:cNvSpPr>
          <p:nvPr/>
        </p:nvSpPr>
        <p:spPr bwMode="auto">
          <a:xfrm>
            <a:off x="272480" y="1608655"/>
            <a:ext cx="6480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dirty="0">
                <a:latin typeface="+mn-ea"/>
                <a:ea typeface="+mn-ea"/>
              </a:rPr>
              <a:t>(1)</a:t>
            </a:r>
            <a:r>
              <a:rPr lang="zh-CN" altLang="zh-CN" b="1" dirty="0">
                <a:latin typeface="+mn-ea"/>
                <a:ea typeface="+mn-ea"/>
              </a:rPr>
              <a:t>创建</a:t>
            </a:r>
            <a:r>
              <a:rPr lang="en-US" altLang="zh-CN" b="1" dirty="0">
                <a:latin typeface="+mn-ea"/>
                <a:ea typeface="+mn-ea"/>
              </a:rPr>
              <a:t>RDD</a:t>
            </a:r>
            <a:r>
              <a:rPr lang="zh-CN" altLang="zh-CN" b="1" dirty="0">
                <a:latin typeface="+mn-ea"/>
                <a:ea typeface="+mn-ea"/>
              </a:rPr>
              <a:t>时手动指定分区个数</a:t>
            </a:r>
            <a:endParaRPr lang="zh-CN" altLang="en-US" dirty="0">
              <a:latin typeface="+mn-ea"/>
              <a:ea typeface="+mn-ea"/>
            </a:endParaRPr>
          </a:p>
        </p:txBody>
      </p:sp>
      <p:sp>
        <p:nvSpPr>
          <p:cNvPr id="32773" name="Rectangle 1"/>
          <p:cNvSpPr>
            <a:spLocks noChangeArrowheads="1"/>
          </p:cNvSpPr>
          <p:nvPr/>
        </p:nvSpPr>
        <p:spPr bwMode="auto">
          <a:xfrm>
            <a:off x="272480" y="2523092"/>
            <a:ext cx="950505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65113" indent="-265113" algn="just">
              <a:spcBef>
                <a:spcPct val="0"/>
              </a:spcBef>
              <a:buFont typeface="Wingdings" panose="05000000000000000000" pitchFamily="2" charset="2"/>
              <a:buChar char="ü"/>
            </a:pPr>
            <a:r>
              <a:rPr lang="en-US" altLang="zh-CN" dirty="0" err="1" smtClean="0">
                <a:latin typeface="Times New Roman" panose="02020603050405020304" pitchFamily="18" charset="0"/>
                <a:ea typeface="+mn-ea"/>
                <a:cs typeface="Times New Roman" panose="02020603050405020304" pitchFamily="18" charset="0"/>
              </a:rPr>
              <a:t>textFile</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和</a:t>
            </a:r>
            <a:r>
              <a:rPr lang="en-US" altLang="zh-CN" dirty="0">
                <a:latin typeface="Times New Roman" panose="02020603050405020304" pitchFamily="18" charset="0"/>
                <a:ea typeface="+mn-ea"/>
                <a:cs typeface="Times New Roman" panose="02020603050405020304" pitchFamily="18" charset="0"/>
              </a:rPr>
              <a:t>parallelize()</a:t>
            </a:r>
            <a:r>
              <a:rPr lang="zh-CN" altLang="en-US" dirty="0" smtClean="0">
                <a:latin typeface="Times New Roman" panose="02020603050405020304" pitchFamily="18" charset="0"/>
                <a:ea typeface="+mn-ea"/>
                <a:cs typeface="Times New Roman" panose="02020603050405020304" pitchFamily="18" charset="0"/>
              </a:rPr>
              <a:t>方法指定</a:t>
            </a:r>
            <a:r>
              <a:rPr lang="zh-CN" altLang="en-US" dirty="0">
                <a:latin typeface="Times New Roman" panose="02020603050405020304" pitchFamily="18" charset="0"/>
                <a:ea typeface="+mn-ea"/>
                <a:cs typeface="Times New Roman" panose="02020603050405020304" pitchFamily="18" charset="0"/>
              </a:rPr>
              <a:t>分区</a:t>
            </a:r>
            <a:r>
              <a:rPr lang="zh-CN" altLang="en-US" dirty="0" smtClean="0">
                <a:latin typeface="Times New Roman" panose="02020603050405020304" pitchFamily="18" charset="0"/>
                <a:ea typeface="+mn-ea"/>
                <a:cs typeface="Times New Roman" panose="02020603050405020304" pitchFamily="18" charset="0"/>
              </a:rPr>
              <a:t>个数：</a:t>
            </a:r>
            <a:endParaRPr lang="zh-CN" altLang="en-US" dirty="0">
              <a:latin typeface="Times New Roman" panose="02020603050405020304" pitchFamily="18" charset="0"/>
              <a:ea typeface="+mn-ea"/>
              <a:cs typeface="Times New Roman" panose="02020603050405020304" pitchFamily="18" charset="0"/>
            </a:endParaRPr>
          </a:p>
          <a:p>
            <a:pPr lvl="1" algn="just">
              <a:spcBef>
                <a:spcPct val="0"/>
              </a:spcBef>
              <a:buFont typeface="Wingdings" panose="05000000000000000000" pitchFamily="2" charset="2"/>
              <a:buChar char="Ø"/>
            </a:pPr>
            <a:r>
              <a:rPr lang="en-US" altLang="zh-CN" dirty="0" err="1">
                <a:latin typeface="Times New Roman" panose="02020603050405020304" pitchFamily="18" charset="0"/>
                <a:ea typeface="+mn-ea"/>
                <a:cs typeface="Times New Roman" panose="02020603050405020304" pitchFamily="18" charset="0"/>
              </a:rPr>
              <a:t>sc.textFile</a:t>
            </a:r>
            <a:r>
              <a:rPr lang="en-US" altLang="zh-CN" dirty="0">
                <a:latin typeface="Times New Roman" panose="02020603050405020304" pitchFamily="18" charset="0"/>
                <a:ea typeface="+mn-ea"/>
                <a:cs typeface="Times New Roman" panose="02020603050405020304" pitchFamily="18" charset="0"/>
              </a:rPr>
              <a:t>(name, </a:t>
            </a:r>
            <a:r>
              <a:rPr lang="en-US" altLang="zh-CN" dirty="0" err="1" smtClean="0">
                <a:latin typeface="Times New Roman" panose="02020603050405020304" pitchFamily="18" charset="0"/>
                <a:ea typeface="+mn-ea"/>
                <a:cs typeface="Times New Roman" panose="02020603050405020304" pitchFamily="18" charset="0"/>
              </a:rPr>
              <a:t>minPartitions</a:t>
            </a:r>
            <a:r>
              <a:rPr lang="en-US" altLang="zh-CN" dirty="0" smtClean="0">
                <a:latin typeface="Times New Roman" panose="02020603050405020304" pitchFamily="18" charset="0"/>
                <a:ea typeface="+mn-ea"/>
                <a:cs typeface="Times New Roman" panose="02020603050405020304" pitchFamily="18" charset="0"/>
              </a:rPr>
              <a:t>=None)</a:t>
            </a:r>
          </a:p>
          <a:p>
            <a:pPr lvl="1" algn="just">
              <a:spcBef>
                <a:spcPct val="0"/>
              </a:spcBef>
              <a:buFont typeface="Wingdings" panose="05000000000000000000" pitchFamily="2" charset="2"/>
              <a:buChar char="Ø"/>
            </a:pPr>
            <a:r>
              <a:rPr lang="en-US" altLang="zh-CN" dirty="0" err="1" smtClean="0">
                <a:latin typeface="Times New Roman" panose="02020603050405020304" pitchFamily="18" charset="0"/>
                <a:ea typeface="+mn-ea"/>
                <a:cs typeface="Times New Roman" panose="02020603050405020304" pitchFamily="18" charset="0"/>
              </a:rPr>
              <a:t>partitionNum</a:t>
            </a:r>
            <a:r>
              <a:rPr lang="zh-CN" altLang="en-US" dirty="0">
                <a:latin typeface="Times New Roman" panose="02020603050405020304" pitchFamily="18" charset="0"/>
                <a:ea typeface="+mn-ea"/>
                <a:cs typeface="Times New Roman" panose="02020603050405020304" pitchFamily="18" charset="0"/>
              </a:rPr>
              <a:t>参数用于指定分区个数。 </a:t>
            </a:r>
          </a:p>
        </p:txBody>
      </p:sp>
      <p:sp>
        <p:nvSpPr>
          <p:cNvPr id="32774" name="矩形 2"/>
          <p:cNvSpPr>
            <a:spLocks noChangeArrowheads="1"/>
          </p:cNvSpPr>
          <p:nvPr/>
        </p:nvSpPr>
        <p:spPr bwMode="auto">
          <a:xfrm>
            <a:off x="128464" y="4298754"/>
            <a:ext cx="9649072" cy="10156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3000" dirty="0">
                <a:solidFill>
                  <a:schemeClr val="bg1"/>
                </a:solidFill>
                <a:latin typeface="Times New Roman" panose="02020603050405020304" pitchFamily="18" charset="0"/>
                <a:cs typeface="Times New Roman" panose="02020603050405020304" pitchFamily="18" charset="0"/>
              </a:rPr>
              <a:t>lines = </a:t>
            </a:r>
            <a:r>
              <a:rPr lang="en-US" altLang="zh-CN" sz="3000" dirty="0" err="1">
                <a:solidFill>
                  <a:schemeClr val="bg1"/>
                </a:solidFill>
                <a:latin typeface="Times New Roman" panose="02020603050405020304" pitchFamily="18" charset="0"/>
                <a:cs typeface="Times New Roman" panose="02020603050405020304" pitchFamily="18" charset="0"/>
              </a:rPr>
              <a:t>sc.textFile</a:t>
            </a:r>
            <a:r>
              <a:rPr lang="en-US" altLang="zh-CN" sz="3000" dirty="0">
                <a:solidFill>
                  <a:schemeClr val="bg1"/>
                </a:solidFill>
                <a:latin typeface="Times New Roman" panose="02020603050405020304" pitchFamily="18" charset="0"/>
                <a:cs typeface="Times New Roman" panose="02020603050405020304" pitchFamily="18" charset="0"/>
              </a:rPr>
              <a:t>(" hdfs://Host1:9000/sparkdata/word.txt ",6)</a:t>
            </a:r>
          </a:p>
          <a:p>
            <a:pPr algn="just" eaLnBrk="1" hangingPunct="1">
              <a:spcBef>
                <a:spcPct val="0"/>
              </a:spcBef>
              <a:buFontTx/>
              <a:buNone/>
            </a:pPr>
            <a:r>
              <a:rPr lang="en-US" altLang="zh-CN" sz="3000" dirty="0">
                <a:solidFill>
                  <a:schemeClr val="bg1"/>
                </a:solidFill>
                <a:latin typeface="Times New Roman" panose="02020603050405020304" pitchFamily="18" charset="0"/>
                <a:cs typeface="Times New Roman" panose="02020603050405020304" pitchFamily="18" charset="0"/>
              </a:rPr>
              <a:t>words=</a:t>
            </a:r>
            <a:r>
              <a:rPr lang="en-US" altLang="zh-CN" sz="3000" dirty="0" err="1">
                <a:solidFill>
                  <a:schemeClr val="bg1"/>
                </a:solidFill>
                <a:latin typeface="Times New Roman" panose="02020603050405020304" pitchFamily="18" charset="0"/>
                <a:cs typeface="Times New Roman" panose="02020603050405020304" pitchFamily="18" charset="0"/>
              </a:rPr>
              <a:t>lines.flatMap</a:t>
            </a:r>
            <a:r>
              <a:rPr lang="en-US" altLang="zh-CN" sz="3000" dirty="0">
                <a:solidFill>
                  <a:schemeClr val="bg1"/>
                </a:solidFill>
                <a:latin typeface="Times New Roman" panose="02020603050405020304" pitchFamily="18" charset="0"/>
                <a:cs typeface="Times New Roman" panose="02020603050405020304" pitchFamily="18" charset="0"/>
              </a:rPr>
              <a:t>(lambda line : </a:t>
            </a:r>
            <a:r>
              <a:rPr lang="en-US" altLang="zh-CN" sz="3000" dirty="0" err="1">
                <a:solidFill>
                  <a:schemeClr val="bg1"/>
                </a:solidFill>
                <a:latin typeface="Times New Roman" panose="02020603050405020304" pitchFamily="18" charset="0"/>
                <a:cs typeface="Times New Roman" panose="02020603050405020304" pitchFamily="18" charset="0"/>
              </a:rPr>
              <a:t>line.split</a:t>
            </a:r>
            <a:r>
              <a:rPr lang="en-US" altLang="zh-CN" sz="3000" dirty="0">
                <a:solidFill>
                  <a:schemeClr val="bg1"/>
                </a:solidFill>
                <a:latin typeface="Times New Roman" panose="02020603050405020304" pitchFamily="18" charset="0"/>
                <a:cs typeface="Times New Roman" panose="02020603050405020304" pitchFamily="18" charset="0"/>
              </a:rPr>
              <a:t>(" "))</a:t>
            </a:r>
            <a:endParaRPr lang="zh-CN" altLang="en-US" sz="3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6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60512" y="424601"/>
            <a:ext cx="8667750" cy="914400"/>
          </a:xfrm>
          <a:ln/>
        </p:spPr>
        <p:txBody>
          <a:bodyPr/>
          <a:lstStyle/>
          <a:p>
            <a:r>
              <a:rPr lang="en-US" altLang="zh-CN" dirty="0">
                <a:latin typeface="+mj-ea"/>
              </a:rPr>
              <a:t>3.1.4 </a:t>
            </a:r>
            <a:r>
              <a:rPr lang="zh-CN" altLang="en-US" dirty="0">
                <a:latin typeface="+mj-ea"/>
              </a:rPr>
              <a:t>分区：设置分区的个数</a:t>
            </a:r>
            <a:endParaRPr lang="zh-CN" altLang="en-US" dirty="0"/>
          </a:p>
        </p:txBody>
      </p:sp>
      <p:sp>
        <p:nvSpPr>
          <p:cNvPr id="33796" name="矩形 3"/>
          <p:cNvSpPr>
            <a:spLocks noChangeArrowheads="1"/>
          </p:cNvSpPr>
          <p:nvPr/>
        </p:nvSpPr>
        <p:spPr bwMode="auto">
          <a:xfrm>
            <a:off x="416496" y="1642230"/>
            <a:ext cx="77957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latin typeface="+mn-ea"/>
                <a:ea typeface="+mn-ea"/>
              </a:rPr>
              <a:t>（</a:t>
            </a:r>
            <a:r>
              <a:rPr lang="en-US" altLang="zh-CN" b="1" dirty="0">
                <a:latin typeface="+mn-ea"/>
                <a:ea typeface="+mn-ea"/>
              </a:rPr>
              <a:t>2</a:t>
            </a:r>
            <a:r>
              <a:rPr lang="zh-CN" altLang="en-US" b="1" dirty="0">
                <a:latin typeface="+mn-ea"/>
                <a:ea typeface="+mn-ea"/>
              </a:rPr>
              <a:t>）</a:t>
            </a:r>
            <a:r>
              <a:rPr lang="zh-CN" altLang="zh-CN" b="1" dirty="0">
                <a:latin typeface="+mn-ea"/>
                <a:ea typeface="+mn-ea"/>
              </a:rPr>
              <a:t>使用</a:t>
            </a:r>
            <a:r>
              <a:rPr lang="en-US" altLang="zh-CN" b="1" dirty="0" err="1">
                <a:latin typeface="+mn-ea"/>
                <a:ea typeface="+mn-ea"/>
              </a:rPr>
              <a:t>reparititon</a:t>
            </a:r>
            <a:r>
              <a:rPr lang="zh-CN" altLang="zh-CN" b="1" dirty="0">
                <a:latin typeface="+mn-ea"/>
                <a:ea typeface="+mn-ea"/>
              </a:rPr>
              <a:t>方法重新设置分区个数</a:t>
            </a:r>
            <a:endParaRPr lang="zh-CN" altLang="en-US" dirty="0">
              <a:latin typeface="+mn-ea"/>
              <a:ea typeface="+mn-ea"/>
            </a:endParaRPr>
          </a:p>
        </p:txBody>
      </p:sp>
      <p:sp>
        <p:nvSpPr>
          <p:cNvPr id="33797" name="矩形 4"/>
          <p:cNvSpPr>
            <a:spLocks noChangeArrowheads="1"/>
          </p:cNvSpPr>
          <p:nvPr/>
        </p:nvSpPr>
        <p:spPr bwMode="auto">
          <a:xfrm>
            <a:off x="706960" y="2393049"/>
            <a:ext cx="89265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dirty="0" smtClean="0">
                <a:latin typeface="+mn-ea"/>
                <a:ea typeface="+mn-ea"/>
              </a:rPr>
              <a:t>转换</a:t>
            </a:r>
            <a:r>
              <a:rPr lang="zh-CN" altLang="zh-CN" sz="2800" dirty="0">
                <a:latin typeface="+mn-ea"/>
                <a:ea typeface="+mn-ea"/>
              </a:rPr>
              <a:t>操作得到新</a:t>
            </a:r>
            <a:r>
              <a:rPr lang="en-US" altLang="zh-CN" sz="2800" dirty="0">
                <a:latin typeface="+mn-ea"/>
                <a:ea typeface="+mn-ea"/>
              </a:rPr>
              <a:t> RDD </a:t>
            </a:r>
            <a:r>
              <a:rPr lang="zh-CN" altLang="zh-CN" sz="2800" dirty="0">
                <a:latin typeface="+mn-ea"/>
                <a:ea typeface="+mn-ea"/>
              </a:rPr>
              <a:t>时，直接调用</a:t>
            </a:r>
            <a:r>
              <a:rPr lang="en-US" altLang="zh-CN" sz="2800" dirty="0">
                <a:latin typeface="+mn-ea"/>
                <a:ea typeface="+mn-ea"/>
              </a:rPr>
              <a:t> repartition </a:t>
            </a:r>
            <a:r>
              <a:rPr lang="zh-CN" altLang="zh-CN" sz="2800" dirty="0">
                <a:latin typeface="+mn-ea"/>
                <a:ea typeface="+mn-ea"/>
              </a:rPr>
              <a:t>方法即</a:t>
            </a:r>
            <a:r>
              <a:rPr lang="zh-CN" altLang="zh-CN" sz="2800" dirty="0" smtClean="0">
                <a:latin typeface="+mn-ea"/>
                <a:ea typeface="+mn-ea"/>
              </a:rPr>
              <a:t>可：</a:t>
            </a:r>
            <a:endParaRPr lang="zh-CN" altLang="en-US" sz="2800" dirty="0">
              <a:latin typeface="+mn-ea"/>
              <a:ea typeface="+mn-ea"/>
            </a:endParaRPr>
          </a:p>
        </p:txBody>
      </p:sp>
      <p:sp>
        <p:nvSpPr>
          <p:cNvPr id="33798" name="矩形 2"/>
          <p:cNvSpPr>
            <a:spLocks noChangeArrowheads="1"/>
          </p:cNvSpPr>
          <p:nvPr/>
        </p:nvSpPr>
        <p:spPr bwMode="auto">
          <a:xfrm>
            <a:off x="395103" y="3429000"/>
            <a:ext cx="9382433" cy="200054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100" dirty="0">
                <a:solidFill>
                  <a:schemeClr val="bg1"/>
                </a:solidFill>
                <a:latin typeface="Times New Roman" panose="02020603050405020304" pitchFamily="18" charset="0"/>
                <a:cs typeface="Times New Roman" panose="02020603050405020304" pitchFamily="18" charset="0"/>
              </a:rPr>
              <a:t>data = </a:t>
            </a:r>
            <a:r>
              <a:rPr lang="en-US" altLang="zh-CN" sz="3100" dirty="0" err="1">
                <a:solidFill>
                  <a:schemeClr val="bg1"/>
                </a:solidFill>
                <a:latin typeface="Times New Roman" panose="02020603050405020304" pitchFamily="18" charset="0"/>
                <a:cs typeface="Times New Roman" panose="02020603050405020304" pitchFamily="18" charset="0"/>
              </a:rPr>
              <a:t>sc.textFile</a:t>
            </a:r>
            <a:r>
              <a:rPr lang="en-US" altLang="zh-CN" sz="3100" dirty="0" smtClean="0">
                <a:solidFill>
                  <a:schemeClr val="bg1"/>
                </a:solidFill>
                <a:latin typeface="Times New Roman" panose="02020603050405020304" pitchFamily="18" charset="0"/>
                <a:cs typeface="Times New Roman" panose="02020603050405020304" pitchFamily="18" charset="0"/>
              </a:rPr>
              <a:t>("</a:t>
            </a:r>
            <a:r>
              <a:rPr lang="en-US" altLang="zh-CN" sz="2800" dirty="0">
                <a:solidFill>
                  <a:schemeClr val="bg1"/>
                </a:solidFill>
                <a:latin typeface="Times New Roman" panose="02020603050405020304" pitchFamily="18" charset="0"/>
                <a:cs typeface="Times New Roman" panose="02020603050405020304" pitchFamily="18" charset="0"/>
              </a:rPr>
              <a:t> hdfs://Host1:9000/sparkdata/word.txt </a:t>
            </a:r>
            <a:r>
              <a:rPr lang="en-US" altLang="zh-CN" sz="3100" dirty="0" smtClean="0">
                <a:solidFill>
                  <a:schemeClr val="bg1"/>
                </a:solidFill>
                <a:latin typeface="Times New Roman" panose="02020603050405020304" pitchFamily="18" charset="0"/>
                <a:cs typeface="Times New Roman" panose="02020603050405020304" pitchFamily="18" charset="0"/>
              </a:rPr>
              <a:t>",</a:t>
            </a:r>
            <a:r>
              <a:rPr lang="en-US" altLang="zh-CN" sz="3100" dirty="0">
                <a:solidFill>
                  <a:schemeClr val="bg1"/>
                </a:solidFill>
                <a:latin typeface="Times New Roman" panose="02020603050405020304" pitchFamily="18" charset="0"/>
                <a:cs typeface="Times New Roman" panose="02020603050405020304" pitchFamily="18" charset="0"/>
              </a:rPr>
              <a:t>4)</a:t>
            </a:r>
          </a:p>
          <a:p>
            <a:pPr eaLnBrk="1" hangingPunct="1">
              <a:spcBef>
                <a:spcPct val="0"/>
              </a:spcBef>
              <a:buFontTx/>
              <a:buNone/>
            </a:pPr>
            <a:r>
              <a:rPr lang="en-US" altLang="zh-CN" sz="3100" dirty="0" err="1">
                <a:solidFill>
                  <a:schemeClr val="bg1"/>
                </a:solidFill>
                <a:latin typeface="Times New Roman" panose="02020603050405020304" pitchFamily="18" charset="0"/>
                <a:cs typeface="Times New Roman" panose="02020603050405020304" pitchFamily="18" charset="0"/>
              </a:rPr>
              <a:t>data.getNumPartitions</a:t>
            </a:r>
            <a:r>
              <a:rPr lang="en-US" altLang="zh-CN" sz="3100" dirty="0">
                <a:solidFill>
                  <a:schemeClr val="bg1"/>
                </a:solidFill>
                <a:latin typeface="Times New Roman" panose="02020603050405020304" pitchFamily="18" charset="0"/>
                <a:cs typeface="Times New Roman" panose="02020603050405020304" pitchFamily="18" charset="0"/>
              </a:rPr>
              <a:t>()  //</a:t>
            </a:r>
            <a:r>
              <a:rPr lang="zh-CN" altLang="en-US" sz="3100" dirty="0" smtClean="0">
                <a:solidFill>
                  <a:schemeClr val="bg1"/>
                </a:solidFill>
                <a:latin typeface="Times New Roman" panose="02020603050405020304" pitchFamily="18" charset="0"/>
                <a:cs typeface="Times New Roman" panose="02020603050405020304" pitchFamily="18" charset="0"/>
              </a:rPr>
              <a:t>显示</a:t>
            </a:r>
            <a:r>
              <a:rPr lang="en-US" altLang="zh-CN" sz="3100" dirty="0" smtClean="0">
                <a:solidFill>
                  <a:schemeClr val="bg1"/>
                </a:solidFill>
                <a:latin typeface="Times New Roman" panose="02020603050405020304" pitchFamily="18" charset="0"/>
                <a:cs typeface="Times New Roman" panose="02020603050405020304" pitchFamily="18" charset="0"/>
              </a:rPr>
              <a:t>RDD</a:t>
            </a:r>
            <a:r>
              <a:rPr lang="zh-CN" altLang="en-US" sz="3100" dirty="0">
                <a:solidFill>
                  <a:schemeClr val="bg1"/>
                </a:solidFill>
                <a:latin typeface="Times New Roman" panose="02020603050405020304" pitchFamily="18" charset="0"/>
                <a:cs typeface="Times New Roman" panose="02020603050405020304" pitchFamily="18" charset="0"/>
              </a:rPr>
              <a:t>的分区数量</a:t>
            </a:r>
          </a:p>
          <a:p>
            <a:pPr eaLnBrk="1" hangingPunct="1">
              <a:spcBef>
                <a:spcPct val="0"/>
              </a:spcBef>
              <a:buFontTx/>
              <a:buNone/>
            </a:pPr>
            <a:r>
              <a:rPr lang="en-US" altLang="zh-CN" sz="3100" dirty="0" err="1">
                <a:solidFill>
                  <a:schemeClr val="bg1"/>
                </a:solidFill>
                <a:latin typeface="Times New Roman" panose="02020603050405020304" pitchFamily="18" charset="0"/>
                <a:cs typeface="Times New Roman" panose="02020603050405020304" pitchFamily="18" charset="0"/>
              </a:rPr>
              <a:t>rdd</a:t>
            </a:r>
            <a:r>
              <a:rPr lang="en-US" altLang="zh-CN" sz="3100" dirty="0">
                <a:solidFill>
                  <a:schemeClr val="bg1"/>
                </a:solidFill>
                <a:latin typeface="Times New Roman" panose="02020603050405020304" pitchFamily="18" charset="0"/>
                <a:cs typeface="Times New Roman" panose="02020603050405020304" pitchFamily="18" charset="0"/>
              </a:rPr>
              <a:t> = </a:t>
            </a:r>
            <a:r>
              <a:rPr lang="en-US" altLang="zh-CN" sz="3100" dirty="0" err="1">
                <a:solidFill>
                  <a:schemeClr val="bg1"/>
                </a:solidFill>
                <a:latin typeface="Times New Roman" panose="02020603050405020304" pitchFamily="18" charset="0"/>
                <a:cs typeface="Times New Roman" panose="02020603050405020304" pitchFamily="18" charset="0"/>
              </a:rPr>
              <a:t>data.repartition</a:t>
            </a:r>
            <a:r>
              <a:rPr lang="en-US" altLang="zh-CN" sz="3100" dirty="0">
                <a:solidFill>
                  <a:schemeClr val="bg1"/>
                </a:solidFill>
                <a:latin typeface="Times New Roman" panose="02020603050405020304" pitchFamily="18" charset="0"/>
                <a:cs typeface="Times New Roman" panose="02020603050405020304" pitchFamily="18" charset="0"/>
              </a:rPr>
              <a:t>(1)  //</a:t>
            </a:r>
            <a:r>
              <a:rPr lang="zh-CN" altLang="en-US" sz="3100" dirty="0" smtClean="0">
                <a:solidFill>
                  <a:schemeClr val="bg1"/>
                </a:solidFill>
                <a:latin typeface="Times New Roman" panose="02020603050405020304" pitchFamily="18" charset="0"/>
                <a:cs typeface="Times New Roman" panose="02020603050405020304" pitchFamily="18" charset="0"/>
              </a:rPr>
              <a:t>对</a:t>
            </a:r>
            <a:r>
              <a:rPr lang="en-US" altLang="zh-CN" sz="3100" dirty="0" smtClean="0">
                <a:solidFill>
                  <a:schemeClr val="bg1"/>
                </a:solidFill>
                <a:latin typeface="Times New Roman" panose="02020603050405020304" pitchFamily="18" charset="0"/>
                <a:cs typeface="Times New Roman" panose="02020603050405020304" pitchFamily="18" charset="0"/>
              </a:rPr>
              <a:t>RDD</a:t>
            </a:r>
            <a:r>
              <a:rPr lang="zh-CN" altLang="en-US" sz="3100" dirty="0">
                <a:solidFill>
                  <a:schemeClr val="bg1"/>
                </a:solidFill>
                <a:latin typeface="Times New Roman" panose="02020603050405020304" pitchFamily="18" charset="0"/>
                <a:cs typeface="Times New Roman" panose="02020603050405020304" pitchFamily="18" charset="0"/>
              </a:rPr>
              <a:t>进行重新分区</a:t>
            </a:r>
          </a:p>
          <a:p>
            <a:pPr eaLnBrk="1" hangingPunct="1">
              <a:spcBef>
                <a:spcPct val="0"/>
              </a:spcBef>
              <a:buFontTx/>
              <a:buNone/>
            </a:pPr>
            <a:r>
              <a:rPr lang="en-US" altLang="zh-CN" sz="3100" dirty="0" err="1">
                <a:solidFill>
                  <a:schemeClr val="bg1"/>
                </a:solidFill>
                <a:latin typeface="Times New Roman" panose="02020603050405020304" pitchFamily="18" charset="0"/>
                <a:cs typeface="Times New Roman" panose="02020603050405020304" pitchFamily="18" charset="0"/>
              </a:rPr>
              <a:t>rdd.getNumPartitions</a:t>
            </a:r>
            <a:r>
              <a:rPr lang="en-US" altLang="zh-CN" sz="31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739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Partitions</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05" y="1394460"/>
            <a:ext cx="9245990" cy="5463540"/>
          </a:xfrm>
          <a:prstGeom prst="rect">
            <a:avLst/>
          </a:prstGeom>
        </p:spPr>
      </p:pic>
    </p:spTree>
    <p:extLst>
      <p:ext uri="{BB962C8B-B14F-4D97-AF65-F5344CB8AC3E}">
        <p14:creationId xmlns:p14="http://schemas.microsoft.com/office/powerpoint/2010/main" val="188854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179" y="415533"/>
            <a:ext cx="8983662" cy="990600"/>
          </a:xfrm>
        </p:spPr>
        <p:txBody>
          <a:bodyPr>
            <a:normAutofit/>
          </a:bodyPr>
          <a:lstStyle/>
          <a:p>
            <a:r>
              <a:rPr lang="en-US" altLang="zh-CN" dirty="0">
                <a:latin typeface="+mj-ea"/>
              </a:rPr>
              <a:t>3.1.4</a:t>
            </a:r>
            <a:r>
              <a:rPr lang="zh-CN" altLang="en-US" dirty="0">
                <a:latin typeface="+mj-ea"/>
              </a:rPr>
              <a:t>分区：</a:t>
            </a:r>
            <a:r>
              <a:rPr lang="en-US" altLang="zh-CN" b="1" dirty="0">
                <a:latin typeface="+mj-ea"/>
              </a:rPr>
              <a:t> </a:t>
            </a:r>
            <a:r>
              <a:rPr lang="en-US" altLang="zh-CN" b="1" dirty="0" err="1">
                <a:latin typeface="+mj-ea"/>
              </a:rPr>
              <a:t>mapPartitions</a:t>
            </a:r>
            <a:r>
              <a:rPr lang="en-US" altLang="zh-CN" b="1" dirty="0">
                <a:latin typeface="+mj-ea"/>
              </a:rPr>
              <a:t>()</a:t>
            </a:r>
            <a:endParaRPr lang="zh-CN" altLang="en-US" dirty="0">
              <a:latin typeface="+mj-ea"/>
            </a:endParaRPr>
          </a:p>
        </p:txBody>
      </p:sp>
      <p:sp>
        <p:nvSpPr>
          <p:cNvPr id="3" name="内容占位符 2"/>
          <p:cNvSpPr>
            <a:spLocks noGrp="1"/>
          </p:cNvSpPr>
          <p:nvPr>
            <p:ph sz="quarter" idx="1"/>
          </p:nvPr>
        </p:nvSpPr>
        <p:spPr>
          <a:xfrm>
            <a:off x="272480" y="1600200"/>
            <a:ext cx="9433048" cy="1036712"/>
          </a:xfrm>
        </p:spPr>
        <p:txBody>
          <a:bodyPr>
            <a:normAutofit/>
          </a:bodyPr>
          <a:lstStyle/>
          <a:p>
            <a:pPr algn="just">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RDD</a:t>
            </a:r>
            <a:r>
              <a:rPr lang="zh-CN" altLang="en-US" sz="2400" dirty="0">
                <a:latin typeface="Times New Roman" panose="02020603050405020304" pitchFamily="18" charset="0"/>
                <a:cs typeface="Times New Roman" panose="02020603050405020304" pitchFamily="18" charset="0"/>
              </a:rPr>
              <a:t>上调用</a:t>
            </a:r>
            <a:r>
              <a:rPr lang="en-US" altLang="zh-CN" sz="2400" dirty="0" err="1">
                <a:latin typeface="Times New Roman" panose="02020603050405020304" pitchFamily="18" charset="0"/>
                <a:cs typeface="Times New Roman" panose="02020603050405020304" pitchFamily="18" charset="0"/>
              </a:rPr>
              <a:t>mapPartition</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func</a:t>
            </a:r>
            <a:r>
              <a:rPr lang="zh-CN" altLang="en-US" sz="2400" dirty="0">
                <a:latin typeface="Times New Roman" panose="02020603050405020304" pitchFamily="18" charset="0"/>
                <a:cs typeface="Times New Roman" panose="02020603050405020304" pitchFamily="18" charset="0"/>
              </a:rPr>
              <a:t>）方法，则</a:t>
            </a:r>
            <a:r>
              <a:rPr lang="en-US" altLang="zh-CN" sz="2400" dirty="0" err="1" smtClean="0">
                <a:latin typeface="Times New Roman" panose="02020603050405020304" pitchFamily="18" charset="0"/>
                <a:cs typeface="Times New Roman" panose="02020603050405020304" pitchFamily="18" charset="0"/>
              </a:rPr>
              <a:t>func</a:t>
            </a:r>
            <a:r>
              <a:rPr lang="zh-CN" altLang="en-US" sz="2400" dirty="0" smtClean="0">
                <a:latin typeface="Times New Roman" panose="02020603050405020304" pitchFamily="18" charset="0"/>
                <a:cs typeface="Times New Roman" panose="02020603050405020304" pitchFamily="18" charset="0"/>
              </a:rPr>
              <a:t>操作</a:t>
            </a:r>
            <a:r>
              <a:rPr lang="zh-CN" altLang="en-US" sz="2400" dirty="0">
                <a:latin typeface="Times New Roman" panose="02020603050405020304" pitchFamily="18" charset="0"/>
                <a:cs typeface="Times New Roman" panose="02020603050405020304" pitchFamily="18" charset="0"/>
              </a:rPr>
              <a:t>将在每个分区上而不是在每一行上调用。</a:t>
            </a:r>
            <a:endParaRPr lang="en-US" altLang="zh-CN" sz="2400" dirty="0">
              <a:latin typeface="Times New Roman" panose="02020603050405020304" pitchFamily="18" charset="0"/>
              <a:cs typeface="Times New Roman" panose="02020603050405020304" pitchFamily="18" charset="0"/>
            </a:endParaRPr>
          </a:p>
          <a:p>
            <a:pPr algn="just"/>
            <a:endParaRPr lang="zh-CN" altLang="en-US" sz="2400" dirty="0">
              <a:latin typeface="Times New Roman" panose="02020603050405020304" pitchFamily="18" charset="0"/>
              <a:cs typeface="Times New Roman" panose="02020603050405020304" pitchFamily="18" charset="0"/>
            </a:endParaRPr>
          </a:p>
        </p:txBody>
      </p:sp>
      <p:sp>
        <p:nvSpPr>
          <p:cNvPr id="4" name="矩形 2"/>
          <p:cNvSpPr>
            <a:spLocks noChangeArrowheads="1"/>
          </p:cNvSpPr>
          <p:nvPr/>
        </p:nvSpPr>
        <p:spPr bwMode="auto">
          <a:xfrm>
            <a:off x="380492" y="2564904"/>
            <a:ext cx="9325036" cy="41549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numbers = [1, 2, 3, 4, 5, 6, 7, 8, 9, 10]</a:t>
            </a:r>
          </a:p>
          <a:p>
            <a:pPr eaLnBrk="1" hangingPunct="1">
              <a:spcBef>
                <a:spcPct val="0"/>
              </a:spcBef>
              <a:buFontTx/>
              <a:buNone/>
            </a:pPr>
            <a:r>
              <a:rPr lang="en-US" altLang="zh-CN" sz="2400" dirty="0" err="1">
                <a:solidFill>
                  <a:schemeClr val="bg1"/>
                </a:solidFill>
                <a:latin typeface="Times New Roman" panose="02020603050405020304" pitchFamily="18" charset="0"/>
                <a:cs typeface="Times New Roman" panose="02020603050405020304" pitchFamily="18" charset="0"/>
              </a:rPr>
              <a:t>rdd</a:t>
            </a:r>
            <a:r>
              <a:rPr lang="en-US" altLang="zh-CN" sz="2400" dirty="0">
                <a:solidFill>
                  <a:schemeClr val="bg1"/>
                </a:solidFill>
                <a:latin typeface="Times New Roman" panose="02020603050405020304" pitchFamily="18" charset="0"/>
                <a:cs typeface="Times New Roman" panose="02020603050405020304" pitchFamily="18" charset="0"/>
              </a:rPr>
              <a:t> = </a:t>
            </a:r>
            <a:r>
              <a:rPr lang="en-US" altLang="zh-CN" sz="2400" dirty="0" err="1">
                <a:solidFill>
                  <a:schemeClr val="bg1"/>
                </a:solidFill>
                <a:latin typeface="Times New Roman" panose="02020603050405020304" pitchFamily="18" charset="0"/>
                <a:cs typeface="Times New Roman" panose="02020603050405020304" pitchFamily="18" charset="0"/>
              </a:rPr>
              <a:t>sc.parallelize</a:t>
            </a:r>
            <a:r>
              <a:rPr lang="en-US" altLang="zh-CN" sz="2400" dirty="0">
                <a:solidFill>
                  <a:schemeClr val="bg1"/>
                </a:solidFill>
                <a:latin typeface="Times New Roman" panose="02020603050405020304" pitchFamily="18" charset="0"/>
                <a:cs typeface="Times New Roman" panose="02020603050405020304" pitchFamily="18" charset="0"/>
              </a:rPr>
              <a:t>(numbers, 3)</a:t>
            </a:r>
          </a:p>
          <a:p>
            <a:pPr eaLnBrk="1" hangingPunct="1">
              <a:spcBef>
                <a:spcPct val="0"/>
              </a:spcBef>
              <a:buFontTx/>
              <a:buNone/>
            </a:pPr>
            <a:r>
              <a:rPr lang="en-US" altLang="zh-CN" sz="2400" dirty="0" err="1">
                <a:solidFill>
                  <a:schemeClr val="bg1"/>
                </a:solidFill>
                <a:latin typeface="Times New Roman" panose="02020603050405020304" pitchFamily="18" charset="0"/>
                <a:cs typeface="Times New Roman" panose="02020603050405020304" pitchFamily="18" charset="0"/>
              </a:rPr>
              <a:t>rdd.getNumPartitions</a:t>
            </a:r>
            <a:r>
              <a:rPr lang="en-US" altLang="zh-CN" sz="2400" dirty="0">
                <a:solidFill>
                  <a:schemeClr val="bg1"/>
                </a:solidFill>
                <a:latin typeface="Times New Roman" panose="02020603050405020304" pitchFamily="18" charset="0"/>
                <a:cs typeface="Times New Roman" panose="02020603050405020304" pitchFamily="18" charset="0"/>
              </a:rPr>
              <a:t>()</a:t>
            </a:r>
          </a:p>
          <a:p>
            <a:pPr eaLnBrk="1" hangingPunct="1">
              <a:spcBef>
                <a:spcPct val="0"/>
              </a:spcBef>
              <a:buFontTx/>
              <a:buNone/>
            </a:pPr>
            <a:r>
              <a:rPr lang="en-US" altLang="zh-CN" sz="2400" dirty="0" err="1">
                <a:solidFill>
                  <a:schemeClr val="bg1"/>
                </a:solidFill>
                <a:latin typeface="Times New Roman" panose="02020603050405020304" pitchFamily="18" charset="0"/>
                <a:cs typeface="Times New Roman" panose="02020603050405020304" pitchFamily="18" charset="0"/>
              </a:rPr>
              <a:t>def</a:t>
            </a:r>
            <a:r>
              <a:rPr lang="en-US" altLang="zh-CN" sz="2400" dirty="0">
                <a:solidFill>
                  <a:schemeClr val="bg1"/>
                </a:solidFill>
                <a:latin typeface="Times New Roman" panose="02020603050405020304" pitchFamily="18" charset="0"/>
                <a:cs typeface="Times New Roman" panose="02020603050405020304" pitchFamily="18" charset="0"/>
              </a:rPr>
              <a:t> f(iterator):</a:t>
            </a:r>
          </a:p>
          <a:p>
            <a:pPr eaLnBrk="1" hangingPunct="1">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     for x in iterator:</a:t>
            </a:r>
          </a:p>
          <a:p>
            <a:pPr eaLnBrk="1" hangingPunct="1">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       print(x)</a:t>
            </a:r>
          </a:p>
          <a:p>
            <a:pPr eaLnBrk="1" hangingPunct="1">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       print "==="</a:t>
            </a:r>
          </a:p>
          <a:p>
            <a:pPr eaLnBrk="1" hangingPunct="1">
              <a:spcBef>
                <a:spcPct val="0"/>
              </a:spcBef>
              <a:buFontTx/>
              <a:buNone/>
            </a:pPr>
            <a:r>
              <a:rPr lang="en-US" altLang="zh-CN" sz="2400" dirty="0" err="1">
                <a:solidFill>
                  <a:schemeClr val="bg1"/>
                </a:solidFill>
                <a:latin typeface="Times New Roman" panose="02020603050405020304" pitchFamily="18" charset="0"/>
                <a:cs typeface="Times New Roman" panose="02020603050405020304" pitchFamily="18" charset="0"/>
              </a:rPr>
              <a:t>rdd.foreachPartition</a:t>
            </a:r>
            <a:r>
              <a:rPr lang="en-US" altLang="zh-CN" sz="2400" dirty="0">
                <a:solidFill>
                  <a:schemeClr val="bg1"/>
                </a:solidFill>
                <a:latin typeface="Times New Roman" panose="02020603050405020304" pitchFamily="18" charset="0"/>
                <a:cs typeface="Times New Roman" panose="02020603050405020304" pitchFamily="18" charset="0"/>
              </a:rPr>
              <a:t>(f) 			</a:t>
            </a:r>
            <a:r>
              <a:rPr lang="en-US" altLang="zh-CN" sz="1600" dirty="0">
                <a:solidFill>
                  <a:schemeClr val="bg1"/>
                </a:solidFill>
                <a:latin typeface="Times New Roman" panose="02020603050405020304" pitchFamily="18" charset="0"/>
                <a:cs typeface="Times New Roman" panose="02020603050405020304" pitchFamily="18" charset="0"/>
              </a:rPr>
              <a:t>#</a:t>
            </a:r>
            <a:r>
              <a:rPr lang="zh-CN" altLang="en-US" sz="1600" dirty="0">
                <a:solidFill>
                  <a:schemeClr val="bg1"/>
                </a:solidFill>
                <a:latin typeface="Times New Roman" panose="02020603050405020304" pitchFamily="18" charset="0"/>
                <a:cs typeface="Times New Roman" panose="02020603050405020304" pitchFamily="18" charset="0"/>
              </a:rPr>
              <a:t>找到</a:t>
            </a:r>
            <a:r>
              <a:rPr lang="en-US" altLang="zh-CN" sz="1600" dirty="0" err="1">
                <a:solidFill>
                  <a:schemeClr val="bg1"/>
                </a:solidFill>
                <a:latin typeface="Times New Roman" panose="02020603050405020304" pitchFamily="18" charset="0"/>
                <a:cs typeface="Times New Roman" panose="02020603050405020304" pitchFamily="18" charset="0"/>
              </a:rPr>
              <a:t>stderr</a:t>
            </a:r>
            <a:r>
              <a:rPr lang="zh-CN" altLang="en-US" sz="1600" dirty="0">
                <a:solidFill>
                  <a:schemeClr val="bg1"/>
                </a:solidFill>
                <a:latin typeface="Times New Roman" panose="02020603050405020304" pitchFamily="18" charset="0"/>
                <a:cs typeface="Times New Roman" panose="02020603050405020304" pitchFamily="18" charset="0"/>
              </a:rPr>
              <a:t>文件，查看输出</a:t>
            </a:r>
            <a:endParaRPr lang="en-US" altLang="zh-CN" sz="1600" dirty="0">
              <a:solidFill>
                <a:schemeClr val="bg1"/>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400" dirty="0" err="1">
                <a:solidFill>
                  <a:schemeClr val="bg1"/>
                </a:solidFill>
                <a:latin typeface="Times New Roman" panose="02020603050405020304" pitchFamily="18" charset="0"/>
                <a:cs typeface="Times New Roman" panose="02020603050405020304" pitchFamily="18" charset="0"/>
              </a:rPr>
              <a:t>def</a:t>
            </a:r>
            <a:r>
              <a:rPr lang="en-US" altLang="zh-CN" sz="2400" dirty="0">
                <a:solidFill>
                  <a:schemeClr val="bg1"/>
                </a:solidFill>
                <a:latin typeface="Times New Roman" panose="02020603050405020304" pitchFamily="18" charset="0"/>
                <a:cs typeface="Times New Roman" panose="02020603050405020304" pitchFamily="18" charset="0"/>
              </a:rPr>
              <a:t> adder(iterator):</a:t>
            </a:r>
          </a:p>
          <a:p>
            <a:pPr eaLnBrk="1" hangingPunct="1">
              <a:spcBef>
                <a:spcPct val="0"/>
              </a:spcBef>
              <a:buFontTx/>
              <a:buNone/>
            </a:pPr>
            <a:r>
              <a:rPr lang="en-US" altLang="zh-CN" sz="2400" dirty="0">
                <a:solidFill>
                  <a:schemeClr val="bg1"/>
                </a:solidFill>
                <a:latin typeface="Times New Roman" panose="02020603050405020304" pitchFamily="18" charset="0"/>
                <a:cs typeface="Times New Roman" panose="02020603050405020304" pitchFamily="18" charset="0"/>
              </a:rPr>
              <a:t>	yield sum(iterator)</a:t>
            </a:r>
          </a:p>
          <a:p>
            <a:pPr eaLnBrk="1" hangingPunct="1">
              <a:spcBef>
                <a:spcPct val="0"/>
              </a:spcBef>
              <a:buFontTx/>
              <a:buNone/>
            </a:pPr>
            <a:r>
              <a:rPr lang="en-US" altLang="zh-CN" sz="2400" dirty="0" err="1">
                <a:solidFill>
                  <a:schemeClr val="bg1"/>
                </a:solidFill>
                <a:latin typeface="Times New Roman" panose="02020603050405020304" pitchFamily="18" charset="0"/>
                <a:cs typeface="Times New Roman" panose="02020603050405020304" pitchFamily="18" charset="0"/>
              </a:rPr>
              <a:t>rdd.mapPartitions</a:t>
            </a:r>
            <a:r>
              <a:rPr lang="en-US" altLang="zh-CN" sz="2400" dirty="0">
                <a:solidFill>
                  <a:schemeClr val="bg1"/>
                </a:solidFill>
                <a:latin typeface="Times New Roman" panose="02020603050405020304" pitchFamily="18" charset="0"/>
                <a:cs typeface="Times New Roman" panose="02020603050405020304" pitchFamily="18" charset="0"/>
              </a:rPr>
              <a:t>(adder).collect()</a:t>
            </a:r>
          </a:p>
        </p:txBody>
      </p:sp>
      <p:sp>
        <p:nvSpPr>
          <p:cNvPr id="5" name="灯片编号占位符 4"/>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Tree>
    <p:extLst>
      <p:ext uri="{BB962C8B-B14F-4D97-AF65-F5344CB8AC3E}">
        <p14:creationId xmlns:p14="http://schemas.microsoft.com/office/powerpoint/2010/main" val="3691433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3.1.4</a:t>
            </a:r>
            <a:r>
              <a:rPr lang="zh-CN" altLang="en-US" dirty="0"/>
              <a:t>分区：</a:t>
            </a:r>
            <a:r>
              <a:rPr lang="en-US" altLang="zh-CN" b="1" dirty="0"/>
              <a:t>Minimum and Maximum</a:t>
            </a:r>
          </a:p>
        </p:txBody>
      </p:sp>
      <p:sp>
        <p:nvSpPr>
          <p:cNvPr id="4" name="灯片编号占位符 3"/>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
        <p:nvSpPr>
          <p:cNvPr id="6" name="矩形 2"/>
          <p:cNvSpPr>
            <a:spLocks noChangeArrowheads="1"/>
          </p:cNvSpPr>
          <p:nvPr/>
        </p:nvSpPr>
        <p:spPr bwMode="auto">
          <a:xfrm>
            <a:off x="632520" y="1545396"/>
            <a:ext cx="9217024" cy="529375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dirty="0" err="1">
                <a:solidFill>
                  <a:schemeClr val="bg1"/>
                </a:solidFill>
                <a:latin typeface="Times New Roman" panose="02020603050405020304" pitchFamily="18" charset="0"/>
                <a:cs typeface="Times New Roman" panose="02020603050405020304" pitchFamily="18" charset="0"/>
              </a:rPr>
              <a:t>def</a:t>
            </a:r>
            <a:r>
              <a:rPr lang="en-US" altLang="zh-CN" sz="2600" dirty="0">
                <a:solidFill>
                  <a:schemeClr val="bg1"/>
                </a:solidFill>
                <a:latin typeface="Times New Roman" panose="02020603050405020304" pitchFamily="18" charset="0"/>
                <a:cs typeface="Times New Roman" panose="02020603050405020304" pitchFamily="18" charset="0"/>
              </a:rPr>
              <a:t> </a:t>
            </a:r>
            <a:r>
              <a:rPr lang="en-US" altLang="zh-CN" sz="2600" dirty="0" err="1">
                <a:solidFill>
                  <a:schemeClr val="bg1"/>
                </a:solidFill>
                <a:latin typeface="Times New Roman" panose="02020603050405020304" pitchFamily="18" charset="0"/>
                <a:cs typeface="Times New Roman" panose="02020603050405020304" pitchFamily="18" charset="0"/>
              </a:rPr>
              <a:t>minmax</a:t>
            </a:r>
            <a:r>
              <a:rPr lang="en-US" altLang="zh-CN" sz="2600" dirty="0">
                <a:solidFill>
                  <a:schemeClr val="bg1"/>
                </a:solidFill>
                <a:latin typeface="Times New Roman" panose="02020603050405020304" pitchFamily="18" charset="0"/>
                <a:cs typeface="Times New Roman" panose="02020603050405020304" pitchFamily="18" charset="0"/>
              </a:rPr>
              <a:t>(iterator):</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a:t>
            </a:r>
            <a:r>
              <a:rPr lang="en-US" altLang="zh-CN" sz="2600" dirty="0" err="1">
                <a:solidFill>
                  <a:schemeClr val="bg1"/>
                </a:solidFill>
                <a:latin typeface="Times New Roman" panose="02020603050405020304" pitchFamily="18" charset="0"/>
                <a:cs typeface="Times New Roman" panose="02020603050405020304" pitchFamily="18" charset="0"/>
              </a:rPr>
              <a:t>firsttime</a:t>
            </a:r>
            <a:r>
              <a:rPr lang="en-US" altLang="zh-CN" sz="2600" dirty="0">
                <a:solidFill>
                  <a:schemeClr val="bg1"/>
                </a:solidFill>
                <a:latin typeface="Times New Roman" panose="02020603050405020304" pitchFamily="18" charset="0"/>
                <a:cs typeface="Times New Roman" panose="02020603050405020304" pitchFamily="18" charset="0"/>
              </a:rPr>
              <a:t> = 0</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for x in iterator:</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if (</a:t>
            </a:r>
            <a:r>
              <a:rPr lang="en-US" altLang="zh-CN" sz="2600" dirty="0" err="1">
                <a:solidFill>
                  <a:schemeClr val="bg1"/>
                </a:solidFill>
                <a:latin typeface="Times New Roman" panose="02020603050405020304" pitchFamily="18" charset="0"/>
                <a:cs typeface="Times New Roman" panose="02020603050405020304" pitchFamily="18" charset="0"/>
              </a:rPr>
              <a:t>firsttime</a:t>
            </a:r>
            <a:r>
              <a:rPr lang="en-US" altLang="zh-CN" sz="2600" dirty="0">
                <a:solidFill>
                  <a:schemeClr val="bg1"/>
                </a:solidFill>
                <a:latin typeface="Times New Roman" panose="02020603050405020304" pitchFamily="18" charset="0"/>
                <a:cs typeface="Times New Roman" panose="02020603050405020304" pitchFamily="18" charset="0"/>
              </a:rPr>
              <a:t> == 0):</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min = x;</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max = x;</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a:t>
            </a:r>
            <a:r>
              <a:rPr lang="en-US" altLang="zh-CN" sz="2600" dirty="0" err="1">
                <a:solidFill>
                  <a:schemeClr val="bg1"/>
                </a:solidFill>
                <a:latin typeface="Times New Roman" panose="02020603050405020304" pitchFamily="18" charset="0"/>
                <a:cs typeface="Times New Roman" panose="02020603050405020304" pitchFamily="18" charset="0"/>
              </a:rPr>
              <a:t>firsttime</a:t>
            </a:r>
            <a:r>
              <a:rPr lang="en-US" altLang="zh-CN" sz="2600" dirty="0">
                <a:solidFill>
                  <a:schemeClr val="bg1"/>
                </a:solidFill>
                <a:latin typeface="Times New Roman" panose="02020603050405020304" pitchFamily="18" charset="0"/>
                <a:cs typeface="Times New Roman" panose="02020603050405020304" pitchFamily="18" charset="0"/>
              </a:rPr>
              <a:t> = 1</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else:</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if x &gt; max:</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max = x</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if x &lt; min:</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min = x</a:t>
            </a:r>
          </a:p>
          <a:p>
            <a:pPr eaLnBrk="1" hangingPunct="1">
              <a:spcBef>
                <a:spcPct val="0"/>
              </a:spcBef>
              <a:buFontTx/>
              <a:buNone/>
            </a:pPr>
            <a:r>
              <a:rPr lang="en-US" altLang="zh-CN" sz="2600" dirty="0">
                <a:solidFill>
                  <a:schemeClr val="bg1"/>
                </a:solidFill>
                <a:latin typeface="Times New Roman" panose="02020603050405020304" pitchFamily="18" charset="0"/>
                <a:cs typeface="Times New Roman" panose="02020603050405020304" pitchFamily="18" charset="0"/>
              </a:rPr>
              <a:t>	return (min, max)</a:t>
            </a:r>
          </a:p>
        </p:txBody>
      </p:sp>
    </p:spTree>
    <p:extLst>
      <p:ext uri="{BB962C8B-B14F-4D97-AF65-F5344CB8AC3E}">
        <p14:creationId xmlns:p14="http://schemas.microsoft.com/office/powerpoint/2010/main" val="38061081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3702" y="410885"/>
            <a:ext cx="8832850" cy="990600"/>
          </a:xfrm>
        </p:spPr>
        <p:txBody>
          <a:bodyPr>
            <a:normAutofit fontScale="90000"/>
          </a:bodyPr>
          <a:lstStyle/>
          <a:p>
            <a:r>
              <a:rPr lang="en-US" altLang="zh-CN" dirty="0"/>
              <a:t>3.1.4</a:t>
            </a:r>
            <a:r>
              <a:rPr lang="zh-CN" altLang="en-US" dirty="0"/>
              <a:t>分区：</a:t>
            </a:r>
            <a:r>
              <a:rPr lang="en-US" altLang="zh-CN" b="1" dirty="0"/>
              <a:t>Minimum and </a:t>
            </a:r>
            <a:r>
              <a:rPr lang="en-US" altLang="zh-CN" b="1" dirty="0" smtClean="0"/>
              <a:t>Maximum</a:t>
            </a:r>
            <a:r>
              <a:rPr lang="zh-CN" altLang="en-US" b="1" dirty="0" smtClean="0"/>
              <a:t>（</a:t>
            </a:r>
            <a:r>
              <a:rPr lang="en-US" altLang="zh-CN" b="1" dirty="0" smtClean="0"/>
              <a:t>2</a:t>
            </a:r>
            <a:r>
              <a:rPr lang="zh-CN" altLang="en-US" b="1" dirty="0" smtClean="0"/>
              <a:t>）</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
        <p:nvSpPr>
          <p:cNvPr id="6" name="矩形 2"/>
          <p:cNvSpPr>
            <a:spLocks noChangeArrowheads="1"/>
          </p:cNvSpPr>
          <p:nvPr/>
        </p:nvSpPr>
        <p:spPr bwMode="auto">
          <a:xfrm>
            <a:off x="363603" y="2276872"/>
            <a:ext cx="9433048" cy="267765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800" dirty="0">
                <a:solidFill>
                  <a:schemeClr val="bg1"/>
                </a:solidFill>
                <a:latin typeface="Times New Roman" panose="02020603050405020304" pitchFamily="18" charset="0"/>
                <a:cs typeface="Times New Roman" panose="02020603050405020304" pitchFamily="18" charset="0"/>
              </a:rPr>
              <a:t>data = [10, 20, 3, 4, 5, 2, 2, 20, 20, 10]</a:t>
            </a:r>
          </a:p>
          <a:p>
            <a:pPr algn="just" eaLnBrk="1" hangingPunct="1">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rdd</a:t>
            </a:r>
            <a:r>
              <a:rPr lang="en-US" altLang="zh-CN" sz="2800" dirty="0">
                <a:solidFill>
                  <a:schemeClr val="bg1"/>
                </a:solidFill>
                <a:latin typeface="Times New Roman" panose="02020603050405020304" pitchFamily="18" charset="0"/>
                <a:cs typeface="Times New Roman" panose="02020603050405020304" pitchFamily="18" charset="0"/>
              </a:rPr>
              <a:t> = </a:t>
            </a:r>
            <a:r>
              <a:rPr lang="en-US" altLang="zh-CN" sz="2800" dirty="0" err="1">
                <a:solidFill>
                  <a:schemeClr val="bg1"/>
                </a:solidFill>
                <a:latin typeface="Times New Roman" panose="02020603050405020304" pitchFamily="18" charset="0"/>
                <a:cs typeface="Times New Roman" panose="02020603050405020304" pitchFamily="18" charset="0"/>
              </a:rPr>
              <a:t>sc.parallelize</a:t>
            </a:r>
            <a:r>
              <a:rPr lang="en-US" altLang="zh-CN" sz="2800" dirty="0">
                <a:solidFill>
                  <a:schemeClr val="bg1"/>
                </a:solidFill>
                <a:latin typeface="Times New Roman" panose="02020603050405020304" pitchFamily="18" charset="0"/>
                <a:cs typeface="Times New Roman" panose="02020603050405020304" pitchFamily="18" charset="0"/>
              </a:rPr>
              <a:t>(data, 3)</a:t>
            </a:r>
          </a:p>
          <a:p>
            <a:pPr algn="just" eaLnBrk="1" hangingPunct="1">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minmaxlist</a:t>
            </a:r>
            <a:r>
              <a:rPr lang="en-US" altLang="zh-CN" sz="2800" dirty="0">
                <a:solidFill>
                  <a:schemeClr val="bg1"/>
                </a:solidFill>
                <a:latin typeface="Times New Roman" panose="02020603050405020304" pitchFamily="18" charset="0"/>
                <a:cs typeface="Times New Roman" panose="02020603050405020304" pitchFamily="18" charset="0"/>
              </a:rPr>
              <a:t> = </a:t>
            </a:r>
            <a:r>
              <a:rPr lang="en-US" altLang="zh-CN" sz="2800" dirty="0" err="1">
                <a:solidFill>
                  <a:schemeClr val="bg1"/>
                </a:solidFill>
                <a:latin typeface="Times New Roman" panose="02020603050405020304" pitchFamily="18" charset="0"/>
                <a:cs typeface="Times New Roman" panose="02020603050405020304" pitchFamily="18" charset="0"/>
              </a:rPr>
              <a:t>rdd.mapPartitions</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dirty="0" err="1">
                <a:solidFill>
                  <a:schemeClr val="bg1"/>
                </a:solidFill>
                <a:latin typeface="Times New Roman" panose="02020603050405020304" pitchFamily="18" charset="0"/>
                <a:cs typeface="Times New Roman" panose="02020603050405020304" pitchFamily="18" charset="0"/>
              </a:rPr>
              <a:t>minmax</a:t>
            </a:r>
            <a:r>
              <a:rPr lang="en-US" altLang="zh-CN" sz="2800" dirty="0">
                <a:solidFill>
                  <a:schemeClr val="bg1"/>
                </a:solidFill>
                <a:latin typeface="Times New Roman" panose="02020603050405020304" pitchFamily="18" charset="0"/>
                <a:cs typeface="Times New Roman" panose="02020603050405020304" pitchFamily="18" charset="0"/>
              </a:rPr>
              <a:t>).collect()</a:t>
            </a:r>
          </a:p>
          <a:p>
            <a:pPr algn="just" eaLnBrk="1" hangingPunct="1">
              <a:spcBef>
                <a:spcPct val="0"/>
              </a:spcBef>
              <a:buFontTx/>
              <a:buNone/>
            </a:pPr>
            <a:r>
              <a:rPr lang="en-US" altLang="zh-CN" sz="2800" dirty="0" err="1">
                <a:solidFill>
                  <a:schemeClr val="bg1"/>
                </a:solidFill>
                <a:latin typeface="Times New Roman" panose="02020603050405020304" pitchFamily="18" charset="0"/>
                <a:cs typeface="Times New Roman" panose="02020603050405020304" pitchFamily="18" charset="0"/>
              </a:rPr>
              <a:t>minmaxlist</a:t>
            </a:r>
            <a:endParaRPr lang="en-US" altLang="zh-CN" sz="2800" dirty="0">
              <a:solidFill>
                <a:schemeClr val="bg1"/>
              </a:solidFill>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zh-CN" sz="2800" dirty="0">
                <a:solidFill>
                  <a:schemeClr val="bg1"/>
                </a:solidFill>
                <a:latin typeface="Times New Roman" panose="02020603050405020304" pitchFamily="18" charset="0"/>
                <a:cs typeface="Times New Roman" panose="02020603050405020304" pitchFamily="18" charset="0"/>
              </a:rPr>
              <a:t>min(</a:t>
            </a:r>
            <a:r>
              <a:rPr lang="en-US" altLang="zh-CN" sz="2800" dirty="0" err="1">
                <a:solidFill>
                  <a:schemeClr val="bg1"/>
                </a:solidFill>
                <a:latin typeface="Times New Roman" panose="02020603050405020304" pitchFamily="18" charset="0"/>
                <a:cs typeface="Times New Roman" panose="02020603050405020304" pitchFamily="18" charset="0"/>
              </a:rPr>
              <a:t>minmaxlist</a:t>
            </a:r>
            <a:r>
              <a:rPr lang="en-US" altLang="zh-CN" sz="2800" dirty="0">
                <a:solidFill>
                  <a:schemeClr val="bg1"/>
                </a:solidFill>
                <a:latin typeface="Times New Roman" panose="02020603050405020304" pitchFamily="18" charset="0"/>
                <a:cs typeface="Times New Roman" panose="02020603050405020304" pitchFamily="18" charset="0"/>
              </a:rPr>
              <a:t>)</a:t>
            </a:r>
          </a:p>
          <a:p>
            <a:pPr algn="just" eaLnBrk="1" hangingPunct="1">
              <a:spcBef>
                <a:spcPct val="0"/>
              </a:spcBef>
              <a:buFontTx/>
              <a:buNone/>
            </a:pPr>
            <a:r>
              <a:rPr lang="en-US" altLang="zh-CN" sz="2800" dirty="0">
                <a:solidFill>
                  <a:schemeClr val="bg1"/>
                </a:solidFill>
                <a:latin typeface="Times New Roman" panose="02020603050405020304" pitchFamily="18" charset="0"/>
                <a:cs typeface="Times New Roman" panose="02020603050405020304" pitchFamily="18" charset="0"/>
              </a:rPr>
              <a:t>max(</a:t>
            </a:r>
            <a:r>
              <a:rPr lang="en-US" altLang="zh-CN" sz="2800" dirty="0" err="1">
                <a:solidFill>
                  <a:schemeClr val="bg1"/>
                </a:solidFill>
                <a:latin typeface="Times New Roman" panose="02020603050405020304" pitchFamily="18" charset="0"/>
                <a:cs typeface="Times New Roman" panose="02020603050405020304" pitchFamily="18" charset="0"/>
              </a:rPr>
              <a:t>minmaxlist</a:t>
            </a:r>
            <a:r>
              <a:rPr lang="en-US" altLang="zh-CN" sz="28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57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560512" y="476672"/>
            <a:ext cx="7560840" cy="914400"/>
          </a:xfrm>
          <a:ln/>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2 键值对</a:t>
            </a:r>
            <a:r>
              <a:rPr lang="en-US" altLang="zh-CN" dirty="0">
                <a:latin typeface="Times New Roman" panose="02020603050405020304" pitchFamily="18" charset="0"/>
                <a:cs typeface="Times New Roman" panose="02020603050405020304" pitchFamily="18" charset="0"/>
              </a:rPr>
              <a:t>RDD(</a:t>
            </a:r>
            <a:r>
              <a:rPr lang="en-US" altLang="zh-CN" dirty="0" err="1">
                <a:solidFill>
                  <a:schemeClr val="tx1"/>
                </a:solidFill>
                <a:latin typeface="Times New Roman" panose="02020603050405020304" pitchFamily="18" charset="0"/>
                <a:cs typeface="Times New Roman" panose="02020603050405020304" pitchFamily="18" charset="0"/>
              </a:rPr>
              <a:t>PairRDDs</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1987" name="矩形 2"/>
          <p:cNvSpPr>
            <a:spLocks noChangeArrowheads="1"/>
          </p:cNvSpPr>
          <p:nvPr/>
        </p:nvSpPr>
        <p:spPr bwMode="auto">
          <a:xfrm>
            <a:off x="344488" y="2060848"/>
            <a:ext cx="813690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t>3.2.1 </a:t>
            </a:r>
            <a:r>
              <a:rPr lang="zh-CN" altLang="en-US" sz="3600" dirty="0"/>
              <a:t>键值对</a:t>
            </a:r>
            <a:r>
              <a:rPr lang="en-US" altLang="zh-CN" sz="3600" dirty="0"/>
              <a:t>RDD</a:t>
            </a:r>
            <a:r>
              <a:rPr lang="zh-CN" altLang="en-US" sz="3600" dirty="0"/>
              <a:t>的创建</a:t>
            </a:r>
            <a:endParaRPr lang="en-US" altLang="zh-CN" sz="3600" dirty="0"/>
          </a:p>
          <a:p>
            <a:pPr eaLnBrk="1" hangingPunct="1">
              <a:spcBef>
                <a:spcPct val="0"/>
              </a:spcBef>
              <a:buFontTx/>
              <a:buNone/>
            </a:pPr>
            <a:r>
              <a:rPr lang="en-US" altLang="zh-CN" sz="3600" dirty="0"/>
              <a:t>3.2.2 </a:t>
            </a:r>
            <a:r>
              <a:rPr lang="zh-CN" altLang="en-US" sz="3600" dirty="0"/>
              <a:t>常用的键值对</a:t>
            </a:r>
            <a:r>
              <a:rPr lang="en-US" altLang="zh-CN" sz="3600" dirty="0"/>
              <a:t>RDD</a:t>
            </a:r>
            <a:r>
              <a:rPr lang="zh-CN" altLang="en-US" sz="3600" dirty="0"/>
              <a:t>转换操作</a:t>
            </a:r>
          </a:p>
          <a:p>
            <a:pPr eaLnBrk="1" hangingPunct="1">
              <a:spcBef>
                <a:spcPct val="0"/>
              </a:spcBef>
              <a:buFontTx/>
              <a:buNone/>
            </a:pPr>
            <a:r>
              <a:rPr lang="en-US" altLang="zh-CN" sz="3600" dirty="0"/>
              <a:t>3.2.3 </a:t>
            </a:r>
            <a:r>
              <a:rPr lang="zh-CN" altLang="en-US" sz="3600" dirty="0"/>
              <a:t>一个综合实例</a:t>
            </a:r>
          </a:p>
        </p:txBody>
      </p:sp>
    </p:spTree>
    <p:extLst>
      <p:ext uri="{BB962C8B-B14F-4D97-AF65-F5344CB8AC3E}">
        <p14:creationId xmlns:p14="http://schemas.microsoft.com/office/powerpoint/2010/main" val="42321211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617282" y="516564"/>
            <a:ext cx="9160253" cy="914400"/>
          </a:xfrm>
          <a:ln/>
        </p:spPr>
        <p:txBody>
          <a:bodyPr>
            <a:normAutofit fontScale="90000"/>
          </a:bodyPr>
          <a:lstStyle/>
          <a:p>
            <a:r>
              <a:rPr lang="en-US" altLang="zh-CN" dirty="0">
                <a:latin typeface="Times New Roman" panose="02020603050405020304" pitchFamily="18" charset="0"/>
                <a:cs typeface="Times New Roman" panose="02020603050405020304" pitchFamily="18" charset="0"/>
              </a:rPr>
              <a:t>3.2.1 </a:t>
            </a:r>
            <a:r>
              <a:rPr lang="zh-CN" altLang="en-US" dirty="0">
                <a:latin typeface="Times New Roman" panose="02020603050405020304" pitchFamily="18" charset="0"/>
                <a:cs typeface="Times New Roman" panose="02020603050405020304" pitchFamily="18" charset="0"/>
              </a:rPr>
              <a:t>键值对</a:t>
            </a:r>
            <a:r>
              <a:rPr lang="en-US" altLang="zh-CN" dirty="0">
                <a:latin typeface="Times New Roman" panose="02020603050405020304" pitchFamily="18" charset="0"/>
                <a:cs typeface="Times New Roman" panose="02020603050405020304" pitchFamily="18" charset="0"/>
              </a:rPr>
              <a:t>RDD</a:t>
            </a:r>
            <a:r>
              <a:rPr lang="zh-CN" altLang="en-US" dirty="0">
                <a:latin typeface="Times New Roman" panose="02020603050405020304" pitchFamily="18" charset="0"/>
                <a:cs typeface="Times New Roman" panose="02020603050405020304" pitchFamily="18" charset="0"/>
              </a:rPr>
              <a:t>的创建：从文件中加载</a:t>
            </a:r>
          </a:p>
        </p:txBody>
      </p:sp>
      <p:sp>
        <p:nvSpPr>
          <p:cNvPr id="43012" name="矩形 3"/>
          <p:cNvSpPr>
            <a:spLocks noChangeArrowheads="1"/>
          </p:cNvSpPr>
          <p:nvPr/>
        </p:nvSpPr>
        <p:spPr bwMode="auto">
          <a:xfrm>
            <a:off x="617281" y="1628800"/>
            <a:ext cx="91602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spcBef>
                <a:spcPct val="0"/>
              </a:spcBef>
              <a:buFont typeface="Wingdings" panose="05000000000000000000" pitchFamily="2" charset="2"/>
              <a:buChar char="Ø"/>
            </a:pPr>
            <a:r>
              <a:rPr lang="zh-CN" altLang="en-US" dirty="0"/>
              <a:t>可以采用多种方式创建</a:t>
            </a:r>
            <a:r>
              <a:rPr lang="en-US" altLang="zh-CN" dirty="0"/>
              <a:t>Pair RDD</a:t>
            </a:r>
            <a:r>
              <a:rPr lang="zh-CN" altLang="en-US" dirty="0"/>
              <a:t>，其中一种主要方式是使用</a:t>
            </a:r>
            <a:r>
              <a:rPr lang="en-US" altLang="zh-CN" dirty="0"/>
              <a:t>map()</a:t>
            </a:r>
            <a:r>
              <a:rPr lang="zh-CN" altLang="en-US" dirty="0"/>
              <a:t>函数来实现</a:t>
            </a:r>
          </a:p>
        </p:txBody>
      </p:sp>
      <p:sp>
        <p:nvSpPr>
          <p:cNvPr id="43013" name="矩形 4"/>
          <p:cNvSpPr>
            <a:spLocks noChangeArrowheads="1"/>
          </p:cNvSpPr>
          <p:nvPr/>
        </p:nvSpPr>
        <p:spPr bwMode="auto">
          <a:xfrm>
            <a:off x="344488" y="3140968"/>
            <a:ext cx="9332618" cy="181588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lines = </a:t>
            </a:r>
            <a:r>
              <a:rPr lang="en-US" altLang="zh-CN" sz="2800" dirty="0" err="1">
                <a:solidFill>
                  <a:schemeClr val="bg1"/>
                </a:solidFill>
              </a:rPr>
              <a:t>sc.textFile</a:t>
            </a:r>
            <a:r>
              <a:rPr lang="en-US" altLang="zh-CN" sz="2800" dirty="0" smtClean="0">
                <a:solidFill>
                  <a:schemeClr val="bg1"/>
                </a:solidFill>
              </a:rPr>
              <a:t>("</a:t>
            </a:r>
            <a:r>
              <a:rPr lang="en-US" altLang="zh-CN" sz="2800" dirty="0">
                <a:solidFill>
                  <a:schemeClr val="bg1"/>
                </a:solidFill>
                <a:latin typeface="Times New Roman" panose="02020603050405020304" pitchFamily="18" charset="0"/>
                <a:cs typeface="Times New Roman" panose="02020603050405020304" pitchFamily="18" charset="0"/>
              </a:rPr>
              <a:t> hdfs://Host1:9000/sparkdata/word.txt </a:t>
            </a:r>
            <a:r>
              <a:rPr lang="en-US" altLang="zh-CN" sz="2800" dirty="0" smtClean="0">
                <a:solidFill>
                  <a:schemeClr val="bg1"/>
                </a:solidFill>
              </a:rPr>
              <a:t>")</a:t>
            </a:r>
            <a:endParaRPr lang="en-US" altLang="zh-CN" sz="2800" dirty="0">
              <a:solidFill>
                <a:schemeClr val="bg1"/>
              </a:solidFill>
            </a:endParaRPr>
          </a:p>
          <a:p>
            <a:pPr eaLnBrk="1" hangingPunct="1">
              <a:spcBef>
                <a:spcPct val="0"/>
              </a:spcBef>
              <a:buFontTx/>
              <a:buNone/>
            </a:pPr>
            <a:r>
              <a:rPr lang="en-US" altLang="zh-CN" sz="2800" dirty="0" err="1">
                <a:solidFill>
                  <a:schemeClr val="bg1"/>
                </a:solidFill>
              </a:rPr>
              <a:t>pairRDD</a:t>
            </a:r>
            <a:r>
              <a:rPr lang="en-US" altLang="zh-CN" sz="2800" dirty="0">
                <a:solidFill>
                  <a:schemeClr val="bg1"/>
                </a:solidFill>
              </a:rPr>
              <a:t> = </a:t>
            </a:r>
            <a:r>
              <a:rPr lang="en-US" altLang="zh-CN" sz="2800" dirty="0" err="1">
                <a:solidFill>
                  <a:schemeClr val="bg1"/>
                </a:solidFill>
              </a:rPr>
              <a:t>lines.flatMap</a:t>
            </a:r>
            <a:r>
              <a:rPr lang="en-US" altLang="zh-CN" sz="2800" dirty="0">
                <a:solidFill>
                  <a:schemeClr val="bg1"/>
                </a:solidFill>
              </a:rPr>
              <a:t>(lambda line : </a:t>
            </a:r>
            <a:r>
              <a:rPr lang="en-US" altLang="zh-CN" sz="2800" dirty="0" err="1">
                <a:solidFill>
                  <a:schemeClr val="bg1"/>
                </a:solidFill>
              </a:rPr>
              <a:t>line.split</a:t>
            </a:r>
            <a:r>
              <a:rPr lang="en-US" altLang="zh-CN" sz="2800" dirty="0">
                <a:solidFill>
                  <a:schemeClr val="bg1"/>
                </a:solidFill>
              </a:rPr>
              <a:t>(" ")).map(lambda word: (word,1))</a:t>
            </a:r>
          </a:p>
          <a:p>
            <a:pPr eaLnBrk="1" hangingPunct="1">
              <a:spcBef>
                <a:spcPct val="0"/>
              </a:spcBef>
              <a:buFontTx/>
              <a:buNone/>
            </a:pPr>
            <a:r>
              <a:rPr lang="en-US" altLang="zh-CN" sz="2800" dirty="0" err="1">
                <a:solidFill>
                  <a:schemeClr val="bg1"/>
                </a:solidFill>
              </a:rPr>
              <a:t>pairRDD.foreach</a:t>
            </a:r>
            <a:r>
              <a:rPr lang="en-US" altLang="zh-CN" sz="2800" dirty="0">
                <a:solidFill>
                  <a:schemeClr val="bg1"/>
                </a:solidFill>
              </a:rPr>
              <a:t>(lambda </a:t>
            </a:r>
            <a:r>
              <a:rPr lang="en-US" altLang="zh-CN" sz="2800" dirty="0" err="1">
                <a:solidFill>
                  <a:schemeClr val="bg1"/>
                </a:solidFill>
              </a:rPr>
              <a:t>elem</a:t>
            </a:r>
            <a:r>
              <a:rPr lang="en-US" altLang="zh-CN" sz="2800" dirty="0">
                <a:solidFill>
                  <a:schemeClr val="bg1"/>
                </a:solidFill>
              </a:rPr>
              <a:t>: print(</a:t>
            </a:r>
            <a:r>
              <a:rPr lang="en-US" altLang="zh-CN" sz="2800" dirty="0" err="1">
                <a:solidFill>
                  <a:schemeClr val="bg1"/>
                </a:solidFill>
              </a:rPr>
              <a:t>elem</a:t>
            </a:r>
            <a:r>
              <a:rPr lang="en-US" altLang="zh-CN" sz="2800" dirty="0">
                <a:solidFill>
                  <a:schemeClr val="bg1"/>
                </a:solidFill>
              </a:rPr>
              <a:t>))</a:t>
            </a:r>
          </a:p>
        </p:txBody>
      </p:sp>
    </p:spTree>
    <p:extLst>
      <p:ext uri="{BB962C8B-B14F-4D97-AF65-F5344CB8AC3E}">
        <p14:creationId xmlns:p14="http://schemas.microsoft.com/office/powerpoint/2010/main" val="1862256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605730" y="471516"/>
            <a:ext cx="8667750" cy="914400"/>
          </a:xfrm>
          <a:ln/>
        </p:spPr>
        <p:txBody>
          <a:bodyPr/>
          <a:lstStyle/>
          <a:p>
            <a:r>
              <a:rPr lang="en-US" altLang="zh-CN" dirty="0"/>
              <a:t>3.2.1</a:t>
            </a:r>
            <a:r>
              <a:rPr lang="zh-CN" altLang="en-US" dirty="0"/>
              <a:t>键值对</a:t>
            </a:r>
            <a:r>
              <a:rPr lang="en-US" altLang="zh-CN" dirty="0"/>
              <a:t>RDD</a:t>
            </a:r>
            <a:r>
              <a:rPr lang="zh-CN" altLang="en-US" dirty="0"/>
              <a:t>的创建</a:t>
            </a:r>
          </a:p>
        </p:txBody>
      </p:sp>
      <p:sp>
        <p:nvSpPr>
          <p:cNvPr id="44035" name="矩形 2"/>
          <p:cNvSpPr>
            <a:spLocks noChangeArrowheads="1"/>
          </p:cNvSpPr>
          <p:nvPr/>
        </p:nvSpPr>
        <p:spPr bwMode="auto">
          <a:xfrm>
            <a:off x="272480" y="1760656"/>
            <a:ext cx="914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t>（</a:t>
            </a:r>
            <a:r>
              <a:rPr lang="en-US" altLang="zh-CN" sz="2800" b="1" dirty="0"/>
              <a:t>2</a:t>
            </a:r>
            <a:r>
              <a:rPr lang="zh-CN" altLang="en-US" sz="2800" b="1" dirty="0"/>
              <a:t>）第二种创建方式：通过并行集合（数组）创建</a:t>
            </a:r>
            <a:r>
              <a:rPr lang="en-US" altLang="zh-CN" sz="2800" b="1" dirty="0"/>
              <a:t>RDD</a:t>
            </a:r>
          </a:p>
        </p:txBody>
      </p:sp>
      <p:sp>
        <p:nvSpPr>
          <p:cNvPr id="44036" name="矩形 3"/>
          <p:cNvSpPr>
            <a:spLocks noChangeArrowheads="1"/>
          </p:cNvSpPr>
          <p:nvPr/>
        </p:nvSpPr>
        <p:spPr bwMode="auto">
          <a:xfrm>
            <a:off x="560512" y="3573016"/>
            <a:ext cx="8712968" cy="13849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err="1">
                <a:solidFill>
                  <a:schemeClr val="bg1"/>
                </a:solidFill>
              </a:rPr>
              <a:t>rdd</a:t>
            </a:r>
            <a:r>
              <a:rPr lang="en-US" altLang="zh-CN" sz="2800" dirty="0">
                <a:solidFill>
                  <a:schemeClr val="bg1"/>
                </a:solidFill>
              </a:rPr>
              <a:t> = </a:t>
            </a:r>
            <a:r>
              <a:rPr lang="en-US" altLang="zh-CN" sz="2800" dirty="0" err="1">
                <a:solidFill>
                  <a:schemeClr val="bg1"/>
                </a:solidFill>
              </a:rPr>
              <a:t>sc.parallelize</a:t>
            </a:r>
            <a:r>
              <a:rPr lang="en-US" altLang="zh-CN" sz="2800" dirty="0">
                <a:solidFill>
                  <a:schemeClr val="bg1"/>
                </a:solidFill>
              </a:rPr>
              <a:t>(["</a:t>
            </a:r>
            <a:r>
              <a:rPr lang="en-US" altLang="zh-CN" sz="2800" dirty="0" err="1">
                <a:solidFill>
                  <a:schemeClr val="bg1"/>
                </a:solidFill>
              </a:rPr>
              <a:t>Hadoop","Spark","Hive","Spark</a:t>
            </a:r>
            <a:r>
              <a:rPr lang="en-US" altLang="zh-CN" sz="2800" dirty="0">
                <a:solidFill>
                  <a:schemeClr val="bg1"/>
                </a:solidFill>
              </a:rPr>
              <a:t>"])</a:t>
            </a:r>
          </a:p>
          <a:p>
            <a:pPr eaLnBrk="1" hangingPunct="1">
              <a:spcBef>
                <a:spcPct val="0"/>
              </a:spcBef>
              <a:buFontTx/>
              <a:buNone/>
            </a:pPr>
            <a:r>
              <a:rPr lang="en-US" altLang="zh-CN" sz="2800" dirty="0" err="1">
                <a:solidFill>
                  <a:schemeClr val="bg1"/>
                </a:solidFill>
              </a:rPr>
              <a:t>pairRDD</a:t>
            </a:r>
            <a:r>
              <a:rPr lang="en-US" altLang="zh-CN" sz="2800" dirty="0">
                <a:solidFill>
                  <a:schemeClr val="bg1"/>
                </a:solidFill>
              </a:rPr>
              <a:t> = </a:t>
            </a:r>
            <a:r>
              <a:rPr lang="en-US" altLang="zh-CN" sz="2800" dirty="0" err="1">
                <a:solidFill>
                  <a:schemeClr val="bg1"/>
                </a:solidFill>
              </a:rPr>
              <a:t>rdd.map</a:t>
            </a:r>
            <a:r>
              <a:rPr lang="en-US" altLang="zh-CN" sz="2800" dirty="0">
                <a:solidFill>
                  <a:schemeClr val="bg1"/>
                </a:solidFill>
              </a:rPr>
              <a:t>(lambda word:  (word,1))</a:t>
            </a:r>
          </a:p>
          <a:p>
            <a:pPr eaLnBrk="1" hangingPunct="1">
              <a:spcBef>
                <a:spcPct val="0"/>
              </a:spcBef>
              <a:buFontTx/>
              <a:buNone/>
            </a:pPr>
            <a:r>
              <a:rPr lang="en-US" altLang="zh-CN" sz="2800" dirty="0" err="1">
                <a:solidFill>
                  <a:schemeClr val="bg1"/>
                </a:solidFill>
              </a:rPr>
              <a:t>pairRDD.foreach</a:t>
            </a:r>
            <a:r>
              <a:rPr lang="en-US" altLang="zh-CN" sz="2800" dirty="0">
                <a:solidFill>
                  <a:schemeClr val="bg1"/>
                </a:solidFill>
              </a:rPr>
              <a:t>(lambda </a:t>
            </a:r>
            <a:r>
              <a:rPr lang="en-US" altLang="zh-CN" sz="2800" dirty="0" err="1">
                <a:solidFill>
                  <a:schemeClr val="bg1"/>
                </a:solidFill>
              </a:rPr>
              <a:t>elem</a:t>
            </a:r>
            <a:r>
              <a:rPr lang="en-US" altLang="zh-CN" sz="2800" dirty="0">
                <a:solidFill>
                  <a:schemeClr val="bg1"/>
                </a:solidFill>
              </a:rPr>
              <a:t>: print(</a:t>
            </a:r>
            <a:r>
              <a:rPr lang="en-US" altLang="zh-CN" sz="2800" dirty="0" err="1">
                <a:solidFill>
                  <a:schemeClr val="bg1"/>
                </a:solidFill>
              </a:rPr>
              <a:t>elem</a:t>
            </a:r>
            <a:r>
              <a:rPr lang="en-US" altLang="zh-CN" sz="2800" dirty="0">
                <a:solidFill>
                  <a:schemeClr val="bg1"/>
                </a:solidFill>
              </a:rPr>
              <a:t>))</a:t>
            </a:r>
          </a:p>
        </p:txBody>
      </p:sp>
    </p:spTree>
    <p:extLst>
      <p:ext uri="{BB962C8B-B14F-4D97-AF65-F5344CB8AC3E}">
        <p14:creationId xmlns:p14="http://schemas.microsoft.com/office/powerpoint/2010/main" val="38120934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44488" y="260648"/>
            <a:ext cx="8667750" cy="914400"/>
          </a:xfrm>
          <a:ln/>
        </p:spPr>
        <p:txBody>
          <a:bodyPr/>
          <a:lstStyle/>
          <a:p>
            <a:r>
              <a:rPr lang="en-US" altLang="zh-CN" dirty="0"/>
              <a:t>3.2.2 </a:t>
            </a:r>
            <a:r>
              <a:rPr lang="zh-CN" altLang="en-US" dirty="0"/>
              <a:t>常用的键值对</a:t>
            </a:r>
            <a:r>
              <a:rPr lang="en-US" altLang="zh-CN" dirty="0"/>
              <a:t>RDD</a:t>
            </a:r>
            <a:r>
              <a:rPr lang="zh-CN" altLang="en-US" dirty="0"/>
              <a:t>转换操作</a:t>
            </a:r>
          </a:p>
        </p:txBody>
      </p:sp>
      <p:sp>
        <p:nvSpPr>
          <p:cNvPr id="45059" name="矩形 2"/>
          <p:cNvSpPr>
            <a:spLocks noChangeArrowheads="1"/>
          </p:cNvSpPr>
          <p:nvPr/>
        </p:nvSpPr>
        <p:spPr bwMode="auto">
          <a:xfrm>
            <a:off x="920552" y="1844824"/>
            <a:ext cx="856895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Ø"/>
            </a:pPr>
            <a:r>
              <a:rPr lang="en-US" altLang="zh-CN" sz="2800" b="1" dirty="0" err="1">
                <a:solidFill>
                  <a:srgbClr val="0070C0"/>
                </a:solidFill>
              </a:rPr>
              <a:t>reduceByKey</a:t>
            </a:r>
            <a:r>
              <a:rPr lang="en-US" altLang="zh-CN" sz="2800" b="1" dirty="0">
                <a:solidFill>
                  <a:srgbClr val="0070C0"/>
                </a:solidFill>
              </a:rPr>
              <a:t>(</a:t>
            </a:r>
            <a:r>
              <a:rPr lang="en-US" altLang="zh-CN" sz="2800" b="1" dirty="0" err="1">
                <a:solidFill>
                  <a:srgbClr val="0070C0"/>
                </a:solidFill>
              </a:rPr>
              <a:t>func</a:t>
            </a:r>
            <a:r>
              <a:rPr lang="en-US" altLang="zh-CN" sz="2800" b="1" dirty="0">
                <a:solidFill>
                  <a:srgbClr val="0070C0"/>
                </a:solidFill>
              </a:rPr>
              <a:t>)</a:t>
            </a:r>
          </a:p>
          <a:p>
            <a:pPr marL="457200" indent="-457200" eaLnBrk="1" hangingPunct="1">
              <a:spcBef>
                <a:spcPct val="0"/>
              </a:spcBef>
              <a:buFont typeface="Wingdings" panose="05000000000000000000" pitchFamily="2" charset="2"/>
              <a:buChar char="Ø"/>
            </a:pPr>
            <a:r>
              <a:rPr lang="en-US" altLang="zh-CN" sz="2800" b="1" dirty="0" err="1">
                <a:solidFill>
                  <a:srgbClr val="0070C0"/>
                </a:solidFill>
              </a:rPr>
              <a:t>groupByKey</a:t>
            </a:r>
            <a:r>
              <a:rPr lang="en-US" altLang="zh-CN" sz="2800" b="1" dirty="0">
                <a:solidFill>
                  <a:srgbClr val="0070C0"/>
                </a:solidFill>
              </a:rPr>
              <a:t>()</a:t>
            </a:r>
          </a:p>
          <a:p>
            <a:pPr marL="457200" indent="-457200" eaLnBrk="1" hangingPunct="1">
              <a:spcBef>
                <a:spcPct val="0"/>
              </a:spcBef>
              <a:buFont typeface="Wingdings" panose="05000000000000000000" pitchFamily="2" charset="2"/>
              <a:buChar char="Ø"/>
            </a:pPr>
            <a:r>
              <a:rPr lang="en-US" altLang="zh-CN" sz="2800" b="1" dirty="0">
                <a:solidFill>
                  <a:srgbClr val="0070C0"/>
                </a:solidFill>
              </a:rPr>
              <a:t>keys</a:t>
            </a:r>
          </a:p>
          <a:p>
            <a:pPr marL="457200" indent="-457200" eaLnBrk="1" hangingPunct="1">
              <a:spcBef>
                <a:spcPct val="0"/>
              </a:spcBef>
              <a:buFont typeface="Wingdings" panose="05000000000000000000" pitchFamily="2" charset="2"/>
              <a:buChar char="Ø"/>
            </a:pPr>
            <a:r>
              <a:rPr lang="en-US" altLang="zh-CN" sz="2800" b="1" dirty="0">
                <a:solidFill>
                  <a:srgbClr val="0070C0"/>
                </a:solidFill>
              </a:rPr>
              <a:t>values</a:t>
            </a:r>
          </a:p>
          <a:p>
            <a:pPr marL="457200" indent="-457200" eaLnBrk="1" hangingPunct="1">
              <a:spcBef>
                <a:spcPct val="0"/>
              </a:spcBef>
              <a:buFont typeface="Wingdings" panose="05000000000000000000" pitchFamily="2" charset="2"/>
              <a:buChar char="Ø"/>
            </a:pPr>
            <a:r>
              <a:rPr lang="en-US" altLang="zh-CN" sz="2800" b="1" dirty="0" err="1">
                <a:solidFill>
                  <a:srgbClr val="0070C0"/>
                </a:solidFill>
              </a:rPr>
              <a:t>sortByKey</a:t>
            </a:r>
            <a:r>
              <a:rPr lang="en-US" altLang="zh-CN" sz="2800" b="1" dirty="0">
                <a:solidFill>
                  <a:srgbClr val="0070C0"/>
                </a:solidFill>
              </a:rPr>
              <a:t>()</a:t>
            </a:r>
          </a:p>
          <a:p>
            <a:pPr marL="457200" indent="-457200" eaLnBrk="1" hangingPunct="1">
              <a:spcBef>
                <a:spcPct val="0"/>
              </a:spcBef>
              <a:buFont typeface="Wingdings" panose="05000000000000000000" pitchFamily="2" charset="2"/>
              <a:buChar char="Ø"/>
            </a:pPr>
            <a:r>
              <a:rPr lang="en-US" altLang="zh-CN" sz="2800" b="1" dirty="0" err="1">
                <a:solidFill>
                  <a:srgbClr val="0070C0"/>
                </a:solidFill>
              </a:rPr>
              <a:t>RDD.mapValues</a:t>
            </a:r>
            <a:r>
              <a:rPr lang="en-US" altLang="zh-CN" sz="2800" b="1" dirty="0">
                <a:solidFill>
                  <a:srgbClr val="0070C0"/>
                </a:solidFill>
              </a:rPr>
              <a:t>(&lt;function&gt;)</a:t>
            </a:r>
          </a:p>
          <a:p>
            <a:pPr marL="457200" indent="-457200" eaLnBrk="1" hangingPunct="1">
              <a:spcBef>
                <a:spcPct val="0"/>
              </a:spcBef>
              <a:buFont typeface="Wingdings" panose="05000000000000000000" pitchFamily="2" charset="2"/>
              <a:buChar char="Ø"/>
            </a:pPr>
            <a:r>
              <a:rPr lang="en-US" altLang="zh-CN" sz="2800" b="1" dirty="0">
                <a:solidFill>
                  <a:srgbClr val="0070C0"/>
                </a:solidFill>
              </a:rPr>
              <a:t>join</a:t>
            </a:r>
          </a:p>
          <a:p>
            <a:pPr marL="457200" indent="-457200" eaLnBrk="1" hangingPunct="1">
              <a:spcBef>
                <a:spcPct val="0"/>
              </a:spcBef>
              <a:buFont typeface="Wingdings" panose="05000000000000000000" pitchFamily="2" charset="2"/>
              <a:buChar char="Ø"/>
            </a:pPr>
            <a:r>
              <a:rPr lang="en-US" altLang="zh-CN" sz="2800" b="1" dirty="0" err="1">
                <a:solidFill>
                  <a:srgbClr val="0070C0"/>
                </a:solidFill>
              </a:rPr>
              <a:t>combineByKey</a:t>
            </a:r>
            <a:endParaRPr lang="en-US" altLang="zh-CN" sz="2800" b="1" dirty="0">
              <a:solidFill>
                <a:srgbClr val="0070C0"/>
              </a:solidFill>
            </a:endParaRPr>
          </a:p>
        </p:txBody>
      </p:sp>
    </p:spTree>
    <p:extLst>
      <p:ext uri="{BB962C8B-B14F-4D97-AF65-F5344CB8AC3E}">
        <p14:creationId xmlns:p14="http://schemas.microsoft.com/office/powerpoint/2010/main" val="6593762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749746" y="332725"/>
            <a:ext cx="8883774" cy="914400"/>
          </a:xfrm>
          <a:ln/>
        </p:spPr>
        <p:txBody>
          <a:bodyPr>
            <a:normAutofit fontScale="90000"/>
          </a:bodyPr>
          <a:lstStyle/>
          <a:p>
            <a:r>
              <a:rPr lang="en-US" altLang="zh-CN" dirty="0" smtClean="0"/>
              <a:t>3.2.2 </a:t>
            </a:r>
            <a:r>
              <a:rPr lang="zh-CN" altLang="en-US" dirty="0" smtClean="0"/>
              <a:t>键值对</a:t>
            </a:r>
            <a:r>
              <a:rPr lang="en-US" altLang="zh-CN" dirty="0" smtClean="0"/>
              <a:t>RDD</a:t>
            </a:r>
            <a:r>
              <a:rPr lang="zh-CN" altLang="en-US" dirty="0" smtClean="0"/>
              <a:t>转换</a:t>
            </a:r>
            <a:r>
              <a:rPr lang="zh-CN" altLang="en-US" dirty="0" smtClean="0"/>
              <a:t>：</a:t>
            </a:r>
            <a:r>
              <a:rPr lang="en-US" altLang="zh-CN" dirty="0" err="1" smtClean="0"/>
              <a:t>reduceByKey</a:t>
            </a:r>
            <a:r>
              <a:rPr lang="en-US" altLang="zh-CN" dirty="0" smtClean="0"/>
              <a:t>(f)</a:t>
            </a:r>
            <a:endParaRPr lang="zh-CN" altLang="en-US" dirty="0"/>
          </a:p>
        </p:txBody>
      </p:sp>
      <p:sp>
        <p:nvSpPr>
          <p:cNvPr id="46083" name="矩形 2"/>
          <p:cNvSpPr>
            <a:spLocks noChangeArrowheads="1"/>
          </p:cNvSpPr>
          <p:nvPr/>
        </p:nvSpPr>
        <p:spPr bwMode="auto">
          <a:xfrm>
            <a:off x="800830" y="1601068"/>
            <a:ext cx="45015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smtClean="0"/>
              <a:t>功能</a:t>
            </a:r>
            <a:r>
              <a:rPr lang="zh-CN" altLang="en-US" sz="2000" dirty="0" smtClean="0"/>
              <a:t>：</a:t>
            </a:r>
            <a:r>
              <a:rPr lang="zh-CN" altLang="en-US" sz="2000" dirty="0" smtClean="0"/>
              <a:t>使用</a:t>
            </a:r>
            <a:r>
              <a:rPr lang="en-US" altLang="zh-CN" sz="2000" dirty="0" smtClean="0"/>
              <a:t>f</a:t>
            </a:r>
            <a:r>
              <a:rPr lang="zh-CN" altLang="en-US" sz="2000" dirty="0" smtClean="0"/>
              <a:t>函数</a:t>
            </a:r>
            <a:r>
              <a:rPr lang="zh-CN" altLang="en-US" sz="2000" dirty="0"/>
              <a:t>合并具有相同键的值</a:t>
            </a:r>
            <a:endParaRPr lang="en-US" altLang="zh-CN" sz="2000" b="1" dirty="0"/>
          </a:p>
        </p:txBody>
      </p:sp>
      <p:sp>
        <p:nvSpPr>
          <p:cNvPr id="46084" name="矩形 3"/>
          <p:cNvSpPr>
            <a:spLocks noChangeArrowheads="1"/>
          </p:cNvSpPr>
          <p:nvPr/>
        </p:nvSpPr>
        <p:spPr bwMode="auto">
          <a:xfrm>
            <a:off x="800830" y="2308954"/>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(Hadoop,1)</a:t>
            </a:r>
          </a:p>
          <a:p>
            <a:pPr eaLnBrk="1" hangingPunct="1">
              <a:spcBef>
                <a:spcPct val="0"/>
              </a:spcBef>
              <a:buFontTx/>
              <a:buNone/>
            </a:pPr>
            <a:r>
              <a:rPr lang="en-US" altLang="zh-CN" sz="1800" dirty="0"/>
              <a:t>(Spark,1)</a:t>
            </a:r>
          </a:p>
          <a:p>
            <a:pPr eaLnBrk="1" hangingPunct="1">
              <a:spcBef>
                <a:spcPct val="0"/>
              </a:spcBef>
              <a:buFontTx/>
              <a:buNone/>
            </a:pPr>
            <a:r>
              <a:rPr lang="en-US" altLang="zh-CN" sz="1800" dirty="0"/>
              <a:t>(Hive,1)</a:t>
            </a:r>
          </a:p>
          <a:p>
            <a:pPr eaLnBrk="1" hangingPunct="1">
              <a:spcBef>
                <a:spcPct val="0"/>
              </a:spcBef>
              <a:buFontTx/>
              <a:buNone/>
            </a:pPr>
            <a:r>
              <a:rPr lang="en-US" altLang="zh-CN" sz="1800" dirty="0"/>
              <a:t>(Spark,1)</a:t>
            </a:r>
          </a:p>
        </p:txBody>
      </p:sp>
      <p:sp>
        <p:nvSpPr>
          <p:cNvPr id="46085" name="矩形 4"/>
          <p:cNvSpPr>
            <a:spLocks noChangeArrowheads="1"/>
          </p:cNvSpPr>
          <p:nvPr/>
        </p:nvSpPr>
        <p:spPr bwMode="auto">
          <a:xfrm>
            <a:off x="818148" y="3706271"/>
            <a:ext cx="8599348" cy="584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err="1">
                <a:solidFill>
                  <a:schemeClr val="bg1"/>
                </a:solidFill>
              </a:rPr>
              <a:t>pairRDD.reduceByKey</a:t>
            </a:r>
            <a:r>
              <a:rPr lang="en-US" altLang="zh-CN" dirty="0">
                <a:solidFill>
                  <a:schemeClr val="bg1"/>
                </a:solidFill>
              </a:rPr>
              <a:t>(lambda </a:t>
            </a:r>
            <a:r>
              <a:rPr lang="en-US" altLang="zh-CN" dirty="0" err="1">
                <a:solidFill>
                  <a:schemeClr val="bg1"/>
                </a:solidFill>
              </a:rPr>
              <a:t>x,y</a:t>
            </a:r>
            <a:r>
              <a:rPr lang="en-US" altLang="zh-CN" dirty="0">
                <a:solidFill>
                  <a:schemeClr val="bg1"/>
                </a:solidFill>
              </a:rPr>
              <a:t> : </a:t>
            </a:r>
            <a:r>
              <a:rPr lang="en-US" altLang="zh-CN" dirty="0" err="1">
                <a:solidFill>
                  <a:schemeClr val="bg1"/>
                </a:solidFill>
              </a:rPr>
              <a:t>x+y</a:t>
            </a:r>
            <a:r>
              <a:rPr lang="en-US" altLang="zh-CN" dirty="0">
                <a:solidFill>
                  <a:schemeClr val="bg1"/>
                </a:solidFill>
              </a:rPr>
              <a:t>)</a:t>
            </a:r>
          </a:p>
        </p:txBody>
      </p:sp>
      <p:pic>
        <p:nvPicPr>
          <p:cNvPr id="460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640" y="4365104"/>
            <a:ext cx="6336714" cy="238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308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571985" y="457300"/>
            <a:ext cx="8667750" cy="914400"/>
          </a:xfrm>
          <a:ln/>
        </p:spPr>
        <p:txBody>
          <a:bodyPr>
            <a:normAutofit fontScale="90000"/>
          </a:bodyPr>
          <a:lstStyle/>
          <a:p>
            <a:r>
              <a:rPr lang="en-US" altLang="zh-CN" dirty="0" smtClean="0"/>
              <a:t>3.2.2 </a:t>
            </a:r>
            <a:r>
              <a:rPr lang="zh-CN" altLang="en-US" dirty="0" smtClean="0"/>
              <a:t>键值对</a:t>
            </a:r>
            <a:r>
              <a:rPr lang="en-US" altLang="zh-CN" dirty="0" smtClean="0"/>
              <a:t>RDD</a:t>
            </a:r>
            <a:r>
              <a:rPr lang="zh-CN" altLang="en-US" dirty="0" smtClean="0"/>
              <a:t>转换：</a:t>
            </a:r>
            <a:r>
              <a:rPr lang="en-US" altLang="zh-CN" dirty="0" err="1"/>
              <a:t>groupByKey</a:t>
            </a:r>
            <a:r>
              <a:rPr lang="en-US" altLang="zh-CN" dirty="0" smtClean="0"/>
              <a:t>()</a:t>
            </a:r>
            <a:endParaRPr lang="zh-CN" altLang="en-US" dirty="0"/>
          </a:p>
        </p:txBody>
      </p:sp>
      <p:sp>
        <p:nvSpPr>
          <p:cNvPr id="47107" name="矩形 2"/>
          <p:cNvSpPr>
            <a:spLocks noChangeArrowheads="1"/>
          </p:cNvSpPr>
          <p:nvPr/>
        </p:nvSpPr>
        <p:spPr bwMode="auto">
          <a:xfrm>
            <a:off x="704528" y="1598393"/>
            <a:ext cx="8429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t>groupByKey</a:t>
            </a:r>
            <a:r>
              <a:rPr lang="en-US" altLang="zh-CN" sz="2400" dirty="0"/>
              <a:t>()</a:t>
            </a:r>
            <a:r>
              <a:rPr lang="zh-CN" altLang="en-US" sz="2400" dirty="0"/>
              <a:t>的功能是，对具有相同键的值进行分组</a:t>
            </a:r>
          </a:p>
        </p:txBody>
      </p:sp>
      <p:sp>
        <p:nvSpPr>
          <p:cNvPr id="47109" name="矩形 4"/>
          <p:cNvSpPr>
            <a:spLocks noChangeArrowheads="1"/>
          </p:cNvSpPr>
          <p:nvPr/>
        </p:nvSpPr>
        <p:spPr bwMode="auto">
          <a:xfrm>
            <a:off x="712524" y="2236611"/>
            <a:ext cx="87844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比如，对四个键值对</a:t>
            </a:r>
            <a:r>
              <a:rPr lang="en-US" altLang="zh-CN" sz="2400" dirty="0"/>
              <a:t>("spark",1)</a:t>
            </a:r>
            <a:r>
              <a:rPr lang="zh-CN" altLang="en-US" sz="2400" dirty="0"/>
              <a:t>、</a:t>
            </a:r>
            <a:r>
              <a:rPr lang="en-US" altLang="zh-CN" sz="2400" dirty="0"/>
              <a:t>("spark",2)</a:t>
            </a:r>
            <a:r>
              <a:rPr lang="zh-CN" altLang="en-US" sz="2400" dirty="0"/>
              <a:t>、</a:t>
            </a:r>
            <a:r>
              <a:rPr lang="en-US" altLang="zh-CN" sz="2400" dirty="0"/>
              <a:t>("hadoop",3)</a:t>
            </a:r>
            <a:r>
              <a:rPr lang="zh-CN" altLang="en-US" sz="2400" dirty="0"/>
              <a:t>和</a:t>
            </a:r>
            <a:r>
              <a:rPr lang="en-US" altLang="zh-CN" sz="2400" dirty="0"/>
              <a:t>("hadoop",5)</a:t>
            </a:r>
            <a:r>
              <a:rPr lang="zh-CN" altLang="en-US" sz="2400" dirty="0"/>
              <a:t>，采用</a:t>
            </a:r>
            <a:r>
              <a:rPr lang="en-US" altLang="zh-CN" sz="2400" dirty="0" err="1"/>
              <a:t>groupByKey</a:t>
            </a:r>
            <a:r>
              <a:rPr lang="en-US" altLang="zh-CN" sz="2400" dirty="0"/>
              <a:t>()</a:t>
            </a:r>
            <a:r>
              <a:rPr lang="zh-CN" altLang="en-US" sz="2400" dirty="0"/>
              <a:t>后得到的结果是：</a:t>
            </a:r>
            <a:r>
              <a:rPr lang="en-US" altLang="zh-CN" sz="2400" dirty="0"/>
              <a:t>("spark",(1,2))</a:t>
            </a:r>
            <a:r>
              <a:rPr lang="zh-CN" altLang="en-US" sz="2400" dirty="0"/>
              <a:t>和</a:t>
            </a:r>
            <a:r>
              <a:rPr lang="en-US" altLang="zh-CN" sz="2400" dirty="0"/>
              <a:t>("</a:t>
            </a:r>
            <a:r>
              <a:rPr lang="en-US" altLang="zh-CN" sz="2400" dirty="0" err="1"/>
              <a:t>hadoop</a:t>
            </a:r>
            <a:r>
              <a:rPr lang="en-US" altLang="zh-CN" sz="2400" dirty="0"/>
              <a:t>",(3,5))</a:t>
            </a:r>
            <a:endParaRPr lang="zh-CN" altLang="en-US" sz="2400" dirty="0"/>
          </a:p>
        </p:txBody>
      </p:sp>
      <p:sp>
        <p:nvSpPr>
          <p:cNvPr id="47111" name="矩形 6"/>
          <p:cNvSpPr>
            <a:spLocks noChangeArrowheads="1"/>
          </p:cNvSpPr>
          <p:nvPr/>
        </p:nvSpPr>
        <p:spPr bwMode="auto">
          <a:xfrm>
            <a:off x="344488" y="3613493"/>
            <a:ext cx="9361040" cy="224676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lines = </a:t>
            </a:r>
            <a:r>
              <a:rPr lang="en-US" altLang="zh-CN" sz="2800" dirty="0" err="1">
                <a:solidFill>
                  <a:schemeClr val="bg1"/>
                </a:solidFill>
              </a:rPr>
              <a:t>sc.textFile</a:t>
            </a:r>
            <a:r>
              <a:rPr lang="en-US" altLang="zh-CN" sz="2800" dirty="0">
                <a:solidFill>
                  <a:schemeClr val="bg1"/>
                </a:solidFill>
              </a:rPr>
              <a:t>("word.txt")</a:t>
            </a:r>
          </a:p>
          <a:p>
            <a:pPr eaLnBrk="1" hangingPunct="1">
              <a:spcBef>
                <a:spcPct val="0"/>
              </a:spcBef>
              <a:buFontTx/>
              <a:buNone/>
            </a:pPr>
            <a:r>
              <a:rPr lang="en-US" altLang="zh-CN" sz="2800" dirty="0">
                <a:solidFill>
                  <a:schemeClr val="bg1"/>
                </a:solidFill>
              </a:rPr>
              <a:t>words=</a:t>
            </a:r>
            <a:r>
              <a:rPr lang="en-US" altLang="zh-CN" sz="2800" dirty="0" err="1">
                <a:solidFill>
                  <a:schemeClr val="bg1"/>
                </a:solidFill>
              </a:rPr>
              <a:t>lines.flatMap</a:t>
            </a:r>
            <a:r>
              <a:rPr lang="en-US" altLang="zh-CN" sz="2800" dirty="0">
                <a:solidFill>
                  <a:schemeClr val="bg1"/>
                </a:solidFill>
              </a:rPr>
              <a:t>(lambda line : </a:t>
            </a:r>
            <a:r>
              <a:rPr lang="en-US" altLang="zh-CN" sz="2800" dirty="0" err="1">
                <a:solidFill>
                  <a:schemeClr val="bg1"/>
                </a:solidFill>
              </a:rPr>
              <a:t>line.split</a:t>
            </a:r>
            <a:r>
              <a:rPr lang="en-US" altLang="zh-CN" sz="2800" dirty="0">
                <a:solidFill>
                  <a:schemeClr val="bg1"/>
                </a:solidFill>
              </a:rPr>
              <a:t>(" "))</a:t>
            </a:r>
          </a:p>
          <a:p>
            <a:pPr eaLnBrk="1" hangingPunct="1">
              <a:spcBef>
                <a:spcPct val="0"/>
              </a:spcBef>
              <a:buFontTx/>
              <a:buNone/>
            </a:pPr>
            <a:r>
              <a:rPr lang="en-US" altLang="zh-CN" sz="2800" dirty="0">
                <a:solidFill>
                  <a:schemeClr val="bg1"/>
                </a:solidFill>
              </a:rPr>
              <a:t>word1=</a:t>
            </a:r>
            <a:r>
              <a:rPr lang="en-US" altLang="zh-CN" sz="2800" dirty="0" err="1">
                <a:solidFill>
                  <a:schemeClr val="bg1"/>
                </a:solidFill>
              </a:rPr>
              <a:t>words.map</a:t>
            </a:r>
            <a:r>
              <a:rPr lang="en-US" altLang="zh-CN" sz="2800" dirty="0">
                <a:solidFill>
                  <a:schemeClr val="bg1"/>
                </a:solidFill>
              </a:rPr>
              <a:t>(lambda word: (word,1))</a:t>
            </a:r>
          </a:p>
          <a:p>
            <a:pPr eaLnBrk="1" hangingPunct="1">
              <a:spcBef>
                <a:spcPct val="0"/>
              </a:spcBef>
              <a:buFontTx/>
              <a:buNone/>
            </a:pPr>
            <a:r>
              <a:rPr lang="en-US" altLang="zh-CN" sz="2800" dirty="0" err="1">
                <a:solidFill>
                  <a:schemeClr val="bg1"/>
                </a:solidFill>
              </a:rPr>
              <a:t>wordgroupbykey</a:t>
            </a:r>
            <a:r>
              <a:rPr lang="en-US" altLang="zh-CN" sz="2800" dirty="0">
                <a:solidFill>
                  <a:schemeClr val="bg1"/>
                </a:solidFill>
              </a:rPr>
              <a:t>=word1.groupByKey()</a:t>
            </a:r>
          </a:p>
          <a:p>
            <a:pPr eaLnBrk="1" hangingPunct="1">
              <a:spcBef>
                <a:spcPct val="0"/>
              </a:spcBef>
              <a:buFontTx/>
              <a:buNone/>
            </a:pPr>
            <a:r>
              <a:rPr lang="en-US" altLang="zh-CN" sz="2800" dirty="0">
                <a:solidFill>
                  <a:schemeClr val="bg1"/>
                </a:solidFill>
              </a:rPr>
              <a:t>temp=</a:t>
            </a:r>
            <a:r>
              <a:rPr lang="en-US" altLang="zh-CN" sz="2800" dirty="0" err="1">
                <a:solidFill>
                  <a:schemeClr val="bg1"/>
                </a:solidFill>
              </a:rPr>
              <a:t>wordgroupbykey.map</a:t>
            </a:r>
            <a:r>
              <a:rPr lang="en-US" altLang="zh-CN" sz="2800" dirty="0">
                <a:solidFill>
                  <a:schemeClr val="bg1"/>
                </a:solidFill>
              </a:rPr>
              <a:t>(lambda x: (x[0],list(x[1])))</a:t>
            </a:r>
          </a:p>
        </p:txBody>
      </p:sp>
    </p:spTree>
    <p:extLst>
      <p:ext uri="{BB962C8B-B14F-4D97-AF65-F5344CB8AC3E}">
        <p14:creationId xmlns:p14="http://schemas.microsoft.com/office/powerpoint/2010/main" val="3790361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44488" y="438903"/>
            <a:ext cx="9289032" cy="914400"/>
          </a:xfrm>
          <a:ln/>
        </p:spPr>
        <p:txBody>
          <a:bodyPr>
            <a:normAutofit fontScale="90000"/>
          </a:bodyPr>
          <a:lstStyle/>
          <a:p>
            <a:r>
              <a:rPr lang="en-US" altLang="zh-CN" dirty="0"/>
              <a:t>3.2.2 </a:t>
            </a:r>
            <a:r>
              <a:rPr lang="en-US" altLang="zh-CN" dirty="0" err="1"/>
              <a:t>reduceByKey</a:t>
            </a:r>
            <a:r>
              <a:rPr lang="zh-CN" altLang="en-US" dirty="0"/>
              <a:t>和</a:t>
            </a:r>
            <a:r>
              <a:rPr lang="en-US" altLang="zh-CN" dirty="0" err="1"/>
              <a:t>groupByKey</a:t>
            </a:r>
            <a:r>
              <a:rPr lang="zh-CN" altLang="en-US" dirty="0"/>
              <a:t>的区别</a:t>
            </a:r>
          </a:p>
        </p:txBody>
      </p:sp>
      <p:sp>
        <p:nvSpPr>
          <p:cNvPr id="49155" name="矩形 2"/>
          <p:cNvSpPr>
            <a:spLocks noChangeArrowheads="1"/>
          </p:cNvSpPr>
          <p:nvPr/>
        </p:nvSpPr>
        <p:spPr bwMode="auto">
          <a:xfrm>
            <a:off x="438744" y="1776497"/>
            <a:ext cx="854670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en-US" altLang="zh-CN" sz="2800" dirty="0" err="1"/>
              <a:t>reduceByKey</a:t>
            </a:r>
            <a:r>
              <a:rPr lang="zh-CN" altLang="en-US" sz="2800" dirty="0"/>
              <a:t>用于对每个</a:t>
            </a:r>
            <a:r>
              <a:rPr lang="en-US" altLang="zh-CN" sz="2800" dirty="0"/>
              <a:t>key</a:t>
            </a:r>
            <a:r>
              <a:rPr lang="zh-CN" altLang="en-US" sz="2800" dirty="0"/>
              <a:t>对应的多个</a:t>
            </a:r>
            <a:r>
              <a:rPr lang="en-US" altLang="zh-CN" sz="2800" b="1" dirty="0"/>
              <a:t>value</a:t>
            </a:r>
            <a:r>
              <a:rPr lang="zh-CN" altLang="en-US" sz="2800" dirty="0"/>
              <a:t>进行</a:t>
            </a:r>
            <a:r>
              <a:rPr lang="en-US" altLang="zh-CN" sz="2800" b="1" dirty="0"/>
              <a:t>merge</a:t>
            </a:r>
            <a:r>
              <a:rPr lang="zh-CN" altLang="en-US" sz="2800" b="1" dirty="0"/>
              <a:t>操作</a:t>
            </a:r>
            <a:r>
              <a:rPr lang="zh-CN" altLang="en-US" sz="2800" dirty="0"/>
              <a:t>，最重要的是它能够在本地先进行</a:t>
            </a:r>
            <a:r>
              <a:rPr lang="en-US" altLang="zh-CN" sz="2800" dirty="0"/>
              <a:t>merge</a:t>
            </a:r>
            <a:r>
              <a:rPr lang="zh-CN" altLang="en-US" sz="2800" dirty="0"/>
              <a:t>操作，并且</a:t>
            </a:r>
            <a:r>
              <a:rPr lang="en-US" altLang="zh-CN" sz="2800" dirty="0"/>
              <a:t>merge</a:t>
            </a:r>
            <a:r>
              <a:rPr lang="zh-CN" altLang="en-US" sz="2800" dirty="0"/>
              <a:t>操作可以通过函数自定义</a:t>
            </a:r>
          </a:p>
        </p:txBody>
      </p:sp>
      <p:sp>
        <p:nvSpPr>
          <p:cNvPr id="49157" name="矩形 4"/>
          <p:cNvSpPr>
            <a:spLocks noChangeArrowheads="1"/>
          </p:cNvSpPr>
          <p:nvPr/>
        </p:nvSpPr>
        <p:spPr bwMode="auto">
          <a:xfrm>
            <a:off x="499764" y="3584686"/>
            <a:ext cx="842466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en-US" altLang="zh-CN" sz="2800" dirty="0" err="1"/>
              <a:t>groupByKey</a:t>
            </a:r>
            <a:r>
              <a:rPr lang="zh-CN" altLang="en-US" sz="2800" dirty="0"/>
              <a:t>也是对每个</a:t>
            </a:r>
            <a:r>
              <a:rPr lang="en-US" altLang="zh-CN" sz="2800" dirty="0"/>
              <a:t>key</a:t>
            </a:r>
            <a:r>
              <a:rPr lang="zh-CN" altLang="en-US" sz="2800" dirty="0"/>
              <a:t>进行操作，但只生成一个</a:t>
            </a:r>
            <a:r>
              <a:rPr lang="en-US" altLang="zh-CN" sz="2800" b="1" dirty="0"/>
              <a:t>sequence</a:t>
            </a:r>
            <a:r>
              <a:rPr lang="zh-CN" altLang="en-US" sz="2800" dirty="0"/>
              <a:t>，</a:t>
            </a:r>
            <a:r>
              <a:rPr lang="en-US" altLang="zh-CN" sz="2800" dirty="0" err="1"/>
              <a:t>groupByKey</a:t>
            </a:r>
            <a:r>
              <a:rPr lang="zh-CN" altLang="en-US" sz="2800" dirty="0"/>
              <a:t>本身不能自定义函数，需要先用</a:t>
            </a:r>
            <a:r>
              <a:rPr lang="en-US" altLang="zh-CN" sz="2800" dirty="0" err="1"/>
              <a:t>groupByKey</a:t>
            </a:r>
            <a:r>
              <a:rPr lang="zh-CN" altLang="en-US" sz="2800" dirty="0"/>
              <a:t>生成</a:t>
            </a:r>
            <a:r>
              <a:rPr lang="en-US" altLang="zh-CN" sz="2800" dirty="0"/>
              <a:t>RDD</a:t>
            </a:r>
            <a:r>
              <a:rPr lang="zh-CN" altLang="en-US" sz="2800" dirty="0"/>
              <a:t>，然后才能对此</a:t>
            </a:r>
            <a:r>
              <a:rPr lang="en-US" altLang="zh-CN" sz="2800" dirty="0"/>
              <a:t>RDD</a:t>
            </a:r>
            <a:r>
              <a:rPr lang="zh-CN" altLang="en-US" sz="2800" dirty="0"/>
              <a:t>通过</a:t>
            </a:r>
            <a:r>
              <a:rPr lang="en-US" altLang="zh-CN" sz="2800" dirty="0"/>
              <a:t>map</a:t>
            </a:r>
            <a:r>
              <a:rPr lang="zh-CN" altLang="en-US" sz="2800" dirty="0"/>
              <a:t>进行自定义函数操作</a:t>
            </a:r>
          </a:p>
        </p:txBody>
      </p:sp>
    </p:spTree>
    <p:extLst>
      <p:ext uri="{BB962C8B-B14F-4D97-AF65-F5344CB8AC3E}">
        <p14:creationId xmlns:p14="http://schemas.microsoft.com/office/powerpoint/2010/main" val="22226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Actions/Transformations</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272222"/>
            <a:ext cx="6809578" cy="5766175"/>
          </a:xfrm>
          <a:prstGeom prst="rect">
            <a:avLst/>
          </a:prstGeom>
        </p:spPr>
      </p:pic>
    </p:spTree>
    <p:extLst>
      <p:ext uri="{BB962C8B-B14F-4D97-AF65-F5344CB8AC3E}">
        <p14:creationId xmlns:p14="http://schemas.microsoft.com/office/powerpoint/2010/main" val="137755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272480" y="446279"/>
            <a:ext cx="8667750" cy="914400"/>
          </a:xfrm>
          <a:ln/>
        </p:spPr>
        <p:txBody>
          <a:bodyPr/>
          <a:lstStyle/>
          <a:p>
            <a:r>
              <a:rPr lang="en-US" altLang="zh-CN" dirty="0"/>
              <a:t>3.2.2 </a:t>
            </a:r>
            <a:r>
              <a:rPr lang="zh-CN" altLang="en-US" dirty="0" smtClean="0"/>
              <a:t>键</a:t>
            </a:r>
            <a:r>
              <a:rPr lang="zh-CN" altLang="en-US" dirty="0"/>
              <a:t>值对</a:t>
            </a:r>
            <a:r>
              <a:rPr lang="en-US" altLang="zh-CN" dirty="0"/>
              <a:t>RDD</a:t>
            </a:r>
            <a:r>
              <a:rPr lang="zh-CN" altLang="en-US" dirty="0" smtClean="0"/>
              <a:t>转换：</a:t>
            </a:r>
            <a:r>
              <a:rPr lang="en-US" altLang="zh-CN" dirty="0" smtClean="0"/>
              <a:t>keys</a:t>
            </a:r>
            <a:endParaRPr lang="zh-CN" altLang="en-US" dirty="0"/>
          </a:p>
        </p:txBody>
      </p:sp>
      <p:sp>
        <p:nvSpPr>
          <p:cNvPr id="51204" name="矩形 3"/>
          <p:cNvSpPr>
            <a:spLocks noChangeArrowheads="1"/>
          </p:cNvSpPr>
          <p:nvPr/>
        </p:nvSpPr>
        <p:spPr bwMode="auto">
          <a:xfrm>
            <a:off x="560512" y="1772816"/>
            <a:ext cx="89289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800" dirty="0"/>
              <a:t>keys</a:t>
            </a:r>
            <a:r>
              <a:rPr lang="zh-CN" altLang="en-US" sz="2800" dirty="0"/>
              <a:t>只会把</a:t>
            </a:r>
            <a:r>
              <a:rPr lang="en-US" altLang="zh-CN" sz="2800" dirty="0"/>
              <a:t>Pair RDD</a:t>
            </a:r>
            <a:r>
              <a:rPr lang="zh-CN" altLang="en-US" sz="2800" dirty="0"/>
              <a:t>中的</a:t>
            </a:r>
            <a:r>
              <a:rPr lang="en-US" altLang="zh-CN" sz="2800" dirty="0"/>
              <a:t>key</a:t>
            </a:r>
            <a:r>
              <a:rPr lang="zh-CN" altLang="en-US" sz="2800" dirty="0"/>
              <a:t>返回形成一个新的</a:t>
            </a:r>
            <a:r>
              <a:rPr lang="en-US" altLang="zh-CN" sz="2800" dirty="0"/>
              <a:t>RDD</a:t>
            </a:r>
            <a:endParaRPr lang="zh-CN" altLang="en-US" sz="2800" dirty="0"/>
          </a:p>
        </p:txBody>
      </p:sp>
      <p:sp>
        <p:nvSpPr>
          <p:cNvPr id="51205" name="矩形 4"/>
          <p:cNvSpPr>
            <a:spLocks noChangeArrowheads="1"/>
          </p:cNvSpPr>
          <p:nvPr/>
        </p:nvSpPr>
        <p:spPr bwMode="auto">
          <a:xfrm>
            <a:off x="744860" y="2708173"/>
            <a:ext cx="8560296" cy="25545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err="1">
                <a:solidFill>
                  <a:schemeClr val="bg1"/>
                </a:solidFill>
              </a:rPr>
              <a:t>kvpairs</a:t>
            </a:r>
            <a:r>
              <a:rPr lang="en-US" altLang="zh-CN" dirty="0">
                <a:solidFill>
                  <a:schemeClr val="bg1"/>
                </a:solidFill>
              </a:rPr>
              <a:t> = </a:t>
            </a:r>
            <a:r>
              <a:rPr lang="en-US" altLang="zh-CN" dirty="0" err="1">
                <a:solidFill>
                  <a:schemeClr val="bg1"/>
                </a:solidFill>
              </a:rPr>
              <a:t>sc.parallelize</a:t>
            </a:r>
            <a:r>
              <a:rPr lang="en-US" altLang="zh-CN" dirty="0">
                <a:solidFill>
                  <a:schemeClr val="bg1"/>
                </a:solidFill>
              </a:rPr>
              <a:t>([('city', 'Hayward')</a:t>
            </a:r>
          </a:p>
          <a:p>
            <a:pPr eaLnBrk="1" hangingPunct="1">
              <a:spcBef>
                <a:spcPct val="0"/>
              </a:spcBef>
              <a:buFontTx/>
              <a:buNone/>
            </a:pPr>
            <a:r>
              <a:rPr lang="en-US" altLang="zh-CN" dirty="0">
                <a:solidFill>
                  <a:schemeClr val="bg1"/>
                </a:solidFill>
              </a:rPr>
              <a:t>, ('state', 'CA')</a:t>
            </a:r>
          </a:p>
          <a:p>
            <a:pPr eaLnBrk="1" hangingPunct="1">
              <a:spcBef>
                <a:spcPct val="0"/>
              </a:spcBef>
              <a:buFontTx/>
              <a:buNone/>
            </a:pPr>
            <a:r>
              <a:rPr lang="en-US" altLang="zh-CN" dirty="0">
                <a:solidFill>
                  <a:schemeClr val="bg1"/>
                </a:solidFill>
              </a:rPr>
              <a:t>, ('zip', 94541)</a:t>
            </a:r>
          </a:p>
          <a:p>
            <a:pPr eaLnBrk="1" hangingPunct="1">
              <a:spcBef>
                <a:spcPct val="0"/>
              </a:spcBef>
              <a:buFontTx/>
              <a:buNone/>
            </a:pPr>
            <a:r>
              <a:rPr lang="en-US" altLang="zh-CN" dirty="0">
                <a:solidFill>
                  <a:schemeClr val="bg1"/>
                </a:solidFill>
              </a:rPr>
              <a:t>, ('country', 'USA')])</a:t>
            </a:r>
          </a:p>
          <a:p>
            <a:pPr eaLnBrk="1" hangingPunct="1">
              <a:spcBef>
                <a:spcPct val="0"/>
              </a:spcBef>
              <a:buFontTx/>
              <a:buNone/>
            </a:pPr>
            <a:r>
              <a:rPr lang="en-US" altLang="zh-CN" dirty="0" err="1">
                <a:solidFill>
                  <a:schemeClr val="bg1"/>
                </a:solidFill>
              </a:rPr>
              <a:t>kvpairs.keys</a:t>
            </a:r>
            <a:r>
              <a:rPr lang="en-US" altLang="zh-CN" dirty="0">
                <a:solidFill>
                  <a:schemeClr val="bg1"/>
                </a:solidFill>
              </a:rPr>
              <a:t>().collect()</a:t>
            </a:r>
          </a:p>
        </p:txBody>
      </p:sp>
    </p:spTree>
    <p:extLst>
      <p:ext uri="{BB962C8B-B14F-4D97-AF65-F5344CB8AC3E}">
        <p14:creationId xmlns:p14="http://schemas.microsoft.com/office/powerpoint/2010/main" val="3159084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344488" y="332656"/>
            <a:ext cx="8667750" cy="914400"/>
          </a:xfrm>
          <a:ln/>
        </p:spPr>
        <p:txBody>
          <a:bodyPr/>
          <a:lstStyle/>
          <a:p>
            <a:r>
              <a:rPr lang="en-US" altLang="zh-CN" dirty="0"/>
              <a:t>3.2.2 </a:t>
            </a:r>
            <a:r>
              <a:rPr lang="zh-CN" altLang="en-US" dirty="0" smtClean="0"/>
              <a:t>键</a:t>
            </a:r>
            <a:r>
              <a:rPr lang="zh-CN" altLang="en-US" dirty="0"/>
              <a:t>值对</a:t>
            </a:r>
            <a:r>
              <a:rPr lang="en-US" altLang="zh-CN" dirty="0"/>
              <a:t>RDD</a:t>
            </a:r>
            <a:r>
              <a:rPr lang="zh-CN" altLang="en-US" dirty="0" smtClean="0"/>
              <a:t>转换</a:t>
            </a:r>
            <a:r>
              <a:rPr lang="zh-CN" altLang="en-US" dirty="0" smtClean="0"/>
              <a:t>：</a:t>
            </a:r>
            <a:r>
              <a:rPr lang="en-US" altLang="zh-CN" dirty="0" smtClean="0"/>
              <a:t>values</a:t>
            </a:r>
            <a:endParaRPr lang="zh-CN" altLang="en-US" dirty="0"/>
          </a:p>
        </p:txBody>
      </p:sp>
      <p:sp>
        <p:nvSpPr>
          <p:cNvPr id="52228" name="矩形 3"/>
          <p:cNvSpPr>
            <a:spLocks noChangeArrowheads="1"/>
          </p:cNvSpPr>
          <p:nvPr/>
        </p:nvSpPr>
        <p:spPr bwMode="auto">
          <a:xfrm>
            <a:off x="523479" y="1844824"/>
            <a:ext cx="8674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400" dirty="0"/>
              <a:t>values</a:t>
            </a:r>
            <a:r>
              <a:rPr lang="zh-CN" altLang="en-US" sz="2400" dirty="0"/>
              <a:t>只会把</a:t>
            </a:r>
            <a:r>
              <a:rPr lang="en-US" altLang="zh-CN" sz="2400" dirty="0"/>
              <a:t>Pair RDD</a:t>
            </a:r>
            <a:r>
              <a:rPr lang="zh-CN" altLang="en-US" sz="2400" dirty="0"/>
              <a:t>中的</a:t>
            </a:r>
            <a:r>
              <a:rPr lang="en-US" altLang="zh-CN" sz="2400" dirty="0"/>
              <a:t>value</a:t>
            </a:r>
            <a:r>
              <a:rPr lang="zh-CN" altLang="en-US" sz="2400" dirty="0"/>
              <a:t>返回形成一个新的</a:t>
            </a:r>
            <a:r>
              <a:rPr lang="en-US" altLang="zh-CN" sz="2400" dirty="0"/>
              <a:t>RDD</a:t>
            </a:r>
            <a:r>
              <a:rPr lang="zh-CN" altLang="en-US" sz="2400" dirty="0"/>
              <a:t>。</a:t>
            </a:r>
          </a:p>
        </p:txBody>
      </p:sp>
      <p:sp>
        <p:nvSpPr>
          <p:cNvPr id="52230" name="矩形 5"/>
          <p:cNvSpPr>
            <a:spLocks noChangeArrowheads="1"/>
          </p:cNvSpPr>
          <p:nvPr/>
        </p:nvSpPr>
        <p:spPr bwMode="auto">
          <a:xfrm>
            <a:off x="656830" y="2708920"/>
            <a:ext cx="8541518" cy="25545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err="1">
                <a:solidFill>
                  <a:schemeClr val="bg1"/>
                </a:solidFill>
              </a:rPr>
              <a:t>kvpairs</a:t>
            </a:r>
            <a:r>
              <a:rPr lang="en-US" altLang="zh-CN" dirty="0">
                <a:solidFill>
                  <a:schemeClr val="bg1"/>
                </a:solidFill>
              </a:rPr>
              <a:t> = </a:t>
            </a:r>
            <a:r>
              <a:rPr lang="en-US" altLang="zh-CN" dirty="0" err="1">
                <a:solidFill>
                  <a:schemeClr val="bg1"/>
                </a:solidFill>
              </a:rPr>
              <a:t>sc.parallelize</a:t>
            </a:r>
            <a:r>
              <a:rPr lang="en-US" altLang="zh-CN" dirty="0">
                <a:solidFill>
                  <a:schemeClr val="bg1"/>
                </a:solidFill>
              </a:rPr>
              <a:t>([('</a:t>
            </a:r>
            <a:r>
              <a:rPr lang="en-US" altLang="zh-CN" dirty="0" err="1">
                <a:solidFill>
                  <a:schemeClr val="bg1"/>
                </a:solidFill>
              </a:rPr>
              <a:t>city','Hayward</a:t>
            </a:r>
            <a:r>
              <a:rPr lang="en-US" altLang="zh-CN" dirty="0">
                <a:solidFill>
                  <a:schemeClr val="bg1"/>
                </a:solidFill>
              </a:rPr>
              <a:t>')</a:t>
            </a:r>
          </a:p>
          <a:p>
            <a:pPr eaLnBrk="1" hangingPunct="1">
              <a:spcBef>
                <a:spcPct val="0"/>
              </a:spcBef>
              <a:buFontTx/>
              <a:buNone/>
            </a:pPr>
            <a:r>
              <a:rPr lang="en-US" altLang="zh-CN" dirty="0">
                <a:solidFill>
                  <a:schemeClr val="bg1"/>
                </a:solidFill>
              </a:rPr>
              <a:t>,('</a:t>
            </a:r>
            <a:r>
              <a:rPr lang="en-US" altLang="zh-CN" dirty="0" err="1">
                <a:solidFill>
                  <a:schemeClr val="bg1"/>
                </a:solidFill>
              </a:rPr>
              <a:t>state','CA</a:t>
            </a:r>
            <a:r>
              <a:rPr lang="en-US" altLang="zh-CN" dirty="0">
                <a:solidFill>
                  <a:schemeClr val="bg1"/>
                </a:solidFill>
              </a:rPr>
              <a:t>')</a:t>
            </a:r>
          </a:p>
          <a:p>
            <a:pPr eaLnBrk="1" hangingPunct="1">
              <a:spcBef>
                <a:spcPct val="0"/>
              </a:spcBef>
              <a:buFontTx/>
              <a:buNone/>
            </a:pPr>
            <a:r>
              <a:rPr lang="en-US" altLang="zh-CN" dirty="0">
                <a:solidFill>
                  <a:schemeClr val="bg1"/>
                </a:solidFill>
              </a:rPr>
              <a:t>,('zip',94541)</a:t>
            </a:r>
          </a:p>
          <a:p>
            <a:pPr eaLnBrk="1" hangingPunct="1">
              <a:spcBef>
                <a:spcPct val="0"/>
              </a:spcBef>
              <a:buFontTx/>
              <a:buNone/>
            </a:pPr>
            <a:r>
              <a:rPr lang="en-US" altLang="zh-CN" dirty="0">
                <a:solidFill>
                  <a:schemeClr val="bg1"/>
                </a:solidFill>
              </a:rPr>
              <a:t>,('</a:t>
            </a:r>
            <a:r>
              <a:rPr lang="en-US" altLang="zh-CN" dirty="0" err="1">
                <a:solidFill>
                  <a:schemeClr val="bg1"/>
                </a:solidFill>
              </a:rPr>
              <a:t>country','USA</a:t>
            </a:r>
            <a:r>
              <a:rPr lang="en-US" altLang="zh-CN" dirty="0">
                <a:solidFill>
                  <a:schemeClr val="bg1"/>
                </a:solidFill>
              </a:rPr>
              <a:t>')])</a:t>
            </a:r>
          </a:p>
          <a:p>
            <a:pPr eaLnBrk="1" hangingPunct="1">
              <a:spcBef>
                <a:spcPct val="0"/>
              </a:spcBef>
              <a:buFontTx/>
              <a:buNone/>
            </a:pPr>
            <a:r>
              <a:rPr lang="en-US" altLang="zh-CN" dirty="0" err="1">
                <a:solidFill>
                  <a:schemeClr val="bg1"/>
                </a:solidFill>
              </a:rPr>
              <a:t>kvpairs.values</a:t>
            </a:r>
            <a:r>
              <a:rPr lang="en-US" altLang="zh-CN" dirty="0">
                <a:solidFill>
                  <a:schemeClr val="bg1"/>
                </a:solidFill>
              </a:rPr>
              <a:t>().collect()</a:t>
            </a:r>
          </a:p>
        </p:txBody>
      </p:sp>
    </p:spTree>
    <p:extLst>
      <p:ext uri="{BB962C8B-B14F-4D97-AF65-F5344CB8AC3E}">
        <p14:creationId xmlns:p14="http://schemas.microsoft.com/office/powerpoint/2010/main" val="15183729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560513" y="404664"/>
            <a:ext cx="8667750" cy="914400"/>
          </a:xfrm>
          <a:ln/>
        </p:spPr>
        <p:txBody>
          <a:bodyPr/>
          <a:lstStyle/>
          <a:p>
            <a:r>
              <a:rPr lang="en-US" altLang="zh-CN" dirty="0"/>
              <a:t>3.2.2 </a:t>
            </a:r>
            <a:r>
              <a:rPr lang="zh-CN" altLang="en-US" dirty="0" smtClean="0"/>
              <a:t>键</a:t>
            </a:r>
            <a:r>
              <a:rPr lang="zh-CN" altLang="en-US" dirty="0"/>
              <a:t>值对</a:t>
            </a:r>
            <a:r>
              <a:rPr lang="en-US" altLang="zh-CN" dirty="0"/>
              <a:t>RDD</a:t>
            </a:r>
            <a:r>
              <a:rPr lang="zh-CN" altLang="en-US" dirty="0" smtClean="0"/>
              <a:t>转换</a:t>
            </a:r>
            <a:r>
              <a:rPr lang="zh-CN" altLang="en-US" dirty="0" smtClean="0"/>
              <a:t>：</a:t>
            </a:r>
            <a:r>
              <a:rPr lang="en-US" altLang="zh-CN" dirty="0" err="1" smtClean="0"/>
              <a:t>sortByKey</a:t>
            </a:r>
            <a:endParaRPr lang="zh-CN" altLang="en-US" dirty="0"/>
          </a:p>
        </p:txBody>
      </p:sp>
      <p:sp>
        <p:nvSpPr>
          <p:cNvPr id="53252" name="矩形 3"/>
          <p:cNvSpPr>
            <a:spLocks noChangeArrowheads="1"/>
          </p:cNvSpPr>
          <p:nvPr/>
        </p:nvSpPr>
        <p:spPr bwMode="auto">
          <a:xfrm>
            <a:off x="560513" y="1841230"/>
            <a:ext cx="85689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Ø"/>
            </a:pPr>
            <a:r>
              <a:rPr lang="en-US" altLang="zh-CN" sz="2800" dirty="0" err="1"/>
              <a:t>sortByKey</a:t>
            </a:r>
            <a:r>
              <a:rPr lang="en-US" altLang="zh-CN" sz="2800" dirty="0"/>
              <a:t>()</a:t>
            </a:r>
            <a:r>
              <a:rPr lang="zh-CN" altLang="en-US" sz="2800" dirty="0"/>
              <a:t>的功能是返回一个根据键排序的</a:t>
            </a:r>
            <a:r>
              <a:rPr lang="en-US" altLang="zh-CN" sz="2800" dirty="0"/>
              <a:t>RDD</a:t>
            </a:r>
            <a:endParaRPr lang="zh-CN" altLang="en-US" sz="2800" dirty="0"/>
          </a:p>
        </p:txBody>
      </p:sp>
      <p:sp>
        <p:nvSpPr>
          <p:cNvPr id="53254" name="矩形 5"/>
          <p:cNvSpPr>
            <a:spLocks noChangeArrowheads="1"/>
          </p:cNvSpPr>
          <p:nvPr/>
        </p:nvSpPr>
        <p:spPr bwMode="auto">
          <a:xfrm>
            <a:off x="704528" y="2881517"/>
            <a:ext cx="8816974" cy="25545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err="1">
                <a:solidFill>
                  <a:schemeClr val="bg1"/>
                </a:solidFill>
              </a:rPr>
              <a:t>kvpairs</a:t>
            </a:r>
            <a:r>
              <a:rPr lang="en-US" altLang="zh-CN" dirty="0">
                <a:solidFill>
                  <a:schemeClr val="bg1"/>
                </a:solidFill>
              </a:rPr>
              <a:t> = </a:t>
            </a:r>
            <a:r>
              <a:rPr lang="en-US" altLang="zh-CN" dirty="0" err="1">
                <a:solidFill>
                  <a:schemeClr val="bg1"/>
                </a:solidFill>
              </a:rPr>
              <a:t>sc.parallelize</a:t>
            </a:r>
            <a:r>
              <a:rPr lang="en-US" altLang="zh-CN" dirty="0">
                <a:solidFill>
                  <a:schemeClr val="bg1"/>
                </a:solidFill>
              </a:rPr>
              <a:t>([('</a:t>
            </a:r>
            <a:r>
              <a:rPr lang="en-US" altLang="zh-CN" dirty="0" err="1">
                <a:solidFill>
                  <a:schemeClr val="bg1"/>
                </a:solidFill>
              </a:rPr>
              <a:t>city','Hayward</a:t>
            </a:r>
            <a:r>
              <a:rPr lang="en-US" altLang="zh-CN" dirty="0">
                <a:solidFill>
                  <a:schemeClr val="bg1"/>
                </a:solidFill>
              </a:rPr>
              <a:t>')</a:t>
            </a:r>
          </a:p>
          <a:p>
            <a:pPr eaLnBrk="1" hangingPunct="1">
              <a:spcBef>
                <a:spcPct val="0"/>
              </a:spcBef>
              <a:buFontTx/>
              <a:buNone/>
            </a:pPr>
            <a:r>
              <a:rPr lang="en-US" altLang="zh-CN" dirty="0">
                <a:solidFill>
                  <a:schemeClr val="bg1"/>
                </a:solidFill>
              </a:rPr>
              <a:t>,('</a:t>
            </a:r>
            <a:r>
              <a:rPr lang="en-US" altLang="zh-CN" dirty="0" err="1">
                <a:solidFill>
                  <a:schemeClr val="bg1"/>
                </a:solidFill>
              </a:rPr>
              <a:t>state','CA</a:t>
            </a:r>
            <a:r>
              <a:rPr lang="en-US" altLang="zh-CN" dirty="0">
                <a:solidFill>
                  <a:schemeClr val="bg1"/>
                </a:solidFill>
              </a:rPr>
              <a:t>')</a:t>
            </a:r>
          </a:p>
          <a:p>
            <a:pPr eaLnBrk="1" hangingPunct="1">
              <a:spcBef>
                <a:spcPct val="0"/>
              </a:spcBef>
              <a:buFontTx/>
              <a:buNone/>
            </a:pPr>
            <a:r>
              <a:rPr lang="en-US" altLang="zh-CN" dirty="0">
                <a:solidFill>
                  <a:schemeClr val="bg1"/>
                </a:solidFill>
              </a:rPr>
              <a:t>,('zip',94541)</a:t>
            </a:r>
          </a:p>
          <a:p>
            <a:pPr eaLnBrk="1" hangingPunct="1">
              <a:spcBef>
                <a:spcPct val="0"/>
              </a:spcBef>
              <a:buFontTx/>
              <a:buNone/>
            </a:pPr>
            <a:r>
              <a:rPr lang="en-US" altLang="zh-CN" dirty="0">
                <a:solidFill>
                  <a:schemeClr val="bg1"/>
                </a:solidFill>
              </a:rPr>
              <a:t>,('</a:t>
            </a:r>
            <a:r>
              <a:rPr lang="en-US" altLang="zh-CN" dirty="0" err="1">
                <a:solidFill>
                  <a:schemeClr val="bg1"/>
                </a:solidFill>
              </a:rPr>
              <a:t>country','USA</a:t>
            </a:r>
            <a:r>
              <a:rPr lang="en-US" altLang="zh-CN" dirty="0">
                <a:solidFill>
                  <a:schemeClr val="bg1"/>
                </a:solidFill>
              </a:rPr>
              <a:t>')])</a:t>
            </a:r>
          </a:p>
          <a:p>
            <a:pPr eaLnBrk="1" hangingPunct="1">
              <a:spcBef>
                <a:spcPct val="0"/>
              </a:spcBef>
              <a:buFontTx/>
              <a:buNone/>
            </a:pPr>
            <a:r>
              <a:rPr lang="en-US" altLang="zh-CN" dirty="0" err="1">
                <a:solidFill>
                  <a:schemeClr val="bg1"/>
                </a:solidFill>
              </a:rPr>
              <a:t>kvpairs.sortByKey</a:t>
            </a:r>
            <a:r>
              <a:rPr lang="en-US" altLang="zh-CN" dirty="0">
                <a:solidFill>
                  <a:schemeClr val="bg1"/>
                </a:solidFill>
              </a:rPr>
              <a:t>()</a:t>
            </a:r>
          </a:p>
        </p:txBody>
      </p:sp>
    </p:spTree>
    <p:extLst>
      <p:ext uri="{BB962C8B-B14F-4D97-AF65-F5344CB8AC3E}">
        <p14:creationId xmlns:p14="http://schemas.microsoft.com/office/powerpoint/2010/main" val="3287068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704528" y="498376"/>
            <a:ext cx="8667750" cy="914400"/>
          </a:xfrm>
          <a:ln/>
        </p:spPr>
        <p:txBody>
          <a:bodyPr/>
          <a:lstStyle/>
          <a:p>
            <a:r>
              <a:rPr lang="en-US" altLang="zh-CN" dirty="0"/>
              <a:t>3.2.2 </a:t>
            </a:r>
            <a:r>
              <a:rPr lang="zh-CN" altLang="en-US" dirty="0" smtClean="0"/>
              <a:t>键</a:t>
            </a:r>
            <a:r>
              <a:rPr lang="zh-CN" altLang="en-US" dirty="0"/>
              <a:t>值对</a:t>
            </a:r>
            <a:r>
              <a:rPr lang="en-US" altLang="zh-CN" dirty="0"/>
              <a:t>RDD</a:t>
            </a:r>
            <a:r>
              <a:rPr lang="zh-CN" altLang="en-US" dirty="0" smtClean="0"/>
              <a:t>转换：</a:t>
            </a:r>
            <a:r>
              <a:rPr lang="en-US" altLang="zh-CN" dirty="0" err="1" smtClean="0"/>
              <a:t>sortBy</a:t>
            </a:r>
            <a:endParaRPr lang="zh-CN" altLang="en-US" dirty="0"/>
          </a:p>
        </p:txBody>
      </p:sp>
      <p:sp>
        <p:nvSpPr>
          <p:cNvPr id="54275" name="矩形 2"/>
          <p:cNvSpPr>
            <a:spLocks noChangeArrowheads="1"/>
          </p:cNvSpPr>
          <p:nvPr/>
        </p:nvSpPr>
        <p:spPr bwMode="auto">
          <a:xfrm>
            <a:off x="128464" y="1772816"/>
            <a:ext cx="9349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en-US" altLang="zh-CN" sz="2400" b="1" dirty="0" err="1"/>
              <a:t>RDD.sortBy</a:t>
            </a:r>
            <a:r>
              <a:rPr lang="en-US" altLang="zh-CN" sz="2400" b="1" dirty="0"/>
              <a:t>(&lt;</a:t>
            </a:r>
            <a:r>
              <a:rPr lang="en-US" altLang="zh-CN" sz="2400" b="1" dirty="0" err="1"/>
              <a:t>keyfunc</a:t>
            </a:r>
            <a:r>
              <a:rPr lang="en-US" altLang="zh-CN" sz="2400" b="1" dirty="0"/>
              <a:t>&gt;, ascending=True, </a:t>
            </a:r>
            <a:r>
              <a:rPr lang="en-US" altLang="zh-CN" sz="2400" b="1" dirty="0" err="1"/>
              <a:t>numPartitions</a:t>
            </a:r>
            <a:r>
              <a:rPr lang="en-US" altLang="zh-CN" sz="2400" b="1" dirty="0"/>
              <a:t>=None)</a:t>
            </a:r>
          </a:p>
        </p:txBody>
      </p:sp>
      <p:sp>
        <p:nvSpPr>
          <p:cNvPr id="41989" name="矩形 4"/>
          <p:cNvSpPr>
            <a:spLocks noChangeArrowheads="1"/>
          </p:cNvSpPr>
          <p:nvPr/>
        </p:nvSpPr>
        <p:spPr bwMode="auto">
          <a:xfrm>
            <a:off x="272479" y="2780928"/>
            <a:ext cx="9205659" cy="224676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readme = </a:t>
            </a:r>
            <a:r>
              <a:rPr lang="en-US" altLang="zh-CN" sz="2800" dirty="0" err="1" smtClean="0">
                <a:solidFill>
                  <a:schemeClr val="bg1"/>
                </a:solidFill>
              </a:rPr>
              <a:t>sc.textFile</a:t>
            </a:r>
            <a:r>
              <a:rPr lang="en-US" altLang="zh-CN" sz="2800" dirty="0" smtClean="0">
                <a:solidFill>
                  <a:schemeClr val="bg1"/>
                </a:solidFill>
              </a:rPr>
              <a:t>(</a:t>
            </a:r>
            <a:r>
              <a:rPr lang="en-US" altLang="zh-CN" sz="2800" dirty="0">
                <a:solidFill>
                  <a:schemeClr val="bg1"/>
                </a:solidFill>
                <a:latin typeface="Times New Roman" panose="02020603050405020304" pitchFamily="18" charset="0"/>
                <a:cs typeface="Times New Roman" panose="02020603050405020304" pitchFamily="18" charset="0"/>
              </a:rPr>
              <a:t>hdfs://Host1:9000/sparkdata/word.txt </a:t>
            </a:r>
            <a:r>
              <a:rPr lang="en-US" altLang="zh-CN" sz="2800" dirty="0" smtClean="0">
                <a:solidFill>
                  <a:schemeClr val="bg1"/>
                </a:solidFill>
              </a:rPr>
              <a:t>')</a:t>
            </a:r>
            <a:endParaRPr lang="en-US" altLang="zh-CN" sz="2800" dirty="0">
              <a:solidFill>
                <a:schemeClr val="bg1"/>
              </a:solidFill>
            </a:endParaRPr>
          </a:p>
          <a:p>
            <a:pPr eaLnBrk="1" hangingPunct="1">
              <a:spcBef>
                <a:spcPct val="0"/>
              </a:spcBef>
              <a:buFontTx/>
              <a:buNone/>
            </a:pPr>
            <a:r>
              <a:rPr lang="en-US" altLang="zh-CN" sz="2800" dirty="0">
                <a:solidFill>
                  <a:schemeClr val="bg1"/>
                </a:solidFill>
              </a:rPr>
              <a:t>words = </a:t>
            </a:r>
            <a:r>
              <a:rPr lang="en-US" altLang="zh-CN" sz="2800" dirty="0" err="1">
                <a:solidFill>
                  <a:schemeClr val="bg1"/>
                </a:solidFill>
              </a:rPr>
              <a:t>readme.flatMap</a:t>
            </a:r>
            <a:r>
              <a:rPr lang="en-US" altLang="zh-CN" sz="2800" dirty="0">
                <a:solidFill>
                  <a:schemeClr val="bg1"/>
                </a:solidFill>
              </a:rPr>
              <a:t>(lambda x: </a:t>
            </a:r>
            <a:r>
              <a:rPr lang="en-US" altLang="zh-CN" sz="2800" dirty="0" err="1">
                <a:solidFill>
                  <a:schemeClr val="bg1"/>
                </a:solidFill>
              </a:rPr>
              <a:t>x.split</a:t>
            </a:r>
            <a:r>
              <a:rPr lang="en-US" altLang="zh-CN" sz="2800" dirty="0">
                <a:solidFill>
                  <a:schemeClr val="bg1"/>
                </a:solidFill>
              </a:rPr>
              <a:t>(' '))</a:t>
            </a:r>
          </a:p>
          <a:p>
            <a:pPr eaLnBrk="1" hangingPunct="1">
              <a:spcBef>
                <a:spcPct val="0"/>
              </a:spcBef>
              <a:buFontTx/>
              <a:buNone/>
            </a:pPr>
            <a:r>
              <a:rPr lang="en-US" altLang="zh-CN" sz="2800" dirty="0" err="1">
                <a:solidFill>
                  <a:schemeClr val="bg1"/>
                </a:solidFill>
              </a:rPr>
              <a:t>sortbyfirstletter</a:t>
            </a:r>
            <a:r>
              <a:rPr lang="en-US" altLang="zh-CN" sz="2800" dirty="0">
                <a:solidFill>
                  <a:schemeClr val="bg1"/>
                </a:solidFill>
              </a:rPr>
              <a:t> = </a:t>
            </a:r>
            <a:r>
              <a:rPr lang="en-US" altLang="zh-CN" sz="2800" dirty="0" err="1">
                <a:solidFill>
                  <a:schemeClr val="bg1"/>
                </a:solidFill>
              </a:rPr>
              <a:t>words.sortBy</a:t>
            </a:r>
            <a:r>
              <a:rPr lang="en-US" altLang="zh-CN" sz="2800" dirty="0">
                <a:solidFill>
                  <a:schemeClr val="bg1"/>
                </a:solidFill>
              </a:rPr>
              <a:t>(lambda x: x[0].lower(),</a:t>
            </a:r>
          </a:p>
          <a:p>
            <a:pPr eaLnBrk="1" hangingPunct="1">
              <a:spcBef>
                <a:spcPct val="0"/>
              </a:spcBef>
              <a:buFontTx/>
              <a:buNone/>
            </a:pPr>
            <a:r>
              <a:rPr lang="en-US" altLang="zh-CN" sz="2800" dirty="0">
                <a:solidFill>
                  <a:schemeClr val="bg1"/>
                </a:solidFill>
              </a:rPr>
              <a:t>ascending=False)</a:t>
            </a:r>
          </a:p>
          <a:p>
            <a:pPr eaLnBrk="1" hangingPunct="1">
              <a:spcBef>
                <a:spcPct val="0"/>
              </a:spcBef>
              <a:buFontTx/>
              <a:buNone/>
            </a:pPr>
            <a:r>
              <a:rPr lang="en-US" altLang="zh-CN" sz="2800" dirty="0" err="1">
                <a:solidFill>
                  <a:schemeClr val="bg1"/>
                </a:solidFill>
              </a:rPr>
              <a:t>sortbyfirstletter.collect</a:t>
            </a:r>
            <a:r>
              <a:rPr lang="en-US" altLang="zh-CN" sz="2800" dirty="0">
                <a:solidFill>
                  <a:schemeClr val="bg1"/>
                </a:solidFill>
              </a:rPr>
              <a:t>()</a:t>
            </a:r>
            <a:endParaRPr lang="zh-CN" altLang="en-US" sz="2800" dirty="0">
              <a:solidFill>
                <a:schemeClr val="bg1"/>
              </a:solidFill>
            </a:endParaRPr>
          </a:p>
        </p:txBody>
      </p:sp>
    </p:spTree>
    <p:extLst>
      <p:ext uri="{BB962C8B-B14F-4D97-AF65-F5344CB8AC3E}">
        <p14:creationId xmlns:p14="http://schemas.microsoft.com/office/powerpoint/2010/main" val="409647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blinds(horizontal)">
                                      <p:cBhvr>
                                        <p:cTn id="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704508" y="315870"/>
            <a:ext cx="8667750" cy="1217066"/>
          </a:xfrm>
          <a:ln/>
        </p:spPr>
        <p:txBody>
          <a:bodyPr/>
          <a:lstStyle/>
          <a:p>
            <a:r>
              <a:rPr lang="en-US" altLang="zh-CN" dirty="0"/>
              <a:t>3.2.2 </a:t>
            </a:r>
            <a:r>
              <a:rPr lang="zh-CN" altLang="en-US" dirty="0" smtClean="0"/>
              <a:t>键</a:t>
            </a:r>
            <a:r>
              <a:rPr lang="zh-CN" altLang="en-US" dirty="0"/>
              <a:t>值对</a:t>
            </a:r>
            <a:r>
              <a:rPr lang="en-US" altLang="zh-CN" dirty="0"/>
              <a:t>RDD</a:t>
            </a:r>
            <a:r>
              <a:rPr lang="zh-CN" altLang="en-US" dirty="0" smtClean="0"/>
              <a:t>转换：</a:t>
            </a:r>
            <a:r>
              <a:rPr lang="en-US" altLang="zh-CN" dirty="0" err="1" smtClean="0"/>
              <a:t>mapValues</a:t>
            </a:r>
            <a:endParaRPr lang="zh-CN" altLang="en-US" dirty="0"/>
          </a:p>
        </p:txBody>
      </p:sp>
      <p:sp>
        <p:nvSpPr>
          <p:cNvPr id="55299" name="矩形 2"/>
          <p:cNvSpPr>
            <a:spLocks noChangeArrowheads="1"/>
          </p:cNvSpPr>
          <p:nvPr/>
        </p:nvSpPr>
        <p:spPr bwMode="auto">
          <a:xfrm>
            <a:off x="659270" y="1523279"/>
            <a:ext cx="44300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en-US" altLang="zh-CN" sz="2400" b="1" dirty="0" err="1"/>
              <a:t>RDD.mapValues</a:t>
            </a:r>
            <a:r>
              <a:rPr lang="en-US" altLang="zh-CN" sz="2400" b="1" dirty="0"/>
              <a:t>(&lt;function&gt;)</a:t>
            </a:r>
          </a:p>
        </p:txBody>
      </p:sp>
      <p:sp>
        <p:nvSpPr>
          <p:cNvPr id="55300" name="矩形 3"/>
          <p:cNvSpPr>
            <a:spLocks noChangeArrowheads="1"/>
          </p:cNvSpPr>
          <p:nvPr/>
        </p:nvSpPr>
        <p:spPr bwMode="auto">
          <a:xfrm>
            <a:off x="659270" y="2070023"/>
            <a:ext cx="8758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对键值对</a:t>
            </a:r>
            <a:r>
              <a:rPr lang="en-US" altLang="zh-CN" sz="2400" dirty="0"/>
              <a:t>RDD</a:t>
            </a:r>
            <a:r>
              <a:rPr lang="zh-CN" altLang="en-US" sz="2400" dirty="0"/>
              <a:t>中的每个</a:t>
            </a:r>
            <a:r>
              <a:rPr lang="en-US" altLang="zh-CN" sz="2400" dirty="0"/>
              <a:t>value</a:t>
            </a:r>
            <a:r>
              <a:rPr lang="zh-CN" altLang="en-US" sz="2400" dirty="0"/>
              <a:t>都应用一个函数，</a:t>
            </a:r>
            <a:r>
              <a:rPr lang="en-US" altLang="zh-CN" sz="2400" dirty="0"/>
              <a:t>key</a:t>
            </a:r>
            <a:r>
              <a:rPr lang="zh-CN" altLang="en-US" sz="2400" dirty="0"/>
              <a:t>不发生变化</a:t>
            </a:r>
          </a:p>
        </p:txBody>
      </p:sp>
      <p:sp>
        <p:nvSpPr>
          <p:cNvPr id="55301" name="矩形 4"/>
          <p:cNvSpPr>
            <a:spLocks noChangeArrowheads="1"/>
          </p:cNvSpPr>
          <p:nvPr/>
        </p:nvSpPr>
        <p:spPr bwMode="auto">
          <a:xfrm>
            <a:off x="396358" y="2661303"/>
            <a:ext cx="9237162" cy="378565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dirty="0" err="1">
                <a:solidFill>
                  <a:schemeClr val="bg1"/>
                </a:solidFill>
              </a:rPr>
              <a:t>locwtemps</a:t>
            </a:r>
            <a:r>
              <a:rPr lang="en-US" altLang="zh-CN" sz="2000" dirty="0">
                <a:solidFill>
                  <a:schemeClr val="bg1"/>
                </a:solidFill>
              </a:rPr>
              <a:t> = </a:t>
            </a:r>
            <a:r>
              <a:rPr lang="en-US" altLang="zh-CN" sz="2000" dirty="0" err="1">
                <a:solidFill>
                  <a:schemeClr val="bg1"/>
                </a:solidFill>
              </a:rPr>
              <a:t>sc.parallelize</a:t>
            </a:r>
            <a:r>
              <a:rPr lang="en-US" altLang="zh-CN" sz="2000" dirty="0">
                <a:solidFill>
                  <a:schemeClr val="bg1"/>
                </a:solidFill>
              </a:rPr>
              <a:t>(['Hayward,71|69|71|71|72',</a:t>
            </a:r>
          </a:p>
          <a:p>
            <a:pPr algn="just" eaLnBrk="1" hangingPunct="1">
              <a:spcBef>
                <a:spcPct val="0"/>
              </a:spcBef>
              <a:buFontTx/>
              <a:buNone/>
            </a:pPr>
            <a:r>
              <a:rPr lang="en-US" altLang="zh-CN" sz="2000" dirty="0">
                <a:solidFill>
                  <a:schemeClr val="bg1"/>
                </a:solidFill>
              </a:rPr>
              <a:t>'Baumholder,46|42|40|37|39',</a:t>
            </a:r>
          </a:p>
          <a:p>
            <a:pPr algn="just" eaLnBrk="1" hangingPunct="1">
              <a:spcBef>
                <a:spcPct val="0"/>
              </a:spcBef>
              <a:buFontTx/>
              <a:buNone/>
            </a:pPr>
            <a:r>
              <a:rPr lang="en-US" altLang="zh-CN" sz="2000" dirty="0">
                <a:solidFill>
                  <a:schemeClr val="bg1"/>
                </a:solidFill>
              </a:rPr>
              <a:t>'Alexandria,50|48|51|53|44',</a:t>
            </a:r>
          </a:p>
          <a:p>
            <a:pPr algn="just" eaLnBrk="1" hangingPunct="1">
              <a:spcBef>
                <a:spcPct val="0"/>
              </a:spcBef>
              <a:buFontTx/>
              <a:buNone/>
            </a:pPr>
            <a:r>
              <a:rPr lang="en-US" altLang="zh-CN" sz="2000" dirty="0">
                <a:solidFill>
                  <a:schemeClr val="bg1"/>
                </a:solidFill>
              </a:rPr>
              <a:t>'Melbourne,88|101|85|77|74'])</a:t>
            </a:r>
          </a:p>
          <a:p>
            <a:pPr algn="just" eaLnBrk="1" hangingPunct="1">
              <a:spcBef>
                <a:spcPct val="0"/>
              </a:spcBef>
              <a:buFontTx/>
              <a:buNone/>
            </a:pPr>
            <a:r>
              <a:rPr lang="en-US" altLang="zh-CN" sz="2000" dirty="0" err="1">
                <a:solidFill>
                  <a:schemeClr val="bg1"/>
                </a:solidFill>
              </a:rPr>
              <a:t>kvpairs</a:t>
            </a:r>
            <a:r>
              <a:rPr lang="en-US" altLang="zh-CN" sz="2000" dirty="0">
                <a:solidFill>
                  <a:schemeClr val="bg1"/>
                </a:solidFill>
              </a:rPr>
              <a:t> = </a:t>
            </a:r>
            <a:r>
              <a:rPr lang="en-US" altLang="zh-CN" sz="2000" dirty="0" err="1">
                <a:solidFill>
                  <a:schemeClr val="bg1"/>
                </a:solidFill>
              </a:rPr>
              <a:t>locwtemps.map</a:t>
            </a:r>
            <a:r>
              <a:rPr lang="en-US" altLang="zh-CN" sz="2000" dirty="0">
                <a:solidFill>
                  <a:schemeClr val="bg1"/>
                </a:solidFill>
              </a:rPr>
              <a:t>(lambda x: </a:t>
            </a:r>
            <a:r>
              <a:rPr lang="en-US" altLang="zh-CN" sz="2000" dirty="0" err="1">
                <a:solidFill>
                  <a:schemeClr val="bg1"/>
                </a:solidFill>
              </a:rPr>
              <a:t>x.split</a:t>
            </a:r>
            <a:r>
              <a:rPr lang="en-US" altLang="zh-CN" sz="2000" dirty="0">
                <a:solidFill>
                  <a:schemeClr val="bg1"/>
                </a:solidFill>
              </a:rPr>
              <a:t>(','))</a:t>
            </a:r>
          </a:p>
          <a:p>
            <a:pPr algn="just" eaLnBrk="1" hangingPunct="1">
              <a:spcBef>
                <a:spcPct val="0"/>
              </a:spcBef>
              <a:buFontTx/>
              <a:buNone/>
            </a:pPr>
            <a:r>
              <a:rPr lang="en-US" altLang="zh-CN" sz="2000" dirty="0" err="1">
                <a:solidFill>
                  <a:schemeClr val="bg1"/>
                </a:solidFill>
              </a:rPr>
              <a:t>kvpairs.collect</a:t>
            </a:r>
            <a:r>
              <a:rPr lang="en-US" altLang="zh-CN" sz="2000" dirty="0">
                <a:solidFill>
                  <a:schemeClr val="bg1"/>
                </a:solidFill>
              </a:rPr>
              <a:t>()</a:t>
            </a:r>
          </a:p>
          <a:p>
            <a:pPr algn="just" eaLnBrk="1" hangingPunct="1">
              <a:spcBef>
                <a:spcPct val="0"/>
              </a:spcBef>
              <a:buFontTx/>
              <a:buNone/>
            </a:pPr>
            <a:r>
              <a:rPr lang="en-US" altLang="zh-CN" sz="2000" dirty="0" err="1">
                <a:solidFill>
                  <a:schemeClr val="bg1"/>
                </a:solidFill>
              </a:rPr>
              <a:t>locwtemplist</a:t>
            </a:r>
            <a:r>
              <a:rPr lang="en-US" altLang="zh-CN" sz="2000" dirty="0">
                <a:solidFill>
                  <a:schemeClr val="bg1"/>
                </a:solidFill>
              </a:rPr>
              <a:t> = </a:t>
            </a:r>
            <a:r>
              <a:rPr lang="en-US" altLang="zh-CN" sz="2000" dirty="0" err="1">
                <a:solidFill>
                  <a:schemeClr val="bg1"/>
                </a:solidFill>
              </a:rPr>
              <a:t>kvpairs.mapValues</a:t>
            </a:r>
            <a:r>
              <a:rPr lang="en-US" altLang="zh-CN" sz="2000" dirty="0">
                <a:solidFill>
                  <a:schemeClr val="bg1"/>
                </a:solidFill>
              </a:rPr>
              <a:t>(lambda x: </a:t>
            </a:r>
            <a:r>
              <a:rPr lang="en-US" altLang="zh-CN" sz="2000" dirty="0" err="1">
                <a:solidFill>
                  <a:schemeClr val="bg1"/>
                </a:solidFill>
              </a:rPr>
              <a:t>x.split</a:t>
            </a:r>
            <a:r>
              <a:rPr lang="en-US" altLang="zh-CN" sz="2000" dirty="0">
                <a:solidFill>
                  <a:schemeClr val="bg1"/>
                </a:solidFill>
              </a:rPr>
              <a:t>('|')) .</a:t>
            </a:r>
            <a:r>
              <a:rPr lang="en-US" altLang="zh-CN" sz="2000" dirty="0" err="1">
                <a:solidFill>
                  <a:schemeClr val="bg1"/>
                </a:solidFill>
              </a:rPr>
              <a:t>mapValues</a:t>
            </a:r>
            <a:r>
              <a:rPr lang="en-US" altLang="zh-CN" sz="2000" dirty="0">
                <a:solidFill>
                  <a:schemeClr val="bg1"/>
                </a:solidFill>
              </a:rPr>
              <a:t>(lambda x: [int(s) for s in x])</a:t>
            </a:r>
          </a:p>
          <a:p>
            <a:pPr algn="just" eaLnBrk="1" hangingPunct="1">
              <a:spcBef>
                <a:spcPct val="0"/>
              </a:spcBef>
              <a:buFontTx/>
              <a:buNone/>
            </a:pPr>
            <a:r>
              <a:rPr lang="en-US" altLang="zh-CN" sz="2000" dirty="0" err="1">
                <a:solidFill>
                  <a:schemeClr val="bg1"/>
                </a:solidFill>
              </a:rPr>
              <a:t>locwtemplist.collect</a:t>
            </a:r>
            <a:r>
              <a:rPr lang="en-US" altLang="zh-CN" sz="2000" dirty="0">
                <a:solidFill>
                  <a:schemeClr val="bg1"/>
                </a:solidFill>
              </a:rPr>
              <a:t>()</a:t>
            </a:r>
          </a:p>
          <a:p>
            <a:pPr algn="just" eaLnBrk="1" hangingPunct="1">
              <a:spcBef>
                <a:spcPct val="0"/>
              </a:spcBef>
              <a:buFontTx/>
              <a:buNone/>
            </a:pPr>
            <a:r>
              <a:rPr lang="en-US" altLang="zh-CN" sz="2000" dirty="0" err="1">
                <a:solidFill>
                  <a:schemeClr val="bg1"/>
                </a:solidFill>
              </a:rPr>
              <a:t>locwtemps</a:t>
            </a:r>
            <a:r>
              <a:rPr lang="en-US" altLang="zh-CN" sz="2000" dirty="0">
                <a:solidFill>
                  <a:schemeClr val="bg1"/>
                </a:solidFill>
              </a:rPr>
              <a:t> = </a:t>
            </a:r>
            <a:r>
              <a:rPr lang="en-US" altLang="zh-CN" sz="2000" dirty="0" err="1">
                <a:solidFill>
                  <a:schemeClr val="bg1"/>
                </a:solidFill>
              </a:rPr>
              <a:t>kvpairs.flatMapValues</a:t>
            </a:r>
            <a:r>
              <a:rPr lang="en-US" altLang="zh-CN" sz="2000" dirty="0">
                <a:solidFill>
                  <a:schemeClr val="bg1"/>
                </a:solidFill>
              </a:rPr>
              <a:t>(lambda x: </a:t>
            </a:r>
            <a:r>
              <a:rPr lang="en-US" altLang="zh-CN" sz="2000" dirty="0" err="1">
                <a:solidFill>
                  <a:schemeClr val="bg1"/>
                </a:solidFill>
              </a:rPr>
              <a:t>x.split</a:t>
            </a:r>
            <a:r>
              <a:rPr lang="en-US" altLang="zh-CN" sz="2000" dirty="0">
                <a:solidFill>
                  <a:schemeClr val="bg1"/>
                </a:solidFill>
              </a:rPr>
              <a:t>('|')).map(lambda x: (x[0], int(x[1])))</a:t>
            </a:r>
          </a:p>
          <a:p>
            <a:pPr algn="just" eaLnBrk="1" hangingPunct="1">
              <a:spcBef>
                <a:spcPct val="0"/>
              </a:spcBef>
              <a:buFontTx/>
              <a:buNone/>
            </a:pPr>
            <a:r>
              <a:rPr lang="en-US" altLang="zh-CN" sz="2000" dirty="0" err="1">
                <a:solidFill>
                  <a:schemeClr val="bg1"/>
                </a:solidFill>
              </a:rPr>
              <a:t>locwtemps.take</a:t>
            </a:r>
            <a:r>
              <a:rPr lang="en-US" altLang="zh-CN" sz="2000" dirty="0">
                <a:solidFill>
                  <a:schemeClr val="bg1"/>
                </a:solidFill>
              </a:rPr>
              <a:t>(3)</a:t>
            </a:r>
          </a:p>
        </p:txBody>
      </p:sp>
    </p:spTree>
    <p:extLst>
      <p:ext uri="{BB962C8B-B14F-4D97-AF65-F5344CB8AC3E}">
        <p14:creationId xmlns:p14="http://schemas.microsoft.com/office/powerpoint/2010/main" val="2098752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5820C5-A8D9-43CE-B5AF-36E56C3C6A9B}"/>
              </a:ext>
            </a:extLst>
          </p:cNvPr>
          <p:cNvSpPr>
            <a:spLocks noGrp="1"/>
          </p:cNvSpPr>
          <p:nvPr>
            <p:ph type="title"/>
          </p:nvPr>
        </p:nvSpPr>
        <p:spPr>
          <a:xfrm>
            <a:off x="560512" y="404664"/>
            <a:ext cx="8832850" cy="990600"/>
          </a:xfrm>
        </p:spPr>
        <p:txBody>
          <a:bodyPr/>
          <a:lstStyle/>
          <a:p>
            <a:r>
              <a:rPr lang="en-US" altLang="zh-CN" dirty="0"/>
              <a:t>3.2.2 </a:t>
            </a:r>
            <a:r>
              <a:rPr lang="zh-CN" altLang="en-US" dirty="0" smtClean="0"/>
              <a:t>键</a:t>
            </a:r>
            <a:r>
              <a:rPr lang="zh-CN" altLang="en-US" dirty="0"/>
              <a:t>值对</a:t>
            </a:r>
            <a:r>
              <a:rPr lang="en-US" altLang="zh-CN" dirty="0"/>
              <a:t>RDD</a:t>
            </a:r>
            <a:r>
              <a:rPr lang="zh-CN" altLang="en-US" dirty="0" smtClean="0"/>
              <a:t>转换</a:t>
            </a:r>
            <a:r>
              <a:rPr lang="zh-CN" altLang="en-US" dirty="0" smtClean="0"/>
              <a:t>：</a:t>
            </a:r>
            <a:r>
              <a:rPr lang="en-US" altLang="zh-CN" dirty="0" err="1" smtClean="0"/>
              <a:t>keyBy</a:t>
            </a:r>
            <a:endParaRPr lang="zh-CN" altLang="en-US" dirty="0"/>
          </a:p>
        </p:txBody>
      </p:sp>
      <p:sp>
        <p:nvSpPr>
          <p:cNvPr id="3" name="内容占位符 2">
            <a:extLst>
              <a:ext uri="{FF2B5EF4-FFF2-40B4-BE49-F238E27FC236}">
                <a16:creationId xmlns="" xmlns:a16="http://schemas.microsoft.com/office/drawing/2014/main" id="{05EF4815-530A-47F0-B557-C02E25AB39BE}"/>
              </a:ext>
            </a:extLst>
          </p:cNvPr>
          <p:cNvSpPr>
            <a:spLocks noGrp="1"/>
          </p:cNvSpPr>
          <p:nvPr>
            <p:ph sz="quarter" idx="1"/>
          </p:nvPr>
        </p:nvSpPr>
        <p:spPr>
          <a:xfrm>
            <a:off x="663702" y="1600200"/>
            <a:ext cx="4865362" cy="676672"/>
          </a:xfrm>
        </p:spPr>
        <p:txBody>
          <a:bodyPr>
            <a:normAutofit/>
          </a:bodyPr>
          <a:lstStyle/>
          <a:p>
            <a:pPr marL="0" indent="0">
              <a:buNone/>
            </a:pPr>
            <a:r>
              <a:rPr lang="en-US" altLang="zh-CN" sz="2800" dirty="0" err="1">
                <a:latin typeface="Arial" panose="020B0604020202020204" pitchFamily="34" charset="0"/>
                <a:cs typeface="Arial" panose="020B0604020202020204" pitchFamily="34" charset="0"/>
              </a:rPr>
              <a:t>RDD.keyBy</a:t>
            </a:r>
            <a:r>
              <a:rPr lang="en-US" altLang="zh-CN" sz="2800" dirty="0">
                <a:latin typeface="Arial" panose="020B0604020202020204" pitchFamily="34" charset="0"/>
                <a:cs typeface="Arial" panose="020B0604020202020204" pitchFamily="34" charset="0"/>
              </a:rPr>
              <a:t>(&lt;function&gt;)</a:t>
            </a:r>
            <a:endParaRPr lang="zh-CN" altLang="en-US" sz="2800" dirty="0">
              <a:latin typeface="Arial" panose="020B0604020202020204" pitchFamily="34" charset="0"/>
              <a:cs typeface="Arial" panose="020B0604020202020204" pitchFamily="34" charset="0"/>
            </a:endParaRPr>
          </a:p>
        </p:txBody>
      </p:sp>
      <p:sp>
        <p:nvSpPr>
          <p:cNvPr id="4" name="内容占位符 2">
            <a:extLst>
              <a:ext uri="{FF2B5EF4-FFF2-40B4-BE49-F238E27FC236}">
                <a16:creationId xmlns="" xmlns:a16="http://schemas.microsoft.com/office/drawing/2014/main" id="{20011CE3-A91B-4E5E-933D-721B0EE49699}"/>
              </a:ext>
            </a:extLst>
          </p:cNvPr>
          <p:cNvSpPr txBox="1">
            <a:spLocks/>
          </p:cNvSpPr>
          <p:nvPr/>
        </p:nvSpPr>
        <p:spPr>
          <a:xfrm>
            <a:off x="663702" y="2492896"/>
            <a:ext cx="8832850" cy="352839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just">
              <a:buNone/>
            </a:pPr>
            <a:r>
              <a:rPr lang="en-US" altLang="zh-CN" dirty="0">
                <a:latin typeface="Arial" panose="020B0604020202020204" pitchFamily="34" charset="0"/>
                <a:cs typeface="Arial" panose="020B0604020202020204" pitchFamily="34" charset="0"/>
              </a:rPr>
              <a:t>locations = </a:t>
            </a:r>
            <a:r>
              <a:rPr lang="en-US" altLang="zh-CN" dirty="0" err="1">
                <a:latin typeface="Arial" panose="020B0604020202020204" pitchFamily="34" charset="0"/>
                <a:cs typeface="Arial" panose="020B0604020202020204" pitchFamily="34" charset="0"/>
              </a:rPr>
              <a:t>sc.parallelize</a:t>
            </a:r>
            <a:r>
              <a:rPr lang="en-US" altLang="zh-CN" dirty="0">
                <a:latin typeface="Arial" panose="020B0604020202020204" pitchFamily="34" charset="0"/>
                <a:cs typeface="Arial" panose="020B0604020202020204" pitchFamily="34" charset="0"/>
              </a:rPr>
              <a:t>([('Hayward', 'USA', 1)</a:t>
            </a:r>
          </a:p>
          <a:p>
            <a:pPr marL="0" indent="0" algn="just">
              <a:buNone/>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Baumholder','Germany</a:t>
            </a:r>
            <a:r>
              <a:rPr lang="en-US" altLang="zh-CN" dirty="0">
                <a:latin typeface="Arial" panose="020B0604020202020204" pitchFamily="34" charset="0"/>
                <a:cs typeface="Arial" panose="020B0604020202020204" pitchFamily="34" charset="0"/>
              </a:rPr>
              <a:t>', 2)</a:t>
            </a:r>
          </a:p>
          <a:p>
            <a:pPr marL="0" indent="0" algn="just">
              <a:buNone/>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Alexandria','USA</a:t>
            </a:r>
            <a:r>
              <a:rPr lang="en-US" altLang="zh-CN" dirty="0">
                <a:latin typeface="Arial" panose="020B0604020202020204" pitchFamily="34" charset="0"/>
                <a:cs typeface="Arial" panose="020B0604020202020204" pitchFamily="34" charset="0"/>
              </a:rPr>
              <a:t>', 3)</a:t>
            </a:r>
          </a:p>
          <a:p>
            <a:pPr marL="0" indent="0" algn="just">
              <a:buNone/>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Melbourne','Australia</a:t>
            </a:r>
            <a:r>
              <a:rPr lang="en-US" altLang="zh-CN" dirty="0">
                <a:latin typeface="Arial" panose="020B0604020202020204" pitchFamily="34" charset="0"/>
                <a:cs typeface="Arial" panose="020B0604020202020204" pitchFamily="34" charset="0"/>
              </a:rPr>
              <a:t>', 4)])</a:t>
            </a:r>
          </a:p>
          <a:p>
            <a:pPr marL="0" indent="0" algn="just">
              <a:buNone/>
            </a:pPr>
            <a:r>
              <a:rPr lang="en-US" altLang="zh-CN" dirty="0" err="1">
                <a:latin typeface="Arial" panose="020B0604020202020204" pitchFamily="34" charset="0"/>
                <a:cs typeface="Arial" panose="020B0604020202020204" pitchFamily="34" charset="0"/>
              </a:rPr>
              <a:t>bylocno</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locations.keyBy</a:t>
            </a:r>
            <a:r>
              <a:rPr lang="en-US" altLang="zh-CN" dirty="0">
                <a:latin typeface="Arial" panose="020B0604020202020204" pitchFamily="34" charset="0"/>
                <a:cs typeface="Arial" panose="020B0604020202020204" pitchFamily="34" charset="0"/>
              </a:rPr>
              <a:t>(lambda x: x[2])</a:t>
            </a:r>
          </a:p>
          <a:p>
            <a:pPr marL="0" indent="0" algn="just">
              <a:buNone/>
            </a:pPr>
            <a:r>
              <a:rPr lang="en-US" altLang="zh-CN" dirty="0" err="1">
                <a:latin typeface="Arial" panose="020B0604020202020204" pitchFamily="34" charset="0"/>
                <a:cs typeface="Arial" panose="020B0604020202020204" pitchFamily="34" charset="0"/>
              </a:rPr>
              <a:t>bylocno.collect</a:t>
            </a:r>
            <a:r>
              <a:rPr lang="en-US" altLang="zh-CN" dirty="0">
                <a:latin typeface="Arial" panose="020B0604020202020204" pitchFamily="34" charset="0"/>
                <a:cs typeface="Arial" panose="020B0604020202020204" pitchFamily="34" charset="0"/>
              </a:rPr>
              <a:t>()</a:t>
            </a:r>
          </a:p>
        </p:txBody>
      </p:sp>
      <p:sp>
        <p:nvSpPr>
          <p:cNvPr id="5" name="灯片编号占位符 4"/>
          <p:cNvSpPr>
            <a:spLocks noGrp="1"/>
          </p:cNvSpPr>
          <p:nvPr>
            <p:ph type="sldNum" sz="quarter" idx="12"/>
          </p:nvPr>
        </p:nvSpPr>
        <p:spPr/>
        <p:txBody>
          <a:bodyPr>
            <a:normAutofit fontScale="85000" lnSpcReduction="20000"/>
          </a:bodyPr>
          <a:lstStyle/>
          <a:p>
            <a:fld id="{1AD93096-5B34-4342-9326-69289CEAE4C2}" type="slidenum">
              <a:rPr lang="en-US" smtClean="0"/>
              <a:pPr/>
              <a:t>55</a:t>
            </a:fld>
            <a:endParaRPr lang="en-US" dirty="0">
              <a:solidFill>
                <a:srgbClr val="FFFFFF"/>
              </a:solidFill>
            </a:endParaRPr>
          </a:p>
        </p:txBody>
      </p:sp>
    </p:spTree>
    <p:extLst>
      <p:ext uri="{BB962C8B-B14F-4D97-AF65-F5344CB8AC3E}">
        <p14:creationId xmlns:p14="http://schemas.microsoft.com/office/powerpoint/2010/main" val="11380576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411932" y="426368"/>
            <a:ext cx="8667750" cy="914400"/>
          </a:xfrm>
          <a:ln/>
        </p:spPr>
        <p:txBody>
          <a:bodyPr/>
          <a:lstStyle/>
          <a:p>
            <a:r>
              <a:rPr lang="en-US" altLang="zh-CN" dirty="0"/>
              <a:t>3.2.2 </a:t>
            </a:r>
            <a:r>
              <a:rPr lang="zh-CN" altLang="en-US" dirty="0" smtClean="0"/>
              <a:t>键</a:t>
            </a:r>
            <a:r>
              <a:rPr lang="zh-CN" altLang="en-US" dirty="0"/>
              <a:t>值对</a:t>
            </a:r>
            <a:r>
              <a:rPr lang="en-US" altLang="zh-CN" dirty="0"/>
              <a:t>RDD</a:t>
            </a:r>
            <a:r>
              <a:rPr lang="zh-CN" altLang="en-US" dirty="0" smtClean="0"/>
              <a:t>转换：</a:t>
            </a:r>
            <a:r>
              <a:rPr lang="en-US" altLang="zh-CN" dirty="0" smtClean="0"/>
              <a:t>join</a:t>
            </a:r>
            <a:endParaRPr lang="zh-CN" altLang="en-US" dirty="0"/>
          </a:p>
        </p:txBody>
      </p:sp>
      <p:sp>
        <p:nvSpPr>
          <p:cNvPr id="56323" name="矩形 2"/>
          <p:cNvSpPr>
            <a:spLocks noChangeArrowheads="1"/>
          </p:cNvSpPr>
          <p:nvPr/>
        </p:nvSpPr>
        <p:spPr bwMode="auto">
          <a:xfrm>
            <a:off x="416496" y="1516062"/>
            <a:ext cx="6324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en-US" altLang="zh-CN" sz="2400" dirty="0" err="1"/>
              <a:t>RDD.join</a:t>
            </a:r>
            <a:r>
              <a:rPr lang="en-US" altLang="zh-CN" sz="2400" dirty="0"/>
              <a:t>(&lt;</a:t>
            </a:r>
            <a:r>
              <a:rPr lang="en-US" altLang="zh-CN" sz="2400" dirty="0" err="1"/>
              <a:t>otherRDD</a:t>
            </a:r>
            <a:r>
              <a:rPr lang="en-US" altLang="zh-CN" sz="2400" dirty="0"/>
              <a:t>&gt;, </a:t>
            </a:r>
            <a:r>
              <a:rPr lang="en-US" altLang="zh-CN" sz="2400" dirty="0" err="1"/>
              <a:t>numPartitions</a:t>
            </a:r>
            <a:r>
              <a:rPr lang="en-US" altLang="zh-CN" sz="2400" dirty="0"/>
              <a:t>=None)</a:t>
            </a:r>
            <a:endParaRPr lang="zh-CN" altLang="en-US" sz="2400" b="1" dirty="0"/>
          </a:p>
        </p:txBody>
      </p:sp>
      <p:sp>
        <p:nvSpPr>
          <p:cNvPr id="56324" name="矩形 3"/>
          <p:cNvSpPr>
            <a:spLocks noChangeArrowheads="1"/>
          </p:cNvSpPr>
          <p:nvPr/>
        </p:nvSpPr>
        <p:spPr bwMode="auto">
          <a:xfrm>
            <a:off x="440507" y="1988840"/>
            <a:ext cx="8610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join</a:t>
            </a:r>
            <a:r>
              <a:rPr lang="zh-CN" altLang="en-US" sz="1800" dirty="0"/>
              <a:t>就表示内连接。对于内连接，对于给定的两个输入数据集</a:t>
            </a:r>
            <a:r>
              <a:rPr lang="en-US" altLang="zh-CN" sz="1800" dirty="0"/>
              <a:t>(K,V1)</a:t>
            </a:r>
            <a:r>
              <a:rPr lang="zh-CN" altLang="en-US" sz="1800" dirty="0"/>
              <a:t>和</a:t>
            </a:r>
            <a:r>
              <a:rPr lang="en-US" altLang="zh-CN" sz="1800" dirty="0"/>
              <a:t>(K,V2)</a:t>
            </a:r>
            <a:r>
              <a:rPr lang="zh-CN" altLang="en-US" sz="1800" dirty="0"/>
              <a:t>，只有在两个数据集中都存在的</a:t>
            </a:r>
            <a:r>
              <a:rPr lang="en-US" altLang="zh-CN" sz="1800" dirty="0"/>
              <a:t>key</a:t>
            </a:r>
            <a:r>
              <a:rPr lang="zh-CN" altLang="en-US" sz="1800" dirty="0"/>
              <a:t>才会被输出，最终得到一个</a:t>
            </a:r>
            <a:r>
              <a:rPr lang="en-US" altLang="zh-CN" sz="1800" dirty="0"/>
              <a:t>(K,(V1,V2))</a:t>
            </a:r>
            <a:r>
              <a:rPr lang="zh-CN" altLang="en-US" sz="1800" dirty="0"/>
              <a:t>类型的数据集。</a:t>
            </a:r>
          </a:p>
        </p:txBody>
      </p:sp>
      <p:sp>
        <p:nvSpPr>
          <p:cNvPr id="56325" name="矩形 4"/>
          <p:cNvSpPr>
            <a:spLocks noChangeArrowheads="1"/>
          </p:cNvSpPr>
          <p:nvPr/>
        </p:nvSpPr>
        <p:spPr bwMode="auto">
          <a:xfrm>
            <a:off x="440506" y="2636912"/>
            <a:ext cx="9193013" cy="317009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solidFill>
                  <a:schemeClr val="bg1"/>
                </a:solidFill>
              </a:rPr>
              <a:t>stores = </a:t>
            </a:r>
            <a:r>
              <a:rPr lang="en-US" altLang="zh-CN" sz="2000" dirty="0" err="1">
                <a:solidFill>
                  <a:schemeClr val="bg1"/>
                </a:solidFill>
              </a:rPr>
              <a:t>sc.parallelize</a:t>
            </a:r>
            <a:r>
              <a:rPr lang="en-US" altLang="zh-CN" sz="2000" dirty="0">
                <a:solidFill>
                  <a:schemeClr val="bg1"/>
                </a:solidFill>
              </a:rPr>
              <a:t>([(100, 'Boca Raton'),</a:t>
            </a:r>
          </a:p>
          <a:p>
            <a:pPr eaLnBrk="1" hangingPunct="1">
              <a:spcBef>
                <a:spcPct val="0"/>
              </a:spcBef>
              <a:buFontTx/>
              <a:buNone/>
            </a:pPr>
            <a:r>
              <a:rPr lang="en-US" altLang="zh-CN" sz="2000" dirty="0">
                <a:solidFill>
                  <a:schemeClr val="bg1"/>
                </a:solidFill>
              </a:rPr>
              <a:t>(101, 'Columbia'),</a:t>
            </a:r>
          </a:p>
          <a:p>
            <a:pPr eaLnBrk="1" hangingPunct="1">
              <a:spcBef>
                <a:spcPct val="0"/>
              </a:spcBef>
              <a:buFontTx/>
              <a:buNone/>
            </a:pPr>
            <a:r>
              <a:rPr lang="en-US" altLang="zh-CN" sz="2000" dirty="0">
                <a:solidFill>
                  <a:schemeClr val="bg1"/>
                </a:solidFill>
              </a:rPr>
              <a:t>(102, 'Cambridge'),</a:t>
            </a:r>
          </a:p>
          <a:p>
            <a:pPr eaLnBrk="1" hangingPunct="1">
              <a:spcBef>
                <a:spcPct val="0"/>
              </a:spcBef>
              <a:buFontTx/>
              <a:buNone/>
            </a:pPr>
            <a:r>
              <a:rPr lang="en-US" altLang="zh-CN" sz="2000" dirty="0">
                <a:solidFill>
                  <a:schemeClr val="bg1"/>
                </a:solidFill>
              </a:rPr>
              <a:t>(103, 'Naperville')])</a:t>
            </a:r>
          </a:p>
          <a:p>
            <a:pPr eaLnBrk="1" hangingPunct="1">
              <a:spcBef>
                <a:spcPct val="0"/>
              </a:spcBef>
              <a:buFontTx/>
              <a:buNone/>
            </a:pPr>
            <a:r>
              <a:rPr lang="en-US" altLang="zh-CN" sz="2000" dirty="0" smtClean="0">
                <a:solidFill>
                  <a:schemeClr val="bg1"/>
                </a:solidFill>
              </a:rPr>
              <a:t>salespeople </a:t>
            </a:r>
            <a:r>
              <a:rPr lang="en-US" altLang="zh-CN" sz="2000" dirty="0">
                <a:solidFill>
                  <a:schemeClr val="bg1"/>
                </a:solidFill>
              </a:rPr>
              <a:t>= </a:t>
            </a:r>
            <a:r>
              <a:rPr lang="en-US" altLang="zh-CN" sz="2000" dirty="0" err="1">
                <a:solidFill>
                  <a:schemeClr val="bg1"/>
                </a:solidFill>
              </a:rPr>
              <a:t>sc.parallelize</a:t>
            </a:r>
            <a:r>
              <a:rPr lang="en-US" altLang="zh-CN" sz="2000" dirty="0">
                <a:solidFill>
                  <a:schemeClr val="bg1"/>
                </a:solidFill>
              </a:rPr>
              <a:t>([(1, 'Henry', 100),</a:t>
            </a:r>
          </a:p>
          <a:p>
            <a:pPr eaLnBrk="1" hangingPunct="1">
              <a:spcBef>
                <a:spcPct val="0"/>
              </a:spcBef>
              <a:buFontTx/>
              <a:buNone/>
            </a:pPr>
            <a:r>
              <a:rPr lang="en-US" altLang="zh-CN" sz="2000" dirty="0">
                <a:solidFill>
                  <a:schemeClr val="bg1"/>
                </a:solidFill>
              </a:rPr>
              <a:t>(2, 'Karen', 100),</a:t>
            </a:r>
          </a:p>
          <a:p>
            <a:pPr eaLnBrk="1" hangingPunct="1">
              <a:spcBef>
                <a:spcPct val="0"/>
              </a:spcBef>
              <a:buFontTx/>
              <a:buNone/>
            </a:pPr>
            <a:r>
              <a:rPr lang="en-US" altLang="zh-CN" sz="2000" dirty="0">
                <a:solidFill>
                  <a:schemeClr val="bg1"/>
                </a:solidFill>
              </a:rPr>
              <a:t>(3, 'Paul', 101),</a:t>
            </a:r>
          </a:p>
          <a:p>
            <a:pPr eaLnBrk="1" hangingPunct="1">
              <a:spcBef>
                <a:spcPct val="0"/>
              </a:spcBef>
              <a:buFontTx/>
              <a:buNone/>
            </a:pPr>
            <a:r>
              <a:rPr lang="en-US" altLang="zh-CN" sz="2000" dirty="0">
                <a:solidFill>
                  <a:schemeClr val="bg1"/>
                </a:solidFill>
              </a:rPr>
              <a:t>(4, 'Jimmy', 102),</a:t>
            </a:r>
          </a:p>
          <a:p>
            <a:pPr eaLnBrk="1" hangingPunct="1">
              <a:spcBef>
                <a:spcPct val="0"/>
              </a:spcBef>
              <a:buFontTx/>
              <a:buNone/>
            </a:pPr>
            <a:r>
              <a:rPr lang="en-US" altLang="zh-CN" sz="2000" dirty="0">
                <a:solidFill>
                  <a:schemeClr val="bg1"/>
                </a:solidFill>
              </a:rPr>
              <a:t>(5, 'Janice', None)])</a:t>
            </a:r>
          </a:p>
          <a:p>
            <a:pPr eaLnBrk="1" hangingPunct="1">
              <a:spcBef>
                <a:spcPct val="0"/>
              </a:spcBef>
              <a:buFontTx/>
              <a:buNone/>
            </a:pPr>
            <a:r>
              <a:rPr lang="en-US" altLang="zh-CN" sz="2000" dirty="0" err="1" smtClean="0">
                <a:solidFill>
                  <a:schemeClr val="bg1"/>
                </a:solidFill>
              </a:rPr>
              <a:t>salespeople.keyBy</a:t>
            </a:r>
            <a:r>
              <a:rPr lang="en-US" altLang="zh-CN" sz="2000" dirty="0" smtClean="0">
                <a:solidFill>
                  <a:schemeClr val="bg1"/>
                </a:solidFill>
              </a:rPr>
              <a:t>(lambda </a:t>
            </a:r>
            <a:r>
              <a:rPr lang="en-US" altLang="zh-CN" sz="2000" dirty="0">
                <a:solidFill>
                  <a:schemeClr val="bg1"/>
                </a:solidFill>
              </a:rPr>
              <a:t>x: x[2]) .join(stores).collect()</a:t>
            </a:r>
          </a:p>
        </p:txBody>
      </p:sp>
    </p:spTree>
    <p:extLst>
      <p:ext uri="{BB962C8B-B14F-4D97-AF65-F5344CB8AC3E}">
        <p14:creationId xmlns:p14="http://schemas.microsoft.com/office/powerpoint/2010/main" val="125039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6325"/>
                                        </p:tgtEl>
                                        <p:attrNameLst>
                                          <p:attrName>style.visibility</p:attrName>
                                        </p:attrNameLst>
                                      </p:cBhvr>
                                      <p:to>
                                        <p:strVal val="visible"/>
                                      </p:to>
                                    </p:set>
                                    <p:animEffect transition="in" filter="fade">
                                      <p:cBhvr>
                                        <p:cTn id="11"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88504" y="486473"/>
            <a:ext cx="8667750" cy="914400"/>
          </a:xfrm>
          <a:ln/>
        </p:spPr>
        <p:txBody>
          <a:bodyPr/>
          <a:lstStyle/>
          <a:p>
            <a:r>
              <a:rPr lang="en-US" altLang="zh-CN" dirty="0"/>
              <a:t>3.2.3 </a:t>
            </a:r>
            <a:r>
              <a:rPr lang="zh-CN" altLang="en-US" dirty="0"/>
              <a:t>一个综合实例</a:t>
            </a:r>
          </a:p>
        </p:txBody>
      </p:sp>
      <p:sp>
        <p:nvSpPr>
          <p:cNvPr id="48132" name="矩形 3"/>
          <p:cNvSpPr>
            <a:spLocks noChangeArrowheads="1"/>
          </p:cNvSpPr>
          <p:nvPr/>
        </p:nvSpPr>
        <p:spPr bwMode="auto">
          <a:xfrm>
            <a:off x="272480" y="1628800"/>
            <a:ext cx="93610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smtClean="0">
                <a:latin typeface="Times New Roman" panose="02020603050405020304" pitchFamily="18" charset="0"/>
                <a:cs typeface="Times New Roman" panose="02020603050405020304" pitchFamily="18" charset="0"/>
              </a:rPr>
              <a:t>给定</a:t>
            </a:r>
            <a:r>
              <a:rPr lang="zh-CN" altLang="en-US" sz="2400" dirty="0">
                <a:latin typeface="Times New Roman" panose="02020603050405020304" pitchFamily="18" charset="0"/>
                <a:cs typeface="Times New Roman" panose="02020603050405020304" pitchFamily="18" charset="0"/>
              </a:rPr>
              <a:t>一组键值对</a:t>
            </a:r>
            <a:r>
              <a:rPr lang="en-US" altLang="zh-CN" sz="2400" dirty="0">
                <a:latin typeface="Times New Roman" panose="02020603050405020304" pitchFamily="18" charset="0"/>
                <a:cs typeface="Times New Roman" panose="02020603050405020304" pitchFamily="18" charset="0"/>
              </a:rPr>
              <a:t>("spark",2),("hadoop",6),("hadoop",4),("spark",6)</a:t>
            </a:r>
            <a:r>
              <a:rPr lang="zh-CN" altLang="en-US" sz="2400" dirty="0">
                <a:latin typeface="Times New Roman" panose="02020603050405020304" pitchFamily="18" charset="0"/>
                <a:cs typeface="Times New Roman" panose="02020603050405020304" pitchFamily="18" charset="0"/>
              </a:rPr>
              <a:t>，键值对的</a:t>
            </a:r>
            <a:r>
              <a:rPr lang="en-US" altLang="zh-CN" sz="2400" dirty="0">
                <a:latin typeface="Times New Roman" panose="02020603050405020304" pitchFamily="18" charset="0"/>
                <a:cs typeface="Times New Roman" panose="02020603050405020304" pitchFamily="18" charset="0"/>
              </a:rPr>
              <a:t>key</a:t>
            </a:r>
            <a:r>
              <a:rPr lang="zh-CN" altLang="en-US" sz="2400" dirty="0">
                <a:latin typeface="Times New Roman" panose="02020603050405020304" pitchFamily="18" charset="0"/>
                <a:cs typeface="Times New Roman" panose="02020603050405020304" pitchFamily="18" charset="0"/>
              </a:rPr>
              <a:t>表示图书名称，</a:t>
            </a:r>
            <a:r>
              <a:rPr lang="en-US" altLang="zh-CN" sz="2400" dirty="0">
                <a:latin typeface="Times New Roman" panose="02020603050405020304" pitchFamily="18" charset="0"/>
                <a:cs typeface="Times New Roman" panose="02020603050405020304" pitchFamily="18" charset="0"/>
              </a:rPr>
              <a:t>value</a:t>
            </a:r>
            <a:r>
              <a:rPr lang="zh-CN" altLang="en-US" sz="2400" dirty="0">
                <a:latin typeface="Times New Roman" panose="02020603050405020304" pitchFamily="18" charset="0"/>
                <a:cs typeface="Times New Roman" panose="02020603050405020304" pitchFamily="18" charset="0"/>
              </a:rPr>
              <a:t>表示某天图书销量，请计算每个键对应的平均值，也就是计算每种图书的每天平均销量。</a:t>
            </a:r>
          </a:p>
        </p:txBody>
      </p:sp>
      <p:sp>
        <p:nvSpPr>
          <p:cNvPr id="48133" name="矩形 4"/>
          <p:cNvSpPr>
            <a:spLocks noChangeArrowheads="1"/>
          </p:cNvSpPr>
          <p:nvPr/>
        </p:nvSpPr>
        <p:spPr bwMode="auto">
          <a:xfrm>
            <a:off x="285036" y="3284984"/>
            <a:ext cx="9361040" cy="267765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err="1">
                <a:solidFill>
                  <a:schemeClr val="bg1"/>
                </a:solidFill>
              </a:rPr>
              <a:t>rdd</a:t>
            </a:r>
            <a:r>
              <a:rPr lang="en-US" altLang="zh-CN" sz="2800" dirty="0">
                <a:solidFill>
                  <a:schemeClr val="bg1"/>
                </a:solidFill>
              </a:rPr>
              <a:t> = </a:t>
            </a:r>
            <a:r>
              <a:rPr lang="en-US" altLang="zh-CN" sz="2800" dirty="0" err="1">
                <a:solidFill>
                  <a:schemeClr val="bg1"/>
                </a:solidFill>
              </a:rPr>
              <a:t>sc.parallelize</a:t>
            </a:r>
            <a:r>
              <a:rPr lang="en-US" altLang="zh-CN" sz="2800" dirty="0">
                <a:solidFill>
                  <a:schemeClr val="bg1"/>
                </a:solidFill>
              </a:rPr>
              <a:t>([("spark",2),("hadoop",6),("hadoop",4),("spark",6)])</a:t>
            </a:r>
          </a:p>
          <a:p>
            <a:pPr eaLnBrk="1" hangingPunct="1">
              <a:spcBef>
                <a:spcPct val="0"/>
              </a:spcBef>
              <a:buFontTx/>
              <a:buNone/>
            </a:pPr>
            <a:r>
              <a:rPr lang="en-US" altLang="zh-CN" sz="2800" dirty="0" err="1">
                <a:solidFill>
                  <a:schemeClr val="bg1"/>
                </a:solidFill>
              </a:rPr>
              <a:t>rdd.</a:t>
            </a:r>
            <a:r>
              <a:rPr lang="en-US" altLang="zh-CN" sz="2800" b="1" dirty="0" err="1">
                <a:solidFill>
                  <a:schemeClr val="bg1"/>
                </a:solidFill>
              </a:rPr>
              <a:t>mapValues</a:t>
            </a:r>
            <a:r>
              <a:rPr lang="en-US" altLang="zh-CN" sz="2800" dirty="0">
                <a:solidFill>
                  <a:schemeClr val="bg1"/>
                </a:solidFill>
              </a:rPr>
              <a:t>(lambda x</a:t>
            </a:r>
            <a:r>
              <a:rPr lang="en-US" altLang="zh-CN" sz="2800" dirty="0">
                <a:solidFill>
                  <a:schemeClr val="bg1"/>
                </a:solidFill>
                <a:sym typeface="Wingdings" panose="05000000000000000000" pitchFamily="2" charset="2"/>
              </a:rPr>
              <a:t> : (x,1)).</a:t>
            </a:r>
            <a:r>
              <a:rPr lang="en-US" altLang="zh-CN" sz="2800" dirty="0" err="1">
                <a:solidFill>
                  <a:schemeClr val="bg1"/>
                </a:solidFill>
                <a:sym typeface="Wingdings" panose="05000000000000000000" pitchFamily="2" charset="2"/>
              </a:rPr>
              <a:t>reduceByKey</a:t>
            </a:r>
            <a:r>
              <a:rPr lang="en-US" altLang="zh-CN" sz="2800" dirty="0">
                <a:solidFill>
                  <a:schemeClr val="bg1"/>
                </a:solidFill>
                <a:sym typeface="Wingdings" panose="05000000000000000000" pitchFamily="2" charset="2"/>
              </a:rPr>
              <a:t>(lambda x, y: (x[0]+y[0],x[1]+y[1])).</a:t>
            </a:r>
            <a:r>
              <a:rPr lang="en-US" altLang="zh-CN" sz="2800" dirty="0" err="1">
                <a:solidFill>
                  <a:schemeClr val="bg1"/>
                </a:solidFill>
                <a:sym typeface="Wingdings" panose="05000000000000000000" pitchFamily="2" charset="2"/>
              </a:rPr>
              <a:t>mapValues</a:t>
            </a:r>
            <a:r>
              <a:rPr lang="en-US" altLang="zh-CN" sz="2800" dirty="0">
                <a:solidFill>
                  <a:schemeClr val="bg1"/>
                </a:solidFill>
                <a:sym typeface="Wingdings" panose="05000000000000000000" pitchFamily="2" charset="2"/>
              </a:rPr>
              <a:t>(lambda x: x[0]/x[1]).collect()</a:t>
            </a:r>
            <a:endParaRPr lang="en-US" altLang="zh-CN" sz="2800" dirty="0">
              <a:solidFill>
                <a:schemeClr val="bg1"/>
              </a:solidFill>
            </a:endParaRPr>
          </a:p>
        </p:txBody>
      </p:sp>
    </p:spTree>
    <p:extLst>
      <p:ext uri="{BB962C8B-B14F-4D97-AF65-F5344CB8AC3E}">
        <p14:creationId xmlns:p14="http://schemas.microsoft.com/office/powerpoint/2010/main" val="3619309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linds(horizontal)">
                                      <p:cBhvr>
                                        <p:cTn id="7" dur="500"/>
                                        <p:tgtEl>
                                          <p:spTgt spid="48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3">
                                            <p:bg/>
                                          </p:spTgt>
                                        </p:tgtEl>
                                        <p:attrNameLst>
                                          <p:attrName>style.visibility</p:attrName>
                                        </p:attrNameLst>
                                      </p:cBhvr>
                                      <p:to>
                                        <p:strVal val="visible"/>
                                      </p:to>
                                    </p:set>
                                    <p:animEffect transition="in" filter="blinds(horizontal)">
                                      <p:cBhvr>
                                        <p:cTn id="12" dur="500"/>
                                        <p:tgtEl>
                                          <p:spTgt spid="48133">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3">
                                            <p:txEl>
                                              <p:pRg st="0" end="0"/>
                                            </p:txEl>
                                          </p:spTgt>
                                        </p:tgtEl>
                                        <p:attrNameLst>
                                          <p:attrName>style.visibility</p:attrName>
                                        </p:attrNameLst>
                                      </p:cBhvr>
                                      <p:to>
                                        <p:strVal val="visible"/>
                                      </p:to>
                                    </p:set>
                                    <p:animEffect transition="in" filter="blinds(horizontal)">
                                      <p:cBhvr>
                                        <p:cTn id="17" dur="500"/>
                                        <p:tgtEl>
                                          <p:spTgt spid="481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33">
                                            <p:txEl>
                                              <p:pRg st="1" end="1"/>
                                            </p:txEl>
                                          </p:spTgt>
                                        </p:tgtEl>
                                        <p:attrNameLst>
                                          <p:attrName>style.visibility</p:attrName>
                                        </p:attrNameLst>
                                      </p:cBhvr>
                                      <p:to>
                                        <p:strVal val="visible"/>
                                      </p:to>
                                    </p:set>
                                    <p:animEffect transition="in" filter="blinds(horizontal)">
                                      <p:cBhvr>
                                        <p:cTn id="22" dur="500"/>
                                        <p:tgtEl>
                                          <p:spTgt spid="481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63582" y="279456"/>
            <a:ext cx="8667750" cy="914400"/>
          </a:xfrm>
          <a:ln/>
        </p:spPr>
        <p:txBody>
          <a:bodyPr/>
          <a:lstStyle/>
          <a:p>
            <a:r>
              <a:rPr lang="en-US" altLang="zh-CN" dirty="0"/>
              <a:t>3.2.3 </a:t>
            </a:r>
            <a:r>
              <a:rPr lang="zh-CN" altLang="en-US" dirty="0"/>
              <a:t>执行过程</a:t>
            </a:r>
            <a:endParaRPr lang="zh-CN" altLang="en-US" dirty="0"/>
          </a:p>
        </p:txBody>
      </p:sp>
      <p:pic>
        <p:nvPicPr>
          <p:cNvPr id="5837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560" y="3861628"/>
            <a:ext cx="6019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矩形 3"/>
          <p:cNvSpPr>
            <a:spLocks noChangeArrowheads="1"/>
          </p:cNvSpPr>
          <p:nvPr/>
        </p:nvSpPr>
        <p:spPr bwMode="auto">
          <a:xfrm>
            <a:off x="3240360" y="6300028"/>
            <a:ext cx="3249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 </a:t>
            </a:r>
            <a:r>
              <a:rPr lang="zh-CN" altLang="zh-CN" sz="1800" dirty="0"/>
              <a:t>计算图书平均销量过程示意图</a:t>
            </a:r>
            <a:endParaRPr lang="zh-CN" altLang="en-US" sz="1800" dirty="0"/>
          </a:p>
        </p:txBody>
      </p:sp>
      <p:sp>
        <p:nvSpPr>
          <p:cNvPr id="6" name="矩形 4"/>
          <p:cNvSpPr>
            <a:spLocks noChangeArrowheads="1"/>
          </p:cNvSpPr>
          <p:nvPr/>
        </p:nvSpPr>
        <p:spPr bwMode="auto">
          <a:xfrm>
            <a:off x="344488" y="1183972"/>
            <a:ext cx="9361040" cy="267765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err="1">
                <a:solidFill>
                  <a:schemeClr val="bg1"/>
                </a:solidFill>
              </a:rPr>
              <a:t>rdd</a:t>
            </a:r>
            <a:r>
              <a:rPr lang="en-US" altLang="zh-CN" sz="2800" dirty="0">
                <a:solidFill>
                  <a:schemeClr val="bg1"/>
                </a:solidFill>
              </a:rPr>
              <a:t> = </a:t>
            </a:r>
            <a:r>
              <a:rPr lang="en-US" altLang="zh-CN" sz="2800" dirty="0" err="1">
                <a:solidFill>
                  <a:schemeClr val="bg1"/>
                </a:solidFill>
              </a:rPr>
              <a:t>sc.parallelize</a:t>
            </a:r>
            <a:r>
              <a:rPr lang="en-US" altLang="zh-CN" sz="2800" dirty="0">
                <a:solidFill>
                  <a:schemeClr val="bg1"/>
                </a:solidFill>
              </a:rPr>
              <a:t>([("spark",2),("hadoop",6),("hadoop",4),("spark",6)])</a:t>
            </a:r>
          </a:p>
          <a:p>
            <a:pPr eaLnBrk="1" hangingPunct="1">
              <a:spcBef>
                <a:spcPct val="0"/>
              </a:spcBef>
              <a:buFontTx/>
              <a:buNone/>
            </a:pPr>
            <a:r>
              <a:rPr lang="en-US" altLang="zh-CN" sz="2800" dirty="0" err="1">
                <a:solidFill>
                  <a:schemeClr val="bg1"/>
                </a:solidFill>
              </a:rPr>
              <a:t>rdd.mapValues</a:t>
            </a:r>
            <a:r>
              <a:rPr lang="en-US" altLang="zh-CN" sz="2800" dirty="0">
                <a:solidFill>
                  <a:schemeClr val="bg1"/>
                </a:solidFill>
              </a:rPr>
              <a:t>(lambda x</a:t>
            </a:r>
            <a:r>
              <a:rPr lang="en-US" altLang="zh-CN" sz="2800" dirty="0">
                <a:solidFill>
                  <a:schemeClr val="bg1"/>
                </a:solidFill>
                <a:sym typeface="Wingdings" panose="05000000000000000000" pitchFamily="2" charset="2"/>
              </a:rPr>
              <a:t> : (x,1)).</a:t>
            </a:r>
            <a:r>
              <a:rPr lang="en-US" altLang="zh-CN" sz="2800" dirty="0" err="1">
                <a:solidFill>
                  <a:schemeClr val="bg1"/>
                </a:solidFill>
                <a:sym typeface="Wingdings" panose="05000000000000000000" pitchFamily="2" charset="2"/>
              </a:rPr>
              <a:t>reduceByKey</a:t>
            </a:r>
            <a:r>
              <a:rPr lang="en-US" altLang="zh-CN" sz="2800" dirty="0">
                <a:solidFill>
                  <a:schemeClr val="bg1"/>
                </a:solidFill>
                <a:sym typeface="Wingdings" panose="05000000000000000000" pitchFamily="2" charset="2"/>
              </a:rPr>
              <a:t>(lambda x, y: (x[0]+y[0],x[1]+y[1])).</a:t>
            </a:r>
            <a:r>
              <a:rPr lang="en-US" altLang="zh-CN" sz="2800" dirty="0" err="1">
                <a:solidFill>
                  <a:schemeClr val="bg1"/>
                </a:solidFill>
                <a:sym typeface="Wingdings" panose="05000000000000000000" pitchFamily="2" charset="2"/>
              </a:rPr>
              <a:t>mapValues</a:t>
            </a:r>
            <a:r>
              <a:rPr lang="en-US" altLang="zh-CN" sz="2800" dirty="0">
                <a:solidFill>
                  <a:schemeClr val="bg1"/>
                </a:solidFill>
                <a:sym typeface="Wingdings" panose="05000000000000000000" pitchFamily="2" charset="2"/>
              </a:rPr>
              <a:t>(lambda x: x[0]/x[1]).collect()</a:t>
            </a:r>
            <a:endParaRPr lang="en-US" altLang="zh-CN" sz="2800" dirty="0">
              <a:solidFill>
                <a:schemeClr val="bg1"/>
              </a:solidFill>
            </a:endParaRPr>
          </a:p>
        </p:txBody>
      </p:sp>
    </p:spTree>
    <p:extLst>
      <p:ext uri="{BB962C8B-B14F-4D97-AF65-F5344CB8AC3E}">
        <p14:creationId xmlns:p14="http://schemas.microsoft.com/office/powerpoint/2010/main" val="372661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ctr"/>
            <a:r>
              <a:rPr lang="en-US" altLang="zh-CN" dirty="0">
                <a:ea typeface="宋体" pitchFamily="2" charset="-122"/>
              </a:rPr>
              <a:t>Spark SQL</a:t>
            </a:r>
            <a:endParaRPr lang="zh-CN" altLang="en-US" dirty="0">
              <a:ea typeface="宋体" pitchFamily="2" charset="-122"/>
            </a:endParaRPr>
          </a:p>
        </p:txBody>
      </p:sp>
      <p:sp>
        <p:nvSpPr>
          <p:cNvPr id="3" name="灯片编号占位符 2"/>
          <p:cNvSpPr>
            <a:spLocks noGrp="1"/>
          </p:cNvSpPr>
          <p:nvPr>
            <p:ph type="sldNum" sz="quarter" idx="11"/>
          </p:nvPr>
        </p:nvSpPr>
        <p:spPr/>
        <p:txBody>
          <a:bodyPr/>
          <a:lstStyle/>
          <a:p>
            <a:pPr algn="ctr"/>
            <a:fld id="{1AD93096-5B34-4342-9326-69289CEAE4C2}" type="slidenum">
              <a:rPr lang="en-US" smtClean="0"/>
              <a:pPr algn="ctr"/>
              <a:t>59</a:t>
            </a:fld>
            <a:endParaRPr lang="en-US" sz="24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转换是惰性求值的</a:t>
            </a:r>
          </a:p>
        </p:txBody>
      </p:sp>
      <p:sp>
        <p:nvSpPr>
          <p:cNvPr id="3" name="灯片编号占位符 2"/>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4" name="内容占位符 3"/>
          <p:cNvSpPr>
            <a:spLocks noGrp="1"/>
          </p:cNvSpPr>
          <p:nvPr>
            <p:ph sz="quarter" idx="1"/>
          </p:nvPr>
        </p:nvSpPr>
        <p:spPr>
          <a:xfrm>
            <a:off x="663702" y="1600200"/>
            <a:ext cx="8832850" cy="1108720"/>
          </a:xfrm>
        </p:spPr>
        <p:txBody>
          <a:bodyPr/>
          <a:lstStyle/>
          <a:p>
            <a:r>
              <a:rPr lang="zh-CN" altLang="en-US" dirty="0"/>
              <a:t>整个转换过程并不是会真正的去计算，而是只记录了转换的轨迹</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49" y="2688554"/>
            <a:ext cx="8807903" cy="33148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53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 xmlns:a16="http://schemas.microsoft.com/office/drawing/2014/main" id="{D5A713A1-3254-463D-AF00-7688AED07952}"/>
              </a:ext>
            </a:extLst>
          </p:cNvPr>
          <p:cNvSpPr>
            <a:spLocks noGrp="1" noChangeArrowheads="1"/>
          </p:cNvSpPr>
          <p:nvPr>
            <p:ph type="title"/>
          </p:nvPr>
        </p:nvSpPr>
        <p:spPr>
          <a:xfrm>
            <a:off x="1064568" y="332656"/>
            <a:ext cx="7467600" cy="914400"/>
          </a:xfrm>
          <a:ln/>
        </p:spPr>
        <p:txBody>
          <a:bodyPr/>
          <a:lstStyle/>
          <a:p>
            <a:r>
              <a:rPr lang="en-US" altLang="zh-CN" dirty="0"/>
              <a:t>4.1 Spark SQL</a:t>
            </a:r>
            <a:r>
              <a:rPr lang="zh-CN" altLang="en-US" dirty="0"/>
              <a:t>简介</a:t>
            </a:r>
          </a:p>
        </p:txBody>
      </p:sp>
      <p:sp>
        <p:nvSpPr>
          <p:cNvPr id="3075" name="TextBox 2">
            <a:extLst>
              <a:ext uri="{FF2B5EF4-FFF2-40B4-BE49-F238E27FC236}">
                <a16:creationId xmlns="" xmlns:a16="http://schemas.microsoft.com/office/drawing/2014/main" id="{9C9AEB06-20D8-4C28-8F64-D2EFCBBC21BE}"/>
              </a:ext>
            </a:extLst>
          </p:cNvPr>
          <p:cNvSpPr txBox="1">
            <a:spLocks noChangeArrowheads="1"/>
          </p:cNvSpPr>
          <p:nvPr/>
        </p:nvSpPr>
        <p:spPr bwMode="auto">
          <a:xfrm>
            <a:off x="1447800" y="1524000"/>
            <a:ext cx="52657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t>4.1.1 </a:t>
            </a:r>
            <a:r>
              <a:rPr lang="zh-CN" altLang="en-US" dirty="0"/>
              <a:t>从</a:t>
            </a:r>
            <a:r>
              <a:rPr lang="en-US" altLang="zh-CN" dirty="0"/>
              <a:t>Shark</a:t>
            </a:r>
            <a:r>
              <a:rPr lang="zh-CN" altLang="en-US" dirty="0"/>
              <a:t>说起</a:t>
            </a:r>
            <a:endParaRPr lang="en-US" altLang="zh-CN" dirty="0"/>
          </a:p>
          <a:p>
            <a:pPr eaLnBrk="1" hangingPunct="1">
              <a:spcBef>
                <a:spcPct val="0"/>
              </a:spcBef>
              <a:buFontTx/>
              <a:buNone/>
            </a:pPr>
            <a:r>
              <a:rPr lang="en-US" altLang="zh-CN" dirty="0"/>
              <a:t>4.1.2 Spark SQL</a:t>
            </a:r>
            <a:r>
              <a:rPr lang="zh-CN" altLang="en-US" dirty="0"/>
              <a:t>设计</a:t>
            </a:r>
            <a:endParaRPr lang="en-US" altLang="zh-CN" dirty="0"/>
          </a:p>
          <a:p>
            <a:pPr eaLnBrk="1" hangingPunct="1">
              <a:spcBef>
                <a:spcPct val="0"/>
              </a:spcBef>
              <a:buFontTx/>
              <a:buNone/>
            </a:pPr>
            <a:r>
              <a:rPr lang="en-US" altLang="zh-CN" dirty="0"/>
              <a:t>4.1.3 </a:t>
            </a:r>
            <a:r>
              <a:rPr lang="zh-CN" altLang="en-US" dirty="0"/>
              <a:t>为什么推出</a:t>
            </a:r>
            <a:r>
              <a:rPr lang="en-US" altLang="zh-CN" dirty="0"/>
              <a:t>Spark SQL</a:t>
            </a:r>
            <a:endParaRPr lang="zh-CN" altLang="en-US" dirty="0"/>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60</a:t>
            </a:fld>
            <a:endParaRPr lang="en-US" sz="1400" b="1" dirty="0">
              <a:solidFill>
                <a:srgbClr val="FFFFFF"/>
              </a:solidFill>
            </a:endParaRPr>
          </a:p>
        </p:txBody>
      </p:sp>
    </p:spTree>
    <p:extLst>
      <p:ext uri="{BB962C8B-B14F-4D97-AF65-F5344CB8AC3E}">
        <p14:creationId xmlns:p14="http://schemas.microsoft.com/office/powerpoint/2010/main" val="3996719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 xmlns:a16="http://schemas.microsoft.com/office/drawing/2014/main" id="{3DD82A0D-3B0B-49F2-B4F5-55862F9F4852}"/>
              </a:ext>
            </a:extLst>
          </p:cNvPr>
          <p:cNvSpPr>
            <a:spLocks noGrp="1" noChangeArrowheads="1"/>
          </p:cNvSpPr>
          <p:nvPr>
            <p:ph type="title"/>
          </p:nvPr>
        </p:nvSpPr>
        <p:spPr>
          <a:ln/>
        </p:spPr>
        <p:txBody>
          <a:bodyPr/>
          <a:lstStyle/>
          <a:p>
            <a:r>
              <a:rPr lang="en-US" altLang="zh-CN" dirty="0"/>
              <a:t>4.1.1 </a:t>
            </a:r>
            <a:r>
              <a:rPr lang="zh-CN" altLang="en-US" dirty="0"/>
              <a:t>从</a:t>
            </a:r>
            <a:r>
              <a:rPr lang="en-US" altLang="zh-CN" dirty="0"/>
              <a:t>Shark</a:t>
            </a:r>
            <a:r>
              <a:rPr lang="zh-CN" altLang="en-US" dirty="0"/>
              <a:t>说起</a:t>
            </a:r>
          </a:p>
        </p:txBody>
      </p:sp>
      <p:pic>
        <p:nvPicPr>
          <p:cNvPr id="4099" name="Picture 2" descr="http://images0.cnblogs.com/blog/107289/201508/121050147707105.gif">
            <a:extLst>
              <a:ext uri="{FF2B5EF4-FFF2-40B4-BE49-F238E27FC236}">
                <a16:creationId xmlns="" xmlns:a16="http://schemas.microsoft.com/office/drawing/2014/main" id="{1B7BF607-AC87-4B01-976A-AC49EABB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0858"/>
          <a:stretch>
            <a:fillRect/>
          </a:stretch>
        </p:blipFill>
        <p:spPr bwMode="auto">
          <a:xfrm>
            <a:off x="609601" y="2057400"/>
            <a:ext cx="45577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a:extLst>
              <a:ext uri="{FF2B5EF4-FFF2-40B4-BE49-F238E27FC236}">
                <a16:creationId xmlns="" xmlns:a16="http://schemas.microsoft.com/office/drawing/2014/main" id="{F9E3EF53-B5A4-4E21-A9EE-44BEDC297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143000"/>
            <a:ext cx="338455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矩形 5">
            <a:extLst>
              <a:ext uri="{FF2B5EF4-FFF2-40B4-BE49-F238E27FC236}">
                <a16:creationId xmlns="" xmlns:a16="http://schemas.microsoft.com/office/drawing/2014/main" id="{1CE519F9-1EC8-4EC4-B404-991F0A392555}"/>
              </a:ext>
            </a:extLst>
          </p:cNvPr>
          <p:cNvSpPr>
            <a:spLocks noChangeArrowheads="1"/>
          </p:cNvSpPr>
          <p:nvPr/>
        </p:nvSpPr>
        <p:spPr bwMode="auto">
          <a:xfrm>
            <a:off x="4800600" y="6259514"/>
            <a:ext cx="480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 Hive</a:t>
            </a:r>
            <a:r>
              <a:rPr lang="zh-CN" altLang="zh-CN" sz="1800"/>
              <a:t>中</a:t>
            </a:r>
            <a:r>
              <a:rPr lang="en-US" altLang="zh-CN" sz="1800"/>
              <a:t>SQL</a:t>
            </a:r>
            <a:r>
              <a:rPr lang="zh-CN" altLang="zh-CN" sz="1800"/>
              <a:t>查询的</a:t>
            </a:r>
            <a:r>
              <a:rPr lang="en-US" altLang="zh-CN" sz="1800"/>
              <a:t>MapReduce</a:t>
            </a:r>
            <a:r>
              <a:rPr lang="zh-CN" altLang="zh-CN" sz="1800"/>
              <a:t>作业转化过程</a:t>
            </a:r>
            <a:endParaRPr lang="zh-CN" altLang="en-US" sz="1800"/>
          </a:p>
        </p:txBody>
      </p:sp>
      <p:sp>
        <p:nvSpPr>
          <p:cNvPr id="4102" name="TextBox 5">
            <a:extLst>
              <a:ext uri="{FF2B5EF4-FFF2-40B4-BE49-F238E27FC236}">
                <a16:creationId xmlns="" xmlns:a16="http://schemas.microsoft.com/office/drawing/2014/main" id="{3D6CB65D-34EE-4A3B-9F51-9E16D27A5B49}"/>
              </a:ext>
            </a:extLst>
          </p:cNvPr>
          <p:cNvSpPr txBox="1">
            <a:spLocks noChangeArrowheads="1"/>
          </p:cNvSpPr>
          <p:nvPr/>
        </p:nvSpPr>
        <p:spPr bwMode="auto">
          <a:xfrm>
            <a:off x="1219201" y="1447801"/>
            <a:ext cx="3216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Hive: SQL-on-Hadoop</a:t>
            </a:r>
            <a:endParaRPr lang="zh-CN" altLang="en-US" sz="2400"/>
          </a:p>
        </p:txBody>
      </p:sp>
    </p:spTree>
    <p:extLst>
      <p:ext uri="{BB962C8B-B14F-4D97-AF65-F5344CB8AC3E}">
        <p14:creationId xmlns:p14="http://schemas.microsoft.com/office/powerpoint/2010/main" val="16749609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CD3A2D55-3590-4755-9596-A4F6BB58FF97}"/>
              </a:ext>
            </a:extLst>
          </p:cNvPr>
          <p:cNvSpPr>
            <a:spLocks noGrp="1" noChangeArrowheads="1"/>
          </p:cNvSpPr>
          <p:nvPr>
            <p:ph type="title"/>
          </p:nvPr>
        </p:nvSpPr>
        <p:spPr>
          <a:xfrm>
            <a:off x="685800" y="283864"/>
            <a:ext cx="8667750" cy="914400"/>
          </a:xfrm>
          <a:ln/>
        </p:spPr>
        <p:txBody>
          <a:bodyPr/>
          <a:lstStyle/>
          <a:p>
            <a:r>
              <a:rPr lang="en-US" altLang="zh-CN" dirty="0"/>
              <a:t>4.1.1 </a:t>
            </a:r>
            <a:r>
              <a:rPr lang="zh-CN" altLang="en-US" dirty="0"/>
              <a:t>从</a:t>
            </a:r>
            <a:r>
              <a:rPr lang="en-US" altLang="zh-CN" dirty="0"/>
              <a:t>Shark</a:t>
            </a:r>
            <a:r>
              <a:rPr lang="zh-CN" altLang="en-US" dirty="0"/>
              <a:t>说起</a:t>
            </a:r>
          </a:p>
        </p:txBody>
      </p:sp>
      <p:pic>
        <p:nvPicPr>
          <p:cNvPr id="5123" name="Picture 2" descr="http://images0.cnblogs.com/blog/107289/201508/121050147707105.gif">
            <a:extLst>
              <a:ext uri="{FF2B5EF4-FFF2-40B4-BE49-F238E27FC236}">
                <a16:creationId xmlns="" xmlns:a16="http://schemas.microsoft.com/office/drawing/2014/main" id="{B3833CC4-3964-400E-A3F2-554D6D73B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546" b="4546"/>
          <a:stretch>
            <a:fillRect/>
          </a:stretch>
        </p:blipFill>
        <p:spPr bwMode="auto">
          <a:xfrm>
            <a:off x="609601" y="1700808"/>
            <a:ext cx="86836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矩形 2">
            <a:extLst>
              <a:ext uri="{FF2B5EF4-FFF2-40B4-BE49-F238E27FC236}">
                <a16:creationId xmlns="" xmlns:a16="http://schemas.microsoft.com/office/drawing/2014/main" id="{1E94498B-F461-44A4-BAA0-32940CC485E3}"/>
              </a:ext>
            </a:extLst>
          </p:cNvPr>
          <p:cNvSpPr>
            <a:spLocks noChangeArrowheads="1"/>
          </p:cNvSpPr>
          <p:nvPr/>
        </p:nvSpPr>
        <p:spPr bwMode="auto">
          <a:xfrm>
            <a:off x="685800" y="4825008"/>
            <a:ext cx="845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Shark</a:t>
            </a:r>
            <a:r>
              <a:rPr lang="zh-CN" altLang="zh-CN" sz="2400"/>
              <a:t>即</a:t>
            </a:r>
            <a:r>
              <a:rPr lang="en-US" altLang="zh-CN" sz="2400"/>
              <a:t>Hive on Spark</a:t>
            </a:r>
            <a:r>
              <a:rPr lang="zh-CN" altLang="zh-CN" sz="2400"/>
              <a:t>，为了实现与</a:t>
            </a:r>
            <a:r>
              <a:rPr lang="en-US" altLang="zh-CN" sz="2400"/>
              <a:t>Hive</a:t>
            </a:r>
            <a:r>
              <a:rPr lang="zh-CN" altLang="zh-CN" sz="2400"/>
              <a:t>兼容，</a:t>
            </a:r>
            <a:r>
              <a:rPr lang="en-US" altLang="zh-CN" sz="2400"/>
              <a:t>Shark</a:t>
            </a:r>
            <a:r>
              <a:rPr lang="zh-CN" altLang="zh-CN" sz="2400"/>
              <a:t>在</a:t>
            </a:r>
            <a:r>
              <a:rPr lang="en-US" altLang="zh-CN" sz="2400"/>
              <a:t>HiveQL</a:t>
            </a:r>
            <a:r>
              <a:rPr lang="zh-CN" altLang="zh-CN" sz="2400"/>
              <a:t>方面重用了</a:t>
            </a:r>
            <a:r>
              <a:rPr lang="en-US" altLang="zh-CN" sz="2400"/>
              <a:t>Hive</a:t>
            </a:r>
            <a:r>
              <a:rPr lang="zh-CN" altLang="zh-CN" sz="2400"/>
              <a:t>中</a:t>
            </a:r>
            <a:r>
              <a:rPr lang="en-US" altLang="zh-CN" sz="2400"/>
              <a:t>HiveQL</a:t>
            </a:r>
            <a:r>
              <a:rPr lang="zh-CN" altLang="zh-CN" sz="2400"/>
              <a:t>的解析、逻辑执行计划翻译、执行计划优化等逻辑，可以近似认为仅将物理执行计划从</a:t>
            </a:r>
            <a:r>
              <a:rPr lang="en-US" altLang="zh-CN" sz="2400"/>
              <a:t>MapReduce</a:t>
            </a:r>
            <a:r>
              <a:rPr lang="zh-CN" altLang="zh-CN" sz="2400"/>
              <a:t>作业替换成了</a:t>
            </a:r>
            <a:r>
              <a:rPr lang="en-US" altLang="zh-CN" sz="2400"/>
              <a:t>Spark</a:t>
            </a:r>
            <a:r>
              <a:rPr lang="zh-CN" altLang="zh-CN" sz="2400"/>
              <a:t>作业，通过</a:t>
            </a:r>
            <a:r>
              <a:rPr lang="en-US" altLang="zh-CN" sz="2400"/>
              <a:t>Hive</a:t>
            </a:r>
            <a:r>
              <a:rPr lang="zh-CN" altLang="zh-CN" sz="2400"/>
              <a:t>的</a:t>
            </a:r>
            <a:r>
              <a:rPr lang="en-US" altLang="zh-CN" sz="2400"/>
              <a:t>HiveQL</a:t>
            </a:r>
            <a:r>
              <a:rPr lang="zh-CN" altLang="zh-CN" sz="2400"/>
              <a:t>解析，把</a:t>
            </a:r>
            <a:r>
              <a:rPr lang="en-US" altLang="zh-CN" sz="2400"/>
              <a:t>HiveQL</a:t>
            </a:r>
            <a:r>
              <a:rPr lang="zh-CN" altLang="zh-CN" sz="2400"/>
              <a:t>翻译成</a:t>
            </a:r>
            <a:r>
              <a:rPr lang="en-US" altLang="zh-CN" sz="2400"/>
              <a:t>Spark</a:t>
            </a:r>
            <a:r>
              <a:rPr lang="zh-CN" altLang="zh-CN" sz="2400"/>
              <a:t>上的</a:t>
            </a:r>
            <a:r>
              <a:rPr lang="en-US" altLang="zh-CN" sz="2400"/>
              <a:t>RDD</a:t>
            </a:r>
            <a:r>
              <a:rPr lang="zh-CN" altLang="zh-CN" sz="2400"/>
              <a:t>操作</a:t>
            </a:r>
            <a:endParaRPr lang="zh-CN" altLang="en-US" sz="2400"/>
          </a:p>
        </p:txBody>
      </p:sp>
    </p:spTree>
    <p:extLst>
      <p:ext uri="{BB962C8B-B14F-4D97-AF65-F5344CB8AC3E}">
        <p14:creationId xmlns:p14="http://schemas.microsoft.com/office/powerpoint/2010/main" val="35570497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 xmlns:a16="http://schemas.microsoft.com/office/drawing/2014/main" id="{7B064DC9-0EAC-4428-8C02-90C36DD55D3E}"/>
              </a:ext>
            </a:extLst>
          </p:cNvPr>
          <p:cNvSpPr>
            <a:spLocks noGrp="1" noChangeArrowheads="1"/>
          </p:cNvSpPr>
          <p:nvPr>
            <p:ph type="title"/>
          </p:nvPr>
        </p:nvSpPr>
        <p:spPr>
          <a:ln/>
        </p:spPr>
        <p:txBody>
          <a:bodyPr/>
          <a:lstStyle/>
          <a:p>
            <a:r>
              <a:rPr lang="en-US" altLang="zh-CN" dirty="0"/>
              <a:t>4.1.1 </a:t>
            </a:r>
            <a:r>
              <a:rPr lang="zh-CN" altLang="en-US" dirty="0"/>
              <a:t>从</a:t>
            </a:r>
            <a:r>
              <a:rPr lang="en-US" altLang="zh-CN" dirty="0"/>
              <a:t>Shark</a:t>
            </a:r>
            <a:r>
              <a:rPr lang="zh-CN" altLang="en-US" dirty="0"/>
              <a:t>说起</a:t>
            </a:r>
          </a:p>
        </p:txBody>
      </p:sp>
      <p:sp>
        <p:nvSpPr>
          <p:cNvPr id="6147" name="矩形 2">
            <a:extLst>
              <a:ext uri="{FF2B5EF4-FFF2-40B4-BE49-F238E27FC236}">
                <a16:creationId xmlns="" xmlns:a16="http://schemas.microsoft.com/office/drawing/2014/main" id="{9F9DE947-5479-4027-9C9F-0BEEBD949AB4}"/>
              </a:ext>
            </a:extLst>
          </p:cNvPr>
          <p:cNvSpPr>
            <a:spLocks noChangeArrowheads="1"/>
          </p:cNvSpPr>
          <p:nvPr/>
        </p:nvSpPr>
        <p:spPr bwMode="auto">
          <a:xfrm>
            <a:off x="1066800" y="1576537"/>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Shark</a:t>
            </a:r>
            <a:r>
              <a:rPr lang="zh-CN" altLang="en-US" sz="2400"/>
              <a:t>的出现，使得</a:t>
            </a:r>
            <a:r>
              <a:rPr lang="en-US" altLang="zh-CN" sz="2400"/>
              <a:t>SQL-on-Hadoop</a:t>
            </a:r>
            <a:r>
              <a:rPr lang="zh-CN" altLang="en-US" sz="2400"/>
              <a:t>的性能比</a:t>
            </a:r>
            <a:r>
              <a:rPr lang="en-US" altLang="zh-CN" sz="2400"/>
              <a:t>Hive</a:t>
            </a:r>
            <a:r>
              <a:rPr lang="zh-CN" altLang="en-US" sz="2400"/>
              <a:t>有了</a:t>
            </a:r>
            <a:r>
              <a:rPr lang="en-US" altLang="zh-CN" sz="2400"/>
              <a:t>10-100</a:t>
            </a:r>
            <a:r>
              <a:rPr lang="zh-CN" altLang="en-US" sz="2400"/>
              <a:t>倍的提高</a:t>
            </a:r>
          </a:p>
        </p:txBody>
      </p:sp>
      <p:pic>
        <p:nvPicPr>
          <p:cNvPr id="6148" name="Picture 2" descr="http://images0.cnblogs.com/blog/107289/201508/121050194891031.gif">
            <a:extLst>
              <a:ext uri="{FF2B5EF4-FFF2-40B4-BE49-F238E27FC236}">
                <a16:creationId xmlns="" xmlns:a16="http://schemas.microsoft.com/office/drawing/2014/main" id="{EC060D7D-DA39-4504-9314-C39C16B9F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67136"/>
            <a:ext cx="55356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7084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 xmlns:a16="http://schemas.microsoft.com/office/drawing/2014/main" id="{066B7653-6905-4971-BEE3-946B5F5D53DF}"/>
              </a:ext>
            </a:extLst>
          </p:cNvPr>
          <p:cNvSpPr>
            <a:spLocks noGrp="1" noChangeArrowheads="1"/>
          </p:cNvSpPr>
          <p:nvPr>
            <p:ph type="title"/>
          </p:nvPr>
        </p:nvSpPr>
        <p:spPr>
          <a:xfrm>
            <a:off x="1295400" y="76200"/>
            <a:ext cx="7467600" cy="914400"/>
          </a:xfrm>
          <a:ln/>
        </p:spPr>
        <p:txBody>
          <a:bodyPr/>
          <a:lstStyle/>
          <a:p>
            <a:r>
              <a:rPr lang="en-US" altLang="zh-CN" dirty="0"/>
              <a:t>4.1.1 </a:t>
            </a:r>
            <a:r>
              <a:rPr lang="zh-CN" altLang="en-US" dirty="0"/>
              <a:t>从</a:t>
            </a:r>
            <a:r>
              <a:rPr lang="en-US" altLang="zh-CN" dirty="0"/>
              <a:t>Shark</a:t>
            </a:r>
            <a:r>
              <a:rPr lang="zh-CN" altLang="en-US" dirty="0"/>
              <a:t>说起</a:t>
            </a:r>
            <a:endParaRPr lang="en-US" altLang="zh-CN" dirty="0"/>
          </a:p>
        </p:txBody>
      </p:sp>
      <p:sp>
        <p:nvSpPr>
          <p:cNvPr id="7171" name="矩形 3">
            <a:extLst>
              <a:ext uri="{FF2B5EF4-FFF2-40B4-BE49-F238E27FC236}">
                <a16:creationId xmlns="" xmlns:a16="http://schemas.microsoft.com/office/drawing/2014/main" id="{992CAC9D-2AE5-4414-8EBA-404A6023385D}"/>
              </a:ext>
            </a:extLst>
          </p:cNvPr>
          <p:cNvSpPr>
            <a:spLocks noChangeArrowheads="1"/>
          </p:cNvSpPr>
          <p:nvPr/>
        </p:nvSpPr>
        <p:spPr bwMode="auto">
          <a:xfrm>
            <a:off x="838200" y="2119039"/>
            <a:ext cx="8001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Shark</a:t>
            </a:r>
            <a:r>
              <a:rPr lang="zh-CN" altLang="zh-CN" sz="2400"/>
              <a:t>的设计导致了两个问题：</a:t>
            </a:r>
            <a:endParaRPr lang="en-US" altLang="zh-CN" sz="2400"/>
          </a:p>
          <a:p>
            <a:pPr lvl="1" eaLnBrk="1" hangingPunct="1">
              <a:spcBef>
                <a:spcPct val="0"/>
              </a:spcBef>
              <a:buFont typeface="Arial" panose="020B0604020202020204" pitchFamily="34" charset="0"/>
              <a:buChar char="•"/>
            </a:pPr>
            <a:r>
              <a:rPr lang="zh-CN" altLang="zh-CN" sz="2400"/>
              <a:t>一是执行计划优化完全依赖于</a:t>
            </a:r>
            <a:r>
              <a:rPr lang="en-US" altLang="zh-CN" sz="2400"/>
              <a:t>Hive</a:t>
            </a:r>
            <a:r>
              <a:rPr lang="zh-CN" altLang="zh-CN" sz="2400"/>
              <a:t>，不方便添加新的优化策略</a:t>
            </a:r>
            <a:endParaRPr lang="en-US" altLang="zh-CN" sz="2400"/>
          </a:p>
          <a:p>
            <a:pPr lvl="1" eaLnBrk="1" hangingPunct="1">
              <a:spcBef>
                <a:spcPct val="0"/>
              </a:spcBef>
              <a:buFont typeface="Arial" panose="020B0604020202020204" pitchFamily="34" charset="0"/>
              <a:buChar char="•"/>
            </a:pPr>
            <a:r>
              <a:rPr lang="zh-CN" altLang="zh-CN" sz="2400"/>
              <a:t>二是因为</a:t>
            </a:r>
            <a:r>
              <a:rPr lang="en-US" altLang="zh-CN" sz="2400"/>
              <a:t>Spark</a:t>
            </a:r>
            <a:r>
              <a:rPr lang="zh-CN" altLang="zh-CN" sz="2400"/>
              <a:t>是线程级并行，而</a:t>
            </a:r>
            <a:r>
              <a:rPr lang="en-US" altLang="zh-CN" sz="2400"/>
              <a:t>MapReduce</a:t>
            </a:r>
            <a:r>
              <a:rPr lang="zh-CN" altLang="zh-CN" sz="2400"/>
              <a:t>是进程级并行，因此，</a:t>
            </a:r>
            <a:r>
              <a:rPr lang="en-US" altLang="zh-CN" sz="2400"/>
              <a:t>Spark</a:t>
            </a:r>
            <a:r>
              <a:rPr lang="zh-CN" altLang="zh-CN" sz="2400"/>
              <a:t>在兼容</a:t>
            </a:r>
            <a:r>
              <a:rPr lang="en-US" altLang="zh-CN" sz="2400"/>
              <a:t>Hive</a:t>
            </a:r>
            <a:r>
              <a:rPr lang="zh-CN" altLang="zh-CN" sz="2400"/>
              <a:t>的实现上存在线程安全问题，导致</a:t>
            </a:r>
            <a:r>
              <a:rPr lang="en-US" altLang="zh-CN" sz="2400"/>
              <a:t>Shark</a:t>
            </a:r>
            <a:r>
              <a:rPr lang="zh-CN" altLang="zh-CN" sz="2400"/>
              <a:t>不得不使用另外一套独立维护的打了补丁的</a:t>
            </a:r>
            <a:r>
              <a:rPr lang="en-US" altLang="zh-CN" sz="2400"/>
              <a:t>Hive</a:t>
            </a:r>
            <a:r>
              <a:rPr lang="zh-CN" altLang="zh-CN" sz="2400"/>
              <a:t>源码分支</a:t>
            </a:r>
            <a:endParaRPr lang="zh-CN" altLang="en-US" sz="2400"/>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64</a:t>
            </a:fld>
            <a:endParaRPr lang="en-US" sz="1400" b="1" dirty="0">
              <a:solidFill>
                <a:srgbClr val="FFFFFF"/>
              </a:solidFill>
            </a:endParaRPr>
          </a:p>
        </p:txBody>
      </p:sp>
    </p:spTree>
    <p:extLst>
      <p:ext uri="{BB962C8B-B14F-4D97-AF65-F5344CB8AC3E}">
        <p14:creationId xmlns:p14="http://schemas.microsoft.com/office/powerpoint/2010/main" val="4362099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 xmlns:a16="http://schemas.microsoft.com/office/drawing/2014/main" id="{0CBBAAF5-8AE6-4ABA-9A20-CFC1E2DC7220}"/>
              </a:ext>
            </a:extLst>
          </p:cNvPr>
          <p:cNvSpPr>
            <a:spLocks noGrp="1" noChangeArrowheads="1"/>
          </p:cNvSpPr>
          <p:nvPr>
            <p:ph type="title"/>
          </p:nvPr>
        </p:nvSpPr>
        <p:spPr>
          <a:ln/>
        </p:spPr>
        <p:txBody>
          <a:bodyPr/>
          <a:lstStyle/>
          <a:p>
            <a:r>
              <a:rPr lang="en-US" altLang="zh-CN" dirty="0"/>
              <a:t>4.1.1 </a:t>
            </a:r>
            <a:r>
              <a:rPr lang="zh-CN" altLang="en-US" dirty="0"/>
              <a:t>从</a:t>
            </a:r>
            <a:r>
              <a:rPr lang="en-US" altLang="zh-CN" dirty="0"/>
              <a:t>Shark</a:t>
            </a:r>
            <a:r>
              <a:rPr lang="zh-CN" altLang="en-US" dirty="0"/>
              <a:t>说起</a:t>
            </a:r>
          </a:p>
        </p:txBody>
      </p:sp>
      <p:sp>
        <p:nvSpPr>
          <p:cNvPr id="8195" name="矩形 2">
            <a:extLst>
              <a:ext uri="{FF2B5EF4-FFF2-40B4-BE49-F238E27FC236}">
                <a16:creationId xmlns="" xmlns:a16="http://schemas.microsoft.com/office/drawing/2014/main" id="{06971D6E-23B5-4D98-B9B6-9EF94EC50E40}"/>
              </a:ext>
            </a:extLst>
          </p:cNvPr>
          <p:cNvSpPr>
            <a:spLocks noChangeArrowheads="1"/>
          </p:cNvSpPr>
          <p:nvPr/>
        </p:nvSpPr>
        <p:spPr bwMode="auto">
          <a:xfrm>
            <a:off x="537592" y="1765176"/>
            <a:ext cx="8153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t>2014</a:t>
            </a:r>
            <a:r>
              <a:rPr lang="zh-CN" altLang="en-US" sz="2000"/>
              <a:t>年</a:t>
            </a:r>
            <a:r>
              <a:rPr lang="en-US" altLang="zh-CN" sz="2000"/>
              <a:t>6</a:t>
            </a:r>
            <a:r>
              <a:rPr lang="zh-CN" altLang="en-US" sz="2000"/>
              <a:t>月</a:t>
            </a:r>
            <a:r>
              <a:rPr lang="en-US" altLang="zh-CN" sz="2000"/>
              <a:t>1</a:t>
            </a:r>
            <a:r>
              <a:rPr lang="zh-CN" altLang="en-US" sz="2000"/>
              <a:t>日</a:t>
            </a:r>
            <a:r>
              <a:rPr lang="en-US" altLang="zh-CN" sz="2000"/>
              <a:t>Shark</a:t>
            </a:r>
            <a:r>
              <a:rPr lang="zh-CN" altLang="en-US" sz="2000"/>
              <a:t>项目和</a:t>
            </a:r>
            <a:r>
              <a:rPr lang="en-US" altLang="zh-CN" sz="2000"/>
              <a:t>Spark SQL</a:t>
            </a:r>
            <a:r>
              <a:rPr lang="zh-CN" altLang="en-US" sz="2000"/>
              <a:t>项目的主持人</a:t>
            </a:r>
            <a:r>
              <a:rPr lang="en-US" altLang="zh-CN" sz="2000"/>
              <a:t>Reynold Xin</a:t>
            </a:r>
            <a:r>
              <a:rPr lang="zh-CN" altLang="en-US" sz="2000"/>
              <a:t>宣布：停止对</a:t>
            </a:r>
            <a:r>
              <a:rPr lang="en-US" altLang="zh-CN" sz="2000"/>
              <a:t>Shark</a:t>
            </a:r>
            <a:r>
              <a:rPr lang="zh-CN" altLang="en-US" sz="2000"/>
              <a:t>的开发，团队将所有资源放在</a:t>
            </a:r>
            <a:r>
              <a:rPr lang="en-US" altLang="zh-CN" sz="2000"/>
              <a:t>Spark SQL</a:t>
            </a:r>
            <a:r>
              <a:rPr lang="zh-CN" altLang="en-US" sz="2000"/>
              <a:t>项目上，至此，</a:t>
            </a:r>
            <a:r>
              <a:rPr lang="en-US" altLang="zh-CN" sz="2000"/>
              <a:t>Shark</a:t>
            </a:r>
            <a:r>
              <a:rPr lang="zh-CN" altLang="en-US" sz="2000"/>
              <a:t>的发展画上了句话，但也因此发展出两个直线：</a:t>
            </a:r>
            <a:r>
              <a:rPr lang="en-US" altLang="zh-CN" sz="2000"/>
              <a:t>Spark SQL</a:t>
            </a:r>
            <a:r>
              <a:rPr lang="zh-CN" altLang="en-US" sz="2000"/>
              <a:t>和</a:t>
            </a:r>
            <a:r>
              <a:rPr lang="en-US" altLang="zh-CN" sz="2000"/>
              <a:t>Hive on Spark</a:t>
            </a:r>
            <a:endParaRPr lang="zh-CN" altLang="en-US" sz="2000"/>
          </a:p>
        </p:txBody>
      </p:sp>
      <p:pic>
        <p:nvPicPr>
          <p:cNvPr id="8196" name="Picture 2" descr="http://images0.cnblogs.com/blog/107289/201508/121050185673946.gif">
            <a:extLst>
              <a:ext uri="{FF2B5EF4-FFF2-40B4-BE49-F238E27FC236}">
                <a16:creationId xmlns="" xmlns:a16="http://schemas.microsoft.com/office/drawing/2014/main" id="{53E81749-CD9D-468C-9679-6E89D7A0E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92" y="3136776"/>
            <a:ext cx="48006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矩形 4">
            <a:extLst>
              <a:ext uri="{FF2B5EF4-FFF2-40B4-BE49-F238E27FC236}">
                <a16:creationId xmlns="" xmlns:a16="http://schemas.microsoft.com/office/drawing/2014/main" id="{645BB2DF-69CB-4656-B5BC-563D115E373F}"/>
              </a:ext>
            </a:extLst>
          </p:cNvPr>
          <p:cNvSpPr>
            <a:spLocks noChangeArrowheads="1"/>
          </p:cNvSpPr>
          <p:nvPr/>
        </p:nvSpPr>
        <p:spPr bwMode="auto">
          <a:xfrm>
            <a:off x="5241032" y="3212976"/>
            <a:ext cx="3886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dirty="0"/>
              <a:t>Spark SQL</a:t>
            </a:r>
            <a:r>
              <a:rPr lang="zh-CN" altLang="en-US" sz="2000" dirty="0"/>
              <a:t>作为</a:t>
            </a:r>
            <a:r>
              <a:rPr lang="en-US" altLang="zh-CN" sz="2000" dirty="0"/>
              <a:t>Spark</a:t>
            </a:r>
            <a:r>
              <a:rPr lang="zh-CN" altLang="en-US" sz="2000" dirty="0"/>
              <a:t>生态的一员继续发展，而不再受限于</a:t>
            </a:r>
            <a:r>
              <a:rPr lang="en-US" altLang="zh-CN" sz="2000" dirty="0"/>
              <a:t>Hive</a:t>
            </a:r>
            <a:r>
              <a:rPr lang="zh-CN" altLang="en-US" sz="2000" dirty="0"/>
              <a:t>，只是兼容</a:t>
            </a:r>
            <a:r>
              <a:rPr lang="en-US" altLang="zh-CN" sz="2000" dirty="0"/>
              <a:t>Hive</a:t>
            </a:r>
          </a:p>
          <a:p>
            <a:pPr eaLnBrk="1" hangingPunct="1">
              <a:spcBef>
                <a:spcPct val="0"/>
              </a:spcBef>
            </a:pPr>
            <a:r>
              <a:rPr lang="en-US" altLang="zh-CN" sz="2000" dirty="0"/>
              <a:t>Hive on Spark</a:t>
            </a:r>
            <a:r>
              <a:rPr lang="zh-CN" altLang="en-US" sz="2000" dirty="0"/>
              <a:t>是一个</a:t>
            </a:r>
            <a:r>
              <a:rPr lang="en-US" altLang="zh-CN" sz="2000" dirty="0"/>
              <a:t>Hive</a:t>
            </a:r>
            <a:r>
              <a:rPr lang="zh-CN" altLang="en-US" sz="2000" dirty="0"/>
              <a:t>的发展计划，该计划将</a:t>
            </a:r>
            <a:r>
              <a:rPr lang="en-US" altLang="zh-CN" sz="2000" dirty="0"/>
              <a:t>Spark</a:t>
            </a:r>
            <a:r>
              <a:rPr lang="zh-CN" altLang="en-US" sz="2000" dirty="0"/>
              <a:t>作为</a:t>
            </a:r>
            <a:r>
              <a:rPr lang="en-US" altLang="zh-CN" sz="2000" dirty="0"/>
              <a:t>Hive</a:t>
            </a:r>
            <a:r>
              <a:rPr lang="zh-CN" altLang="en-US" sz="2000" dirty="0"/>
              <a:t>的底层引擎之一，也就是说，</a:t>
            </a:r>
            <a:r>
              <a:rPr lang="en-US" altLang="zh-CN" sz="2000" dirty="0"/>
              <a:t>Hive</a:t>
            </a:r>
            <a:r>
              <a:rPr lang="zh-CN" altLang="en-US" sz="2000" dirty="0"/>
              <a:t>将不再受限于一个引擎，可以采用</a:t>
            </a:r>
            <a:r>
              <a:rPr lang="en-US" altLang="zh-CN" sz="2000" dirty="0"/>
              <a:t>Map-Reduce</a:t>
            </a:r>
            <a:r>
              <a:rPr lang="zh-CN" altLang="en-US" sz="2000" dirty="0"/>
              <a:t>、</a:t>
            </a:r>
            <a:r>
              <a:rPr lang="en-US" altLang="zh-CN" sz="2000" dirty="0" err="1"/>
              <a:t>Tez</a:t>
            </a:r>
            <a:r>
              <a:rPr lang="zh-CN" altLang="en-US" sz="2000" dirty="0"/>
              <a:t>、</a:t>
            </a:r>
            <a:r>
              <a:rPr lang="en-US" altLang="zh-CN" sz="2000" dirty="0"/>
              <a:t>Spark</a:t>
            </a:r>
            <a:r>
              <a:rPr lang="zh-CN" altLang="en-US" sz="2000" dirty="0"/>
              <a:t>等引擎</a:t>
            </a:r>
          </a:p>
        </p:txBody>
      </p:sp>
    </p:spTree>
    <p:extLst>
      <p:ext uri="{BB962C8B-B14F-4D97-AF65-F5344CB8AC3E}">
        <p14:creationId xmlns:p14="http://schemas.microsoft.com/office/powerpoint/2010/main" val="10737574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 xmlns:a16="http://schemas.microsoft.com/office/drawing/2014/main" id="{3CC39ACC-D6EF-4B1B-B741-DB63DA43B9B6}"/>
              </a:ext>
            </a:extLst>
          </p:cNvPr>
          <p:cNvSpPr>
            <a:spLocks noGrp="1" noChangeArrowheads="1"/>
          </p:cNvSpPr>
          <p:nvPr>
            <p:ph type="title"/>
          </p:nvPr>
        </p:nvSpPr>
        <p:spPr>
          <a:xfrm>
            <a:off x="1295400" y="76200"/>
            <a:ext cx="7543800" cy="914400"/>
          </a:xfrm>
          <a:ln/>
        </p:spPr>
        <p:txBody>
          <a:bodyPr/>
          <a:lstStyle/>
          <a:p>
            <a:r>
              <a:rPr lang="en-US" altLang="zh-CN" dirty="0"/>
              <a:t>4.1.2 Spark SQL</a:t>
            </a:r>
            <a:r>
              <a:rPr lang="zh-CN" altLang="en-US" dirty="0"/>
              <a:t>设计</a:t>
            </a:r>
          </a:p>
        </p:txBody>
      </p:sp>
      <p:sp>
        <p:nvSpPr>
          <p:cNvPr id="9219" name="矩形 2">
            <a:extLst>
              <a:ext uri="{FF2B5EF4-FFF2-40B4-BE49-F238E27FC236}">
                <a16:creationId xmlns="" xmlns:a16="http://schemas.microsoft.com/office/drawing/2014/main" id="{D1333932-64C2-4A08-9E91-FC08776DBCC2}"/>
              </a:ext>
            </a:extLst>
          </p:cNvPr>
          <p:cNvSpPr>
            <a:spLocks noChangeArrowheads="1"/>
          </p:cNvSpPr>
          <p:nvPr/>
        </p:nvSpPr>
        <p:spPr bwMode="auto">
          <a:xfrm>
            <a:off x="990600" y="1479376"/>
            <a:ext cx="800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t>Spark SQL</a:t>
            </a:r>
            <a:r>
              <a:rPr lang="zh-CN" altLang="zh-CN" sz="2000"/>
              <a:t>在</a:t>
            </a:r>
            <a:r>
              <a:rPr lang="en-US" altLang="zh-CN" sz="2000"/>
              <a:t>Hive</a:t>
            </a:r>
            <a:r>
              <a:rPr lang="zh-CN" altLang="zh-CN" sz="2000"/>
              <a:t>兼容层面仅依赖</a:t>
            </a:r>
            <a:r>
              <a:rPr lang="en-US" altLang="zh-CN" sz="2000"/>
              <a:t>HiveQL</a:t>
            </a:r>
            <a:r>
              <a:rPr lang="zh-CN" altLang="en-US" sz="2000"/>
              <a:t>解析</a:t>
            </a:r>
            <a:r>
              <a:rPr lang="zh-CN" altLang="zh-CN" sz="2000"/>
              <a:t>、</a:t>
            </a:r>
            <a:r>
              <a:rPr lang="en-US" altLang="zh-CN" sz="2000"/>
              <a:t>Hive</a:t>
            </a:r>
            <a:r>
              <a:rPr lang="zh-CN" altLang="zh-CN" sz="2000"/>
              <a:t>元数据，也就是说，从</a:t>
            </a:r>
            <a:r>
              <a:rPr lang="en-US" altLang="zh-CN" sz="2000"/>
              <a:t>HQL</a:t>
            </a:r>
            <a:r>
              <a:rPr lang="zh-CN" altLang="zh-CN" sz="2000"/>
              <a:t>被解析成抽象语法树（</a:t>
            </a:r>
            <a:r>
              <a:rPr lang="en-US" altLang="zh-CN" sz="2000"/>
              <a:t>AST</a:t>
            </a:r>
            <a:r>
              <a:rPr lang="zh-CN" altLang="zh-CN" sz="2000"/>
              <a:t>）起，就全部由</a:t>
            </a:r>
            <a:r>
              <a:rPr lang="en-US" altLang="zh-CN" sz="2000"/>
              <a:t>Spark SQL</a:t>
            </a:r>
            <a:r>
              <a:rPr lang="zh-CN" altLang="zh-CN" sz="2000"/>
              <a:t>接管了。</a:t>
            </a:r>
            <a:r>
              <a:rPr lang="en-US" altLang="zh-CN" sz="2000"/>
              <a:t>Spark SQL</a:t>
            </a:r>
            <a:r>
              <a:rPr lang="zh-CN" altLang="zh-CN" sz="2000"/>
              <a:t>执行计划生成和优化都由</a:t>
            </a:r>
            <a:r>
              <a:rPr lang="en-US" altLang="zh-CN" sz="2000"/>
              <a:t>Catalyst</a:t>
            </a:r>
            <a:r>
              <a:rPr lang="zh-CN" altLang="zh-CN" sz="2000"/>
              <a:t>（函数式关系查询优化框架）负责</a:t>
            </a:r>
            <a:endParaRPr lang="zh-CN" altLang="en-US" sz="2000"/>
          </a:p>
        </p:txBody>
      </p:sp>
      <p:sp>
        <p:nvSpPr>
          <p:cNvPr id="9220" name="Rectangle 2">
            <a:extLst>
              <a:ext uri="{FF2B5EF4-FFF2-40B4-BE49-F238E27FC236}">
                <a16:creationId xmlns="" xmlns:a16="http://schemas.microsoft.com/office/drawing/2014/main" id="{DC5301F2-0B83-4531-AAD8-B6C985DA1C33}"/>
              </a:ext>
            </a:extLst>
          </p:cNvPr>
          <p:cNvSpPr>
            <a:spLocks noChangeArrowheads="1"/>
          </p:cNvSpPr>
          <p:nvPr/>
        </p:nvSpPr>
        <p:spPr bwMode="auto">
          <a:xfrm>
            <a:off x="381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221" name="Object 1">
            <a:extLst>
              <a:ext uri="{FF2B5EF4-FFF2-40B4-BE49-F238E27FC236}">
                <a16:creationId xmlns="" xmlns:a16="http://schemas.microsoft.com/office/drawing/2014/main" id="{A78AF63B-71B5-4314-A40B-FFBC53E2A006}"/>
              </a:ext>
            </a:extLst>
          </p:cNvPr>
          <p:cNvGraphicFramePr>
            <a:graphicFrameLocks noChangeAspect="1"/>
          </p:cNvGraphicFramePr>
          <p:nvPr/>
        </p:nvGraphicFramePr>
        <p:xfrm>
          <a:off x="1295400" y="3003375"/>
          <a:ext cx="6991350" cy="3429000"/>
        </p:xfrm>
        <a:graphic>
          <a:graphicData uri="http://schemas.openxmlformats.org/presentationml/2006/ole">
            <mc:AlternateContent xmlns:mc="http://schemas.openxmlformats.org/markup-compatibility/2006">
              <mc:Choice xmlns:v="urn:schemas-microsoft-com:vml" Requires="v">
                <p:oleObj spid="_x0000_s1230" r:id="rId4" imgW="7505748" imgH="3686272" progId="Visio.Drawing.15">
                  <p:embed/>
                </p:oleObj>
              </mc:Choice>
              <mc:Fallback>
                <p:oleObj r:id="rId4" imgW="7505748" imgH="3686272" progId="Visio.Drawing.15">
                  <p:embed/>
                  <p:pic>
                    <p:nvPicPr>
                      <p:cNvPr id="9221" name="Object 1">
                        <a:extLst>
                          <a:ext uri="{FF2B5EF4-FFF2-40B4-BE49-F238E27FC236}">
                            <a16:creationId xmlns="" xmlns:a16="http://schemas.microsoft.com/office/drawing/2014/main" id="{A78AF63B-71B5-4314-A40B-FFBC53E2A0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003375"/>
                        <a:ext cx="69913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矩形 5">
            <a:extLst>
              <a:ext uri="{FF2B5EF4-FFF2-40B4-BE49-F238E27FC236}">
                <a16:creationId xmlns="" xmlns:a16="http://schemas.microsoft.com/office/drawing/2014/main" id="{6F542A2B-B9F5-4CCA-B0D5-352458659A63}"/>
              </a:ext>
            </a:extLst>
          </p:cNvPr>
          <p:cNvSpPr>
            <a:spLocks noChangeArrowheads="1"/>
          </p:cNvSpPr>
          <p:nvPr/>
        </p:nvSpPr>
        <p:spPr bwMode="auto">
          <a:xfrm>
            <a:off x="3810000" y="6443489"/>
            <a:ext cx="2070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t>图</a:t>
            </a:r>
            <a:r>
              <a:rPr lang="en-US" altLang="zh-CN" sz="1800"/>
              <a:t> Spark SQL</a:t>
            </a:r>
            <a:r>
              <a:rPr lang="zh-CN" altLang="zh-CN" sz="1800"/>
              <a:t>架构</a:t>
            </a:r>
            <a:endParaRPr lang="zh-CN" altLang="en-US" sz="1800"/>
          </a:p>
        </p:txBody>
      </p:sp>
    </p:spTree>
    <p:extLst>
      <p:ext uri="{BB962C8B-B14F-4D97-AF65-F5344CB8AC3E}">
        <p14:creationId xmlns:p14="http://schemas.microsoft.com/office/powerpoint/2010/main" val="20356966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 xmlns:a16="http://schemas.microsoft.com/office/drawing/2014/main" id="{C260A330-08A4-484C-886A-1D983F19647D}"/>
              </a:ext>
            </a:extLst>
          </p:cNvPr>
          <p:cNvSpPr>
            <a:spLocks noGrp="1" noChangeArrowheads="1"/>
          </p:cNvSpPr>
          <p:nvPr>
            <p:ph type="title"/>
          </p:nvPr>
        </p:nvSpPr>
        <p:spPr>
          <a:xfrm>
            <a:off x="565732" y="474855"/>
            <a:ext cx="7391400" cy="914400"/>
          </a:xfrm>
          <a:ln/>
        </p:spPr>
        <p:txBody>
          <a:bodyPr/>
          <a:lstStyle/>
          <a:p>
            <a:r>
              <a:rPr lang="en-US" altLang="zh-CN" dirty="0"/>
              <a:t>4.1.2 Spark SQL</a:t>
            </a:r>
            <a:r>
              <a:rPr lang="zh-CN" altLang="en-US" dirty="0"/>
              <a:t>设计</a:t>
            </a:r>
          </a:p>
        </p:txBody>
      </p:sp>
      <p:sp>
        <p:nvSpPr>
          <p:cNvPr id="11267" name="Rectangle 2">
            <a:extLst>
              <a:ext uri="{FF2B5EF4-FFF2-40B4-BE49-F238E27FC236}">
                <a16:creationId xmlns="" xmlns:a16="http://schemas.microsoft.com/office/drawing/2014/main" id="{F5AA02D8-3251-40AD-ABA8-75BA48C767FA}"/>
              </a:ext>
            </a:extLst>
          </p:cNvPr>
          <p:cNvSpPr>
            <a:spLocks noChangeArrowheads="1"/>
          </p:cNvSpPr>
          <p:nvPr/>
        </p:nvSpPr>
        <p:spPr bwMode="auto">
          <a:xfrm>
            <a:off x="381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9" name="矩形 5">
            <a:extLst>
              <a:ext uri="{FF2B5EF4-FFF2-40B4-BE49-F238E27FC236}">
                <a16:creationId xmlns="" xmlns:a16="http://schemas.microsoft.com/office/drawing/2014/main" id="{2C6991F8-F0F1-43A1-BD7A-CFA228E2AFDE}"/>
              </a:ext>
            </a:extLst>
          </p:cNvPr>
          <p:cNvSpPr>
            <a:spLocks noChangeArrowheads="1"/>
          </p:cNvSpPr>
          <p:nvPr/>
        </p:nvSpPr>
        <p:spPr bwMode="auto">
          <a:xfrm>
            <a:off x="565732" y="1593304"/>
            <a:ext cx="9067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algn="just" eaLnBrk="1" hangingPunct="1">
              <a:spcBef>
                <a:spcPct val="0"/>
              </a:spcBef>
              <a:buFont typeface="Wingdings" panose="05000000000000000000" pitchFamily="2" charset="2"/>
              <a:buChar char="Ø"/>
            </a:pPr>
            <a:r>
              <a:rPr lang="en-US" altLang="zh-CN" sz="1800" dirty="0"/>
              <a:t>Spark SQL</a:t>
            </a:r>
            <a:r>
              <a:rPr lang="zh-CN" altLang="zh-CN" sz="1800" dirty="0"/>
              <a:t>增加了</a:t>
            </a:r>
            <a:r>
              <a:rPr lang="en-US" altLang="zh-CN" sz="1800" b="1" dirty="0" err="1"/>
              <a:t>DataFrame</a:t>
            </a:r>
            <a:r>
              <a:rPr lang="zh-CN" altLang="zh-CN" sz="1800" dirty="0"/>
              <a:t>（即带有</a:t>
            </a:r>
            <a:r>
              <a:rPr lang="en-US" altLang="zh-CN" sz="1800" dirty="0"/>
              <a:t>Schema</a:t>
            </a:r>
            <a:r>
              <a:rPr lang="zh-CN" altLang="zh-CN" sz="1800" dirty="0"/>
              <a:t>信息的</a:t>
            </a:r>
            <a:r>
              <a:rPr lang="en-US" altLang="zh-CN" sz="1800" dirty="0"/>
              <a:t>RDD</a:t>
            </a:r>
            <a:r>
              <a:rPr lang="zh-CN" altLang="zh-CN" sz="1800" dirty="0"/>
              <a:t>），使用户可以在</a:t>
            </a:r>
            <a:r>
              <a:rPr lang="en-US" altLang="zh-CN" sz="1800" dirty="0"/>
              <a:t>Spark SQL</a:t>
            </a:r>
            <a:r>
              <a:rPr lang="zh-CN" altLang="zh-CN" sz="1800" dirty="0"/>
              <a:t>中执行</a:t>
            </a:r>
            <a:r>
              <a:rPr lang="en-US" altLang="zh-CN" sz="1800" dirty="0"/>
              <a:t>SQL</a:t>
            </a:r>
            <a:r>
              <a:rPr lang="zh-CN" altLang="zh-CN" sz="1800" dirty="0"/>
              <a:t>语句，数据既可以来自</a:t>
            </a:r>
            <a:r>
              <a:rPr lang="en-US" altLang="zh-CN" sz="1800" dirty="0"/>
              <a:t>RDD</a:t>
            </a:r>
            <a:r>
              <a:rPr lang="zh-CN" altLang="zh-CN" sz="1800" dirty="0"/>
              <a:t>，也可以是</a:t>
            </a:r>
            <a:r>
              <a:rPr lang="en-US" altLang="zh-CN" sz="1800" dirty="0"/>
              <a:t>Hive</a:t>
            </a:r>
            <a:r>
              <a:rPr lang="zh-CN" altLang="zh-CN" sz="1800" dirty="0"/>
              <a:t>、</a:t>
            </a:r>
            <a:r>
              <a:rPr lang="en-US" altLang="zh-CN" sz="1800" dirty="0"/>
              <a:t>HDFS</a:t>
            </a:r>
            <a:r>
              <a:rPr lang="zh-CN" altLang="zh-CN" sz="1800" dirty="0"/>
              <a:t>、</a:t>
            </a:r>
            <a:r>
              <a:rPr lang="en-US" altLang="zh-CN" sz="1800" dirty="0"/>
              <a:t>Cassandra</a:t>
            </a:r>
            <a:r>
              <a:rPr lang="zh-CN" altLang="zh-CN" sz="1800" dirty="0"/>
              <a:t>等外部数据源，还可以是</a:t>
            </a:r>
            <a:r>
              <a:rPr lang="en-US" altLang="zh-CN" sz="1800" dirty="0"/>
              <a:t>JSON</a:t>
            </a:r>
            <a:r>
              <a:rPr lang="zh-CN" altLang="zh-CN" sz="1800" dirty="0"/>
              <a:t>格式的数据</a:t>
            </a:r>
            <a:endParaRPr lang="en-US" altLang="zh-CN" sz="1800" dirty="0"/>
          </a:p>
          <a:p>
            <a:pPr marL="285750" indent="-285750" algn="just" eaLnBrk="1" hangingPunct="1">
              <a:spcBef>
                <a:spcPct val="0"/>
              </a:spcBef>
              <a:buFont typeface="Wingdings" panose="05000000000000000000" pitchFamily="2" charset="2"/>
              <a:buChar char="Ø"/>
            </a:pPr>
            <a:r>
              <a:rPr lang="en-US" altLang="zh-CN" sz="1800" dirty="0"/>
              <a:t>Spark SQL</a:t>
            </a:r>
            <a:r>
              <a:rPr lang="zh-CN" altLang="zh-CN" sz="1800" dirty="0"/>
              <a:t>目前支持</a:t>
            </a:r>
            <a:r>
              <a:rPr lang="en-US" altLang="zh-CN" sz="1800" dirty="0"/>
              <a:t>Scala</a:t>
            </a:r>
            <a:r>
              <a:rPr lang="zh-CN" altLang="zh-CN" sz="1800" dirty="0"/>
              <a:t>、</a:t>
            </a:r>
            <a:r>
              <a:rPr lang="en-US" altLang="zh-CN" sz="1800" dirty="0"/>
              <a:t>Java</a:t>
            </a:r>
            <a:r>
              <a:rPr lang="zh-CN" altLang="zh-CN" sz="1800" dirty="0"/>
              <a:t>、</a:t>
            </a:r>
            <a:r>
              <a:rPr lang="en-US" altLang="zh-CN" sz="1800" dirty="0"/>
              <a:t>Python</a:t>
            </a:r>
            <a:r>
              <a:rPr lang="zh-CN" altLang="zh-CN" sz="1800" dirty="0"/>
              <a:t>三种语言，支持</a:t>
            </a:r>
            <a:r>
              <a:rPr lang="en-US" altLang="zh-CN" sz="1800" dirty="0"/>
              <a:t>SQL-92</a:t>
            </a:r>
            <a:r>
              <a:rPr lang="zh-CN" altLang="zh-CN" sz="1800" dirty="0"/>
              <a:t>规范</a:t>
            </a:r>
            <a:endParaRPr lang="zh-CN" altLang="en-US" sz="1800" dirty="0"/>
          </a:p>
        </p:txBody>
      </p:sp>
      <p:pic>
        <p:nvPicPr>
          <p:cNvPr id="11270" name="Picture 7">
            <a:extLst>
              <a:ext uri="{FF2B5EF4-FFF2-40B4-BE49-F238E27FC236}">
                <a16:creationId xmlns="" xmlns:a16="http://schemas.microsoft.com/office/drawing/2014/main" id="{34690D8B-B6D3-4269-A93A-0ED041C92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01" y="2924944"/>
            <a:ext cx="915319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7223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 xmlns:a16="http://schemas.microsoft.com/office/drawing/2014/main" id="{15686CE3-076D-4A20-98C8-77782C99E850}"/>
              </a:ext>
            </a:extLst>
          </p:cNvPr>
          <p:cNvSpPr>
            <a:spLocks noGrp="1" noChangeArrowheads="1"/>
          </p:cNvSpPr>
          <p:nvPr>
            <p:ph type="title"/>
          </p:nvPr>
        </p:nvSpPr>
        <p:spPr>
          <a:ln/>
        </p:spPr>
        <p:txBody>
          <a:bodyPr/>
          <a:lstStyle/>
          <a:p>
            <a:r>
              <a:rPr lang="en-US" altLang="zh-CN" dirty="0"/>
              <a:t>4.1.3 </a:t>
            </a:r>
            <a:r>
              <a:rPr lang="zh-CN" altLang="en-US" dirty="0"/>
              <a:t>为什么推出</a:t>
            </a:r>
            <a:r>
              <a:rPr lang="en-US" altLang="zh-CN" dirty="0"/>
              <a:t>Spark SQL</a:t>
            </a:r>
            <a:endParaRPr lang="zh-CN" altLang="en-US" dirty="0"/>
          </a:p>
        </p:txBody>
      </p:sp>
      <p:pic>
        <p:nvPicPr>
          <p:cNvPr id="12291" name="Picture 2" descr="http://f11.baidu.com/it/u=247914604,3416378821&amp;fm=170&amp;s=1E8A7423590FF0CC06DDD1CA0100E0B3&amp;w=628&amp;h=744&amp;img.JPEG&amp;access=215967316">
            <a:extLst>
              <a:ext uri="{FF2B5EF4-FFF2-40B4-BE49-F238E27FC236}">
                <a16:creationId xmlns="" xmlns:a16="http://schemas.microsoft.com/office/drawing/2014/main" id="{A308E54C-F77A-4606-A595-730F3ECF9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01" b="77420"/>
          <a:stretch>
            <a:fillRect/>
          </a:stretch>
        </p:blipFill>
        <p:spPr bwMode="auto">
          <a:xfrm>
            <a:off x="1568624" y="1700808"/>
            <a:ext cx="59817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http://f12.baidu.com/it/u=4273665464,3146115145&amp;fm=170&amp;s=1E8A7623C1ECCCEB546C14DB010080B1&amp;w=640&amp;h=318&amp;img.JPEG&amp;access=215967316">
            <a:extLst>
              <a:ext uri="{FF2B5EF4-FFF2-40B4-BE49-F238E27FC236}">
                <a16:creationId xmlns="" xmlns:a16="http://schemas.microsoft.com/office/drawing/2014/main" id="{B33B3903-EBFB-452E-9A7B-CE8BB6B62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889"/>
          <a:stretch>
            <a:fillRect/>
          </a:stretch>
        </p:blipFill>
        <p:spPr bwMode="auto">
          <a:xfrm>
            <a:off x="1678146" y="3356992"/>
            <a:ext cx="6096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6906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 xmlns:a16="http://schemas.microsoft.com/office/drawing/2014/main" id="{9B9D57D6-FF2A-471C-A048-6D69B5584616}"/>
              </a:ext>
            </a:extLst>
          </p:cNvPr>
          <p:cNvSpPr>
            <a:spLocks noGrp="1" noChangeArrowheads="1"/>
          </p:cNvSpPr>
          <p:nvPr>
            <p:ph type="title"/>
          </p:nvPr>
        </p:nvSpPr>
        <p:spPr>
          <a:ln/>
        </p:spPr>
        <p:txBody>
          <a:bodyPr/>
          <a:lstStyle/>
          <a:p>
            <a:r>
              <a:rPr lang="en-US" altLang="zh-CN" dirty="0"/>
              <a:t>4.1.3 </a:t>
            </a:r>
            <a:r>
              <a:rPr lang="zh-CN" altLang="en-US" dirty="0"/>
              <a:t>为什么推出</a:t>
            </a:r>
            <a:r>
              <a:rPr lang="en-US" altLang="zh-CN" dirty="0"/>
              <a:t>Spark SQL</a:t>
            </a:r>
            <a:endParaRPr lang="zh-CN" altLang="en-US" dirty="0"/>
          </a:p>
        </p:txBody>
      </p:sp>
      <p:pic>
        <p:nvPicPr>
          <p:cNvPr id="13315" name="Picture 2" descr="http://f11.baidu.com/it/u=247914604,3416378821&amp;fm=170&amp;s=1E8A7423590FF0CC06DDD1CA0100E0B3&amp;w=628&amp;h=744&amp;img.JPEG&amp;access=215967316">
            <a:extLst>
              <a:ext uri="{FF2B5EF4-FFF2-40B4-BE49-F238E27FC236}">
                <a16:creationId xmlns="" xmlns:a16="http://schemas.microsoft.com/office/drawing/2014/main" id="{71BBC50D-5024-4DD7-8223-E41B130AC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01" b="77420"/>
          <a:stretch>
            <a:fillRect/>
          </a:stretch>
        </p:blipFill>
        <p:spPr bwMode="auto">
          <a:xfrm>
            <a:off x="1702387" y="1628800"/>
            <a:ext cx="59817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descr="http://f12.baidu.com/it/u=872214416,68319656&amp;fm=170&amp;s=4E9EE20B81C8E8E808CDB5CB010080B1&amp;w=640&amp;h=265&amp;img.JPEG&amp;access=215967316">
            <a:extLst>
              <a:ext uri="{FF2B5EF4-FFF2-40B4-BE49-F238E27FC236}">
                <a16:creationId xmlns="" xmlns:a16="http://schemas.microsoft.com/office/drawing/2014/main" id="{EC22709C-99C9-41EF-9A8E-7E59AA19C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418"/>
          <a:stretch>
            <a:fillRect/>
          </a:stretch>
        </p:blipFill>
        <p:spPr bwMode="auto">
          <a:xfrm>
            <a:off x="1613214" y="3562400"/>
            <a:ext cx="6096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提高访问</a:t>
            </a:r>
            <a:r>
              <a:rPr lang="en-US" altLang="zh-CN" dirty="0"/>
              <a:t>RDD</a:t>
            </a:r>
            <a:r>
              <a:rPr lang="zh-CN" altLang="en-US" dirty="0"/>
              <a:t>效率：</a:t>
            </a:r>
            <a:r>
              <a:rPr lang="en-US" altLang="zh-CN" dirty="0"/>
              <a:t>Cache</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564" y="1488079"/>
            <a:ext cx="7848872" cy="5606337"/>
          </a:xfrm>
          <a:prstGeom prst="rect">
            <a:avLst/>
          </a:prstGeom>
        </p:spPr>
      </p:pic>
    </p:spTree>
    <p:extLst>
      <p:ext uri="{BB962C8B-B14F-4D97-AF65-F5344CB8AC3E}">
        <p14:creationId xmlns:p14="http://schemas.microsoft.com/office/powerpoint/2010/main" val="149828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 xmlns:a16="http://schemas.microsoft.com/office/drawing/2014/main" id="{C82FD2CE-156A-4077-9898-B56307DE1FB3}"/>
              </a:ext>
            </a:extLst>
          </p:cNvPr>
          <p:cNvSpPr>
            <a:spLocks noGrp="1" noChangeArrowheads="1"/>
          </p:cNvSpPr>
          <p:nvPr>
            <p:ph type="title"/>
          </p:nvPr>
        </p:nvSpPr>
        <p:spPr>
          <a:xfrm>
            <a:off x="557461" y="518467"/>
            <a:ext cx="8667750" cy="914400"/>
          </a:xfrm>
          <a:ln/>
        </p:spPr>
        <p:txBody>
          <a:bodyPr/>
          <a:lstStyle/>
          <a:p>
            <a:r>
              <a:rPr lang="en-US" altLang="zh-CN" dirty="0"/>
              <a:t>4.1.3 </a:t>
            </a:r>
            <a:r>
              <a:rPr lang="zh-CN" altLang="en-US" dirty="0"/>
              <a:t>为什么推出</a:t>
            </a:r>
            <a:r>
              <a:rPr lang="en-US" altLang="zh-CN" dirty="0"/>
              <a:t>Spark SQL</a:t>
            </a:r>
            <a:endParaRPr lang="zh-CN" altLang="en-US" dirty="0"/>
          </a:p>
        </p:txBody>
      </p:sp>
      <p:sp>
        <p:nvSpPr>
          <p:cNvPr id="15363" name="TextBox 2">
            <a:extLst>
              <a:ext uri="{FF2B5EF4-FFF2-40B4-BE49-F238E27FC236}">
                <a16:creationId xmlns="" xmlns:a16="http://schemas.microsoft.com/office/drawing/2014/main" id="{A777C49D-B438-458C-B253-861FDBC377CD}"/>
              </a:ext>
            </a:extLst>
          </p:cNvPr>
          <p:cNvSpPr txBox="1">
            <a:spLocks noChangeArrowheads="1"/>
          </p:cNvSpPr>
          <p:nvPr/>
        </p:nvSpPr>
        <p:spPr bwMode="auto">
          <a:xfrm>
            <a:off x="776536" y="4149080"/>
            <a:ext cx="871296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t>Spark SQL</a:t>
            </a:r>
            <a:r>
              <a:rPr lang="zh-CN" altLang="en-US" sz="2000" dirty="0"/>
              <a:t>填补了这个鸿沟：</a:t>
            </a:r>
            <a:endParaRPr lang="en-US" altLang="zh-CN" sz="2000" dirty="0"/>
          </a:p>
          <a:p>
            <a:pPr marL="342900" indent="-342900" eaLnBrk="1" hangingPunct="1">
              <a:spcBef>
                <a:spcPct val="0"/>
              </a:spcBef>
              <a:buFont typeface="Wingdings" panose="05000000000000000000" pitchFamily="2" charset="2"/>
              <a:buChar char="Ø"/>
            </a:pPr>
            <a:r>
              <a:rPr lang="zh-CN" altLang="en-US" sz="2000" dirty="0"/>
              <a:t>首先，可以提供</a:t>
            </a:r>
            <a:r>
              <a:rPr lang="en-US" altLang="zh-CN" sz="2000" dirty="0" err="1"/>
              <a:t>DataFrame</a:t>
            </a:r>
            <a:r>
              <a:rPr lang="en-US" altLang="zh-CN" sz="2000" dirty="0"/>
              <a:t> API</a:t>
            </a:r>
            <a:r>
              <a:rPr lang="zh-CN" altLang="en-US" sz="2000" dirty="0"/>
              <a:t>，可以对内部和外部各种数据源执行各种关系型操作</a:t>
            </a:r>
            <a:endParaRPr lang="en-US" altLang="zh-CN" sz="2000" dirty="0"/>
          </a:p>
          <a:p>
            <a:pPr marL="342900" indent="-342900" eaLnBrk="1" hangingPunct="1">
              <a:spcBef>
                <a:spcPct val="0"/>
              </a:spcBef>
              <a:buFont typeface="Wingdings" panose="05000000000000000000" pitchFamily="2" charset="2"/>
              <a:buChar char="Ø"/>
            </a:pPr>
            <a:r>
              <a:rPr lang="zh-CN" altLang="en-US" sz="2000" dirty="0"/>
              <a:t>其次，可以支持大数据中的大量数据源和数据分析算法</a:t>
            </a:r>
            <a:endParaRPr lang="en-US" altLang="zh-CN" sz="2000" dirty="0"/>
          </a:p>
          <a:p>
            <a:pPr marL="342900" indent="-342900">
              <a:spcBef>
                <a:spcPct val="0"/>
              </a:spcBef>
              <a:buFont typeface="Wingdings" panose="05000000000000000000" pitchFamily="2" charset="2"/>
              <a:buChar char="Ø"/>
            </a:pPr>
            <a:r>
              <a:rPr lang="en-US" altLang="zh-CN" sz="2000" dirty="0"/>
              <a:t>Spark SQL</a:t>
            </a:r>
            <a:r>
              <a:rPr lang="zh-CN" altLang="en-US" sz="2000" dirty="0"/>
              <a:t>可以融合：传统关系数据库的结构化数据管理能力和机器学习算法的数据处理能力</a:t>
            </a:r>
          </a:p>
        </p:txBody>
      </p:sp>
      <p:sp>
        <p:nvSpPr>
          <p:cNvPr id="15364" name="TextBox 5">
            <a:extLst>
              <a:ext uri="{FF2B5EF4-FFF2-40B4-BE49-F238E27FC236}">
                <a16:creationId xmlns="" xmlns:a16="http://schemas.microsoft.com/office/drawing/2014/main" id="{02C59A71-ABF3-4D70-A5F6-BDB2244F9071}"/>
              </a:ext>
            </a:extLst>
          </p:cNvPr>
          <p:cNvSpPr txBox="1">
            <a:spLocks noChangeArrowheads="1"/>
          </p:cNvSpPr>
          <p:nvPr/>
        </p:nvSpPr>
        <p:spPr bwMode="auto">
          <a:xfrm>
            <a:off x="776536" y="1667817"/>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a:spcBef>
                <a:spcPct val="0"/>
              </a:spcBef>
              <a:buFont typeface="Wingdings" panose="05000000000000000000" pitchFamily="2" charset="2"/>
              <a:buChar char="Ø"/>
            </a:pPr>
            <a:r>
              <a:rPr lang="zh-CN" altLang="en-US" sz="2000" dirty="0"/>
              <a:t>关系数据库已经很流行</a:t>
            </a:r>
            <a:endParaRPr lang="en-US" altLang="zh-CN" sz="2000" dirty="0"/>
          </a:p>
          <a:p>
            <a:pPr marL="342900" indent="-342900" algn="just">
              <a:spcBef>
                <a:spcPct val="0"/>
              </a:spcBef>
              <a:buFont typeface="Wingdings" panose="05000000000000000000" pitchFamily="2" charset="2"/>
              <a:buChar char="Ø"/>
            </a:pPr>
            <a:r>
              <a:rPr lang="zh-CN" altLang="en-US" sz="2000" dirty="0"/>
              <a:t>关系数据库在大数据时代已经不能满足要求</a:t>
            </a:r>
            <a:endParaRPr lang="en-US" altLang="zh-CN" sz="2000" dirty="0"/>
          </a:p>
          <a:p>
            <a:pPr marL="800100" lvl="1" indent="-342900" algn="just">
              <a:spcBef>
                <a:spcPct val="0"/>
              </a:spcBef>
              <a:buFont typeface="Wingdings" panose="05000000000000000000" pitchFamily="2" charset="2"/>
              <a:buChar char="ü"/>
            </a:pPr>
            <a:r>
              <a:rPr lang="zh-CN" altLang="en-US" sz="2000" dirty="0"/>
              <a:t>首先，用户需要从不同数据源执行各种操作，包括结构化、半结构化和非结构化数据</a:t>
            </a:r>
            <a:endParaRPr lang="en-US" altLang="zh-CN" sz="2000" dirty="0"/>
          </a:p>
          <a:p>
            <a:pPr marL="800100" lvl="1" indent="-342900" algn="just">
              <a:spcBef>
                <a:spcPct val="0"/>
              </a:spcBef>
              <a:buFont typeface="Wingdings" panose="05000000000000000000" pitchFamily="2" charset="2"/>
              <a:buChar char="ü"/>
            </a:pPr>
            <a:r>
              <a:rPr lang="zh-CN" altLang="en-US" sz="2000" dirty="0"/>
              <a:t>其次，用户需要执行高级分析，比如机器学习和图像处理</a:t>
            </a:r>
            <a:endParaRPr lang="en-US" altLang="zh-CN" sz="2000" dirty="0"/>
          </a:p>
          <a:p>
            <a:pPr marL="342900" indent="-342900" algn="just">
              <a:spcBef>
                <a:spcPct val="0"/>
              </a:spcBef>
              <a:buFont typeface="Wingdings" panose="05000000000000000000" pitchFamily="2" charset="2"/>
              <a:buChar char="Ø"/>
            </a:pPr>
            <a:r>
              <a:rPr lang="zh-CN" altLang="en-US" sz="2000" dirty="0"/>
              <a:t>在实际大数据应用中，经常需要融合关系查询和复杂分析算法（比如机器学习或图像处理），但是，缺少这样的系统</a:t>
            </a:r>
          </a:p>
        </p:txBody>
      </p:sp>
    </p:spTree>
    <p:extLst>
      <p:ext uri="{BB962C8B-B14F-4D97-AF65-F5344CB8AC3E}">
        <p14:creationId xmlns:p14="http://schemas.microsoft.com/office/powerpoint/2010/main" val="3581366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linds(horizontal)">
                                      <p:cBhvr>
                                        <p:cTn id="7" dur="500"/>
                                        <p:tgtEl>
                                          <p:spTgt spid="15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Effect transition="in" filter="blinds(horizontal)">
                                      <p:cBhvr>
                                        <p:cTn id="12" dur="500"/>
                                        <p:tgtEl>
                                          <p:spTgt spid="153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4">
                                            <p:txEl>
                                              <p:pRg st="2" end="2"/>
                                            </p:txEl>
                                          </p:spTgt>
                                        </p:tgtEl>
                                        <p:attrNameLst>
                                          <p:attrName>style.visibility</p:attrName>
                                        </p:attrNameLst>
                                      </p:cBhvr>
                                      <p:to>
                                        <p:strVal val="visible"/>
                                      </p:to>
                                    </p:set>
                                    <p:animEffect transition="in" filter="blinds(horizontal)">
                                      <p:cBhvr>
                                        <p:cTn id="17" dur="500"/>
                                        <p:tgtEl>
                                          <p:spTgt spid="153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4">
                                            <p:txEl>
                                              <p:pRg st="3" end="3"/>
                                            </p:txEl>
                                          </p:spTgt>
                                        </p:tgtEl>
                                        <p:attrNameLst>
                                          <p:attrName>style.visibility</p:attrName>
                                        </p:attrNameLst>
                                      </p:cBhvr>
                                      <p:to>
                                        <p:strVal val="visible"/>
                                      </p:to>
                                    </p:set>
                                    <p:animEffect transition="in" filter="blinds(horizontal)">
                                      <p:cBhvr>
                                        <p:cTn id="22" dur="500"/>
                                        <p:tgtEl>
                                          <p:spTgt spid="153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4">
                                            <p:txEl>
                                              <p:pRg st="4" end="4"/>
                                            </p:txEl>
                                          </p:spTgt>
                                        </p:tgtEl>
                                        <p:attrNameLst>
                                          <p:attrName>style.visibility</p:attrName>
                                        </p:attrNameLst>
                                      </p:cBhvr>
                                      <p:to>
                                        <p:strVal val="visible"/>
                                      </p:to>
                                    </p:set>
                                    <p:animEffect transition="in" filter="blinds(horizontal)">
                                      <p:cBhvr>
                                        <p:cTn id="27" dur="500"/>
                                        <p:tgtEl>
                                          <p:spTgt spid="1536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3"/>
                                        </p:tgtEl>
                                        <p:attrNameLst>
                                          <p:attrName>style.visibility</p:attrName>
                                        </p:attrNameLst>
                                      </p:cBhvr>
                                      <p:to>
                                        <p:strVal val="visible"/>
                                      </p:to>
                                    </p:set>
                                    <p:animEffect transition="in" filter="blinds(horizontal)">
                                      <p:cBhvr>
                                        <p:cTn id="3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build="p" bldLvl="2"/>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 xmlns:a16="http://schemas.microsoft.com/office/drawing/2014/main" id="{407E721D-0748-4C3B-B108-C57CCCF14328}"/>
              </a:ext>
            </a:extLst>
          </p:cNvPr>
          <p:cNvSpPr>
            <a:spLocks noGrp="1" noChangeArrowheads="1"/>
          </p:cNvSpPr>
          <p:nvPr>
            <p:ph type="title"/>
          </p:nvPr>
        </p:nvSpPr>
        <p:spPr>
          <a:xfrm>
            <a:off x="704528" y="312377"/>
            <a:ext cx="8667750" cy="914400"/>
          </a:xfrm>
          <a:ln/>
        </p:spPr>
        <p:txBody>
          <a:bodyPr/>
          <a:lstStyle/>
          <a:p>
            <a:r>
              <a:rPr lang="en-US" altLang="zh-CN" dirty="0"/>
              <a:t>4.2 </a:t>
            </a:r>
            <a:r>
              <a:rPr lang="en-US" altLang="zh-CN" dirty="0" err="1"/>
              <a:t>DataFrame</a:t>
            </a:r>
            <a:r>
              <a:rPr lang="zh-CN" altLang="en-US" dirty="0"/>
              <a:t>概述</a:t>
            </a:r>
          </a:p>
        </p:txBody>
      </p:sp>
      <p:sp>
        <p:nvSpPr>
          <p:cNvPr id="16387" name="矩形 2">
            <a:extLst>
              <a:ext uri="{FF2B5EF4-FFF2-40B4-BE49-F238E27FC236}">
                <a16:creationId xmlns="" xmlns:a16="http://schemas.microsoft.com/office/drawing/2014/main" id="{5C6F45B8-6AD7-4D4B-B416-1702A9B7E160}"/>
              </a:ext>
            </a:extLst>
          </p:cNvPr>
          <p:cNvSpPr>
            <a:spLocks noChangeArrowheads="1"/>
          </p:cNvSpPr>
          <p:nvPr/>
        </p:nvSpPr>
        <p:spPr bwMode="auto">
          <a:xfrm>
            <a:off x="498819" y="1556457"/>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0"/>
              </a:spcBef>
              <a:buFont typeface="Wingdings" panose="05000000000000000000" pitchFamily="2" charset="2"/>
              <a:buChar char="Ø"/>
            </a:pPr>
            <a:r>
              <a:rPr lang="en-US" altLang="zh-CN" sz="1800" dirty="0" err="1"/>
              <a:t>DataFrame</a:t>
            </a:r>
            <a:r>
              <a:rPr lang="zh-CN" altLang="en-US" sz="1800" dirty="0"/>
              <a:t>的推出，让</a:t>
            </a:r>
            <a:r>
              <a:rPr lang="en-US" altLang="zh-CN" sz="1800" dirty="0"/>
              <a:t>Spark</a:t>
            </a:r>
            <a:r>
              <a:rPr lang="zh-CN" altLang="en-US" sz="1800" dirty="0"/>
              <a:t>具备了处理大规模结构化数据的能力，不仅比原有的</a:t>
            </a:r>
            <a:r>
              <a:rPr lang="en-US" altLang="zh-CN" sz="1800" dirty="0"/>
              <a:t>RDD</a:t>
            </a:r>
            <a:r>
              <a:rPr lang="zh-CN" altLang="en-US" sz="1800" dirty="0"/>
              <a:t>转化方式更加简单易用，而且获得了更高的计算性能</a:t>
            </a:r>
            <a:endParaRPr lang="en-US" altLang="zh-CN" sz="1800" dirty="0"/>
          </a:p>
          <a:p>
            <a:pPr marL="285750" indent="-285750" eaLnBrk="1" hangingPunct="1">
              <a:spcBef>
                <a:spcPct val="0"/>
              </a:spcBef>
              <a:buFont typeface="Wingdings" panose="05000000000000000000" pitchFamily="2" charset="2"/>
              <a:buChar char="Ø"/>
            </a:pPr>
            <a:r>
              <a:rPr lang="en-US" altLang="zh-CN" sz="1800" dirty="0"/>
              <a:t>Spark</a:t>
            </a:r>
            <a:r>
              <a:rPr lang="zh-CN" altLang="en-US" sz="1800" dirty="0"/>
              <a:t>能够轻松实现从</a:t>
            </a:r>
            <a:r>
              <a:rPr lang="en-US" altLang="zh-CN" sz="1800" dirty="0"/>
              <a:t>MySQL</a:t>
            </a:r>
            <a:r>
              <a:rPr lang="zh-CN" altLang="en-US" sz="1800" dirty="0"/>
              <a:t>到</a:t>
            </a:r>
            <a:r>
              <a:rPr lang="en-US" altLang="zh-CN" sz="1800" dirty="0" err="1"/>
              <a:t>DataFrame</a:t>
            </a:r>
            <a:r>
              <a:rPr lang="zh-CN" altLang="en-US" sz="1800" dirty="0"/>
              <a:t>的转化，并且支持</a:t>
            </a:r>
            <a:r>
              <a:rPr lang="en-US" altLang="zh-CN" sz="1800" dirty="0"/>
              <a:t>SQL</a:t>
            </a:r>
            <a:r>
              <a:rPr lang="zh-CN" altLang="en-US" sz="1800" dirty="0"/>
              <a:t>查询</a:t>
            </a:r>
            <a:endParaRPr lang="en-US" altLang="zh-CN" sz="1800" dirty="0"/>
          </a:p>
          <a:p>
            <a:pPr eaLnBrk="1" hangingPunct="1">
              <a:spcBef>
                <a:spcPct val="0"/>
              </a:spcBef>
              <a:buFontTx/>
              <a:buNone/>
            </a:pPr>
            <a:endParaRPr lang="zh-CN" altLang="en-US" sz="1800" dirty="0"/>
          </a:p>
        </p:txBody>
      </p:sp>
      <p:pic>
        <p:nvPicPr>
          <p:cNvPr id="16388" name="Picture 2" descr="http://dblab.xmu.edu.cn/blog/wp-content/uploads/2016/11/DataFrame-RDD.jpg">
            <a:extLst>
              <a:ext uri="{FF2B5EF4-FFF2-40B4-BE49-F238E27FC236}">
                <a16:creationId xmlns="" xmlns:a16="http://schemas.microsoft.com/office/drawing/2014/main" id="{70C8A851-F400-434A-929E-B57144F9E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465040"/>
            <a:ext cx="62007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矩形 4">
            <a:extLst>
              <a:ext uri="{FF2B5EF4-FFF2-40B4-BE49-F238E27FC236}">
                <a16:creationId xmlns="" xmlns:a16="http://schemas.microsoft.com/office/drawing/2014/main" id="{298DDAC5-28FF-4488-8197-03E49101E247}"/>
              </a:ext>
            </a:extLst>
          </p:cNvPr>
          <p:cNvSpPr>
            <a:spLocks noChangeArrowheads="1"/>
          </p:cNvSpPr>
          <p:nvPr/>
        </p:nvSpPr>
        <p:spPr bwMode="auto">
          <a:xfrm>
            <a:off x="3352800" y="5579392"/>
            <a:ext cx="305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图 </a:t>
            </a:r>
            <a:r>
              <a:rPr lang="en-US" altLang="zh-CN" sz="1800" dirty="0" err="1"/>
              <a:t>DataFrame</a:t>
            </a:r>
            <a:r>
              <a:rPr lang="zh-CN" altLang="en-US" sz="1800" dirty="0"/>
              <a:t>与</a:t>
            </a:r>
            <a:r>
              <a:rPr lang="en-US" altLang="zh-CN" sz="1800" dirty="0"/>
              <a:t>RDD</a:t>
            </a:r>
            <a:r>
              <a:rPr lang="zh-CN" altLang="en-US" sz="1800" dirty="0"/>
              <a:t>的区别</a:t>
            </a:r>
          </a:p>
        </p:txBody>
      </p:sp>
      <p:sp>
        <p:nvSpPr>
          <p:cNvPr id="16390" name="矩形 5">
            <a:extLst>
              <a:ext uri="{FF2B5EF4-FFF2-40B4-BE49-F238E27FC236}">
                <a16:creationId xmlns="" xmlns:a16="http://schemas.microsoft.com/office/drawing/2014/main" id="{E85B41E1-6D18-4B41-98D2-3AAF5DD4071C}"/>
              </a:ext>
            </a:extLst>
          </p:cNvPr>
          <p:cNvSpPr>
            <a:spLocks noChangeArrowheads="1"/>
          </p:cNvSpPr>
          <p:nvPr/>
        </p:nvSpPr>
        <p:spPr bwMode="auto">
          <a:xfrm>
            <a:off x="525078" y="5934670"/>
            <a:ext cx="91084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0"/>
              </a:spcBef>
              <a:buFont typeface="Wingdings" panose="05000000000000000000" pitchFamily="2" charset="2"/>
              <a:buChar char="Ø"/>
            </a:pPr>
            <a:r>
              <a:rPr lang="en-US" altLang="zh-CN" sz="1800" dirty="0"/>
              <a:t>RDD</a:t>
            </a:r>
            <a:r>
              <a:rPr lang="zh-CN" altLang="en-US" sz="1800" dirty="0"/>
              <a:t>是分布式的 </a:t>
            </a:r>
            <a:r>
              <a:rPr lang="en-US" altLang="zh-CN" sz="1800" dirty="0"/>
              <a:t>Java</a:t>
            </a:r>
            <a:r>
              <a:rPr lang="zh-CN" altLang="en-US" sz="1800" dirty="0"/>
              <a:t>对象的集合，但是，对象内部结构对于</a:t>
            </a:r>
            <a:r>
              <a:rPr lang="en-US" altLang="zh-CN" sz="1800" dirty="0"/>
              <a:t>RDD</a:t>
            </a:r>
            <a:r>
              <a:rPr lang="zh-CN" altLang="en-US" sz="1800" dirty="0"/>
              <a:t>而言却是不可知的</a:t>
            </a:r>
            <a:endParaRPr lang="en-US" altLang="zh-CN" sz="1800" dirty="0"/>
          </a:p>
          <a:p>
            <a:pPr marL="285750" indent="-285750" eaLnBrk="1" hangingPunct="1">
              <a:spcBef>
                <a:spcPct val="0"/>
              </a:spcBef>
              <a:buFont typeface="Wingdings" panose="05000000000000000000" pitchFamily="2" charset="2"/>
              <a:buChar char="Ø"/>
            </a:pPr>
            <a:r>
              <a:rPr lang="en-US" altLang="zh-CN" sz="1800" dirty="0" err="1"/>
              <a:t>DataFrame</a:t>
            </a:r>
            <a:r>
              <a:rPr lang="zh-CN" altLang="en-US" sz="1800" dirty="0"/>
              <a:t>是一种以</a:t>
            </a:r>
            <a:r>
              <a:rPr lang="en-US" altLang="zh-CN" sz="1800" dirty="0"/>
              <a:t>RDD</a:t>
            </a:r>
            <a:r>
              <a:rPr lang="zh-CN" altLang="en-US" sz="1800" dirty="0"/>
              <a:t>为基础的分布式数据集，提供了详细的结构信息</a:t>
            </a:r>
          </a:p>
        </p:txBody>
      </p:sp>
    </p:spTree>
    <p:extLst>
      <p:ext uri="{BB962C8B-B14F-4D97-AF65-F5344CB8AC3E}">
        <p14:creationId xmlns:p14="http://schemas.microsoft.com/office/powerpoint/2010/main" val="1977123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linds(horizontal)">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blinds(horizontal)">
                                      <p:cBhvr>
                                        <p:cTn id="12" dur="500"/>
                                        <p:tgtEl>
                                          <p:spTgt spid="1638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389"/>
                                        </p:tgtEl>
                                        <p:attrNameLst>
                                          <p:attrName>style.visibility</p:attrName>
                                        </p:attrNameLst>
                                      </p:cBhvr>
                                      <p:to>
                                        <p:strVal val="visible"/>
                                      </p:to>
                                    </p:set>
                                    <p:animEffect transition="in" filter="blinds(horizontal)">
                                      <p:cBhvr>
                                        <p:cTn id="15" dur="500"/>
                                        <p:tgtEl>
                                          <p:spTgt spid="1638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390"/>
                                        </p:tgtEl>
                                        <p:attrNameLst>
                                          <p:attrName>style.visibility</p:attrName>
                                        </p:attrNameLst>
                                      </p:cBhvr>
                                      <p:to>
                                        <p:strVal val="visible"/>
                                      </p:to>
                                    </p:set>
                                    <p:animEffect transition="in" filter="blinds(horizontal)">
                                      <p:cBhvr>
                                        <p:cTn id="18"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9" grpId="0"/>
      <p:bldP spid="1639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 xmlns:a16="http://schemas.microsoft.com/office/drawing/2014/main" id="{B326469F-0ADB-4DBC-86A7-E42652375E55}"/>
              </a:ext>
            </a:extLst>
          </p:cNvPr>
          <p:cNvSpPr>
            <a:spLocks noGrp="1" noChangeArrowheads="1"/>
          </p:cNvSpPr>
          <p:nvPr>
            <p:ph type="title"/>
          </p:nvPr>
        </p:nvSpPr>
        <p:spPr>
          <a:xfrm>
            <a:off x="185986" y="324396"/>
            <a:ext cx="8667750" cy="914400"/>
          </a:xfrm>
          <a:ln/>
        </p:spPr>
        <p:txBody>
          <a:bodyPr/>
          <a:lstStyle/>
          <a:p>
            <a:r>
              <a:rPr lang="en-US" altLang="zh-CN" dirty="0"/>
              <a:t>4.3 </a:t>
            </a:r>
            <a:r>
              <a:rPr lang="en-US" altLang="zh-CN" dirty="0" err="1"/>
              <a:t>DataFrame</a:t>
            </a:r>
            <a:r>
              <a:rPr lang="zh-CN" altLang="en-US" dirty="0"/>
              <a:t>的创建</a:t>
            </a:r>
          </a:p>
        </p:txBody>
      </p:sp>
      <p:sp>
        <p:nvSpPr>
          <p:cNvPr id="17411" name="矩形 2">
            <a:extLst>
              <a:ext uri="{FF2B5EF4-FFF2-40B4-BE49-F238E27FC236}">
                <a16:creationId xmlns="" xmlns:a16="http://schemas.microsoft.com/office/drawing/2014/main" id="{C10EE60B-2F52-4613-A449-978BA51796EA}"/>
              </a:ext>
            </a:extLst>
          </p:cNvPr>
          <p:cNvSpPr>
            <a:spLocks noChangeArrowheads="1"/>
          </p:cNvSpPr>
          <p:nvPr/>
        </p:nvSpPr>
        <p:spPr bwMode="auto">
          <a:xfrm>
            <a:off x="624136" y="1700808"/>
            <a:ext cx="872135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en-US" sz="2400" dirty="0"/>
              <a:t>从</a:t>
            </a:r>
            <a:r>
              <a:rPr lang="en-US" altLang="zh-CN" sz="2400" dirty="0"/>
              <a:t>Spark2.0</a:t>
            </a:r>
            <a:r>
              <a:rPr lang="zh-CN" altLang="en-US" sz="2400" dirty="0"/>
              <a:t>以上版本开始，</a:t>
            </a:r>
            <a:r>
              <a:rPr lang="en-US" altLang="zh-CN" sz="2400" dirty="0"/>
              <a:t>Spark</a:t>
            </a:r>
            <a:r>
              <a:rPr lang="zh-CN" altLang="en-US" sz="2400" dirty="0"/>
              <a:t>使用全新的</a:t>
            </a:r>
            <a:r>
              <a:rPr lang="en-US" altLang="zh-CN" sz="2400" dirty="0" err="1"/>
              <a:t>SparkSession</a:t>
            </a:r>
            <a:r>
              <a:rPr lang="zh-CN" altLang="en-US" sz="2400" dirty="0"/>
              <a:t>接口替代</a:t>
            </a:r>
            <a:r>
              <a:rPr lang="en-US" altLang="zh-CN" sz="2400" dirty="0"/>
              <a:t>Spark1.6</a:t>
            </a:r>
            <a:r>
              <a:rPr lang="zh-CN" altLang="en-US" sz="2400" dirty="0"/>
              <a:t>中的</a:t>
            </a:r>
            <a:r>
              <a:rPr lang="en-US" altLang="zh-CN" sz="2400" dirty="0"/>
              <a:t>SQLContext</a:t>
            </a:r>
            <a:r>
              <a:rPr lang="zh-CN" altLang="en-US" sz="2400" dirty="0"/>
              <a:t>及</a:t>
            </a:r>
            <a:r>
              <a:rPr lang="en-US" altLang="zh-CN" sz="2400" dirty="0" err="1"/>
              <a:t>HiveContext</a:t>
            </a:r>
            <a:r>
              <a:rPr lang="zh-CN" altLang="en-US" sz="2400" dirty="0"/>
              <a:t>接口来实现其对数据加载、转换、处理等功能。</a:t>
            </a:r>
            <a:r>
              <a:rPr lang="en-US" altLang="zh-CN" sz="2400" dirty="0" err="1"/>
              <a:t>SparkSession</a:t>
            </a:r>
            <a:r>
              <a:rPr lang="zh-CN" altLang="en-US" sz="2400" dirty="0"/>
              <a:t>实现了</a:t>
            </a:r>
            <a:r>
              <a:rPr lang="en-US" altLang="zh-CN" sz="2400" dirty="0"/>
              <a:t>SQLContext</a:t>
            </a:r>
            <a:r>
              <a:rPr lang="zh-CN" altLang="en-US" sz="2400" dirty="0"/>
              <a:t>及</a:t>
            </a:r>
            <a:r>
              <a:rPr lang="en-US" altLang="zh-CN" sz="2400" dirty="0" err="1"/>
              <a:t>HiveContext</a:t>
            </a:r>
            <a:r>
              <a:rPr lang="zh-CN" altLang="en-US" sz="2400" dirty="0"/>
              <a:t>所有功能</a:t>
            </a:r>
            <a:endParaRPr lang="en-US" altLang="zh-CN" sz="2400" dirty="0"/>
          </a:p>
        </p:txBody>
      </p:sp>
      <p:sp>
        <p:nvSpPr>
          <p:cNvPr id="17412" name="矩形 3">
            <a:extLst>
              <a:ext uri="{FF2B5EF4-FFF2-40B4-BE49-F238E27FC236}">
                <a16:creationId xmlns="" xmlns:a16="http://schemas.microsoft.com/office/drawing/2014/main" id="{7BBF5CB3-F157-4A6F-A6C6-A4C06323ADBE}"/>
              </a:ext>
            </a:extLst>
          </p:cNvPr>
          <p:cNvSpPr>
            <a:spLocks noChangeArrowheads="1"/>
          </p:cNvSpPr>
          <p:nvPr/>
        </p:nvSpPr>
        <p:spPr bwMode="auto">
          <a:xfrm>
            <a:off x="700336" y="3912800"/>
            <a:ext cx="87171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en-US" altLang="zh-CN" sz="2400" dirty="0" err="1"/>
              <a:t>SparkSession</a:t>
            </a:r>
            <a:r>
              <a:rPr lang="zh-CN" altLang="en-US" sz="2400" dirty="0"/>
              <a:t>支持从不同的数据源加载数据，并把数据转换成</a:t>
            </a:r>
            <a:r>
              <a:rPr lang="en-US" altLang="zh-CN" sz="2400" dirty="0" err="1"/>
              <a:t>DataFrame</a:t>
            </a:r>
            <a:r>
              <a:rPr lang="zh-CN" altLang="en-US" sz="2400" dirty="0"/>
              <a:t>，并且支持把</a:t>
            </a:r>
            <a:r>
              <a:rPr lang="en-US" altLang="zh-CN" sz="2400" dirty="0" err="1"/>
              <a:t>DataFrame</a:t>
            </a:r>
            <a:r>
              <a:rPr lang="zh-CN" altLang="en-US" sz="2400" dirty="0"/>
              <a:t>转换成</a:t>
            </a:r>
            <a:r>
              <a:rPr lang="en-US" altLang="zh-CN" sz="2400" dirty="0"/>
              <a:t>SQLContext</a:t>
            </a:r>
            <a:r>
              <a:rPr lang="zh-CN" altLang="en-US" sz="2400" dirty="0"/>
              <a:t>自身中的表，然后使用</a:t>
            </a:r>
            <a:r>
              <a:rPr lang="en-US" altLang="zh-CN" sz="2400" dirty="0"/>
              <a:t>SQL</a:t>
            </a:r>
            <a:r>
              <a:rPr lang="zh-CN" altLang="en-US" sz="2400" dirty="0"/>
              <a:t>语句来操作数据。</a:t>
            </a:r>
            <a:r>
              <a:rPr lang="en-US" altLang="zh-CN" sz="2400" dirty="0" err="1"/>
              <a:t>SparkSession</a:t>
            </a:r>
            <a:r>
              <a:rPr lang="zh-CN" altLang="en-US" sz="2400" dirty="0"/>
              <a:t>亦提供了</a:t>
            </a:r>
            <a:r>
              <a:rPr lang="en-US" altLang="zh-CN" sz="2400" dirty="0" err="1"/>
              <a:t>HiveQL</a:t>
            </a:r>
            <a:r>
              <a:rPr lang="zh-CN" altLang="en-US" sz="2400" dirty="0"/>
              <a:t>以及其他依赖于</a:t>
            </a:r>
            <a:r>
              <a:rPr lang="en-US" altLang="zh-CN" sz="2400" dirty="0"/>
              <a:t>Hive</a:t>
            </a:r>
            <a:r>
              <a:rPr lang="zh-CN" altLang="en-US" sz="2400" dirty="0"/>
              <a:t>的功能的支持</a:t>
            </a:r>
          </a:p>
        </p:txBody>
      </p:sp>
    </p:spTree>
    <p:extLst>
      <p:ext uri="{BB962C8B-B14F-4D97-AF65-F5344CB8AC3E}">
        <p14:creationId xmlns:p14="http://schemas.microsoft.com/office/powerpoint/2010/main" val="269742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linds(horizontal)">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blinds(horizontal)">
                                      <p:cBhvr>
                                        <p:cTn id="12"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 xmlns:a16="http://schemas.microsoft.com/office/drawing/2014/main" id="{21340448-D1EC-4606-8486-EAE6E4C4A24A}"/>
              </a:ext>
            </a:extLst>
          </p:cNvPr>
          <p:cNvSpPr>
            <a:spLocks noGrp="1" noChangeArrowheads="1"/>
          </p:cNvSpPr>
          <p:nvPr>
            <p:ph type="title"/>
          </p:nvPr>
        </p:nvSpPr>
        <p:spPr>
          <a:xfrm>
            <a:off x="498532" y="184372"/>
            <a:ext cx="8667750" cy="914400"/>
          </a:xfrm>
          <a:ln/>
        </p:spPr>
        <p:txBody>
          <a:bodyPr/>
          <a:lstStyle/>
          <a:p>
            <a:r>
              <a:rPr lang="en-US" altLang="zh-CN" dirty="0"/>
              <a:t>4.3 </a:t>
            </a:r>
            <a:r>
              <a:rPr lang="en-US" altLang="zh-CN" dirty="0" err="1"/>
              <a:t>DataFrame</a:t>
            </a:r>
            <a:r>
              <a:rPr lang="zh-CN" altLang="en-US" dirty="0"/>
              <a:t>的创建</a:t>
            </a:r>
          </a:p>
        </p:txBody>
      </p:sp>
      <p:sp>
        <p:nvSpPr>
          <p:cNvPr id="19459" name="矩形 2">
            <a:extLst>
              <a:ext uri="{FF2B5EF4-FFF2-40B4-BE49-F238E27FC236}">
                <a16:creationId xmlns="" xmlns:a16="http://schemas.microsoft.com/office/drawing/2014/main" id="{C437BFCA-8416-4670-A863-8B3F1B4976A6}"/>
              </a:ext>
            </a:extLst>
          </p:cNvPr>
          <p:cNvSpPr>
            <a:spLocks noChangeArrowheads="1"/>
          </p:cNvSpPr>
          <p:nvPr/>
        </p:nvSpPr>
        <p:spPr bwMode="auto">
          <a:xfrm>
            <a:off x="704812" y="1990465"/>
            <a:ext cx="87953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algn="just" eaLnBrk="1" hangingPunct="1">
              <a:spcBef>
                <a:spcPct val="0"/>
              </a:spcBef>
              <a:buFont typeface="Wingdings" panose="05000000000000000000" pitchFamily="2" charset="2"/>
              <a:buChar char="Ø"/>
            </a:pPr>
            <a:r>
              <a:rPr lang="zh-CN" altLang="en-US" sz="2400" dirty="0"/>
              <a:t>在“</a:t>
            </a:r>
            <a:r>
              <a:rPr lang="en-US" altLang="zh-CN" sz="2400" dirty="0" smtClean="0"/>
              <a:t>spark-2.4.5-bin-hadoop2.7/examples/</a:t>
            </a:r>
            <a:r>
              <a:rPr lang="en-US" altLang="zh-CN" sz="2400" dirty="0" err="1" smtClean="0"/>
              <a:t>src</a:t>
            </a:r>
            <a:r>
              <a:rPr lang="en-US" altLang="zh-CN" sz="2400" dirty="0" smtClean="0"/>
              <a:t>/main/resources</a:t>
            </a:r>
            <a:r>
              <a:rPr lang="en-US" altLang="zh-CN" sz="2400" dirty="0"/>
              <a:t>”</a:t>
            </a:r>
            <a:r>
              <a:rPr lang="zh-CN" altLang="en-US" sz="2400" dirty="0"/>
              <a:t>这个目录下，有两个样例数据</a:t>
            </a:r>
            <a:r>
              <a:rPr lang="en-US" altLang="zh-CN" sz="2400" dirty="0" err="1"/>
              <a:t>people.json</a:t>
            </a:r>
            <a:r>
              <a:rPr lang="zh-CN" altLang="en-US" sz="2400" dirty="0"/>
              <a:t>和</a:t>
            </a:r>
            <a:r>
              <a:rPr lang="en-US" altLang="zh-CN" sz="2400" dirty="0"/>
              <a:t>people.txt</a:t>
            </a:r>
            <a:r>
              <a:rPr lang="zh-CN" altLang="en-US" sz="2400" dirty="0"/>
              <a:t>。</a:t>
            </a:r>
            <a:r>
              <a:rPr lang="en-US" altLang="zh-CN" sz="2400" dirty="0"/>
              <a:t/>
            </a:r>
            <a:br>
              <a:rPr lang="en-US" altLang="zh-CN" sz="2400" dirty="0"/>
            </a:br>
            <a:r>
              <a:rPr lang="en-US" altLang="zh-CN" sz="2400" dirty="0" err="1"/>
              <a:t>people.json</a:t>
            </a:r>
            <a:r>
              <a:rPr lang="zh-CN" altLang="en-US" sz="2400" dirty="0"/>
              <a:t>文件的内容如下：</a:t>
            </a:r>
          </a:p>
        </p:txBody>
      </p:sp>
      <p:sp>
        <p:nvSpPr>
          <p:cNvPr id="4" name="矩形 3">
            <a:extLst>
              <a:ext uri="{FF2B5EF4-FFF2-40B4-BE49-F238E27FC236}">
                <a16:creationId xmlns="" xmlns:a16="http://schemas.microsoft.com/office/drawing/2014/main" id="{453A70C5-37DC-4D2B-A307-6E72D6680632}"/>
              </a:ext>
            </a:extLst>
          </p:cNvPr>
          <p:cNvSpPr/>
          <p:nvPr/>
        </p:nvSpPr>
        <p:spPr>
          <a:xfrm>
            <a:off x="838200" y="3289523"/>
            <a:ext cx="4572000" cy="1200329"/>
          </a:xfrm>
          <a:prstGeom prst="rect">
            <a:avLst/>
          </a:prstGeom>
          <a:solidFill>
            <a:schemeClr val="bg2">
              <a:lumMod val="20000"/>
              <a:lumOff val="80000"/>
            </a:schemeClr>
          </a:solidFill>
        </p:spPr>
        <p:txBody>
          <a:bodyPr>
            <a:spAutoFit/>
          </a:bodyPr>
          <a:lstStyle/>
          <a:p>
            <a:pPr eaLnBrk="1" hangingPunct="1">
              <a:buFont typeface="Arial" charset="0"/>
              <a:buNone/>
              <a:defRPr/>
            </a:pPr>
            <a:r>
              <a:rPr lang="en-US" altLang="zh-CN" sz="2400" dirty="0">
                <a:latin typeface="Arial" charset="0"/>
              </a:rPr>
              <a:t>{"name":"Michael"}</a:t>
            </a:r>
          </a:p>
          <a:p>
            <a:pPr eaLnBrk="1" hangingPunct="1">
              <a:buFont typeface="Arial" charset="0"/>
              <a:buNone/>
              <a:defRPr/>
            </a:pPr>
            <a:r>
              <a:rPr lang="en-US" altLang="zh-CN" sz="2400" dirty="0">
                <a:latin typeface="Arial" charset="0"/>
              </a:rPr>
              <a:t>{"name":"Andy", "age":30}</a:t>
            </a:r>
          </a:p>
          <a:p>
            <a:pPr eaLnBrk="1" hangingPunct="1">
              <a:buFont typeface="Arial" charset="0"/>
              <a:buNone/>
              <a:defRPr/>
            </a:pPr>
            <a:r>
              <a:rPr lang="en-US" altLang="zh-CN" sz="2400" dirty="0">
                <a:latin typeface="Arial" charset="0"/>
              </a:rPr>
              <a:t>{"name":"Justin", "age":19}</a:t>
            </a:r>
            <a:endParaRPr lang="zh-CN" altLang="en-US" sz="2400" dirty="0">
              <a:latin typeface="Arial" charset="0"/>
            </a:endParaRPr>
          </a:p>
        </p:txBody>
      </p:sp>
      <p:sp>
        <p:nvSpPr>
          <p:cNvPr id="19461" name="矩形 4">
            <a:extLst>
              <a:ext uri="{FF2B5EF4-FFF2-40B4-BE49-F238E27FC236}">
                <a16:creationId xmlns="" xmlns:a16="http://schemas.microsoft.com/office/drawing/2014/main" id="{19190292-716D-431F-BB18-10E67D8CEC33}"/>
              </a:ext>
            </a:extLst>
          </p:cNvPr>
          <p:cNvSpPr>
            <a:spLocks noChangeArrowheads="1"/>
          </p:cNvSpPr>
          <p:nvPr/>
        </p:nvSpPr>
        <p:spPr bwMode="auto">
          <a:xfrm>
            <a:off x="811812" y="4536380"/>
            <a:ext cx="4616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people.txt</a:t>
            </a:r>
            <a:r>
              <a:rPr lang="zh-CN" altLang="en-US" sz="2800" dirty="0"/>
              <a:t>文件的内容如下：</a:t>
            </a:r>
          </a:p>
        </p:txBody>
      </p:sp>
      <p:sp>
        <p:nvSpPr>
          <p:cNvPr id="6" name="矩形 5">
            <a:extLst>
              <a:ext uri="{FF2B5EF4-FFF2-40B4-BE49-F238E27FC236}">
                <a16:creationId xmlns="" xmlns:a16="http://schemas.microsoft.com/office/drawing/2014/main" id="{39F2AAD9-BBF4-4A1E-BD36-4CA79F109968}"/>
              </a:ext>
            </a:extLst>
          </p:cNvPr>
          <p:cNvSpPr/>
          <p:nvPr/>
        </p:nvSpPr>
        <p:spPr>
          <a:xfrm>
            <a:off x="850433" y="5229200"/>
            <a:ext cx="5987008" cy="1200329"/>
          </a:xfrm>
          <a:prstGeom prst="rect">
            <a:avLst/>
          </a:prstGeom>
          <a:solidFill>
            <a:schemeClr val="bg2">
              <a:lumMod val="20000"/>
              <a:lumOff val="80000"/>
            </a:schemeClr>
          </a:solidFill>
        </p:spPr>
        <p:txBody>
          <a:bodyPr wrap="square">
            <a:spAutoFit/>
          </a:bodyPr>
          <a:lstStyle/>
          <a:p>
            <a:pPr eaLnBrk="1" hangingPunct="1">
              <a:buFont typeface="Arial" charset="0"/>
              <a:buNone/>
              <a:defRPr/>
            </a:pPr>
            <a:r>
              <a:rPr lang="en-US" altLang="zh-CN" sz="2400" dirty="0">
                <a:latin typeface="Arial" charset="0"/>
              </a:rPr>
              <a:t>Michael, 29</a:t>
            </a:r>
          </a:p>
          <a:p>
            <a:pPr eaLnBrk="1" hangingPunct="1">
              <a:buFont typeface="Arial" charset="0"/>
              <a:buNone/>
              <a:defRPr/>
            </a:pPr>
            <a:r>
              <a:rPr lang="en-US" altLang="zh-CN" sz="2400" dirty="0">
                <a:latin typeface="Arial" charset="0"/>
              </a:rPr>
              <a:t>Andy, 30</a:t>
            </a:r>
          </a:p>
          <a:p>
            <a:pPr eaLnBrk="1" hangingPunct="1">
              <a:buFont typeface="Arial" charset="0"/>
              <a:buNone/>
              <a:defRPr/>
            </a:pPr>
            <a:r>
              <a:rPr lang="en-US" altLang="zh-CN" sz="2400" dirty="0">
                <a:latin typeface="Arial" charset="0"/>
              </a:rPr>
              <a:t>Justin, 19</a:t>
            </a:r>
            <a:endParaRPr lang="zh-CN" altLang="en-US" sz="2400" dirty="0">
              <a:latin typeface="Arial" charset="0"/>
            </a:endParaRPr>
          </a:p>
        </p:txBody>
      </p:sp>
    </p:spTree>
    <p:extLst>
      <p:ext uri="{BB962C8B-B14F-4D97-AF65-F5344CB8AC3E}">
        <p14:creationId xmlns:p14="http://schemas.microsoft.com/office/powerpoint/2010/main" val="30864351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 xmlns:a16="http://schemas.microsoft.com/office/drawing/2014/main" id="{741556B7-C256-4995-99AB-05D1E404FB9E}"/>
              </a:ext>
            </a:extLst>
          </p:cNvPr>
          <p:cNvSpPr>
            <a:spLocks noGrp="1" noChangeArrowheads="1"/>
          </p:cNvSpPr>
          <p:nvPr>
            <p:ph type="title"/>
          </p:nvPr>
        </p:nvSpPr>
        <p:spPr>
          <a:xfrm>
            <a:off x="701477" y="260648"/>
            <a:ext cx="8667750" cy="914400"/>
          </a:xfrm>
          <a:ln/>
        </p:spPr>
        <p:txBody>
          <a:bodyPr/>
          <a:lstStyle/>
          <a:p>
            <a:r>
              <a:rPr lang="en-US" altLang="zh-CN" dirty="0"/>
              <a:t>4.3 </a:t>
            </a:r>
            <a:r>
              <a:rPr lang="en-US" altLang="zh-CN" dirty="0" err="1"/>
              <a:t>DataFrame</a:t>
            </a:r>
            <a:r>
              <a:rPr lang="zh-CN" altLang="en-US" dirty="0"/>
              <a:t>的创建</a:t>
            </a:r>
          </a:p>
        </p:txBody>
      </p:sp>
      <p:sp>
        <p:nvSpPr>
          <p:cNvPr id="20483" name="矩形 2">
            <a:extLst>
              <a:ext uri="{FF2B5EF4-FFF2-40B4-BE49-F238E27FC236}">
                <a16:creationId xmlns="" xmlns:a16="http://schemas.microsoft.com/office/drawing/2014/main" id="{619A3BB5-D1AA-4E82-94DE-619ED4423A58}"/>
              </a:ext>
            </a:extLst>
          </p:cNvPr>
          <p:cNvSpPr>
            <a:spLocks noChangeArrowheads="1"/>
          </p:cNvSpPr>
          <p:nvPr/>
        </p:nvSpPr>
        <p:spPr bwMode="auto">
          <a:xfrm>
            <a:off x="488504" y="1844824"/>
            <a:ext cx="9073008" cy="397031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err="1">
                <a:solidFill>
                  <a:schemeClr val="bg1"/>
                </a:solidFill>
              </a:rPr>
              <a:t>people_json_file</a:t>
            </a:r>
            <a:r>
              <a:rPr lang="en-US" altLang="zh-CN" sz="3600" dirty="0">
                <a:solidFill>
                  <a:schemeClr val="bg1"/>
                </a:solidFill>
              </a:rPr>
              <a:t> = '</a:t>
            </a:r>
            <a:r>
              <a:rPr lang="en-US" altLang="zh-CN" sz="3600" dirty="0" err="1">
                <a:solidFill>
                  <a:schemeClr val="bg1"/>
                </a:solidFill>
              </a:rPr>
              <a:t>hdfs</a:t>
            </a:r>
            <a:r>
              <a:rPr lang="en-US" altLang="zh-CN" sz="3600" dirty="0">
                <a:solidFill>
                  <a:schemeClr val="bg1"/>
                </a:solidFill>
              </a:rPr>
              <a:t>://Host1:9000/</a:t>
            </a:r>
            <a:r>
              <a:rPr lang="en-US" altLang="zh-CN" sz="3600" dirty="0" err="1">
                <a:solidFill>
                  <a:schemeClr val="bg1"/>
                </a:solidFill>
              </a:rPr>
              <a:t>sparkdata</a:t>
            </a:r>
            <a:r>
              <a:rPr lang="en-US" altLang="zh-CN" sz="3600" dirty="0">
                <a:solidFill>
                  <a:schemeClr val="bg1"/>
                </a:solidFill>
              </a:rPr>
              <a:t>/</a:t>
            </a:r>
            <a:r>
              <a:rPr lang="en-US" altLang="zh-CN" sz="3600" dirty="0" err="1">
                <a:solidFill>
                  <a:schemeClr val="bg1"/>
                </a:solidFill>
              </a:rPr>
              <a:t>people.json</a:t>
            </a:r>
            <a:r>
              <a:rPr lang="en-US" altLang="zh-CN" sz="3600" dirty="0">
                <a:solidFill>
                  <a:schemeClr val="bg1"/>
                </a:solidFill>
              </a:rPr>
              <a:t>'</a:t>
            </a:r>
          </a:p>
          <a:p>
            <a:pPr eaLnBrk="1" hangingPunct="1">
              <a:spcBef>
                <a:spcPct val="0"/>
              </a:spcBef>
              <a:buFontTx/>
              <a:buNone/>
            </a:pPr>
            <a:r>
              <a:rPr lang="en-US" altLang="zh-CN" sz="3600" dirty="0" err="1">
                <a:solidFill>
                  <a:schemeClr val="bg1"/>
                </a:solidFill>
              </a:rPr>
              <a:t>people_df</a:t>
            </a:r>
            <a:r>
              <a:rPr lang="en-US" altLang="zh-CN" sz="3600" dirty="0">
                <a:solidFill>
                  <a:schemeClr val="bg1"/>
                </a:solidFill>
              </a:rPr>
              <a:t> = </a:t>
            </a:r>
            <a:r>
              <a:rPr lang="en-US" altLang="zh-CN" sz="3600" dirty="0" err="1">
                <a:solidFill>
                  <a:schemeClr val="bg1"/>
                </a:solidFill>
              </a:rPr>
              <a:t>spark.read.json</a:t>
            </a:r>
            <a:r>
              <a:rPr lang="en-US" altLang="zh-CN" sz="3600" dirty="0">
                <a:solidFill>
                  <a:schemeClr val="bg1"/>
                </a:solidFill>
              </a:rPr>
              <a:t>(</a:t>
            </a:r>
            <a:r>
              <a:rPr lang="en-US" altLang="zh-CN" sz="3600" dirty="0" err="1">
                <a:solidFill>
                  <a:schemeClr val="bg1"/>
                </a:solidFill>
              </a:rPr>
              <a:t>people_json_file</a:t>
            </a:r>
            <a:r>
              <a:rPr lang="en-US" altLang="zh-CN" sz="3600" dirty="0">
                <a:solidFill>
                  <a:schemeClr val="bg1"/>
                </a:solidFill>
              </a:rPr>
              <a:t>)</a:t>
            </a:r>
          </a:p>
          <a:p>
            <a:pPr eaLnBrk="1" hangingPunct="1">
              <a:spcBef>
                <a:spcPct val="0"/>
              </a:spcBef>
              <a:buFontTx/>
              <a:buNone/>
            </a:pPr>
            <a:r>
              <a:rPr lang="en-US" altLang="zh-CN" sz="3600" dirty="0" err="1">
                <a:solidFill>
                  <a:schemeClr val="bg1"/>
                </a:solidFill>
              </a:rPr>
              <a:t>people_df.show</a:t>
            </a:r>
            <a:r>
              <a:rPr lang="en-US" altLang="zh-CN" sz="3600" dirty="0">
                <a:solidFill>
                  <a:schemeClr val="bg1"/>
                </a:solidFill>
              </a:rPr>
              <a:t>()</a:t>
            </a:r>
          </a:p>
          <a:p>
            <a:pPr eaLnBrk="1" hangingPunct="1">
              <a:spcBef>
                <a:spcPct val="0"/>
              </a:spcBef>
              <a:buFontTx/>
              <a:buNone/>
            </a:pPr>
            <a:endParaRPr lang="en-US" altLang="zh-CN" sz="3600" dirty="0">
              <a:solidFill>
                <a:schemeClr val="bg1"/>
              </a:solidFill>
            </a:endParaRPr>
          </a:p>
          <a:p>
            <a:pPr eaLnBrk="1" hangingPunct="1">
              <a:spcBef>
                <a:spcPct val="0"/>
              </a:spcBef>
              <a:buFontTx/>
              <a:buNone/>
            </a:pPr>
            <a:endParaRPr lang="en-US" altLang="zh-CN" sz="3600" dirty="0">
              <a:solidFill>
                <a:schemeClr val="bg1"/>
              </a:solidFill>
            </a:endParaRPr>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74</a:t>
            </a:fld>
            <a:endParaRPr lang="en-US" sz="1400" b="1" dirty="0">
              <a:solidFill>
                <a:srgbClr val="FFFFFF"/>
              </a:solidFill>
            </a:endParaRPr>
          </a:p>
        </p:txBody>
      </p:sp>
    </p:spTree>
    <p:extLst>
      <p:ext uri="{BB962C8B-B14F-4D97-AF65-F5344CB8AC3E}">
        <p14:creationId xmlns:p14="http://schemas.microsoft.com/office/powerpoint/2010/main" val="161757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 xmlns:a16="http://schemas.microsoft.com/office/drawing/2014/main" id="{FBB43B7F-F065-421F-B25E-A34665C03EDD}"/>
              </a:ext>
            </a:extLst>
          </p:cNvPr>
          <p:cNvSpPr>
            <a:spLocks noGrp="1" noChangeArrowheads="1"/>
          </p:cNvSpPr>
          <p:nvPr>
            <p:ph type="title"/>
          </p:nvPr>
        </p:nvSpPr>
        <p:spPr>
          <a:xfrm>
            <a:off x="619125" y="361951"/>
            <a:ext cx="8667750" cy="914400"/>
          </a:xfrm>
          <a:ln/>
        </p:spPr>
        <p:txBody>
          <a:bodyPr/>
          <a:lstStyle/>
          <a:p>
            <a:r>
              <a:rPr lang="en-US" altLang="zh-CN" dirty="0"/>
              <a:t>4.4 </a:t>
            </a:r>
            <a:r>
              <a:rPr lang="en-US" altLang="zh-CN" dirty="0" err="1"/>
              <a:t>DataFrame</a:t>
            </a:r>
            <a:r>
              <a:rPr lang="zh-CN" altLang="en-US" dirty="0"/>
              <a:t>的保存</a:t>
            </a:r>
          </a:p>
        </p:txBody>
      </p:sp>
      <p:sp>
        <p:nvSpPr>
          <p:cNvPr id="22531" name="TextBox 3">
            <a:extLst>
              <a:ext uri="{FF2B5EF4-FFF2-40B4-BE49-F238E27FC236}">
                <a16:creationId xmlns="" xmlns:a16="http://schemas.microsoft.com/office/drawing/2014/main" id="{15B40662-810C-4FC8-B106-6C45DF3B189E}"/>
              </a:ext>
            </a:extLst>
          </p:cNvPr>
          <p:cNvSpPr txBox="1">
            <a:spLocks noChangeArrowheads="1"/>
          </p:cNvSpPr>
          <p:nvPr/>
        </p:nvSpPr>
        <p:spPr bwMode="auto">
          <a:xfrm>
            <a:off x="266726" y="1782719"/>
            <a:ext cx="94388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zh-CN" sz="2000" dirty="0"/>
              <a:t>可以使用</a:t>
            </a:r>
            <a:r>
              <a:rPr lang="en-US" altLang="zh-CN" sz="2000" dirty="0" err="1"/>
              <a:t>spark.write</a:t>
            </a:r>
            <a:r>
              <a:rPr lang="zh-CN" altLang="zh-CN" sz="2000" dirty="0"/>
              <a:t>操作，把一个</a:t>
            </a:r>
            <a:r>
              <a:rPr lang="en-US" altLang="zh-CN" sz="2000" dirty="0" err="1"/>
              <a:t>DataFrame</a:t>
            </a:r>
            <a:r>
              <a:rPr lang="zh-CN" altLang="zh-CN" sz="2000" dirty="0"/>
              <a:t>保存成不同格式的</a:t>
            </a:r>
            <a:r>
              <a:rPr lang="zh-CN" altLang="zh-CN" sz="2000" dirty="0" smtClean="0"/>
              <a:t>文件：</a:t>
            </a:r>
            <a:endParaRPr lang="zh-CN" altLang="zh-CN" sz="2000" dirty="0"/>
          </a:p>
          <a:p>
            <a:pPr marL="342900" indent="-342900" algn="just">
              <a:spcBef>
                <a:spcPct val="0"/>
              </a:spcBef>
              <a:buFont typeface="Wingdings" panose="05000000000000000000" pitchFamily="2" charset="2"/>
              <a:buChar char="Ø"/>
            </a:pPr>
            <a:r>
              <a:rPr lang="en-US" altLang="zh-CN" sz="2000" dirty="0" err="1"/>
              <a:t>df.write.json</a:t>
            </a:r>
            <a:r>
              <a:rPr lang="en-US" altLang="zh-CN" sz="2000" dirty="0"/>
              <a:t>("</a:t>
            </a:r>
            <a:r>
              <a:rPr lang="en-US" altLang="zh-CN" sz="2000" dirty="0" err="1"/>
              <a:t>people.json</a:t>
            </a:r>
            <a:r>
              <a:rPr lang="en-US" altLang="zh-CN" sz="2000" dirty="0"/>
              <a:t>“)</a:t>
            </a:r>
          </a:p>
          <a:p>
            <a:pPr marL="342900" indent="-342900" algn="just">
              <a:spcBef>
                <a:spcPct val="0"/>
              </a:spcBef>
              <a:buFont typeface="Wingdings" panose="05000000000000000000" pitchFamily="2" charset="2"/>
              <a:buChar char="Ø"/>
            </a:pPr>
            <a:r>
              <a:rPr lang="en-US" altLang="zh-CN" sz="2000" dirty="0" err="1"/>
              <a:t>df.write.parquet</a:t>
            </a:r>
            <a:r>
              <a:rPr lang="en-US" altLang="zh-CN" sz="2000" dirty="0"/>
              <a:t>("</a:t>
            </a:r>
            <a:r>
              <a:rPr lang="en-US" altLang="zh-CN" sz="2000" dirty="0" err="1"/>
              <a:t>people.parquet</a:t>
            </a:r>
            <a:r>
              <a:rPr lang="en-US" altLang="zh-CN" sz="2000" dirty="0"/>
              <a:t>“)</a:t>
            </a:r>
          </a:p>
          <a:p>
            <a:pPr marL="342900" indent="-342900" algn="just">
              <a:spcBef>
                <a:spcPct val="0"/>
              </a:spcBef>
              <a:buFont typeface="Wingdings" panose="05000000000000000000" pitchFamily="2" charset="2"/>
              <a:buChar char="Ø"/>
            </a:pPr>
            <a:r>
              <a:rPr lang="en-US" altLang="zh-CN" sz="2000" dirty="0"/>
              <a:t>df.write.csv("people.csv")</a:t>
            </a:r>
            <a:endParaRPr lang="zh-CN" altLang="en-US" sz="2000" dirty="0"/>
          </a:p>
        </p:txBody>
      </p:sp>
      <p:sp>
        <p:nvSpPr>
          <p:cNvPr id="22532" name="矩形 4">
            <a:extLst>
              <a:ext uri="{FF2B5EF4-FFF2-40B4-BE49-F238E27FC236}">
                <a16:creationId xmlns="" xmlns:a16="http://schemas.microsoft.com/office/drawing/2014/main" id="{0B4BDCBF-7E0E-4BCC-9689-768E46D4F656}"/>
              </a:ext>
            </a:extLst>
          </p:cNvPr>
          <p:cNvSpPr>
            <a:spLocks noChangeArrowheads="1"/>
          </p:cNvSpPr>
          <p:nvPr/>
        </p:nvSpPr>
        <p:spPr bwMode="auto">
          <a:xfrm>
            <a:off x="266726" y="3106158"/>
            <a:ext cx="777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000" dirty="0"/>
              <a:t>下面从示例文件</a:t>
            </a:r>
            <a:r>
              <a:rPr lang="en-US" altLang="zh-CN" sz="2000" dirty="0" err="1"/>
              <a:t>people.json</a:t>
            </a:r>
            <a:r>
              <a:rPr lang="zh-CN" altLang="zh-CN" sz="2000" dirty="0"/>
              <a:t>中创建一个</a:t>
            </a:r>
            <a:r>
              <a:rPr lang="en-US" altLang="zh-CN" sz="2000" dirty="0" err="1"/>
              <a:t>DataFrame</a:t>
            </a:r>
            <a:r>
              <a:rPr lang="zh-CN" altLang="zh-CN" sz="2000" dirty="0"/>
              <a:t>，然后保存成</a:t>
            </a:r>
            <a:r>
              <a:rPr lang="en-US" altLang="zh-CN" sz="2000" dirty="0"/>
              <a:t>csv</a:t>
            </a:r>
            <a:r>
              <a:rPr lang="zh-CN" altLang="zh-CN" sz="2000" dirty="0"/>
              <a:t>格式文件，代码如下：</a:t>
            </a:r>
            <a:endParaRPr lang="zh-CN" altLang="en-US" sz="2000" dirty="0"/>
          </a:p>
        </p:txBody>
      </p:sp>
      <p:sp>
        <p:nvSpPr>
          <p:cNvPr id="22533" name="TextBox 6">
            <a:extLst>
              <a:ext uri="{FF2B5EF4-FFF2-40B4-BE49-F238E27FC236}">
                <a16:creationId xmlns="" xmlns:a16="http://schemas.microsoft.com/office/drawing/2014/main" id="{B6C22A4C-A90B-4F25-8BB2-F6C6A8B74F6C}"/>
              </a:ext>
            </a:extLst>
          </p:cNvPr>
          <p:cNvSpPr txBox="1">
            <a:spLocks noChangeArrowheads="1"/>
          </p:cNvSpPr>
          <p:nvPr/>
        </p:nvSpPr>
        <p:spPr bwMode="auto">
          <a:xfrm>
            <a:off x="237821" y="3983460"/>
            <a:ext cx="9577064" cy="23083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solidFill>
                  <a:schemeClr val="bg1"/>
                </a:solidFill>
              </a:rPr>
              <a:t>peopleDF</a:t>
            </a:r>
            <a:r>
              <a:rPr lang="en-US" altLang="zh-CN" sz="2400" dirty="0">
                <a:solidFill>
                  <a:schemeClr val="bg1"/>
                </a:solidFill>
              </a:rPr>
              <a:t> = </a:t>
            </a:r>
            <a:r>
              <a:rPr lang="en-US" altLang="zh-CN" sz="2400" dirty="0" err="1">
                <a:solidFill>
                  <a:schemeClr val="bg1"/>
                </a:solidFill>
              </a:rPr>
              <a:t>spark.read.format</a:t>
            </a:r>
            <a:r>
              <a:rPr lang="en-US" altLang="zh-CN" sz="2400" dirty="0">
                <a:solidFill>
                  <a:schemeClr val="bg1"/>
                </a:solidFill>
              </a:rPr>
              <a:t>("</a:t>
            </a:r>
            <a:r>
              <a:rPr lang="en-US" altLang="zh-CN" sz="2400" dirty="0" err="1">
                <a:solidFill>
                  <a:schemeClr val="bg1"/>
                </a:solidFill>
              </a:rPr>
              <a:t>json</a:t>
            </a:r>
            <a:r>
              <a:rPr lang="en-US" altLang="zh-CN" sz="2400" dirty="0">
                <a:solidFill>
                  <a:schemeClr val="bg1"/>
                </a:solidFill>
              </a:rPr>
              <a:t>").load("</a:t>
            </a:r>
            <a:r>
              <a:rPr lang="en-US" altLang="zh-CN" sz="2400" dirty="0" err="1">
                <a:solidFill>
                  <a:schemeClr val="bg1"/>
                </a:solidFill>
              </a:rPr>
              <a:t>hdfs</a:t>
            </a:r>
            <a:r>
              <a:rPr lang="en-US" altLang="zh-CN" sz="2400" dirty="0">
                <a:solidFill>
                  <a:schemeClr val="bg1"/>
                </a:solidFill>
              </a:rPr>
              <a:t>://Host1:9000/</a:t>
            </a:r>
            <a:r>
              <a:rPr lang="en-US" altLang="zh-CN" sz="2400" dirty="0" err="1">
                <a:solidFill>
                  <a:schemeClr val="bg1"/>
                </a:solidFill>
              </a:rPr>
              <a:t>sparkdata</a:t>
            </a:r>
            <a:r>
              <a:rPr lang="en-US" altLang="zh-CN" sz="2400" dirty="0">
                <a:solidFill>
                  <a:schemeClr val="bg1"/>
                </a:solidFill>
              </a:rPr>
              <a:t>/</a:t>
            </a:r>
            <a:r>
              <a:rPr lang="en-US" altLang="zh-CN" sz="2400" dirty="0" err="1">
                <a:solidFill>
                  <a:schemeClr val="bg1"/>
                </a:solidFill>
              </a:rPr>
              <a:t>people.json</a:t>
            </a:r>
            <a:r>
              <a:rPr lang="en-US" altLang="zh-CN" sz="2400" dirty="0">
                <a:solidFill>
                  <a:schemeClr val="bg1"/>
                </a:solidFill>
              </a:rPr>
              <a:t>")</a:t>
            </a:r>
          </a:p>
          <a:p>
            <a:pPr eaLnBrk="1" hangingPunct="1">
              <a:spcBef>
                <a:spcPct val="0"/>
              </a:spcBef>
              <a:buFontTx/>
              <a:buNone/>
            </a:pPr>
            <a:r>
              <a:rPr lang="en-US" altLang="zh-CN" sz="2400" dirty="0" err="1">
                <a:solidFill>
                  <a:schemeClr val="bg1"/>
                </a:solidFill>
              </a:rPr>
              <a:t>peopleDF.select</a:t>
            </a:r>
            <a:r>
              <a:rPr lang="en-US" altLang="zh-CN" sz="2400" dirty="0">
                <a:solidFill>
                  <a:schemeClr val="bg1"/>
                </a:solidFill>
              </a:rPr>
              <a:t>("name", "age").</a:t>
            </a:r>
            <a:r>
              <a:rPr lang="en-US" altLang="zh-CN" sz="2400" dirty="0" err="1">
                <a:solidFill>
                  <a:schemeClr val="bg1"/>
                </a:solidFill>
              </a:rPr>
              <a:t>write.format</a:t>
            </a:r>
            <a:r>
              <a:rPr lang="en-US" altLang="zh-CN" sz="2400" dirty="0">
                <a:solidFill>
                  <a:schemeClr val="bg1"/>
                </a:solidFill>
              </a:rPr>
              <a:t>("csv").save("</a:t>
            </a:r>
            <a:r>
              <a:rPr lang="en-US" altLang="zh-CN" sz="2400" dirty="0" err="1">
                <a:solidFill>
                  <a:schemeClr val="bg1"/>
                </a:solidFill>
              </a:rPr>
              <a:t>hdfs</a:t>
            </a:r>
            <a:r>
              <a:rPr lang="en-US" altLang="zh-CN" sz="2400" dirty="0">
                <a:solidFill>
                  <a:schemeClr val="bg1"/>
                </a:solidFill>
              </a:rPr>
              <a:t>://Host1:9000/</a:t>
            </a:r>
            <a:r>
              <a:rPr lang="en-US" altLang="zh-CN" sz="2400" dirty="0" err="1">
                <a:solidFill>
                  <a:schemeClr val="bg1"/>
                </a:solidFill>
              </a:rPr>
              <a:t>sparkdata</a:t>
            </a:r>
            <a:r>
              <a:rPr lang="en-US" altLang="zh-CN" sz="2400" dirty="0">
                <a:solidFill>
                  <a:schemeClr val="bg1"/>
                </a:solidFill>
              </a:rPr>
              <a:t>/newpeople.csv")</a:t>
            </a:r>
            <a:endParaRPr lang="zh-CN" altLang="en-US" sz="2400" dirty="0">
              <a:solidFill>
                <a:schemeClr val="bg1"/>
              </a:solidFill>
            </a:endParaRPr>
          </a:p>
        </p:txBody>
      </p:sp>
    </p:spTree>
    <p:extLst>
      <p:ext uri="{BB962C8B-B14F-4D97-AF65-F5344CB8AC3E}">
        <p14:creationId xmlns:p14="http://schemas.microsoft.com/office/powerpoint/2010/main" val="10766531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 xmlns:a16="http://schemas.microsoft.com/office/drawing/2014/main" id="{5CA13123-C72D-46B6-AB1D-94881D33A011}"/>
              </a:ext>
            </a:extLst>
          </p:cNvPr>
          <p:cNvSpPr>
            <a:spLocks noGrp="1" noChangeArrowheads="1"/>
          </p:cNvSpPr>
          <p:nvPr>
            <p:ph type="title"/>
          </p:nvPr>
        </p:nvSpPr>
        <p:spPr>
          <a:xfrm>
            <a:off x="583121" y="260648"/>
            <a:ext cx="8667750" cy="914400"/>
          </a:xfrm>
          <a:ln/>
        </p:spPr>
        <p:txBody>
          <a:bodyPr/>
          <a:lstStyle/>
          <a:p>
            <a:r>
              <a:rPr lang="en-US" altLang="zh-CN" dirty="0"/>
              <a:t>4.5 </a:t>
            </a:r>
            <a:r>
              <a:rPr lang="en-US" altLang="zh-CN" dirty="0" err="1"/>
              <a:t>DataFrame</a:t>
            </a:r>
            <a:r>
              <a:rPr lang="zh-CN" altLang="en-US" dirty="0"/>
              <a:t>的常用操作</a:t>
            </a:r>
          </a:p>
        </p:txBody>
      </p:sp>
      <p:sp>
        <p:nvSpPr>
          <p:cNvPr id="5" name="TextBox 6">
            <a:extLst>
              <a:ext uri="{FF2B5EF4-FFF2-40B4-BE49-F238E27FC236}">
                <a16:creationId xmlns="" xmlns:a16="http://schemas.microsoft.com/office/drawing/2014/main" id="{B6C22A4C-A90B-4F25-8BB2-F6C6A8B74F6C}"/>
              </a:ext>
            </a:extLst>
          </p:cNvPr>
          <p:cNvSpPr txBox="1">
            <a:spLocks noChangeArrowheads="1"/>
          </p:cNvSpPr>
          <p:nvPr/>
        </p:nvSpPr>
        <p:spPr bwMode="auto">
          <a:xfrm>
            <a:off x="200472" y="2636912"/>
            <a:ext cx="9217024" cy="224676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err="1">
                <a:solidFill>
                  <a:schemeClr val="bg1"/>
                </a:solidFill>
                <a:cs typeface="Arial" panose="020B0604020202020204" pitchFamily="34" charset="0"/>
              </a:rPr>
              <a:t>peopleDF</a:t>
            </a:r>
            <a:r>
              <a:rPr lang="en-US" altLang="zh-CN" sz="2800" dirty="0">
                <a:solidFill>
                  <a:schemeClr val="bg1"/>
                </a:solidFill>
                <a:cs typeface="Arial" panose="020B0604020202020204" pitchFamily="34" charset="0"/>
              </a:rPr>
              <a:t> = </a:t>
            </a:r>
            <a:r>
              <a:rPr lang="en-US" altLang="zh-CN" sz="2800" dirty="0" err="1">
                <a:solidFill>
                  <a:schemeClr val="bg1"/>
                </a:solidFill>
                <a:cs typeface="Arial" panose="020B0604020202020204" pitchFamily="34" charset="0"/>
              </a:rPr>
              <a:t>spark.read.format</a:t>
            </a:r>
            <a:r>
              <a:rPr lang="en-US" altLang="zh-CN" sz="2800" dirty="0">
                <a:solidFill>
                  <a:schemeClr val="bg1"/>
                </a:solidFill>
                <a:cs typeface="Arial" panose="020B0604020202020204" pitchFamily="34" charset="0"/>
              </a:rPr>
              <a:t>("</a:t>
            </a:r>
            <a:r>
              <a:rPr lang="en-US" altLang="zh-CN" sz="2800" dirty="0" err="1">
                <a:solidFill>
                  <a:schemeClr val="bg1"/>
                </a:solidFill>
                <a:cs typeface="Arial" panose="020B0604020202020204" pitchFamily="34" charset="0"/>
              </a:rPr>
              <a:t>json</a:t>
            </a:r>
            <a:r>
              <a:rPr lang="en-US" altLang="zh-CN" sz="2800" dirty="0">
                <a:solidFill>
                  <a:schemeClr val="bg1"/>
                </a:solidFill>
                <a:cs typeface="Arial" panose="020B0604020202020204" pitchFamily="34" charset="0"/>
              </a:rPr>
              <a:t>").load("</a:t>
            </a:r>
            <a:r>
              <a:rPr lang="en-US" altLang="zh-CN" sz="2800" dirty="0" err="1">
                <a:solidFill>
                  <a:schemeClr val="bg1"/>
                </a:solidFill>
                <a:cs typeface="Arial" panose="020B0604020202020204" pitchFamily="34" charset="0"/>
              </a:rPr>
              <a:t>hdfs</a:t>
            </a:r>
            <a:r>
              <a:rPr lang="en-US" altLang="zh-CN" sz="2800" dirty="0">
                <a:solidFill>
                  <a:schemeClr val="bg1"/>
                </a:solidFill>
                <a:cs typeface="Arial" panose="020B0604020202020204" pitchFamily="34" charset="0"/>
              </a:rPr>
              <a:t>://Host1:9000/sparkdata/people.json")</a:t>
            </a:r>
            <a:endParaRPr lang="zh-CN" altLang="zh-CN" sz="2800" dirty="0">
              <a:solidFill>
                <a:schemeClr val="bg1"/>
              </a:solidFill>
              <a:cs typeface="Arial" panose="020B0604020202020204" pitchFamily="34" charset="0"/>
            </a:endParaRPr>
          </a:p>
          <a:p>
            <a:pPr eaLnBrk="1" hangingPunct="1">
              <a:spcBef>
                <a:spcPct val="0"/>
              </a:spcBef>
              <a:buFontTx/>
              <a:buNone/>
            </a:pPr>
            <a:r>
              <a:rPr lang="en-US" altLang="zh-CN" sz="2800" dirty="0" err="1">
                <a:solidFill>
                  <a:schemeClr val="bg1"/>
                </a:solidFill>
                <a:cs typeface="Arial" panose="020B0604020202020204" pitchFamily="34" charset="0"/>
              </a:rPr>
              <a:t>peopleDF.printSchema</a:t>
            </a:r>
            <a:r>
              <a:rPr lang="en-US" altLang="zh-CN" sz="2800" dirty="0">
                <a:solidFill>
                  <a:schemeClr val="bg1"/>
                </a:solidFill>
                <a:cs typeface="Arial" panose="020B0604020202020204" pitchFamily="34" charset="0"/>
              </a:rPr>
              <a:t>()</a:t>
            </a:r>
          </a:p>
          <a:p>
            <a:pPr eaLnBrk="1" hangingPunct="1">
              <a:spcBef>
                <a:spcPct val="0"/>
              </a:spcBef>
              <a:buFontTx/>
              <a:buNone/>
            </a:pPr>
            <a:r>
              <a:rPr lang="en-US" altLang="zh-CN" sz="2800" dirty="0" err="1">
                <a:solidFill>
                  <a:schemeClr val="bg1"/>
                </a:solidFill>
                <a:cs typeface="Arial" panose="020B0604020202020204" pitchFamily="34" charset="0"/>
              </a:rPr>
              <a:t>peopleDF.filter</a:t>
            </a:r>
            <a:r>
              <a:rPr lang="en-US" altLang="zh-CN" sz="2800" dirty="0">
                <a:solidFill>
                  <a:schemeClr val="bg1"/>
                </a:solidFill>
                <a:cs typeface="Arial" panose="020B0604020202020204" pitchFamily="34" charset="0"/>
              </a:rPr>
              <a:t>(</a:t>
            </a:r>
            <a:r>
              <a:rPr lang="en-US" altLang="zh-CN" sz="2800" dirty="0" err="1">
                <a:solidFill>
                  <a:schemeClr val="bg1"/>
                </a:solidFill>
                <a:cs typeface="Arial" panose="020B0604020202020204" pitchFamily="34" charset="0"/>
              </a:rPr>
              <a:t>peopleDF.age</a:t>
            </a:r>
            <a:r>
              <a:rPr lang="en-US" altLang="zh-CN" sz="2800" dirty="0">
                <a:solidFill>
                  <a:schemeClr val="bg1"/>
                </a:solidFill>
                <a:cs typeface="Arial" panose="020B0604020202020204" pitchFamily="34" charset="0"/>
              </a:rPr>
              <a:t>&gt;20).show()</a:t>
            </a:r>
            <a:endParaRPr lang="zh-CN"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3437457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 xmlns:a16="http://schemas.microsoft.com/office/drawing/2014/main" id="{D34FEFA5-8AD8-40E8-ACA4-BE9D4BC244B1}"/>
              </a:ext>
            </a:extLst>
          </p:cNvPr>
          <p:cNvSpPr>
            <a:spLocks noGrp="1" noChangeArrowheads="1"/>
          </p:cNvSpPr>
          <p:nvPr>
            <p:ph type="title"/>
          </p:nvPr>
        </p:nvSpPr>
        <p:spPr>
          <a:xfrm>
            <a:off x="632520" y="404664"/>
            <a:ext cx="8667750" cy="914400"/>
          </a:xfrm>
          <a:ln/>
        </p:spPr>
        <p:txBody>
          <a:bodyPr/>
          <a:lstStyle/>
          <a:p>
            <a:r>
              <a:rPr lang="en-US" altLang="zh-CN" dirty="0"/>
              <a:t>4.5 </a:t>
            </a:r>
            <a:r>
              <a:rPr lang="en-US" altLang="zh-CN" dirty="0" err="1"/>
              <a:t>DataFrame</a:t>
            </a:r>
            <a:r>
              <a:rPr lang="zh-CN" altLang="en-US" dirty="0"/>
              <a:t>的常用操作</a:t>
            </a:r>
          </a:p>
        </p:txBody>
      </p:sp>
      <p:sp>
        <p:nvSpPr>
          <p:cNvPr id="4" name="TextBox 6">
            <a:extLst>
              <a:ext uri="{FF2B5EF4-FFF2-40B4-BE49-F238E27FC236}">
                <a16:creationId xmlns="" xmlns:a16="http://schemas.microsoft.com/office/drawing/2014/main" id="{B6C22A4C-A90B-4F25-8BB2-F6C6A8B74F6C}"/>
              </a:ext>
            </a:extLst>
          </p:cNvPr>
          <p:cNvSpPr txBox="1">
            <a:spLocks noChangeArrowheads="1"/>
          </p:cNvSpPr>
          <p:nvPr/>
        </p:nvSpPr>
        <p:spPr bwMode="auto">
          <a:xfrm>
            <a:off x="272480" y="1653733"/>
            <a:ext cx="9001000"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solidFill>
                  <a:schemeClr val="bg1"/>
                </a:solidFill>
              </a:rPr>
              <a:t>peopleDF.groupBy</a:t>
            </a:r>
            <a:r>
              <a:rPr lang="en-US" altLang="zh-CN" sz="2400" dirty="0">
                <a:solidFill>
                  <a:schemeClr val="bg1"/>
                </a:solidFill>
              </a:rPr>
              <a:t>(</a:t>
            </a:r>
            <a:r>
              <a:rPr lang="en-US" altLang="zh-CN" sz="2400" dirty="0" err="1">
                <a:solidFill>
                  <a:schemeClr val="bg1"/>
                </a:solidFill>
              </a:rPr>
              <a:t>peopleDF.age</a:t>
            </a:r>
            <a:r>
              <a:rPr lang="en-US" altLang="zh-CN" sz="2400" dirty="0">
                <a:solidFill>
                  <a:schemeClr val="bg1"/>
                </a:solidFill>
              </a:rPr>
              <a:t>).count().show()</a:t>
            </a:r>
          </a:p>
          <a:p>
            <a:pPr eaLnBrk="1" hangingPunct="1">
              <a:spcBef>
                <a:spcPct val="0"/>
              </a:spcBef>
              <a:buFontTx/>
              <a:buNone/>
            </a:pPr>
            <a:r>
              <a:rPr lang="en-US" altLang="zh-CN" sz="2400" dirty="0" err="1">
                <a:solidFill>
                  <a:schemeClr val="bg1"/>
                </a:solidFill>
              </a:rPr>
              <a:t>peopleDF.sort</a:t>
            </a:r>
            <a:r>
              <a:rPr lang="en-US" altLang="zh-CN" sz="2400" dirty="0">
                <a:solidFill>
                  <a:schemeClr val="bg1"/>
                </a:solidFill>
              </a:rPr>
              <a:t>(</a:t>
            </a:r>
            <a:r>
              <a:rPr lang="en-US" altLang="zh-CN" sz="2400" dirty="0" err="1">
                <a:solidFill>
                  <a:schemeClr val="bg1"/>
                </a:solidFill>
              </a:rPr>
              <a:t>peopleDF.age,ascending</a:t>
            </a:r>
            <a:r>
              <a:rPr lang="en-US" altLang="zh-CN" sz="2400" dirty="0">
                <a:solidFill>
                  <a:schemeClr val="bg1"/>
                </a:solidFill>
              </a:rPr>
              <a:t>=False).show()</a:t>
            </a:r>
          </a:p>
        </p:txBody>
      </p:sp>
      <p:pic>
        <p:nvPicPr>
          <p:cNvPr id="2" name="图片 1"/>
          <p:cNvPicPr>
            <a:picLocks noChangeAspect="1"/>
          </p:cNvPicPr>
          <p:nvPr/>
        </p:nvPicPr>
        <p:blipFill>
          <a:blip r:embed="rId3"/>
          <a:stretch>
            <a:fillRect/>
          </a:stretch>
        </p:blipFill>
        <p:spPr>
          <a:xfrm>
            <a:off x="3686112" y="2557466"/>
            <a:ext cx="1628775" cy="4038600"/>
          </a:xfrm>
          <a:prstGeom prst="rect">
            <a:avLst/>
          </a:prstGeom>
        </p:spPr>
      </p:pic>
    </p:spTree>
    <p:extLst>
      <p:ext uri="{BB962C8B-B14F-4D97-AF65-F5344CB8AC3E}">
        <p14:creationId xmlns:p14="http://schemas.microsoft.com/office/powerpoint/2010/main" val="5986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 xmlns:a16="http://schemas.microsoft.com/office/drawing/2014/main" id="{D2148625-C046-4C86-86C6-AE77919E41A2}"/>
              </a:ext>
            </a:extLst>
          </p:cNvPr>
          <p:cNvSpPr>
            <a:spLocks noGrp="1" noChangeArrowheads="1"/>
          </p:cNvSpPr>
          <p:nvPr>
            <p:ph type="title"/>
          </p:nvPr>
        </p:nvSpPr>
        <p:spPr>
          <a:xfrm>
            <a:off x="272480" y="332656"/>
            <a:ext cx="8667750" cy="914400"/>
          </a:xfrm>
          <a:ln/>
        </p:spPr>
        <p:txBody>
          <a:bodyPr/>
          <a:lstStyle/>
          <a:p>
            <a:r>
              <a:rPr lang="en-US" altLang="zh-CN" dirty="0"/>
              <a:t>4.6 </a:t>
            </a:r>
            <a:r>
              <a:rPr lang="zh-CN" altLang="en-US" dirty="0"/>
              <a:t>从</a:t>
            </a:r>
            <a:r>
              <a:rPr lang="en-US" altLang="zh-CN" dirty="0"/>
              <a:t>RDD</a:t>
            </a:r>
            <a:r>
              <a:rPr lang="zh-CN" altLang="en-US" dirty="0"/>
              <a:t>转换得到</a:t>
            </a:r>
            <a:r>
              <a:rPr lang="en-US" altLang="zh-CN" dirty="0" err="1"/>
              <a:t>DataFrame</a:t>
            </a:r>
            <a:endParaRPr lang="zh-CN" altLang="en-US" dirty="0"/>
          </a:p>
        </p:txBody>
      </p:sp>
      <p:sp>
        <p:nvSpPr>
          <p:cNvPr id="26627" name="矩形 3">
            <a:extLst>
              <a:ext uri="{FF2B5EF4-FFF2-40B4-BE49-F238E27FC236}">
                <a16:creationId xmlns="" xmlns:a16="http://schemas.microsoft.com/office/drawing/2014/main" id="{A9E029BA-02C6-4D8D-92D3-8A3E708A57F0}"/>
              </a:ext>
            </a:extLst>
          </p:cNvPr>
          <p:cNvSpPr>
            <a:spLocks noChangeArrowheads="1"/>
          </p:cNvSpPr>
          <p:nvPr/>
        </p:nvSpPr>
        <p:spPr bwMode="auto">
          <a:xfrm>
            <a:off x="1295400" y="1524001"/>
            <a:ext cx="4700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4.6.1 </a:t>
            </a:r>
            <a:r>
              <a:rPr lang="zh-CN" altLang="en-US" sz="2400" dirty="0"/>
              <a:t>利用反射机制推断</a:t>
            </a:r>
            <a:r>
              <a:rPr lang="en-US" altLang="zh-CN" sz="2400" dirty="0"/>
              <a:t>RDD</a:t>
            </a:r>
            <a:r>
              <a:rPr lang="zh-CN" altLang="en-US" sz="2400" dirty="0"/>
              <a:t>模式</a:t>
            </a:r>
            <a:endParaRPr lang="en-US" altLang="zh-CN" sz="2400" dirty="0"/>
          </a:p>
          <a:p>
            <a:pPr eaLnBrk="1" hangingPunct="1">
              <a:spcBef>
                <a:spcPct val="0"/>
              </a:spcBef>
              <a:buFontTx/>
              <a:buNone/>
            </a:pPr>
            <a:r>
              <a:rPr lang="en-US" altLang="zh-CN" sz="2400" dirty="0"/>
              <a:t>4.6.2 </a:t>
            </a:r>
            <a:r>
              <a:rPr lang="zh-CN" altLang="en-US" sz="2400" dirty="0"/>
              <a:t>使用编程方式定义</a:t>
            </a:r>
            <a:r>
              <a:rPr lang="en-US" altLang="zh-CN" sz="2400" dirty="0"/>
              <a:t>RDD</a:t>
            </a:r>
            <a:r>
              <a:rPr lang="zh-CN" altLang="en-US" sz="2400" dirty="0"/>
              <a:t>模式</a:t>
            </a:r>
            <a:endParaRPr lang="en-US" altLang="zh-CN" sz="2400" dirty="0"/>
          </a:p>
        </p:txBody>
      </p:sp>
    </p:spTree>
    <p:extLst>
      <p:ext uri="{BB962C8B-B14F-4D97-AF65-F5344CB8AC3E}">
        <p14:creationId xmlns:p14="http://schemas.microsoft.com/office/powerpoint/2010/main" val="33177778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251" y="430684"/>
            <a:ext cx="8832850" cy="990600"/>
          </a:xfrm>
        </p:spPr>
        <p:txBody>
          <a:bodyPr/>
          <a:lstStyle/>
          <a:p>
            <a:r>
              <a:rPr lang="en-US" altLang="zh-CN" dirty="0"/>
              <a:t>4.6 </a:t>
            </a:r>
            <a:r>
              <a:rPr lang="zh-CN" altLang="en-US" dirty="0"/>
              <a:t>从</a:t>
            </a:r>
            <a:r>
              <a:rPr lang="en-US" altLang="zh-CN" dirty="0"/>
              <a:t>RDD</a:t>
            </a:r>
            <a:r>
              <a:rPr lang="zh-CN" altLang="en-US" dirty="0"/>
              <a:t>转换得到</a:t>
            </a:r>
            <a:r>
              <a:rPr lang="en-US" altLang="zh-CN" dirty="0" err="1"/>
              <a:t>DataFrame</a:t>
            </a:r>
            <a:endParaRPr lang="zh-CN" altLang="en-US" dirty="0"/>
          </a:p>
        </p:txBody>
      </p:sp>
      <p:sp>
        <p:nvSpPr>
          <p:cNvPr id="3" name="内容占位符 2"/>
          <p:cNvSpPr>
            <a:spLocks noGrp="1"/>
          </p:cNvSpPr>
          <p:nvPr>
            <p:ph idx="1"/>
          </p:nvPr>
        </p:nvSpPr>
        <p:spPr>
          <a:xfrm>
            <a:off x="1136576" y="1516698"/>
            <a:ext cx="8280920" cy="5224670"/>
          </a:xfrm>
        </p:spPr>
        <p:txBody>
          <a:bodyPr>
            <a:noAutofit/>
          </a:bodyPr>
          <a:lstStyle/>
          <a:p>
            <a:pPr marL="603504" lvl="2" indent="0">
              <a:spcBef>
                <a:spcPts val="0"/>
              </a:spcBef>
              <a:buNone/>
            </a:pPr>
            <a:r>
              <a:rPr lang="en-US" altLang="zh-CN" sz="1800" dirty="0" err="1">
                <a:latin typeface="Times New Roman" panose="02020603050405020304" pitchFamily="18" charset="0"/>
                <a:cs typeface="Times New Roman" panose="02020603050405020304" pitchFamily="18" charset="0"/>
              </a:rPr>
              <a:t>stringJSONRDD</a:t>
            </a:r>
            <a:r>
              <a:rPr lang="en-US" altLang="zh-CN" sz="1800" dirty="0">
                <a:latin typeface="Times New Roman" panose="02020603050405020304" pitchFamily="18" charset="0"/>
                <a:cs typeface="Times New Roman" panose="02020603050405020304" pitchFamily="18" charset="0"/>
              </a:rPr>
              <a:t> = </a:t>
            </a:r>
            <a:r>
              <a:rPr lang="en-US" altLang="zh-CN" sz="1800" dirty="0" err="1">
                <a:latin typeface="Times New Roman" panose="02020603050405020304" pitchFamily="18" charset="0"/>
                <a:cs typeface="Times New Roman" panose="02020603050405020304" pitchFamily="18" charset="0"/>
              </a:rPr>
              <a:t>sc.parallelize</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 </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 "id": "123",</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"name": "</a:t>
            </a:r>
            <a:r>
              <a:rPr lang="en-US" altLang="zh-CN" sz="1800" i="1" u="sng" dirty="0">
                <a:latin typeface="Times New Roman" panose="02020603050405020304" pitchFamily="18" charset="0"/>
                <a:cs typeface="Times New Roman" panose="02020603050405020304" pitchFamily="18" charset="0"/>
              </a:rPr>
              <a:t>Katie",</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"age": 19,</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eyeColor</a:t>
            </a:r>
            <a:r>
              <a:rPr lang="en-US" altLang="zh-CN" sz="1800" i="1" dirty="0">
                <a:latin typeface="Times New Roman" panose="02020603050405020304" pitchFamily="18" charset="0"/>
                <a:cs typeface="Times New Roman" panose="02020603050405020304" pitchFamily="18" charset="0"/>
              </a:rPr>
              <a:t>": "brown"</a:t>
            </a:r>
          </a:p>
          <a:p>
            <a:pPr marL="603504" lvl="2" indent="0">
              <a:spcBef>
                <a:spcPts val="0"/>
              </a:spcBef>
              <a:buNone/>
            </a:pPr>
            <a:r>
              <a:rPr lang="zh-CN" altLang="en-US" sz="1800" i="1"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a:t>
            </a:r>
          </a:p>
          <a:p>
            <a:pPr marL="603504" lvl="2" indent="0">
              <a:spcBef>
                <a:spcPts val="0"/>
              </a:spcBef>
              <a:buNone/>
            </a:pPr>
            <a:r>
              <a:rPr lang="zh-CN" altLang="en-US" sz="1800"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"id": "234",</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"name": "</a:t>
            </a:r>
            <a:r>
              <a:rPr lang="en-US" altLang="zh-CN" sz="1800" i="1" u="sng" dirty="0">
                <a:latin typeface="Times New Roman" panose="02020603050405020304" pitchFamily="18" charset="0"/>
                <a:cs typeface="Times New Roman" panose="02020603050405020304" pitchFamily="18" charset="0"/>
              </a:rPr>
              <a:t>Michael",</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"age": 22,</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eyeColor</a:t>
            </a:r>
            <a:r>
              <a:rPr lang="en-US" altLang="zh-CN" sz="1800" i="1" dirty="0">
                <a:latin typeface="Times New Roman" panose="02020603050405020304" pitchFamily="18" charset="0"/>
                <a:cs typeface="Times New Roman" panose="02020603050405020304" pitchFamily="18" charset="0"/>
              </a:rPr>
              <a:t>": "green"</a:t>
            </a:r>
          </a:p>
          <a:p>
            <a:pPr marL="603504" lvl="2" indent="0">
              <a:spcBef>
                <a:spcPts val="0"/>
              </a:spcBef>
              <a:buNone/>
            </a:pPr>
            <a:r>
              <a:rPr lang="zh-CN" altLang="en-US" sz="1800" i="1"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 </a:t>
            </a:r>
          </a:p>
          <a:p>
            <a:pPr marL="603504" lvl="2" indent="0">
              <a:spcBef>
                <a:spcPts val="0"/>
              </a:spcBef>
              <a:buNone/>
            </a:pPr>
            <a:r>
              <a:rPr lang="zh-CN" altLang="en-US" sz="1800"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"id": "345",</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"name": "</a:t>
            </a:r>
            <a:r>
              <a:rPr lang="en-US" altLang="zh-CN" sz="1800" i="1" u="sng" dirty="0">
                <a:latin typeface="Times New Roman" panose="02020603050405020304" pitchFamily="18" charset="0"/>
                <a:cs typeface="Times New Roman" panose="02020603050405020304" pitchFamily="18" charset="0"/>
              </a:rPr>
              <a:t>Simone",</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"age": 23,</a:t>
            </a:r>
          </a:p>
          <a:p>
            <a:pPr marL="603504" lvl="2"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eyeColor</a:t>
            </a:r>
            <a:r>
              <a:rPr lang="en-US" altLang="zh-CN" sz="1800" i="1" dirty="0">
                <a:latin typeface="Times New Roman" panose="02020603050405020304" pitchFamily="18" charset="0"/>
                <a:cs typeface="Times New Roman" panose="02020603050405020304" pitchFamily="18" charset="0"/>
              </a:rPr>
              <a:t>": "blue"</a:t>
            </a:r>
          </a:p>
          <a:p>
            <a:pPr marL="603504" lvl="2" indent="0">
              <a:spcBef>
                <a:spcPts val="0"/>
              </a:spcBef>
              <a:buNone/>
            </a:pPr>
            <a:r>
              <a:rPr lang="zh-CN" altLang="en-US" sz="1800" i="1"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a:t>
            </a:r>
          </a:p>
          <a:p>
            <a:pPr marL="603504" lvl="2" indent="0">
              <a:spcBef>
                <a:spcPts val="0"/>
              </a:spcBef>
              <a:buNone/>
            </a:pP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normAutofit fontScale="85000" lnSpcReduction="20000"/>
          </a:bodyPr>
          <a:lstStyle/>
          <a:p>
            <a:fld id="{1AD93096-5B34-4342-9326-69289CEAE4C2}" type="slidenum">
              <a:rPr lang="en-US" smtClean="0"/>
              <a:pPr/>
              <a:t>79</a:t>
            </a:fld>
            <a:endParaRPr lang="en-US" dirty="0">
              <a:solidFill>
                <a:srgbClr val="FFFFFF"/>
              </a:solidFill>
            </a:endParaRPr>
          </a:p>
        </p:txBody>
      </p:sp>
    </p:spTree>
    <p:extLst>
      <p:ext uri="{BB962C8B-B14F-4D97-AF65-F5344CB8AC3E}">
        <p14:creationId xmlns:p14="http://schemas.microsoft.com/office/powerpoint/2010/main" val="2740638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ln/>
        </p:spPr>
        <p:txBody>
          <a:bodyPr/>
          <a:lstStyle/>
          <a:p>
            <a:r>
              <a:rPr lang="en-US" altLang="zh-CN" b="1" dirty="0"/>
              <a:t>3.</a:t>
            </a:r>
            <a:r>
              <a:rPr lang="zh-CN" altLang="en-US" b="1" dirty="0"/>
              <a:t>1 </a:t>
            </a:r>
            <a:r>
              <a:rPr lang="en-US" altLang="zh-CN" b="1" dirty="0"/>
              <a:t>RDD</a:t>
            </a:r>
            <a:r>
              <a:rPr lang="zh-CN" altLang="en-US" b="1" dirty="0"/>
              <a:t>编程基础</a:t>
            </a:r>
            <a:endParaRPr lang="zh-CN" altLang="en-US" dirty="0"/>
          </a:p>
        </p:txBody>
      </p:sp>
      <p:sp>
        <p:nvSpPr>
          <p:cNvPr id="3075" name="TextBox 2"/>
          <p:cNvSpPr txBox="1">
            <a:spLocks noChangeArrowheads="1"/>
          </p:cNvSpPr>
          <p:nvPr/>
        </p:nvSpPr>
        <p:spPr bwMode="auto">
          <a:xfrm>
            <a:off x="920552" y="1844824"/>
            <a:ext cx="28003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3.1.1 RDD</a:t>
            </a:r>
            <a:r>
              <a:rPr lang="zh-CN" altLang="en-US" sz="2400" dirty="0"/>
              <a:t>创建</a:t>
            </a:r>
            <a:endParaRPr lang="en-US" altLang="zh-CN" sz="2400" dirty="0"/>
          </a:p>
          <a:p>
            <a:pPr eaLnBrk="1" hangingPunct="1">
              <a:spcBef>
                <a:spcPct val="0"/>
              </a:spcBef>
              <a:buFontTx/>
              <a:buNone/>
            </a:pPr>
            <a:r>
              <a:rPr lang="en-US" altLang="zh-CN" sz="2400" dirty="0"/>
              <a:t>3.1.2 RDD</a:t>
            </a:r>
            <a:r>
              <a:rPr lang="zh-CN" altLang="en-US" sz="2400" dirty="0"/>
              <a:t>操作</a:t>
            </a:r>
            <a:endParaRPr lang="en-US" altLang="zh-CN" sz="2400" dirty="0"/>
          </a:p>
          <a:p>
            <a:pPr eaLnBrk="1" hangingPunct="1">
              <a:spcBef>
                <a:spcPct val="0"/>
              </a:spcBef>
              <a:buFontTx/>
              <a:buNone/>
            </a:pPr>
            <a:r>
              <a:rPr lang="en-US" altLang="zh-CN" sz="2400" dirty="0"/>
              <a:t>3.1.3 </a:t>
            </a:r>
            <a:r>
              <a:rPr lang="zh-CN" altLang="en-US" sz="2400" dirty="0"/>
              <a:t>持久化</a:t>
            </a:r>
          </a:p>
          <a:p>
            <a:pPr eaLnBrk="1" hangingPunct="1">
              <a:spcBef>
                <a:spcPct val="0"/>
              </a:spcBef>
              <a:buFontTx/>
              <a:buNone/>
            </a:pPr>
            <a:r>
              <a:rPr lang="en-US" altLang="zh-CN" sz="2400" dirty="0"/>
              <a:t>3.1.4 </a:t>
            </a:r>
            <a:r>
              <a:rPr lang="zh-CN" altLang="en-US" sz="2400" dirty="0"/>
              <a:t>分区</a:t>
            </a:r>
          </a:p>
          <a:p>
            <a:pPr eaLnBrk="1" hangingPunct="1">
              <a:spcBef>
                <a:spcPct val="0"/>
              </a:spcBef>
              <a:buFontTx/>
              <a:buNone/>
            </a:pPr>
            <a:r>
              <a:rPr lang="en-US" altLang="zh-CN" sz="2400" dirty="0"/>
              <a:t>3.1.5 </a:t>
            </a:r>
            <a:r>
              <a:rPr lang="zh-CN" altLang="en-US" sz="2400" dirty="0"/>
              <a:t>一个综合实例</a:t>
            </a:r>
          </a:p>
          <a:p>
            <a:pPr eaLnBrk="1" hangingPunct="1">
              <a:spcBef>
                <a:spcPct val="0"/>
              </a:spcBef>
              <a:buFontTx/>
              <a:buNone/>
            </a:pPr>
            <a:endParaRPr lang="zh-CN" altLang="en-US" sz="2400" dirty="0"/>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8</a:t>
            </a:fld>
            <a:endParaRPr lang="en-US" sz="1400" b="1" dirty="0">
              <a:solidFill>
                <a:srgbClr val="FFFFFF"/>
              </a:solidFill>
            </a:endParaRPr>
          </a:p>
        </p:txBody>
      </p:sp>
    </p:spTree>
    <p:extLst>
      <p:ext uri="{BB962C8B-B14F-4D97-AF65-F5344CB8AC3E}">
        <p14:creationId xmlns:p14="http://schemas.microsoft.com/office/powerpoint/2010/main" val="6329134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t>从</a:t>
            </a:r>
            <a:r>
              <a:rPr lang="en-US" altLang="zh-CN" dirty="0"/>
              <a:t>RDD</a:t>
            </a:r>
            <a:r>
              <a:rPr lang="zh-CN" altLang="en-US" dirty="0"/>
              <a:t>转换得到</a:t>
            </a:r>
            <a:r>
              <a:rPr lang="en-US" altLang="zh-CN" dirty="0" err="1"/>
              <a:t>DataFrame</a:t>
            </a:r>
            <a:endParaRPr lang="zh-CN" altLang="en-US" dirty="0"/>
          </a:p>
        </p:txBody>
      </p:sp>
      <p:sp>
        <p:nvSpPr>
          <p:cNvPr id="3" name="内容占位符 2"/>
          <p:cNvSpPr>
            <a:spLocks noGrp="1"/>
          </p:cNvSpPr>
          <p:nvPr>
            <p:ph idx="1"/>
          </p:nvPr>
        </p:nvSpPr>
        <p:spPr>
          <a:xfrm>
            <a:off x="272480" y="1600200"/>
            <a:ext cx="9224072" cy="4495800"/>
          </a:xfrm>
        </p:spPr>
        <p:txBody>
          <a:bodyPr>
            <a:normAutofit/>
          </a:bodyPr>
          <a:lstStyle/>
          <a:p>
            <a:pPr>
              <a:buClrTx/>
              <a:buSzPct val="99000"/>
              <a:buFont typeface="Wingdings" panose="05000000000000000000" pitchFamily="2" charset="2"/>
              <a:buChar char="Ø"/>
            </a:pPr>
            <a:r>
              <a:rPr lang="en-US" altLang="zh-CN" sz="2600" dirty="0" err="1"/>
              <a:t>swimmersJSON</a:t>
            </a:r>
            <a:r>
              <a:rPr lang="en-US" altLang="zh-CN" sz="2600" dirty="0"/>
              <a:t> = </a:t>
            </a:r>
            <a:r>
              <a:rPr lang="en-US" altLang="zh-CN" sz="2600" dirty="0" err="1"/>
              <a:t>spark.read.json</a:t>
            </a:r>
            <a:r>
              <a:rPr lang="en-US" altLang="zh-CN" sz="2600" dirty="0"/>
              <a:t>(</a:t>
            </a:r>
            <a:r>
              <a:rPr lang="en-US" altLang="zh-CN" sz="2600" dirty="0" err="1"/>
              <a:t>stringJSONRDD</a:t>
            </a:r>
            <a:r>
              <a:rPr lang="en-US" altLang="zh-CN" sz="2600" dirty="0"/>
              <a:t>)</a:t>
            </a:r>
          </a:p>
          <a:p>
            <a:pPr>
              <a:buClrTx/>
              <a:buSzPct val="99000"/>
              <a:buFont typeface="Wingdings" panose="05000000000000000000" pitchFamily="2" charset="2"/>
              <a:buChar char="Ø"/>
            </a:pPr>
            <a:r>
              <a:rPr lang="en-US" altLang="zh-CN" sz="2600" dirty="0"/>
              <a:t>Creating a temporary table</a:t>
            </a:r>
          </a:p>
          <a:p>
            <a:pPr lvl="1">
              <a:buClr>
                <a:srgbClr val="0070C0"/>
              </a:buClr>
              <a:buSzPct val="99000"/>
              <a:buFont typeface="Wingdings" panose="05000000000000000000" pitchFamily="2" charset="2"/>
              <a:buChar char="ü"/>
            </a:pPr>
            <a:r>
              <a:rPr lang="en-US" altLang="zh-CN" dirty="0" err="1"/>
              <a:t>swimmersJSON.createOrReplaceTempView</a:t>
            </a:r>
            <a:r>
              <a:rPr lang="en-US" altLang="zh-CN" dirty="0"/>
              <a:t>("</a:t>
            </a:r>
            <a:r>
              <a:rPr lang="en-US" altLang="zh-CN" dirty="0" err="1"/>
              <a:t>VswimmersJSON</a:t>
            </a:r>
            <a:r>
              <a:rPr lang="en-US" altLang="zh-CN" dirty="0"/>
              <a:t>")</a:t>
            </a:r>
          </a:p>
          <a:p>
            <a:pPr>
              <a:buClrTx/>
              <a:buSzPct val="99000"/>
              <a:buFont typeface="Wingdings" panose="05000000000000000000" pitchFamily="2" charset="2"/>
              <a:buChar char="Ø"/>
            </a:pPr>
            <a:r>
              <a:rPr lang="en-US" altLang="zh-CN" sz="2600" dirty="0"/>
              <a:t>Spark UI of the DAG visualization of the </a:t>
            </a:r>
            <a:r>
              <a:rPr lang="en-US" altLang="zh-CN" sz="2600" dirty="0" err="1"/>
              <a:t>spark.read.json</a:t>
            </a:r>
            <a:r>
              <a:rPr lang="en-US" altLang="zh-CN" sz="2600" dirty="0"/>
              <a:t>(</a:t>
            </a:r>
            <a:r>
              <a:rPr lang="en-US" altLang="zh-CN" sz="2600" dirty="0" err="1"/>
              <a:t>stringJSONRDD</a:t>
            </a:r>
            <a:r>
              <a:rPr lang="en-US" altLang="zh-CN" sz="2600" dirty="0"/>
              <a:t>) job</a:t>
            </a:r>
            <a:endParaRPr lang="zh-CN" altLang="en-US" sz="2600"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80</a:t>
            </a:fld>
            <a:endParaRPr lang="zh-CN" altLang="en-US"/>
          </a:p>
        </p:txBody>
      </p:sp>
    </p:spTree>
    <p:extLst>
      <p:ext uri="{BB962C8B-B14F-4D97-AF65-F5344CB8AC3E}">
        <p14:creationId xmlns:p14="http://schemas.microsoft.com/office/powerpoint/2010/main" val="15927683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 </a:t>
            </a:r>
            <a:r>
              <a:rPr lang="en-US" altLang="zh-CN" b="1" dirty="0" err="1"/>
              <a:t>DataFrame</a:t>
            </a:r>
            <a:r>
              <a:rPr lang="en-US" altLang="zh-CN" b="1" dirty="0"/>
              <a:t> queries</a:t>
            </a:r>
            <a:endParaRPr lang="zh-CN" altLang="en-US" dirty="0"/>
          </a:p>
        </p:txBody>
      </p:sp>
      <p:sp>
        <p:nvSpPr>
          <p:cNvPr id="3" name="内容占位符 2"/>
          <p:cNvSpPr>
            <a:spLocks noGrp="1"/>
          </p:cNvSpPr>
          <p:nvPr>
            <p:ph idx="1"/>
          </p:nvPr>
        </p:nvSpPr>
        <p:spPr>
          <a:xfrm>
            <a:off x="577850" y="1700808"/>
            <a:ext cx="8650986" cy="4800600"/>
          </a:xfrm>
        </p:spPr>
        <p:txBody>
          <a:bodyPr>
            <a:normAutofit/>
          </a:bodyPr>
          <a:lstStyle/>
          <a:p>
            <a:r>
              <a:rPr lang="en-US" altLang="zh-CN" dirty="0" err="1"/>
              <a:t>swimmersJSON.show</a:t>
            </a:r>
            <a:r>
              <a:rPr lang="en-US" altLang="zh-CN" dirty="0"/>
              <a:t>()</a:t>
            </a:r>
          </a:p>
          <a:p>
            <a:r>
              <a:rPr lang="en-US" altLang="zh-CN" b="1" dirty="0"/>
              <a:t>SQL query</a:t>
            </a:r>
          </a:p>
          <a:p>
            <a:pPr lvl="1"/>
            <a:r>
              <a:rPr lang="en-US" altLang="zh-CN" sz="2400" dirty="0" err="1">
                <a:latin typeface="Times New Roman" panose="02020603050405020304" pitchFamily="18" charset="0"/>
                <a:cs typeface="Times New Roman" panose="02020603050405020304" pitchFamily="18" charset="0"/>
              </a:rPr>
              <a:t>spark.sql</a:t>
            </a:r>
            <a:r>
              <a:rPr lang="en-US" altLang="zh-CN" sz="2400" dirty="0">
                <a:latin typeface="Times New Roman" panose="02020603050405020304" pitchFamily="18" charset="0"/>
                <a:cs typeface="Times New Roman" panose="02020603050405020304" pitchFamily="18" charset="0"/>
              </a:rPr>
              <a:t>("select * from </a:t>
            </a:r>
            <a:r>
              <a:rPr lang="en-US" altLang="zh-CN" sz="2400" dirty="0" err="1">
                <a:latin typeface="Times New Roman" panose="02020603050405020304" pitchFamily="18" charset="0"/>
                <a:cs typeface="Times New Roman" panose="02020603050405020304" pitchFamily="18" charset="0"/>
              </a:rPr>
              <a:t>V</a:t>
            </a:r>
            <a:r>
              <a:rPr lang="en-US" altLang="zh-CN" sz="2400" b="1" dirty="0" err="1">
                <a:latin typeface="Times New Roman" panose="02020603050405020304" pitchFamily="18" charset="0"/>
                <a:cs typeface="Times New Roman" panose="02020603050405020304" pitchFamily="18" charset="0"/>
              </a:rPr>
              <a:t>swimmersJSON</a:t>
            </a:r>
            <a:r>
              <a:rPr lang="en-US" altLang="zh-CN" sz="2400" dirty="0">
                <a:latin typeface="Times New Roman" panose="02020603050405020304" pitchFamily="18" charset="0"/>
                <a:cs typeface="Times New Roman" panose="02020603050405020304" pitchFamily="18" charset="0"/>
              </a:rPr>
              <a:t>").show()</a:t>
            </a: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81</a:t>
            </a:fld>
            <a:endParaRPr lang="zh-CN" altLang="en-US"/>
          </a:p>
        </p:txBody>
      </p:sp>
    </p:spTree>
    <p:extLst>
      <p:ext uri="{BB962C8B-B14F-4D97-AF65-F5344CB8AC3E}">
        <p14:creationId xmlns:p14="http://schemas.microsoft.com/office/powerpoint/2010/main" val="483571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t>从</a:t>
            </a:r>
            <a:r>
              <a:rPr lang="en-US" altLang="zh-CN" dirty="0"/>
              <a:t>RDD</a:t>
            </a:r>
            <a:r>
              <a:rPr lang="zh-CN" altLang="en-US" dirty="0"/>
              <a:t>转换得到</a:t>
            </a:r>
            <a:r>
              <a:rPr lang="en-US" altLang="zh-CN" dirty="0" err="1"/>
              <a:t>DataFrame</a:t>
            </a:r>
            <a:endParaRPr lang="zh-CN" altLang="en-US" dirty="0"/>
          </a:p>
        </p:txBody>
      </p:sp>
      <p:sp>
        <p:nvSpPr>
          <p:cNvPr id="3" name="内容占位符 2"/>
          <p:cNvSpPr>
            <a:spLocks noGrp="1"/>
          </p:cNvSpPr>
          <p:nvPr>
            <p:ph idx="1"/>
          </p:nvPr>
        </p:nvSpPr>
        <p:spPr>
          <a:xfrm>
            <a:off x="416496" y="1516698"/>
            <a:ext cx="9080056" cy="5143536"/>
          </a:xfrm>
        </p:spPr>
        <p:txBody>
          <a:bodyPr>
            <a:normAutofit/>
          </a:bodyPr>
          <a:lstStyle/>
          <a:p>
            <a:pPr algn="just"/>
            <a:r>
              <a:rPr lang="zh-CN" altLang="en-US" dirty="0"/>
              <a:t>通过反射指定结构类型</a:t>
            </a:r>
            <a:r>
              <a:rPr lang="en-US" altLang="zh-CN" dirty="0"/>
              <a:t>(Reflection)</a:t>
            </a:r>
            <a:endParaRPr lang="en-US" altLang="zh-CN" b="1" dirty="0"/>
          </a:p>
          <a:p>
            <a:pPr lvl="1" algn="just"/>
            <a:r>
              <a:rPr lang="en-US" altLang="zh-CN" dirty="0"/>
              <a:t>the schema for this </a:t>
            </a:r>
            <a:r>
              <a:rPr lang="en-US" altLang="zh-CN" dirty="0" err="1"/>
              <a:t>DataFrame</a:t>
            </a:r>
            <a:r>
              <a:rPr lang="en-US" altLang="zh-CN" dirty="0"/>
              <a:t> was automatically defined</a:t>
            </a:r>
          </a:p>
          <a:p>
            <a:pPr lvl="1" algn="just"/>
            <a:r>
              <a:rPr lang="en-US" altLang="zh-CN" dirty="0"/>
              <a:t>by passing a list of key/value pairs to the row class</a:t>
            </a:r>
          </a:p>
          <a:p>
            <a:pPr lvl="1" algn="just"/>
            <a:r>
              <a:rPr lang="en-US" altLang="zh-CN" dirty="0"/>
              <a:t>Spark SQL converts this RDD of row objects into a </a:t>
            </a:r>
            <a:r>
              <a:rPr lang="en-US" altLang="zh-CN" dirty="0" err="1"/>
              <a:t>DataFrame</a:t>
            </a:r>
            <a:endParaRPr lang="en-US" altLang="zh-CN" dirty="0"/>
          </a:p>
          <a:p>
            <a:pPr lvl="1" algn="just"/>
            <a:r>
              <a:rPr lang="en-US" altLang="zh-CN" dirty="0"/>
              <a:t>the keys are the columns and the data types are inferred by sampling the data</a:t>
            </a:r>
          </a:p>
          <a:p>
            <a:pPr algn="just"/>
            <a:r>
              <a:rPr lang="en-US" altLang="zh-CN" dirty="0" err="1"/>
              <a:t>swimmersJSON.printSchema</a:t>
            </a:r>
            <a:r>
              <a:rPr lang="en-US" altLang="zh-CN" dirty="0"/>
              <a:t>()</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82</a:t>
            </a:fld>
            <a:endParaRPr lang="zh-CN" altLang="en-US"/>
          </a:p>
        </p:txBody>
      </p:sp>
    </p:spTree>
    <p:extLst>
      <p:ext uri="{BB962C8B-B14F-4D97-AF65-F5344CB8AC3E}">
        <p14:creationId xmlns:p14="http://schemas.microsoft.com/office/powerpoint/2010/main" val="2699336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4.6 </a:t>
            </a:r>
            <a:r>
              <a:rPr lang="zh-CN" altLang="en-US" dirty="0"/>
              <a:t>从</a:t>
            </a:r>
            <a:r>
              <a:rPr lang="en-US" altLang="zh-CN" dirty="0"/>
              <a:t>RDD</a:t>
            </a:r>
            <a:r>
              <a:rPr lang="zh-CN" altLang="en-US" dirty="0"/>
              <a:t>转换得到</a:t>
            </a:r>
            <a:r>
              <a:rPr lang="en-US" altLang="zh-CN" dirty="0" err="1"/>
              <a:t>DataFrame</a:t>
            </a:r>
            <a:endParaRPr lang="zh-CN" altLang="en-US" dirty="0"/>
          </a:p>
        </p:txBody>
      </p:sp>
      <p:sp>
        <p:nvSpPr>
          <p:cNvPr id="3" name="内容占位符 2"/>
          <p:cNvSpPr>
            <a:spLocks noGrp="1"/>
          </p:cNvSpPr>
          <p:nvPr>
            <p:ph idx="1"/>
          </p:nvPr>
        </p:nvSpPr>
        <p:spPr>
          <a:xfrm>
            <a:off x="200472" y="1600200"/>
            <a:ext cx="9505056" cy="4495800"/>
          </a:xfrm>
        </p:spPr>
        <p:txBody>
          <a:bodyPr>
            <a:normAutofit fontScale="85000" lnSpcReduction="20000"/>
          </a:bodyPr>
          <a:lstStyle/>
          <a:p>
            <a:r>
              <a:rPr lang="zh-CN" altLang="en-US" dirty="0"/>
              <a:t>编程动态指定结构类型</a:t>
            </a:r>
            <a:r>
              <a:rPr lang="en-US" altLang="zh-CN" dirty="0"/>
              <a:t>(Programmatically Specifying )</a:t>
            </a:r>
            <a:endParaRPr lang="en-US" altLang="zh-CN" b="1" dirty="0"/>
          </a:p>
          <a:p>
            <a:pPr lvl="1"/>
            <a:r>
              <a:rPr lang="en-US" altLang="zh-CN" dirty="0"/>
              <a:t>from </a:t>
            </a:r>
            <a:r>
              <a:rPr lang="en-US" altLang="zh-CN" dirty="0" err="1"/>
              <a:t>pyspark.sql.types</a:t>
            </a:r>
            <a:r>
              <a:rPr lang="en-US" altLang="zh-CN" dirty="0"/>
              <a:t> import *</a:t>
            </a:r>
          </a:p>
          <a:p>
            <a:pPr lvl="1"/>
            <a:r>
              <a:rPr lang="en-US" altLang="zh-CN" dirty="0" err="1"/>
              <a:t>stringCSVRDD</a:t>
            </a:r>
            <a:r>
              <a:rPr lang="en-US" altLang="zh-CN" dirty="0"/>
              <a:t> = </a:t>
            </a:r>
            <a:r>
              <a:rPr lang="en-US" altLang="zh-CN" dirty="0" err="1"/>
              <a:t>sc.parallelize</a:t>
            </a:r>
            <a:r>
              <a:rPr lang="en-US" altLang="zh-CN" dirty="0"/>
              <a:t>([</a:t>
            </a:r>
          </a:p>
          <a:p>
            <a:pPr lvl="2">
              <a:buNone/>
            </a:pPr>
            <a:r>
              <a:rPr lang="en-US" altLang="zh-CN" dirty="0"/>
              <a:t>(123, 'Katie', 19, 'brown'),</a:t>
            </a:r>
          </a:p>
          <a:p>
            <a:pPr lvl="2">
              <a:buNone/>
            </a:pPr>
            <a:r>
              <a:rPr lang="en-US" altLang="zh-CN" dirty="0"/>
              <a:t>(234, 'Michael', 22, 'green'),</a:t>
            </a:r>
          </a:p>
          <a:p>
            <a:pPr lvl="2">
              <a:buNone/>
            </a:pPr>
            <a:r>
              <a:rPr lang="en-US" altLang="zh-CN" dirty="0"/>
              <a:t>(345, 'Simone', 23, 'blue')</a:t>
            </a:r>
          </a:p>
          <a:p>
            <a:pPr lvl="2">
              <a:buNone/>
            </a:pPr>
            <a:r>
              <a:rPr lang="en-US" altLang="zh-CN" dirty="0"/>
              <a:t>])</a:t>
            </a:r>
          </a:p>
          <a:p>
            <a:pPr lvl="1"/>
            <a:r>
              <a:rPr lang="en-US" altLang="zh-CN" dirty="0"/>
              <a:t>schema = </a:t>
            </a:r>
            <a:r>
              <a:rPr lang="en-US" altLang="zh-CN" dirty="0" err="1"/>
              <a:t>StructType</a:t>
            </a:r>
            <a:r>
              <a:rPr lang="en-US" altLang="zh-CN" dirty="0"/>
              <a:t>([</a:t>
            </a:r>
          </a:p>
          <a:p>
            <a:pPr lvl="2">
              <a:buNone/>
            </a:pPr>
            <a:r>
              <a:rPr lang="en-US" altLang="zh-CN" dirty="0" err="1"/>
              <a:t>StructField</a:t>
            </a:r>
            <a:r>
              <a:rPr lang="en-US" altLang="zh-CN" dirty="0"/>
              <a:t>("id", </a:t>
            </a:r>
            <a:r>
              <a:rPr lang="en-US" altLang="zh-CN" dirty="0" err="1"/>
              <a:t>LongType</a:t>
            </a:r>
            <a:r>
              <a:rPr lang="en-US" altLang="zh-CN" dirty="0"/>
              <a:t>(), True),</a:t>
            </a:r>
          </a:p>
          <a:p>
            <a:pPr lvl="2">
              <a:buNone/>
            </a:pPr>
            <a:r>
              <a:rPr lang="en-US" altLang="zh-CN" dirty="0" err="1"/>
              <a:t>StructField</a:t>
            </a:r>
            <a:r>
              <a:rPr lang="en-US" altLang="zh-CN" dirty="0"/>
              <a:t>("name", </a:t>
            </a:r>
            <a:r>
              <a:rPr lang="en-US" altLang="zh-CN" dirty="0" err="1"/>
              <a:t>StringType</a:t>
            </a:r>
            <a:r>
              <a:rPr lang="en-US" altLang="zh-CN" dirty="0"/>
              <a:t>(), True),</a:t>
            </a:r>
          </a:p>
          <a:p>
            <a:pPr lvl="2">
              <a:buNone/>
            </a:pPr>
            <a:r>
              <a:rPr lang="en-US" altLang="zh-CN" dirty="0" err="1"/>
              <a:t>StructField</a:t>
            </a:r>
            <a:r>
              <a:rPr lang="en-US" altLang="zh-CN" dirty="0"/>
              <a:t>("age", </a:t>
            </a:r>
            <a:r>
              <a:rPr lang="en-US" altLang="zh-CN" dirty="0" err="1"/>
              <a:t>LongType</a:t>
            </a:r>
            <a:r>
              <a:rPr lang="en-US" altLang="zh-CN" dirty="0"/>
              <a:t>(), True),</a:t>
            </a:r>
          </a:p>
          <a:p>
            <a:pPr lvl="2">
              <a:buNone/>
            </a:pPr>
            <a:r>
              <a:rPr lang="en-US" altLang="zh-CN" dirty="0" err="1"/>
              <a:t>StructField</a:t>
            </a:r>
            <a:r>
              <a:rPr lang="en-US" altLang="zh-CN" dirty="0"/>
              <a:t>("</a:t>
            </a:r>
            <a:r>
              <a:rPr lang="en-US" altLang="zh-CN" dirty="0" err="1"/>
              <a:t>eyeColor</a:t>
            </a:r>
            <a:r>
              <a:rPr lang="en-US" altLang="zh-CN" dirty="0"/>
              <a:t>", </a:t>
            </a:r>
            <a:r>
              <a:rPr lang="en-US" altLang="zh-CN" dirty="0" err="1"/>
              <a:t>StringType</a:t>
            </a:r>
            <a:r>
              <a:rPr lang="en-US" altLang="zh-CN" dirty="0"/>
              <a:t>(), True)</a:t>
            </a:r>
          </a:p>
          <a:p>
            <a:pPr lvl="2">
              <a:buNone/>
            </a:pPr>
            <a:r>
              <a:rPr lang="en-US" altLang="zh-CN" dirty="0"/>
              <a:t>])</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83</a:t>
            </a:fld>
            <a:endParaRPr lang="zh-CN" altLang="en-US"/>
          </a:p>
        </p:txBody>
      </p:sp>
    </p:spTree>
    <p:extLst>
      <p:ext uri="{BB962C8B-B14F-4D97-AF65-F5344CB8AC3E}">
        <p14:creationId xmlns:p14="http://schemas.microsoft.com/office/powerpoint/2010/main" val="3917156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4.6 </a:t>
            </a:r>
            <a:r>
              <a:rPr lang="zh-CN" altLang="en-US" dirty="0"/>
              <a:t>从</a:t>
            </a:r>
            <a:r>
              <a:rPr lang="en-US" altLang="zh-CN" dirty="0"/>
              <a:t>RDD</a:t>
            </a:r>
            <a:r>
              <a:rPr lang="zh-CN" altLang="en-US" dirty="0"/>
              <a:t>转换得到</a:t>
            </a:r>
            <a:r>
              <a:rPr lang="en-US" altLang="zh-CN" dirty="0" err="1"/>
              <a:t>DataFrame</a:t>
            </a:r>
            <a:endParaRPr lang="zh-CN" altLang="en-US" dirty="0"/>
          </a:p>
        </p:txBody>
      </p:sp>
      <p:sp>
        <p:nvSpPr>
          <p:cNvPr id="3" name="内容占位符 2"/>
          <p:cNvSpPr>
            <a:spLocks noGrp="1"/>
          </p:cNvSpPr>
          <p:nvPr>
            <p:ph idx="1"/>
          </p:nvPr>
        </p:nvSpPr>
        <p:spPr>
          <a:xfrm>
            <a:off x="488504" y="1772816"/>
            <a:ext cx="9217024" cy="4800600"/>
          </a:xfrm>
        </p:spPr>
        <p:txBody>
          <a:bodyPr/>
          <a:lstStyle/>
          <a:p>
            <a:pPr algn="just">
              <a:buClrTx/>
              <a:buSzPct val="99000"/>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编程动态指定结构类型</a:t>
            </a:r>
            <a:endParaRPr lang="en-US" altLang="zh-CN" b="1" dirty="0">
              <a:latin typeface="Times New Roman" panose="02020603050405020304" pitchFamily="18" charset="0"/>
              <a:cs typeface="Times New Roman" panose="02020603050405020304" pitchFamily="18" charset="0"/>
            </a:endParaRPr>
          </a:p>
          <a:p>
            <a:pPr algn="just">
              <a:buClrTx/>
              <a:buSzPct val="990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#Apply the schema to the RDD and Create </a:t>
            </a:r>
            <a:r>
              <a:rPr lang="en-US" altLang="zh-CN" dirty="0" err="1">
                <a:latin typeface="Times New Roman" panose="02020603050405020304" pitchFamily="18" charset="0"/>
                <a:cs typeface="Times New Roman" panose="02020603050405020304" pitchFamily="18" charset="0"/>
              </a:rPr>
              <a:t>DataFrame</a:t>
            </a:r>
            <a:endParaRPr lang="en-US" altLang="zh-CN" dirty="0">
              <a:latin typeface="Times New Roman" panose="02020603050405020304" pitchFamily="18" charset="0"/>
              <a:cs typeface="Times New Roman" panose="02020603050405020304" pitchFamily="18" charset="0"/>
            </a:endParaRPr>
          </a:p>
          <a:p>
            <a:pPr algn="just">
              <a:buClrTx/>
              <a:buSzPct val="990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swimmers = spark.createDataFrame(</a:t>
            </a:r>
            <a:r>
              <a:rPr lang="en-US" altLang="zh-CN" sz="2800" dirty="0" err="1">
                <a:latin typeface="Times New Roman" panose="02020603050405020304" pitchFamily="18" charset="0"/>
                <a:cs typeface="Times New Roman" panose="02020603050405020304" pitchFamily="18" charset="0"/>
              </a:rPr>
              <a:t>stringCSVRDD,schema</a:t>
            </a:r>
            <a:r>
              <a:rPr lang="en-US" altLang="zh-CN" sz="2800" dirty="0">
                <a:latin typeface="Times New Roman" panose="02020603050405020304" pitchFamily="18" charset="0"/>
                <a:cs typeface="Times New Roman" panose="02020603050405020304" pitchFamily="18" charset="0"/>
              </a:rPr>
              <a:t>)</a:t>
            </a:r>
          </a:p>
          <a:p>
            <a:pPr algn="just">
              <a:buClrTx/>
              <a:buSzPct val="99000"/>
              <a:buFont typeface="Wingdings" panose="05000000000000000000" pitchFamily="2" charset="2"/>
              <a:buChar char="Ø"/>
            </a:pPr>
            <a:r>
              <a:rPr lang="en-US" altLang="zh-CN" sz="2800" dirty="0" err="1">
                <a:latin typeface="Times New Roman" panose="02020603050405020304" pitchFamily="18" charset="0"/>
                <a:cs typeface="Times New Roman" panose="02020603050405020304" pitchFamily="18" charset="0"/>
              </a:rPr>
              <a:t>swimmers.createOrReplaceTempView</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v_swimmers</a:t>
            </a:r>
            <a:r>
              <a:rPr lang="en-US" altLang="zh-CN" sz="2800" dirty="0">
                <a:latin typeface="Times New Roman" panose="02020603050405020304" pitchFamily="18" charset="0"/>
                <a:cs typeface="Times New Roman" panose="02020603050405020304" pitchFamily="18" charset="0"/>
              </a:rPr>
              <a:t>")</a:t>
            </a:r>
          </a:p>
          <a:p>
            <a:pPr algn="just"/>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84</a:t>
            </a:fld>
            <a:endParaRPr lang="zh-CN" altLang="en-US"/>
          </a:p>
        </p:txBody>
      </p:sp>
    </p:spTree>
    <p:extLst>
      <p:ext uri="{BB962C8B-B14F-4D97-AF65-F5344CB8AC3E}">
        <p14:creationId xmlns:p14="http://schemas.microsoft.com/office/powerpoint/2010/main" val="4204940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496" y="228600"/>
            <a:ext cx="9289032" cy="990600"/>
          </a:xfrm>
        </p:spPr>
        <p:txBody>
          <a:bodyPr>
            <a:noAutofit/>
          </a:bodyPr>
          <a:lstStyle/>
          <a:p>
            <a:r>
              <a:rPr lang="en-US" altLang="zh-CN" sz="3600" dirty="0">
                <a:latin typeface="Times New Roman" panose="02020603050405020304" pitchFamily="18" charset="0"/>
                <a:cs typeface="Times New Roman" panose="02020603050405020304" pitchFamily="18" charset="0"/>
              </a:rPr>
              <a:t>Querying with the </a:t>
            </a:r>
            <a:r>
              <a:rPr lang="en-US" altLang="zh-CN" sz="3600" dirty="0" err="1">
                <a:latin typeface="Times New Roman" panose="02020603050405020304" pitchFamily="18" charset="0"/>
                <a:cs typeface="Times New Roman" panose="02020603050405020304" pitchFamily="18" charset="0"/>
              </a:rPr>
              <a:t>DataFrame</a:t>
            </a:r>
            <a:r>
              <a:rPr lang="en-US" altLang="zh-CN" sz="3600" dirty="0">
                <a:latin typeface="Times New Roman" panose="02020603050405020304" pitchFamily="18" charset="0"/>
                <a:cs typeface="Times New Roman" panose="02020603050405020304" pitchFamily="18" charset="0"/>
              </a:rPr>
              <a:t> API</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09196" y="1642082"/>
            <a:ext cx="9080307" cy="4800600"/>
          </a:xfrm>
        </p:spPr>
        <p:txBody>
          <a:bodyPr>
            <a:normAutofit/>
          </a:bodyPr>
          <a:lstStyle/>
          <a:p>
            <a:r>
              <a:rPr lang="en-US" altLang="zh-CN" b="1" dirty="0"/>
              <a:t>Number of rows</a:t>
            </a:r>
          </a:p>
          <a:p>
            <a:pPr lvl="1"/>
            <a:r>
              <a:rPr lang="en-US" altLang="zh-CN" dirty="0" err="1"/>
              <a:t>swimmers.count</a:t>
            </a:r>
            <a:r>
              <a:rPr lang="en-US" altLang="zh-CN" dirty="0"/>
              <a:t>()</a:t>
            </a:r>
          </a:p>
          <a:p>
            <a:r>
              <a:rPr lang="en-US" altLang="zh-CN" b="1" dirty="0"/>
              <a:t>Running filter statements</a:t>
            </a:r>
          </a:p>
          <a:p>
            <a:pPr lvl="1"/>
            <a:r>
              <a:rPr lang="en-US" altLang="zh-CN" dirty="0" err="1"/>
              <a:t>swimmers.select</a:t>
            </a:r>
            <a:r>
              <a:rPr lang="en-US" altLang="zh-CN" dirty="0"/>
              <a:t>("</a:t>
            </a:r>
            <a:r>
              <a:rPr lang="en-US" altLang="zh-CN" dirty="0" err="1"/>
              <a:t>id","age</a:t>
            </a:r>
            <a:r>
              <a:rPr lang="en-US" altLang="zh-CN" dirty="0"/>
              <a:t>").filter("age=22").show()</a:t>
            </a:r>
          </a:p>
          <a:p>
            <a:pPr lvl="1"/>
            <a:r>
              <a:rPr lang="en-US" altLang="zh-CN" dirty="0" err="1"/>
              <a:t>swimmers.select</a:t>
            </a:r>
            <a:r>
              <a:rPr lang="en-US" altLang="zh-CN" dirty="0"/>
              <a:t>(swimmers.id, </a:t>
            </a:r>
            <a:r>
              <a:rPr lang="en-US" altLang="zh-CN" dirty="0" err="1"/>
              <a:t>swimmers.age</a:t>
            </a:r>
            <a:r>
              <a:rPr lang="en-US" altLang="zh-CN" dirty="0"/>
              <a:t>).filter(</a:t>
            </a:r>
            <a:r>
              <a:rPr lang="en-US" altLang="zh-CN" dirty="0" err="1"/>
              <a:t>swimmers.age</a:t>
            </a:r>
            <a:r>
              <a:rPr lang="en-US" altLang="zh-CN" dirty="0"/>
              <a:t>== 22).show()</a:t>
            </a:r>
          </a:p>
          <a:p>
            <a:pPr lvl="1"/>
            <a:r>
              <a:rPr lang="en-US" altLang="zh-CN" dirty="0" err="1"/>
              <a:t>swimmers.select</a:t>
            </a:r>
            <a:r>
              <a:rPr lang="en-US" altLang="zh-CN" dirty="0"/>
              <a:t>("name", "</a:t>
            </a:r>
            <a:r>
              <a:rPr lang="en-US" altLang="zh-CN" dirty="0" err="1"/>
              <a:t>eyeColor</a:t>
            </a:r>
            <a:r>
              <a:rPr lang="en-US" altLang="zh-CN" dirty="0"/>
              <a:t>").filter("</a:t>
            </a:r>
            <a:r>
              <a:rPr lang="en-US" altLang="zh-CN" dirty="0" err="1"/>
              <a:t>eyeColor</a:t>
            </a:r>
            <a:r>
              <a:rPr lang="en-US" altLang="zh-CN" dirty="0"/>
              <a:t> like 'b%'").show()</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85</a:t>
            </a:fld>
            <a:endParaRPr lang="zh-CN" altLang="en-US"/>
          </a:p>
        </p:txBody>
      </p:sp>
    </p:spTree>
    <p:extLst>
      <p:ext uri="{BB962C8B-B14F-4D97-AF65-F5344CB8AC3E}">
        <p14:creationId xmlns:p14="http://schemas.microsoft.com/office/powerpoint/2010/main" val="706974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Querying with SQL</a:t>
            </a:r>
            <a:endParaRPr lang="zh-CN" altLang="en-US" dirty="0"/>
          </a:p>
        </p:txBody>
      </p:sp>
      <p:sp>
        <p:nvSpPr>
          <p:cNvPr id="3" name="内容占位符 2"/>
          <p:cNvSpPr>
            <a:spLocks noGrp="1"/>
          </p:cNvSpPr>
          <p:nvPr>
            <p:ph idx="1"/>
          </p:nvPr>
        </p:nvSpPr>
        <p:spPr/>
        <p:txBody>
          <a:bodyPr>
            <a:normAutofit/>
          </a:bodyPr>
          <a:lstStyle/>
          <a:p>
            <a:r>
              <a:rPr lang="en-US" altLang="zh-CN" dirty="0"/>
              <a:t>Number of rows</a:t>
            </a:r>
          </a:p>
          <a:p>
            <a:pPr lvl="1"/>
            <a:r>
              <a:rPr lang="en-US" altLang="zh-CN" dirty="0" err="1"/>
              <a:t>spark.sql</a:t>
            </a:r>
            <a:r>
              <a:rPr lang="en-US" altLang="zh-CN" dirty="0"/>
              <a:t>("select count(</a:t>
            </a:r>
            <a:r>
              <a:rPr lang="zh-CN" altLang="en-US" dirty="0"/>
              <a:t>*</a:t>
            </a:r>
            <a:r>
              <a:rPr lang="en-US" altLang="zh-CN" dirty="0"/>
              <a:t>) from </a:t>
            </a:r>
            <a:r>
              <a:rPr lang="en-US" altLang="zh-CN" dirty="0" err="1"/>
              <a:t>v_swimmers</a:t>
            </a:r>
            <a:r>
              <a:rPr lang="en-US" altLang="zh-CN" dirty="0"/>
              <a:t>").show()</a:t>
            </a:r>
          </a:p>
          <a:p>
            <a:r>
              <a:rPr lang="en-US" altLang="zh-CN" dirty="0"/>
              <a:t>Running filter statements using the </a:t>
            </a:r>
            <a:r>
              <a:rPr lang="en-US" altLang="zh-CN" b="1" dirty="0"/>
              <a:t>where</a:t>
            </a:r>
            <a:r>
              <a:rPr lang="en-US" altLang="zh-CN" dirty="0"/>
              <a:t> Clauses</a:t>
            </a:r>
          </a:p>
          <a:p>
            <a:pPr lvl="1"/>
            <a:r>
              <a:rPr lang="en-US" altLang="zh-CN" dirty="0" err="1"/>
              <a:t>spark.sql</a:t>
            </a:r>
            <a:r>
              <a:rPr lang="en-US" altLang="zh-CN" dirty="0"/>
              <a:t>("select id, age from </a:t>
            </a:r>
            <a:r>
              <a:rPr lang="en-US" altLang="zh-CN" dirty="0" err="1"/>
              <a:t>v_swimmers</a:t>
            </a:r>
            <a:r>
              <a:rPr lang="en-US" altLang="zh-CN" dirty="0"/>
              <a:t> where age = 22").show()</a:t>
            </a:r>
          </a:p>
          <a:p>
            <a:pPr lvl="1"/>
            <a:r>
              <a:rPr lang="en-US" altLang="zh-CN" dirty="0" err="1"/>
              <a:t>spark.sql</a:t>
            </a:r>
            <a:r>
              <a:rPr lang="en-US" altLang="zh-CN" dirty="0"/>
              <a:t>("select name, </a:t>
            </a:r>
            <a:r>
              <a:rPr lang="en-US" altLang="zh-CN" dirty="0" err="1"/>
              <a:t>eyeColor</a:t>
            </a:r>
            <a:r>
              <a:rPr lang="en-US" altLang="zh-CN" dirty="0"/>
              <a:t> from </a:t>
            </a:r>
            <a:r>
              <a:rPr lang="en-US" altLang="zh-CN" dirty="0" err="1"/>
              <a:t>v_swimmers</a:t>
            </a:r>
            <a:r>
              <a:rPr lang="en-US" altLang="zh-CN" dirty="0"/>
              <a:t> where </a:t>
            </a:r>
            <a:r>
              <a:rPr lang="en-US" altLang="zh-CN" dirty="0" err="1"/>
              <a:t>eyeColor</a:t>
            </a:r>
            <a:r>
              <a:rPr lang="en-US" altLang="zh-CN" dirty="0"/>
              <a:t> like 'b%'").show()</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86</a:t>
            </a:fld>
            <a:endParaRPr lang="zh-CN" altLang="en-US"/>
          </a:p>
        </p:txBody>
      </p:sp>
    </p:spTree>
    <p:extLst>
      <p:ext uri="{BB962C8B-B14F-4D97-AF65-F5344CB8AC3E}">
        <p14:creationId xmlns:p14="http://schemas.microsoft.com/office/powerpoint/2010/main" val="2331692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74638"/>
            <a:ext cx="8736838" cy="1143000"/>
          </a:xfrm>
        </p:spPr>
        <p:txBody>
          <a:bodyPr>
            <a:normAutofit fontScale="90000"/>
          </a:bodyPr>
          <a:lstStyle/>
          <a:p>
            <a:r>
              <a:rPr lang="zh-CN" altLang="en-US" b="1" dirty="0"/>
              <a:t>实例：</a:t>
            </a:r>
            <a:r>
              <a:rPr lang="en-US" altLang="zh-CN" b="1" dirty="0"/>
              <a:t>on-time flight performance</a:t>
            </a:r>
            <a:endParaRPr lang="zh-CN" altLang="en-US" dirty="0"/>
          </a:p>
        </p:txBody>
      </p:sp>
      <p:sp>
        <p:nvSpPr>
          <p:cNvPr id="3" name="内容占位符 2"/>
          <p:cNvSpPr>
            <a:spLocks noGrp="1"/>
          </p:cNvSpPr>
          <p:nvPr>
            <p:ph idx="1"/>
          </p:nvPr>
        </p:nvSpPr>
        <p:spPr>
          <a:xfrm>
            <a:off x="288925" y="1772816"/>
            <a:ext cx="9042208" cy="4800600"/>
          </a:xfrm>
        </p:spPr>
        <p:txBody>
          <a:bodyPr>
            <a:normAutofit fontScale="92500"/>
          </a:bodyPr>
          <a:lstStyle/>
          <a:p>
            <a:pPr marL="539496" indent="-457200">
              <a:buFont typeface="+mj-lt"/>
              <a:buAutoNum type="arabicPeriod"/>
            </a:pPr>
            <a:r>
              <a:rPr lang="en-US" altLang="zh-CN" sz="2400" dirty="0" err="1"/>
              <a:t>flightPerfFilePath</a:t>
            </a:r>
            <a:r>
              <a:rPr lang="en-US" altLang="zh-CN" sz="2400" dirty="0"/>
              <a:t>="</a:t>
            </a:r>
            <a:r>
              <a:rPr lang="en-US" altLang="zh-CN" sz="2400" dirty="0" err="1"/>
              <a:t>hdfs</a:t>
            </a:r>
            <a:r>
              <a:rPr lang="en-US" altLang="zh-CN" sz="2400" dirty="0"/>
              <a:t>://Host1:9000/</a:t>
            </a:r>
            <a:r>
              <a:rPr lang="en-US" altLang="zh-CN" sz="2400" dirty="0" err="1"/>
              <a:t>sparkdata</a:t>
            </a:r>
            <a:r>
              <a:rPr lang="en-US" altLang="zh-CN" sz="2400" dirty="0"/>
              <a:t>/departuredelays.csv"</a:t>
            </a:r>
          </a:p>
          <a:p>
            <a:pPr marL="539496" indent="-457200">
              <a:buFont typeface="+mj-lt"/>
              <a:buAutoNum type="arabicPeriod"/>
            </a:pPr>
            <a:r>
              <a:rPr lang="en-US" altLang="zh-CN" sz="2400" dirty="0" err="1"/>
              <a:t>airportsFilePath</a:t>
            </a:r>
            <a:r>
              <a:rPr lang="en-US" altLang="zh-CN" sz="2400" dirty="0"/>
              <a:t> ="</a:t>
            </a:r>
            <a:r>
              <a:rPr lang="en-US" altLang="zh-CN" sz="2400" dirty="0" err="1"/>
              <a:t>hdfs</a:t>
            </a:r>
            <a:r>
              <a:rPr lang="en-US" altLang="zh-CN" sz="2400" dirty="0"/>
              <a:t>://Host1:9000/</a:t>
            </a:r>
            <a:r>
              <a:rPr lang="en-US" altLang="zh-CN" sz="2400" dirty="0" err="1"/>
              <a:t>sparkdata</a:t>
            </a:r>
            <a:r>
              <a:rPr lang="en-US" altLang="zh-CN" sz="2400" dirty="0"/>
              <a:t>/airport-codes-na.txt"</a:t>
            </a:r>
          </a:p>
          <a:p>
            <a:pPr marL="539496" indent="-457200">
              <a:buFont typeface="+mj-lt"/>
              <a:buAutoNum type="arabicPeriod"/>
            </a:pPr>
            <a:r>
              <a:rPr lang="en-US" altLang="zh-CN" sz="2400" dirty="0"/>
              <a:t># Obtain Airports dataset</a:t>
            </a:r>
          </a:p>
          <a:p>
            <a:pPr marL="539496" indent="-457200">
              <a:buFont typeface="+mj-lt"/>
              <a:buAutoNum type="arabicPeriod"/>
            </a:pPr>
            <a:r>
              <a:rPr lang="en-US" altLang="zh-CN" sz="2400" dirty="0"/>
              <a:t>airports=spark.read.csv(</a:t>
            </a:r>
            <a:r>
              <a:rPr lang="en-US" altLang="zh-CN" sz="2400" dirty="0" err="1"/>
              <a:t>airportsFilePath</a:t>
            </a:r>
            <a:r>
              <a:rPr lang="en-US" altLang="zh-CN" sz="2400" dirty="0"/>
              <a:t>, header='true',</a:t>
            </a:r>
            <a:r>
              <a:rPr lang="en-US" altLang="zh-CN" sz="2400" dirty="0" err="1"/>
              <a:t>inferSchema</a:t>
            </a:r>
            <a:r>
              <a:rPr lang="en-US" altLang="zh-CN" sz="2400" dirty="0"/>
              <a:t>='true', </a:t>
            </a:r>
            <a:r>
              <a:rPr lang="en-US" altLang="zh-CN" sz="2400" dirty="0" err="1"/>
              <a:t>sep</a:t>
            </a:r>
            <a:r>
              <a:rPr lang="en-US" altLang="zh-CN" sz="2400" dirty="0"/>
              <a:t>='\t')</a:t>
            </a:r>
          </a:p>
          <a:p>
            <a:pPr marL="539496" indent="-457200">
              <a:buFont typeface="+mj-lt"/>
              <a:buAutoNum type="arabicPeriod"/>
            </a:pPr>
            <a:r>
              <a:rPr lang="en-US" altLang="zh-CN" sz="2400" dirty="0" err="1"/>
              <a:t>airports.createOrReplaceTempView</a:t>
            </a:r>
            <a:r>
              <a:rPr lang="en-US" altLang="zh-CN" sz="2400" dirty="0"/>
              <a:t>("</a:t>
            </a:r>
            <a:r>
              <a:rPr lang="en-US" altLang="zh-CN" sz="2400" dirty="0" err="1"/>
              <a:t>V_airports</a:t>
            </a:r>
            <a:r>
              <a:rPr lang="en-US" altLang="zh-CN" sz="2400" dirty="0"/>
              <a:t>")</a:t>
            </a:r>
          </a:p>
          <a:p>
            <a:pPr marL="539496" indent="-457200">
              <a:buFont typeface="+mj-lt"/>
              <a:buAutoNum type="arabicPeriod"/>
            </a:pPr>
            <a:r>
              <a:rPr lang="en-US" altLang="zh-CN" sz="2400" dirty="0"/>
              <a:t># Obtain Departure Delays dataset</a:t>
            </a:r>
          </a:p>
          <a:p>
            <a:pPr marL="539496" indent="-457200">
              <a:buFont typeface="+mj-lt"/>
              <a:buAutoNum type="arabicPeriod"/>
            </a:pPr>
            <a:r>
              <a:rPr lang="en-US" altLang="zh-CN" sz="2400" dirty="0" err="1"/>
              <a:t>flightPerf</a:t>
            </a:r>
            <a:r>
              <a:rPr lang="en-US" altLang="zh-CN" sz="2400" dirty="0"/>
              <a:t> = spark.read.csv(</a:t>
            </a:r>
            <a:r>
              <a:rPr lang="en-US" altLang="zh-CN" sz="2400" dirty="0" err="1"/>
              <a:t>flightPerfFilePath</a:t>
            </a:r>
            <a:r>
              <a:rPr lang="en-US" altLang="zh-CN" sz="2400" dirty="0"/>
              <a:t>, header='true')</a:t>
            </a:r>
          </a:p>
          <a:p>
            <a:pPr marL="539496" indent="-457200">
              <a:buFont typeface="+mj-lt"/>
              <a:buAutoNum type="arabicPeriod"/>
            </a:pPr>
            <a:r>
              <a:rPr lang="en-US" altLang="zh-CN" sz="2400" dirty="0" err="1"/>
              <a:t>flightPerf.createOrReplaceTempView</a:t>
            </a:r>
            <a:r>
              <a:rPr lang="en-US" altLang="zh-CN" sz="2400" dirty="0"/>
              <a:t>("</a:t>
            </a:r>
            <a:r>
              <a:rPr lang="en-US" altLang="zh-CN" sz="2400" dirty="0" err="1"/>
              <a:t>V_FlightPerformance</a:t>
            </a:r>
            <a:r>
              <a:rPr lang="en-US" altLang="zh-CN" sz="2400" dirty="0"/>
              <a:t>")</a:t>
            </a:r>
            <a:endParaRPr lang="zh-CN" altLang="en-US" sz="2400"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87</a:t>
            </a:fld>
            <a:endParaRPr lang="zh-CN" altLang="en-US"/>
          </a:p>
        </p:txBody>
      </p:sp>
    </p:spTree>
    <p:extLst>
      <p:ext uri="{BB962C8B-B14F-4D97-AF65-F5344CB8AC3E}">
        <p14:creationId xmlns:p14="http://schemas.microsoft.com/office/powerpoint/2010/main" val="3117767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实例：</a:t>
            </a:r>
            <a:r>
              <a:rPr lang="en-US" altLang="zh-CN" b="1" dirty="0"/>
              <a:t>on-time flight performance</a:t>
            </a:r>
            <a:endParaRPr lang="zh-CN" altLang="en-US" dirty="0"/>
          </a:p>
        </p:txBody>
      </p:sp>
      <p:sp>
        <p:nvSpPr>
          <p:cNvPr id="3" name="内容占位符 2"/>
          <p:cNvSpPr>
            <a:spLocks noGrp="1"/>
          </p:cNvSpPr>
          <p:nvPr>
            <p:ph idx="1"/>
          </p:nvPr>
        </p:nvSpPr>
        <p:spPr>
          <a:xfrm>
            <a:off x="416496" y="1914548"/>
            <a:ext cx="8898192" cy="4800600"/>
          </a:xfrm>
        </p:spPr>
        <p:txBody>
          <a:bodyPr>
            <a:normAutofit/>
          </a:bodyPr>
          <a:lstStyle/>
          <a:p>
            <a:r>
              <a:rPr lang="en-US" altLang="zh-CN" sz="2800" dirty="0"/>
              <a:t># Cache the Departure Delays dataset</a:t>
            </a:r>
          </a:p>
          <a:p>
            <a:r>
              <a:rPr lang="en-US" altLang="zh-CN" sz="2800" dirty="0" err="1"/>
              <a:t>flightPerf.cache</a:t>
            </a:r>
            <a:r>
              <a:rPr lang="en-US" altLang="zh-CN" sz="2800" dirty="0"/>
              <a:t>()</a:t>
            </a:r>
          </a:p>
          <a:p>
            <a:endParaRPr lang="zh-CN" altLang="en-US" sz="2800"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88</a:t>
            </a:fld>
            <a:endParaRPr lang="zh-CN" altLang="en-US"/>
          </a:p>
        </p:txBody>
      </p:sp>
    </p:spTree>
    <p:extLst>
      <p:ext uri="{BB962C8B-B14F-4D97-AF65-F5344CB8AC3E}">
        <p14:creationId xmlns:p14="http://schemas.microsoft.com/office/powerpoint/2010/main" val="18627808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4273AA-E463-463B-BD01-05D3D07FE179}"/>
              </a:ext>
            </a:extLst>
          </p:cNvPr>
          <p:cNvSpPr>
            <a:spLocks noGrp="1"/>
          </p:cNvSpPr>
          <p:nvPr>
            <p:ph type="title"/>
          </p:nvPr>
        </p:nvSpPr>
        <p:spPr/>
        <p:txBody>
          <a:bodyPr>
            <a:normAutofit fontScale="90000"/>
          </a:bodyPr>
          <a:lstStyle/>
          <a:p>
            <a:r>
              <a:rPr lang="zh-CN" altLang="en-US" b="1" dirty="0"/>
              <a:t>实例：</a:t>
            </a:r>
            <a:r>
              <a:rPr lang="en-US" altLang="zh-CN" b="1" dirty="0"/>
              <a:t>on-time flight performance</a:t>
            </a:r>
            <a:endParaRPr lang="zh-CN" altLang="en-US" dirty="0"/>
          </a:p>
        </p:txBody>
      </p:sp>
      <p:sp>
        <p:nvSpPr>
          <p:cNvPr id="3" name="内容占位符 2">
            <a:extLst>
              <a:ext uri="{FF2B5EF4-FFF2-40B4-BE49-F238E27FC236}">
                <a16:creationId xmlns="" xmlns:a16="http://schemas.microsoft.com/office/drawing/2014/main" id="{B34F2FE9-A388-426C-AD99-2E1663F1D2C0}"/>
              </a:ext>
            </a:extLst>
          </p:cNvPr>
          <p:cNvSpPr>
            <a:spLocks noGrp="1"/>
          </p:cNvSpPr>
          <p:nvPr>
            <p:ph idx="1"/>
          </p:nvPr>
        </p:nvSpPr>
        <p:spPr/>
        <p:txBody>
          <a:bodyPr/>
          <a:lstStyle/>
          <a:p>
            <a:pPr algn="just"/>
            <a:r>
              <a:rPr lang="en-US" altLang="zh-CN" dirty="0"/>
              <a:t>One of the more common tasks with </a:t>
            </a:r>
            <a:r>
              <a:rPr lang="en-US" altLang="zh-CN" dirty="0" err="1"/>
              <a:t>DataFrames</a:t>
            </a:r>
            <a:r>
              <a:rPr lang="en-US" altLang="zh-CN" dirty="0"/>
              <a:t>/SQL is to join two different datasets; </a:t>
            </a:r>
          </a:p>
          <a:p>
            <a:pPr algn="just"/>
            <a:r>
              <a:rPr lang="en-US" altLang="zh-CN" dirty="0"/>
              <a:t>it is often one of the more demanding operations (from a performance perspective). </a:t>
            </a:r>
          </a:p>
          <a:p>
            <a:pPr algn="just"/>
            <a:r>
              <a:rPr lang="en-US" altLang="zh-CN" dirty="0"/>
              <a:t>With </a:t>
            </a:r>
            <a:r>
              <a:rPr lang="en-US" altLang="zh-CN" dirty="0" err="1"/>
              <a:t>DataFrames</a:t>
            </a:r>
            <a:r>
              <a:rPr lang="en-US" altLang="zh-CN" dirty="0"/>
              <a:t>, a lot of the performance optimizations for these joins are included by default:</a:t>
            </a:r>
            <a:endParaRPr lang="zh-CN" altLang="en-US" dirty="0"/>
          </a:p>
        </p:txBody>
      </p:sp>
      <p:sp>
        <p:nvSpPr>
          <p:cNvPr id="4" name="灯片编号占位符 3">
            <a:extLst>
              <a:ext uri="{FF2B5EF4-FFF2-40B4-BE49-F238E27FC236}">
                <a16:creationId xmlns="" xmlns:a16="http://schemas.microsoft.com/office/drawing/2014/main" id="{74DBAE94-921F-46E5-AA22-60665058EF76}"/>
              </a:ext>
            </a:extLst>
          </p:cNvPr>
          <p:cNvSpPr>
            <a:spLocks noGrp="1"/>
          </p:cNvSpPr>
          <p:nvPr>
            <p:ph type="sldNum" sz="quarter" idx="12"/>
          </p:nvPr>
        </p:nvSpPr>
        <p:spPr/>
        <p:txBody>
          <a:bodyPr>
            <a:normAutofit fontScale="85000" lnSpcReduction="20000"/>
          </a:bodyPr>
          <a:lstStyle/>
          <a:p>
            <a:fld id="{0C913308-F349-4B6D-A68A-DD1791B4A57B}" type="slidenum">
              <a:rPr lang="zh-CN" altLang="en-US" smtClean="0"/>
              <a:pPr/>
              <a:t>89</a:t>
            </a:fld>
            <a:endParaRPr lang="zh-CN" altLang="en-US"/>
          </a:p>
        </p:txBody>
      </p:sp>
    </p:spTree>
    <p:extLst>
      <p:ext uri="{BB962C8B-B14F-4D97-AF65-F5344CB8AC3E}">
        <p14:creationId xmlns:p14="http://schemas.microsoft.com/office/powerpoint/2010/main" val="3136334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ln/>
        </p:spPr>
        <p:txBody>
          <a:bodyPr/>
          <a:lstStyle/>
          <a:p>
            <a:r>
              <a:rPr lang="en-US" altLang="zh-CN" dirty="0"/>
              <a:t>3.1.1 RDD</a:t>
            </a:r>
            <a:r>
              <a:rPr lang="zh-CN" altLang="en-US" dirty="0"/>
              <a:t>创建</a:t>
            </a:r>
          </a:p>
        </p:txBody>
      </p:sp>
      <p:sp>
        <p:nvSpPr>
          <p:cNvPr id="4099" name="矩形 2"/>
          <p:cNvSpPr>
            <a:spLocks noChangeArrowheads="1"/>
          </p:cNvSpPr>
          <p:nvPr/>
        </p:nvSpPr>
        <p:spPr bwMode="auto">
          <a:xfrm>
            <a:off x="1295400" y="1524000"/>
            <a:ext cx="56721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1. </a:t>
            </a:r>
            <a:r>
              <a:rPr lang="zh-CN" altLang="en-US" sz="2800"/>
              <a:t>从文件系统中加载数据创建</a:t>
            </a:r>
            <a:r>
              <a:rPr lang="en-US" altLang="zh-CN" sz="2800"/>
              <a:t>RDD</a:t>
            </a:r>
          </a:p>
          <a:p>
            <a:pPr eaLnBrk="1" hangingPunct="1">
              <a:spcBef>
                <a:spcPct val="0"/>
              </a:spcBef>
              <a:buFontTx/>
              <a:buNone/>
            </a:pPr>
            <a:r>
              <a:rPr lang="en-US" altLang="zh-CN" sz="2800"/>
              <a:t>2. </a:t>
            </a:r>
            <a:r>
              <a:rPr lang="zh-CN" altLang="en-US" sz="2800"/>
              <a:t>通过并行集合（数组）创建</a:t>
            </a:r>
            <a:r>
              <a:rPr lang="en-US" altLang="zh-CN" sz="2800"/>
              <a:t>RDD</a:t>
            </a:r>
          </a:p>
        </p:txBody>
      </p:sp>
    </p:spTree>
    <p:extLst>
      <p:ext uri="{BB962C8B-B14F-4D97-AF65-F5344CB8AC3E}">
        <p14:creationId xmlns:p14="http://schemas.microsoft.com/office/powerpoint/2010/main" val="3131404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Joining flight performance and airports</a:t>
            </a:r>
            <a:endParaRPr lang="zh-CN" altLang="en-US" dirty="0"/>
          </a:p>
        </p:txBody>
      </p:sp>
      <p:sp>
        <p:nvSpPr>
          <p:cNvPr id="3" name="内容占位符 2"/>
          <p:cNvSpPr>
            <a:spLocks noGrp="1"/>
          </p:cNvSpPr>
          <p:nvPr>
            <p:ph idx="1"/>
          </p:nvPr>
        </p:nvSpPr>
        <p:spPr>
          <a:xfrm>
            <a:off x="344488" y="1628800"/>
            <a:ext cx="8970200" cy="4619600"/>
          </a:xfrm>
        </p:spPr>
        <p:txBody>
          <a:bodyPr>
            <a:normAutofit fontScale="92500" lnSpcReduction="10000"/>
          </a:bodyPr>
          <a:lstStyle/>
          <a:p>
            <a:r>
              <a:rPr lang="en-US" altLang="zh-CN" sz="2400" dirty="0"/>
              <a:t># Query Sum of Flight Delays by City and Origin Code</a:t>
            </a:r>
          </a:p>
          <a:p>
            <a:r>
              <a:rPr lang="en-US" altLang="zh-CN" sz="2400" dirty="0"/>
              <a:t># (for Washington State)</a:t>
            </a:r>
          </a:p>
          <a:p>
            <a:pPr marL="356616" lvl="1" indent="0">
              <a:buNone/>
            </a:pPr>
            <a:r>
              <a:rPr lang="en-US" altLang="zh-CN" sz="2000" dirty="0" err="1"/>
              <a:t>spark.sql</a:t>
            </a:r>
            <a:r>
              <a:rPr lang="en-US" altLang="zh-CN" sz="2000" dirty="0"/>
              <a:t>("""</a:t>
            </a:r>
          </a:p>
          <a:p>
            <a:pPr marL="356616" lvl="1" indent="0">
              <a:buNone/>
            </a:pPr>
            <a:r>
              <a:rPr lang="en-US" altLang="zh-CN" sz="2000" dirty="0"/>
              <a:t>select </a:t>
            </a:r>
            <a:r>
              <a:rPr lang="en-US" altLang="zh-CN" sz="2000" dirty="0" err="1"/>
              <a:t>a.City</a:t>
            </a:r>
            <a:r>
              <a:rPr lang="en-US" altLang="zh-CN" sz="2000" dirty="0"/>
              <a:t>,</a:t>
            </a:r>
          </a:p>
          <a:p>
            <a:pPr marL="356616" lvl="1" indent="0">
              <a:buNone/>
            </a:pPr>
            <a:r>
              <a:rPr lang="en-US" altLang="zh-CN" sz="2000" dirty="0" err="1"/>
              <a:t>f.origin</a:t>
            </a:r>
            <a:r>
              <a:rPr lang="en-US" altLang="zh-CN" sz="2000" dirty="0"/>
              <a:t>,</a:t>
            </a:r>
          </a:p>
          <a:p>
            <a:pPr marL="356616" lvl="1" indent="0">
              <a:buNone/>
            </a:pPr>
            <a:r>
              <a:rPr lang="en-US" altLang="zh-CN" sz="2000" dirty="0"/>
              <a:t>sum(</a:t>
            </a:r>
            <a:r>
              <a:rPr lang="en-US" altLang="zh-CN" sz="2000" dirty="0" err="1"/>
              <a:t>f.delay</a:t>
            </a:r>
            <a:r>
              <a:rPr lang="en-US" altLang="zh-CN" sz="2000" dirty="0"/>
              <a:t>) as Delays</a:t>
            </a:r>
          </a:p>
          <a:p>
            <a:pPr marL="356616" lvl="1" indent="0">
              <a:buNone/>
            </a:pPr>
            <a:r>
              <a:rPr lang="en-US" altLang="zh-CN" sz="2000" dirty="0"/>
              <a:t>from </a:t>
            </a:r>
            <a:r>
              <a:rPr lang="en-US" altLang="zh-CN" sz="2000" dirty="0" err="1"/>
              <a:t>V_FlightPerformance</a:t>
            </a:r>
            <a:r>
              <a:rPr lang="en-US" altLang="zh-CN" sz="2000" dirty="0"/>
              <a:t> f</a:t>
            </a:r>
          </a:p>
          <a:p>
            <a:pPr marL="356616" lvl="1" indent="0">
              <a:buNone/>
            </a:pPr>
            <a:r>
              <a:rPr lang="en-US" altLang="zh-CN" sz="2000" dirty="0"/>
              <a:t>join </a:t>
            </a:r>
            <a:r>
              <a:rPr lang="en-US" altLang="zh-CN" sz="2000" dirty="0" err="1"/>
              <a:t>V_airports</a:t>
            </a:r>
            <a:r>
              <a:rPr lang="en-US" altLang="zh-CN" sz="2000" dirty="0"/>
              <a:t> a</a:t>
            </a:r>
          </a:p>
          <a:p>
            <a:pPr marL="356616" lvl="1" indent="0">
              <a:buNone/>
            </a:pPr>
            <a:r>
              <a:rPr lang="en-US" altLang="zh-CN" sz="2000" dirty="0"/>
              <a:t>on </a:t>
            </a:r>
            <a:r>
              <a:rPr lang="en-US" altLang="zh-CN" sz="2000" dirty="0" err="1"/>
              <a:t>a.IATA</a:t>
            </a:r>
            <a:r>
              <a:rPr lang="en-US" altLang="zh-CN" sz="2000" dirty="0"/>
              <a:t> = </a:t>
            </a:r>
            <a:r>
              <a:rPr lang="en-US" altLang="zh-CN" sz="2000" dirty="0" err="1"/>
              <a:t>f.origin</a:t>
            </a:r>
            <a:endParaRPr lang="en-US" altLang="zh-CN" sz="2000" dirty="0"/>
          </a:p>
          <a:p>
            <a:pPr marL="356616" lvl="1" indent="0">
              <a:buNone/>
            </a:pPr>
            <a:r>
              <a:rPr lang="en-US" altLang="zh-CN" sz="2000" dirty="0"/>
              <a:t>where </a:t>
            </a:r>
            <a:r>
              <a:rPr lang="en-US" altLang="zh-CN" sz="2000" dirty="0" err="1"/>
              <a:t>a.State</a:t>
            </a:r>
            <a:r>
              <a:rPr lang="en-US" altLang="zh-CN" sz="2000" dirty="0"/>
              <a:t> = 'TX'</a:t>
            </a:r>
          </a:p>
          <a:p>
            <a:pPr marL="356616" lvl="1" indent="0">
              <a:buNone/>
            </a:pPr>
            <a:r>
              <a:rPr lang="en-US" altLang="zh-CN" sz="2000" dirty="0"/>
              <a:t>group by </a:t>
            </a:r>
            <a:r>
              <a:rPr lang="en-US" altLang="zh-CN" sz="2000" dirty="0" err="1"/>
              <a:t>a.City</a:t>
            </a:r>
            <a:r>
              <a:rPr lang="en-US" altLang="zh-CN" sz="2000" dirty="0"/>
              <a:t>, </a:t>
            </a:r>
            <a:r>
              <a:rPr lang="en-US" altLang="zh-CN" sz="2000" dirty="0" err="1"/>
              <a:t>f.origin</a:t>
            </a:r>
            <a:endParaRPr lang="en-US" altLang="zh-CN" sz="2000" dirty="0"/>
          </a:p>
          <a:p>
            <a:pPr marL="356616" lvl="1" indent="0">
              <a:buNone/>
            </a:pPr>
            <a:r>
              <a:rPr lang="en-US" altLang="zh-CN" sz="2000" dirty="0"/>
              <a:t>order by sum(</a:t>
            </a:r>
            <a:r>
              <a:rPr lang="en-US" altLang="zh-CN" sz="2000" dirty="0" err="1"/>
              <a:t>f.delay</a:t>
            </a:r>
            <a:r>
              <a:rPr lang="en-US" altLang="zh-CN" sz="2000" dirty="0"/>
              <a:t>) </a:t>
            </a:r>
            <a:r>
              <a:rPr lang="en-US" altLang="zh-CN" sz="2000" dirty="0" err="1"/>
              <a:t>desc</a:t>
            </a:r>
            <a:r>
              <a:rPr lang="en-US" altLang="zh-CN" sz="2000" dirty="0"/>
              <a:t>"""</a:t>
            </a:r>
          </a:p>
          <a:p>
            <a:pPr marL="356616" lvl="1" indent="0">
              <a:buNone/>
            </a:pPr>
            <a:r>
              <a:rPr lang="en-US" altLang="zh-CN" sz="2000" dirty="0"/>
              <a:t>).show(100)</a:t>
            </a:r>
            <a:endParaRPr lang="zh-CN" altLang="en-US" sz="2000"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90</a:t>
            </a:fld>
            <a:endParaRPr lang="zh-CN" altLang="en-US"/>
          </a:p>
        </p:txBody>
      </p:sp>
    </p:spTree>
    <p:extLst>
      <p:ext uri="{BB962C8B-B14F-4D97-AF65-F5344CB8AC3E}">
        <p14:creationId xmlns:p14="http://schemas.microsoft.com/office/powerpoint/2010/main" val="654527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6272</Words>
  <Application>Microsoft Office PowerPoint</Application>
  <PresentationFormat>A4 纸张(210x297 毫米)</PresentationFormat>
  <Paragraphs>680</Paragraphs>
  <Slides>90</Slides>
  <Notes>39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100" baseType="lpstr">
      <vt:lpstr>Tw Cen MT</vt:lpstr>
      <vt:lpstr>华文仿宋</vt:lpstr>
      <vt:lpstr>宋体</vt:lpstr>
      <vt:lpstr>Arial</vt:lpstr>
      <vt:lpstr>Calibri</vt:lpstr>
      <vt:lpstr>Times New Roman</vt:lpstr>
      <vt:lpstr>Wingdings</vt:lpstr>
      <vt:lpstr>Wingdings 2</vt:lpstr>
      <vt:lpstr>AcademicPresentation1_TP10352479</vt:lpstr>
      <vt:lpstr>Visio.Drawing.15</vt:lpstr>
      <vt:lpstr>Python开发Spark基础</vt:lpstr>
      <vt:lpstr>RDD：Resilient Distributed Dataset</vt:lpstr>
      <vt:lpstr>为什么采用RDD的形式？</vt:lpstr>
      <vt:lpstr>Partitions</vt:lpstr>
      <vt:lpstr>Actions/Transformations</vt:lpstr>
      <vt:lpstr>转换是惰性求值的</vt:lpstr>
      <vt:lpstr>提高访问RDD效率：Cache</vt:lpstr>
      <vt:lpstr>3.1 RDD编程基础</vt:lpstr>
      <vt:lpstr>3.1.1 RDD创建</vt:lpstr>
      <vt:lpstr>3.1.1 RDD创建</vt:lpstr>
      <vt:lpstr>3.1.1 RDD创建</vt:lpstr>
      <vt:lpstr>PowerPoint 演示文稿</vt:lpstr>
      <vt:lpstr>数据本地性：Data Locality with RDDs</vt:lpstr>
      <vt:lpstr>从Data Source建立RDD</vt:lpstr>
      <vt:lpstr>3.1.1 RDD创建</vt:lpstr>
      <vt:lpstr>3.1.2 RDD操作</vt:lpstr>
      <vt:lpstr>3.1.2 RDD操作</vt:lpstr>
      <vt:lpstr>3.1.2 RDD操作</vt:lpstr>
      <vt:lpstr>3.1.2 RDD操作：filter(func)</vt:lpstr>
      <vt:lpstr>3.1.2 RDD操作：map(&lt;function&gt;</vt:lpstr>
      <vt:lpstr>3.1.2 RDD操作：map(&lt;function&gt;</vt:lpstr>
      <vt:lpstr>3.1.2 RDD操作：flatMap(func)</vt:lpstr>
      <vt:lpstr>3.1.2 RDD操作：groupByKey()</vt:lpstr>
      <vt:lpstr>3.1.2 RDD操作：reduceByKey(f)</vt:lpstr>
      <vt:lpstr>3.1.2 RDD操作：行动操作(Actions)</vt:lpstr>
      <vt:lpstr>3.1.2 RDD行动操作</vt:lpstr>
      <vt:lpstr>练习：求集合中的最大值</vt:lpstr>
      <vt:lpstr>3.1.3 惰性机制(Lazy Evaluation)</vt:lpstr>
      <vt:lpstr>3.1.4 持久化</vt:lpstr>
      <vt:lpstr>3.1.3 持久化</vt:lpstr>
      <vt:lpstr>3.1.3 持久化</vt:lpstr>
      <vt:lpstr>3.1.3 持久化</vt:lpstr>
      <vt:lpstr>PowerPoint 演示文稿</vt:lpstr>
      <vt:lpstr>3.1.4 分区</vt:lpstr>
      <vt:lpstr>3.1.4 分区作用：减少通信开销</vt:lpstr>
      <vt:lpstr>PowerPoint 演示文稿</vt:lpstr>
      <vt:lpstr>3.1.4 分区：分区原则</vt:lpstr>
      <vt:lpstr>3.1.4 分区：设置分区的个数</vt:lpstr>
      <vt:lpstr>3.1.4 分区：设置分区的个数</vt:lpstr>
      <vt:lpstr>3.1.4分区： mapPartitions()</vt:lpstr>
      <vt:lpstr>3.1.4分区：Minimum and Maximum</vt:lpstr>
      <vt:lpstr>3.1.4分区：Minimum and Maximum（2）</vt:lpstr>
      <vt:lpstr>3.2 键值对RDD(PairRDDs)</vt:lpstr>
      <vt:lpstr>3.2.1 键值对RDD的创建：从文件中加载</vt:lpstr>
      <vt:lpstr>3.2.1键值对RDD的创建</vt:lpstr>
      <vt:lpstr>3.2.2 常用的键值对RDD转换操作</vt:lpstr>
      <vt:lpstr>3.2.2 键值对RDD转换：reduceByKey(f)</vt:lpstr>
      <vt:lpstr>3.2.2 键值对RDD转换：groupByKey()</vt:lpstr>
      <vt:lpstr>3.2.2 reduceByKey和groupByKey的区别</vt:lpstr>
      <vt:lpstr>3.2.2 键值对RDD转换：keys</vt:lpstr>
      <vt:lpstr>3.2.2 键值对RDD转换：values</vt:lpstr>
      <vt:lpstr>3.2.2 键值对RDD转换：sortByKey</vt:lpstr>
      <vt:lpstr>3.2.2 键值对RDD转换：sortBy</vt:lpstr>
      <vt:lpstr>3.2.2 键值对RDD转换：mapValues</vt:lpstr>
      <vt:lpstr>3.2.2 键值对RDD转换：keyBy</vt:lpstr>
      <vt:lpstr>3.2.2 键值对RDD转换：join</vt:lpstr>
      <vt:lpstr>3.2.3 一个综合实例</vt:lpstr>
      <vt:lpstr>3.2.3 执行过程</vt:lpstr>
      <vt:lpstr>Spark SQL</vt:lpstr>
      <vt:lpstr>4.1 Spark SQL简介</vt:lpstr>
      <vt:lpstr>4.1.1 从Shark说起</vt:lpstr>
      <vt:lpstr>4.1.1 从Shark说起</vt:lpstr>
      <vt:lpstr>4.1.1 从Shark说起</vt:lpstr>
      <vt:lpstr>4.1.1 从Shark说起</vt:lpstr>
      <vt:lpstr>4.1.1 从Shark说起</vt:lpstr>
      <vt:lpstr>4.1.2 Spark SQL设计</vt:lpstr>
      <vt:lpstr>4.1.2 Spark SQL设计</vt:lpstr>
      <vt:lpstr>4.1.3 为什么推出Spark SQL</vt:lpstr>
      <vt:lpstr>4.1.3 为什么推出Spark SQL</vt:lpstr>
      <vt:lpstr>4.1.3 为什么推出Spark SQL</vt:lpstr>
      <vt:lpstr>4.2 DataFrame概述</vt:lpstr>
      <vt:lpstr>4.3 DataFrame的创建</vt:lpstr>
      <vt:lpstr>4.3 DataFrame的创建</vt:lpstr>
      <vt:lpstr>4.3 DataFrame的创建</vt:lpstr>
      <vt:lpstr>4.4 DataFrame的保存</vt:lpstr>
      <vt:lpstr>4.5 DataFrame的常用操作</vt:lpstr>
      <vt:lpstr>4.5 DataFrame的常用操作</vt:lpstr>
      <vt:lpstr>4.6 从RDD转换得到DataFrame</vt:lpstr>
      <vt:lpstr>4.6 从RDD转换得到DataFrame</vt:lpstr>
      <vt:lpstr>4.6 从RDD转换得到DataFrame</vt:lpstr>
      <vt:lpstr>Simple DataFrame queries</vt:lpstr>
      <vt:lpstr>4.6 从RDD转换得到DataFrame</vt:lpstr>
      <vt:lpstr>4.6 从RDD转换得到DataFrame</vt:lpstr>
      <vt:lpstr>4.6 从RDD转换得到DataFrame</vt:lpstr>
      <vt:lpstr>Querying with the DataFrame API</vt:lpstr>
      <vt:lpstr>Querying with SQL</vt:lpstr>
      <vt:lpstr>实例：on-time flight performance</vt:lpstr>
      <vt:lpstr>实例：on-time flight performance</vt:lpstr>
      <vt:lpstr>实例：on-time flight performance</vt:lpstr>
      <vt:lpstr>Joining flight performance and airports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2018-08-20T10:07:45Z</dcterms:created>
  <dcterms:modified xsi:type="dcterms:W3CDTF">2020-04-17T15:16:59Z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