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81" r:id="rId13"/>
    <p:sldId id="274" r:id="rId14"/>
    <p:sldId id="273" r:id="rId15"/>
    <p:sldId id="275" r:id="rId16"/>
    <p:sldId id="276" r:id="rId17"/>
    <p:sldId id="277" r:id="rId18"/>
    <p:sldId id="278" r:id="rId19"/>
    <p:sldId id="282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0"/>
    <p:restoredTop sz="94651"/>
  </p:normalViewPr>
  <p:slideViewPr>
    <p:cSldViewPr snapToGrid="0" snapToObjects="1">
      <p:cViewPr varScale="1">
        <p:scale>
          <a:sx n="92" d="100"/>
          <a:sy n="9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FC41-0E43-6440-9F3B-F9F5D806A47A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26E30-2517-E949-936C-D449E1145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1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38" y="886480"/>
            <a:ext cx="10058400" cy="389216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Fat Prediction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1638" y="5207264"/>
            <a:ext cx="100584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Jia Liu,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Yiqiao</a:t>
            </a:r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mtClean="0">
                <a:solidFill>
                  <a:srgbClr val="FFFFFF"/>
                </a:solidFill>
              </a:rPr>
              <a:t>zhang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6"/>
    </mc:Choice>
    <mc:Fallback xmlns="">
      <p:transition spd="slow" advTm="45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0034"/>
            <a:ext cx="10058400" cy="4023360"/>
          </a:xfrm>
        </p:spPr>
        <p:txBody>
          <a:bodyPr/>
          <a:lstStyle/>
          <a:p>
            <a:r>
              <a:rPr kumimoji="1" lang="en-US" altLang="zh-CN" sz="2400" dirty="0"/>
              <a:t>Applied ANOVA on selected models vs full model</a:t>
            </a:r>
          </a:p>
          <a:p>
            <a:r>
              <a:rPr kumimoji="1" lang="en-US" altLang="zh-CN" sz="2400" dirty="0"/>
              <a:t>“BIC backward” model with four variables is good enough:</a:t>
            </a:r>
          </a:p>
          <a:p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0" dirty="0"/>
              <a:t>                     </a:t>
            </a:r>
          </a:p>
          <a:p>
            <a:r>
              <a:rPr kumimoji="1" lang="en-US" altLang="zh-CN" sz="2400" dirty="0"/>
              <a:t>        </a:t>
            </a:r>
          </a:p>
          <a:p>
            <a:endParaRPr kumimoji="1"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66820"/>
              </p:ext>
            </p:extLst>
          </p:nvPr>
        </p:nvGraphicFramePr>
        <p:xfrm>
          <a:off x="1208114" y="3241962"/>
          <a:ext cx="6314904" cy="1731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726"/>
                <a:gridCol w="1578726"/>
                <a:gridCol w="1578726"/>
                <a:gridCol w="1578726"/>
              </a:tblGrid>
              <a:tr h="577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statistics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r>
                        <a:rPr lang="en-US" sz="2000" baseline="0" dirty="0" smtClean="0"/>
                        <a:t> value</a:t>
                      </a:r>
                      <a:endParaRPr lang="en-US" sz="2000" dirty="0"/>
                    </a:p>
                  </a:txBody>
                  <a:tcPr anchor="ctr"/>
                </a:tc>
              </a:tr>
              <a:tr h="577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3608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 anchor="ctr"/>
                </a:tc>
              </a:tr>
              <a:tr h="577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3855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1.59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89"/>
    </mc:Choice>
    <mc:Fallback xmlns="">
      <p:transition spd="slow" advTm="195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Two reserved </a:t>
                </a:r>
                <a:r>
                  <a:rPr kumimoji="1" lang="en-US" altLang="zh-CN" sz="2400" dirty="0" err="1" smtClean="0"/>
                  <a:t>modelS</a:t>
                </a:r>
                <a:r>
                  <a:rPr kumimoji="1" lang="en-US" altLang="zh-CN" sz="2400" dirty="0" smtClean="0"/>
                  <a:t>:</a:t>
                </a:r>
                <a:endParaRPr kumimoji="1" lang="en-US" altLang="zh-CN" dirty="0"/>
              </a:p>
              <a:p>
                <a:pPr>
                  <a:lnSpc>
                    <a:spcPct val="40000"/>
                  </a:lnSpc>
                </a:pPr>
                <a:endParaRPr kumimoji="1" lang="en-US" altLang="zh-CN" sz="2400" dirty="0"/>
              </a:p>
              <a:p>
                <a:r>
                  <a:rPr kumimoji="1" lang="en-US" altLang="zh-CN" sz="2400" dirty="0"/>
                  <a:t>Model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1:</a:t>
                </a:r>
              </a:p>
              <a:p>
                <a:r>
                  <a:rPr kumimoji="1" lang="zh-CN" alt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</a:rPr>
                      <m:t>𝐵𝑜𝑑𝑦𝑓𝑎𝑡</m:t>
                    </m:r>
                    <m:r>
                      <a:rPr kumimoji="1" lang="en-US" altLang="zh-CN" sz="2400" i="1">
                        <a:latin typeface="Cambria Math" charset="0"/>
                      </a:rPr>
                      <m:t> ~ 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𝐹𝑂𝑅𝐸𝐴𝑅𝑀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𝑊𝑅𝐼𝑆𝑇</m:t>
                    </m:r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Model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2:</a:t>
                </a:r>
              </a:p>
              <a:p>
                <a:r>
                  <a:rPr kumimoji="1" lang="zh-CN" alt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</a:rPr>
                      <m:t>𝐵𝑜𝑑𝑦𝑓𝑎𝑡</m:t>
                    </m:r>
                    <m:r>
                      <a:rPr kumimoji="1" lang="en-US" altLang="zh-CN" sz="2400" i="1">
                        <a:latin typeface="Cambria Math" charset="0"/>
                      </a:rPr>
                      <m:t> ~ 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2"/>
    </mc:Choice>
    <mc:Fallback xmlns="">
      <p:transition spd="slow" advTm="1400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b="5582"/>
          <a:stretch/>
        </p:blipFill>
        <p:spPr>
          <a:xfrm>
            <a:off x="1214438" y="640081"/>
            <a:ext cx="6066296" cy="50177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4116615" cy="1450757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Part 4</a:t>
            </a:r>
            <a:r>
              <a:rPr kumimoji="1" lang="en-US" altLang="zh-CN" b="1"/>
              <a:t>: </a:t>
            </a:r>
            <a:r>
              <a:rPr kumimoji="1" lang="en-US" altLang="zh-CN" b="1" smtClean="0"/>
              <a:t/>
            </a:r>
            <a:br>
              <a:rPr kumimoji="1" lang="en-US" altLang="zh-CN" b="1" smtClean="0"/>
            </a:br>
            <a:r>
              <a:rPr kumimoji="1" lang="en-US" altLang="zh-CN" b="1" smtClean="0"/>
              <a:t>Model Diagnostic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1239" y="2860651"/>
            <a:ext cx="3690257" cy="367018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For model 1:    </a:t>
            </a:r>
          </a:p>
          <a:p>
            <a:r>
              <a:rPr kumimoji="1" lang="en-US" altLang="zh-CN" sz="2400" dirty="0"/>
              <a:t>We found that linearity assumption is not satisfied: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10800000">
            <a:off x="736444" y="1695410"/>
            <a:ext cx="461665" cy="251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Component Plus Residual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83242" y="5657850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Weight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5"/>
    </mc:Choice>
    <mc:Fallback xmlns="">
      <p:transition spd="slow" advTm="2338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Model </a:t>
            </a:r>
            <a:r>
              <a:rPr kumimoji="1" lang="en-US" altLang="zh-CN" b="1" dirty="0"/>
              <a:t>Diagnostic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19002"/>
                <a:ext cx="1082601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charset="0"/>
                      </a:rPr>
                      <m:t>𝐵𝑜𝑑𝑦𝑓𝑎𝑡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=30 −0.5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𝑘𝑔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+0.9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                               </m:t>
                    </m:r>
                    <m:r>
                      <a:rPr kumimoji="1" lang="en-US" altLang="zh-CN" sz="2400" i="1">
                        <a:latin typeface="Cambria Math" charset="0"/>
                      </a:rPr>
                      <m:t>0.2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𝐹𝑂𝑅𝐸𝐴𝑅𝑀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−1.3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𝑊𝑅𝐼𝑆𝑇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−766.5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−0.7</m:t>
                            </m:r>
                          </m:e>
                        </m:d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i="1" dirty="0">
                  <a:latin typeface="Cambria Math" charset="0"/>
                </a:endParaRP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19002"/>
                <a:ext cx="10826015" cy="4023360"/>
              </a:xfrm>
              <a:blipFill>
                <a:blip r:embed="rId4"/>
                <a:stretch>
                  <a:fillRect l="-163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97280" y="2074962"/>
            <a:ext cx="5564982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For model 1:    </a:t>
            </a:r>
          </a:p>
          <a:p>
            <a:pPr>
              <a:lnSpc>
                <a:spcPts val="2460"/>
              </a:lnSpc>
            </a:pPr>
            <a:endParaRPr kumimoji="1" lang="en-US" altLang="zh-CN" sz="2800" spc="-5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  <a:p>
            <a:r>
              <a:rPr kumimoji="1" lang="en-US" altLang="zh-CN" sz="28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After transformation, we got: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3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2"/>
    </mc:Choice>
    <mc:Fallback xmlns="">
      <p:transition spd="slow" advTm="585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/>
          <a:stretch/>
        </p:blipFill>
        <p:spPr>
          <a:xfrm>
            <a:off x="842963" y="428625"/>
            <a:ext cx="5625401" cy="5768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Model </a:t>
            </a:r>
            <a:r>
              <a:rPr kumimoji="1" lang="en-US" altLang="zh-CN" b="1" dirty="0"/>
              <a:t>Diagnostic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9485" y="2730620"/>
            <a:ext cx="3690257" cy="367018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For model 2:</a:t>
            </a:r>
          </a:p>
          <a:p>
            <a:r>
              <a:rPr kumimoji="1" lang="en-US" altLang="zh-CN" sz="2400" dirty="0"/>
              <a:t>Again, linearity assumption is not satisfied.</a:t>
            </a:r>
            <a:endParaRPr kumimoji="1" lang="zh-CN" altLang="en-US" sz="2400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xmlns="" id="{9238A515-1FC7-5245-A95F-4AE707B7DAB4}"/>
              </a:ext>
            </a:extLst>
          </p:cNvPr>
          <p:cNvSpPr txBox="1"/>
          <p:nvPr/>
        </p:nvSpPr>
        <p:spPr>
          <a:xfrm rot="10800000">
            <a:off x="520691" y="1695410"/>
            <a:ext cx="461665" cy="251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Component Plus Residual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4"/>
    </mc:Choice>
    <mc:Fallback xmlns="">
      <p:transition spd="slow" advTm="746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Model </a:t>
            </a:r>
            <a:r>
              <a:rPr kumimoji="1" lang="en-US" altLang="zh-CN" b="1" dirty="0"/>
              <a:t>Diagnostic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40168" y="2145771"/>
                <a:ext cx="11087100" cy="399785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spc="-50" dirty="0">
                    <a:ea typeface="+mj-ea"/>
                    <a:cs typeface="+mj-cs"/>
                  </a:rPr>
                  <a:t>For model 2</a:t>
                </a:r>
                <a:r>
                  <a:rPr kumimoji="1" lang="en-US" altLang="zh-CN" sz="2800" dirty="0"/>
                  <a:t>:</a:t>
                </a:r>
              </a:p>
              <a:p>
                <a:pPr>
                  <a:lnSpc>
                    <a:spcPct val="40000"/>
                  </a:lnSpc>
                </a:pPr>
                <a:endParaRPr kumimoji="1" lang="en-US" altLang="zh-CN" sz="2800" spc="-50" dirty="0">
                  <a:ea typeface="+mj-ea"/>
                  <a:cs typeface="+mj-cs"/>
                </a:endParaRPr>
              </a:p>
              <a:p>
                <a:r>
                  <a:rPr kumimoji="1" lang="en-US" altLang="zh-CN" sz="2800" spc="-50" dirty="0">
                    <a:ea typeface="+mj-ea"/>
                    <a:cs typeface="+mj-cs"/>
                  </a:rPr>
                  <a:t>After transformation, we got:    </a:t>
                </a:r>
              </a:p>
              <a:p>
                <a:endParaRPr kumimoji="1" lang="en-US" altLang="zh-CN" sz="2800" spc="-50" dirty="0">
                  <a:ea typeface="+mj-ea"/>
                  <a:cs typeface="+mj-cs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𝐵𝑜𝑑𝑦𝑓𝑎𝑡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=17.42 −0.58</m:t>
                    </m:r>
                    <m:r>
                      <a:rPr kumimoji="1" lang="en-US" altLang="zh-CN" i="1">
                        <a:latin typeface="Cambria Math" charset="0"/>
                      </a:rPr>
                      <m:t>𝑊𝐸𝐼𝐺𝐻𝑇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𝑘𝑔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+0.91</m:t>
                    </m:r>
                    <m:r>
                      <a:rPr kumimoji="1" lang="en-US" altLang="zh-CN" i="1">
                        <a:latin typeface="Cambria Math" charset="0"/>
                      </a:rPr>
                      <m:t>𝐴𝐵𝐷𝑂𝑀𝐸𝑁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 − 775.34</m:t>
                    </m:r>
                    <m:r>
                      <a:rPr kumimoji="1" lang="en-US" altLang="zh-CN" i="1">
                        <a:latin typeface="Cambria Math" charset="0"/>
                      </a:rPr>
                      <m:t>𝑊𝐸𝐼𝐺𝐻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−0.7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1800" dirty="0"/>
              </a:p>
              <a:p>
                <a:endParaRPr kumimoji="1" lang="en-US" altLang="zh-CN" dirty="0"/>
              </a:p>
              <a:p>
                <a:r>
                  <a:rPr kumimoji="1" lang="en-US" altLang="zh-CN" b="0" dirty="0"/>
                  <a:t>                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168" y="2145771"/>
                <a:ext cx="11087100" cy="3997854"/>
              </a:xfrm>
              <a:blipFill>
                <a:blip r:embed="rId4"/>
                <a:stretch>
                  <a:fillRect l="-1373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5"/>
    </mc:Choice>
    <mc:Fallback xmlns="">
      <p:transition spd="slow" advTm="710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/>
              <a:t>Part 5: Model Comparison and Outlier Detection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kumimoji="1" lang="en-US" altLang="zh-CN" sz="2400" dirty="0"/>
              <a:t>The adjusted R-square of four models we got: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They are quite similar, so we choose the simplest one!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25950"/>
              </p:ext>
            </p:extLst>
          </p:nvPr>
        </p:nvGraphicFramePr>
        <p:xfrm>
          <a:off x="1277302" y="2532406"/>
          <a:ext cx="9698356" cy="2049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4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2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 variables with transformation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 variables with transformation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4970"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7"/>
    </mc:Choice>
    <mc:Fallback xmlns="">
      <p:transition spd="slow" advTm="1480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DE3B93A-6105-4E0D-ABE7-1711117A8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EFD2BD-6E0E-4450-A3FF-5D1EA322A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24D57B-FEC9-4779-B514-732685B87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5" y="642257"/>
            <a:ext cx="11344957" cy="5226837"/>
          </a:xfrm>
        </p:spPr>
        <p:txBody>
          <a:bodyPr anchor="t">
            <a:normAutofit/>
          </a:bodyPr>
          <a:lstStyle/>
          <a:p>
            <a:r>
              <a:rPr kumimoji="1" lang="en-US" altLang="zh-CN" b="1" dirty="0"/>
              <a:t>Part 5: Model Comparison &amp; Outlier Detection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24974" y="1802310"/>
                <a:ext cx="9547038" cy="1698879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Our final model: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𝑩𝒐𝒅𝒚𝒇𝒂𝒕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=−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𝟒𝟎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𝟖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 −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𝟑𝟏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𝑾𝑬𝑰𝑮𝑯𝑻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𝒌𝒈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+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𝟗𝟐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𝑨𝑩𝑫𝑶𝑴𝑬𝑵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𝒄𝒎</m:t>
                        </m:r>
                      </m:e>
                    </m:d>
                  </m:oMath>
                </a14:m>
                <a:endParaRPr kumimoji="1" lang="en-US" altLang="zh-CN" b="1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974" y="1802310"/>
                <a:ext cx="9547038" cy="1698879"/>
              </a:xfrm>
              <a:blipFill>
                <a:blip r:embed="rId4"/>
                <a:stretch>
                  <a:fillRect l="-1596" t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1F908B-D84E-E949-9611-149B351F413D}"/>
              </a:ext>
            </a:extLst>
          </p:cNvPr>
          <p:cNvSpPr txBox="1"/>
          <p:nvPr/>
        </p:nvSpPr>
        <p:spPr>
          <a:xfrm>
            <a:off x="1768642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794BE5B-677E-4C49-BE93-CF3345050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17175"/>
              </p:ext>
            </p:extLst>
          </p:nvPr>
        </p:nvGraphicFramePr>
        <p:xfrm>
          <a:off x="1290398" y="3101830"/>
          <a:ext cx="9216190" cy="2767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8095">
                  <a:extLst>
                    <a:ext uri="{9D8B030D-6E8A-4147-A177-3AD203B41FA5}">
                      <a16:colId xmlns:a16="http://schemas.microsoft.com/office/drawing/2014/main" xmlns="" val="2794755123"/>
                    </a:ext>
                  </a:extLst>
                </a:gridCol>
                <a:gridCol w="4608095">
                  <a:extLst>
                    <a:ext uri="{9D8B030D-6E8A-4147-A177-3AD203B41FA5}">
                      <a16:colId xmlns:a16="http://schemas.microsoft.com/office/drawing/2014/main" xmlns="" val="2958944421"/>
                    </a:ext>
                  </a:extLst>
                </a:gridCol>
              </a:tblGrid>
              <a:tr h="69181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P(&gt;|</a:t>
                      </a:r>
                      <a:r>
                        <a:rPr lang="en-US" altLang="zh-CN" sz="2400" dirty="0"/>
                        <a:t>t|)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7656397"/>
                  </a:ext>
                </a:extLst>
              </a:tr>
              <a:tr h="691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Intercept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3.75e-43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999285"/>
                  </a:ext>
                </a:extLst>
              </a:tr>
              <a:tr h="691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2.90e-12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9963117"/>
                  </a:ext>
                </a:extLst>
              </a:tr>
              <a:tr h="691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Abdomen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2.59e-45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078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"/>
    </mc:Choice>
    <mc:Fallback xmlns="">
      <p:transition spd="slow" advTm="725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0"/>
            <a:ext cx="11806237" cy="1237297"/>
          </a:xfrm>
        </p:spPr>
        <p:txBody>
          <a:bodyPr>
            <a:noAutofit/>
          </a:bodyPr>
          <a:lstStyle/>
          <a:p>
            <a:r>
              <a:rPr kumimoji="1" lang="en-US" altLang="zh-CN" b="1" dirty="0"/>
              <a:t>Part 5: Model Comparison and Outlier Detection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4" y="1737360"/>
            <a:ext cx="10145572" cy="4281488"/>
          </a:xfrm>
        </p:spPr>
      </p:pic>
    </p:spTree>
    <p:extLst>
      <p:ext uri="{BB962C8B-B14F-4D97-AF65-F5344CB8AC3E}">
        <p14:creationId xmlns:p14="http://schemas.microsoft.com/office/powerpoint/2010/main" val="8192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25"/>
    </mc:Choice>
    <mc:Fallback xmlns="">
      <p:transition spd="slow" advTm="3472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Test Results for Model 2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VIF:</a:t>
            </a:r>
            <a:endParaRPr kumimoji="1"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3502"/>
              </p:ext>
            </p:extLst>
          </p:nvPr>
        </p:nvGraphicFramePr>
        <p:xfrm>
          <a:off x="1404459" y="2348393"/>
          <a:ext cx="9444040" cy="1794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6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4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</a:t>
                      </a:r>
                      <a:r>
                        <a:rPr lang="en-US" altLang="zh-CN" sz="2400" baseline="0" dirty="0"/>
                        <a:t>  hypothesis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P-value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Normality Test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is normally distributed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0.2689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Homoscedasticity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error's variance is constant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0.8069476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1198"/>
              </p:ext>
            </p:extLst>
          </p:nvPr>
        </p:nvGraphicFramePr>
        <p:xfrm>
          <a:off x="2062480" y="4954694"/>
          <a:ext cx="8127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WEIGHT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ABDOMEN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VIF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23360" y="415768"/>
            <a:ext cx="11806237" cy="1237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 smtClean="0"/>
              <a:t>Model </a:t>
            </a:r>
            <a:r>
              <a:rPr kumimoji="1" lang="en-US" altLang="zh-CN" b="1" dirty="0"/>
              <a:t>Comparison and Outlier Detection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7"/>
    </mc:Choice>
    <mc:Fallback xmlns="">
      <p:transition spd="slow" advTm="338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1 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507" y="1737360"/>
            <a:ext cx="10989945" cy="4023360"/>
          </a:xfrm>
        </p:spPr>
        <p:txBody>
          <a:bodyPr/>
          <a:lstStyle/>
          <a:p>
            <a:pPr>
              <a:buFont typeface="Wingdings" charset="2"/>
              <a:buChar char="l"/>
            </a:pP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800" dirty="0"/>
              <a:t>Dataset: </a:t>
            </a:r>
          </a:p>
          <a:p>
            <a:pPr marL="0" indent="0">
              <a:buNone/>
            </a:pPr>
            <a:r>
              <a:rPr lang="en-US" altLang="zh-CN" sz="2800" dirty="0"/>
              <a:t>          Percentage of body fat + other 14 physical measurements of 252 men.</a:t>
            </a:r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charset="2"/>
              <a:buChar char="l"/>
            </a:pPr>
            <a:r>
              <a:rPr lang="en-US" altLang="zh-CN" sz="2800" dirty="0"/>
              <a:t> Goal:     </a:t>
            </a:r>
          </a:p>
          <a:p>
            <a:pPr marL="0" indent="0">
              <a:buNone/>
            </a:pPr>
            <a:r>
              <a:rPr lang="en-US" altLang="zh-CN" sz="2800" dirty="0"/>
              <a:t>          Propose a linear model to predict body fat.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2"/>
    </mc:Choice>
    <mc:Fallback xmlns="">
      <p:transition spd="slow" advTm="1119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6: Rule of Thumb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26965"/>
            <a:ext cx="10058400" cy="1034305"/>
          </a:xfrm>
        </p:spPr>
        <p:txBody>
          <a:bodyPr>
            <a:normAutofit/>
          </a:bodyPr>
          <a:lstStyle/>
          <a:p>
            <a:endParaRPr lang="en-US" altLang="zh-CN" sz="2400" b="1" dirty="0"/>
          </a:p>
          <a:p>
            <a:pPr algn="ctr"/>
            <a:r>
              <a:rPr lang="en-US" altLang="zh-CN" sz="2400" i="1" dirty="0"/>
              <a:t>“Multiply your weight (kg) by 0.3, add your abdomen (cm) and minus 50”</a:t>
            </a:r>
          </a:p>
          <a:p>
            <a:endParaRPr kumimoji="1"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160"/>
              </p:ext>
            </p:extLst>
          </p:nvPr>
        </p:nvGraphicFramePr>
        <p:xfrm>
          <a:off x="669371" y="4209646"/>
          <a:ext cx="3314384" cy="994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 (kg)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ABDOMEN (cm)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/>
          <p:nvPr/>
        </p:nvCxnSpPr>
        <p:spPr>
          <a:xfrm flipV="1">
            <a:off x="4155919" y="4665656"/>
            <a:ext cx="1457325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79427" y="4239020"/>
            <a:ext cx="1201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BodyFat</a:t>
            </a:r>
            <a:endParaRPr kumimoji="1" lang="en-US" altLang="zh-CN" sz="2400" dirty="0"/>
          </a:p>
          <a:p>
            <a:r>
              <a:rPr kumimoji="1" lang="en-US" altLang="zh-CN" sz="2400" dirty="0"/>
              <a:t>  result</a:t>
            </a:r>
          </a:p>
          <a:p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99055"/>
              </p:ext>
            </p:extLst>
          </p:nvPr>
        </p:nvGraphicFramePr>
        <p:xfrm>
          <a:off x="5776679" y="4168237"/>
          <a:ext cx="5987342" cy="994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2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0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Precisely</a:t>
                      </a:r>
                      <a:r>
                        <a:rPr lang="en-US" altLang="zh-CN" baseline="0" dirty="0"/>
                        <a:t> Estimate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95% Confidence Interval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Rule of Thumb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17%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[16.5%, 17.5%]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16%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2483" y="2908614"/>
                <a:ext cx="821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𝐵𝑜𝑑𝑦𝐹𝑎𝑡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(%)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=−50+ 0.3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𝑊𝐸𝐼𝐺𝐻𝑇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𝑘𝑔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𝐴𝐵𝐷𝑂𝑀𝐸𝑁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83" y="2908614"/>
                <a:ext cx="8218917" cy="369332"/>
              </a:xfrm>
              <a:prstGeom prst="rect">
                <a:avLst/>
              </a:prstGeom>
              <a:blipFill>
                <a:blip r:embed="rId4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85F264-36E9-0040-94D5-7FD130850FCB}"/>
              </a:ext>
            </a:extLst>
          </p:cNvPr>
          <p:cNvSpPr txBox="1"/>
          <p:nvPr/>
        </p:nvSpPr>
        <p:spPr>
          <a:xfrm>
            <a:off x="669371" y="3623827"/>
            <a:ext cx="152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</a:t>
            </a:r>
            <a:r>
              <a:rPr lang="en-US" altLang="zh-C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"/>
    </mc:Choice>
    <mc:Fallback xmlns="">
      <p:transition spd="slow" advTm="47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7: Strength and Weakness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07145"/>
            <a:ext cx="10058400" cy="4023360"/>
          </a:xfrm>
        </p:spPr>
        <p:txBody>
          <a:bodyPr>
            <a:normAutofit/>
          </a:bodyPr>
          <a:lstStyle/>
          <a:p>
            <a:endParaRPr kumimoji="1" lang="en-US" altLang="zh-CN" sz="2400" dirty="0"/>
          </a:p>
          <a:p>
            <a:r>
              <a:rPr kumimoji="1" lang="en-US" altLang="zh-CN" sz="2400" b="1" dirty="0"/>
              <a:t>Strength: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Constant Effects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Consistency of Unit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Intuitively Reasonable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Valid Model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Simplicity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26480" y="1845734"/>
            <a:ext cx="7840980" cy="3746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2400" dirty="0"/>
          </a:p>
          <a:p>
            <a:r>
              <a:rPr kumimoji="1" lang="en-US" altLang="zh-CN" sz="2400" b="1" dirty="0"/>
              <a:t>Weakness: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Linearity Assumption may not satisfied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Model Suitable for Men only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26480" y="3718825"/>
            <a:ext cx="7840980" cy="3746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b="1" dirty="0"/>
              <a:t>Further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work</a:t>
            </a:r>
          </a:p>
          <a:p>
            <a:pPr marL="0" indent="0">
              <a:buNone/>
            </a:pPr>
            <a:r>
              <a:rPr kumimoji="1" lang="en-US" altLang="zh-CN" sz="2400" dirty="0"/>
              <a:t>Find an nonlinear model if exists.</a:t>
            </a:r>
          </a:p>
        </p:txBody>
      </p:sp>
    </p:spTree>
    <p:extLst>
      <p:ext uri="{BB962C8B-B14F-4D97-AF65-F5344CB8AC3E}">
        <p14:creationId xmlns:p14="http://schemas.microsoft.com/office/powerpoint/2010/main" val="12640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rgbClr val="FFFFFF"/>
                </a:solidFill>
              </a:rPr>
              <a:t>Part 2: </a:t>
            </a:r>
            <a:br>
              <a:rPr kumimoji="1" lang="en-US" altLang="zh-CN" sz="4000" b="1" dirty="0">
                <a:solidFill>
                  <a:srgbClr val="FFFFFF"/>
                </a:solidFill>
              </a:rPr>
            </a:br>
            <a:r>
              <a:rPr kumimoji="1" lang="en-US" altLang="zh-CN" sz="4000" b="1" dirty="0">
                <a:solidFill>
                  <a:srgbClr val="FFFFFF"/>
                </a:solidFill>
              </a:rPr>
              <a:t>Data Cleaning</a:t>
            </a:r>
            <a:endParaRPr kumimoji="1" lang="zh-CN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70" y="4056486"/>
            <a:ext cx="3084844" cy="45524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FFFFFF"/>
                </a:solidFill>
              </a:rPr>
              <a:t>Boxplot of raw data:</a:t>
            </a:r>
          </a:p>
          <a:p>
            <a:endParaRPr kumimoji="1" lang="zh-CN" altLang="en-US" sz="15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6" y="516835"/>
            <a:ext cx="5676831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8"/>
    </mc:Choice>
    <mc:Fallback xmlns="">
      <p:transition spd="slow" advTm="120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2143" y="1019841"/>
            <a:ext cx="3690257" cy="993557"/>
          </a:xfrm>
        </p:spPr>
        <p:txBody>
          <a:bodyPr>
            <a:normAutofit/>
          </a:bodyPr>
          <a:lstStyle/>
          <a:p>
            <a:r>
              <a:rPr kumimoji="1" lang="en-US" altLang="zh-CN" b="1" smtClean="0"/>
              <a:t>Data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92143" y="2374919"/>
                <a:ext cx="3657599" cy="185071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Consistence of </a:t>
                </a:r>
                <a:r>
                  <a:rPr lang="en-US" altLang="zh-CN" sz="2400" dirty="0" smtClean="0"/>
                  <a:t>BODYFAT </a:t>
                </a:r>
                <a:r>
                  <a:rPr lang="en-US" altLang="zh-CN" sz="2400" dirty="0"/>
                  <a:t>versus DENSITY:</a:t>
                </a:r>
              </a:p>
              <a:p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𝐵𝑜𝑑𝑦𝑓𝑎𝑡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𝐷𝑒𝑛𝑠𝑖𝑡𝑦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2143" y="2374919"/>
                <a:ext cx="3657599" cy="1850717"/>
              </a:xfrm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29"/>
          <a:stretch/>
        </p:blipFill>
        <p:spPr>
          <a:xfrm>
            <a:off x="305887" y="144608"/>
            <a:ext cx="6399713" cy="60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3"/>
    </mc:Choice>
    <mc:Fallback xmlns="">
      <p:transition spd="slow" advTm="136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78182"/>
            <a:ext cx="10058400" cy="3790912"/>
          </a:xfrm>
        </p:spPr>
        <p:txBody>
          <a:bodyPr/>
          <a:lstStyle/>
          <a:p>
            <a:r>
              <a:rPr kumimoji="1" lang="en-US" altLang="zh-CN" sz="2400" smtClean="0"/>
              <a:t>Now </a:t>
            </a:r>
            <a:r>
              <a:rPr kumimoji="1" lang="en-US" altLang="zh-CN" sz="2400" dirty="0"/>
              <a:t>let’s look into these three points.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57265"/>
              </p:ext>
            </p:extLst>
          </p:nvPr>
        </p:nvGraphicFramePr>
        <p:xfrm>
          <a:off x="1579878" y="2888014"/>
          <a:ext cx="9093203" cy="1532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6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1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4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637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Recorded </a:t>
                      </a:r>
                      <a:r>
                        <a:rPr kumimoji="1" lang="en-US" altLang="zh-CN" sz="2400" dirty="0" smtClean="0"/>
                        <a:t>Body Fat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Estimated </a:t>
                      </a:r>
                      <a:r>
                        <a:rPr kumimoji="1" lang="en-US" altLang="zh-CN" sz="2400" dirty="0" smtClean="0"/>
                        <a:t>Body Fat </a:t>
                      </a:r>
                      <a:r>
                        <a:rPr kumimoji="1" lang="en-US" altLang="zh-CN" sz="2400" dirty="0"/>
                        <a:t>by</a:t>
                      </a:r>
                      <a:r>
                        <a:rPr kumimoji="1" lang="en-US" altLang="zh-CN" sz="2400" baseline="0" dirty="0"/>
                        <a:t> Formula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Record No.95</a:t>
                      </a:r>
                      <a:endParaRPr lang="en-US" altLang="zh-C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9.6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35177" y="5186363"/>
            <a:ext cx="424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This </a:t>
            </a:r>
            <a:r>
              <a:rPr kumimoji="1" lang="en-US" altLang="zh-CN" sz="2400"/>
              <a:t>is too </a:t>
            </a:r>
            <a:r>
              <a:rPr kumimoji="1" lang="en-US" altLang="zh-CN" sz="2400" dirty="0"/>
              <a:t>small, impossible!</a:t>
            </a:r>
            <a:endParaRPr kumimoji="1" lang="zh-CN" altLang="en-US" sz="2400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8829675" y="4529138"/>
            <a:ext cx="428625" cy="65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3"/>
    </mc:Choice>
    <mc:Fallback xmlns="">
      <p:transition spd="slow" advTm="797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1659"/>
            <a:ext cx="10058400" cy="423481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Compare with a correctly recorded point No. 24:</a:t>
            </a:r>
          </a:p>
          <a:p>
            <a:pPr marL="0" indent="0">
              <a:lnSpc>
                <a:spcPct val="40000"/>
              </a:lnSpc>
              <a:buNone/>
            </a:pPr>
            <a:endParaRPr kumimoji="1" lang="en-US" altLang="zh-CN" dirty="0"/>
          </a:p>
          <a:p>
            <a:r>
              <a:rPr kumimoji="1" lang="en-US" altLang="zh-CN" sz="2400" dirty="0"/>
              <a:t>The recorded </a:t>
            </a:r>
            <a:r>
              <a:rPr kumimoji="1" lang="en-US" altLang="zh-CN" sz="2400" dirty="0" smtClean="0"/>
              <a:t>Body Fat </a:t>
            </a:r>
            <a:r>
              <a:rPr kumimoji="1" lang="en-US" altLang="zh-CN" sz="2400" dirty="0"/>
              <a:t>is more reasonable, </a:t>
            </a:r>
            <a:r>
              <a:rPr kumimoji="1" lang="en-US" altLang="zh-CN" sz="2400" dirty="0" smtClean="0"/>
              <a:t>stick </a:t>
            </a:r>
            <a:r>
              <a:rPr kumimoji="1" lang="en-US" altLang="zh-CN" sz="2400" dirty="0"/>
              <a:t>to that one.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3536"/>
              </p:ext>
            </p:extLst>
          </p:nvPr>
        </p:nvGraphicFramePr>
        <p:xfrm>
          <a:off x="1804766" y="2351628"/>
          <a:ext cx="8643427" cy="1384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4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37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4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Recorded </a:t>
                      </a:r>
                      <a:r>
                        <a:rPr kumimoji="1" lang="en-US" altLang="zh-CN" sz="2000" dirty="0" smtClean="0"/>
                        <a:t>Body Fat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Estimated </a:t>
                      </a:r>
                      <a:r>
                        <a:rPr kumimoji="1" lang="en-US" altLang="zh-CN" sz="2000" dirty="0" smtClean="0"/>
                        <a:t>Body Fat </a:t>
                      </a:r>
                      <a:r>
                        <a:rPr kumimoji="1" lang="en-US" altLang="zh-CN" sz="2000" dirty="0"/>
                        <a:t>by Formula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Record No.75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9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0"/>
    </mc:Choice>
    <mc:Fallback xmlns="">
      <p:transition spd="slow" advTm="79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1659"/>
            <a:ext cx="10058400" cy="423481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Compare with a correctly recorded point No. 24:</a:t>
            </a:r>
          </a:p>
          <a:p>
            <a:pPr marL="0" indent="0">
              <a:lnSpc>
                <a:spcPct val="40000"/>
              </a:lnSpc>
              <a:buNone/>
            </a:pPr>
            <a:endParaRPr kumimoji="1" lang="en-US" altLang="zh-CN" dirty="0"/>
          </a:p>
          <a:p>
            <a:r>
              <a:rPr kumimoji="1" lang="en-US" altLang="zh-CN" sz="2400" dirty="0"/>
              <a:t>The estimated </a:t>
            </a:r>
            <a:r>
              <a:rPr kumimoji="1" lang="en-US" altLang="zh-CN" sz="2400" dirty="0" smtClean="0"/>
              <a:t>Body Fat </a:t>
            </a:r>
            <a:r>
              <a:rPr kumimoji="1" lang="en-US" altLang="zh-CN" sz="2400" dirty="0"/>
              <a:t>is more reasonable, </a:t>
            </a:r>
            <a:r>
              <a:rPr kumimoji="1" lang="en-US" altLang="zh-CN" sz="2400" dirty="0" smtClean="0"/>
              <a:t>change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it.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02807"/>
              </p:ext>
            </p:extLst>
          </p:nvPr>
        </p:nvGraphicFramePr>
        <p:xfrm>
          <a:off x="1792062" y="2444091"/>
          <a:ext cx="8668836" cy="1418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0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81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26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Recorded </a:t>
                      </a:r>
                      <a:r>
                        <a:rPr kumimoji="1" lang="en-US" altLang="zh-CN" sz="2000" dirty="0" err="1"/>
                        <a:t>BodyFat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Estimated </a:t>
                      </a:r>
                      <a:r>
                        <a:rPr kumimoji="1" lang="en-US" altLang="zh-CN" sz="2000" dirty="0" err="1"/>
                        <a:t>BodyFat</a:t>
                      </a:r>
                      <a:r>
                        <a:rPr kumimoji="1" lang="en-US" altLang="zh-CN" sz="2000" dirty="0"/>
                        <a:t> by Formula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Record No.47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8"/>
    </mc:Choice>
    <mc:Fallback xmlns="">
      <p:transition spd="slow" advTm="39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Data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374919"/>
                <a:ext cx="4116615" cy="36701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Consistence of BMI versus HEIGHT and WEIGHT:</a:t>
                </a:r>
              </a:p>
              <a:p>
                <a:r>
                  <a:rPr lang="en-US" altLang="zh-CN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charset="0"/>
                      </a:rPr>
                      <m:t>𝐵𝑀𝐼</m:t>
                    </m:r>
                    <m:r>
                      <a:rPr lang="en-US" altLang="zh-CN" sz="2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zh-CN" sz="2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charset="0"/>
                          </a:rPr>
                          <m:t>𝑤𝑒𝑖𝑔h𝑡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𝑘𝑔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charset="0"/>
                          </a:rPr>
                          <m:t>h𝑒𝑖𝑔h𝑡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200" dirty="0" smtClean="0"/>
              </a:p>
              <a:p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These </a:t>
                </a:r>
                <a:r>
                  <a:rPr kumimoji="1" lang="en-US" altLang="zh-CN" sz="2400" dirty="0"/>
                  <a:t>two points are excluded.</a:t>
                </a:r>
                <a:endParaRPr kumimoji="1" lang="zh-CN" altLang="en-US" sz="24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374919"/>
                <a:ext cx="4116615" cy="3670180"/>
              </a:xfrm>
              <a:blipFill rotWithShape="0">
                <a:blip r:embed="rId2"/>
                <a:stretch>
                  <a:fillRect l="-221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4" y="359291"/>
            <a:ext cx="5612824" cy="56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8"/>
    </mc:Choice>
    <mc:Fallback xmlns="">
      <p:transition spd="slow" advTm="79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86169"/>
              </p:ext>
            </p:extLst>
          </p:nvPr>
        </p:nvGraphicFramePr>
        <p:xfrm>
          <a:off x="1221970" y="2175163"/>
          <a:ext cx="8088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2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Variables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 Backward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WEIGHT, ABDOMEN, FOREARM, WRIST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 Forward &amp; Both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ABDOMEN, WEIGHT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AIC Backward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variables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8"/>
    </mc:Choice>
    <mc:Fallback xmlns="">
      <p:transition spd="slow" advTm="118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543</Words>
  <Application>Microsoft Macintosh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Cambria Math</vt:lpstr>
      <vt:lpstr>DengXian</vt:lpstr>
      <vt:lpstr>Mangal</vt:lpstr>
      <vt:lpstr>Times New Roman</vt:lpstr>
      <vt:lpstr>Wingdings</vt:lpstr>
      <vt:lpstr>宋体</vt:lpstr>
      <vt:lpstr>怀旧</vt:lpstr>
      <vt:lpstr>Body Fat Prediction</vt:lpstr>
      <vt:lpstr>Part 1 Introduction</vt:lpstr>
      <vt:lpstr>Part 2:  Data Cleaning</vt:lpstr>
      <vt:lpstr>Data Cleaning</vt:lpstr>
      <vt:lpstr>Data Cleaning</vt:lpstr>
      <vt:lpstr>Data Cleaning</vt:lpstr>
      <vt:lpstr>Data Cleaning</vt:lpstr>
      <vt:lpstr>Data Cleaning</vt:lpstr>
      <vt:lpstr>Part 3: Variable Selection</vt:lpstr>
      <vt:lpstr>Part 3: Variable Selection</vt:lpstr>
      <vt:lpstr>Part 3: Variable Selection</vt:lpstr>
      <vt:lpstr>Part 4:  Model Diagnostic</vt:lpstr>
      <vt:lpstr>Model Diagnostic</vt:lpstr>
      <vt:lpstr>Model Diagnostic</vt:lpstr>
      <vt:lpstr>Model Diagnostic</vt:lpstr>
      <vt:lpstr>Part 5: Model Comparison and Outlier Detection</vt:lpstr>
      <vt:lpstr>Part 5: Model Comparison &amp; Outlier Detection</vt:lpstr>
      <vt:lpstr>Part 5: Model Comparison and Outlier Detection</vt:lpstr>
      <vt:lpstr>PowerPoint Presentation</vt:lpstr>
      <vt:lpstr>Part 6: Rule of Thumb</vt:lpstr>
      <vt:lpstr>Part 7: Strength and Weakness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628 Module 1</dc:title>
  <dc:creator>YIQIAO ZHANG</dc:creator>
  <cp:lastModifiedBy>Microsoft Office User</cp:lastModifiedBy>
  <cp:revision>48</cp:revision>
  <dcterms:created xsi:type="dcterms:W3CDTF">2018-03-03T04:10:59Z</dcterms:created>
  <dcterms:modified xsi:type="dcterms:W3CDTF">2018-07-07T17:16:58Z</dcterms:modified>
</cp:coreProperties>
</file>