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4"/>
  </p:notesMasterIdLst>
  <p:handoutMasterIdLst>
    <p:handoutMasterId r:id="rId85"/>
  </p:handoutMasterIdLst>
  <p:sldIdLst>
    <p:sldId id="256" r:id="rId2"/>
    <p:sldId id="380" r:id="rId3"/>
    <p:sldId id="381" r:id="rId4"/>
    <p:sldId id="382" r:id="rId5"/>
    <p:sldId id="383" r:id="rId6"/>
    <p:sldId id="385" r:id="rId7"/>
    <p:sldId id="387" r:id="rId8"/>
    <p:sldId id="388" r:id="rId9"/>
    <p:sldId id="389" r:id="rId10"/>
    <p:sldId id="390" r:id="rId11"/>
    <p:sldId id="401" r:id="rId12"/>
    <p:sldId id="391" r:id="rId13"/>
    <p:sldId id="402" r:id="rId14"/>
    <p:sldId id="392" r:id="rId15"/>
    <p:sldId id="393" r:id="rId16"/>
    <p:sldId id="403" r:id="rId17"/>
    <p:sldId id="404" r:id="rId18"/>
    <p:sldId id="405" r:id="rId19"/>
    <p:sldId id="406" r:id="rId20"/>
    <p:sldId id="407" r:id="rId21"/>
    <p:sldId id="396" r:id="rId22"/>
    <p:sldId id="399" r:id="rId23"/>
    <p:sldId id="408" r:id="rId24"/>
    <p:sldId id="409" r:id="rId25"/>
    <p:sldId id="410" r:id="rId26"/>
    <p:sldId id="411" r:id="rId27"/>
    <p:sldId id="412" r:id="rId28"/>
    <p:sldId id="376" r:id="rId29"/>
    <p:sldId id="377" r:id="rId30"/>
    <p:sldId id="378" r:id="rId31"/>
    <p:sldId id="413" r:id="rId32"/>
    <p:sldId id="370" r:id="rId33"/>
    <p:sldId id="371" r:id="rId34"/>
    <p:sldId id="372" r:id="rId35"/>
    <p:sldId id="414" r:id="rId36"/>
    <p:sldId id="460" r:id="rId37"/>
    <p:sldId id="418" r:id="rId38"/>
    <p:sldId id="419" r:id="rId39"/>
    <p:sldId id="420" r:id="rId40"/>
    <p:sldId id="425" r:id="rId41"/>
    <p:sldId id="421" r:id="rId42"/>
    <p:sldId id="415" r:id="rId43"/>
    <p:sldId id="416" r:id="rId44"/>
    <p:sldId id="417" r:id="rId45"/>
    <p:sldId id="422" r:id="rId46"/>
    <p:sldId id="450" r:id="rId47"/>
    <p:sldId id="451" r:id="rId48"/>
    <p:sldId id="423" r:id="rId49"/>
    <p:sldId id="424" r:id="rId50"/>
    <p:sldId id="454" r:id="rId51"/>
    <p:sldId id="453" r:id="rId52"/>
    <p:sldId id="448" r:id="rId53"/>
    <p:sldId id="455" r:id="rId54"/>
    <p:sldId id="456" r:id="rId55"/>
    <p:sldId id="427" r:id="rId56"/>
    <p:sldId id="428" r:id="rId57"/>
    <p:sldId id="426" r:id="rId58"/>
    <p:sldId id="429" r:id="rId59"/>
    <p:sldId id="430" r:id="rId60"/>
    <p:sldId id="379" r:id="rId61"/>
    <p:sldId id="431" r:id="rId62"/>
    <p:sldId id="432" r:id="rId63"/>
    <p:sldId id="433" r:id="rId64"/>
    <p:sldId id="434" r:id="rId65"/>
    <p:sldId id="447" r:id="rId66"/>
    <p:sldId id="458" r:id="rId67"/>
    <p:sldId id="435" r:id="rId68"/>
    <p:sldId id="436" r:id="rId69"/>
    <p:sldId id="437" r:id="rId70"/>
    <p:sldId id="337" r:id="rId71"/>
    <p:sldId id="438" r:id="rId72"/>
    <p:sldId id="439" r:id="rId73"/>
    <p:sldId id="440" r:id="rId74"/>
    <p:sldId id="441" r:id="rId75"/>
    <p:sldId id="442" r:id="rId76"/>
    <p:sldId id="443" r:id="rId77"/>
    <p:sldId id="444" r:id="rId78"/>
    <p:sldId id="461" r:id="rId79"/>
    <p:sldId id="462" r:id="rId80"/>
    <p:sldId id="457" r:id="rId81"/>
    <p:sldId id="459" r:id="rId82"/>
    <p:sldId id="446" r:id="rId83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7030A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1" autoAdjust="0"/>
    <p:restoredTop sz="95833" autoAdjust="0"/>
  </p:normalViewPr>
  <p:slideViewPr>
    <p:cSldViewPr>
      <p:cViewPr varScale="1">
        <p:scale>
          <a:sx n="82" d="100"/>
          <a:sy n="82" d="100"/>
        </p:scale>
        <p:origin x="10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62"/>
    </p:cViewPr>
  </p:sorterViewPr>
  <p:notesViewPr>
    <p:cSldViewPr>
      <p:cViewPr varScale="1">
        <p:scale>
          <a:sx n="63" d="100"/>
          <a:sy n="63" d="100"/>
        </p:scale>
        <p:origin x="29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65F3C-7F68-4A50-855E-74B4673B421B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CB39C-D5F8-4EFB-BFA4-81FC606A5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345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A73D3-CF9F-472B-BE49-2677B8246EAD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B8047-4DBE-4D08-925D-E49847F6EC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15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41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17/09/2021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7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93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35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9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21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29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85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05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98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30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07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D66B5-51D1-4AB6-8903-C9957EA300C4}" type="datetimeFigureOut">
              <a:rPr lang="en-GB" smtClean="0"/>
              <a:t>17/09/2021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1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9456" y="2522763"/>
            <a:ext cx="9932640" cy="2274390"/>
          </a:xfrm>
        </p:spPr>
        <p:txBody>
          <a:bodyPr>
            <a:normAutofit/>
          </a:bodyPr>
          <a:lstStyle/>
          <a:p>
            <a:r>
              <a:rPr lang="en-GB" sz="7300" dirty="0">
                <a:latin typeface="+mn-lt"/>
              </a:rPr>
              <a:t>Introduction to GGplot2</a:t>
            </a:r>
            <a:br>
              <a:rPr lang="en-GB" sz="7300" dirty="0">
                <a:latin typeface="+mn-lt"/>
              </a:rPr>
            </a:br>
            <a:r>
              <a:rPr lang="en-GB" sz="31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Anne Segonds-Pichon, Simon Andrews</a:t>
            </a:r>
            <a:br>
              <a:rPr lang="en-GB" sz="7300" b="1" dirty="0">
                <a:latin typeface="+mn-lt"/>
              </a:rPr>
            </a:br>
            <a:r>
              <a:rPr lang="en-GB" sz="27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v2021-09</a:t>
            </a:r>
            <a:br>
              <a:rPr lang="en-GB" sz="3100" dirty="0">
                <a:latin typeface="+mn-lt"/>
              </a:rPr>
            </a:br>
            <a:endParaRPr lang="en-GB" sz="18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3" name="Picture 2" descr="M:\Work\bioinformatics_logo_smal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8618" y="5517232"/>
            <a:ext cx="3355200" cy="11910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43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668" y="2708920"/>
            <a:ext cx="2710927" cy="1143000"/>
          </a:xfrm>
        </p:spPr>
        <p:txBody>
          <a:bodyPr/>
          <a:lstStyle/>
          <a:p>
            <a:r>
              <a:rPr lang="en-GB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91305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6039" y="2708920"/>
            <a:ext cx="3896186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More Geometries</a:t>
            </a:r>
          </a:p>
        </p:txBody>
      </p:sp>
    </p:spTree>
    <p:extLst>
      <p:ext uri="{BB962C8B-B14F-4D97-AF65-F5344CB8AC3E}">
        <p14:creationId xmlns:p14="http://schemas.microsoft.com/office/powerpoint/2010/main" val="324997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Geometries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5920" y="1699429"/>
            <a:ext cx="4537720" cy="4736792"/>
          </a:xfrm>
        </p:spPr>
        <p:txBody>
          <a:bodyPr>
            <a:noAutofit/>
          </a:bodyPr>
          <a:lstStyle/>
          <a:p>
            <a:r>
              <a:rPr lang="en-GB" sz="3200" dirty="0"/>
              <a:t>Distribution Summaries</a:t>
            </a:r>
          </a:p>
          <a:p>
            <a:pPr lvl="1"/>
            <a:r>
              <a:rPr lang="en-GB" sz="2800" dirty="0" err="1"/>
              <a:t>geom_histogram</a:t>
            </a:r>
            <a:endParaRPr lang="en-GB" sz="2800" dirty="0"/>
          </a:p>
          <a:p>
            <a:pPr lvl="1"/>
            <a:r>
              <a:rPr lang="en-GB" sz="2800" dirty="0" err="1"/>
              <a:t>geom_density</a:t>
            </a:r>
            <a:endParaRPr lang="en-GB" sz="2800" dirty="0"/>
          </a:p>
          <a:p>
            <a:pPr lvl="1"/>
            <a:r>
              <a:rPr lang="en-GB" sz="2800" dirty="0" err="1"/>
              <a:t>geom_violin</a:t>
            </a:r>
            <a:endParaRPr lang="en-GB" sz="2800" dirty="0"/>
          </a:p>
          <a:p>
            <a:pPr lvl="1"/>
            <a:r>
              <a:rPr lang="en-GB" sz="2800" dirty="0" err="1"/>
              <a:t>geom_boxplot</a:t>
            </a:r>
            <a:endParaRPr lang="en-GB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7488" y="1686587"/>
            <a:ext cx="4105672" cy="4736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err="1"/>
              <a:t>Barplots</a:t>
            </a:r>
            <a:r>
              <a:rPr lang="en-GB" sz="3200" dirty="0"/>
              <a:t> </a:t>
            </a:r>
          </a:p>
          <a:p>
            <a:pPr lvl="1"/>
            <a:r>
              <a:rPr lang="en-GB" sz="2800" dirty="0" err="1"/>
              <a:t>geom_bar</a:t>
            </a:r>
            <a:endParaRPr lang="en-GB" sz="2800" dirty="0"/>
          </a:p>
          <a:p>
            <a:pPr lvl="1"/>
            <a:r>
              <a:rPr lang="en-GB" sz="2800" dirty="0" err="1"/>
              <a:t>geom_col</a:t>
            </a:r>
            <a:endParaRPr lang="en-GB" sz="2800" dirty="0"/>
          </a:p>
          <a:p>
            <a:endParaRPr lang="en-GB" sz="3200" dirty="0"/>
          </a:p>
          <a:p>
            <a:r>
              <a:rPr lang="en-GB" sz="3200" dirty="0" err="1"/>
              <a:t>Stripcharts</a:t>
            </a:r>
            <a:r>
              <a:rPr lang="en-GB" sz="3200" dirty="0"/>
              <a:t> </a:t>
            </a:r>
          </a:p>
          <a:p>
            <a:pPr lvl="1"/>
            <a:r>
              <a:rPr lang="en-GB" sz="2800" dirty="0" err="1"/>
              <a:t>geom_jitter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5581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1280" cy="1325563"/>
          </a:xfrm>
        </p:spPr>
        <p:txBody>
          <a:bodyPr/>
          <a:lstStyle/>
          <a:p>
            <a:r>
              <a:rPr lang="en-GB" dirty="0"/>
              <a:t>Drawing a </a:t>
            </a:r>
            <a:r>
              <a:rPr lang="en-GB" dirty="0" err="1"/>
              <a:t>barplot</a:t>
            </a:r>
            <a:r>
              <a:rPr lang="en-GB" dirty="0"/>
              <a:t> (</a:t>
            </a:r>
            <a:r>
              <a:rPr lang="en-GB" sz="4000" dirty="0" err="1">
                <a:latin typeface="Lucida Console" panose="020B0609040504020204" pitchFamily="49" charset="0"/>
              </a:rPr>
              <a:t>geom_col</a:t>
            </a:r>
            <a:r>
              <a:rPr lang="en-GB" sz="4000" dirty="0">
                <a:latin typeface="Lucida Console" panose="020B0609040504020204" pitchFamily="49" charset="0"/>
              </a:rPr>
              <a:t>()</a:t>
            </a:r>
            <a:r>
              <a:rPr lang="en-GB" sz="4000" dirty="0">
                <a:latin typeface="+mn-lt"/>
              </a:rPr>
              <a:t> or </a:t>
            </a:r>
            <a:r>
              <a:rPr lang="en-GB" sz="4000" dirty="0" err="1">
                <a:latin typeface="Lucida Console" panose="020B0609040504020204" pitchFamily="49" charset="0"/>
              </a:rPr>
              <a:t>geom_bar</a:t>
            </a:r>
            <a:r>
              <a:rPr lang="en-GB" sz="4000" dirty="0">
                <a:latin typeface="Lucida Console" panose="020B0609040504020204" pitchFamily="49" charset="0"/>
              </a:rPr>
              <a:t>()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Two different functions – depends on the nature of the data</a:t>
            </a:r>
          </a:p>
          <a:p>
            <a:endParaRPr lang="en-GB" dirty="0"/>
          </a:p>
          <a:p>
            <a:r>
              <a:rPr lang="en-GB" dirty="0"/>
              <a:t>If your data has values which represents the height of the bars use </a:t>
            </a:r>
            <a:r>
              <a:rPr lang="en-GB" dirty="0" err="1">
                <a:latin typeface="Lucida Console" panose="020B0609040504020204" pitchFamily="49" charset="0"/>
              </a:rPr>
              <a:t>geom_col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  <a:p>
            <a:r>
              <a:rPr lang="en-GB" dirty="0"/>
              <a:t>If your data has individual values and you want the plot to either count them or calculate a quantitative summary (usually the mean) then use </a:t>
            </a:r>
            <a:r>
              <a:rPr lang="en-GB" dirty="0" err="1">
                <a:latin typeface="Lucida Console" panose="020B0609040504020204" pitchFamily="49" charset="0"/>
              </a:rPr>
              <a:t>geom_bar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Many geometries are “summarising geometries”.  They calculate one or more aesthetics for you.</a:t>
            </a:r>
          </a:p>
        </p:txBody>
      </p:sp>
    </p:spTree>
    <p:extLst>
      <p:ext uri="{BB962C8B-B14F-4D97-AF65-F5344CB8AC3E}">
        <p14:creationId xmlns:p14="http://schemas.microsoft.com/office/powerpoint/2010/main" val="229496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1280" cy="1325563"/>
          </a:xfrm>
        </p:spPr>
        <p:txBody>
          <a:bodyPr/>
          <a:lstStyle/>
          <a:p>
            <a:r>
              <a:rPr lang="en-GB" dirty="0"/>
              <a:t>Drawing a bar height </a:t>
            </a:r>
            <a:r>
              <a:rPr lang="en-GB" dirty="0" err="1"/>
              <a:t>barplot</a:t>
            </a:r>
            <a:r>
              <a:rPr lang="en-GB" dirty="0"/>
              <a:t> (</a:t>
            </a:r>
            <a:r>
              <a:rPr lang="en-GB" sz="4000" dirty="0" err="1">
                <a:latin typeface="Lucida Console" panose="020B0609040504020204" pitchFamily="49" charset="0"/>
              </a:rPr>
              <a:t>geom_col</a:t>
            </a:r>
            <a:r>
              <a:rPr lang="en-GB" sz="4000" dirty="0">
                <a:latin typeface="Lucida Console" panose="020B0609040504020204" pitchFamily="49" charset="0"/>
              </a:rPr>
              <a:t>()</a:t>
            </a:r>
            <a:r>
              <a:rPr lang="en-GB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93" y="1586026"/>
            <a:ext cx="4814851" cy="483053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37942" y="1825625"/>
            <a:ext cx="5315857" cy="4351338"/>
          </a:xfrm>
        </p:spPr>
        <p:txBody>
          <a:bodyPr/>
          <a:lstStyle/>
          <a:p>
            <a:r>
              <a:rPr lang="en-GB" dirty="0"/>
              <a:t>Plot the expression values for the WT samples for all genes</a:t>
            </a:r>
          </a:p>
          <a:p>
            <a:endParaRPr lang="en-GB" dirty="0"/>
          </a:p>
          <a:p>
            <a:r>
              <a:rPr lang="en-GB" dirty="0"/>
              <a:t>What is your X?</a:t>
            </a:r>
          </a:p>
          <a:p>
            <a:r>
              <a:rPr lang="en-GB" dirty="0"/>
              <a:t>What is your Y?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30256" y="4763835"/>
            <a:ext cx="51235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expression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A tibble: 12 x 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Gene       WT     KO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1 Mia1     5.83  3.24  0.1 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Snrpa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8.59  5.02  0.001 </a:t>
            </a:r>
          </a:p>
        </p:txBody>
      </p:sp>
    </p:spTree>
    <p:extLst>
      <p:ext uri="{BB962C8B-B14F-4D97-AF65-F5344CB8AC3E}">
        <p14:creationId xmlns:p14="http://schemas.microsoft.com/office/powerpoint/2010/main" val="423157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70933"/>
            <a:ext cx="10515600" cy="1325563"/>
          </a:xfrm>
        </p:spPr>
        <p:txBody>
          <a:bodyPr/>
          <a:lstStyle/>
          <a:p>
            <a:r>
              <a:rPr lang="en-GB" dirty="0"/>
              <a:t>A bar height </a:t>
            </a:r>
            <a:r>
              <a:rPr lang="en-GB" dirty="0" err="1"/>
              <a:t>barplot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91344" y="1556619"/>
            <a:ext cx="662873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%&gt;%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(x=Gene, y=WT)) + 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geom_col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95180"/>
            <a:ext cx="10515600" cy="36009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20136" y="572374"/>
            <a:ext cx="51235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expression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A tibble: 12 x 4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Gene       WT     KO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1 Mia1     5.83  3.24  0.1  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Snrpa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8.59  5.02  0.001 </a:t>
            </a:r>
          </a:p>
        </p:txBody>
      </p:sp>
    </p:spTree>
    <p:extLst>
      <p:ext uri="{BB962C8B-B14F-4D97-AF65-F5344CB8AC3E}">
        <p14:creationId xmlns:p14="http://schemas.microsoft.com/office/powerpoint/2010/main" val="934008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10515600" cy="1325563"/>
          </a:xfrm>
        </p:spPr>
        <p:txBody>
          <a:bodyPr/>
          <a:lstStyle/>
          <a:p>
            <a:r>
              <a:rPr lang="en-GB" dirty="0"/>
              <a:t>A count summary </a:t>
            </a:r>
            <a:r>
              <a:rPr lang="en-GB" dirty="0" err="1"/>
              <a:t>barplot</a:t>
            </a:r>
            <a:r>
              <a:rPr lang="en-GB" dirty="0"/>
              <a:t> (</a:t>
            </a:r>
            <a:r>
              <a:rPr lang="en-GB" dirty="0" err="1">
                <a:latin typeface="Lucida Console" panose="020B0609040504020204" pitchFamily="49" charset="0"/>
              </a:rPr>
              <a:t>geom_bar</a:t>
            </a:r>
            <a:r>
              <a:rPr lang="en-GB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344" y="4040095"/>
            <a:ext cx="490368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Lucida Console" panose="020B0609040504020204" pitchFamily="49" charset="0"/>
              </a:rPr>
              <a:t>&gt; </a:t>
            </a:r>
            <a:r>
              <a:rPr lang="en-GB" sz="1600" dirty="0" err="1">
                <a:latin typeface="Lucida Console" panose="020B0609040504020204" pitchFamily="49" charset="0"/>
              </a:rPr>
              <a:t>mutation.plotting.data</a:t>
            </a:r>
            <a:endParaRPr lang="en-GB" sz="1600" dirty="0">
              <a:latin typeface="Lucida Console" panose="020B0609040504020204" pitchFamily="49" charset="0"/>
            </a:endParaRPr>
          </a:p>
          <a:p>
            <a:r>
              <a:rPr lang="en-GB" sz="1600" dirty="0">
                <a:latin typeface="Lucida Console" panose="020B0609040504020204" pitchFamily="49" charset="0"/>
              </a:rPr>
              <a:t># A tibble: 24,686 x 9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CHR      POS </a:t>
            </a:r>
            <a:r>
              <a:rPr lang="en-GB" sz="1600" dirty="0" err="1">
                <a:latin typeface="Lucida Console" panose="020B0609040504020204" pitchFamily="49" charset="0"/>
              </a:rPr>
              <a:t>dbSNP</a:t>
            </a:r>
            <a:r>
              <a:rPr lang="en-GB" sz="1600" dirty="0">
                <a:latin typeface="Lucida Console" panose="020B0609040504020204" pitchFamily="49" charset="0"/>
              </a:rPr>
              <a:t>      mutation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  &lt;</a:t>
            </a:r>
            <a:r>
              <a:rPr lang="en-GB" sz="1600" dirty="0" err="1">
                <a:latin typeface="Lucida Console" panose="020B0609040504020204" pitchFamily="49" charset="0"/>
              </a:rPr>
              <a:t>chr</a:t>
            </a:r>
            <a:r>
              <a:rPr lang="en-GB" sz="1600" dirty="0">
                <a:latin typeface="Lucida Console" panose="020B0609040504020204" pitchFamily="49" charset="0"/>
              </a:rPr>
              <a:t>&gt;  &lt;</a:t>
            </a:r>
            <a:r>
              <a:rPr lang="en-GB" sz="1600" dirty="0" err="1">
                <a:latin typeface="Lucida Console" panose="020B0609040504020204" pitchFamily="49" charset="0"/>
              </a:rPr>
              <a:t>dbl</a:t>
            </a:r>
            <a:r>
              <a:rPr lang="en-GB" sz="1600" dirty="0">
                <a:latin typeface="Lucida Console" panose="020B0609040504020204" pitchFamily="49" charset="0"/>
              </a:rPr>
              <a:t>&gt; &lt;</a:t>
            </a:r>
            <a:r>
              <a:rPr lang="en-GB" sz="1600" dirty="0" err="1">
                <a:latin typeface="Lucida Console" panose="020B0609040504020204" pitchFamily="49" charset="0"/>
              </a:rPr>
              <a:t>chr</a:t>
            </a:r>
            <a:r>
              <a:rPr lang="en-GB" sz="1600" dirty="0">
                <a:latin typeface="Lucida Console" panose="020B0609040504020204" pitchFamily="49" charset="0"/>
              </a:rPr>
              <a:t>&gt;      &lt;</a:t>
            </a:r>
            <a:r>
              <a:rPr lang="en-GB" sz="1600" dirty="0" err="1">
                <a:latin typeface="Lucida Console" panose="020B0609040504020204" pitchFamily="49" charset="0"/>
              </a:rPr>
              <a:t>chr</a:t>
            </a:r>
            <a:r>
              <a:rPr lang="en-GB" sz="16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1 1      69270 .          A-&gt;G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2 1      69511 rs75062661 A-&gt;G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3 1      69761 .          A-&gt;T 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4 1      69897 rs75758884 T-&gt;C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5 1     877831 rs6672356  T-&gt;C</a:t>
            </a:r>
          </a:p>
          <a:p>
            <a:r>
              <a:rPr lang="en-GB" sz="1600" dirty="0">
                <a:latin typeface="Lucida Console" panose="020B0609040504020204" pitchFamily="49" charset="0"/>
              </a:rPr>
              <a:t> 6 1     881627 rs2272757  G-&gt;A</a:t>
            </a:r>
          </a:p>
        </p:txBody>
      </p:sp>
      <p:sp>
        <p:nvSpPr>
          <p:cNvPr id="5" name="Rectangle 4"/>
          <p:cNvSpPr/>
          <p:nvPr/>
        </p:nvSpPr>
        <p:spPr>
          <a:xfrm>
            <a:off x="911424" y="1576819"/>
            <a:ext cx="6336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>
                <a:latin typeface="Lucida Console" panose="020B0609040504020204" pitchFamily="49" charset="0"/>
              </a:rPr>
              <a:t>mutation.plotting.data</a:t>
            </a:r>
            <a:r>
              <a:rPr lang="en-GB" sz="2800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sz="2800" dirty="0">
                <a:latin typeface="Lucida Console" panose="020B0609040504020204" pitchFamily="49" charset="0"/>
              </a:rPr>
              <a:t>  </a:t>
            </a:r>
            <a:r>
              <a:rPr lang="en-GB" sz="2800" dirty="0" err="1">
                <a:latin typeface="Lucida Console" panose="020B0609040504020204" pitchFamily="49" charset="0"/>
              </a:rPr>
              <a:t>ggplot</a:t>
            </a:r>
            <a:r>
              <a:rPr lang="en-GB" sz="2800" dirty="0">
                <a:latin typeface="Lucida Console" panose="020B0609040504020204" pitchFamily="49" charset="0"/>
              </a:rPr>
              <a:t>(</a:t>
            </a:r>
            <a:r>
              <a:rPr lang="en-GB" sz="2800" dirty="0" err="1">
                <a:latin typeface="Lucida Console" panose="020B0609040504020204" pitchFamily="49" charset="0"/>
              </a:rPr>
              <a:t>aes</a:t>
            </a:r>
            <a:r>
              <a:rPr lang="en-GB" sz="2800" dirty="0">
                <a:latin typeface="Lucida Console" panose="020B0609040504020204" pitchFamily="49" charset="0"/>
              </a:rPr>
              <a:t>(x=mutation)) +</a:t>
            </a:r>
          </a:p>
          <a:p>
            <a:r>
              <a:rPr lang="en-GB" sz="2800" dirty="0">
                <a:latin typeface="Lucida Console" panose="020B0609040504020204" pitchFamily="49" charset="0"/>
              </a:rPr>
              <a:t>    </a:t>
            </a:r>
            <a:r>
              <a:rPr lang="en-GB" sz="2800" dirty="0" err="1">
                <a:latin typeface="Lucida Console" panose="020B0609040504020204" pitchFamily="49" charset="0"/>
              </a:rPr>
              <a:t>geom_bar</a:t>
            </a:r>
            <a:r>
              <a:rPr lang="en-GB" sz="2800" dirty="0"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569" y="3960720"/>
            <a:ext cx="6329081" cy="26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4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903" y="151676"/>
            <a:ext cx="10515600" cy="1325563"/>
          </a:xfrm>
        </p:spPr>
        <p:txBody>
          <a:bodyPr/>
          <a:lstStyle/>
          <a:p>
            <a:r>
              <a:rPr lang="en-GB" dirty="0"/>
              <a:t>A mean summary </a:t>
            </a:r>
            <a:r>
              <a:rPr lang="en-GB" dirty="0" err="1"/>
              <a:t>barplot</a:t>
            </a:r>
            <a:r>
              <a:rPr lang="en-GB" dirty="0"/>
              <a:t> (</a:t>
            </a:r>
            <a:r>
              <a:rPr lang="en-GB" dirty="0" err="1">
                <a:latin typeface="Lucida Console" panose="020B0609040504020204" pitchFamily="49" charset="0"/>
              </a:rPr>
              <a:t>geom_bar</a:t>
            </a:r>
            <a:r>
              <a:rPr lang="en-GB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10" y="3573016"/>
            <a:ext cx="576778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&gt; </a:t>
            </a:r>
            <a:r>
              <a:rPr lang="en-GB" sz="1400" dirty="0" err="1">
                <a:latin typeface="Lucida Console" panose="020B0609040504020204" pitchFamily="49" charset="0"/>
              </a:rPr>
              <a:t>mutation.plotting.data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# A tibble: 24,686 x 9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CHR      POS mutation  </a:t>
            </a:r>
            <a:r>
              <a:rPr lang="en-GB" sz="1400" dirty="0" err="1">
                <a:latin typeface="Lucida Console" panose="020B0609040504020204" pitchFamily="49" charset="0"/>
              </a:rPr>
              <a:t>MutantReads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1 1      69270 A-&gt;G         3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2 1      69511 A-&gt;G        24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3 1      69761 A-&gt;T         8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4 1      69897 T-&gt;C         3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5 1     877831 T-&gt;C        10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6 1     881627 G-&gt;A        52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7 1     887801 A-&gt;G        47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8 1     888639 T-&gt;C        23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9 1     888659 T-&gt;C        17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10 1     889158 G-&gt;C        25</a:t>
            </a:r>
          </a:p>
        </p:txBody>
      </p:sp>
      <p:sp>
        <p:nvSpPr>
          <p:cNvPr id="5" name="Rectangle 4"/>
          <p:cNvSpPr/>
          <p:nvPr/>
        </p:nvSpPr>
        <p:spPr>
          <a:xfrm>
            <a:off x="1721946" y="1509464"/>
            <a:ext cx="81904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latin typeface="Lucida Console" panose="020B0609040504020204" pitchFamily="49" charset="0"/>
              </a:rPr>
              <a:t>mutation.plotting.data</a:t>
            </a:r>
            <a:r>
              <a:rPr lang="en-GB" sz="2400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sz="2400" dirty="0">
                <a:latin typeface="Lucida Console" panose="020B0609040504020204" pitchFamily="49" charset="0"/>
              </a:rPr>
              <a:t>  ggplot(</a:t>
            </a:r>
            <a:r>
              <a:rPr lang="en-GB" sz="2400" dirty="0" err="1">
                <a:latin typeface="Lucida Console" panose="020B0609040504020204" pitchFamily="49" charset="0"/>
              </a:rPr>
              <a:t>aes</a:t>
            </a:r>
            <a:r>
              <a:rPr lang="en-GB" sz="2400" dirty="0">
                <a:latin typeface="Lucida Console" panose="020B0609040504020204" pitchFamily="49" charset="0"/>
              </a:rPr>
              <a:t>(x=mutation, y=</a:t>
            </a:r>
            <a:r>
              <a:rPr lang="en-GB" sz="2400" dirty="0" err="1">
                <a:latin typeface="Lucida Console" panose="020B0609040504020204" pitchFamily="49" charset="0"/>
              </a:rPr>
              <a:t>MutantReads</a:t>
            </a:r>
            <a:r>
              <a:rPr lang="en-GB" sz="2400" dirty="0">
                <a:latin typeface="Lucida Console" panose="020B0609040504020204" pitchFamily="49" charset="0"/>
              </a:rPr>
              <a:t>)) +</a:t>
            </a:r>
          </a:p>
          <a:p>
            <a:r>
              <a:rPr lang="en-GB" sz="2400" dirty="0">
                <a:latin typeface="Lucida Console" panose="020B0609040504020204" pitchFamily="49" charset="0"/>
              </a:rPr>
              <a:t>  </a:t>
            </a:r>
            <a:r>
              <a:rPr lang="en-GB" sz="2400" dirty="0" err="1">
                <a:latin typeface="Lucida Console" panose="020B0609040504020204" pitchFamily="49" charset="0"/>
              </a:rPr>
              <a:t>geom_bar</a:t>
            </a:r>
            <a:r>
              <a:rPr lang="en-GB" sz="2400" dirty="0">
                <a:latin typeface="Lucida Console" panose="020B0609040504020204" pitchFamily="49" charset="0"/>
              </a:rPr>
              <a:t>(stat="summary", fun=mean)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204" y="3717032"/>
            <a:ext cx="7123501" cy="29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6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16632"/>
            <a:ext cx="10515600" cy="1325563"/>
          </a:xfrm>
        </p:spPr>
        <p:txBody>
          <a:bodyPr/>
          <a:lstStyle/>
          <a:p>
            <a:r>
              <a:rPr lang="en-GB" dirty="0"/>
              <a:t>Stacked and Grouped </a:t>
            </a:r>
            <a:r>
              <a:rPr lang="en-GB" dirty="0" err="1"/>
              <a:t>Barplots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-19339" y="3302772"/>
            <a:ext cx="29469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&gt; </a:t>
            </a:r>
            <a:r>
              <a:rPr lang="en-GB" sz="1400" dirty="0" err="1">
                <a:latin typeface="Lucida Console" panose="020B0609040504020204" pitchFamily="49" charset="0"/>
              </a:rPr>
              <a:t>bar.group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# A tibble: 12 x 3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Gene  genotype value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1 Gnai3 WT        9.39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2 </a:t>
            </a:r>
            <a:r>
              <a:rPr lang="en-GB" sz="1400" dirty="0" err="1">
                <a:latin typeface="Lucida Console" panose="020B0609040504020204" pitchFamily="49" charset="0"/>
              </a:rPr>
              <a:t>Pbsn</a:t>
            </a:r>
            <a:r>
              <a:rPr lang="en-GB" sz="1400" dirty="0">
                <a:latin typeface="Lucida Console" panose="020B0609040504020204" pitchFamily="49" charset="0"/>
              </a:rPr>
              <a:t>  WT       91.7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3 Cdc45 WT       69.2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4 Gnai3 WT       10.9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5 </a:t>
            </a:r>
            <a:r>
              <a:rPr lang="en-GB" sz="1400" dirty="0" err="1">
                <a:latin typeface="Lucida Console" panose="020B0609040504020204" pitchFamily="49" charset="0"/>
              </a:rPr>
              <a:t>Pbsn</a:t>
            </a:r>
            <a:r>
              <a:rPr lang="en-GB" sz="1400" dirty="0">
                <a:latin typeface="Lucida Console" panose="020B0609040504020204" pitchFamily="49" charset="0"/>
              </a:rPr>
              <a:t>  WT       59.6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6 Cdc45 WT       36.1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7 Gnai3 KO       33.5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8 </a:t>
            </a:r>
            <a:r>
              <a:rPr lang="en-GB" sz="1400" dirty="0" err="1">
                <a:latin typeface="Lucida Console" panose="020B0609040504020204" pitchFamily="49" charset="0"/>
              </a:rPr>
              <a:t>Pbsn</a:t>
            </a:r>
            <a:r>
              <a:rPr lang="en-GB" sz="1400" dirty="0">
                <a:latin typeface="Lucida Console" panose="020B0609040504020204" pitchFamily="49" charset="0"/>
              </a:rPr>
              <a:t>  KO       45.3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9 Cdc45 KO       54.4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10 Gnai3 KO       81.9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11 </a:t>
            </a:r>
            <a:r>
              <a:rPr lang="en-GB" sz="1400" dirty="0" err="1">
                <a:latin typeface="Lucida Console" panose="020B0609040504020204" pitchFamily="49" charset="0"/>
              </a:rPr>
              <a:t>Pbsn</a:t>
            </a:r>
            <a:r>
              <a:rPr lang="en-GB" sz="1400" dirty="0">
                <a:latin typeface="Lucida Console" panose="020B0609040504020204" pitchFamily="49" charset="0"/>
              </a:rPr>
              <a:t>  KO       82.3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12 Cdc45 KO       38.1</a:t>
            </a:r>
          </a:p>
        </p:txBody>
      </p:sp>
      <p:sp>
        <p:nvSpPr>
          <p:cNvPr id="5" name="Rectangle 4"/>
          <p:cNvSpPr/>
          <p:nvPr/>
        </p:nvSpPr>
        <p:spPr>
          <a:xfrm>
            <a:off x="4943872" y="11721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400" dirty="0" err="1">
                <a:latin typeface="Lucida Console" panose="020B0609040504020204" pitchFamily="49" charset="0"/>
              </a:rPr>
              <a:t>bar.group</a:t>
            </a:r>
            <a:r>
              <a:rPr lang="en-GB" sz="2400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sz="2400" dirty="0">
                <a:latin typeface="Lucida Console" panose="020B0609040504020204" pitchFamily="49" charset="0"/>
              </a:rPr>
              <a:t>  ggplot(</a:t>
            </a:r>
            <a:r>
              <a:rPr lang="en-GB" sz="2400" dirty="0" err="1">
                <a:latin typeface="Lucida Console" panose="020B0609040504020204" pitchFamily="49" charset="0"/>
              </a:rPr>
              <a:t>aes</a:t>
            </a:r>
            <a:r>
              <a:rPr lang="en-GB" sz="2400" dirty="0">
                <a:latin typeface="Lucida Console" panose="020B0609040504020204" pitchFamily="49" charset="0"/>
              </a:rPr>
              <a:t>(x=Gene, y=value)) +</a:t>
            </a:r>
          </a:p>
          <a:p>
            <a:r>
              <a:rPr lang="en-GB" sz="2400" dirty="0">
                <a:latin typeface="Lucida Console" panose="020B0609040504020204" pitchFamily="49" charset="0"/>
              </a:rPr>
              <a:t>  </a:t>
            </a:r>
            <a:r>
              <a:rPr lang="en-GB" sz="2400" dirty="0" err="1">
                <a:latin typeface="Lucida Console" panose="020B0609040504020204" pitchFamily="49" charset="0"/>
              </a:rPr>
              <a:t>geom_col</a:t>
            </a:r>
            <a:r>
              <a:rPr lang="en-GB" sz="2400" dirty="0"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2708920"/>
            <a:ext cx="8328573" cy="3466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89070" y="6244018"/>
            <a:ext cx="2205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Sum of values</a:t>
            </a:r>
          </a:p>
        </p:txBody>
      </p:sp>
    </p:spTree>
    <p:extLst>
      <p:ext uri="{BB962C8B-B14F-4D97-AF65-F5344CB8AC3E}">
        <p14:creationId xmlns:p14="http://schemas.microsoft.com/office/powerpoint/2010/main" val="80855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2713725"/>
            <a:ext cx="8317027" cy="3461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16632"/>
            <a:ext cx="10515600" cy="1325563"/>
          </a:xfrm>
        </p:spPr>
        <p:txBody>
          <a:bodyPr/>
          <a:lstStyle/>
          <a:p>
            <a:r>
              <a:rPr lang="en-GB" dirty="0"/>
              <a:t>Stacked and Grouped </a:t>
            </a:r>
            <a:r>
              <a:rPr lang="en-GB" dirty="0" err="1"/>
              <a:t>Barplots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-19339" y="3302772"/>
            <a:ext cx="29469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&gt; </a:t>
            </a:r>
            <a:r>
              <a:rPr lang="en-GB" sz="1400" dirty="0" err="1">
                <a:latin typeface="Lucida Console" panose="020B0609040504020204" pitchFamily="49" charset="0"/>
              </a:rPr>
              <a:t>bar.group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# A tibble: 12 x 3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Gene  genotype value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1 Gnai3 WT        9.39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2 </a:t>
            </a:r>
            <a:r>
              <a:rPr lang="en-GB" sz="1400" dirty="0" err="1">
                <a:latin typeface="Lucida Console" panose="020B0609040504020204" pitchFamily="49" charset="0"/>
              </a:rPr>
              <a:t>Pbsn</a:t>
            </a:r>
            <a:r>
              <a:rPr lang="en-GB" sz="1400" dirty="0">
                <a:latin typeface="Lucida Console" panose="020B0609040504020204" pitchFamily="49" charset="0"/>
              </a:rPr>
              <a:t>  WT       91.7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3 Cdc45 WT       69.2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4 Gnai3 WT       10.9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5 </a:t>
            </a:r>
            <a:r>
              <a:rPr lang="en-GB" sz="1400" dirty="0" err="1">
                <a:latin typeface="Lucida Console" panose="020B0609040504020204" pitchFamily="49" charset="0"/>
              </a:rPr>
              <a:t>Pbsn</a:t>
            </a:r>
            <a:r>
              <a:rPr lang="en-GB" sz="1400" dirty="0">
                <a:latin typeface="Lucida Console" panose="020B0609040504020204" pitchFamily="49" charset="0"/>
              </a:rPr>
              <a:t>  WT       59.6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6 Cdc45 WT       36.1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7 Gnai3 KO       33.5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8 </a:t>
            </a:r>
            <a:r>
              <a:rPr lang="en-GB" sz="1400" dirty="0" err="1">
                <a:latin typeface="Lucida Console" panose="020B0609040504020204" pitchFamily="49" charset="0"/>
              </a:rPr>
              <a:t>Pbsn</a:t>
            </a:r>
            <a:r>
              <a:rPr lang="en-GB" sz="1400" dirty="0">
                <a:latin typeface="Lucida Console" panose="020B0609040504020204" pitchFamily="49" charset="0"/>
              </a:rPr>
              <a:t>  KO       45.3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9 Cdc45 KO       54.4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10 Gnai3 KO       81.9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11 </a:t>
            </a:r>
            <a:r>
              <a:rPr lang="en-GB" sz="1400" dirty="0" err="1">
                <a:latin typeface="Lucida Console" panose="020B0609040504020204" pitchFamily="49" charset="0"/>
              </a:rPr>
              <a:t>Pbsn</a:t>
            </a:r>
            <a:r>
              <a:rPr lang="en-GB" sz="1400" dirty="0">
                <a:latin typeface="Lucida Console" panose="020B0609040504020204" pitchFamily="49" charset="0"/>
              </a:rPr>
              <a:t>  KO       82.3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12 Cdc45 KO       38.1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2062" y="1268760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bar.group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(x=Gene, y=value, </a:t>
            </a:r>
            <a:r>
              <a:rPr lang="en-GB" sz="2400" dirty="0">
                <a:latin typeface="Lucida Console" panose="020B0609040504020204" pitchFamily="49" charset="0"/>
              </a:rPr>
              <a:t>fill=genotype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)) +</a:t>
            </a:r>
          </a:p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geom_col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47974" y="6238990"/>
            <a:ext cx="217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Stacked Sums</a:t>
            </a:r>
          </a:p>
        </p:txBody>
      </p:sp>
    </p:spTree>
    <p:extLst>
      <p:ext uri="{BB962C8B-B14F-4D97-AF65-F5344CB8AC3E}">
        <p14:creationId xmlns:p14="http://schemas.microsoft.com/office/powerpoint/2010/main" val="250438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figures and graphs with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ggplot is the plotting library for tidyverse</a:t>
            </a:r>
          </a:p>
          <a:p>
            <a:pPr lvl="1"/>
            <a:r>
              <a:rPr lang="en-GB" dirty="0"/>
              <a:t>Powerful</a:t>
            </a:r>
          </a:p>
          <a:p>
            <a:pPr lvl="1"/>
            <a:r>
              <a:rPr lang="en-GB" dirty="0"/>
              <a:t>Flexible</a:t>
            </a:r>
          </a:p>
          <a:p>
            <a:endParaRPr lang="en-GB" dirty="0"/>
          </a:p>
          <a:p>
            <a:r>
              <a:rPr lang="en-GB" dirty="0"/>
              <a:t>Follows the same conventions as the rest of tidyverse</a:t>
            </a:r>
          </a:p>
          <a:p>
            <a:pPr lvl="1"/>
            <a:r>
              <a:rPr lang="en-GB" dirty="0"/>
              <a:t>Data stored in tibbles</a:t>
            </a:r>
          </a:p>
          <a:p>
            <a:pPr lvl="1"/>
            <a:r>
              <a:rPr lang="en-GB" dirty="0"/>
              <a:t>Data is arranged in 'tidy' format</a:t>
            </a:r>
          </a:p>
          <a:p>
            <a:pPr lvl="1"/>
            <a:r>
              <a:rPr lang="en-GB" dirty="0"/>
              <a:t>Tibble is the first argument to each function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759" y="471194"/>
            <a:ext cx="960703" cy="111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4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2713725"/>
            <a:ext cx="8317027" cy="3461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36" y="116632"/>
            <a:ext cx="10515600" cy="1325563"/>
          </a:xfrm>
        </p:spPr>
        <p:txBody>
          <a:bodyPr/>
          <a:lstStyle/>
          <a:p>
            <a:r>
              <a:rPr lang="en-GB" dirty="0"/>
              <a:t>Stacked and Grouped </a:t>
            </a:r>
            <a:r>
              <a:rPr lang="en-GB" dirty="0" err="1"/>
              <a:t>Barplots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-19339" y="3302772"/>
            <a:ext cx="29469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&gt; </a:t>
            </a:r>
            <a:r>
              <a:rPr lang="en-GB" sz="1400" dirty="0" err="1">
                <a:latin typeface="Lucida Console" panose="020B0609040504020204" pitchFamily="49" charset="0"/>
              </a:rPr>
              <a:t>bar.group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# A tibble: 12 x 3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Gene  genotype value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1 Gnai3 WT        9.39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2 </a:t>
            </a:r>
            <a:r>
              <a:rPr lang="en-GB" sz="1400" dirty="0" err="1">
                <a:latin typeface="Lucida Console" panose="020B0609040504020204" pitchFamily="49" charset="0"/>
              </a:rPr>
              <a:t>Pbsn</a:t>
            </a:r>
            <a:r>
              <a:rPr lang="en-GB" sz="1400" dirty="0">
                <a:latin typeface="Lucida Console" panose="020B0609040504020204" pitchFamily="49" charset="0"/>
              </a:rPr>
              <a:t>  WT       91.7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3 Cdc45 WT       69.2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4 Gnai3 WT       10.9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5 </a:t>
            </a:r>
            <a:r>
              <a:rPr lang="en-GB" sz="1400" dirty="0" err="1">
                <a:latin typeface="Lucida Console" panose="020B0609040504020204" pitchFamily="49" charset="0"/>
              </a:rPr>
              <a:t>Pbsn</a:t>
            </a:r>
            <a:r>
              <a:rPr lang="en-GB" sz="1400" dirty="0">
                <a:latin typeface="Lucida Console" panose="020B0609040504020204" pitchFamily="49" charset="0"/>
              </a:rPr>
              <a:t>  WT       59.6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6 Cdc45 WT       36.1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7 Gnai3 KO       33.5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8 </a:t>
            </a:r>
            <a:r>
              <a:rPr lang="en-GB" sz="1400" dirty="0" err="1">
                <a:latin typeface="Lucida Console" panose="020B0609040504020204" pitchFamily="49" charset="0"/>
              </a:rPr>
              <a:t>Pbsn</a:t>
            </a:r>
            <a:r>
              <a:rPr lang="en-GB" sz="1400" dirty="0">
                <a:latin typeface="Lucida Console" panose="020B0609040504020204" pitchFamily="49" charset="0"/>
              </a:rPr>
              <a:t>  KO       45.3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9 Cdc45 KO       54.4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10 Gnai3 KO       81.9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11 </a:t>
            </a:r>
            <a:r>
              <a:rPr lang="en-GB" sz="1400" dirty="0" err="1">
                <a:latin typeface="Lucida Console" panose="020B0609040504020204" pitchFamily="49" charset="0"/>
              </a:rPr>
              <a:t>Pbsn</a:t>
            </a:r>
            <a:r>
              <a:rPr lang="en-GB" sz="1400" dirty="0">
                <a:latin typeface="Lucida Console" panose="020B0609040504020204" pitchFamily="49" charset="0"/>
              </a:rPr>
              <a:t>  KO       82.3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12 Cdc45 KO       38.1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1747" y="1248488"/>
            <a:ext cx="9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bar.group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(x=Gene, y=value, fill=genotype)) +</a:t>
            </a:r>
          </a:p>
          <a:p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geom_col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sz="2400" dirty="0">
                <a:latin typeface="Lucida Console" panose="020B0609040504020204" pitchFamily="49" charset="0"/>
              </a:rPr>
              <a:t>position="dodge"</a:t>
            </a:r>
            <a:r>
              <a:rPr lang="en-GB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9452" y="6235624"/>
            <a:ext cx="2609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Individual values</a:t>
            </a:r>
          </a:p>
        </p:txBody>
      </p:sp>
    </p:spTree>
    <p:extLst>
      <p:ext uri="{BB962C8B-B14F-4D97-AF65-F5344CB8AC3E}">
        <p14:creationId xmlns:p14="http://schemas.microsoft.com/office/powerpoint/2010/main" val="593966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Plotting distributions - histograms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55314" y="1346653"/>
            <a:ext cx="307702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sz="1600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GB" sz="1600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many.values</a:t>
            </a:r>
            <a:endParaRPr lang="en-GB" sz="1600" dirty="0">
              <a:solidFill>
                <a:srgbClr val="7F0055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A tibble: 100,000 x 2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values genotype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  1.90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  2.39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  4.32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  2.94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  0.728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6 -0.280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  0.337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8 -1.31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  1.55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 1.86  KO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9" y="5566964"/>
            <a:ext cx="112776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many.values</a:t>
            </a:r>
            <a:r>
              <a:rPr lang="en-GB" sz="2000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</a:rPr>
              <a:t>aes</a:t>
            </a:r>
            <a:r>
              <a:rPr lang="en-GB" sz="2000" dirty="0">
                <a:latin typeface="Lucida Console" panose="020B0609040504020204" pitchFamily="49" charset="0"/>
              </a:rPr>
              <a:t>(x=values)) + 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geom_histogram</a:t>
            </a:r>
            <a:r>
              <a:rPr lang="en-GB" sz="2000" dirty="0"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</a:rPr>
              <a:t>binwidth</a:t>
            </a:r>
            <a:r>
              <a:rPr lang="en-GB" sz="2000" dirty="0">
                <a:latin typeface="Lucida Console" panose="020B0609040504020204" pitchFamily="49" charset="0"/>
              </a:rPr>
              <a:t> = 0.1, fill="yellow", colour="black")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0731"/>
            <a:ext cx="6828571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1889"/>
            <a:ext cx="6828571" cy="3276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Plotting distributions - density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8955314" y="1346653"/>
            <a:ext cx="307702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sz="1600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GB" sz="1600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many.values</a:t>
            </a:r>
            <a:endParaRPr lang="en-GB" sz="1600" dirty="0">
              <a:solidFill>
                <a:srgbClr val="7F0055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A tibble: 100,000 x 2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values genotype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  1.90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  2.39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  4.32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  2.94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  0.728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6 -0.280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  0.337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8 -1.31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  1.55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 1.86  KO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9" y="5566964"/>
            <a:ext cx="112776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many.values</a:t>
            </a:r>
            <a:r>
              <a:rPr lang="en-GB" sz="2000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</a:rPr>
              <a:t>aes</a:t>
            </a:r>
            <a:r>
              <a:rPr lang="en-GB" sz="2000" dirty="0">
                <a:latin typeface="Lucida Console" panose="020B0609040504020204" pitchFamily="49" charset="0"/>
              </a:rPr>
              <a:t>(x=values, fill=genotype)) + 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geom_density</a:t>
            </a:r>
            <a:r>
              <a:rPr lang="en-GB" sz="2000" dirty="0">
                <a:latin typeface="Lucida Console" panose="020B0609040504020204" pitchFamily="49" charset="0"/>
              </a:rPr>
              <a:t>(colour="black", alpha=0.5)</a:t>
            </a:r>
          </a:p>
        </p:txBody>
      </p:sp>
    </p:spTree>
    <p:extLst>
      <p:ext uri="{BB962C8B-B14F-4D97-AF65-F5344CB8AC3E}">
        <p14:creationId xmlns:p14="http://schemas.microsoft.com/office/powerpoint/2010/main" val="258823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Plotting distributions – violin plots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55314" y="1346653"/>
            <a:ext cx="307702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sz="1600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GB" sz="1600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many.values</a:t>
            </a:r>
            <a:endParaRPr lang="en-GB" sz="1600" dirty="0">
              <a:solidFill>
                <a:srgbClr val="7F0055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A tibble: 100,000 x 2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values genotype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  1.90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  2.39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  4.32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  2.94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  0.728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6 -0.280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  0.337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8 -1.31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  1.55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 1.86  KO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9" y="5566964"/>
            <a:ext cx="112776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many.values</a:t>
            </a:r>
            <a:r>
              <a:rPr lang="en-GB" sz="2000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latin typeface="Lucida Console" panose="020B0609040504020204" pitchFamily="49" charset="0"/>
              </a:rPr>
              <a:t>aes</a:t>
            </a:r>
            <a:r>
              <a:rPr lang="en-GB" sz="2000" dirty="0">
                <a:latin typeface="Lucida Console" panose="020B0609040504020204" pitchFamily="49" charset="0"/>
              </a:rPr>
              <a:t>(x=genotype, y=values))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geom_violin</a:t>
            </a:r>
            <a:r>
              <a:rPr lang="en-GB" sz="2000" dirty="0">
                <a:latin typeface="Lucida Console" panose="020B0609040504020204" pitchFamily="49" charset="0"/>
              </a:rPr>
              <a:t>(colour="black", fill="yellow")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99897"/>
            <a:ext cx="4778833" cy="365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6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99897"/>
            <a:ext cx="4778833" cy="36596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Plotting distributions – boxplots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55314" y="1346653"/>
            <a:ext cx="307702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sz="1600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GB" sz="1600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many.values</a:t>
            </a:r>
            <a:endParaRPr lang="en-GB" sz="1600" dirty="0">
              <a:solidFill>
                <a:srgbClr val="7F0055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A tibble: 100,000 x 2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values genotype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  1.90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  2.39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  4.32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  2.94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  0.728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6 -0.280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  0.337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8 -1.31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  1.55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 1.86  KO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199" y="5566964"/>
            <a:ext cx="112776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many.values</a:t>
            </a:r>
            <a:r>
              <a:rPr lang="en-GB" sz="2000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latin typeface="Lucida Console" panose="020B0609040504020204" pitchFamily="49" charset="0"/>
              </a:rPr>
              <a:t>aes</a:t>
            </a:r>
            <a:r>
              <a:rPr lang="en-GB" sz="2000" dirty="0">
                <a:latin typeface="Lucida Console" panose="020B0609040504020204" pitchFamily="49" charset="0"/>
              </a:rPr>
              <a:t>(x=genotype, y=values))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geom_boxplot</a:t>
            </a:r>
            <a:r>
              <a:rPr lang="en-GB" sz="2000" dirty="0">
                <a:latin typeface="Lucida Console" panose="020B0609040504020204" pitchFamily="49" charset="0"/>
              </a:rPr>
              <a:t>(colour="black", fill="yellow")</a:t>
            </a:r>
          </a:p>
        </p:txBody>
      </p:sp>
    </p:spTree>
    <p:extLst>
      <p:ext uri="{BB962C8B-B14F-4D97-AF65-F5344CB8AC3E}">
        <p14:creationId xmlns:p14="http://schemas.microsoft.com/office/powerpoint/2010/main" val="1737023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Plotting distributions – </a:t>
            </a:r>
            <a:r>
              <a:rPr lang="en-GB" dirty="0" err="1"/>
              <a:t>stripcharts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955314" y="1346653"/>
            <a:ext cx="307702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</a:tabLst>
            </a:pPr>
            <a:r>
              <a:rPr lang="en-GB" sz="1600" dirty="0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 </a:t>
            </a:r>
            <a:r>
              <a:rPr lang="en-GB" sz="1600" dirty="0" err="1">
                <a:solidFill>
                  <a:srgbClr val="7F005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many.values</a:t>
            </a:r>
            <a:endParaRPr lang="en-GB" sz="1600" dirty="0">
              <a:solidFill>
                <a:srgbClr val="7F0055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 A tibble: 100,000 x 2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values genotype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dbl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GB" sz="1600" i="1" dirty="0" err="1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chr</a:t>
            </a:r>
            <a:r>
              <a:rPr lang="en-GB" sz="1600" i="1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  1.90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2  2.39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3  4.32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4  2.94  KO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5  0.728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6 -0.280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7  0.337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8 -1.31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9  1.55  WT  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1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1600" dirty="0">
                <a:solidFill>
                  <a:srgbClr val="00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  1.86  KO    </a:t>
            </a:r>
            <a:endParaRPr lang="en-GB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368" y="5192026"/>
            <a:ext cx="1127760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many.values</a:t>
            </a:r>
            <a:r>
              <a:rPr lang="en-GB" sz="2000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group_by</a:t>
            </a:r>
            <a:r>
              <a:rPr lang="en-GB" sz="2000" dirty="0">
                <a:latin typeface="Lucida Console" panose="020B0609040504020204" pitchFamily="49" charset="0"/>
              </a:rPr>
              <a:t>(genotype)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sample_n</a:t>
            </a:r>
            <a:r>
              <a:rPr lang="en-GB" sz="2000" dirty="0">
                <a:latin typeface="Lucida Console" panose="020B0609040504020204" pitchFamily="49" charset="0"/>
              </a:rPr>
              <a:t>(100)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latin typeface="Lucida Console" panose="020B0609040504020204" pitchFamily="49" charset="0"/>
              </a:rPr>
              <a:t>aes</a:t>
            </a:r>
            <a:r>
              <a:rPr lang="en-GB" sz="2000" dirty="0">
                <a:latin typeface="Lucida Console" panose="020B0609040504020204" pitchFamily="49" charset="0"/>
              </a:rPr>
              <a:t>(x=genotype, y=values))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geom_jitter</a:t>
            </a:r>
            <a:r>
              <a:rPr lang="en-GB" sz="2000" dirty="0">
                <a:latin typeface="Lucida Console" panose="020B0609040504020204" pitchFamily="49" charset="0"/>
              </a:rPr>
              <a:t>(height=0, width = 0.3)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413325"/>
            <a:ext cx="4608512" cy="352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82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668" y="2708920"/>
            <a:ext cx="2710927" cy="1143000"/>
          </a:xfrm>
        </p:spPr>
        <p:txBody>
          <a:bodyPr/>
          <a:lstStyle/>
          <a:p>
            <a:r>
              <a:rPr lang="en-GB" dirty="0"/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2939362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872" y="2708920"/>
            <a:ext cx="692052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Annotation, Scaling and Colours</a:t>
            </a:r>
          </a:p>
        </p:txBody>
      </p:sp>
      <p:pic>
        <p:nvPicPr>
          <p:cNvPr id="3" name="Picture 2" descr="M:\Work\bioinformatics_logo_smal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5915471"/>
            <a:ext cx="2233401" cy="792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386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Titles and axis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Can add calls to functions to set them individually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ggtitle</a:t>
            </a:r>
            <a:r>
              <a:rPr lang="en-GB" dirty="0">
                <a:latin typeface="Lucida Console" panose="020B0609040504020204" pitchFamily="49" charset="0"/>
              </a:rPr>
              <a:t>("Main title")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xlab</a:t>
            </a:r>
            <a:r>
              <a:rPr lang="en-GB" dirty="0">
                <a:latin typeface="Lucida Console" panose="020B0609040504020204" pitchFamily="49" charset="0"/>
              </a:rPr>
              <a:t>("X axis")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ylab</a:t>
            </a:r>
            <a:r>
              <a:rPr lang="en-GB" dirty="0">
                <a:latin typeface="Lucida Console" panose="020B0609040504020204" pitchFamily="49" charset="0"/>
              </a:rPr>
              <a:t>("Y axis")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Can set them all together with </a:t>
            </a:r>
            <a:r>
              <a:rPr lang="en-GB" dirty="0">
                <a:latin typeface="Lucida Console" panose="020B0609040504020204" pitchFamily="49" charset="0"/>
              </a:rPr>
              <a:t>labs()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title="Main title"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x="X axis"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y="Y axis"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061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Alter the data before plotting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mutate(value=log(value))</a:t>
            </a:r>
          </a:p>
          <a:p>
            <a:pPr lvl="1"/>
            <a:endParaRPr lang="en-GB" dirty="0"/>
          </a:p>
          <a:p>
            <a:r>
              <a:rPr lang="en-GB" dirty="0"/>
              <a:t>Alter the data whilst plotting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ggplot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aes</a:t>
            </a:r>
            <a:r>
              <a:rPr lang="en-GB" dirty="0">
                <a:latin typeface="Lucida Console" panose="020B0609040504020204" pitchFamily="49" charset="0"/>
              </a:rPr>
              <a:t>(x=log(value)))</a:t>
            </a:r>
          </a:p>
          <a:p>
            <a:endParaRPr lang="en-GB" dirty="0"/>
          </a:p>
          <a:p>
            <a:r>
              <a:rPr lang="en-GB" dirty="0"/>
              <a:t>Alter the scale of the plot</a:t>
            </a:r>
          </a:p>
          <a:p>
            <a:pPr lvl="1"/>
            <a:r>
              <a:rPr lang="en-GB" dirty="0"/>
              <a:t>Add an option to adjust the scaling of the axis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48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 of a ggplot graph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9496" y="1690688"/>
            <a:ext cx="9794304" cy="4834656"/>
          </a:xfrm>
        </p:spPr>
        <p:txBody>
          <a:bodyPr>
            <a:normAutofit/>
          </a:bodyPr>
          <a:lstStyle/>
          <a:p>
            <a:r>
              <a:rPr lang="en-GB" dirty="0"/>
              <a:t>Start with a call to </a:t>
            </a:r>
            <a:r>
              <a:rPr lang="en-GB" dirty="0">
                <a:latin typeface="Lucida Console" panose="020B0609040504020204" pitchFamily="49" charset="0"/>
              </a:rPr>
              <a:t>ggplot()</a:t>
            </a:r>
          </a:p>
          <a:p>
            <a:pPr lvl="1"/>
            <a:r>
              <a:rPr lang="en-GB" dirty="0"/>
              <a:t>Pass the tibble of data (normally via a pipe)</a:t>
            </a:r>
          </a:p>
          <a:p>
            <a:pPr lvl="1"/>
            <a:r>
              <a:rPr lang="en-GB" dirty="0"/>
              <a:t>Say which columns you want to use via a call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GB" dirty="0"/>
          </a:p>
          <a:p>
            <a:r>
              <a:rPr lang="en-GB" dirty="0"/>
              <a:t>Say which graphical representation (geometry) you want to use</a:t>
            </a:r>
          </a:p>
          <a:p>
            <a:pPr lvl="1"/>
            <a:r>
              <a:rPr lang="en-GB" dirty="0"/>
              <a:t>Points, lines, </a:t>
            </a:r>
            <a:r>
              <a:rPr lang="en-GB" dirty="0" err="1"/>
              <a:t>barplots</a:t>
            </a:r>
            <a:r>
              <a:rPr lang="en-GB" dirty="0"/>
              <a:t> </a:t>
            </a:r>
            <a:r>
              <a:rPr lang="en-GB" dirty="0" err="1"/>
              <a:t>etc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Customise labels, colours annotations etc.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810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Axis scaling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715306"/>
            <a:ext cx="5256584" cy="3801926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Transforming scales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scale_x_log10()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scale_x_sqrt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scale_x_reverse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GB" dirty="0"/>
              <a:t>Equivalent </a:t>
            </a:r>
            <a:r>
              <a:rPr lang="en-GB" dirty="0">
                <a:latin typeface="Lucida Console" panose="020B0609040504020204" pitchFamily="49" charset="0"/>
              </a:rPr>
              <a:t>_y_</a:t>
            </a:r>
            <a:r>
              <a:rPr lang="en-GB" dirty="0"/>
              <a:t> versions also exist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Switching axes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coord_flip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715306"/>
            <a:ext cx="589674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Adjusting ranges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scale_x_continuous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2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limits=c(-5,5)</a:t>
            </a:r>
          </a:p>
          <a:p>
            <a:pPr lvl="2"/>
            <a:r>
              <a:rPr lang="en-GB" dirty="0">
                <a:latin typeface="Lucida Console" panose="020B0609040504020204" pitchFamily="49" charset="0"/>
              </a:rPr>
              <a:t>breaks=</a:t>
            </a:r>
            <a:r>
              <a:rPr lang="en-GB" dirty="0" err="1">
                <a:latin typeface="Lucida Console" panose="020B0609040504020204" pitchFamily="49" charset="0"/>
              </a:rPr>
              <a:t>seq</a:t>
            </a:r>
            <a:r>
              <a:rPr lang="en-GB" dirty="0">
                <a:latin typeface="Lucida Console" panose="020B0609040504020204" pitchFamily="49" charset="0"/>
              </a:rPr>
              <a:t>(from=-5,by=2,to=5)</a:t>
            </a:r>
          </a:p>
          <a:p>
            <a:pPr lvl="2"/>
            <a:r>
              <a:rPr lang="en-GB" dirty="0" err="1">
                <a:latin typeface="Lucida Console" panose="020B0609040504020204" pitchFamily="49" charset="0"/>
              </a:rPr>
              <a:t>minor_breaks</a:t>
            </a:r>
            <a:endParaRPr lang="en-GB" dirty="0">
              <a:latin typeface="Lucida Console" panose="020B0609040504020204" pitchFamily="49" charset="0"/>
            </a:endParaRPr>
          </a:p>
          <a:p>
            <a:pPr lvl="2"/>
            <a:r>
              <a:rPr lang="en-GB" dirty="0">
                <a:latin typeface="Lucida Console" panose="020B0609040504020204" pitchFamily="49" charset="0"/>
              </a:rPr>
              <a:t>labels</a:t>
            </a:r>
          </a:p>
          <a:p>
            <a:pPr marL="914400" lvl="2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coord_cartesian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2"/>
            <a:r>
              <a:rPr lang="en-GB" dirty="0" err="1">
                <a:latin typeface="Lucida Console" panose="020B0609040504020204" pitchFamily="49" charset="0"/>
              </a:rPr>
              <a:t>xlim</a:t>
            </a:r>
            <a:r>
              <a:rPr lang="en-GB" dirty="0">
                <a:latin typeface="Lucida Console" panose="020B0609040504020204" pitchFamily="49" charset="0"/>
              </a:rPr>
              <a:t>=c(-5,5)</a:t>
            </a:r>
          </a:p>
          <a:p>
            <a:pPr lvl="2"/>
            <a:r>
              <a:rPr lang="en-GB" dirty="0" err="1">
                <a:latin typeface="Lucida Console" panose="020B0609040504020204" pitchFamily="49" charset="0"/>
              </a:rPr>
              <a:t>ylim</a:t>
            </a:r>
            <a:r>
              <a:rPr lang="en-GB" dirty="0">
                <a:latin typeface="Lucida Console" panose="020B0609040504020204" pitchFamily="49" charset="0"/>
              </a:rPr>
              <a:t>=c(10,20)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881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94" y="115359"/>
            <a:ext cx="10515600" cy="1325563"/>
          </a:xfrm>
        </p:spPr>
        <p:txBody>
          <a:bodyPr/>
          <a:lstStyle/>
          <a:p>
            <a:r>
              <a:rPr lang="en-GB" dirty="0"/>
              <a:t>Annotation and scaling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412776"/>
            <a:ext cx="6193904" cy="47432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344" y="1412776"/>
            <a:ext cx="66967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trumpton</a:t>
            </a:r>
            <a:r>
              <a:rPr lang="en-GB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dirty="0">
                <a:latin typeface="Lucida Console" panose="020B0609040504020204" pitchFamily="49" charset="0"/>
              </a:rPr>
              <a:t>  ggplot(</a:t>
            </a:r>
            <a:r>
              <a:rPr lang="en-GB" dirty="0" err="1">
                <a:latin typeface="Lucida Console" panose="020B0609040504020204" pitchFamily="49" charset="0"/>
              </a:rPr>
              <a:t>aes</a:t>
            </a:r>
            <a:r>
              <a:rPr lang="en-GB" dirty="0">
                <a:latin typeface="Lucida Console" panose="020B0609040504020204" pitchFamily="49" charset="0"/>
              </a:rPr>
              <a:t>(x=Age, y=Weight))+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geom_point</a:t>
            </a:r>
            <a:r>
              <a:rPr lang="en-GB" dirty="0">
                <a:latin typeface="Lucida Console" panose="020B0609040504020204" pitchFamily="49" charset="0"/>
              </a:rPr>
              <a:t>() +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xlab</a:t>
            </a:r>
            <a:r>
              <a:rPr lang="en-GB" dirty="0">
                <a:latin typeface="Lucida Console" panose="020B0609040504020204" pitchFamily="49" charset="0"/>
              </a:rPr>
              <a:t>("Age (Years)")+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ylab</a:t>
            </a:r>
            <a:r>
              <a:rPr lang="en-GB" dirty="0">
                <a:latin typeface="Lucida Console" panose="020B0609040504020204" pitchFamily="49" charset="0"/>
              </a:rPr>
              <a:t>("Weight (kg)")+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ggtitle</a:t>
            </a:r>
            <a:r>
              <a:rPr lang="en-GB" dirty="0">
                <a:latin typeface="Lucida Console" panose="020B0609040504020204" pitchFamily="49" charset="0"/>
              </a:rPr>
              <a:t>("How heavy are firemen?")+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coord_cartesian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</a:p>
          <a:p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>
                <a:latin typeface="Lucida Console" panose="020B0609040504020204" pitchFamily="49" charset="0"/>
              </a:rPr>
              <a:t>xlim</a:t>
            </a:r>
            <a:r>
              <a:rPr lang="en-GB" dirty="0">
                <a:latin typeface="Lucida Console" panose="020B0609040504020204" pitchFamily="49" charset="0"/>
              </a:rPr>
              <a:t>=c(0,50),</a:t>
            </a:r>
          </a:p>
          <a:p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>
                <a:latin typeface="Lucida Console" panose="020B0609040504020204" pitchFamily="49" charset="0"/>
              </a:rPr>
              <a:t>ylim</a:t>
            </a:r>
            <a:r>
              <a:rPr lang="en-GB" dirty="0">
                <a:latin typeface="Lucida Console" panose="020B0609040504020204" pitchFamily="49" charset="0"/>
              </a:rPr>
              <a:t>=c(80,110)</a:t>
            </a:r>
          </a:p>
          <a:p>
            <a:r>
              <a:rPr lang="en-GB" dirty="0">
                <a:latin typeface="Lucida Console" panose="020B0609040504020204" pitchFamily="49" charset="0"/>
              </a:rPr>
              <a:t>  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1412776"/>
            <a:ext cx="6193903" cy="47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5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963264"/>
            <a:ext cx="2919980" cy="208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2276872"/>
            <a:ext cx="2919980" cy="2083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502" y="2287956"/>
            <a:ext cx="2919980" cy="2083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006" y="193578"/>
            <a:ext cx="2919980" cy="20832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984" y="4653136"/>
            <a:ext cx="2919980" cy="2083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0502" y="4653136"/>
            <a:ext cx="2919980" cy="20832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1253" y="233881"/>
            <a:ext cx="2919980" cy="2083294"/>
          </a:xfrm>
          <a:prstGeom prst="rect">
            <a:avLst/>
          </a:prstGeom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258407" y="191842"/>
            <a:ext cx="3665298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ggPlot</a:t>
            </a:r>
            <a:r>
              <a:rPr lang="en-GB" b="1" dirty="0"/>
              <a:t> </a:t>
            </a:r>
            <a:r>
              <a:rPr lang="en-GB" dirty="0"/>
              <a:t>Themes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551384" y="3046558"/>
            <a:ext cx="4608512" cy="3689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Lucida Console" panose="020B0609040504020204" pitchFamily="49" charset="0"/>
              </a:rPr>
              <a:t>theme_grey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theme_bw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theme_dark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theme_light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theme_minimal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theme_classic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theme_linedraw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05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and Customising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Globally</a:t>
            </a:r>
          </a:p>
          <a:p>
            <a:pPr marL="457200" lvl="1" indent="0">
              <a:buNone/>
            </a:pPr>
            <a:r>
              <a:rPr lang="en-GB" sz="3200" dirty="0" err="1">
                <a:latin typeface="Lucida Console" panose="020B0609040504020204" pitchFamily="49" charset="0"/>
              </a:rPr>
              <a:t>theme_set</a:t>
            </a:r>
            <a:r>
              <a:rPr lang="en-GB" sz="3200" dirty="0">
                <a:latin typeface="Lucida Console" panose="020B0609040504020204" pitchFamily="49" charset="0"/>
              </a:rPr>
              <a:t>(</a:t>
            </a:r>
            <a:r>
              <a:rPr lang="en-GB" sz="3200" dirty="0" err="1">
                <a:latin typeface="Lucida Console" panose="020B0609040504020204" pitchFamily="49" charset="0"/>
              </a:rPr>
              <a:t>theme_bw</a:t>
            </a:r>
            <a:r>
              <a:rPr lang="en-GB" sz="3200" dirty="0">
                <a:latin typeface="Lucida Console" panose="020B0609040504020204" pitchFamily="49" charset="0"/>
              </a:rPr>
              <a:t>(</a:t>
            </a:r>
            <a:r>
              <a:rPr lang="en-GB" sz="3200" dirty="0" err="1">
                <a:latin typeface="Lucida Console" panose="020B0609040504020204" pitchFamily="49" charset="0"/>
              </a:rPr>
              <a:t>base_size</a:t>
            </a:r>
            <a:r>
              <a:rPr lang="en-GB" sz="3200" dirty="0">
                <a:latin typeface="Lucida Console" panose="020B0609040504020204" pitchFamily="49" charset="0"/>
              </a:rPr>
              <a:t>=14))</a:t>
            </a:r>
          </a:p>
          <a:p>
            <a:pPr marL="457200" lvl="1" indent="0">
              <a:buNone/>
            </a:pPr>
            <a:endParaRPr lang="en-GB" sz="3200" dirty="0">
              <a:latin typeface="Lucida Console" panose="020B0609040504020204" pitchFamily="49" charset="0"/>
            </a:endParaRPr>
          </a:p>
          <a:p>
            <a:r>
              <a:rPr lang="en-GB" sz="3600" dirty="0"/>
              <a:t>In a single plot</a:t>
            </a:r>
          </a:p>
          <a:p>
            <a:pPr marL="457200" lvl="1" indent="0">
              <a:buNone/>
            </a:pPr>
            <a:r>
              <a:rPr lang="en-GB" sz="3200" dirty="0">
                <a:latin typeface="Lucida Console" panose="020B0609040504020204" pitchFamily="49" charset="0"/>
              </a:rPr>
              <a:t>+</a:t>
            </a:r>
            <a:r>
              <a:rPr lang="en-GB" sz="3200" dirty="0" err="1">
                <a:latin typeface="Lucida Console" panose="020B0609040504020204" pitchFamily="49" charset="0"/>
              </a:rPr>
              <a:t>theme_dark</a:t>
            </a:r>
            <a:r>
              <a:rPr lang="en-GB" sz="3200" dirty="0">
                <a:latin typeface="Lucida Console" panose="020B0609040504020204" pitchFamily="49" charset="0"/>
              </a:rPr>
              <a:t>()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10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7328"/>
            <a:ext cx="10515600" cy="1325563"/>
          </a:xfrm>
        </p:spPr>
        <p:txBody>
          <a:bodyPr/>
          <a:lstStyle/>
          <a:p>
            <a:r>
              <a:rPr lang="en-GB" dirty="0"/>
              <a:t>Customising themes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464" y="3545319"/>
            <a:ext cx="1188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theme(line,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rect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text, title,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aspect.ratio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axis.title.x.top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axis.title.x.bottom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axis.title.y.left,axis.title.y.right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axis.text.x.top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axis.text.x.bottom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axis.text.y.left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axis.text.y.right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axis.ticks.x.top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axis.ticks.x.bottom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axis.ticks.y.left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axis.ticks.y.right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axis.ticks.length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axis.line.x.top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axis.line.x.bottom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axis.line.y.left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axis.line.y.right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legend.background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legend.margin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legend.spacing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legend.spacing.x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legend.spacing.y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legend.key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legend.key.size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legend.key.height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legend.key.width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legend.text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legend.text.align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legend.title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legend.title.align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legend.position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legend.direction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legend.justification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legend.box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legend.box.just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legend.box.margin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legend.box.background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legend.box.spacing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panel.background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panel.border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panel.spacing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panel.spacing.x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panel.spacing.y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panel.grid.major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panel.grid.minor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panel.grid.major.x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panel.grid.major.y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panel.grid.minor.x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panel.grid.minor.y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panel.ontop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plot.background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plot.title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plot.subtitle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plot.caption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plot.tag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plot.tag.position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plot.margin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strip.background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strip.background.x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strip.background.y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strip.placement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strip.text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strip.text.x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strip.text.y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strip.switch.pad.grid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strip.switch.pad.wrap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960096" y="6469196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https://ggplot2.tidyverse.org/reference/theme.html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90315-6D5B-4C8C-BBCA-1B5F0AC10521}"/>
              </a:ext>
            </a:extLst>
          </p:cNvPr>
          <p:cNvSpPr/>
          <p:nvPr/>
        </p:nvSpPr>
        <p:spPr>
          <a:xfrm>
            <a:off x="839416" y="1689500"/>
            <a:ext cx="10513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dirty="0" err="1">
                <a:latin typeface="Lucida Console" panose="020B0609040504020204" pitchFamily="49" charset="0"/>
              </a:rPr>
              <a:t>theme_update</a:t>
            </a:r>
            <a:r>
              <a:rPr lang="en-GB" sz="2400" dirty="0">
                <a:latin typeface="Lucida Console" panose="020B0609040504020204" pitchFamily="49" charset="0"/>
              </a:rPr>
              <a:t>(</a:t>
            </a:r>
            <a:r>
              <a:rPr lang="en-GB" sz="2400" dirty="0" err="1">
                <a:latin typeface="Lucida Console" panose="020B0609040504020204" pitchFamily="49" charset="0"/>
              </a:rPr>
              <a:t>plot.title</a:t>
            </a:r>
            <a:r>
              <a:rPr lang="en-GB" sz="2400" dirty="0">
                <a:latin typeface="Lucida Console" panose="020B0609040504020204" pitchFamily="49" charset="0"/>
              </a:rPr>
              <a:t> = </a:t>
            </a:r>
            <a:r>
              <a:rPr lang="en-GB" sz="2400" dirty="0" err="1">
                <a:latin typeface="Lucida Console" panose="020B0609040504020204" pitchFamily="49" charset="0"/>
              </a:rPr>
              <a:t>element_text</a:t>
            </a:r>
            <a:r>
              <a:rPr lang="en-GB" sz="2400" dirty="0">
                <a:latin typeface="Lucida Console" panose="020B0609040504020204" pitchFamily="49" charset="0"/>
              </a:rPr>
              <a:t>(</a:t>
            </a:r>
            <a:r>
              <a:rPr lang="en-GB" sz="2400" dirty="0" err="1">
                <a:latin typeface="Lucida Console" panose="020B0609040504020204" pitchFamily="49" charset="0"/>
              </a:rPr>
              <a:t>hjust</a:t>
            </a:r>
            <a:r>
              <a:rPr lang="en-GB" sz="2400" dirty="0">
                <a:latin typeface="Lucida Console" panose="020B0609040504020204" pitchFamily="49" charset="0"/>
              </a:rPr>
              <a:t> = 0.5))</a:t>
            </a:r>
          </a:p>
          <a:p>
            <a:pPr lvl="1"/>
            <a:endParaRPr lang="en-GB" sz="2400" dirty="0">
              <a:latin typeface="Lucida Console" panose="020B0609040504020204" pitchFamily="49" charset="0"/>
            </a:endParaRPr>
          </a:p>
          <a:p>
            <a:pPr lvl="1"/>
            <a:r>
              <a:rPr lang="en-GB" sz="2400" dirty="0">
                <a:latin typeface="Lucida Console" panose="020B0609040504020204" pitchFamily="49" charset="0"/>
              </a:rPr>
              <a:t>plot + theme(</a:t>
            </a:r>
            <a:r>
              <a:rPr lang="en-GB" sz="2400" dirty="0" err="1">
                <a:latin typeface="Lucida Console" panose="020B0609040504020204" pitchFamily="49" charset="0"/>
              </a:rPr>
              <a:t>plot.title</a:t>
            </a:r>
            <a:r>
              <a:rPr lang="en-GB" sz="2400" dirty="0">
                <a:latin typeface="Lucida Console" panose="020B0609040504020204" pitchFamily="49" charset="0"/>
              </a:rPr>
              <a:t> = </a:t>
            </a:r>
            <a:r>
              <a:rPr lang="en-GB" sz="2400" dirty="0" err="1">
                <a:latin typeface="Lucida Console" panose="020B0609040504020204" pitchFamily="49" charset="0"/>
              </a:rPr>
              <a:t>element_text</a:t>
            </a:r>
            <a:r>
              <a:rPr lang="en-GB" sz="2400" dirty="0">
                <a:latin typeface="Lucida Console" panose="020B0609040504020204" pitchFamily="49" charset="0"/>
              </a:rPr>
              <a:t>(</a:t>
            </a:r>
            <a:r>
              <a:rPr lang="en-GB" sz="2400" dirty="0" err="1">
                <a:latin typeface="Lucida Console" panose="020B0609040504020204" pitchFamily="49" charset="0"/>
              </a:rPr>
              <a:t>hjust</a:t>
            </a:r>
            <a:r>
              <a:rPr lang="en-GB" sz="2400" dirty="0">
                <a:latin typeface="Lucida Console" panose="020B0609040504020204" pitchFamily="49" charset="0"/>
              </a:rPr>
              <a:t> = 0.5))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424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18" y="157188"/>
            <a:ext cx="10515600" cy="1325563"/>
          </a:xfrm>
        </p:spPr>
        <p:txBody>
          <a:bodyPr/>
          <a:lstStyle/>
          <a:p>
            <a:r>
              <a:rPr lang="en-GB" dirty="0"/>
              <a:t>Theme setting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963" y="2712985"/>
            <a:ext cx="5235462" cy="400931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2806" y="1482751"/>
            <a:ext cx="80661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theme_set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theme_bw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base_size</a:t>
            </a:r>
            <a:r>
              <a:rPr lang="en-GB" dirty="0">
                <a:latin typeface="Lucida Console" panose="020B0609040504020204" pitchFamily="49" charset="0"/>
              </a:rPr>
              <a:t> = 14))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theme_update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plot.title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element_text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hjust</a:t>
            </a:r>
            <a:r>
              <a:rPr lang="en-GB" dirty="0">
                <a:latin typeface="Lucida Console" panose="020B0609040504020204" pitchFamily="49" charset="0"/>
              </a:rPr>
              <a:t>=1))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					  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					OR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my.plot</a:t>
            </a:r>
            <a:r>
              <a:rPr lang="en-GB" dirty="0">
                <a:latin typeface="Lucida Console" panose="020B0609040504020204" pitchFamily="49" charset="0"/>
              </a:rPr>
              <a:t> + 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theme_bw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base_size</a:t>
            </a:r>
            <a:r>
              <a:rPr lang="en-GB" dirty="0">
                <a:latin typeface="Lucida Console" panose="020B0609040504020204" pitchFamily="49" charset="0"/>
              </a:rPr>
              <a:t> = 14) +</a:t>
            </a:r>
          </a:p>
          <a:p>
            <a:r>
              <a:rPr lang="en-GB" dirty="0">
                <a:latin typeface="Lucida Console" panose="020B0609040504020204" pitchFamily="49" charset="0"/>
              </a:rPr>
              <a:t>theme(</a:t>
            </a:r>
            <a:r>
              <a:rPr lang="en-GB" dirty="0" err="1">
                <a:latin typeface="Lucida Console" panose="020B0609040504020204" pitchFamily="49" charset="0"/>
              </a:rPr>
              <a:t>plot.title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dirty="0" err="1">
                <a:latin typeface="Lucida Console" panose="020B0609040504020204" pitchFamily="49" charset="0"/>
              </a:rPr>
              <a:t>element_text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hjust</a:t>
            </a:r>
            <a:r>
              <a:rPr lang="en-GB" dirty="0">
                <a:latin typeface="Lucida Console" panose="020B0609040504020204" pitchFamily="49" charset="0"/>
              </a:rPr>
              <a:t>=1))</a:t>
            </a:r>
          </a:p>
          <a:p>
            <a:endParaRPr lang="en-GB" dirty="0">
              <a:latin typeface="Lucida Console" panose="020B0609040504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962" y="2708920"/>
            <a:ext cx="5235462" cy="400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04369"/>
            <a:ext cx="10515600" cy="1325563"/>
          </a:xfrm>
        </p:spPr>
        <p:txBody>
          <a:bodyPr/>
          <a:lstStyle/>
          <a:p>
            <a:r>
              <a:rPr lang="en-GB" dirty="0"/>
              <a:t>Changing Quantitative Colours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368" y="1377495"/>
            <a:ext cx="69004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Lucida Console" panose="020B0609040504020204" pitchFamily="49" charset="0"/>
              </a:rPr>
              <a:t>storms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</a:rPr>
              <a:t>aes</a:t>
            </a:r>
            <a:r>
              <a:rPr lang="en-GB" sz="2000" dirty="0"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latin typeface="Lucida Console" panose="020B0609040504020204" pitchFamily="49" charset="0"/>
              </a:rPr>
              <a:t>lat</a:t>
            </a:r>
            <a:r>
              <a:rPr lang="en-GB" sz="2000" dirty="0">
                <a:latin typeface="Lucida Console" panose="020B0609040504020204" pitchFamily="49" charset="0"/>
              </a:rPr>
              <a:t>, y=long, colour=wind))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24EBC-AB2C-4A65-9004-72EE971C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2429071"/>
            <a:ext cx="6192688" cy="43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72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04369"/>
            <a:ext cx="10515600" cy="1325563"/>
          </a:xfrm>
        </p:spPr>
        <p:txBody>
          <a:bodyPr/>
          <a:lstStyle/>
          <a:p>
            <a:r>
              <a:rPr lang="en-GB" dirty="0"/>
              <a:t>Changing Plotting Order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03321" y="1231486"/>
            <a:ext cx="59046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storms %&gt;%</a:t>
            </a:r>
          </a:p>
          <a:p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ggplot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aes</a:t>
            </a:r>
            <a:r>
              <a:rPr lang="en-GB" dirty="0">
                <a:latin typeface="Lucida Console" panose="020B0609040504020204" pitchFamily="49" charset="0"/>
              </a:rPr>
              <a:t>(x=</a:t>
            </a:r>
            <a:r>
              <a:rPr lang="en-GB" dirty="0" err="1">
                <a:latin typeface="Lucida Console" panose="020B0609040504020204" pitchFamily="49" charset="0"/>
              </a:rPr>
              <a:t>lat,y</a:t>
            </a:r>
            <a:r>
              <a:rPr lang="en-GB" dirty="0">
                <a:latin typeface="Lucida Console" panose="020B0609040504020204" pitchFamily="49" charset="0"/>
              </a:rPr>
              <a:t>=</a:t>
            </a:r>
            <a:r>
              <a:rPr lang="en-GB" dirty="0" err="1">
                <a:latin typeface="Lucida Console" panose="020B0609040504020204" pitchFamily="49" charset="0"/>
              </a:rPr>
              <a:t>long,colour</a:t>
            </a:r>
            <a:r>
              <a:rPr lang="en-GB" dirty="0">
                <a:latin typeface="Lucida Console" panose="020B0609040504020204" pitchFamily="49" charset="0"/>
              </a:rPr>
              <a:t>=wind))+</a:t>
            </a:r>
          </a:p>
          <a:p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geom_point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06368-C7F9-4ED3-833A-2C59BBC6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783414"/>
            <a:ext cx="4447619" cy="3533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E9B203-E076-4695-8D82-D791CA78D63C}"/>
              </a:ext>
            </a:extLst>
          </p:cNvPr>
          <p:cNvSpPr/>
          <p:nvPr/>
        </p:nvSpPr>
        <p:spPr>
          <a:xfrm>
            <a:off x="6276022" y="1231486"/>
            <a:ext cx="57246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storms %&gt;%</a:t>
            </a:r>
          </a:p>
          <a:p>
            <a:r>
              <a:rPr lang="en-GB" dirty="0">
                <a:latin typeface="Lucida Console" panose="020B0609040504020204" pitchFamily="49" charset="0"/>
              </a:rPr>
              <a:t> arrange(wind) %&gt;%</a:t>
            </a:r>
          </a:p>
          <a:p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lat,y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long,colour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=wind))+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CAECC5-26B7-4923-AE38-F0D34F337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80928"/>
            <a:ext cx="4447619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8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2905597"/>
            <a:ext cx="5508525" cy="39524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04369"/>
            <a:ext cx="10515600" cy="1325563"/>
          </a:xfrm>
        </p:spPr>
        <p:txBody>
          <a:bodyPr/>
          <a:lstStyle/>
          <a:p>
            <a:r>
              <a:rPr lang="en-GB" dirty="0"/>
              <a:t>Changing Quantitative Colours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3512" y="1124744"/>
            <a:ext cx="885698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storms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arrange(wind)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y=long, colour=wind))+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scale_colour_gradient</a:t>
            </a:r>
            <a:r>
              <a:rPr lang="en-GB" sz="2000" dirty="0">
                <a:latin typeface="Lucida Console" panose="020B0609040504020204" pitchFamily="49" charset="0"/>
              </a:rPr>
              <a:t>(low="</a:t>
            </a:r>
            <a:r>
              <a:rPr lang="en-GB" sz="2000" dirty="0" err="1">
                <a:latin typeface="Lucida Console" panose="020B0609040504020204" pitchFamily="49" charset="0"/>
              </a:rPr>
              <a:t>lightgrey</a:t>
            </a:r>
            <a:r>
              <a:rPr lang="en-GB" sz="2000" dirty="0">
                <a:latin typeface="Lucida Console" panose="020B0609040504020204" pitchFamily="49" charset="0"/>
              </a:rPr>
              <a:t>", high="blue")</a:t>
            </a:r>
          </a:p>
        </p:txBody>
      </p:sp>
    </p:spTree>
    <p:extLst>
      <p:ext uri="{BB962C8B-B14F-4D97-AF65-F5344CB8AC3E}">
        <p14:creationId xmlns:p14="http://schemas.microsoft.com/office/powerpoint/2010/main" val="1196734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7" y="2874511"/>
            <a:ext cx="5551849" cy="39834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04369"/>
            <a:ext cx="10515600" cy="1325563"/>
          </a:xfrm>
        </p:spPr>
        <p:txBody>
          <a:bodyPr/>
          <a:lstStyle/>
          <a:p>
            <a:r>
              <a:rPr lang="en-GB" dirty="0"/>
              <a:t>Changing Quantitative Colours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15480" y="1196752"/>
            <a:ext cx="105131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storms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arrange(wind)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y=long, colour=wind))+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scale_colour_gradientn</a:t>
            </a:r>
            <a:r>
              <a:rPr lang="en-GB" sz="2000" dirty="0">
                <a:latin typeface="Lucida Console" panose="020B0609040504020204" pitchFamily="49" charset="0"/>
              </a:rPr>
              <a:t>(colours=c("blue","green2","red","yellow"))</a:t>
            </a:r>
          </a:p>
        </p:txBody>
      </p:sp>
    </p:spTree>
    <p:extLst>
      <p:ext uri="{BB962C8B-B14F-4D97-AF65-F5344CB8AC3E}">
        <p14:creationId xmlns:p14="http://schemas.microsoft.com/office/powerpoint/2010/main" val="281514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Geometries and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Geometries are types of plot</a:t>
            </a:r>
          </a:p>
          <a:p>
            <a:pPr marL="457200" lvl="1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geom_point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  <a:r>
              <a:rPr lang="en-GB" dirty="0"/>
              <a:t>	Point geometry, (x/y plots, </a:t>
            </a:r>
            <a:r>
              <a:rPr lang="en-GB" dirty="0" err="1"/>
              <a:t>stripcharts</a:t>
            </a:r>
            <a:r>
              <a:rPr lang="en-GB" dirty="0"/>
              <a:t> </a:t>
            </a:r>
            <a:r>
              <a:rPr lang="en-GB" dirty="0" err="1"/>
              <a:t>etc</a:t>
            </a:r>
            <a:r>
              <a:rPr lang="en-GB" dirty="0"/>
              <a:t>)</a:t>
            </a:r>
          </a:p>
          <a:p>
            <a:pPr marL="457200" lvl="1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geom_line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  <a:r>
              <a:rPr lang="en-GB" dirty="0"/>
              <a:t>		Line graphs</a:t>
            </a:r>
          </a:p>
          <a:p>
            <a:pPr marL="457200" lvl="1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geom_boxplot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  	Box plots</a:t>
            </a:r>
          </a:p>
          <a:p>
            <a:pPr marL="457200" lvl="1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geom_col</a:t>
            </a:r>
            <a:r>
              <a:rPr lang="en-GB" dirty="0">
                <a:latin typeface="Lucida Console" panose="020B0609040504020204" pitchFamily="49" charset="0"/>
              </a:rPr>
              <a:t>()  </a:t>
            </a:r>
            <a:r>
              <a:rPr lang="en-GB" dirty="0"/>
              <a:t>		</a:t>
            </a:r>
            <a:r>
              <a:rPr lang="en-GB" dirty="0" err="1"/>
              <a:t>Barplots</a:t>
            </a:r>
            <a:endParaRPr lang="en-GB" dirty="0"/>
          </a:p>
          <a:p>
            <a:pPr marL="457200" lvl="1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geom_histogram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  <a:r>
              <a:rPr lang="en-GB" dirty="0"/>
              <a:t>	Histogram plots</a:t>
            </a:r>
          </a:p>
          <a:p>
            <a:pPr lvl="2"/>
            <a:endParaRPr lang="en-GB" dirty="0"/>
          </a:p>
          <a:p>
            <a:r>
              <a:rPr lang="en-GB" dirty="0"/>
              <a:t>Aesthetics are graphical parameters which can be adjusted in a given geometry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8562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87213"/>
            <a:ext cx="10515600" cy="1325563"/>
          </a:xfrm>
        </p:spPr>
        <p:txBody>
          <a:bodyPr/>
          <a:lstStyle/>
          <a:p>
            <a:r>
              <a:rPr lang="en-GB" dirty="0" err="1"/>
              <a:t>ColorBrewer</a:t>
            </a:r>
            <a:r>
              <a:rPr lang="en-GB" dirty="0"/>
              <a:t> Scales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6753"/>
          <a:stretch/>
        </p:blipFill>
        <p:spPr>
          <a:xfrm>
            <a:off x="326658" y="1110498"/>
            <a:ext cx="5662666" cy="3621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00056" y="2060848"/>
            <a:ext cx="49455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/>
              <a:t>Quantitative</a:t>
            </a:r>
            <a:endParaRPr lang="en-GB" sz="2800" b="1" dirty="0"/>
          </a:p>
          <a:p>
            <a:r>
              <a:rPr lang="en-GB" sz="2800" dirty="0" err="1">
                <a:latin typeface="Lucida Console" panose="020B0609040504020204" pitchFamily="49" charset="0"/>
              </a:rPr>
              <a:t>scale_colour_distiller</a:t>
            </a: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D167C-FB3D-4E7C-A7C6-50B65A846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03" b="24419"/>
          <a:stretch/>
        </p:blipFill>
        <p:spPr>
          <a:xfrm>
            <a:off x="326658" y="4869160"/>
            <a:ext cx="5431108" cy="14401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E86763-052C-4CFC-BE41-AACE66F70AF2}"/>
              </a:ext>
            </a:extLst>
          </p:cNvPr>
          <p:cNvSpPr/>
          <p:nvPr/>
        </p:nvSpPr>
        <p:spPr>
          <a:xfrm>
            <a:off x="6924663" y="4869160"/>
            <a:ext cx="4296369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/>
              <a:t>Categorical</a:t>
            </a:r>
            <a:endParaRPr lang="en-GB" sz="2800" b="1" dirty="0"/>
          </a:p>
          <a:p>
            <a:r>
              <a:rPr lang="en-GB" sz="2800" dirty="0" err="1">
                <a:latin typeface="Lucida Console" panose="020B0609040504020204" pitchFamily="49" charset="0"/>
              </a:rPr>
              <a:t>scale_colour_brewer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643012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04369"/>
            <a:ext cx="10515600" cy="1325563"/>
          </a:xfrm>
        </p:spPr>
        <p:txBody>
          <a:bodyPr/>
          <a:lstStyle/>
          <a:p>
            <a:r>
              <a:rPr lang="en-GB" dirty="0"/>
              <a:t>Changing Quantitative Colours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3552" y="1278341"/>
            <a:ext cx="94330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storms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arrange(wind)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y=long,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color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=wind))+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scale_color_distiller</a:t>
            </a:r>
            <a:r>
              <a:rPr lang="en-GB" sz="2000" dirty="0">
                <a:latin typeface="Lucida Console" panose="020B0609040504020204" pitchFamily="49" charset="0"/>
              </a:rPr>
              <a:t>(palette="Reds", direction = 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E7809C-0188-41AF-B73B-682EE5AA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9" y="2996635"/>
            <a:ext cx="6408712" cy="388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48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3" y="3054550"/>
            <a:ext cx="7188305" cy="37943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04369"/>
            <a:ext cx="10515600" cy="1325563"/>
          </a:xfrm>
        </p:spPr>
        <p:txBody>
          <a:bodyPr/>
          <a:lstStyle/>
          <a:p>
            <a:r>
              <a:rPr lang="en-GB" dirty="0"/>
              <a:t>Changing Categorical Colours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1583" y="1429932"/>
            <a:ext cx="80648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Lucida Console" panose="020B0609040504020204" pitchFamily="49" charset="0"/>
              </a:rPr>
              <a:t>storms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filter(year==1983)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</a:rPr>
              <a:t>aes</a:t>
            </a:r>
            <a:r>
              <a:rPr lang="en-GB" sz="2000" dirty="0">
                <a:latin typeface="Lucida Console" panose="020B0609040504020204" pitchFamily="49" charset="0"/>
              </a:rPr>
              <a:t>(x=wind, y=pressure, colour=status))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latin typeface="Lucida Console" panose="020B0609040504020204" pitchFamily="49" charset="0"/>
              </a:rPr>
              <a:t>(size=3)</a:t>
            </a:r>
          </a:p>
        </p:txBody>
      </p:sp>
    </p:spTree>
    <p:extLst>
      <p:ext uri="{BB962C8B-B14F-4D97-AF65-F5344CB8AC3E}">
        <p14:creationId xmlns:p14="http://schemas.microsoft.com/office/powerpoint/2010/main" val="3718602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003" y="3059868"/>
            <a:ext cx="7178232" cy="378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04369"/>
            <a:ext cx="10515600" cy="1325563"/>
          </a:xfrm>
        </p:spPr>
        <p:txBody>
          <a:bodyPr/>
          <a:lstStyle/>
          <a:p>
            <a:r>
              <a:rPr lang="en-GB" dirty="0"/>
              <a:t>Changing Categorical Colours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1504" y="1196752"/>
            <a:ext cx="95050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storms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filter(year==1983)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wind,y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=pressure, colour=status)) +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(size=3)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scale_colour_manual</a:t>
            </a:r>
            <a:r>
              <a:rPr lang="en-GB" sz="2000" dirty="0">
                <a:latin typeface="Lucida Console" panose="020B0609040504020204" pitchFamily="49" charset="0"/>
              </a:rPr>
              <a:t>(values = c("orange","purple","green2"))</a:t>
            </a:r>
          </a:p>
        </p:txBody>
      </p:sp>
    </p:spTree>
    <p:extLst>
      <p:ext uri="{BB962C8B-B14F-4D97-AF65-F5344CB8AC3E}">
        <p14:creationId xmlns:p14="http://schemas.microsoft.com/office/powerpoint/2010/main" val="2303712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3059868"/>
            <a:ext cx="7178231" cy="37890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04369"/>
            <a:ext cx="10515600" cy="1325563"/>
          </a:xfrm>
        </p:spPr>
        <p:txBody>
          <a:bodyPr/>
          <a:lstStyle/>
          <a:p>
            <a:r>
              <a:rPr lang="en-GB" dirty="0"/>
              <a:t>Changing Categorical Colours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7568" y="1256562"/>
            <a:ext cx="792088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storms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filter(year==1983)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wind,y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=pressure, colour=status)) +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(size=3)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scale_colour_brewer</a:t>
            </a:r>
            <a:r>
              <a:rPr lang="en-GB" sz="2000" dirty="0">
                <a:latin typeface="Lucida Console" panose="020B0609040504020204" pitchFamily="49" charset="0"/>
              </a:rPr>
              <a:t>(palette="Set1")</a:t>
            </a:r>
          </a:p>
        </p:txBody>
      </p:sp>
    </p:spTree>
    <p:extLst>
      <p:ext uri="{BB962C8B-B14F-4D97-AF65-F5344CB8AC3E}">
        <p14:creationId xmlns:p14="http://schemas.microsoft.com/office/powerpoint/2010/main" val="2211832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10515600" cy="1325563"/>
          </a:xfrm>
        </p:spPr>
        <p:txBody>
          <a:bodyPr/>
          <a:lstStyle/>
          <a:p>
            <a:r>
              <a:rPr lang="en-GB" dirty="0"/>
              <a:t>Categorical Colour Ordering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5236" t="25394" b="36597"/>
          <a:stretch/>
        </p:blipFill>
        <p:spPr>
          <a:xfrm>
            <a:off x="9192344" y="1268760"/>
            <a:ext cx="2667429" cy="21610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5360" y="1916832"/>
            <a:ext cx="99395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# A tibble: 10,010 x 6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long </a:t>
            </a:r>
            <a:r>
              <a:rPr lang="en-GB" b="1" dirty="0">
                <a:latin typeface="Lucida Console" panose="020B0609040504020204" pitchFamily="49" charset="0"/>
              </a:rPr>
              <a:t>status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           category  wind pressure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dbl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dbl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</a:t>
            </a:r>
            <a:r>
              <a:rPr lang="en-GB" b="1" dirty="0">
                <a:latin typeface="Lucida Console" panose="020B0609040504020204" pitchFamily="49" charset="0"/>
              </a:rPr>
              <a:t>&lt;</a:t>
            </a:r>
            <a:r>
              <a:rPr lang="en-GB" b="1" dirty="0" err="1">
                <a:latin typeface="Lucida Console" panose="020B0609040504020204" pitchFamily="49" charset="0"/>
              </a:rPr>
              <a:t>chr</a:t>
            </a:r>
            <a:r>
              <a:rPr lang="en-GB" b="1" dirty="0">
                <a:latin typeface="Lucida Console" panose="020B0609040504020204" pitchFamily="49" charset="0"/>
              </a:rPr>
              <a:t>&gt;              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ord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   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   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1  27.5 -79   tropical depression -1          25     1013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2  28.5 -79   tropical depression -1          25     1013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3  29.5 -79   tropical depression -1          25     1013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4  30.5 -79   tropical depression -1          25     1013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5  31.5 -78.8 tropical depression -1          25     1012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6  32.4 -78.7 tropical depression -1          25     1012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7  33.3 -78   tropical depression -1          25     1011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8  34   -77   tropical depression -1          30     1006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9  34.4 -75.8 tropical storm      0           35     1004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10  34   -74.8 tropical storm      0           40     1002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# ... with 10,000 more rows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5360" y="5966613"/>
            <a:ext cx="1001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Status is a character vector – ordering is alphabetical</a:t>
            </a:r>
          </a:p>
        </p:txBody>
      </p:sp>
    </p:spTree>
    <p:extLst>
      <p:ext uri="{BB962C8B-B14F-4D97-AF65-F5344CB8AC3E}">
        <p14:creationId xmlns:p14="http://schemas.microsoft.com/office/powerpoint/2010/main" val="159725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text (character) vectors, but with some differences</a:t>
            </a:r>
          </a:p>
          <a:p>
            <a:pPr lvl="1"/>
            <a:r>
              <a:rPr lang="en-GB" dirty="0"/>
              <a:t>They have controlled values – you can limit which values can be added</a:t>
            </a:r>
          </a:p>
          <a:p>
            <a:pPr lvl="1"/>
            <a:r>
              <a:rPr lang="en-GB" dirty="0"/>
              <a:t>The values which can go in are tracked separately to the data</a:t>
            </a:r>
          </a:p>
          <a:p>
            <a:pPr lvl="1"/>
            <a:r>
              <a:rPr lang="en-GB" dirty="0"/>
              <a:t>The values which can go in have an explicit order</a:t>
            </a:r>
          </a:p>
          <a:p>
            <a:pPr lvl="1"/>
            <a:endParaRPr lang="en-GB" dirty="0"/>
          </a:p>
          <a:p>
            <a:r>
              <a:rPr lang="en-GB" dirty="0" err="1"/>
              <a:t>GGplot</a:t>
            </a:r>
            <a:r>
              <a:rPr lang="en-GB" dirty="0"/>
              <a:t> respects the ordering of factors, so converting to factors is the simplest way to re-order a plot</a:t>
            </a:r>
          </a:p>
        </p:txBody>
      </p:sp>
    </p:spTree>
    <p:extLst>
      <p:ext uri="{BB962C8B-B14F-4D97-AF65-F5344CB8AC3E}">
        <p14:creationId xmlns:p14="http://schemas.microsoft.com/office/powerpoint/2010/main" val="10118576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Converting character vectors to factors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673" y="1556792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&gt; </a:t>
            </a:r>
            <a:r>
              <a:rPr lang="en-GB" dirty="0" err="1">
                <a:latin typeface="Lucida Console" panose="020B0609040504020204" pitchFamily="49" charset="0"/>
              </a:rPr>
              <a:t>chr.names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[1] "simon"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"simon"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[8]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"simon"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"simon"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[15]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"simon"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 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140968"/>
            <a:ext cx="8858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&gt; factor(</a:t>
            </a:r>
            <a:r>
              <a:rPr lang="en-GB" dirty="0" err="1">
                <a:latin typeface="Lucida Console" panose="020B0609040504020204" pitchFamily="49" charset="0"/>
              </a:rPr>
              <a:t>chr.names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[1] simon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simon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simon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[10]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simon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simon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[19]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Levels: </a:t>
            </a:r>
            <a:r>
              <a:rPr lang="en-GB" dirty="0" err="1">
                <a:latin typeface="Lucida Console" panose="020B0609040504020204" pitchFamily="49" charset="0"/>
              </a:rPr>
              <a:t>anne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felix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laura</a:t>
            </a:r>
            <a:r>
              <a:rPr lang="en-GB" dirty="0">
                <a:latin typeface="Lucida Console" panose="020B0609040504020204" pitchFamily="49" charset="0"/>
              </a:rPr>
              <a:t> simon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5002143"/>
            <a:ext cx="92170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&gt; factor(</a:t>
            </a:r>
            <a:r>
              <a:rPr lang="en-GB" dirty="0" err="1">
                <a:latin typeface="Lucida Console" panose="020B0609040504020204" pitchFamily="49" charset="0"/>
              </a:rPr>
              <a:t>chr.names</a:t>
            </a:r>
            <a:r>
              <a:rPr lang="en-GB" dirty="0">
                <a:latin typeface="Lucida Console" panose="020B0609040504020204" pitchFamily="49" charset="0"/>
              </a:rPr>
              <a:t>, levels=c("simon","</a:t>
            </a:r>
            <a:r>
              <a:rPr lang="en-GB" dirty="0" err="1">
                <a:latin typeface="Lucida Console" panose="020B0609040504020204" pitchFamily="49" charset="0"/>
              </a:rPr>
              <a:t>anne</a:t>
            </a:r>
            <a:r>
              <a:rPr lang="en-GB" dirty="0">
                <a:latin typeface="Lucida Console" panose="020B0609040504020204" pitchFamily="49" charset="0"/>
              </a:rPr>
              <a:t>","</a:t>
            </a:r>
            <a:r>
              <a:rPr lang="en-GB" dirty="0" err="1">
                <a:latin typeface="Lucida Console" panose="020B0609040504020204" pitchFamily="49" charset="0"/>
              </a:rPr>
              <a:t>laura</a:t>
            </a:r>
            <a:r>
              <a:rPr lang="en-GB" dirty="0">
                <a:latin typeface="Lucida Console" panose="020B0609040504020204" pitchFamily="49" charset="0"/>
              </a:rPr>
              <a:t>","</a:t>
            </a:r>
            <a:r>
              <a:rPr lang="en-GB" dirty="0" err="1">
                <a:latin typeface="Lucida Console" panose="020B0609040504020204" pitchFamily="49" charset="0"/>
              </a:rPr>
              <a:t>felix</a:t>
            </a:r>
            <a:r>
              <a:rPr lang="en-GB" dirty="0">
                <a:latin typeface="Lucida Console" panose="020B0609040504020204" pitchFamily="49" charset="0"/>
              </a:rPr>
              <a:t>"))</a:t>
            </a:r>
          </a:p>
          <a:p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[1] simon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simon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simon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[10]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simon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simon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anne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[19]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laura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felix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Levels: simon </a:t>
            </a:r>
            <a:r>
              <a:rPr lang="en-GB" dirty="0" err="1">
                <a:latin typeface="Lucida Console" panose="020B0609040504020204" pitchFamily="49" charset="0"/>
              </a:rPr>
              <a:t>anne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laura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>
                <a:latin typeface="Lucida Console" panose="020B0609040504020204" pitchFamily="49" charset="0"/>
              </a:rPr>
              <a:t>felix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711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10515600" cy="1325563"/>
          </a:xfrm>
        </p:spPr>
        <p:txBody>
          <a:bodyPr/>
          <a:lstStyle/>
          <a:p>
            <a:r>
              <a:rPr lang="en-GB" dirty="0"/>
              <a:t>Categorical Colour Ordering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3101" y="1268760"/>
            <a:ext cx="6045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Use factors for explicit ordering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344" y="1916832"/>
            <a:ext cx="1141851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Lucida Console" panose="020B0609040504020204" pitchFamily="49" charset="0"/>
              </a:rPr>
              <a:t>storms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mutate(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  status=factor(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          status, 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          levels=c("tropical </a:t>
            </a:r>
            <a:r>
              <a:rPr lang="en-GB" sz="2000" dirty="0" err="1">
                <a:latin typeface="Lucida Console" panose="020B0609040504020204" pitchFamily="49" charset="0"/>
              </a:rPr>
              <a:t>depression","tropical</a:t>
            </a:r>
            <a:r>
              <a:rPr lang="en-GB" sz="2000" dirty="0">
                <a:latin typeface="Lucida Console" panose="020B0609040504020204" pitchFamily="49" charset="0"/>
              </a:rPr>
              <a:t> </a:t>
            </a:r>
            <a:r>
              <a:rPr lang="en-GB" sz="2000" dirty="0" err="1">
                <a:latin typeface="Lucida Console" panose="020B0609040504020204" pitchFamily="49" charset="0"/>
              </a:rPr>
              <a:t>storm","hurricane</a:t>
            </a:r>
            <a:r>
              <a:rPr lang="en-GB" sz="2000" dirty="0">
                <a:latin typeface="Lucida Console" panose="020B0609040504020204" pitchFamily="49" charset="0"/>
              </a:rPr>
              <a:t>")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          )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)</a:t>
            </a:r>
          </a:p>
        </p:txBody>
      </p:sp>
      <p:sp>
        <p:nvSpPr>
          <p:cNvPr id="8" name="Rectangle 7"/>
          <p:cNvSpPr/>
          <p:nvPr/>
        </p:nvSpPr>
        <p:spPr>
          <a:xfrm>
            <a:off x="1837083" y="4365104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# A tibble: 10,010 x 6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long </a:t>
            </a:r>
            <a:r>
              <a:rPr lang="en-GB" b="1" dirty="0">
                <a:latin typeface="Lucida Console" panose="020B0609040504020204" pitchFamily="49" charset="0"/>
              </a:rPr>
              <a:t>status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           category  wind pressure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dbl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dbl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</a:t>
            </a:r>
            <a:r>
              <a:rPr lang="en-GB" b="1" dirty="0">
                <a:latin typeface="Lucida Console" panose="020B0609040504020204" pitchFamily="49" charset="0"/>
              </a:rPr>
              <a:t>&lt;</a:t>
            </a:r>
            <a:r>
              <a:rPr lang="en-GB" b="1" dirty="0" err="1">
                <a:latin typeface="Lucida Console" panose="020B0609040504020204" pitchFamily="49" charset="0"/>
              </a:rPr>
              <a:t>fct</a:t>
            </a:r>
            <a:r>
              <a:rPr lang="en-GB" b="1" dirty="0">
                <a:latin typeface="Lucida Console" panose="020B0609040504020204" pitchFamily="49" charset="0"/>
              </a:rPr>
              <a:t>&gt;              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ord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   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    &lt;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1  27.5 -79   tropical depression -1          25     1013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2  28.5 -79   tropical depression -1          25     1013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3  29.5 -79   tropical depression -1          25     1013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4  30.5 -79   tropical depression -1          25 </a:t>
            </a:r>
            <a:r>
              <a:rPr lang="en-GB" dirty="0">
                <a:latin typeface="Lucida Console" panose="020B0609040504020204" pitchFamily="49" charset="0"/>
              </a:rPr>
              <a:t>    1013</a:t>
            </a:r>
          </a:p>
          <a:p>
            <a:r>
              <a:rPr lang="en-GB" dirty="0"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499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10515600" cy="1325563"/>
          </a:xfrm>
        </p:spPr>
        <p:txBody>
          <a:bodyPr/>
          <a:lstStyle/>
          <a:p>
            <a:r>
              <a:rPr lang="en-GB" dirty="0"/>
              <a:t>Categorical Colour Ordering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368" y="1514203"/>
            <a:ext cx="115932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storms %&gt;%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mutate(status=</a:t>
            </a:r>
            <a:r>
              <a:rPr lang="en-GB" sz="1400" b="1" dirty="0">
                <a:latin typeface="Lucida Console" panose="020B0609040504020204" pitchFamily="49" charset="0"/>
              </a:rPr>
              <a:t>factor(status, levels=c("tropical </a:t>
            </a:r>
            <a:r>
              <a:rPr lang="en-GB" sz="1400" b="1" dirty="0" err="1">
                <a:latin typeface="Lucida Console" panose="020B0609040504020204" pitchFamily="49" charset="0"/>
              </a:rPr>
              <a:t>depression","tropical</a:t>
            </a:r>
            <a:r>
              <a:rPr lang="en-GB" sz="1400" b="1" dirty="0">
                <a:latin typeface="Lucida Console" panose="020B0609040504020204" pitchFamily="49" charset="0"/>
              </a:rPr>
              <a:t> </a:t>
            </a:r>
            <a:r>
              <a:rPr lang="en-GB" sz="1400" b="1" dirty="0" err="1">
                <a:latin typeface="Lucida Console" panose="020B0609040504020204" pitchFamily="49" charset="0"/>
              </a:rPr>
              <a:t>storm","hurricane</a:t>
            </a:r>
            <a:r>
              <a:rPr lang="en-GB" sz="1400" b="1" dirty="0">
                <a:latin typeface="Lucida Console" panose="020B0609040504020204" pitchFamily="49" charset="0"/>
              </a:rPr>
              <a:t>"))</a:t>
            </a:r>
            <a:r>
              <a:rPr lang="en-GB" sz="1400" dirty="0">
                <a:latin typeface="Lucida Console" panose="020B0609040504020204" pitchFamily="49" charset="0"/>
              </a:rPr>
              <a:t>) %&gt;%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filter(year==1983) %&gt;%</a:t>
            </a:r>
          </a:p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wind,y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=pressure, colour=status)) +</a:t>
            </a:r>
          </a:p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(size=3)+</a:t>
            </a:r>
          </a:p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scale_color_brewer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(palette="Set1")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F4543-B5FE-44C1-AC7F-658BFBE4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46" y="3180067"/>
            <a:ext cx="8520307" cy="367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5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Aesthetics for </a:t>
            </a:r>
            <a:r>
              <a:rPr lang="en-GB" dirty="0" err="1">
                <a:latin typeface="Lucida Console" panose="020B0609040504020204" pitchFamily="49" charset="0"/>
              </a:rPr>
              <a:t>geom_point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" y="1814285"/>
            <a:ext cx="5116186" cy="436747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550335" y="1814285"/>
            <a:ext cx="6641665" cy="43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058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64882"/>
            <a:ext cx="10515600" cy="1325563"/>
          </a:xfrm>
        </p:spPr>
        <p:txBody>
          <a:bodyPr/>
          <a:lstStyle/>
          <a:p>
            <a:r>
              <a:rPr lang="en-GB" dirty="0"/>
              <a:t>Reordering example</a:t>
            </a:r>
            <a:br>
              <a:rPr lang="en-GB" dirty="0"/>
            </a:br>
            <a:r>
              <a:rPr lang="en-GB" dirty="0"/>
              <a:t>Keep the original order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701068" y="53953"/>
            <a:ext cx="45601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LastName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FirstName</a:t>
            </a:r>
            <a:r>
              <a:rPr lang="en-GB" sz="1400" dirty="0">
                <a:latin typeface="Lucida Console" panose="020B0609040504020204" pitchFamily="49" charset="0"/>
              </a:rPr>
              <a:t>   Age Weight Height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 Hugh     Chris        26     90    175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2 Pew      Adam         32    102    183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3 Barney   Daniel       18     88    168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4 McGrew   Chris        48     97    155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5 Cuthbert Carl         28     91    188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6 Dibble   Liam         35     94    145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7 Grub     Doug         31     89    164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3846339"/>
            <a:ext cx="7441232" cy="29785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9376" y="2256727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trumpton</a:t>
            </a:r>
            <a:r>
              <a:rPr lang="en-GB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ggplot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aes</a:t>
            </a:r>
            <a:r>
              <a:rPr lang="en-GB" dirty="0">
                <a:latin typeface="Lucida Console" panose="020B0609040504020204" pitchFamily="49" charset="0"/>
              </a:rPr>
              <a:t>(x=</a:t>
            </a:r>
            <a:r>
              <a:rPr lang="en-GB" dirty="0" err="1">
                <a:latin typeface="Lucida Console" panose="020B0609040504020204" pitchFamily="49" charset="0"/>
              </a:rPr>
              <a:t>LastName</a:t>
            </a:r>
            <a:r>
              <a:rPr lang="en-GB" dirty="0">
                <a:latin typeface="Lucida Console" panose="020B0609040504020204" pitchFamily="49" charset="0"/>
              </a:rPr>
              <a:t>, y=Height)) +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geom_col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2576" y="5589240"/>
            <a:ext cx="2880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default is to order alphabetically</a:t>
            </a:r>
          </a:p>
        </p:txBody>
      </p:sp>
    </p:spTree>
    <p:extLst>
      <p:ext uri="{BB962C8B-B14F-4D97-AF65-F5344CB8AC3E}">
        <p14:creationId xmlns:p14="http://schemas.microsoft.com/office/powerpoint/2010/main" val="4103900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4129699"/>
            <a:ext cx="6733333" cy="26952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01068" y="53953"/>
            <a:ext cx="45601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LastName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FirstName</a:t>
            </a:r>
            <a:r>
              <a:rPr lang="en-GB" sz="1400" dirty="0">
                <a:latin typeface="Lucida Console" panose="020B0609040504020204" pitchFamily="49" charset="0"/>
              </a:rPr>
              <a:t>   Age Weight Height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 Hugh     Chris        26     90    175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2 Pew      Adam         32    102    183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3 Barney   Daniel       18     88    168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4 McGrew   Chris        48     97    155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5 Cuthbert Carl         28     91    188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6 Dibble   Liam         35     94    145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7 Grub     Doug         31     89    164</a:t>
            </a:r>
          </a:p>
        </p:txBody>
      </p:sp>
      <p:sp>
        <p:nvSpPr>
          <p:cNvPr id="6" name="Rectangle 5"/>
          <p:cNvSpPr/>
          <p:nvPr/>
        </p:nvSpPr>
        <p:spPr>
          <a:xfrm>
            <a:off x="623392" y="2449307"/>
            <a:ext cx="92170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trumpton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mutate(</a:t>
            </a:r>
            <a:r>
              <a:rPr lang="en-GB" sz="2000" dirty="0" err="1"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latin typeface="Lucida Console" panose="020B0609040504020204" pitchFamily="49" charset="0"/>
              </a:rPr>
              <a:t>=factor(</a:t>
            </a:r>
            <a:r>
              <a:rPr lang="en-GB" sz="2000" dirty="0" err="1"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latin typeface="Lucida Console" panose="020B0609040504020204" pitchFamily="49" charset="0"/>
              </a:rPr>
              <a:t>, levels=</a:t>
            </a:r>
            <a:r>
              <a:rPr lang="en-GB" sz="2000" dirty="0" err="1"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latin typeface="Lucida Console" panose="020B0609040504020204" pitchFamily="49" charset="0"/>
              </a:rPr>
              <a:t>))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y=Height)) +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geom_col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76120" y="4110362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 can convert to a factor and use </a:t>
            </a:r>
            <a:r>
              <a:rPr lang="en-GB" sz="2000" dirty="0">
                <a:latin typeface="Lucida Console" panose="020B0609040504020204" pitchFamily="49" charset="0"/>
              </a:rPr>
              <a:t>levels</a:t>
            </a:r>
            <a:r>
              <a:rPr lang="en-GB" sz="2000" dirty="0"/>
              <a:t> to enforce the same order.  If we had just converted to a factor it would have been alphabetical still.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9376" y="264882"/>
            <a:ext cx="10515600" cy="1325563"/>
          </a:xfrm>
        </p:spPr>
        <p:txBody>
          <a:bodyPr/>
          <a:lstStyle/>
          <a:p>
            <a:r>
              <a:rPr lang="en-GB" dirty="0"/>
              <a:t>Reordering example</a:t>
            </a:r>
            <a:br>
              <a:rPr lang="en-GB" dirty="0"/>
            </a:br>
            <a:r>
              <a:rPr lang="en-GB" dirty="0"/>
              <a:t>Keep the original order</a:t>
            </a:r>
          </a:p>
        </p:txBody>
      </p:sp>
    </p:spTree>
    <p:extLst>
      <p:ext uri="{BB962C8B-B14F-4D97-AF65-F5344CB8AC3E}">
        <p14:creationId xmlns:p14="http://schemas.microsoft.com/office/powerpoint/2010/main" val="2579100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Quantitative ordering with reorder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reorder function allows you to order the levels of a factor by a different quantitative variable</a:t>
            </a:r>
          </a:p>
          <a:p>
            <a:endParaRPr lang="en-GB" dirty="0"/>
          </a:p>
          <a:p>
            <a:r>
              <a:rPr lang="en-GB" dirty="0"/>
              <a:t>It allows you to sort a figure by value</a:t>
            </a:r>
          </a:p>
          <a:p>
            <a:endParaRPr lang="en-GB" dirty="0"/>
          </a:p>
          <a:p>
            <a:r>
              <a:rPr lang="en-GB" dirty="0">
                <a:latin typeface="Lucida Console" panose="020B0609040504020204" pitchFamily="49" charset="0"/>
              </a:rPr>
              <a:t>reorder(categorical, quantitative)</a:t>
            </a:r>
          </a:p>
        </p:txBody>
      </p:sp>
    </p:spTree>
    <p:extLst>
      <p:ext uri="{BB962C8B-B14F-4D97-AF65-F5344CB8AC3E}">
        <p14:creationId xmlns:p14="http://schemas.microsoft.com/office/powerpoint/2010/main" val="131749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4129699"/>
            <a:ext cx="6733333" cy="2695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Reordering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01068" y="53953"/>
            <a:ext cx="45601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LastName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FirstName</a:t>
            </a:r>
            <a:r>
              <a:rPr lang="en-GB" sz="1400" dirty="0">
                <a:latin typeface="Lucida Console" panose="020B0609040504020204" pitchFamily="49" charset="0"/>
              </a:rPr>
              <a:t>   Age Weight Height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 Hugh     Chris        26     90    175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2 Pew      Adam         32    102    183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3 Barney   Daniel       18     88    168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4 McGrew   Chris        48     97    155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5 Cuthbert Carl         28     91    188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6 Dibble   Liam         35     94    145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7 Grub     Doug         31     89    164</a:t>
            </a:r>
          </a:p>
        </p:txBody>
      </p:sp>
      <p:sp>
        <p:nvSpPr>
          <p:cNvPr id="6" name="Rectangle 5"/>
          <p:cNvSpPr/>
          <p:nvPr/>
        </p:nvSpPr>
        <p:spPr>
          <a:xfrm>
            <a:off x="226731" y="2249577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trumpton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mutate(</a:t>
            </a:r>
            <a:r>
              <a:rPr lang="en-GB" sz="2000" dirty="0" err="1"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latin typeface="Lucida Console" panose="020B0609040504020204" pitchFamily="49" charset="0"/>
              </a:rPr>
              <a:t>=reorder(</a:t>
            </a:r>
            <a:r>
              <a:rPr lang="en-GB" sz="2000" dirty="0" err="1">
                <a:latin typeface="Lucida Console" panose="020B0609040504020204" pitchFamily="49" charset="0"/>
              </a:rPr>
              <a:t>LastName,Height</a:t>
            </a:r>
            <a:r>
              <a:rPr lang="en-GB" sz="2000" dirty="0">
                <a:latin typeface="Lucida Console" panose="020B0609040504020204" pitchFamily="49" charset="0"/>
              </a:rPr>
              <a:t>))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y=Height)) +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geom_col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1094" y="4581128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By using </a:t>
            </a:r>
            <a:r>
              <a:rPr lang="en-GB" sz="2000" dirty="0">
                <a:latin typeface="Lucida Console" panose="020B0609040504020204" pitchFamily="49" charset="0"/>
              </a:rPr>
              <a:t>reorder</a:t>
            </a:r>
            <a:r>
              <a:rPr lang="en-GB" sz="2000" dirty="0"/>
              <a:t> we can make the levels correspond to a quantitative variable.  Here it is the same one we're plotting, but it doesn't have to be.</a:t>
            </a:r>
          </a:p>
        </p:txBody>
      </p:sp>
    </p:spTree>
    <p:extLst>
      <p:ext uri="{BB962C8B-B14F-4D97-AF65-F5344CB8AC3E}">
        <p14:creationId xmlns:p14="http://schemas.microsoft.com/office/powerpoint/2010/main" val="18549439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3" y="4129699"/>
            <a:ext cx="6733333" cy="26952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Reordering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01068" y="53953"/>
            <a:ext cx="45601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LastName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  <a:r>
              <a:rPr lang="en-GB" sz="1400" dirty="0" err="1">
                <a:latin typeface="Lucida Console" panose="020B0609040504020204" pitchFamily="49" charset="0"/>
              </a:rPr>
              <a:t>FirstName</a:t>
            </a:r>
            <a:r>
              <a:rPr lang="en-GB" sz="1400" dirty="0">
                <a:latin typeface="Lucida Console" panose="020B0609040504020204" pitchFamily="49" charset="0"/>
              </a:rPr>
              <a:t>   Age Weight Height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1 Hugh     Chris        26     90    175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2 Pew      Adam         32    102    183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3 Barney   Daniel       18     88    168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4 McGrew   Chris        48     97    155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5 Cuthbert Carl         28     91    188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6 Dibble   Liam         35     94    145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7 Grub     Doug         31     89    164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344" y="2225319"/>
            <a:ext cx="8352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trumpton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mutate(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=reorder(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</a:t>
            </a:r>
            <a:r>
              <a:rPr lang="en-GB" sz="2000" dirty="0">
                <a:latin typeface="Lucida Console" panose="020B0609040504020204" pitchFamily="49" charset="0"/>
              </a:rPr>
              <a:t>-Height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))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LastName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y=Height)) +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geom_col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52185" y="450912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use </a:t>
            </a:r>
            <a:r>
              <a:rPr lang="en-GB" dirty="0">
                <a:latin typeface="Lucida Console" panose="020B0609040504020204" pitchFamily="49" charset="0"/>
              </a:rPr>
              <a:t>-Height </a:t>
            </a:r>
            <a:r>
              <a:rPr lang="en-GB" dirty="0"/>
              <a:t>in the reorder to reverse the sorting order </a:t>
            </a:r>
          </a:p>
        </p:txBody>
      </p:sp>
    </p:spTree>
    <p:extLst>
      <p:ext uri="{BB962C8B-B14F-4D97-AF65-F5344CB8AC3E}">
        <p14:creationId xmlns:p14="http://schemas.microsoft.com/office/powerpoint/2010/main" val="12055635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668" y="2708920"/>
            <a:ext cx="2710927" cy="1143000"/>
          </a:xfrm>
        </p:spPr>
        <p:txBody>
          <a:bodyPr/>
          <a:lstStyle/>
          <a:p>
            <a:r>
              <a:rPr lang="en-GB" dirty="0"/>
              <a:t>Exercise 3</a:t>
            </a:r>
          </a:p>
        </p:txBody>
      </p:sp>
      <p:pic>
        <p:nvPicPr>
          <p:cNvPr id="3" name="Picture 2" descr="M:\Work\bioinformatics_logo_smal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5915471"/>
            <a:ext cx="2233401" cy="792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524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760" y="2708920"/>
            <a:ext cx="4472248" cy="1143000"/>
          </a:xfrm>
        </p:spPr>
        <p:txBody>
          <a:bodyPr>
            <a:normAutofit/>
          </a:bodyPr>
          <a:lstStyle/>
          <a:p>
            <a:r>
              <a:rPr lang="en-GB" dirty="0"/>
              <a:t>Statistical Overlays</a:t>
            </a:r>
          </a:p>
        </p:txBody>
      </p:sp>
      <p:pic>
        <p:nvPicPr>
          <p:cNvPr id="3" name="Picture 2" descr="M:\Work\bioinformatics_logo_smal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5915471"/>
            <a:ext cx="2233401" cy="792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71834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66704"/>
            <a:ext cx="10515600" cy="1325563"/>
          </a:xfrm>
        </p:spPr>
        <p:txBody>
          <a:bodyPr/>
          <a:lstStyle/>
          <a:p>
            <a:r>
              <a:rPr lang="en-GB" dirty="0"/>
              <a:t>Overlaying raw data and summaries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360" y="1692267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many.values</a:t>
            </a:r>
            <a:r>
              <a:rPr lang="en-GB" sz="2000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group_by</a:t>
            </a:r>
            <a:r>
              <a:rPr lang="en-GB" sz="2000" dirty="0">
                <a:latin typeface="Lucida Console" panose="020B0609040504020204" pitchFamily="49" charset="0"/>
              </a:rPr>
              <a:t>(genotype)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sample_n</a:t>
            </a:r>
            <a:r>
              <a:rPr lang="en-GB" sz="2000" dirty="0">
                <a:latin typeface="Lucida Console" panose="020B0609040504020204" pitchFamily="49" charset="0"/>
              </a:rPr>
              <a:t>(100)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latin typeface="Lucida Console" panose="020B0609040504020204" pitchFamily="49" charset="0"/>
              </a:rPr>
              <a:t>aes</a:t>
            </a:r>
            <a:r>
              <a:rPr lang="en-GB" sz="2000" dirty="0">
                <a:latin typeface="Lucida Console" panose="020B0609040504020204" pitchFamily="49" charset="0"/>
              </a:rPr>
              <a:t>(x=genotype, y=values))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geom_jitter</a:t>
            </a:r>
            <a:r>
              <a:rPr lang="en-GB" sz="2000" dirty="0">
                <a:latin typeface="Lucida Console" panose="020B0609040504020204" pitchFamily="49" charset="0"/>
              </a:rPr>
              <a:t>(height=0, width = 0.3)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298" y="1484784"/>
            <a:ext cx="4819048" cy="5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922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484784"/>
            <a:ext cx="4819048" cy="52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88" y="366704"/>
            <a:ext cx="10515600" cy="1325563"/>
          </a:xfrm>
        </p:spPr>
        <p:txBody>
          <a:bodyPr/>
          <a:lstStyle/>
          <a:p>
            <a:r>
              <a:rPr lang="en-GB" dirty="0"/>
              <a:t>Overlaying raw data and summaries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360" y="1692267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many.values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group_by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(genotype)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sample_n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(100)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(x=genotype, y=values)) +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geom_jitter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(height=0, width = 0.3)</a:t>
            </a:r>
            <a:r>
              <a:rPr lang="en-GB" sz="2000" dirty="0">
                <a:latin typeface="Lucida Console" panose="020B0609040504020204" pitchFamily="49" charset="0"/>
              </a:rPr>
              <a:t>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geom_boxplot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92670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484784"/>
            <a:ext cx="4819048" cy="52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76921"/>
            <a:ext cx="10515600" cy="1325563"/>
          </a:xfrm>
        </p:spPr>
        <p:txBody>
          <a:bodyPr/>
          <a:lstStyle/>
          <a:p>
            <a:r>
              <a:rPr lang="en-GB" dirty="0"/>
              <a:t>Overlaying raw data and summaries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360" y="1692267"/>
            <a:ext cx="6598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many.values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group_by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(genotype)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sample_n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(100)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(x=genotype, y=values)) </a:t>
            </a:r>
            <a:r>
              <a:rPr lang="en-GB" sz="2000" dirty="0">
                <a:latin typeface="Lucida Console" panose="020B0609040504020204" pitchFamily="49" charset="0"/>
              </a:rPr>
              <a:t>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geom_boxplot</a:t>
            </a:r>
            <a:r>
              <a:rPr lang="en-GB" sz="2000" dirty="0">
                <a:latin typeface="Lucida Console" panose="020B0609040504020204" pitchFamily="49" charset="0"/>
              </a:rPr>
              <a:t>(size=1.5, colour="grey")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geom_jitter</a:t>
            </a:r>
            <a:r>
              <a:rPr lang="en-GB" sz="2000" dirty="0">
                <a:latin typeface="Lucida Console" panose="020B0609040504020204" pitchFamily="49" charset="0"/>
              </a:rPr>
              <a:t>(height=0, width = 0.3)</a:t>
            </a:r>
          </a:p>
        </p:txBody>
      </p:sp>
    </p:spTree>
    <p:extLst>
      <p:ext uri="{BB962C8B-B14F-4D97-AF65-F5344CB8AC3E}">
        <p14:creationId xmlns:p14="http://schemas.microsoft.com/office/powerpoint/2010/main" val="16922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you define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031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Fixed values</a:t>
            </a:r>
          </a:p>
          <a:p>
            <a:pPr lvl="1"/>
            <a:r>
              <a:rPr lang="en-GB" dirty="0"/>
              <a:t>Colour all points red</a:t>
            </a:r>
          </a:p>
          <a:p>
            <a:pPr lvl="1"/>
            <a:r>
              <a:rPr lang="en-GB" dirty="0"/>
              <a:t>Make the points size 4</a:t>
            </a:r>
          </a:p>
          <a:p>
            <a:endParaRPr lang="en-GB" dirty="0"/>
          </a:p>
          <a:p>
            <a:r>
              <a:rPr lang="en-GB" dirty="0"/>
              <a:t>Encoded from your data – called an </a:t>
            </a:r>
            <a:r>
              <a:rPr lang="en-GB" i="1" dirty="0"/>
              <a:t>aesthetic mapping</a:t>
            </a:r>
          </a:p>
          <a:p>
            <a:pPr lvl="1"/>
            <a:r>
              <a:rPr lang="en-GB" dirty="0"/>
              <a:t>Colour according to genotype</a:t>
            </a:r>
          </a:p>
          <a:p>
            <a:pPr lvl="1"/>
            <a:r>
              <a:rPr lang="en-GB" dirty="0"/>
              <a:t>Size based on the number of observations</a:t>
            </a:r>
          </a:p>
          <a:p>
            <a:pPr lvl="1"/>
            <a:endParaRPr lang="en-GB" dirty="0"/>
          </a:p>
          <a:p>
            <a:r>
              <a:rPr lang="en-GB" dirty="0"/>
              <a:t>Aesthetic mappings are set using the </a:t>
            </a:r>
            <a:r>
              <a:rPr lang="en-GB" dirty="0" err="1">
                <a:latin typeface="Lucida Console" panose="020B0609040504020204" pitchFamily="49" charset="0"/>
              </a:rPr>
              <a:t>aes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  <a:r>
              <a:rPr lang="en-GB" dirty="0"/>
              <a:t>function, normally as an argument to the </a:t>
            </a:r>
            <a:r>
              <a:rPr lang="en-GB" dirty="0">
                <a:latin typeface="Lucida Console" panose="020B0609040504020204" pitchFamily="49" charset="0"/>
              </a:rPr>
              <a:t>ggplot</a:t>
            </a:r>
            <a:r>
              <a:rPr lang="en-GB" dirty="0"/>
              <a:t> function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Lucida Console" panose="020B0609040504020204" pitchFamily="49" charset="0"/>
              </a:rPr>
              <a:t>data %&gt;% </a:t>
            </a:r>
            <a:r>
              <a:rPr lang="en-GB" dirty="0" err="1">
                <a:latin typeface="Lucida Console" panose="020B0609040504020204" pitchFamily="49" charset="0"/>
              </a:rPr>
              <a:t>ggplot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aes</a:t>
            </a:r>
            <a:r>
              <a:rPr lang="en-GB" dirty="0">
                <a:latin typeface="Lucida Console" panose="020B0609040504020204" pitchFamily="49" charset="0"/>
              </a:rPr>
              <a:t>(x=weight, y=height, colour=genotype))</a:t>
            </a:r>
          </a:p>
        </p:txBody>
      </p:sp>
    </p:spTree>
    <p:extLst>
      <p:ext uri="{BB962C8B-B14F-4D97-AF65-F5344CB8AC3E}">
        <p14:creationId xmlns:p14="http://schemas.microsoft.com/office/powerpoint/2010/main" val="36300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96" y="266990"/>
            <a:ext cx="10515600" cy="1325563"/>
          </a:xfrm>
        </p:spPr>
        <p:txBody>
          <a:bodyPr/>
          <a:lstStyle/>
          <a:p>
            <a:r>
              <a:rPr lang="en-GB" dirty="0"/>
              <a:t>Stat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386169"/>
            <a:ext cx="9083352" cy="514116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Add summary statistics to discrete data</a:t>
            </a:r>
          </a:p>
          <a:p>
            <a:endParaRPr lang="en-GB" dirty="0"/>
          </a:p>
          <a:p>
            <a:r>
              <a:rPr lang="en-GB" dirty="0"/>
              <a:t>Main options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geom</a:t>
            </a:r>
            <a:r>
              <a:rPr lang="en-GB" dirty="0"/>
              <a:t> – how is this going to be displayed</a:t>
            </a:r>
          </a:p>
          <a:p>
            <a:pPr lvl="2"/>
            <a:r>
              <a:rPr lang="en-GB" dirty="0" err="1"/>
              <a:t>pointrange</a:t>
            </a:r>
            <a:r>
              <a:rPr lang="en-GB" dirty="0"/>
              <a:t> (default)</a:t>
            </a:r>
          </a:p>
          <a:p>
            <a:pPr lvl="2"/>
            <a:r>
              <a:rPr lang="en-GB" dirty="0" err="1"/>
              <a:t>errorbar</a:t>
            </a:r>
            <a:endParaRPr lang="en-GB" dirty="0"/>
          </a:p>
          <a:p>
            <a:pPr lvl="2"/>
            <a:r>
              <a:rPr lang="en-GB" dirty="0" err="1"/>
              <a:t>linerange</a:t>
            </a:r>
            <a:endParaRPr lang="en-GB" dirty="0"/>
          </a:p>
          <a:p>
            <a:pPr lvl="2"/>
            <a:r>
              <a:rPr lang="en-GB" dirty="0"/>
              <a:t>Crossbar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fun.data</a:t>
            </a:r>
            <a:endParaRPr lang="en-GB" dirty="0">
              <a:latin typeface="Lucida Console" panose="020B0609040504020204" pitchFamily="49" charset="0"/>
            </a:endParaRPr>
          </a:p>
          <a:p>
            <a:pPr lvl="2"/>
            <a:r>
              <a:rPr lang="en-GB" dirty="0"/>
              <a:t>Function to produce </a:t>
            </a:r>
          </a:p>
          <a:p>
            <a:pPr lvl="3"/>
            <a:r>
              <a:rPr lang="en-GB" dirty="0"/>
              <a:t>Min, Centre, Max</a:t>
            </a:r>
          </a:p>
          <a:p>
            <a:pPr lvl="3"/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>
                <a:latin typeface="Lucida Console" panose="020B0609040504020204" pitchFamily="49" charset="0"/>
              </a:rPr>
              <a:t>mean_se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mean_cl_boot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mean_cl_normal,mean_sdl</a:t>
            </a:r>
            <a:endParaRPr lang="en-GB" dirty="0">
              <a:latin typeface="Lucida Console" panose="020B0609040504020204" pitchFamily="49" charset="0"/>
            </a:endParaRPr>
          </a:p>
          <a:p>
            <a:pPr lvl="3"/>
            <a:endParaRPr lang="en-GB" sz="1700" dirty="0">
              <a:latin typeface="Lucida Console" panose="020B0609040504020204" pitchFamily="49" charset="0"/>
            </a:endParaRPr>
          </a:p>
          <a:p>
            <a:pPr lvl="2"/>
            <a:r>
              <a:rPr lang="en-GB" dirty="0"/>
              <a:t>Can also use </a:t>
            </a:r>
            <a:r>
              <a:rPr lang="en-GB" sz="1800" dirty="0" err="1">
                <a:latin typeface="Lucida Console" panose="020B0609040504020204" pitchFamily="49" charset="0"/>
              </a:rPr>
              <a:t>fun.min</a:t>
            </a:r>
            <a:r>
              <a:rPr lang="en-GB" sz="1800" dirty="0"/>
              <a:t>, </a:t>
            </a:r>
            <a:r>
              <a:rPr lang="en-GB" sz="1800" dirty="0">
                <a:latin typeface="Lucida Console" panose="020B0609040504020204" pitchFamily="49" charset="0"/>
              </a:rPr>
              <a:t>fun</a:t>
            </a:r>
            <a:r>
              <a:rPr lang="en-GB" sz="1800" dirty="0"/>
              <a:t>, </a:t>
            </a:r>
            <a:r>
              <a:rPr lang="en-GB" sz="1800" dirty="0" err="1">
                <a:latin typeface="Lucida Console" panose="020B0609040504020204" pitchFamily="49" charset="0"/>
              </a:rPr>
              <a:t>fun.max</a:t>
            </a:r>
            <a:r>
              <a:rPr lang="en-GB" sz="1800" dirty="0">
                <a:latin typeface="Lucida Console" panose="020B0609040504020204" pitchFamily="49" charset="0"/>
              </a:rPr>
              <a:t> </a:t>
            </a:r>
            <a:r>
              <a:rPr lang="en-GB" dirty="0"/>
              <a:t>separately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7392144" y="3645025"/>
            <a:ext cx="2426936" cy="1100599"/>
            <a:chOff x="5148064" y="5212136"/>
            <a:chExt cx="2426936" cy="1100599"/>
          </a:xfrm>
        </p:grpSpPr>
        <p:grpSp>
          <p:nvGrpSpPr>
            <p:cNvPr id="7" name="Group 6"/>
            <p:cNvGrpSpPr/>
            <p:nvPr/>
          </p:nvGrpSpPr>
          <p:grpSpPr>
            <a:xfrm>
              <a:off x="5148064" y="5228605"/>
              <a:ext cx="144016" cy="1080120"/>
              <a:chOff x="7452320" y="3789040"/>
              <a:chExt cx="144016" cy="1080120"/>
            </a:xfrm>
            <a:solidFill>
              <a:schemeClr val="tx1"/>
            </a:solidFill>
          </p:grpSpPr>
          <p:sp>
            <p:nvSpPr>
              <p:cNvPr id="4" name="Oval 3"/>
              <p:cNvSpPr/>
              <p:nvPr/>
            </p:nvSpPr>
            <p:spPr>
              <a:xfrm>
                <a:off x="7452320" y="4293096"/>
                <a:ext cx="144016" cy="144016"/>
              </a:xfrm>
              <a:prstGeom prst="ellips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7524328" y="3789040"/>
                <a:ext cx="0" cy="108012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>
              <a:off x="5940152" y="5228605"/>
              <a:ext cx="0" cy="1080120"/>
            </a:xfrm>
            <a:prstGeom prst="lin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638973" y="5228605"/>
              <a:ext cx="0" cy="1080120"/>
            </a:xfrm>
            <a:prstGeom prst="lin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630937" y="5212136"/>
              <a:ext cx="618429" cy="7789"/>
            </a:xfrm>
            <a:prstGeom prst="lin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632498" y="6304946"/>
              <a:ext cx="618429" cy="7789"/>
            </a:xfrm>
            <a:prstGeom prst="lin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956571" y="5804669"/>
              <a:ext cx="618429" cy="7789"/>
            </a:xfrm>
            <a:prstGeom prst="lin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956571" y="5228605"/>
              <a:ext cx="618429" cy="1084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897357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484784"/>
            <a:ext cx="4819048" cy="52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66704"/>
            <a:ext cx="10515600" cy="1325563"/>
          </a:xfrm>
        </p:spPr>
        <p:txBody>
          <a:bodyPr/>
          <a:lstStyle/>
          <a:p>
            <a:r>
              <a:rPr lang="en-GB" dirty="0"/>
              <a:t>Overlaying raw data and summaries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360" y="1692267"/>
            <a:ext cx="6840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many.values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group_by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(genotype) %&gt;%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sample_n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(10) %&gt;%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(x=genotype, y=values)) +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geom_jitter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(height=0, width = 0.3) +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stat_summary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</a:p>
          <a:p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geom</a:t>
            </a:r>
            <a:r>
              <a:rPr lang="en-GB" dirty="0">
                <a:latin typeface="Lucida Console" panose="020B0609040504020204" pitchFamily="49" charset="0"/>
              </a:rPr>
              <a:t>="crossbar", </a:t>
            </a:r>
          </a:p>
          <a:p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fun.data</a:t>
            </a:r>
            <a:r>
              <a:rPr lang="en-GB" dirty="0">
                <a:latin typeface="Lucida Console" panose="020B0609040504020204" pitchFamily="49" charset="0"/>
              </a:rPr>
              <a:t>=</a:t>
            </a:r>
            <a:r>
              <a:rPr lang="en-GB" dirty="0" err="1">
                <a:latin typeface="Lucida Console" panose="020B0609040504020204" pitchFamily="49" charset="0"/>
              </a:rPr>
              <a:t>mean_se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</a:p>
          <a:p>
            <a:r>
              <a:rPr lang="en-GB" dirty="0">
                <a:latin typeface="Lucida Console" panose="020B0609040504020204" pitchFamily="49" charset="0"/>
              </a:rPr>
              <a:t>    size=1, alpha=0, colour="grey"</a:t>
            </a:r>
          </a:p>
          <a:p>
            <a:r>
              <a:rPr lang="en-GB" dirty="0">
                <a:latin typeface="Lucida Console" panose="020B06090405040202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6893138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484784"/>
            <a:ext cx="4819048" cy="52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811" y="376631"/>
            <a:ext cx="10515600" cy="1325563"/>
          </a:xfrm>
        </p:spPr>
        <p:txBody>
          <a:bodyPr/>
          <a:lstStyle/>
          <a:p>
            <a:r>
              <a:rPr lang="en-GB" dirty="0"/>
              <a:t>Overlaying raw data and summaries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360" y="1692267"/>
            <a:ext cx="68407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many.values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group_by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(genotype) %&gt;%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sample_n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(10) %&gt;%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(x=genotype, y=values)) +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geom_jitter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(height=0, width = 0.3) +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stat_summary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errorbar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", </a:t>
            </a:r>
          </a:p>
          <a:p>
            <a:r>
              <a:rPr lang="en-GB" dirty="0">
                <a:latin typeface="Lucida Console" panose="020B0609040504020204" pitchFamily="49" charset="0"/>
              </a:rPr>
              <a:t>    fun     = mean, </a:t>
            </a:r>
          </a:p>
          <a:p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fun.max</a:t>
            </a:r>
            <a:r>
              <a:rPr lang="en-GB" dirty="0">
                <a:latin typeface="Lucida Console" panose="020B0609040504020204" pitchFamily="49" charset="0"/>
              </a:rPr>
              <a:t> = mean, </a:t>
            </a:r>
          </a:p>
          <a:p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fun.min</a:t>
            </a:r>
            <a:r>
              <a:rPr lang="en-GB" dirty="0">
                <a:latin typeface="Lucida Console" panose="020B0609040504020204" pitchFamily="49" charset="0"/>
              </a:rPr>
              <a:t> = mean, </a:t>
            </a:r>
          </a:p>
          <a:p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size=2, 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  colour="grey"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9203629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87457"/>
            <a:ext cx="10515600" cy="1325563"/>
          </a:xfrm>
        </p:spPr>
        <p:txBody>
          <a:bodyPr/>
          <a:lstStyle/>
          <a:p>
            <a:r>
              <a:rPr lang="en-GB" dirty="0"/>
              <a:t>Overlaying raw data and summaries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360" y="1692267"/>
            <a:ext cx="71287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group.data</a:t>
            </a:r>
            <a:r>
              <a:rPr lang="en-GB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dirty="0">
                <a:latin typeface="Lucida Console" panose="020B0609040504020204" pitchFamily="49" charset="0"/>
              </a:rPr>
              <a:t>  ggplot(</a:t>
            </a:r>
            <a:r>
              <a:rPr lang="en-GB" dirty="0" err="1">
                <a:latin typeface="Lucida Console" panose="020B0609040504020204" pitchFamily="49" charset="0"/>
              </a:rPr>
              <a:t>aes</a:t>
            </a:r>
            <a:r>
              <a:rPr lang="en-GB" dirty="0">
                <a:latin typeface="Lucida Console" panose="020B0609040504020204" pitchFamily="49" charset="0"/>
              </a:rPr>
              <a:t>(x=Sex, y=Height)) +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geom_bar</a:t>
            </a:r>
            <a:r>
              <a:rPr lang="en-GB" dirty="0">
                <a:latin typeface="Lucida Console" panose="020B0609040504020204" pitchFamily="49" charset="0"/>
              </a:rPr>
              <a:t>(stat="summary", fun=mean) +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stat_summary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geom</a:t>
            </a:r>
            <a:r>
              <a:rPr lang="en-GB" dirty="0">
                <a:latin typeface="Lucida Console" panose="020B0609040504020204" pitchFamily="49" charset="0"/>
              </a:rPr>
              <a:t>="</a:t>
            </a:r>
            <a:r>
              <a:rPr lang="en-GB" dirty="0" err="1">
                <a:latin typeface="Lucida Console" panose="020B0609040504020204" pitchFamily="49" charset="0"/>
              </a:rPr>
              <a:t>errorbar</a:t>
            </a:r>
            <a:r>
              <a:rPr lang="en-GB" dirty="0">
                <a:latin typeface="Lucida Console" panose="020B0609040504020204" pitchFamily="49" charset="0"/>
              </a:rPr>
              <a:t>", width=0.4, size=2)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276" y="1638952"/>
            <a:ext cx="3209524" cy="5219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9336" y="6456620"/>
            <a:ext cx="664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NB The </a:t>
            </a:r>
            <a:r>
              <a:rPr lang="en-GB" dirty="0">
                <a:latin typeface="Lucida Console" panose="020B0609040504020204" pitchFamily="49" charset="0"/>
              </a:rPr>
              <a:t>fun=mean</a:t>
            </a:r>
            <a:r>
              <a:rPr lang="en-GB" dirty="0"/>
              <a:t> in </a:t>
            </a:r>
            <a:r>
              <a:rPr lang="en-GB" dirty="0" err="1">
                <a:latin typeface="Lucida Console" panose="020B0609040504020204" pitchFamily="49" charset="0"/>
              </a:rPr>
              <a:t>geom_bar</a:t>
            </a:r>
            <a:r>
              <a:rPr lang="en-GB" dirty="0"/>
              <a:t> is optional since that’s the default</a:t>
            </a:r>
          </a:p>
        </p:txBody>
      </p:sp>
    </p:spTree>
    <p:extLst>
      <p:ext uri="{BB962C8B-B14F-4D97-AF65-F5344CB8AC3E}">
        <p14:creationId xmlns:p14="http://schemas.microsoft.com/office/powerpoint/2010/main" val="27346644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287457"/>
            <a:ext cx="10515600" cy="1325563"/>
          </a:xfrm>
        </p:spPr>
        <p:txBody>
          <a:bodyPr/>
          <a:lstStyle/>
          <a:p>
            <a:r>
              <a:rPr lang="en-GB" dirty="0"/>
              <a:t>Using pre-calculated variance measures</a:t>
            </a:r>
          </a:p>
        </p:txBody>
      </p:sp>
      <p:sp>
        <p:nvSpPr>
          <p:cNvPr id="5" name="Rectangle 4"/>
          <p:cNvSpPr/>
          <p:nvPr/>
        </p:nvSpPr>
        <p:spPr>
          <a:xfrm>
            <a:off x="86163" y="4653136"/>
            <a:ext cx="3672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&gt; </a:t>
            </a:r>
            <a:r>
              <a:rPr lang="en-GB" dirty="0" err="1">
                <a:latin typeface="Lucida Console" panose="020B0609040504020204" pitchFamily="49" charset="0"/>
              </a:rPr>
              <a:t>data.with.stdev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# A tibble: 3 x 3</a:t>
            </a:r>
          </a:p>
          <a:p>
            <a:r>
              <a:rPr lang="en-GB" dirty="0">
                <a:latin typeface="Lucida Console" panose="020B0609040504020204" pitchFamily="49" charset="0"/>
              </a:rPr>
              <a:t>  species height </a:t>
            </a:r>
            <a:r>
              <a:rPr lang="en-GB" dirty="0" err="1">
                <a:latin typeface="Lucida Console" panose="020B0609040504020204" pitchFamily="49" charset="0"/>
              </a:rPr>
              <a:t>stdev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>
                <a:latin typeface="Lucida Console" panose="020B0609040504020204" pitchFamily="49" charset="0"/>
              </a:rPr>
              <a:t>  &lt;</a:t>
            </a:r>
            <a:r>
              <a:rPr lang="en-GB" dirty="0" err="1">
                <a:latin typeface="Lucida Console" panose="020B0609040504020204" pitchFamily="49" charset="0"/>
              </a:rPr>
              <a:t>chr</a:t>
            </a:r>
            <a:r>
              <a:rPr lang="en-GB" dirty="0">
                <a:latin typeface="Lucida Console" panose="020B0609040504020204" pitchFamily="49" charset="0"/>
              </a:rPr>
              <a:t>&gt;    &lt;</a:t>
            </a:r>
            <a:r>
              <a:rPr lang="en-GB" dirty="0" err="1">
                <a:latin typeface="Lucida Console" panose="020B0609040504020204" pitchFamily="49" charset="0"/>
              </a:rPr>
              <a:t>dbl</a:t>
            </a:r>
            <a:r>
              <a:rPr lang="en-GB" dirty="0">
                <a:latin typeface="Lucida Console" panose="020B0609040504020204" pitchFamily="49" charset="0"/>
              </a:rPr>
              <a:t>&gt; &lt;</a:t>
            </a:r>
            <a:r>
              <a:rPr lang="en-GB" dirty="0" err="1">
                <a:latin typeface="Lucida Console" panose="020B0609040504020204" pitchFamily="49" charset="0"/>
              </a:rPr>
              <a:t>dbl</a:t>
            </a:r>
            <a:r>
              <a:rPr lang="en-GB" dirty="0">
                <a:latin typeface="Lucida Console" panose="020B0609040504020204" pitchFamily="49" charset="0"/>
              </a:rPr>
              <a:t>&gt;</a:t>
            </a:r>
          </a:p>
          <a:p>
            <a:r>
              <a:rPr lang="en-GB" dirty="0">
                <a:latin typeface="Lucida Console" panose="020B0609040504020204" pitchFamily="49" charset="0"/>
              </a:rPr>
              <a:t>1 Human      160    30</a:t>
            </a:r>
          </a:p>
          <a:p>
            <a:r>
              <a:rPr lang="en-GB" dirty="0">
                <a:latin typeface="Lucida Console" panose="020B0609040504020204" pitchFamily="49" charset="0"/>
              </a:rPr>
              <a:t>2 Dog         50    20</a:t>
            </a:r>
          </a:p>
          <a:p>
            <a:r>
              <a:rPr lang="en-GB" dirty="0">
                <a:latin typeface="Lucida Console" panose="020B0609040504020204" pitchFamily="49" charset="0"/>
              </a:rPr>
              <a:t>3 Mouse        5     2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336" y="1613020"/>
            <a:ext cx="10441160" cy="1239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data.with.stdev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species,y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=height, </a:t>
            </a:r>
            <a:r>
              <a:rPr lang="en-GB" dirty="0" err="1">
                <a:latin typeface="Lucida Console" panose="020B0609040504020204" pitchFamily="49" charset="0"/>
              </a:rPr>
              <a:t>ymin</a:t>
            </a:r>
            <a:r>
              <a:rPr lang="en-GB" dirty="0">
                <a:latin typeface="Lucida Console" panose="020B0609040504020204" pitchFamily="49" charset="0"/>
              </a:rPr>
              <a:t>=height-</a:t>
            </a:r>
            <a:r>
              <a:rPr lang="en-GB" dirty="0" err="1">
                <a:latin typeface="Lucida Console" panose="020B0609040504020204" pitchFamily="49" charset="0"/>
              </a:rPr>
              <a:t>stdev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ymax</a:t>
            </a:r>
            <a:r>
              <a:rPr lang="en-GB" dirty="0">
                <a:latin typeface="Lucida Console" panose="020B0609040504020204" pitchFamily="49" charset="0"/>
              </a:rPr>
              <a:t>=</a:t>
            </a:r>
            <a:r>
              <a:rPr lang="en-GB" dirty="0" err="1">
                <a:latin typeface="Lucida Console" panose="020B0609040504020204" pitchFamily="49" charset="0"/>
              </a:rPr>
              <a:t>height+stdev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)) +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geom_col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(fill="yellow",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color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="black") +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geom_errorbar</a:t>
            </a:r>
            <a:r>
              <a:rPr lang="en-GB" dirty="0">
                <a:latin typeface="Lucida Console" panose="020B0609040504020204" pitchFamily="49" charset="0"/>
              </a:rPr>
              <a:t>(width=0.4)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2938583"/>
            <a:ext cx="4714286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4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Reference / Regression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Lucida Console" panose="020B0609040504020204" pitchFamily="49" charset="0"/>
              </a:rPr>
              <a:t>geom_hline</a:t>
            </a:r>
            <a:r>
              <a:rPr lang="en-GB" dirty="0"/>
              <a:t> – Adds a horizontal line (specify </a:t>
            </a:r>
            <a:r>
              <a:rPr lang="en-GB" dirty="0" err="1">
                <a:latin typeface="Lucida Console" panose="020B0609040504020204" pitchFamily="49" charset="0"/>
              </a:rPr>
              <a:t>yintercept</a:t>
            </a:r>
            <a:r>
              <a:rPr lang="en-GB" dirty="0"/>
              <a:t>)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geom_vline</a:t>
            </a:r>
            <a:r>
              <a:rPr lang="en-GB" dirty="0"/>
              <a:t> – Adds a vertical line (specify </a:t>
            </a:r>
            <a:r>
              <a:rPr lang="en-GB" dirty="0" err="1">
                <a:latin typeface="Lucida Console" panose="020B0609040504020204" pitchFamily="49" charset="0"/>
              </a:rPr>
              <a:t>xintercept</a:t>
            </a:r>
            <a:r>
              <a:rPr lang="en-GB" dirty="0"/>
              <a:t>)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geom_abline</a:t>
            </a:r>
            <a:r>
              <a:rPr lang="en-GB" dirty="0"/>
              <a:t> – Adds an angled line (specify slope and intercept)</a:t>
            </a:r>
          </a:p>
          <a:p>
            <a:pPr lvl="1"/>
            <a:r>
              <a:rPr lang="en-GB" dirty="0"/>
              <a:t>Values can come from the </a:t>
            </a:r>
            <a:r>
              <a:rPr lang="en-GB" dirty="0">
                <a:latin typeface="Lucida Console" panose="020B0609040504020204" pitchFamily="49" charset="0"/>
              </a:rPr>
              <a:t>lm</a:t>
            </a:r>
            <a:r>
              <a:rPr lang="en-GB" dirty="0"/>
              <a:t> function to generate a linear model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geom_smooth</a:t>
            </a:r>
            <a:r>
              <a:rPr lang="en-GB" dirty="0"/>
              <a:t> – Calculates and draws regression lines</a:t>
            </a:r>
          </a:p>
          <a:p>
            <a:pPr lvl="1"/>
            <a:r>
              <a:rPr lang="en-GB" dirty="0"/>
              <a:t>Loess smoothed curves</a:t>
            </a:r>
          </a:p>
          <a:p>
            <a:pPr lvl="1"/>
            <a:r>
              <a:rPr lang="en-GB" dirty="0"/>
              <a:t>Linear modelled lines </a:t>
            </a:r>
          </a:p>
        </p:txBody>
      </p:sp>
    </p:spTree>
    <p:extLst>
      <p:ext uri="{BB962C8B-B14F-4D97-AF65-F5344CB8AC3E}">
        <p14:creationId xmlns:p14="http://schemas.microsoft.com/office/powerpoint/2010/main" val="2396956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3" y="225944"/>
            <a:ext cx="10515600" cy="1325563"/>
          </a:xfrm>
        </p:spPr>
        <p:txBody>
          <a:bodyPr/>
          <a:lstStyle/>
          <a:p>
            <a:r>
              <a:rPr lang="en-GB" dirty="0"/>
              <a:t>Trend lines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432" y="1340768"/>
            <a:ext cx="8016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trend_data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trend,y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noise+trend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)) +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() +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geom_hline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</a:p>
          <a:p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>
                <a:latin typeface="Lucida Console" panose="020B0609040504020204" pitchFamily="49" charset="0"/>
              </a:rPr>
              <a:t>yintercept</a:t>
            </a:r>
            <a:r>
              <a:rPr lang="en-GB" dirty="0">
                <a:latin typeface="Lucida Console" panose="020B0609040504020204" pitchFamily="49" charset="0"/>
              </a:rPr>
              <a:t>=5, size=1, colour="red2") +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geom_smooth</a:t>
            </a:r>
            <a:r>
              <a:rPr lang="en-GB" dirty="0">
                <a:latin typeface="Lucida Console" panose="020B0609040504020204" pitchFamily="49" charset="0"/>
              </a:rPr>
              <a:t>(size=1.5)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3" y="3414587"/>
            <a:ext cx="4104456" cy="31377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40016" y="1340768"/>
            <a:ext cx="8016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trend_data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trend,y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noise+trend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)) +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() +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geom_hline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yintercept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=5, size=1, colour="red2") +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geom_smooth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(size=1.5, </a:t>
            </a:r>
            <a:r>
              <a:rPr lang="en-GB" dirty="0">
                <a:latin typeface="Lucida Console" panose="020B0609040504020204" pitchFamily="49" charset="0"/>
              </a:rPr>
              <a:t>method="lm"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3414587"/>
            <a:ext cx="4104456" cy="31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6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668" y="2708920"/>
            <a:ext cx="2710927" cy="1143000"/>
          </a:xfrm>
        </p:spPr>
        <p:txBody>
          <a:bodyPr/>
          <a:lstStyle/>
          <a:p>
            <a:r>
              <a:rPr lang="en-GB" dirty="0"/>
              <a:t>Exercise 4</a:t>
            </a:r>
          </a:p>
        </p:txBody>
      </p:sp>
      <p:pic>
        <p:nvPicPr>
          <p:cNvPr id="3" name="Picture 2" descr="M:\Work\bioinformatics_logo_smal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5915471"/>
            <a:ext cx="2233401" cy="792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6811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704" y="2780928"/>
            <a:ext cx="5400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Faceting and Highlighting</a:t>
            </a:r>
          </a:p>
        </p:txBody>
      </p:sp>
      <p:pic>
        <p:nvPicPr>
          <p:cNvPr id="3" name="Picture 2" descr="M:\Work\bioinformatics_logo_smal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5915471"/>
            <a:ext cx="2233401" cy="792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44008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Faceting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Faceting allows you to take a single graph definition and create multiple graphs of the same type based on additional categorical factors</a:t>
            </a:r>
          </a:p>
          <a:p>
            <a:endParaRPr lang="en-GB" dirty="0"/>
          </a:p>
          <a:p>
            <a:r>
              <a:rPr lang="en-GB" dirty="0" err="1">
                <a:latin typeface="Lucida Console" panose="020B0609040504020204" pitchFamily="49" charset="0"/>
              </a:rPr>
              <a:t>facet_grid</a:t>
            </a:r>
            <a:r>
              <a:rPr lang="en-GB" dirty="0"/>
              <a:t> draws graphs in rows and columns based on 1 or 2 factors</a:t>
            </a:r>
          </a:p>
          <a:p>
            <a:endParaRPr lang="en-GB" dirty="0"/>
          </a:p>
          <a:p>
            <a:r>
              <a:rPr lang="en-GB" dirty="0" err="1">
                <a:latin typeface="Lucida Console" panose="020B0609040504020204" pitchFamily="49" charset="0"/>
              </a:rPr>
              <a:t>facet_wrap</a:t>
            </a:r>
            <a:r>
              <a:rPr lang="en-GB" dirty="0"/>
              <a:t> draws a 2D arrangement of graphs based on a single factor</a:t>
            </a:r>
          </a:p>
        </p:txBody>
      </p:sp>
    </p:spTree>
    <p:extLst>
      <p:ext uri="{BB962C8B-B14F-4D97-AF65-F5344CB8AC3E}">
        <p14:creationId xmlns:p14="http://schemas.microsoft.com/office/powerpoint/2010/main" val="92978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4" y="0"/>
            <a:ext cx="10515600" cy="1325563"/>
          </a:xfrm>
        </p:spPr>
        <p:txBody>
          <a:bodyPr/>
          <a:lstStyle/>
          <a:p>
            <a:r>
              <a:rPr lang="en-GB" dirty="0"/>
              <a:t>Our first plot…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677" y="1953374"/>
            <a:ext cx="40014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expression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tibble: 12 x 4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Gene       WT     KO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Mia1     5.83  3.24  0.1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Snrpa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8.59  5.02  0.001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Itpkc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8.49  6.16  0.04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Adck4    7.69  6.41  0.2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8.37  6.81  0.1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Ltbp4    6.96 10.4   0.001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Shkbp1   7.57  5.83  0.1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Spnb4   10.7   9.38  0.2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Blvrb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7.32  5.29  0.05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Pgam1    0     0.285 0.5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Sertad3  8.13  3.02  0.0001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Sertad1  7.69  4.34  0.01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607" y="1255405"/>
            <a:ext cx="7702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ggplot(                           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954" y="2122610"/>
            <a:ext cx="4579816" cy="381651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472246" y="2122610"/>
            <a:ext cx="2586892" cy="4351338"/>
          </a:xfrm>
        </p:spPr>
        <p:txBody>
          <a:bodyPr>
            <a:normAutofit/>
          </a:bodyPr>
          <a:lstStyle/>
          <a:p>
            <a:r>
              <a:rPr lang="en-GB" sz="1600" dirty="0"/>
              <a:t>Identify the tibble with the data you want to plot</a:t>
            </a:r>
          </a:p>
          <a:p>
            <a:r>
              <a:rPr lang="en-GB" sz="1600" dirty="0"/>
              <a:t>Decide on the geometry (plot type) you want to use</a:t>
            </a:r>
          </a:p>
          <a:p>
            <a:r>
              <a:rPr lang="en-GB" sz="1600" dirty="0"/>
              <a:t>Decide which columns will modify which aesthetic</a:t>
            </a:r>
          </a:p>
          <a:p>
            <a:endParaRPr lang="en-GB" sz="1600" dirty="0"/>
          </a:p>
          <a:p>
            <a:r>
              <a:rPr lang="en-GB" sz="1600" dirty="0"/>
              <a:t>Call </a:t>
            </a:r>
            <a:r>
              <a:rPr lang="en-GB" sz="1600" dirty="0">
                <a:latin typeface="Lucida Console" panose="020B0609040504020204" pitchFamily="49" charset="0"/>
              </a:rPr>
              <a:t>ggplot(</a:t>
            </a:r>
            <a:r>
              <a:rPr lang="en-GB" sz="1600" dirty="0" err="1">
                <a:latin typeface="Lucida Console" panose="020B0609040504020204" pitchFamily="49" charset="0"/>
              </a:rPr>
              <a:t>aes</a:t>
            </a:r>
            <a:r>
              <a:rPr lang="en-GB" sz="1600" dirty="0">
                <a:latin typeface="Lucida Console" panose="020B0609040504020204" pitchFamily="49" charset="0"/>
              </a:rPr>
              <a:t>(…..))</a:t>
            </a:r>
          </a:p>
          <a:p>
            <a:r>
              <a:rPr lang="en-GB" sz="1600" dirty="0"/>
              <a:t>Add a </a:t>
            </a:r>
            <a:r>
              <a:rPr lang="en-GB" sz="1600" dirty="0" err="1">
                <a:latin typeface="Lucida Console" panose="020B0609040504020204" pitchFamily="49" charset="0"/>
              </a:rPr>
              <a:t>geom_xxx</a:t>
            </a:r>
            <a:r>
              <a:rPr lang="en-GB" sz="1600" dirty="0"/>
              <a:t> function call</a:t>
            </a:r>
          </a:p>
          <a:p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8292684" y="1255405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41416" y="1255405"/>
            <a:ext cx="2332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00233" y="1255405"/>
            <a:ext cx="3836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(x=WT, y=KO)</a:t>
            </a:r>
          </a:p>
        </p:txBody>
      </p:sp>
    </p:spTree>
    <p:extLst>
      <p:ext uri="{BB962C8B-B14F-4D97-AF65-F5344CB8AC3E}">
        <p14:creationId xmlns:p14="http://schemas.microsoft.com/office/powerpoint/2010/main" val="12842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Faceting – using </a:t>
            </a:r>
            <a:r>
              <a:rPr lang="en-GB" dirty="0" err="1">
                <a:latin typeface="Lucida Console" panose="020B0609040504020204" pitchFamily="49" charset="0"/>
              </a:rPr>
              <a:t>facet_wrap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5474" y="1412776"/>
            <a:ext cx="7344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Lucida Console" panose="020B0609040504020204" pitchFamily="49" charset="0"/>
              </a:rPr>
              <a:t>child.variants</a:t>
            </a:r>
            <a:r>
              <a:rPr lang="en-GB" sz="2000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latin typeface="Lucida Console" panose="020B0609040504020204" pitchFamily="49" charset="0"/>
              </a:rPr>
              <a:t>aes</a:t>
            </a:r>
            <a:r>
              <a:rPr lang="en-GB" sz="2000" dirty="0"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latin typeface="Lucida Console" panose="020B0609040504020204" pitchFamily="49" charset="0"/>
              </a:rPr>
              <a:t>MutantReadPercent</a:t>
            </a:r>
            <a:r>
              <a:rPr lang="en-GB" sz="2000" dirty="0">
                <a:latin typeface="Lucida Console" panose="020B0609040504020204" pitchFamily="49" charset="0"/>
              </a:rPr>
              <a:t>, fill=CHR)) + 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geom_density</a:t>
            </a:r>
            <a:r>
              <a:rPr lang="en-GB" sz="2000" dirty="0">
                <a:latin typeface="Lucida Console" panose="020B0609040504020204" pitchFamily="49" charset="0"/>
              </a:rPr>
              <a:t>()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2715092"/>
            <a:ext cx="8540450" cy="3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Faceting – using </a:t>
            </a:r>
            <a:r>
              <a:rPr lang="en-GB" dirty="0" err="1">
                <a:latin typeface="Lucida Console" panose="020B0609040504020204" pitchFamily="49" charset="0"/>
              </a:rPr>
              <a:t>facet_wrap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5474" y="1412776"/>
            <a:ext cx="73448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child.variants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MutantReadPercent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)) + 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geom_density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(fill="red2") </a:t>
            </a:r>
            <a:r>
              <a:rPr lang="en-GB" sz="2000" dirty="0">
                <a:latin typeface="Lucida Console" panose="020B0609040504020204" pitchFamily="49" charset="0"/>
              </a:rPr>
              <a:t>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facet_wrap</a:t>
            </a:r>
            <a:r>
              <a:rPr lang="en-GB" sz="2000" dirty="0"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</a:rPr>
              <a:t>vars</a:t>
            </a:r>
            <a:r>
              <a:rPr lang="en-GB" sz="2000" dirty="0">
                <a:latin typeface="Lucida Console" panose="020B0609040504020204" pitchFamily="49" charset="0"/>
              </a:rPr>
              <a:t>(CHR))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720" y="2564904"/>
            <a:ext cx="7542279" cy="4293096"/>
          </a:xfrm>
          <a:prstGeom prst="rect">
            <a:avLst/>
          </a:prstGeom>
        </p:spPr>
      </p:pic>
      <p:pic>
        <p:nvPicPr>
          <p:cNvPr id="8" name="Picture 7" descr="The 1709 Blog: US content industry and ISPs to inform and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0" y="6086496"/>
            <a:ext cx="527942" cy="454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4899" y="6021288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Note that the variable defining the facets must be passed through the </a:t>
            </a:r>
            <a:r>
              <a:rPr lang="en-GB" sz="1200" dirty="0" err="1">
                <a:latin typeface="Lucida Console" panose="020B0609040504020204" pitchFamily="49" charset="0"/>
              </a:rPr>
              <a:t>vars</a:t>
            </a:r>
            <a:r>
              <a:rPr lang="en-GB" sz="1200" dirty="0">
                <a:latin typeface="Lucida Console" panose="020B0609040504020204" pitchFamily="49" charset="0"/>
              </a:rPr>
              <a:t>()</a:t>
            </a:r>
            <a:r>
              <a:rPr lang="en-GB" sz="160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98558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Faceting – using </a:t>
            </a:r>
            <a:r>
              <a:rPr lang="en-GB" dirty="0" err="1">
                <a:latin typeface="Lucida Console" panose="020B0609040504020204" pitchFamily="49" charset="0"/>
              </a:rPr>
              <a:t>facet_grid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5474" y="1412776"/>
            <a:ext cx="73448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group.data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(x=Height, y=Length)) +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(size=6,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color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="red2") </a:t>
            </a:r>
            <a:r>
              <a:rPr lang="en-GB" sz="2000" dirty="0">
                <a:latin typeface="Lucida Console" panose="020B0609040504020204" pitchFamily="49" charset="0"/>
              </a:rPr>
              <a:t>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facet_grid</a:t>
            </a:r>
            <a:r>
              <a:rPr lang="en-GB" sz="2000" dirty="0">
                <a:latin typeface="Lucida Console" panose="020B0609040504020204" pitchFamily="49" charset="0"/>
              </a:rPr>
              <a:t>(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  rows=</a:t>
            </a:r>
            <a:r>
              <a:rPr lang="en-GB" sz="2000" dirty="0" err="1">
                <a:latin typeface="Lucida Console" panose="020B0609040504020204" pitchFamily="49" charset="0"/>
              </a:rPr>
              <a:t>vars</a:t>
            </a:r>
            <a:r>
              <a:rPr lang="en-GB" sz="2000" dirty="0">
                <a:latin typeface="Lucida Console" panose="020B0609040504020204" pitchFamily="49" charset="0"/>
              </a:rPr>
              <a:t>(Genotype), 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  cols=</a:t>
            </a:r>
            <a:r>
              <a:rPr lang="en-GB" sz="2000" dirty="0" err="1">
                <a:latin typeface="Lucida Console" panose="020B0609040504020204" pitchFamily="49" charset="0"/>
              </a:rPr>
              <a:t>vars</a:t>
            </a:r>
            <a:r>
              <a:rPr lang="en-GB" sz="2000" dirty="0">
                <a:latin typeface="Lucida Console" panose="020B0609040504020204" pitchFamily="49" charset="0"/>
              </a:rPr>
              <a:t>(Sex)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)</a:t>
            </a:r>
          </a:p>
        </p:txBody>
      </p:sp>
      <p:pic>
        <p:nvPicPr>
          <p:cNvPr id="8" name="Picture 7" descr="The 1709 Blog: US content industry and ISPs to inform and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90" y="6086496"/>
            <a:ext cx="527942" cy="454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4899" y="6021288"/>
            <a:ext cx="3888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Note that the variable defining the facets must be passed through the </a:t>
            </a:r>
            <a:r>
              <a:rPr lang="en-GB" sz="1200" dirty="0" err="1">
                <a:latin typeface="Lucida Console" panose="020B0609040504020204" pitchFamily="49" charset="0"/>
              </a:rPr>
              <a:t>vars</a:t>
            </a:r>
            <a:r>
              <a:rPr lang="en-GB" sz="1200" dirty="0">
                <a:latin typeface="Lucida Console" panose="020B0609040504020204" pitchFamily="49" charset="0"/>
              </a:rPr>
              <a:t>()</a:t>
            </a:r>
            <a:r>
              <a:rPr lang="en-GB" sz="1600" dirty="0"/>
              <a:t>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514" y="2492896"/>
            <a:ext cx="6514486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600" y="2780928"/>
            <a:ext cx="7272808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Selective Overlays and Highlighting</a:t>
            </a:r>
          </a:p>
        </p:txBody>
      </p:sp>
      <p:pic>
        <p:nvPicPr>
          <p:cNvPr id="3" name="Picture 2" descr="M:\Work\bioinformatics_logo_smal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5915471"/>
            <a:ext cx="2233401" cy="792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28230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Selective highlighting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7248128" y="260648"/>
            <a:ext cx="50405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Lucida Console" panose="020B0609040504020204" pitchFamily="49" charset="0"/>
              </a:rPr>
              <a:t># A tibble: 87 x 4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 name               height  mass </a:t>
            </a:r>
            <a:r>
              <a:rPr lang="en-GB" sz="1400" dirty="0" err="1">
                <a:latin typeface="Lucida Console" panose="020B0609040504020204" pitchFamily="49" charset="0"/>
              </a:rPr>
              <a:t>homeworld</a:t>
            </a:r>
            <a:endParaRPr lang="en-GB" sz="1400" dirty="0">
              <a:latin typeface="Lucida Console" panose="020B0609040504020204" pitchFamily="49" charset="0"/>
            </a:endParaRPr>
          </a:p>
          <a:p>
            <a:r>
              <a:rPr lang="en-GB" sz="1400" dirty="0">
                <a:latin typeface="Lucida Console" panose="020B0609040504020204" pitchFamily="49" charset="0"/>
              </a:rPr>
              <a:t>  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           &lt;</a:t>
            </a:r>
            <a:r>
              <a:rPr lang="en-GB" sz="1400" dirty="0" err="1">
                <a:latin typeface="Lucida Console" panose="020B0609040504020204" pitchFamily="49" charset="0"/>
              </a:rPr>
              <a:t>int</a:t>
            </a:r>
            <a:r>
              <a:rPr lang="en-GB" sz="1400" dirty="0">
                <a:latin typeface="Lucida Console" panose="020B0609040504020204" pitchFamily="49" charset="0"/>
              </a:rPr>
              <a:t>&gt; &lt;</a:t>
            </a:r>
            <a:r>
              <a:rPr lang="en-GB" sz="1400" dirty="0" err="1">
                <a:latin typeface="Lucida Console" panose="020B0609040504020204" pitchFamily="49" charset="0"/>
              </a:rPr>
              <a:t>dbl</a:t>
            </a:r>
            <a:r>
              <a:rPr lang="en-GB" sz="1400" dirty="0">
                <a:latin typeface="Lucida Console" panose="020B0609040504020204" pitchFamily="49" charset="0"/>
              </a:rPr>
              <a:t>&gt; &lt;</a:t>
            </a:r>
            <a:r>
              <a:rPr lang="en-GB" sz="1400" dirty="0" err="1">
                <a:latin typeface="Lucida Console" panose="020B0609040504020204" pitchFamily="49" charset="0"/>
              </a:rPr>
              <a:t>chr</a:t>
            </a:r>
            <a:r>
              <a:rPr lang="en-GB" sz="1400" dirty="0">
                <a:latin typeface="Lucida Console" panose="020B0609040504020204" pitchFamily="49" charset="0"/>
              </a:rPr>
              <a:t>&gt;   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1 Luke Skywalker        172    77 </a:t>
            </a:r>
            <a:r>
              <a:rPr lang="en-GB" sz="1400" dirty="0" err="1">
                <a:latin typeface="Lucida Console" panose="020B0609040504020204" pitchFamily="49" charset="0"/>
              </a:rPr>
              <a:t>Tatooine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2 C-3PO                 167    75 </a:t>
            </a:r>
            <a:r>
              <a:rPr lang="en-GB" sz="1400" dirty="0" err="1">
                <a:latin typeface="Lucida Console" panose="020B0609040504020204" pitchFamily="49" charset="0"/>
              </a:rPr>
              <a:t>Tatooine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3 R2-D2                  96    32 </a:t>
            </a:r>
            <a:r>
              <a:rPr lang="en-GB" sz="1400" dirty="0" err="1">
                <a:latin typeface="Lucida Console" panose="020B0609040504020204" pitchFamily="49" charset="0"/>
              </a:rPr>
              <a:t>Naboo</a:t>
            </a:r>
            <a:r>
              <a:rPr lang="en-GB" sz="1400" dirty="0">
                <a:latin typeface="Lucida Console" panose="020B0609040504020204" pitchFamily="49" charset="0"/>
              </a:rPr>
              <a:t>    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4 Darth Vader           202   136 </a:t>
            </a:r>
            <a:r>
              <a:rPr lang="en-GB" sz="1400" dirty="0" err="1">
                <a:latin typeface="Lucida Console" panose="020B0609040504020204" pitchFamily="49" charset="0"/>
              </a:rPr>
              <a:t>Tatooine</a:t>
            </a:r>
            <a:r>
              <a:rPr lang="en-GB" sz="1400" dirty="0"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63352" y="1573272"/>
            <a:ext cx="6984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starwars</a:t>
            </a:r>
            <a:r>
              <a:rPr lang="en-GB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ggplot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aes</a:t>
            </a:r>
            <a:r>
              <a:rPr lang="en-GB" dirty="0">
                <a:latin typeface="Lucida Console" panose="020B0609040504020204" pitchFamily="49" charset="0"/>
              </a:rPr>
              <a:t>(x=</a:t>
            </a:r>
            <a:r>
              <a:rPr lang="en-GB" dirty="0" err="1">
                <a:latin typeface="Lucida Console" panose="020B0609040504020204" pitchFamily="49" charset="0"/>
              </a:rPr>
              <a:t>height,y</a:t>
            </a:r>
            <a:r>
              <a:rPr lang="en-GB" dirty="0">
                <a:latin typeface="Lucida Console" panose="020B0609040504020204" pitchFamily="49" charset="0"/>
              </a:rPr>
              <a:t>=log(mass), label=name))+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geom_point</a:t>
            </a:r>
            <a:r>
              <a:rPr lang="en-GB" dirty="0">
                <a:latin typeface="Lucida Console" panose="020B0609040504020204" pitchFamily="49" charset="0"/>
              </a:rPr>
              <a:t>() +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geom_text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 err="1">
                <a:latin typeface="Lucida Console" panose="020B0609040504020204" pitchFamily="49" charset="0"/>
              </a:rPr>
              <a:t>vjust</a:t>
            </a:r>
            <a:r>
              <a:rPr lang="en-GB" dirty="0">
                <a:latin typeface="Lucida Console" panose="020B0609040504020204" pitchFamily="49" charset="0"/>
              </a:rPr>
              <a:t>=1.5)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3048476"/>
            <a:ext cx="6476190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4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Selective highlighting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63352" y="3140968"/>
            <a:ext cx="11809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Lucida Console" panose="020B0609040504020204" pitchFamily="49" charset="0"/>
              </a:rPr>
              <a:t>starwars</a:t>
            </a:r>
            <a:r>
              <a:rPr lang="en-GB" dirty="0">
                <a:latin typeface="Lucida Console" panose="020B0609040504020204" pitchFamily="49" charset="0"/>
              </a:rPr>
              <a:t> %&gt;%</a:t>
            </a:r>
          </a:p>
          <a:p>
            <a:r>
              <a:rPr lang="en-GB" dirty="0">
                <a:latin typeface="Lucida Console" panose="020B0609040504020204" pitchFamily="49" charset="0"/>
              </a:rPr>
              <a:t>	filter(name %in% famous) -&gt; </a:t>
            </a:r>
            <a:r>
              <a:rPr lang="en-GB" dirty="0" err="1">
                <a:latin typeface="Lucida Console" panose="020B0609040504020204" pitchFamily="49" charset="0"/>
              </a:rPr>
              <a:t>starwars.famous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starwars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height,y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=log(mass),label=name))+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(col="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lightgrey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") +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geom_text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latin typeface="Lucida Console" panose="020B0609040504020204" pitchFamily="49" charset="0"/>
              </a:rPr>
              <a:t>data=</a:t>
            </a:r>
            <a:r>
              <a:rPr lang="en-GB" dirty="0" err="1">
                <a:latin typeface="Lucida Console" panose="020B0609040504020204" pitchFamily="49" charset="0"/>
              </a:rPr>
              <a:t>starwars.famous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)+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>
                <a:latin typeface="Lucida Console" panose="020B0609040504020204" pitchFamily="49" charset="0"/>
              </a:rPr>
              <a:t>data=</a:t>
            </a:r>
            <a:r>
              <a:rPr lang="en-GB" dirty="0" err="1">
                <a:latin typeface="Lucida Console" panose="020B0609040504020204" pitchFamily="49" charset="0"/>
              </a:rPr>
              <a:t>starwars.famous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color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="red2")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248" y="1717258"/>
            <a:ext cx="10938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&gt; famous</a:t>
            </a:r>
          </a:p>
          <a:p>
            <a:r>
              <a:rPr lang="sv-SE" sz="2000" dirty="0"/>
              <a:t>[1] "Yoda" "Darth Vader" "Chewbacca" "Han Solo" "R2-D2" "Luke Skywalker" "Leia Organa"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8832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Selective highlighting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24" y="1586211"/>
            <a:ext cx="9505056" cy="51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899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D5C845-6FFE-4772-870F-439C5DE282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36" t="30406" r="7995" b="29580"/>
          <a:stretch/>
        </p:blipFill>
        <p:spPr>
          <a:xfrm>
            <a:off x="2351584" y="3861047"/>
            <a:ext cx="6624736" cy="2617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Selective highlighting - </a:t>
            </a:r>
            <a:r>
              <a:rPr lang="en-GB" dirty="0" err="1"/>
              <a:t>ggrepel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5203" y="1408581"/>
            <a:ext cx="11809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Lucida Console" panose="020B0609040504020204" pitchFamily="49" charset="0"/>
              </a:rPr>
              <a:t>library(</a:t>
            </a:r>
            <a:r>
              <a:rPr lang="en-GB" dirty="0" err="1">
                <a:latin typeface="Lucida Console" panose="020B0609040504020204" pitchFamily="49" charset="0"/>
              </a:rPr>
              <a:t>ggrepel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starwars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height,y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=log(mass),label=name))+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(col="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lightgrey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") +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geom_text_repel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(data=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starwars.famous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)+</a:t>
            </a:r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(data=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starwars.famous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color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="red2")</a:t>
            </a:r>
          </a:p>
        </p:txBody>
      </p:sp>
    </p:spTree>
    <p:extLst>
      <p:ext uri="{BB962C8B-B14F-4D97-AF65-F5344CB8AC3E}">
        <p14:creationId xmlns:p14="http://schemas.microsoft.com/office/powerpoint/2010/main" val="38697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90E0-566A-4A34-98E3-7E712427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EC5D-C3A0-453A-90FA-7ED3FE7F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Lucida Console" panose="020B0609040504020204" pitchFamily="49" charset="0"/>
              </a:rPr>
              <a:t>annotate</a:t>
            </a:r>
            <a:r>
              <a:rPr lang="en-GB" dirty="0"/>
              <a:t> function allows you to add geometries with data not coming from the original </a:t>
            </a:r>
            <a:r>
              <a:rPr lang="en-GB" dirty="0" err="1"/>
              <a:t>tibble</a:t>
            </a:r>
            <a:endParaRPr lang="en-GB" dirty="0"/>
          </a:p>
          <a:p>
            <a:endParaRPr lang="en-GB" dirty="0"/>
          </a:p>
          <a:p>
            <a:r>
              <a:rPr lang="en-GB" dirty="0"/>
              <a:t>An easy way to put small additions (usually text) on your plot</a:t>
            </a:r>
          </a:p>
          <a:p>
            <a:pPr lvl="1"/>
            <a:r>
              <a:rPr lang="en-GB" dirty="0"/>
              <a:t>Aesthetic mappings are set by arguments to </a:t>
            </a:r>
            <a:r>
              <a:rPr lang="en-GB" dirty="0">
                <a:latin typeface="Lucida Console" panose="020B0609040504020204" pitchFamily="49" charset="0"/>
              </a:rPr>
              <a:t>annotate</a:t>
            </a:r>
          </a:p>
          <a:p>
            <a:pPr lvl="1"/>
            <a:r>
              <a:rPr lang="en-GB" dirty="0"/>
              <a:t>Values can be multi-element vectors (unlike fixed aesthetics)</a:t>
            </a:r>
          </a:p>
          <a:p>
            <a:pPr lvl="1"/>
            <a:r>
              <a:rPr lang="en-GB" dirty="0"/>
              <a:t>Use the </a:t>
            </a:r>
            <a:r>
              <a:rPr lang="en-GB" dirty="0" err="1">
                <a:latin typeface="Lucida Console" panose="020B0609040504020204" pitchFamily="49" charset="0"/>
              </a:rPr>
              <a:t>geom</a:t>
            </a:r>
            <a:r>
              <a:rPr lang="en-GB" dirty="0"/>
              <a:t> argument to say which geometry to use</a:t>
            </a:r>
          </a:p>
        </p:txBody>
      </p:sp>
    </p:spTree>
    <p:extLst>
      <p:ext uri="{BB962C8B-B14F-4D97-AF65-F5344CB8AC3E}">
        <p14:creationId xmlns:p14="http://schemas.microsoft.com/office/powerpoint/2010/main" val="11259060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2AA5-650F-45A8-992D-DAA10D53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515600" cy="1325563"/>
          </a:xfrm>
        </p:spPr>
        <p:txBody>
          <a:bodyPr/>
          <a:lstStyle/>
          <a:p>
            <a:r>
              <a:rPr lang="en-GB" dirty="0"/>
              <a:t>Annotation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8EC89-8EE3-4C4B-BADB-7168979A5F11}"/>
              </a:ext>
            </a:extLst>
          </p:cNvPr>
          <p:cNvSpPr/>
          <p:nvPr/>
        </p:nvSpPr>
        <p:spPr>
          <a:xfrm>
            <a:off x="479376" y="1340768"/>
            <a:ext cx="97930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data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=y)) +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 +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geom_abline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(slope = 3, intercept=0, size=2, colour="grey")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annotate(</a:t>
            </a:r>
            <a:r>
              <a:rPr lang="en-GB" sz="2000" dirty="0" err="1">
                <a:latin typeface="Lucida Console" panose="020B0609040504020204" pitchFamily="49" charset="0"/>
              </a:rPr>
              <a:t>geom</a:t>
            </a:r>
            <a:r>
              <a:rPr lang="en-GB" sz="2000" dirty="0">
                <a:latin typeface="Lucida Console" panose="020B0609040504020204" pitchFamily="49" charset="0"/>
              </a:rPr>
              <a:t>="</a:t>
            </a:r>
            <a:r>
              <a:rPr lang="en-GB" sz="2000" dirty="0" err="1">
                <a:latin typeface="Lucida Console" panose="020B0609040504020204" pitchFamily="49" charset="0"/>
              </a:rPr>
              <a:t>text",x</a:t>
            </a:r>
            <a:r>
              <a:rPr lang="en-GB" sz="2000" dirty="0">
                <a:latin typeface="Lucida Console" panose="020B0609040504020204" pitchFamily="49" charset="0"/>
              </a:rPr>
              <a:t>=350,y=280,label="R^2=0.96", size=10)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347E4-D3C8-4605-8206-8E54E1E36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77" y="3391333"/>
            <a:ext cx="5714286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954" y="2122610"/>
            <a:ext cx="4579816" cy="3816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4" y="0"/>
            <a:ext cx="10515600" cy="1325563"/>
          </a:xfrm>
        </p:spPr>
        <p:txBody>
          <a:bodyPr/>
          <a:lstStyle/>
          <a:p>
            <a:r>
              <a:rPr lang="en-GB" dirty="0"/>
              <a:t>Our second plot…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677" y="1953374"/>
            <a:ext cx="400147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expression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tibble: 12 x 4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Gene       WT     KO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pValue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 &lt;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Mia1     5.83  3.24  0.1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Snrpa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8.59  5.02  0.001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Itpkc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8.49  6.16  0.04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Adck4    7.69  6.41  0.2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Numbl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8.37  6.81  0.1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Ltbp4    6.96 10.4   0.001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Shkbp1   7.57  5.83  0.1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Spnb4   10.7   9.38  0.2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Blvrb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7.32  5.29  0.05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Pgam1    0     0.285 0.5   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Sertad3  8.13  3.02  0.0001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Sertad1  7.69  4.34  0.01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607" y="1255405"/>
            <a:ext cx="77027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ggplot(                           )</a:t>
            </a:r>
          </a:p>
        </p:txBody>
      </p:sp>
      <p:sp>
        <p:nvSpPr>
          <p:cNvPr id="9" name="Rectangle 8"/>
          <p:cNvSpPr/>
          <p:nvPr/>
        </p:nvSpPr>
        <p:spPr>
          <a:xfrm>
            <a:off x="8292684" y="1255405"/>
            <a:ext cx="2977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41416" y="1255405"/>
            <a:ext cx="2332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00233" y="1255405"/>
            <a:ext cx="3836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(x=WT, y=KO)</a:t>
            </a:r>
          </a:p>
        </p:txBody>
      </p:sp>
    </p:spTree>
    <p:extLst>
      <p:ext uri="{BB962C8B-B14F-4D97-AF65-F5344CB8AC3E}">
        <p14:creationId xmlns:p14="http://schemas.microsoft.com/office/powerpoint/2010/main" val="55038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63" y="199483"/>
            <a:ext cx="10515600" cy="1325563"/>
          </a:xfrm>
        </p:spPr>
        <p:txBody>
          <a:bodyPr/>
          <a:lstStyle/>
          <a:p>
            <a:r>
              <a:rPr lang="en-GB" dirty="0"/>
              <a:t>Saving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53744" cy="66727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Operates on the last drawn plot by default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92494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 err="1">
                <a:latin typeface="Lucida Console" panose="020B0609040504020204" pitchFamily="49" charset="0"/>
              </a:rPr>
              <a:t>ggsave</a:t>
            </a:r>
            <a:r>
              <a:rPr lang="en-GB" sz="2800" dirty="0">
                <a:latin typeface="Lucida Console" panose="020B0609040504020204" pitchFamily="49" charset="0"/>
              </a:rPr>
              <a:t>(</a:t>
            </a:r>
          </a:p>
          <a:p>
            <a:r>
              <a:rPr lang="en-GB" sz="2800" dirty="0">
                <a:latin typeface="Lucida Console" panose="020B0609040504020204" pitchFamily="49" charset="0"/>
              </a:rPr>
              <a:t>  filename = "</a:t>
            </a:r>
            <a:r>
              <a:rPr lang="en-GB" sz="2800" dirty="0" err="1">
                <a:latin typeface="Lucida Console" panose="020B0609040504020204" pitchFamily="49" charset="0"/>
              </a:rPr>
              <a:t>test.svg</a:t>
            </a:r>
            <a:r>
              <a:rPr lang="en-GB" sz="2800" dirty="0">
                <a:latin typeface="Lucida Console" panose="020B0609040504020204" pitchFamily="49" charset="0"/>
              </a:rPr>
              <a:t>", </a:t>
            </a:r>
          </a:p>
          <a:p>
            <a:r>
              <a:rPr lang="en-GB" sz="2800" dirty="0">
                <a:latin typeface="Lucida Console" panose="020B0609040504020204" pitchFamily="49" charset="0"/>
              </a:rPr>
              <a:t>  device = "</a:t>
            </a:r>
            <a:r>
              <a:rPr lang="en-GB" sz="2800" dirty="0" err="1">
                <a:latin typeface="Lucida Console" panose="020B0609040504020204" pitchFamily="49" charset="0"/>
              </a:rPr>
              <a:t>svg</a:t>
            </a:r>
            <a:r>
              <a:rPr lang="en-GB" sz="2800" dirty="0">
                <a:latin typeface="Lucida Console" panose="020B0609040504020204" pitchFamily="49" charset="0"/>
              </a:rPr>
              <a:t>", </a:t>
            </a:r>
          </a:p>
          <a:p>
            <a:r>
              <a:rPr lang="en-GB" sz="2800" dirty="0">
                <a:latin typeface="Lucida Console" panose="020B0609040504020204" pitchFamily="49" charset="0"/>
              </a:rPr>
              <a:t>  width = 6, </a:t>
            </a:r>
          </a:p>
          <a:p>
            <a:r>
              <a:rPr lang="en-GB" sz="2800" dirty="0">
                <a:latin typeface="Lucida Console" panose="020B0609040504020204" pitchFamily="49" charset="0"/>
              </a:rPr>
              <a:t>  height = 6</a:t>
            </a:r>
          </a:p>
          <a:p>
            <a:r>
              <a:rPr lang="en-GB" sz="2800" dirty="0">
                <a:latin typeface="Lucida Console" panose="020B0609040504020204" pitchFamily="49" charset="0"/>
              </a:rPr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164299"/>
            <a:ext cx="5879976" cy="54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9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578" y="862264"/>
            <a:ext cx="4645301" cy="4456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63" y="199483"/>
            <a:ext cx="10515600" cy="1325563"/>
          </a:xfrm>
        </p:spPr>
        <p:txBody>
          <a:bodyPr/>
          <a:lstStyle/>
          <a:p>
            <a:r>
              <a:rPr lang="en-GB" dirty="0"/>
              <a:t>Saving complex plots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463" y="1988840"/>
            <a:ext cx="115185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Lucida Console" panose="020B0609040504020204" pitchFamily="49" charset="0"/>
              </a:rPr>
              <a:t>library(</a:t>
            </a:r>
            <a:r>
              <a:rPr lang="en-GB" sz="2000" dirty="0" err="1">
                <a:latin typeface="Lucida Console" panose="020B0609040504020204" pitchFamily="49" charset="0"/>
              </a:rPr>
              <a:t>ggrastr</a:t>
            </a:r>
            <a:r>
              <a:rPr lang="en-GB" sz="2000" dirty="0">
                <a:latin typeface="Lucida Console" panose="020B0609040504020204" pitchFamily="49" charset="0"/>
              </a:rPr>
              <a:t>)</a:t>
            </a:r>
          </a:p>
          <a:p>
            <a:endParaRPr lang="en-GB" sz="2000" dirty="0">
              <a:latin typeface="Lucida Console" panose="020B0609040504020204" pitchFamily="49" charset="0"/>
            </a:endParaRPr>
          </a:p>
          <a:p>
            <a:endParaRPr lang="en-GB" sz="2000" dirty="0">
              <a:latin typeface="Lucida Console" panose="020B0609040504020204" pitchFamily="49" charset="0"/>
            </a:endParaRPr>
          </a:p>
          <a:p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up_down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(x=Condition1,y=Condition2))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rasterise(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  </a:t>
            </a:r>
            <a:r>
              <a:rPr lang="en-GB" sz="2000" dirty="0" err="1"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latin typeface="Lucida Console" panose="020B0609040504020204" pitchFamily="49" charset="0"/>
              </a:rPr>
              <a:t>color</a:t>
            </a:r>
            <a:r>
              <a:rPr lang="en-GB" sz="2000" dirty="0">
                <a:latin typeface="Lucida Console" panose="020B0609040504020204" pitchFamily="49" charset="0"/>
              </a:rPr>
              <a:t>=</a:t>
            </a:r>
            <a:r>
              <a:rPr lang="en-GB" sz="2000" dirty="0" err="1">
                <a:latin typeface="Lucida Console" panose="020B0609040504020204" pitchFamily="49" charset="0"/>
              </a:rPr>
              <a:t>up_down$colour</a:t>
            </a:r>
            <a:r>
              <a:rPr lang="en-GB" sz="2000" dirty="0">
                <a:latin typeface="Lucida Console" panose="020B0609040504020204" pitchFamily="49" charset="0"/>
              </a:rPr>
              <a:t>, size=0.7),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  dpi=150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)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-&gt;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mixplot</a:t>
            </a:r>
            <a:endParaRPr lang="en-GB" sz="20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ggsave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("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mixplot.svg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", plot=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mixplot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device="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svg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", width=6, height=6)</a:t>
            </a:r>
          </a:p>
        </p:txBody>
      </p:sp>
    </p:spTree>
    <p:extLst>
      <p:ext uri="{BB962C8B-B14F-4D97-AF65-F5344CB8AC3E}">
        <p14:creationId xmlns:p14="http://schemas.microsoft.com/office/powerpoint/2010/main" val="24558808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668" y="2708920"/>
            <a:ext cx="2710927" cy="1143000"/>
          </a:xfrm>
        </p:spPr>
        <p:txBody>
          <a:bodyPr/>
          <a:lstStyle/>
          <a:p>
            <a:r>
              <a:rPr lang="en-GB" dirty="0"/>
              <a:t>Exercise 5</a:t>
            </a:r>
          </a:p>
        </p:txBody>
      </p:sp>
      <p:pic>
        <p:nvPicPr>
          <p:cNvPr id="3" name="Picture 2" descr="M:\Work\bioinformatics_logo_smal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40416" y="5915471"/>
            <a:ext cx="2233401" cy="792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223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74" y="0"/>
            <a:ext cx="10515600" cy="1325563"/>
          </a:xfrm>
        </p:spPr>
        <p:txBody>
          <a:bodyPr/>
          <a:lstStyle/>
          <a:p>
            <a:r>
              <a:rPr lang="en-GB" dirty="0"/>
              <a:t>Our third plot…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607" y="1255405"/>
            <a:ext cx="1350241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 %&gt;%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ggplot (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(x=WT, y=KO)) +</a:t>
            </a:r>
          </a:p>
          <a:p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(colour="red2", size=5)   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685" y="2895600"/>
            <a:ext cx="4588715" cy="38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1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40723</TotalTime>
  <Words>5856</Words>
  <Application>Microsoft Office PowerPoint</Application>
  <PresentationFormat>Widescreen</PresentationFormat>
  <Paragraphs>786</Paragraphs>
  <Slides>82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Calibri</vt:lpstr>
      <vt:lpstr>Calibri Light</vt:lpstr>
      <vt:lpstr>Courier New</vt:lpstr>
      <vt:lpstr>Lucida Console</vt:lpstr>
      <vt:lpstr>Times New Roman</vt:lpstr>
      <vt:lpstr>Office Theme</vt:lpstr>
      <vt:lpstr>Introduction to GGplot2 Anne Segonds-Pichon, Simon Andrews v2021-09 </vt:lpstr>
      <vt:lpstr>Plotting figures and graphs with ggplot</vt:lpstr>
      <vt:lpstr>Code structure of a ggplot graph</vt:lpstr>
      <vt:lpstr>Geometries and Aesthetics</vt:lpstr>
      <vt:lpstr>Aesthetics for geom_point()</vt:lpstr>
      <vt:lpstr>How do you define aesthetics</vt:lpstr>
      <vt:lpstr>Our first plot…</vt:lpstr>
      <vt:lpstr>Our second plot…</vt:lpstr>
      <vt:lpstr>Our third plot…</vt:lpstr>
      <vt:lpstr>Exercise 1</vt:lpstr>
      <vt:lpstr>More Geometries</vt:lpstr>
      <vt:lpstr>Other Geometries</vt:lpstr>
      <vt:lpstr>Drawing a barplot (geom_col() or geom_bar())</vt:lpstr>
      <vt:lpstr>Drawing a bar height barplot (geom_col())</vt:lpstr>
      <vt:lpstr>A bar height barplot</vt:lpstr>
      <vt:lpstr>A count summary barplot (geom_bar)</vt:lpstr>
      <vt:lpstr>A mean summary barplot (geom_bar)</vt:lpstr>
      <vt:lpstr>Stacked and Grouped Barplots</vt:lpstr>
      <vt:lpstr>Stacked and Grouped Barplots</vt:lpstr>
      <vt:lpstr>Stacked and Grouped Barplots</vt:lpstr>
      <vt:lpstr>Plotting distributions - histograms</vt:lpstr>
      <vt:lpstr>Plotting distributions - density</vt:lpstr>
      <vt:lpstr>Plotting distributions – violin plots</vt:lpstr>
      <vt:lpstr>Plotting distributions – boxplots</vt:lpstr>
      <vt:lpstr>Plotting distributions – stripcharts</vt:lpstr>
      <vt:lpstr>Exercise 2</vt:lpstr>
      <vt:lpstr>Annotation, Scaling and Colours</vt:lpstr>
      <vt:lpstr>Titles and axis labels</vt:lpstr>
      <vt:lpstr>Changing scaling</vt:lpstr>
      <vt:lpstr>Axis scaling options</vt:lpstr>
      <vt:lpstr>Annotation and scaling example</vt:lpstr>
      <vt:lpstr>PowerPoint Presentation</vt:lpstr>
      <vt:lpstr>Setting and Customising themes</vt:lpstr>
      <vt:lpstr>Customising themes</vt:lpstr>
      <vt:lpstr>Theme setting example</vt:lpstr>
      <vt:lpstr>Changing Quantitative Colours</vt:lpstr>
      <vt:lpstr>Changing Plotting Order</vt:lpstr>
      <vt:lpstr>Changing Quantitative Colours</vt:lpstr>
      <vt:lpstr>Changing Quantitative Colours</vt:lpstr>
      <vt:lpstr>ColorBrewer Scales</vt:lpstr>
      <vt:lpstr>Changing Quantitative Colours</vt:lpstr>
      <vt:lpstr>Changing Categorical Colours</vt:lpstr>
      <vt:lpstr>Changing Categorical Colours</vt:lpstr>
      <vt:lpstr>Changing Categorical Colours</vt:lpstr>
      <vt:lpstr>Categorical Colour Ordering</vt:lpstr>
      <vt:lpstr>Factors</vt:lpstr>
      <vt:lpstr>Converting character vectors to factors</vt:lpstr>
      <vt:lpstr>Categorical Colour Ordering</vt:lpstr>
      <vt:lpstr>Categorical Colour Ordering</vt:lpstr>
      <vt:lpstr>Reordering example Keep the original order</vt:lpstr>
      <vt:lpstr>Reordering example Keep the original order</vt:lpstr>
      <vt:lpstr>Quantitative ordering with reorder</vt:lpstr>
      <vt:lpstr>Reordering examples</vt:lpstr>
      <vt:lpstr>Reordering examples</vt:lpstr>
      <vt:lpstr>Exercise 3</vt:lpstr>
      <vt:lpstr>Statistical Overlays</vt:lpstr>
      <vt:lpstr>Overlaying raw data and summaries</vt:lpstr>
      <vt:lpstr>Overlaying raw data and summaries</vt:lpstr>
      <vt:lpstr>Overlaying raw data and summaries</vt:lpstr>
      <vt:lpstr>Stat Summary</vt:lpstr>
      <vt:lpstr>Overlaying raw data and summaries</vt:lpstr>
      <vt:lpstr>Overlaying raw data and summaries</vt:lpstr>
      <vt:lpstr>Overlaying raw data and summaries</vt:lpstr>
      <vt:lpstr>Using pre-calculated variance measures</vt:lpstr>
      <vt:lpstr>Adding Reference / Regression Lines</vt:lpstr>
      <vt:lpstr>Trend lines</vt:lpstr>
      <vt:lpstr>Exercise 4</vt:lpstr>
      <vt:lpstr>Faceting and Highlighting</vt:lpstr>
      <vt:lpstr>Faceting</vt:lpstr>
      <vt:lpstr>Faceting – using facet_wrap()</vt:lpstr>
      <vt:lpstr>Faceting – using facet_wrap()</vt:lpstr>
      <vt:lpstr>Faceting – using facet_grid()</vt:lpstr>
      <vt:lpstr>Selective Overlays and Highlighting</vt:lpstr>
      <vt:lpstr>Selective highlighting</vt:lpstr>
      <vt:lpstr>Selective highlighting</vt:lpstr>
      <vt:lpstr>Selective highlighting</vt:lpstr>
      <vt:lpstr>Selective highlighting - ggrepel</vt:lpstr>
      <vt:lpstr>Annotation</vt:lpstr>
      <vt:lpstr>Annotation</vt:lpstr>
      <vt:lpstr>Saving plots</vt:lpstr>
      <vt:lpstr>Saving complex plots</vt:lpstr>
      <vt:lpstr>Exercise 5</vt:lpstr>
    </vt:vector>
  </TitlesOfParts>
  <Company>The Babraham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ggplot2</dc:title>
  <dc:creator>Simon Andrews</dc:creator>
  <cp:lastModifiedBy>Simon Andrews</cp:lastModifiedBy>
  <cp:revision>542</cp:revision>
  <cp:lastPrinted>2019-09-23T15:27:04Z</cp:lastPrinted>
  <dcterms:created xsi:type="dcterms:W3CDTF">2013-08-21T08:13:32Z</dcterms:created>
  <dcterms:modified xsi:type="dcterms:W3CDTF">2021-09-17T08:00:55Z</dcterms:modified>
</cp:coreProperties>
</file>