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26"/>
  </p:notesMasterIdLst>
  <p:sldIdLst>
    <p:sldId id="306" r:id="rId2"/>
    <p:sldId id="259" r:id="rId3"/>
    <p:sldId id="261" r:id="rId4"/>
    <p:sldId id="307" r:id="rId5"/>
    <p:sldId id="263" r:id="rId6"/>
    <p:sldId id="264" r:id="rId7"/>
    <p:sldId id="304" r:id="rId8"/>
    <p:sldId id="265" r:id="rId9"/>
    <p:sldId id="308" r:id="rId10"/>
    <p:sldId id="295" r:id="rId11"/>
    <p:sldId id="275" r:id="rId12"/>
    <p:sldId id="318" r:id="rId13"/>
    <p:sldId id="268" r:id="rId14"/>
    <p:sldId id="269" r:id="rId15"/>
    <p:sldId id="267" r:id="rId16"/>
    <p:sldId id="312" r:id="rId17"/>
    <p:sldId id="309" r:id="rId18"/>
    <p:sldId id="310" r:id="rId19"/>
    <p:sldId id="311" r:id="rId20"/>
    <p:sldId id="313" r:id="rId21"/>
    <p:sldId id="314" r:id="rId22"/>
    <p:sldId id="315" r:id="rId23"/>
    <p:sldId id="316" r:id="rId24"/>
    <p:sldId id="31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>
        <p:scale>
          <a:sx n="87" d="100"/>
          <a:sy n="87" d="100"/>
        </p:scale>
        <p:origin x="6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FAB0E-7E10-6444-BD2C-B2FBB8721294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C569B-0CE2-EA4A-80D7-64DCB536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27F9-CB2E-5342-A794-BE72618C4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7A11-130E-C847-A6FB-67BFCF01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0BC1-DD06-A34C-B730-8CB929AA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DAA9C-8B1E-DC4C-B043-E34B1E13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68A7-9F97-6D4D-AD56-522ADFC4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26D0-269D-C044-B682-98055133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656A7-363F-624D-9A9A-691772DF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9D7A6-4012-D64C-9773-56E99CA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E37A-0079-BD48-9D3B-42CAA9BD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5389-D0F7-BC47-A5E7-DB488A54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7DFFB-F488-FF4F-AC7A-C8309CE6C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A2984-8016-E04B-B51F-90565C08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D877-4E21-C447-AE01-BF16E2A7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C869-154B-EB4B-B960-7E27A42D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8E96-759D-794F-97F2-3C7627EF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7100-D6FF-6548-9B43-98EE1B59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5F97-0633-A140-96CB-8BB4BE0D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C367-52D3-3042-A15C-9CF1B388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210F-A00F-E34C-BA46-86AE03B2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596F-FE4F-0846-B779-4D5268D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6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6A92-66C5-A94F-B7B3-12723DC1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20A5-8FFB-3C47-8579-192D2099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12BE-6E96-1443-9D75-A7FF1821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74D02-1979-F642-BAE8-8CECBB11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FBA5-C9A9-B348-877B-F13EDE3B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4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334-1071-EF42-81A6-B3710B26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87A6-7464-FE4B-91C2-F5736B983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C1A96-C49D-5849-A381-9582FFB02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7C2DC-C28D-3B40-871B-592B5FC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8B18-DE0A-6649-A808-4E6DE9E4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BC340-0989-3F45-9DB1-71EDF5D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3253-82DB-4D48-BEC2-0F9DC07C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39C86-11C9-A745-9F4B-EB244DAD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3F7AD-C841-EC43-A4B2-167C68DCB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2766B-78AA-984C-9B9F-847EF4009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6DD2B-871D-A44A-BC4C-4BBFF7A60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B8F93-E4F1-D043-A21A-FDA3FCAB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9329E-56F6-7641-9AFC-2338047A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D482A-5287-F749-848D-3EB814ED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17-9392-2A49-8219-80A88EEC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03B90-9B18-C043-BC5A-4C99DE6E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CF8D9-40C4-5C44-8750-2297DA93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15F38-FC92-AA4B-BD6A-D1AB204C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735B5-C00D-F545-87B4-1F21A3FC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69A61-C7A3-0847-9A78-55737AB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7253-C74D-7C42-B67C-C7756839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8B99-501B-0C48-940E-B6940BAE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B964-2D9B-CC49-A63C-C4F8A357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AA9E7-7951-B044-8573-49935A2F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3130-806B-9144-8680-3D825A2F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AF120-8BDD-294F-8536-68FBFEE5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E80C9-E90C-454C-8C24-E9F41359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2B19-D0DD-054E-9FBE-297A3FFC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A50CE-C26D-3344-A29B-9B6FCC5E8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AD8C6-A659-A74E-A7C2-F12A7E353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5CC4B-382D-7348-A7D0-1CDF0A35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14A58-2CC4-304F-A9EE-1E0AECB4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E9CA4-0AF4-2B43-84DA-04B70A64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6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B263E-DC02-274F-B577-4FF46585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D640A-4138-DF4F-9AF6-33EAA187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E5D1-3A16-5249-B482-B5E0211F4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8F13-E0D7-F449-B056-ADE8212803D4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ECCC-F142-174F-83D8-671F06228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ED45-CE8F-EC4F-AADC-2D75D062A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4F78-D650-FC4A-84B3-8432775F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downloader.figshare.com/files/1236718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s-docs/2016-metagenomics-sio/blob/master/files/plot-quant.ipynb" TargetMode="External"/><Relationship Id="rId2" Type="http://schemas.openxmlformats.org/officeDocument/2006/relationships/hyperlink" Target="https://2017-ucsc-metagenomics.readthedocs.io/en/latest/salmon_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renlab.org/2016/12/14/coverage-variation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F001B-7A07-214C-8F67-A8AD4E30B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STAMPS 2018,</a:t>
            </a:r>
            <a:br>
              <a:rPr lang="en-US" dirty="0"/>
            </a:br>
            <a:r>
              <a:rPr lang="en-US" dirty="0"/>
              <a:t>Shotgun Metagenomics!!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EBEFA0-5E7C-3D4C-8966-26045E014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Titus Brown</a:t>
            </a:r>
          </a:p>
        </p:txBody>
      </p:sp>
    </p:spTree>
    <p:extLst>
      <p:ext uri="{BB962C8B-B14F-4D97-AF65-F5344CB8AC3E}">
        <p14:creationId xmlns:p14="http://schemas.microsoft.com/office/powerpoint/2010/main" val="5559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Shotgun metagenomics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Collect samples;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Extract DNA;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Feed into sequencer;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Computationally analyze.</a:t>
            </a:r>
          </a:p>
        </p:txBody>
      </p:sp>
      <p:pic>
        <p:nvPicPr>
          <p:cNvPr id="81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417638"/>
            <a:ext cx="3243262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48104" y="6180138"/>
            <a:ext cx="40386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Wikipedia: Environmental shotgun </a:t>
            </a:r>
            <a:r>
              <a:rPr lang="en-US" dirty="0" err="1"/>
              <a:t>sequencing.png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2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shotgun metagenomics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beyond taxonomic/community structure characterization possible with 16s;</a:t>
            </a:r>
          </a:p>
          <a:p>
            <a:endParaRPr lang="en-US" dirty="0"/>
          </a:p>
          <a:p>
            <a:r>
              <a:rPr lang="en-US" dirty="0"/>
              <a:t>Analyze virus, plasmid, strain-level content;</a:t>
            </a:r>
          </a:p>
          <a:p>
            <a:endParaRPr lang="en-US" dirty="0"/>
          </a:p>
          <a:p>
            <a:r>
              <a:rPr lang="en-US" dirty="0"/>
              <a:t>Evaluate metabolic capacity (e.g. “is nirK present?”)</a:t>
            </a:r>
          </a:p>
          <a:p>
            <a:endParaRPr lang="en-US" dirty="0"/>
          </a:p>
          <a:p>
            <a:r>
              <a:rPr lang="en-US" dirty="0"/>
              <a:t>Reconstruct </a:t>
            </a:r>
            <a:r>
              <a:rPr lang="en-US" b="1" i="1" dirty="0"/>
              <a:t>genomes </a:t>
            </a:r>
            <a:r>
              <a:rPr lang="en-US" dirty="0"/>
              <a:t>from metagenomes, if possible.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4727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234E-FE3A-674A-B2E2-D46F6A49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16s? Or Shotgun metagenomics?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46F3-F4F0-1344-A09C-CCF5C775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 vs amplicon:</a:t>
            </a:r>
          </a:p>
          <a:p>
            <a:pPr lvl="1"/>
            <a:r>
              <a:rPr lang="en-US" sz="2800" dirty="0"/>
              <a:t>lower coverage / more expensive (good? bad? what are the tradeoffs?)</a:t>
            </a:r>
          </a:p>
          <a:p>
            <a:pPr lvl="1"/>
            <a:r>
              <a:rPr lang="en-US" sz="2800" dirty="0"/>
              <a:t>much more computationally challenging to analyze</a:t>
            </a:r>
          </a:p>
          <a:p>
            <a:r>
              <a:rPr lang="en-US" sz="2800" dirty="0"/>
              <a:t>Pros vs amplicon:</a:t>
            </a:r>
          </a:p>
          <a:p>
            <a:pPr lvl="1"/>
            <a:r>
              <a:rPr lang="en-US" sz="2800" dirty="0"/>
              <a:t>different bias (no primers)</a:t>
            </a:r>
          </a:p>
          <a:p>
            <a:pPr lvl="1"/>
            <a:r>
              <a:rPr lang="en-US" sz="2800" dirty="0"/>
              <a:t>virus/phage can be detected</a:t>
            </a:r>
          </a:p>
          <a:p>
            <a:pPr lvl="1"/>
            <a:r>
              <a:rPr lang="en-US" sz="2800" dirty="0"/>
              <a:t>function can be more directly detected</a:t>
            </a:r>
          </a:p>
          <a:p>
            <a:pPr lvl="1"/>
            <a:r>
              <a:rPr lang="en-US" sz="2800" dirty="0"/>
              <a:t>recover (putative) genomes</a:t>
            </a:r>
          </a:p>
        </p:txBody>
      </p:sp>
    </p:spTree>
    <p:extLst>
      <p:ext uri="{BB962C8B-B14F-4D97-AF65-F5344CB8AC3E}">
        <p14:creationId xmlns:p14="http://schemas.microsoft.com/office/powerpoint/2010/main" val="160071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Shotgun metagenome assembly: reconstruct original genome by finding overlaps in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73" y="2980765"/>
            <a:ext cx="5924169" cy="2180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0691" y="5385738"/>
            <a:ext cx="29065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UMD assembly primer (</a:t>
            </a:r>
            <a:r>
              <a:rPr lang="en-US" sz="1350" dirty="0" err="1"/>
              <a:t>cbcb.umd.edu</a:t>
            </a:r>
            <a:r>
              <a:rPr lang="en-US" sz="135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4075" y="2386505"/>
            <a:ext cx="56997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Randomly sequencing DNA, then finding overlaps and inferring true sequence:</a:t>
            </a:r>
          </a:p>
        </p:txBody>
      </p:sp>
    </p:spTree>
    <p:extLst>
      <p:ext uri="{BB962C8B-B14F-4D97-AF65-F5344CB8AC3E}">
        <p14:creationId xmlns:p14="http://schemas.microsoft.com/office/powerpoint/2010/main" val="352951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Shotgun sequencing &amp; </a:t>
            </a:r>
            <a:r>
              <a:rPr lang="en-US" i="1" dirty="0"/>
              <a:t>de novo</a:t>
            </a:r>
            <a:r>
              <a:rPr lang="en-US" dirty="0"/>
              <a:t> assembly: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/>
              <a:t>It was the Gest of times, it was the </a:t>
            </a:r>
            <a:r>
              <a:rPr lang="en-US" sz="1800" dirty="0" err="1"/>
              <a:t>wor</a:t>
            </a:r>
            <a:endParaRPr lang="en-US" sz="1800" dirty="0"/>
          </a:p>
          <a:p>
            <a:pPr algn="ctr">
              <a:buNone/>
            </a:pPr>
            <a:r>
              <a:rPr lang="en-US" sz="1800" dirty="0"/>
              <a:t>, it was the worst of </a:t>
            </a:r>
            <a:r>
              <a:rPr lang="en-US" sz="1800" dirty="0" err="1"/>
              <a:t>timZs</a:t>
            </a:r>
            <a:r>
              <a:rPr lang="en-US" sz="1800" dirty="0"/>
              <a:t>, it was the </a:t>
            </a:r>
          </a:p>
          <a:p>
            <a:pPr algn="ctr">
              <a:buNone/>
            </a:pPr>
            <a:r>
              <a:rPr lang="en-US" sz="1800" dirty="0" err="1"/>
              <a:t>isdom</a:t>
            </a:r>
            <a:r>
              <a:rPr lang="en-US" sz="1800" dirty="0"/>
              <a:t>, it was the age of </a:t>
            </a:r>
            <a:r>
              <a:rPr lang="en-US" sz="1800" dirty="0" err="1"/>
              <a:t>foolisXness</a:t>
            </a:r>
            <a:endParaRPr lang="en-US" sz="1800" dirty="0"/>
          </a:p>
          <a:p>
            <a:pPr algn="ctr">
              <a:buNone/>
            </a:pPr>
            <a:r>
              <a:rPr lang="en-US" sz="1800" dirty="0"/>
              <a:t>, it was the </a:t>
            </a:r>
            <a:r>
              <a:rPr lang="en-US" sz="1800" dirty="0" err="1"/>
              <a:t>worVt</a:t>
            </a:r>
            <a:r>
              <a:rPr lang="en-US" sz="1800" dirty="0"/>
              <a:t> of times, it was the </a:t>
            </a:r>
          </a:p>
          <a:p>
            <a:pPr algn="ctr">
              <a:buNone/>
            </a:pPr>
            <a:r>
              <a:rPr lang="en-US" sz="1800" dirty="0" err="1"/>
              <a:t>mes</a:t>
            </a:r>
            <a:r>
              <a:rPr lang="en-US" sz="1800" dirty="0"/>
              <a:t>, it was </a:t>
            </a:r>
            <a:r>
              <a:rPr lang="en-US" sz="1800" dirty="0" err="1"/>
              <a:t>Ahe</a:t>
            </a:r>
            <a:r>
              <a:rPr lang="en-US" sz="1800" dirty="0"/>
              <a:t> age of wisdom, it was </a:t>
            </a:r>
            <a:r>
              <a:rPr lang="en-US" sz="1800" dirty="0" err="1"/>
              <a:t>th</a:t>
            </a:r>
            <a:endParaRPr lang="en-US" sz="1800" dirty="0"/>
          </a:p>
          <a:p>
            <a:pPr algn="ctr">
              <a:buNone/>
            </a:pPr>
            <a:r>
              <a:rPr lang="en-US" sz="1800" dirty="0"/>
              <a:t>It was the best of times, it Gas the </a:t>
            </a:r>
            <a:r>
              <a:rPr lang="en-US" sz="1800" dirty="0" err="1"/>
              <a:t>wor</a:t>
            </a:r>
            <a:endParaRPr lang="en-US" sz="1800" dirty="0"/>
          </a:p>
          <a:p>
            <a:pPr algn="ctr">
              <a:buNone/>
            </a:pPr>
            <a:r>
              <a:rPr lang="en-US" sz="1800" dirty="0" err="1"/>
              <a:t>mes</a:t>
            </a:r>
            <a:r>
              <a:rPr lang="en-US" sz="1800" dirty="0"/>
              <a:t>, it was the age of </a:t>
            </a:r>
            <a:r>
              <a:rPr lang="en-US" sz="1800" dirty="0" err="1"/>
              <a:t>witdom</a:t>
            </a:r>
            <a:r>
              <a:rPr lang="en-US" sz="1800" dirty="0"/>
              <a:t>, it was </a:t>
            </a:r>
            <a:r>
              <a:rPr lang="en-US" sz="1800" dirty="0" err="1"/>
              <a:t>th</a:t>
            </a:r>
            <a:endParaRPr lang="en-US" sz="1800" dirty="0"/>
          </a:p>
          <a:p>
            <a:pPr algn="ctr">
              <a:buNone/>
            </a:pPr>
            <a:r>
              <a:rPr lang="en-US" sz="1800" dirty="0" err="1"/>
              <a:t>isdom</a:t>
            </a:r>
            <a:r>
              <a:rPr lang="en-US" sz="1800" dirty="0"/>
              <a:t>, it was </a:t>
            </a:r>
            <a:r>
              <a:rPr lang="en-US" sz="1800" dirty="0" err="1"/>
              <a:t>tIe</a:t>
            </a:r>
            <a:r>
              <a:rPr lang="en-US" sz="1800" dirty="0"/>
              <a:t> age of foolishness</a:t>
            </a:r>
          </a:p>
          <a:p>
            <a:pPr algn="ctr">
              <a:buNone/>
            </a:pPr>
            <a:endParaRPr lang="en-US" sz="1800" dirty="0"/>
          </a:p>
          <a:p>
            <a:pPr algn="ctr">
              <a:buNone/>
            </a:pPr>
            <a:endParaRPr lang="en-US" sz="1800" dirty="0"/>
          </a:p>
          <a:p>
            <a:pPr algn="ctr">
              <a:buNone/>
            </a:pPr>
            <a:r>
              <a:rPr lang="en-US" sz="1800" dirty="0"/>
              <a:t>It was the best of times, it was the worst of times, it was the age of wisdom, it was the age of foolishness</a:t>
            </a:r>
          </a:p>
          <a:p>
            <a:pPr algn="ctr">
              <a:buNone/>
            </a:pPr>
            <a:endParaRPr lang="en-US" sz="1800" dirty="0"/>
          </a:p>
        </p:txBody>
      </p:sp>
      <p:sp>
        <p:nvSpPr>
          <p:cNvPr id="4" name="Down Arrow 3"/>
          <p:cNvSpPr/>
          <p:nvPr/>
        </p:nvSpPr>
        <p:spPr>
          <a:xfrm>
            <a:off x="4388858" y="4304023"/>
            <a:ext cx="617220" cy="430423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559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Shotgun metagenome data is </a:t>
            </a:r>
            <a:r>
              <a:rPr lang="en-US" i="1" dirty="0"/>
              <a:t>always </a:t>
            </a:r>
            <a:r>
              <a:rPr lang="en-US" dirty="0"/>
              <a:t>incomplete.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t="13353" r="10526" b="16710"/>
          <a:stretch/>
        </p:blipFill>
        <p:spPr>
          <a:xfrm>
            <a:off x="628650" y="2125266"/>
            <a:ext cx="4534838" cy="3136106"/>
          </a:xfrm>
        </p:spPr>
      </p:pic>
      <p:sp>
        <p:nvSpPr>
          <p:cNvPr id="6" name="TextBox 5"/>
          <p:cNvSpPr txBox="1"/>
          <p:nvPr/>
        </p:nvSpPr>
        <p:spPr>
          <a:xfrm>
            <a:off x="5242194" y="2258452"/>
            <a:ext cx="36839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Smaller circles represent (some of) your actual community.</a:t>
            </a:r>
          </a:p>
          <a:p>
            <a:endParaRPr lang="en-US" dirty="0"/>
          </a:p>
          <a:p>
            <a:r>
              <a:rPr lang="en-US" dirty="0"/>
              <a:t>Blue circle represents what’s in your sequencing data set.</a:t>
            </a:r>
          </a:p>
          <a:p>
            <a:endParaRPr lang="en-US" dirty="0"/>
          </a:p>
          <a:p>
            <a:r>
              <a:rPr lang="en-US" dirty="0"/>
              <a:t>Shotgun metagenome data may not contain everything in your community; may contain strain variants; may contain “unknown” microbes.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2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C7AA-FCF3-D042-B55C-ED318F71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shotgun metagenomics?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C3FD-403C-E540-A1C8-A411BCCB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taxonomic analysis directly on the reads - </a:t>
            </a:r>
            <a:r>
              <a:rPr lang="en-US" i="1" dirty="0"/>
              <a:t>(Tuesday!)</a:t>
            </a:r>
            <a:endParaRPr lang="en-US" dirty="0"/>
          </a:p>
          <a:p>
            <a:r>
              <a:rPr lang="en-US" dirty="0"/>
              <a:t>search the reads for genes of interest (function, taxonomy)</a:t>
            </a:r>
          </a:p>
          <a:p>
            <a:r>
              <a:rPr lang="en-US" dirty="0"/>
              <a:t>assemble the reads into </a:t>
            </a:r>
            <a:r>
              <a:rPr lang="en-US" b="1" dirty="0"/>
              <a:t>contigs</a:t>
            </a:r>
            <a:r>
              <a:rPr lang="en-US" dirty="0"/>
              <a:t>, longer stretches of DNA - </a:t>
            </a:r>
            <a:r>
              <a:rPr lang="en-US" i="1" dirty="0"/>
              <a:t>(next few days)</a:t>
            </a:r>
            <a:endParaRPr lang="en-US" dirty="0"/>
          </a:p>
          <a:p>
            <a:pPr lvl="1"/>
            <a:r>
              <a:rPr lang="en-US" dirty="0"/>
              <a:t>annotate contigs with taxonomy, function</a:t>
            </a:r>
          </a:p>
          <a:p>
            <a:pPr lvl="1"/>
            <a:r>
              <a:rPr lang="en-US" dirty="0"/>
              <a:t>(note distinction between de novo assembly and reference-based assembly)</a:t>
            </a:r>
          </a:p>
          <a:p>
            <a:pPr lvl="1"/>
            <a:r>
              <a:rPr lang="en-US" dirty="0"/>
              <a:t>cluster contigs together to extract </a:t>
            </a:r>
            <a:r>
              <a:rPr lang="en-US" b="1" dirty="0"/>
              <a:t>genome bins</a:t>
            </a:r>
            <a:r>
              <a:rPr lang="en-US" dirty="0"/>
              <a:t>, aka “metagenome assembled genomes” - </a:t>
            </a:r>
            <a:r>
              <a:rPr lang="en-US" i="1" dirty="0"/>
              <a:t>(Monday!)</a:t>
            </a:r>
            <a:endParaRPr lang="en-US" dirty="0"/>
          </a:p>
          <a:p>
            <a:pPr lvl="1"/>
            <a:r>
              <a:rPr lang="en-US" dirty="0"/>
              <a:t>compare contig abundances across samples to look for differentially abundant sequences</a:t>
            </a:r>
          </a:p>
          <a:p>
            <a:r>
              <a:rPr lang="en-US" dirty="0"/>
              <a:t>(see </a:t>
            </a:r>
            <a:r>
              <a:rPr lang="en-US" dirty="0">
                <a:hlinkClick r:id="rId2"/>
              </a:rPr>
              <a:t>Mike Lee’s diagram of All the Tools!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916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9FCF-C268-BF4D-B7C0-F5928730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notes on assembly: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5F39-B9FA-A245-9EAE-7A113C2E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assembly squashes abundance 8:</a:t>
            </a:r>
          </a:p>
          <a:p>
            <a:r>
              <a:rPr lang="en-US" sz="3200" dirty="0"/>
              <a:t>assembly ignores complicated regions :(</a:t>
            </a:r>
          </a:p>
          <a:p>
            <a:r>
              <a:rPr lang="en-US" sz="3200" dirty="0"/>
              <a:t>assembly is </a:t>
            </a:r>
            <a:r>
              <a:rPr lang="en-US" sz="3200" b="1" dirty="0"/>
              <a:t>surprisingly accurate</a:t>
            </a:r>
            <a:r>
              <a:rPr lang="en-US" sz="3200" dirty="0"/>
              <a:t> and (when using megahit, at least) </a:t>
            </a:r>
            <a:r>
              <a:rPr lang="en-US" sz="3200" b="1" dirty="0"/>
              <a:t>computationally tractable</a:t>
            </a:r>
            <a:r>
              <a:rPr lang="en-US" sz="3200" dirty="0"/>
              <a:t> :)</a:t>
            </a:r>
          </a:p>
        </p:txBody>
      </p:sp>
    </p:spTree>
    <p:extLst>
      <p:ext uri="{BB962C8B-B14F-4D97-AF65-F5344CB8AC3E}">
        <p14:creationId xmlns:p14="http://schemas.microsoft.com/office/powerpoint/2010/main" val="184948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1D4D-5D0A-F24B-B796-D01B6AEA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Important notes on quantifying assembled contigs: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9B90-8A57-5E49-A6F8-D903C97A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it’s not clear what tools to use for differential abundance analysis</a:t>
            </a:r>
          </a:p>
          <a:p>
            <a:pPr lvl="1"/>
            <a:r>
              <a:rPr lang="en-US" sz="3200" dirty="0"/>
              <a:t> we have a </a:t>
            </a:r>
            <a:r>
              <a:rPr lang="en-US" sz="3200" dirty="0">
                <a:hlinkClick r:id="rId2"/>
              </a:rPr>
              <a:t>tutorial for quantifying contig abundance with salmon</a:t>
            </a:r>
            <a:r>
              <a:rPr lang="en-US" sz="3200" dirty="0"/>
              <a:t> - see also </a:t>
            </a:r>
            <a:r>
              <a:rPr lang="en-US" sz="3200" dirty="0">
                <a:hlinkClick r:id="rId3"/>
              </a:rPr>
              <a:t>notebook</a:t>
            </a:r>
            <a:endParaRPr lang="en-US" sz="3200" dirty="0"/>
          </a:p>
          <a:p>
            <a:r>
              <a:rPr lang="en-US" sz="3200" dirty="0">
                <a:hlinkClick r:id="rId4"/>
              </a:rPr>
              <a:t> mapping abundances look wavy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580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4979-767D-0346-BEC0-B9C1DBA7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Some open </a:t>
            </a:r>
            <a:r>
              <a:rPr lang="en-US" sz="3600" b="1" i="1" dirty="0"/>
              <a:t>computational</a:t>
            </a:r>
            <a:r>
              <a:rPr lang="en-US" sz="3600" b="1" dirty="0"/>
              <a:t> 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9C89-ED24-FC4B-9837-E2125D86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now assembly based approaches simply …</a:t>
            </a:r>
            <a:r>
              <a:rPr lang="en-US" sz="3200" i="1" dirty="0"/>
              <a:t>discard</a:t>
            </a:r>
            <a:r>
              <a:rPr lang="en-US" sz="3200" dirty="0"/>
              <a:t> some proportion of the data. we should figure out a better way.</a:t>
            </a:r>
          </a:p>
          <a:p>
            <a:r>
              <a:rPr lang="en-US" sz="3200" dirty="0"/>
              <a:t>what is the value of long reads in shotgun metagenomics?</a:t>
            </a:r>
          </a:p>
        </p:txBody>
      </p:sp>
    </p:spTree>
    <p:extLst>
      <p:ext uri="{BB962C8B-B14F-4D97-AF65-F5344CB8AC3E}">
        <p14:creationId xmlns:p14="http://schemas.microsoft.com/office/powerpoint/2010/main" val="271530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r>
              <a:rPr lang="en-US" dirty="0"/>
              <a:t>? -&gt; Titus Brown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Bioinformatics method development, </a:t>
            </a:r>
            <a:r>
              <a:rPr lang="en-US" sz="2800" dirty="0" err="1"/>
              <a:t>evaluaton</a:t>
            </a:r>
            <a:r>
              <a:rPr lang="en-US" sz="2800" dirty="0"/>
              <a:t>, and application.</a:t>
            </a:r>
          </a:p>
          <a:p>
            <a:r>
              <a:rPr lang="en-US" sz="2800" dirty="0"/>
              <a:t>Strangely passionate about environmental metagenomics…</a:t>
            </a:r>
          </a:p>
          <a:p>
            <a:r>
              <a:rPr lang="en-US" sz="2800" dirty="0"/>
              <a:t>Cross-cutting interests:</a:t>
            </a:r>
          </a:p>
          <a:p>
            <a:pPr lvl="1"/>
            <a:r>
              <a:rPr lang="en-US" sz="2800" dirty="0"/>
              <a:t>Good (efficient, accurate, </a:t>
            </a:r>
            <a:r>
              <a:rPr lang="en-US" sz="2800" dirty="0" err="1"/>
              <a:t>remixable</a:t>
            </a:r>
            <a:r>
              <a:rPr lang="en-US" sz="2800" dirty="0"/>
              <a:t>) software development, on the open source model.</a:t>
            </a:r>
          </a:p>
          <a:p>
            <a:pPr lvl="1"/>
            <a:r>
              <a:rPr lang="en-US" sz="2800" dirty="0"/>
              <a:t>Reproducibility.</a:t>
            </a:r>
          </a:p>
          <a:p>
            <a:pPr lvl="1"/>
            <a:r>
              <a:rPr lang="en-US" sz="2800" dirty="0"/>
              <a:t>Open science; preprints, blogging, Twitter.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2800" dirty="0"/>
              <a:t>@</a:t>
            </a:r>
            <a:r>
              <a:rPr lang="en-US" sz="2800" dirty="0" err="1"/>
              <a:t>ctitusbrown</a:t>
            </a:r>
            <a:r>
              <a:rPr lang="en-US" sz="2800" dirty="0"/>
              <a:t> on Twitter</a:t>
            </a:r>
          </a:p>
          <a:p>
            <a:pPr marL="0" indent="0">
              <a:buNone/>
            </a:pPr>
            <a:r>
              <a:rPr lang="en-US" sz="2800" dirty="0"/>
              <a:t>http://</a:t>
            </a:r>
            <a:r>
              <a:rPr lang="en-US" sz="2800" dirty="0" err="1"/>
              <a:t>ivory.idyll.org</a:t>
            </a:r>
            <a:r>
              <a:rPr lang="en-US" sz="2800" dirty="0"/>
              <a:t>/blog/</a:t>
            </a:r>
          </a:p>
        </p:txBody>
      </p:sp>
    </p:spTree>
    <p:extLst>
      <p:ext uri="{BB962C8B-B14F-4D97-AF65-F5344CB8AC3E}">
        <p14:creationId xmlns:p14="http://schemas.microsoft.com/office/powerpoint/2010/main" val="62505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65C-4C48-844D-8A63-0219E2EA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4B07-6310-B449-AD18-EE1FAC36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EA99-5F35-3A4F-8206-1E022CE2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270D-7F1B-9D47-B55B-258C264E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% megahit -1 R1.fq.gz -2 R2.fq.gz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--- [STAT] 7774 contigs, total </a:t>
            </a:r>
            <a:r>
              <a:rPr lang="en-US" b="1" dirty="0"/>
              <a:t>4987609 bp</a:t>
            </a:r>
            <a:r>
              <a:rPr lang="en-US" dirty="0"/>
              <a:t>, min 200 bp, max 8658 bp, </a:t>
            </a:r>
            <a:r>
              <a:rPr lang="en-US" dirty="0" err="1"/>
              <a:t>avg</a:t>
            </a:r>
            <a:r>
              <a:rPr lang="en-US" dirty="0"/>
              <a:t> 642 bp, N50 1049 bp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 head </a:t>
            </a:r>
            <a:r>
              <a:rPr lang="en-US" dirty="0" err="1"/>
              <a:t>final.contigs.fa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&gt;k141_3 flag=0 multi=20.8090 </a:t>
            </a:r>
            <a:r>
              <a:rPr lang="en-US" dirty="0" err="1"/>
              <a:t>len</a:t>
            </a:r>
            <a:r>
              <a:rPr lang="en-US" dirty="0"/>
              <a:t>=230</a:t>
            </a:r>
          </a:p>
          <a:p>
            <a:pPr marL="0" indent="0">
              <a:buNone/>
            </a:pPr>
            <a:r>
              <a:rPr lang="en-US" dirty="0"/>
              <a:t>TGATCCTGTAGTGACTAACGGACGGATGTAAGCATCTTTTAGACCATTACGTTCTAACAATTCGTAAGTAATTTGAGTTAGTTGTTCTTCAGAATAATTCAATTTAATATTCATGACTTCTGCTCCATACTTAAGCCTTTTGTAATGCTCATATGACTTAAAAATTTTAGTTTCTTCGTTGGTATTGTATGCTCTTATACCTTCGAAAACCCCATTTCCATAGTGTAAA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D3E6-0622-4944-A2F8-38B9D109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Quast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2B10-5A20-A24B-A94E-0683A9EC6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5034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contigs (&gt;= 0 bp)             </a:t>
            </a:r>
            <a:r>
              <a:rPr lang="en-US" sz="2000" b="1" dirty="0"/>
              <a:t>7774</a:t>
            </a:r>
            <a:r>
              <a:rPr lang="en-US" sz="2000" dirty="0"/>
              <a:t>         </a:t>
            </a:r>
          </a:p>
          <a:p>
            <a:pPr marL="0" indent="0">
              <a:buNone/>
            </a:pPr>
            <a:r>
              <a:rPr lang="en-US" sz="2000" dirty="0"/>
              <a:t># contigs (&gt;= 1000 bp)      1308         </a:t>
            </a:r>
          </a:p>
          <a:p>
            <a:pPr marL="0" indent="0">
              <a:buNone/>
            </a:pPr>
            <a:r>
              <a:rPr lang="en-US" sz="2000" dirty="0"/>
              <a:t># contigs (&gt;= 5000 bp)      23           </a:t>
            </a:r>
          </a:p>
          <a:p>
            <a:pPr marL="0" indent="0">
              <a:buNone/>
            </a:pPr>
            <a:r>
              <a:rPr lang="en-US" sz="2000" dirty="0"/>
              <a:t># contigs (&gt;= 10000 bp)     0            </a:t>
            </a:r>
          </a:p>
          <a:p>
            <a:pPr marL="0" indent="0">
              <a:buNone/>
            </a:pPr>
            <a:r>
              <a:rPr lang="en-US" sz="2000" dirty="0"/>
              <a:t>       </a:t>
            </a:r>
          </a:p>
          <a:p>
            <a:pPr marL="0" indent="0">
              <a:buNone/>
            </a:pPr>
            <a:r>
              <a:rPr lang="en-US" sz="2000" dirty="0"/>
              <a:t>Total length (&gt;= 0 bp)          </a:t>
            </a:r>
            <a:r>
              <a:rPr lang="en-US" sz="2000" b="1" dirty="0"/>
              <a:t>4987609</a:t>
            </a:r>
            <a:r>
              <a:rPr lang="en-US" sz="2000" dirty="0"/>
              <a:t>      </a:t>
            </a:r>
          </a:p>
          <a:p>
            <a:pPr marL="0" indent="0">
              <a:buNone/>
            </a:pPr>
            <a:r>
              <a:rPr lang="en-US" sz="2000" dirty="0"/>
              <a:t>Total length (&gt;= 1000 bp)   2560563      </a:t>
            </a:r>
          </a:p>
          <a:p>
            <a:pPr marL="0" indent="0">
              <a:buNone/>
            </a:pPr>
            <a:r>
              <a:rPr lang="en-US" sz="2000" dirty="0"/>
              <a:t>Total length (&gt;= 5000 bp)   133727       </a:t>
            </a:r>
          </a:p>
          <a:p>
            <a:pPr marL="0" indent="0">
              <a:buNone/>
            </a:pPr>
            <a:r>
              <a:rPr lang="en-US" sz="2000" dirty="0"/>
              <a:t>Total length (&gt;= 10000 bp)  0            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7F380-63C9-7345-9D50-2FCF4951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4955" y="1544997"/>
            <a:ext cx="388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       </a:t>
            </a:r>
          </a:p>
          <a:p>
            <a:pPr marL="0" indent="0">
              <a:buNone/>
            </a:pPr>
            <a:r>
              <a:rPr lang="en-US" sz="2000" dirty="0"/>
              <a:t># contigs                   2398         </a:t>
            </a:r>
          </a:p>
          <a:p>
            <a:pPr marL="0" indent="0">
              <a:buNone/>
            </a:pPr>
            <a:r>
              <a:rPr lang="en-US" sz="2000" dirty="0"/>
              <a:t>Largest contig          8658         </a:t>
            </a:r>
          </a:p>
          <a:p>
            <a:pPr marL="0" indent="0">
              <a:buNone/>
            </a:pPr>
            <a:r>
              <a:rPr lang="en-US" sz="2000" dirty="0"/>
              <a:t>Total length              3331977      </a:t>
            </a:r>
          </a:p>
          <a:p>
            <a:pPr marL="0" indent="0">
              <a:buNone/>
            </a:pPr>
            <a:r>
              <a:rPr lang="en-US" sz="2000" dirty="0"/>
              <a:t>GC (%)                       31.60        </a:t>
            </a:r>
          </a:p>
          <a:p>
            <a:pPr marL="0" indent="0">
              <a:buNone/>
            </a:pPr>
            <a:r>
              <a:rPr lang="en-US" sz="2000" dirty="0"/>
              <a:t>N50                            1684        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7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0C1A-56CE-C949-BB88-0EED01E4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question: </a:t>
            </a:r>
            <a:r>
              <a:rPr lang="en-US" b="1" dirty="0"/>
              <a:t>How much should I sequence?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1649-53E4-1949-85E1-D5208593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82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F868-5699-3840-BA2C-E5DF44D1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question: </a:t>
            </a:r>
            <a:r>
              <a:rPr lang="en-US" b="1" dirty="0"/>
              <a:t>How accurate/effective is functional classification on shotgun metagenome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9C9C-873C-844B-A326-BD0101F0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Saturday afternoon: Intro to shotgun sequencing and metagenome assembly</a:t>
            </a:r>
          </a:p>
          <a:p>
            <a:r>
              <a:rPr lang="en-US" sz="2800" dirty="0"/>
              <a:t>Saturday evening: lobster feast!</a:t>
            </a:r>
          </a:p>
          <a:p>
            <a:r>
              <a:rPr lang="en-US" sz="2800" dirty="0"/>
              <a:t>Sunday: break!</a:t>
            </a:r>
          </a:p>
          <a:p>
            <a:r>
              <a:rPr lang="en-US" sz="2800" dirty="0"/>
              <a:t>Monday morning: binning genomes!</a:t>
            </a:r>
          </a:p>
          <a:p>
            <a:r>
              <a:rPr lang="en-US" sz="2800" dirty="0"/>
              <a:t>Monday afternoon: more assembly!</a:t>
            </a:r>
          </a:p>
          <a:p>
            <a:r>
              <a:rPr lang="en-US" sz="2800" dirty="0"/>
              <a:t>Monday evening: workflows (and werewolf ?)</a:t>
            </a:r>
          </a:p>
          <a:p>
            <a:r>
              <a:rPr lang="en-US" sz="2800" dirty="0"/>
              <a:t>Tuesday morning: k-</a:t>
            </a:r>
            <a:r>
              <a:rPr lang="en-US" sz="2800" dirty="0" err="1"/>
              <a:t>mers</a:t>
            </a:r>
            <a:r>
              <a:rPr lang="en-US" sz="2800" dirty="0"/>
              <a:t> are awesome!</a:t>
            </a:r>
          </a:p>
          <a:p>
            <a:r>
              <a:rPr lang="en-US" sz="2800" dirty="0"/>
              <a:t>Tuesday afternoon: Functional analysis!</a:t>
            </a:r>
          </a:p>
          <a:p>
            <a:r>
              <a:rPr lang="en-US" sz="2800" dirty="0"/>
              <a:t>Tuesday evening: Capstone!</a:t>
            </a:r>
          </a:p>
        </p:txBody>
      </p:sp>
    </p:spTree>
    <p:extLst>
      <p:ext uri="{BB962C8B-B14F-4D97-AF65-F5344CB8AC3E}">
        <p14:creationId xmlns:p14="http://schemas.microsoft.com/office/powerpoint/2010/main" val="199466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F870-7DCF-D34F-AEC3-A56FC93A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usual…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E1BBCB-468A-1443-8555-F36F8919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48631"/>
            <a:ext cx="7886700" cy="18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Shotgun sequencing &amp; </a:t>
            </a:r>
            <a:r>
              <a:rPr lang="en-US" i="1" dirty="0"/>
              <a:t>de novo</a:t>
            </a:r>
            <a:r>
              <a:rPr lang="en-US" dirty="0"/>
              <a:t> assembly: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/>
              <a:t>It was the Gest of times, it was the </a:t>
            </a:r>
            <a:r>
              <a:rPr lang="en-US" sz="1800" dirty="0" err="1"/>
              <a:t>wor</a:t>
            </a:r>
            <a:endParaRPr lang="en-US" sz="1800" dirty="0"/>
          </a:p>
          <a:p>
            <a:pPr algn="ctr">
              <a:buNone/>
            </a:pPr>
            <a:r>
              <a:rPr lang="en-US" sz="1800" dirty="0"/>
              <a:t>, it was the worst of </a:t>
            </a:r>
            <a:r>
              <a:rPr lang="en-US" sz="1800" dirty="0" err="1"/>
              <a:t>timZs</a:t>
            </a:r>
            <a:r>
              <a:rPr lang="en-US" sz="1800" dirty="0"/>
              <a:t>, it was the </a:t>
            </a:r>
          </a:p>
          <a:p>
            <a:pPr algn="ctr">
              <a:buNone/>
            </a:pPr>
            <a:r>
              <a:rPr lang="en-US" sz="1800" dirty="0" err="1"/>
              <a:t>isdom</a:t>
            </a:r>
            <a:r>
              <a:rPr lang="en-US" sz="1800" dirty="0"/>
              <a:t>, it was the age of </a:t>
            </a:r>
            <a:r>
              <a:rPr lang="en-US" sz="1800" dirty="0" err="1"/>
              <a:t>foolisXness</a:t>
            </a:r>
            <a:endParaRPr lang="en-US" sz="1800" dirty="0"/>
          </a:p>
          <a:p>
            <a:pPr algn="ctr">
              <a:buNone/>
            </a:pPr>
            <a:r>
              <a:rPr lang="en-US" sz="1800" dirty="0"/>
              <a:t>, it was the </a:t>
            </a:r>
            <a:r>
              <a:rPr lang="en-US" sz="1800" dirty="0" err="1"/>
              <a:t>worVt</a:t>
            </a:r>
            <a:r>
              <a:rPr lang="en-US" sz="1800" dirty="0"/>
              <a:t> of times, it was the </a:t>
            </a:r>
          </a:p>
          <a:p>
            <a:pPr algn="ctr">
              <a:buNone/>
            </a:pPr>
            <a:r>
              <a:rPr lang="en-US" sz="1800" dirty="0" err="1"/>
              <a:t>mes</a:t>
            </a:r>
            <a:r>
              <a:rPr lang="en-US" sz="1800" dirty="0"/>
              <a:t>, it was </a:t>
            </a:r>
            <a:r>
              <a:rPr lang="en-US" sz="1800" dirty="0" err="1"/>
              <a:t>Ahe</a:t>
            </a:r>
            <a:r>
              <a:rPr lang="en-US" sz="1800" dirty="0"/>
              <a:t> age of wisdom, it was </a:t>
            </a:r>
            <a:r>
              <a:rPr lang="en-US" sz="1800" dirty="0" err="1"/>
              <a:t>th</a:t>
            </a:r>
            <a:endParaRPr lang="en-US" sz="1800" dirty="0"/>
          </a:p>
          <a:p>
            <a:pPr algn="ctr">
              <a:buNone/>
            </a:pPr>
            <a:r>
              <a:rPr lang="en-US" sz="1800" dirty="0"/>
              <a:t>It was the best of times, it Gas the </a:t>
            </a:r>
            <a:r>
              <a:rPr lang="en-US" sz="1800" dirty="0" err="1"/>
              <a:t>wor</a:t>
            </a:r>
            <a:endParaRPr lang="en-US" sz="1800" dirty="0"/>
          </a:p>
          <a:p>
            <a:pPr algn="ctr">
              <a:buNone/>
            </a:pPr>
            <a:r>
              <a:rPr lang="en-US" sz="1800" dirty="0" err="1"/>
              <a:t>mes</a:t>
            </a:r>
            <a:r>
              <a:rPr lang="en-US" sz="1800" dirty="0"/>
              <a:t>, it was the age of </a:t>
            </a:r>
            <a:r>
              <a:rPr lang="en-US" sz="1800" dirty="0" err="1"/>
              <a:t>witdom</a:t>
            </a:r>
            <a:r>
              <a:rPr lang="en-US" sz="1800" dirty="0"/>
              <a:t>, it was </a:t>
            </a:r>
            <a:r>
              <a:rPr lang="en-US" sz="1800" dirty="0" err="1"/>
              <a:t>th</a:t>
            </a:r>
            <a:endParaRPr lang="en-US" sz="1800" dirty="0"/>
          </a:p>
          <a:p>
            <a:pPr algn="ctr">
              <a:buNone/>
            </a:pPr>
            <a:r>
              <a:rPr lang="en-US" sz="1800" dirty="0" err="1"/>
              <a:t>isdom</a:t>
            </a:r>
            <a:r>
              <a:rPr lang="en-US" sz="1800" dirty="0"/>
              <a:t>, it was </a:t>
            </a:r>
            <a:r>
              <a:rPr lang="en-US" sz="1800" dirty="0" err="1"/>
              <a:t>tIe</a:t>
            </a:r>
            <a:r>
              <a:rPr lang="en-US" sz="1800" dirty="0"/>
              <a:t> age of foolishness</a:t>
            </a:r>
          </a:p>
          <a:p>
            <a:pPr algn="ctr">
              <a:buNone/>
            </a:pPr>
            <a:endParaRPr lang="en-US" sz="1800" dirty="0"/>
          </a:p>
          <a:p>
            <a:pPr algn="ctr">
              <a:buNone/>
            </a:pPr>
            <a:endParaRPr lang="en-US" sz="1800" dirty="0"/>
          </a:p>
          <a:p>
            <a:pPr algn="ctr">
              <a:buNone/>
            </a:pPr>
            <a:r>
              <a:rPr lang="en-US" sz="1800" dirty="0"/>
              <a:t>It was the best of times, it was the worst of times, it was the age of wisdom, it was the age of foolishness</a:t>
            </a:r>
          </a:p>
          <a:p>
            <a:pPr algn="ctr">
              <a:buNone/>
            </a:pPr>
            <a:endParaRPr lang="en-US" sz="1800" dirty="0"/>
          </a:p>
        </p:txBody>
      </p:sp>
      <p:sp>
        <p:nvSpPr>
          <p:cNvPr id="4" name="Down Arrow 3"/>
          <p:cNvSpPr/>
          <p:nvPr/>
        </p:nvSpPr>
        <p:spPr>
          <a:xfrm>
            <a:off x="4388858" y="4304023"/>
            <a:ext cx="617220" cy="430423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973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747" y="1970243"/>
            <a:ext cx="6598012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Shotgun sequencing analogy:</a:t>
            </a:r>
            <a:br>
              <a:rPr lang="en-US" dirty="0"/>
            </a:br>
            <a:r>
              <a:rPr lang="en-US" i="1" dirty="0"/>
              <a:t>feeding books into a paper shredder, digitizing the shreds, and reconstructing the book.</a:t>
            </a:r>
            <a:endParaRPr lang="en-US" dirty="0"/>
          </a:p>
        </p:txBody>
      </p:sp>
      <p:pic>
        <p:nvPicPr>
          <p:cNvPr id="4" name="Content Placeholder 3" descr="iStock_000001486747_Smal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0" b="8680"/>
          <a:stretch>
            <a:fillRect/>
          </a:stretch>
        </p:blipFill>
        <p:spPr>
          <a:xfrm>
            <a:off x="3181338" y="3086972"/>
            <a:ext cx="2984508" cy="2102756"/>
          </a:xfrm>
        </p:spPr>
      </p:pic>
      <p:sp>
        <p:nvSpPr>
          <p:cNvPr id="3" name="TextBox 2"/>
          <p:cNvSpPr txBox="1"/>
          <p:nvPr/>
        </p:nvSpPr>
        <p:spPr>
          <a:xfrm>
            <a:off x="1932216" y="5336107"/>
            <a:ext cx="56051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Although for books, we often know the language and not just the alphabet </a:t>
            </a:r>
            <a:r>
              <a:rPr lang="en-US" sz="1350" dirty="0">
                <a:sym typeface="Wingdings"/>
              </a:rPr>
              <a:t>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657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@SRR606249.17/1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GAGTATGTTCTCATAGAGGTTGGTANNNNT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+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B@BDDFFFHHHHHJIJJJJGHIJHJ####1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@SRR606249.17/2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CGAANNNNNNNNNNNNNNNNNCCTGGCTCA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+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CCCF#################22@GHIJJJ</a:t>
            </a:r>
          </a:p>
        </p:txBody>
      </p:sp>
    </p:spTree>
    <p:extLst>
      <p:ext uri="{BB962C8B-B14F-4D97-AF65-F5344CB8AC3E}">
        <p14:creationId xmlns:p14="http://schemas.microsoft.com/office/powerpoint/2010/main" val="316494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Shotgun sequencing</a:t>
            </a:r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1485900" y="1950052"/>
            <a:ext cx="6172200" cy="1819304"/>
          </a:xfrm>
        </p:spPr>
      </p:pic>
      <p:sp>
        <p:nvSpPr>
          <p:cNvPr id="5" name="TextBox 4"/>
          <p:cNvSpPr txBox="1"/>
          <p:nvPr/>
        </p:nvSpPr>
        <p:spPr>
          <a:xfrm>
            <a:off x="1828606" y="4215025"/>
            <a:ext cx="534662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“Coverage” is the average number of reads that overlap</a:t>
            </a:r>
          </a:p>
          <a:p>
            <a:pPr algn="ctr"/>
            <a:r>
              <a:rPr lang="en-US" sz="1350" dirty="0"/>
              <a:t>each true base in (meta)genome.</a:t>
            </a:r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Here, the coverage is ~10 – just draw a line straight down from the top through all of the reads.</a:t>
            </a:r>
          </a:p>
        </p:txBody>
      </p:sp>
    </p:spTree>
    <p:extLst>
      <p:ext uri="{BB962C8B-B14F-4D97-AF65-F5344CB8AC3E}">
        <p14:creationId xmlns:p14="http://schemas.microsoft.com/office/powerpoint/2010/main" val="214877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Shotgun </a:t>
            </a:r>
            <a:r>
              <a:rPr lang="en-US" i="1" dirty="0"/>
              <a:t>metagenomics</a:t>
            </a:r>
            <a:r>
              <a:rPr lang="en-US" dirty="0"/>
              <a:t>: sequencing </a:t>
            </a:r>
            <a:r>
              <a:rPr lang="en-US" i="1" dirty="0"/>
              <a:t>communities.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t="13353" r="10526" b="16710"/>
          <a:stretch/>
        </p:blipFill>
        <p:spPr>
          <a:xfrm>
            <a:off x="628650" y="2125266"/>
            <a:ext cx="4534838" cy="3136106"/>
          </a:xfrm>
        </p:spPr>
      </p:pic>
    </p:spTree>
    <p:extLst>
      <p:ext uri="{BB962C8B-B14F-4D97-AF65-F5344CB8AC3E}">
        <p14:creationId xmlns:p14="http://schemas.microsoft.com/office/powerpoint/2010/main" val="150108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859</Words>
  <Application>Microsoft Macintosh PowerPoint</Application>
  <PresentationFormat>On-screen Show (4:3)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Wingdings</vt:lpstr>
      <vt:lpstr>Office Theme</vt:lpstr>
      <vt:lpstr>STAMPS 2018, Shotgun Metagenomics!!</vt:lpstr>
      <vt:lpstr>whoami? -&gt; Titus Brown</vt:lpstr>
      <vt:lpstr>The Plan</vt:lpstr>
      <vt:lpstr>As usual…</vt:lpstr>
      <vt:lpstr>Shotgun sequencing &amp; de novo assembly:</vt:lpstr>
      <vt:lpstr>Shotgun sequencing analogy: feeding books into a paper shredder, digitizing the shreds, and reconstructing the book.</vt:lpstr>
      <vt:lpstr>FASTQ etc.</vt:lpstr>
      <vt:lpstr>Shotgun sequencing</vt:lpstr>
      <vt:lpstr>Shotgun metagenomics: sequencing communities.</vt:lpstr>
      <vt:lpstr>Shotgun metagenomics</vt:lpstr>
      <vt:lpstr>Goals of shotgun metagenomics</vt:lpstr>
      <vt:lpstr>16s? Or Shotgun metagenomics?</vt:lpstr>
      <vt:lpstr>Shotgun metagenome assembly: reconstruct original genome by finding overlaps in data</vt:lpstr>
      <vt:lpstr>Shotgun sequencing &amp; de novo assembly:</vt:lpstr>
      <vt:lpstr>Note: Shotgun metagenome data is always incomplete.</vt:lpstr>
      <vt:lpstr>What can we do with shotgun metagenomics?</vt:lpstr>
      <vt:lpstr>Important notes on assembly:</vt:lpstr>
      <vt:lpstr>Important notes on quantifying assembled contigs:</vt:lpstr>
      <vt:lpstr>Some open computational research questions:</vt:lpstr>
      <vt:lpstr>PowerPoint Presentation</vt:lpstr>
      <vt:lpstr>Assembly results</vt:lpstr>
      <vt:lpstr>Quast results</vt:lpstr>
      <vt:lpstr>Open question: How much should I sequence?</vt:lpstr>
      <vt:lpstr>Open question: How accurate/effective is functional classification on shotgun metagenome data?</vt:lpstr>
    </vt:vector>
  </TitlesOfParts>
  <Company>MSU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Titus Brown</dc:creator>
  <cp:lastModifiedBy>C. Titus Brown</cp:lastModifiedBy>
  <cp:revision>40</cp:revision>
  <dcterms:created xsi:type="dcterms:W3CDTF">2013-08-07T13:07:19Z</dcterms:created>
  <dcterms:modified xsi:type="dcterms:W3CDTF">2018-08-04T14:56:36Z</dcterms:modified>
</cp:coreProperties>
</file>