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9F-F702-4077-BF68-DA011A7D8811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0978-3ADC-41EA-86A3-320CAA55B0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81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9F-F702-4077-BF68-DA011A7D8811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0978-3ADC-41EA-86A3-320CAA55B0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04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9F-F702-4077-BF68-DA011A7D8811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0978-3ADC-41EA-86A3-320CAA55B0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55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9F-F702-4077-BF68-DA011A7D8811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0978-3ADC-41EA-86A3-320CAA55B0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12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9F-F702-4077-BF68-DA011A7D8811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0978-3ADC-41EA-86A3-320CAA55B0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3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9F-F702-4077-BF68-DA011A7D8811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0978-3ADC-41EA-86A3-320CAA55B0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2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9F-F702-4077-BF68-DA011A7D8811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0978-3ADC-41EA-86A3-320CAA55B0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60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9F-F702-4077-BF68-DA011A7D8811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0978-3ADC-41EA-86A3-320CAA55B0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80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9F-F702-4077-BF68-DA011A7D8811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0978-3ADC-41EA-86A3-320CAA55B0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88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9F-F702-4077-BF68-DA011A7D8811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0978-3ADC-41EA-86A3-320CAA55B0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81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9F-F702-4077-BF68-DA011A7D8811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0978-3ADC-41EA-86A3-320CAA55B0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85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2F9F-F702-4077-BF68-DA011A7D8811}" type="datetimeFigureOut">
              <a:rPr lang="zh-TW" altLang="en-US" smtClean="0"/>
              <a:t>2016/11/18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0978-3ADC-41EA-86A3-320CAA55B0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0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1037" y="3928394"/>
            <a:ext cx="802105" cy="158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91868" y="4390565"/>
            <a:ext cx="1772653" cy="6577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w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 w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5003" y="4375792"/>
            <a:ext cx="749214" cy="657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b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91971" y="448859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+</a:t>
            </a:r>
            <a:endParaRPr lang="zh-TW" alt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2935792" y="504829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x 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19687" y="55104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x 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617208" y="503351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x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41014" y="4390563"/>
            <a:ext cx="749214" cy="657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87992" y="447382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=</a:t>
            </a:r>
            <a:endParaRPr lang="zh-TW" altLang="en-US" sz="24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41014" y="6071786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i="1" dirty="0" smtClean="0"/>
              <a:t> = w1x1 + w2x2 +b</a:t>
            </a:r>
            <a:endParaRPr lang="zh-TW" altLang="en-US" sz="2400" i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1014" y="1615953"/>
            <a:ext cx="40655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0070C0"/>
                </a:solidFill>
              </a:rPr>
              <a:t>一筆</a:t>
            </a:r>
            <a:r>
              <a:rPr lang="zh-TW" altLang="en-US" sz="2400" dirty="0" smtClean="0"/>
              <a:t>資料 兩個</a:t>
            </a:r>
            <a:r>
              <a:rPr lang="en-US" altLang="zh-TW" sz="2400" dirty="0" smtClean="0"/>
              <a:t>x</a:t>
            </a:r>
            <a:r>
              <a:rPr lang="zh-TW" altLang="en-US" sz="2400" dirty="0" smtClean="0"/>
              <a:t> 兩個</a:t>
            </a:r>
            <a:r>
              <a:rPr lang="en-US" altLang="zh-TW" sz="2400" dirty="0" smtClean="0"/>
              <a:t>w</a:t>
            </a:r>
            <a:r>
              <a:rPr lang="zh-TW" altLang="en-US" sz="2400" dirty="0" smtClean="0"/>
              <a:t> 一個</a:t>
            </a:r>
            <a:r>
              <a:rPr lang="en-US" altLang="zh-TW" sz="2400" dirty="0" smtClean="0"/>
              <a:t>b</a:t>
            </a:r>
          </a:p>
          <a:p>
            <a:r>
              <a:rPr lang="en-US" altLang="zh-TW" sz="2400" dirty="0" smtClean="0"/>
              <a:t>x 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en-US" altLang="zh-TW" sz="2400" dirty="0" smtClean="0"/>
              <a:t> vector</a:t>
            </a:r>
          </a:p>
          <a:p>
            <a:r>
              <a:rPr lang="en-US" altLang="zh-TW" sz="2400" dirty="0" smtClean="0"/>
              <a:t>w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en-US" altLang="zh-TW" sz="2400" dirty="0" smtClean="0"/>
              <a:t>vector</a:t>
            </a:r>
            <a:endParaRPr lang="en-US" altLang="zh-TW" sz="2400" dirty="0"/>
          </a:p>
          <a:p>
            <a:r>
              <a:rPr lang="en-US" altLang="zh-TW" sz="2400" dirty="0" smtClean="0"/>
              <a:t>b</a:t>
            </a:r>
            <a:r>
              <a:rPr lang="en-US" altLang="zh-TW" sz="2400" dirty="0" smtClean="0">
                <a:sym typeface="Wingdings" panose="05000000000000000000" pitchFamily="2" charset="2"/>
              </a:rPr>
              <a:t>  </a:t>
            </a:r>
            <a:r>
              <a:rPr lang="en-US" altLang="zh-TW" sz="2400" dirty="0" smtClean="0"/>
              <a:t>scalar</a:t>
            </a:r>
          </a:p>
          <a:p>
            <a:r>
              <a:rPr lang="en-US" altLang="zh-TW" sz="2400" dirty="0" smtClean="0"/>
              <a:t>y = w*x + b 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8784233" y="2005426"/>
            <a:ext cx="721895" cy="721895"/>
            <a:chOff x="6882063" y="2197768"/>
            <a:chExt cx="721895" cy="721895"/>
          </a:xfrm>
        </p:grpSpPr>
        <p:sp>
          <p:nvSpPr>
            <p:cNvPr id="18" name="橢圓 17"/>
            <p:cNvSpPr/>
            <p:nvPr/>
          </p:nvSpPr>
          <p:spPr>
            <a:xfrm>
              <a:off x="6882063" y="2197768"/>
              <a:ext cx="721895" cy="7218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/>
            <p:cNvCxnSpPr/>
            <p:nvPr/>
          </p:nvCxnSpPr>
          <p:spPr>
            <a:xfrm flipH="1">
              <a:off x="7049335" y="2317415"/>
              <a:ext cx="387350" cy="48260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7161808" y="1615953"/>
            <a:ext cx="577850" cy="1470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230173" y="2144985"/>
            <a:ext cx="438151" cy="4120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x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cxnSp>
        <p:nvCxnSpPr>
          <p:cNvPr id="28" name="直線單箭頭接點 27"/>
          <p:cNvCxnSpPr>
            <a:stCxn id="23" idx="3"/>
          </p:cNvCxnSpPr>
          <p:nvPr/>
        </p:nvCxnSpPr>
        <p:spPr>
          <a:xfrm>
            <a:off x="7739658" y="2351027"/>
            <a:ext cx="10691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18" idx="2"/>
          </p:cNvCxnSpPr>
          <p:nvPr/>
        </p:nvCxnSpPr>
        <p:spPr>
          <a:xfrm flipH="1" flipV="1">
            <a:off x="8784233" y="2366374"/>
            <a:ext cx="24606" cy="969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550379" y="3252119"/>
            <a:ext cx="516919" cy="4752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b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989198" y="2131125"/>
            <a:ext cx="516919" cy="4752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w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9506128" y="2360550"/>
            <a:ext cx="578851" cy="5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084979" y="2131125"/>
            <a:ext cx="517649" cy="475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53584" y="4370816"/>
            <a:ext cx="802105" cy="158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6598" y="4847765"/>
            <a:ext cx="1772653" cy="6577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w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 w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20522" y="54726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x 2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147" y="4862536"/>
            <a:ext cx="749214" cy="657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49184" y="499518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=</a:t>
            </a:r>
            <a:endParaRPr lang="zh-TW" altLang="en-US" sz="24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4348" y="1812649"/>
            <a:ext cx="48384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0070C0"/>
                </a:solidFill>
              </a:rPr>
              <a:t>多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筆</a:t>
            </a:r>
            <a:r>
              <a:rPr lang="zh-TW" altLang="en-US" sz="2400" dirty="0" smtClean="0"/>
              <a:t>資料 兩個</a:t>
            </a:r>
            <a:r>
              <a:rPr lang="en-US" altLang="zh-TW" sz="2400" dirty="0" smtClean="0"/>
              <a:t>x</a:t>
            </a:r>
            <a:r>
              <a:rPr lang="zh-TW" altLang="en-US" sz="2400" dirty="0" smtClean="0"/>
              <a:t> 兩個</a:t>
            </a:r>
            <a:r>
              <a:rPr lang="en-US" altLang="zh-TW" sz="2400" dirty="0" smtClean="0"/>
              <a:t>w</a:t>
            </a:r>
            <a:r>
              <a:rPr lang="zh-TW" altLang="en-US" sz="2400" dirty="0" smtClean="0"/>
              <a:t> 一個</a:t>
            </a:r>
            <a:r>
              <a:rPr lang="en-US" altLang="zh-TW" sz="2400" dirty="0" smtClean="0"/>
              <a:t>b</a:t>
            </a:r>
          </a:p>
          <a:p>
            <a:r>
              <a:rPr lang="en-US" altLang="zh-TW" sz="2400" dirty="0" smtClean="0"/>
              <a:t>x 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en-US" altLang="zh-TW" sz="2400" dirty="0" smtClean="0"/>
              <a:t> matrix</a:t>
            </a:r>
          </a:p>
          <a:p>
            <a:r>
              <a:rPr lang="en-US" altLang="zh-TW" sz="2400" dirty="0" smtClean="0"/>
              <a:t>w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en-US" altLang="zh-TW" sz="2400" dirty="0" smtClean="0"/>
              <a:t>vector</a:t>
            </a:r>
            <a:endParaRPr lang="en-US" altLang="zh-TW" sz="2400" dirty="0"/>
          </a:p>
          <a:p>
            <a:r>
              <a:rPr lang="en-US" altLang="zh-TW" sz="2400" dirty="0" smtClean="0"/>
              <a:t>b</a:t>
            </a:r>
            <a:r>
              <a:rPr lang="en-US" altLang="zh-TW" sz="2400" dirty="0" smtClean="0">
                <a:sym typeface="Wingdings" panose="05000000000000000000" pitchFamily="2" charset="2"/>
              </a:rPr>
              <a:t>  </a:t>
            </a:r>
            <a:r>
              <a:rPr lang="en-US" altLang="zh-TW" sz="2400" dirty="0" smtClean="0"/>
              <a:t>scalar</a:t>
            </a:r>
            <a:endParaRPr lang="en-US" altLang="zh-TW" sz="2400" dirty="0"/>
          </a:p>
          <a:p>
            <a:r>
              <a:rPr lang="en-US" altLang="zh-TW" sz="2400" dirty="0" smtClean="0"/>
              <a:t>y = T.dot(w, </a:t>
            </a:r>
            <a:r>
              <a:rPr lang="en-US" altLang="zh-TW" sz="2400" dirty="0" err="1" smtClean="0"/>
              <a:t>x.T</a:t>
            </a:r>
            <a:r>
              <a:rPr lang="en-US" altLang="zh-TW" sz="2400" dirty="0" smtClean="0"/>
              <a:t>) + </a:t>
            </a:r>
            <a:r>
              <a:rPr lang="en-US" altLang="zh-TW" sz="2400" dirty="0" err="1" smtClean="0"/>
              <a:t>b.dimshuffle</a:t>
            </a:r>
            <a:r>
              <a:rPr lang="en-US" altLang="zh-TW" sz="2400" dirty="0" smtClean="0"/>
              <a:t>('x')</a:t>
            </a:r>
            <a:endParaRPr lang="en-US" altLang="zh-TW" sz="24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060960" y="4370818"/>
            <a:ext cx="802105" cy="158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23808" y="4370817"/>
            <a:ext cx="802105" cy="158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47215" y="48477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…</a:t>
            </a:r>
            <a:endParaRPr lang="zh-TW" altLang="en-US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9016568" y="4847763"/>
            <a:ext cx="749214" cy="657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b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29335" y="496056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+</a:t>
            </a:r>
            <a:endParaRPr lang="zh-TW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9927442" y="4823884"/>
            <a:ext cx="749214" cy="657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b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367311" y="4823883"/>
            <a:ext cx="749214" cy="657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b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775762" y="48477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…</a:t>
            </a:r>
            <a:endParaRPr lang="zh-TW" altLang="en-US" sz="24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12234" y="595288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x 1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119610" y="595288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x 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582458" y="595288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x 1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080979" y="55331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x 1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959647" y="55365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x 1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397800" y="550549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x 1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82090" y="4875421"/>
            <a:ext cx="749214" cy="657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637714" y="491447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…</a:t>
            </a:r>
            <a:endParaRPr lang="zh-TW" altLang="en-US" sz="2400" b="1" dirty="0"/>
          </a:p>
        </p:txBody>
      </p:sp>
      <p:sp>
        <p:nvSpPr>
          <p:cNvPr id="34" name="矩形 33"/>
          <p:cNvSpPr/>
          <p:nvPr/>
        </p:nvSpPr>
        <p:spPr>
          <a:xfrm>
            <a:off x="2174292" y="4862535"/>
            <a:ext cx="749214" cy="657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7198173" y="2202122"/>
            <a:ext cx="721895" cy="721895"/>
            <a:chOff x="6882063" y="2197768"/>
            <a:chExt cx="721895" cy="721895"/>
          </a:xfrm>
        </p:grpSpPr>
        <p:sp>
          <p:nvSpPr>
            <p:cNvPr id="36" name="橢圓 35"/>
            <p:cNvSpPr/>
            <p:nvPr/>
          </p:nvSpPr>
          <p:spPr>
            <a:xfrm>
              <a:off x="6882063" y="2197768"/>
              <a:ext cx="721895" cy="7218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/>
            <p:cNvCxnSpPr/>
            <p:nvPr/>
          </p:nvCxnSpPr>
          <p:spPr>
            <a:xfrm flipH="1">
              <a:off x="7049335" y="2317415"/>
              <a:ext cx="387350" cy="48260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/>
          <p:cNvSpPr/>
          <p:nvPr/>
        </p:nvSpPr>
        <p:spPr>
          <a:xfrm>
            <a:off x="5575748" y="1812649"/>
            <a:ext cx="577850" cy="1470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645597" y="1982382"/>
            <a:ext cx="438151" cy="4120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x</a:t>
            </a:r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651947" y="2596994"/>
            <a:ext cx="438151" cy="4120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</a:t>
            </a:r>
            <a:r>
              <a:rPr lang="en-US" altLang="zh-TW" sz="1400" dirty="0"/>
              <a:t>2</a:t>
            </a:r>
            <a:endParaRPr lang="zh-TW" altLang="en-US" sz="1400" dirty="0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6180423" y="2188423"/>
            <a:ext cx="1042355" cy="359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endCxn id="36" idx="2"/>
          </p:cNvCxnSpPr>
          <p:nvPr/>
        </p:nvCxnSpPr>
        <p:spPr>
          <a:xfrm flipH="1" flipV="1">
            <a:off x="7198173" y="2563070"/>
            <a:ext cx="24606" cy="969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964319" y="3448815"/>
            <a:ext cx="516919" cy="4752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b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7920068" y="2557246"/>
            <a:ext cx="578851" cy="5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498919" y="2327821"/>
            <a:ext cx="517649" cy="475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47" name="直線單箭頭接點 46"/>
          <p:cNvCxnSpPr>
            <a:endCxn id="36" idx="2"/>
          </p:cNvCxnSpPr>
          <p:nvPr/>
        </p:nvCxnSpPr>
        <p:spPr>
          <a:xfrm flipV="1">
            <a:off x="6153597" y="2563070"/>
            <a:ext cx="1044576" cy="263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449873" y="1933133"/>
            <a:ext cx="438151" cy="4120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w1</a:t>
            </a:r>
            <a:endParaRPr lang="zh-TW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6449873" y="2677066"/>
            <a:ext cx="438151" cy="4120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w2</a:t>
            </a:r>
            <a:endParaRPr lang="zh-TW" altLang="en-US" sz="1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2124" y="3900636"/>
            <a:ext cx="349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dimshuffle</a:t>
            </a:r>
            <a:r>
              <a:rPr lang="en-US" altLang="zh-TW" sz="1400" dirty="0" smtClean="0"/>
              <a:t>('x')</a:t>
            </a:r>
          </a:p>
          <a:p>
            <a:r>
              <a:rPr lang="en-US" altLang="zh-TW" sz="1400" dirty="0"/>
              <a:t>(‘x’) -&gt; make a 0d (scalar) into a 1d </a:t>
            </a:r>
            <a:r>
              <a:rPr lang="en-US" altLang="zh-TW" sz="1400" dirty="0" smtClean="0"/>
              <a:t>vector</a:t>
            </a:r>
            <a:endParaRPr lang="en-US" altLang="zh-TW" sz="1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60637" y="367199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展成</a:t>
            </a:r>
            <a:r>
              <a:rPr lang="en-US" altLang="zh-TW" dirty="0" smtClean="0">
                <a:solidFill>
                  <a:srgbClr val="FF0000"/>
                </a:solidFill>
              </a:rPr>
              <a:t>vector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2161" y="2988469"/>
            <a:ext cx="802105" cy="158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5175" y="2988470"/>
            <a:ext cx="1772653" cy="1582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w</a:t>
            </a:r>
            <a:r>
              <a:rPr lang="en-US" altLang="zh-TW" b="1" dirty="0" smtClean="0">
                <a:solidFill>
                  <a:schemeClr val="tx1"/>
                </a:solidFill>
              </a:rPr>
              <a:t>11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w</a:t>
            </a:r>
            <a:r>
              <a:rPr lang="en-US" altLang="zh-TW" dirty="0" smtClean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w</a:t>
            </a:r>
            <a:r>
              <a:rPr lang="en-US" altLang="zh-TW" dirty="0" smtClean="0">
                <a:solidFill>
                  <a:schemeClr val="tx1"/>
                </a:solidFill>
              </a:rPr>
              <a:t>21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 w</a:t>
            </a:r>
            <a:r>
              <a:rPr lang="en-US" altLang="zh-TW" b="1" dirty="0" smtClean="0">
                <a:solidFill>
                  <a:schemeClr val="tx1"/>
                </a:solidFill>
              </a:rPr>
              <a:t>22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36613" y="45705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/>
              <a:t>x 2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977761" y="361284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=</a:t>
            </a:r>
            <a:endParaRPr lang="zh-TW" altLang="en-US" sz="24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976" y="72815"/>
            <a:ext cx="53433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0070C0"/>
                </a:solidFill>
              </a:rPr>
              <a:t>多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筆</a:t>
            </a:r>
            <a:r>
              <a:rPr lang="zh-TW" altLang="en-US" sz="2400" dirty="0" smtClean="0"/>
              <a:t>資料 兩個</a:t>
            </a:r>
            <a:r>
              <a:rPr lang="en-US" altLang="zh-TW" sz="2400" dirty="0" smtClean="0"/>
              <a:t>x</a:t>
            </a:r>
            <a:r>
              <a:rPr lang="zh-TW" altLang="en-US" sz="2400" dirty="0" smtClean="0"/>
              <a:t> 兩個</a:t>
            </a:r>
            <a:r>
              <a:rPr lang="en-US" altLang="zh-TW" sz="2400" dirty="0" smtClean="0"/>
              <a:t>w</a:t>
            </a:r>
            <a:r>
              <a:rPr lang="zh-TW" altLang="en-US" sz="2400" dirty="0" smtClean="0"/>
              <a:t> 一個</a:t>
            </a:r>
            <a:r>
              <a:rPr lang="en-US" altLang="zh-TW" sz="2400" dirty="0" smtClean="0"/>
              <a:t>b</a:t>
            </a:r>
          </a:p>
          <a:p>
            <a:r>
              <a:rPr lang="en-US" altLang="zh-TW" sz="2400" dirty="0" smtClean="0"/>
              <a:t>x 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en-US" altLang="zh-TW" sz="2400" dirty="0" smtClean="0"/>
              <a:t> matrix</a:t>
            </a:r>
          </a:p>
          <a:p>
            <a:r>
              <a:rPr lang="en-US" altLang="zh-TW" sz="2400" dirty="0" smtClean="0"/>
              <a:t>w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en-US" altLang="zh-TW" sz="2400" dirty="0" smtClean="0">
                <a:sym typeface="Wingdings" panose="05000000000000000000" pitchFamily="2" charset="2"/>
              </a:rPr>
              <a:t>matrix</a:t>
            </a:r>
            <a:endParaRPr lang="en-US" altLang="zh-TW" sz="2400" dirty="0"/>
          </a:p>
          <a:p>
            <a:r>
              <a:rPr lang="en-US" altLang="zh-TW" sz="2400" dirty="0" smtClean="0"/>
              <a:t>b</a:t>
            </a:r>
            <a:r>
              <a:rPr lang="en-US" altLang="zh-TW" sz="2400" dirty="0" smtClean="0">
                <a:sym typeface="Wingdings" panose="05000000000000000000" pitchFamily="2" charset="2"/>
              </a:rPr>
              <a:t>  </a:t>
            </a:r>
            <a:r>
              <a:rPr lang="en-US" altLang="zh-TW" sz="2400" dirty="0" smtClean="0">
                <a:sym typeface="Wingdings" panose="05000000000000000000" pitchFamily="2" charset="2"/>
              </a:rPr>
              <a:t>vector</a:t>
            </a:r>
            <a:endParaRPr lang="en-US" altLang="zh-TW" sz="2400" dirty="0"/>
          </a:p>
          <a:p>
            <a:r>
              <a:rPr lang="en-US" altLang="zh-TW" sz="2400" dirty="0" smtClean="0"/>
              <a:t>z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= T.dot(w, </a:t>
            </a:r>
            <a:r>
              <a:rPr lang="en-US" altLang="zh-TW" sz="2400" dirty="0" err="1" smtClean="0"/>
              <a:t>x.T</a:t>
            </a:r>
            <a:r>
              <a:rPr lang="en-US" altLang="zh-TW" sz="2400" dirty="0" smtClean="0"/>
              <a:t>) + </a:t>
            </a:r>
            <a:r>
              <a:rPr lang="en-US" altLang="zh-TW" sz="2400" dirty="0" err="1" smtClean="0"/>
              <a:t>b.dimshuffle</a:t>
            </a:r>
            <a:r>
              <a:rPr lang="en-US" altLang="zh-TW" sz="2400" dirty="0" smtClean="0"/>
              <a:t>(</a:t>
            </a:r>
            <a:r>
              <a:rPr lang="en-US" altLang="zh-TW" sz="2400" dirty="0" smtClean="0"/>
              <a:t>'x‘, 0)</a:t>
            </a:r>
            <a:endParaRPr lang="en-US" altLang="zh-TW" sz="24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089537" y="2988471"/>
            <a:ext cx="802105" cy="158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52385" y="2988470"/>
            <a:ext cx="802105" cy="158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75792" y="34654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…</a:t>
            </a:r>
            <a:endParaRPr lang="zh-TW" altLang="en-US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9045145" y="2988470"/>
            <a:ext cx="749214" cy="1582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b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b2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57912" y="3578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+</a:t>
            </a:r>
            <a:endParaRPr lang="zh-TW" altLang="en-US" sz="24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804339" y="34654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…</a:t>
            </a:r>
            <a:endParaRPr lang="zh-TW" altLang="en-US" sz="24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40811" y="45705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x 1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148187" y="45705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x 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611035" y="45705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x 1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073883" y="45705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 </a:t>
            </a:r>
            <a:r>
              <a:rPr lang="en-US" altLang="zh-TW" dirty="0" smtClean="0"/>
              <a:t>x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35" name="群組 34"/>
          <p:cNvGrpSpPr/>
          <p:nvPr/>
        </p:nvGrpSpPr>
        <p:grpSpPr>
          <a:xfrm>
            <a:off x="6894293" y="1200162"/>
            <a:ext cx="721895" cy="721895"/>
            <a:chOff x="6882063" y="2197768"/>
            <a:chExt cx="721895" cy="721895"/>
          </a:xfrm>
        </p:grpSpPr>
        <p:sp>
          <p:nvSpPr>
            <p:cNvPr id="36" name="橢圓 35"/>
            <p:cNvSpPr/>
            <p:nvPr/>
          </p:nvSpPr>
          <p:spPr>
            <a:xfrm>
              <a:off x="6882063" y="2197768"/>
              <a:ext cx="721895" cy="7218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/>
            <p:cNvCxnSpPr/>
            <p:nvPr/>
          </p:nvCxnSpPr>
          <p:spPr>
            <a:xfrm flipH="1">
              <a:off x="7049335" y="2317415"/>
              <a:ext cx="387350" cy="48260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/>
          <p:cNvSpPr/>
          <p:nvPr/>
        </p:nvSpPr>
        <p:spPr>
          <a:xfrm>
            <a:off x="5575748" y="364849"/>
            <a:ext cx="577850" cy="1470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645597" y="534582"/>
            <a:ext cx="438151" cy="4120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x</a:t>
            </a:r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651947" y="1149194"/>
            <a:ext cx="438151" cy="4120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</a:t>
            </a:r>
            <a:r>
              <a:rPr lang="en-US" altLang="zh-TW" sz="1400" dirty="0"/>
              <a:t>2</a:t>
            </a:r>
            <a:endParaRPr lang="zh-TW" altLang="en-US" sz="1400" dirty="0"/>
          </a:p>
        </p:txBody>
      </p:sp>
      <p:cxnSp>
        <p:nvCxnSpPr>
          <p:cNvPr id="41" name="直線單箭頭接點 40"/>
          <p:cNvCxnSpPr>
            <a:stCxn id="50" idx="6"/>
            <a:endCxn id="53" idx="2"/>
          </p:cNvCxnSpPr>
          <p:nvPr/>
        </p:nvCxnSpPr>
        <p:spPr>
          <a:xfrm>
            <a:off x="7582458" y="579879"/>
            <a:ext cx="577275" cy="493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648609" y="1972463"/>
            <a:ext cx="412956" cy="386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chemeClr val="tx1"/>
                </a:solidFill>
              </a:rPr>
              <a:t>b1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8893537" y="1073414"/>
            <a:ext cx="578851" cy="5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486954" y="850565"/>
            <a:ext cx="517649" cy="475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47" name="直線單箭頭接點 46"/>
          <p:cNvCxnSpPr>
            <a:endCxn id="50" idx="2"/>
          </p:cNvCxnSpPr>
          <p:nvPr/>
        </p:nvCxnSpPr>
        <p:spPr>
          <a:xfrm flipV="1">
            <a:off x="6159947" y="579879"/>
            <a:ext cx="700616" cy="132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/>
          <p:cNvGrpSpPr/>
          <p:nvPr/>
        </p:nvGrpSpPr>
        <p:grpSpPr>
          <a:xfrm>
            <a:off x="6860563" y="218931"/>
            <a:ext cx="721895" cy="721895"/>
            <a:chOff x="6882063" y="2197768"/>
            <a:chExt cx="721895" cy="721895"/>
          </a:xfrm>
        </p:grpSpPr>
        <p:sp>
          <p:nvSpPr>
            <p:cNvPr id="50" name="橢圓 49"/>
            <p:cNvSpPr/>
            <p:nvPr/>
          </p:nvSpPr>
          <p:spPr>
            <a:xfrm>
              <a:off x="6882063" y="2197768"/>
              <a:ext cx="721895" cy="7218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/>
            <p:cNvCxnSpPr/>
            <p:nvPr/>
          </p:nvCxnSpPr>
          <p:spPr>
            <a:xfrm flipH="1">
              <a:off x="7049335" y="2317415"/>
              <a:ext cx="387350" cy="48260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/>
          <p:cNvGrpSpPr/>
          <p:nvPr/>
        </p:nvGrpSpPr>
        <p:grpSpPr>
          <a:xfrm>
            <a:off x="8159733" y="712469"/>
            <a:ext cx="721895" cy="721895"/>
            <a:chOff x="6882063" y="2197768"/>
            <a:chExt cx="721895" cy="721895"/>
          </a:xfrm>
        </p:grpSpPr>
        <p:sp>
          <p:nvSpPr>
            <p:cNvPr id="53" name="橢圓 52"/>
            <p:cNvSpPr/>
            <p:nvPr/>
          </p:nvSpPr>
          <p:spPr>
            <a:xfrm>
              <a:off x="6882063" y="2197768"/>
              <a:ext cx="721895" cy="7218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/>
            <p:nvPr/>
          </p:nvCxnSpPr>
          <p:spPr>
            <a:xfrm flipH="1">
              <a:off x="7049335" y="2317415"/>
              <a:ext cx="387350" cy="48260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單箭頭接點 54"/>
          <p:cNvCxnSpPr>
            <a:endCxn id="36" idx="2"/>
          </p:cNvCxnSpPr>
          <p:nvPr/>
        </p:nvCxnSpPr>
        <p:spPr>
          <a:xfrm>
            <a:off x="6160968" y="712469"/>
            <a:ext cx="733325" cy="848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50" idx="2"/>
          </p:cNvCxnSpPr>
          <p:nvPr/>
        </p:nvCxnSpPr>
        <p:spPr>
          <a:xfrm flipV="1">
            <a:off x="6159947" y="579879"/>
            <a:ext cx="700616" cy="775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endCxn id="36" idx="2"/>
          </p:cNvCxnSpPr>
          <p:nvPr/>
        </p:nvCxnSpPr>
        <p:spPr>
          <a:xfrm>
            <a:off x="6160968" y="1366937"/>
            <a:ext cx="733325" cy="1941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136790" y="423169"/>
            <a:ext cx="426758" cy="281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w11</a:t>
            </a:r>
            <a:endParaRPr lang="zh-TW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6546034" y="1056076"/>
            <a:ext cx="426758" cy="281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w12</a:t>
            </a:r>
            <a:endParaRPr lang="zh-TW" altLang="en-US" sz="1000" dirty="0"/>
          </a:p>
        </p:txBody>
      </p:sp>
      <p:sp>
        <p:nvSpPr>
          <p:cNvPr id="63" name="矩形 62"/>
          <p:cNvSpPr/>
          <p:nvPr/>
        </p:nvSpPr>
        <p:spPr>
          <a:xfrm>
            <a:off x="6529898" y="755217"/>
            <a:ext cx="426758" cy="281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w21</a:t>
            </a:r>
            <a:endParaRPr lang="zh-TW" altLang="en-US" sz="1000" dirty="0"/>
          </a:p>
        </p:txBody>
      </p:sp>
      <p:sp>
        <p:nvSpPr>
          <p:cNvPr id="64" name="矩形 63"/>
          <p:cNvSpPr/>
          <p:nvPr/>
        </p:nvSpPr>
        <p:spPr>
          <a:xfrm>
            <a:off x="6173212" y="1394858"/>
            <a:ext cx="426758" cy="281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w22</a:t>
            </a:r>
            <a:endParaRPr lang="zh-TW" altLang="en-US" sz="1000" dirty="0"/>
          </a:p>
        </p:txBody>
      </p:sp>
      <p:cxnSp>
        <p:nvCxnSpPr>
          <p:cNvPr id="66" name="直線單箭頭接點 65"/>
          <p:cNvCxnSpPr>
            <a:stCxn id="36" idx="6"/>
            <a:endCxn id="53" idx="2"/>
          </p:cNvCxnSpPr>
          <p:nvPr/>
        </p:nvCxnSpPr>
        <p:spPr>
          <a:xfrm flipV="1">
            <a:off x="7616188" y="1073417"/>
            <a:ext cx="543545" cy="487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668884" y="122500"/>
            <a:ext cx="438151" cy="4120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z1</a:t>
            </a:r>
            <a:endParaRPr lang="zh-TW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7668884" y="1612061"/>
            <a:ext cx="438151" cy="4120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z2</a:t>
            </a:r>
            <a:endParaRPr lang="zh-TW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7761026" y="620215"/>
            <a:ext cx="426758" cy="281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w1</a:t>
            </a:r>
            <a:endParaRPr lang="zh-TW" altLang="en-US" sz="1000" dirty="0"/>
          </a:p>
        </p:txBody>
      </p:sp>
      <p:sp>
        <p:nvSpPr>
          <p:cNvPr id="72" name="矩形 71"/>
          <p:cNvSpPr/>
          <p:nvPr/>
        </p:nvSpPr>
        <p:spPr>
          <a:xfrm>
            <a:off x="7779081" y="1235977"/>
            <a:ext cx="426758" cy="281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w2</a:t>
            </a:r>
            <a:endParaRPr lang="zh-TW" altLang="en-US" sz="1000" dirty="0"/>
          </a:p>
        </p:txBody>
      </p:sp>
      <p:sp>
        <p:nvSpPr>
          <p:cNvPr id="74" name="矩形 73"/>
          <p:cNvSpPr/>
          <p:nvPr/>
        </p:nvSpPr>
        <p:spPr>
          <a:xfrm>
            <a:off x="6654085" y="2388961"/>
            <a:ext cx="412956" cy="386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chemeClr val="tx1"/>
                </a:solidFill>
              </a:rPr>
              <a:t>b2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V="1">
            <a:off x="6874139" y="579879"/>
            <a:ext cx="5476" cy="139258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9932094" y="2988470"/>
            <a:ext cx="749214" cy="1582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b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b2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9960832" y="45705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 </a:t>
            </a:r>
            <a:r>
              <a:rPr lang="en-US" altLang="zh-TW" dirty="0" smtClean="0"/>
              <a:t>x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1419813" y="2990135"/>
            <a:ext cx="749214" cy="1582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b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b2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11448551" y="457220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 </a:t>
            </a:r>
            <a:r>
              <a:rPr lang="en-US" altLang="zh-TW" dirty="0" smtClean="0"/>
              <a:t>x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37011" y="2035958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dimshuffle</a:t>
            </a:r>
            <a:r>
              <a:rPr lang="en-US" altLang="zh-TW" sz="1200" dirty="0" smtClean="0"/>
              <a:t>('x‘, 0)</a:t>
            </a:r>
          </a:p>
          <a:p>
            <a:r>
              <a:rPr lang="en-US" altLang="zh-TW" sz="1200" dirty="0"/>
              <a:t>(‘x’, 0) -&gt; make a row out of a 1d vector (N to 1xN)</a:t>
            </a:r>
          </a:p>
        </p:txBody>
      </p:sp>
      <p:sp>
        <p:nvSpPr>
          <p:cNvPr id="85" name="矩形 84"/>
          <p:cNvSpPr/>
          <p:nvPr/>
        </p:nvSpPr>
        <p:spPr>
          <a:xfrm>
            <a:off x="963225" y="2988466"/>
            <a:ext cx="802105" cy="158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z1</a:t>
            </a: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z2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5187" y="2988466"/>
            <a:ext cx="802105" cy="158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z1</a:t>
            </a: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z2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198147" y="2988466"/>
            <a:ext cx="802105" cy="158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z1</a:t>
            </a: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z2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1760947" y="34654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…</a:t>
            </a:r>
            <a:endParaRPr lang="zh-TW" altLang="en-US" sz="2400" b="1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98294" y="45705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x 1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986154" y="45705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x 1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2307626" y="45499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x 1</a:t>
            </a:r>
            <a:endParaRPr lang="zh-TW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5170413" y="4995606"/>
            <a:ext cx="802105" cy="158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z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z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93427" y="5472555"/>
            <a:ext cx="1772653" cy="6577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w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 w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837351" y="609743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x 2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41976" y="5487326"/>
            <a:ext cx="749214" cy="657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966013" y="561997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=</a:t>
            </a:r>
            <a:endParaRPr lang="zh-TW" altLang="en-US" sz="2400" b="1" dirty="0"/>
          </a:p>
        </p:txBody>
      </p:sp>
      <p:sp>
        <p:nvSpPr>
          <p:cNvPr id="97" name="矩形 96"/>
          <p:cNvSpPr/>
          <p:nvPr/>
        </p:nvSpPr>
        <p:spPr>
          <a:xfrm>
            <a:off x="6077789" y="4995608"/>
            <a:ext cx="802105" cy="158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z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z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540637" y="4995607"/>
            <a:ext cx="802105" cy="158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z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z</a:t>
            </a:r>
            <a:r>
              <a:rPr lang="en-US" altLang="zh-TW" b="1" dirty="0" smtClean="0">
                <a:solidFill>
                  <a:schemeClr val="tx1"/>
                </a:solidFill>
              </a:rPr>
              <a:t>2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964044" y="547255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…</a:t>
            </a:r>
            <a:endParaRPr lang="zh-TW" altLang="en-US" sz="2400" b="1" dirty="0"/>
          </a:p>
        </p:txBody>
      </p:sp>
      <p:sp>
        <p:nvSpPr>
          <p:cNvPr id="100" name="矩形 99"/>
          <p:cNvSpPr/>
          <p:nvPr/>
        </p:nvSpPr>
        <p:spPr>
          <a:xfrm>
            <a:off x="9033397" y="5472553"/>
            <a:ext cx="749214" cy="657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b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8546164" y="558535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+</a:t>
            </a:r>
            <a:endParaRPr lang="zh-TW" altLang="en-US" sz="2400" b="1" dirty="0"/>
          </a:p>
        </p:txBody>
      </p:sp>
      <p:sp>
        <p:nvSpPr>
          <p:cNvPr id="102" name="矩形 101"/>
          <p:cNvSpPr/>
          <p:nvPr/>
        </p:nvSpPr>
        <p:spPr>
          <a:xfrm>
            <a:off x="9944271" y="5448674"/>
            <a:ext cx="749214" cy="657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b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1384140" y="5448673"/>
            <a:ext cx="749214" cy="657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b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0792591" y="547255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…</a:t>
            </a:r>
            <a:endParaRPr lang="zh-TW" altLang="en-US" sz="2400" b="1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5229063" y="657767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x 1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6136439" y="657767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x 1</a:t>
            </a:r>
            <a:endParaRPr lang="zh-TW" altLang="en-US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7599287" y="657767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x 1</a:t>
            </a:r>
            <a:endParaRPr lang="zh-TW" altLang="en-US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9097808" y="61579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x 1</a:t>
            </a:r>
            <a:endParaRPr lang="zh-TW" altLang="en-US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9976476" y="61613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x 1</a:t>
            </a:r>
            <a:endParaRPr lang="zh-TW" altLang="en-US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11414629" y="61302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x 1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898919" y="5500211"/>
            <a:ext cx="749214" cy="657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1654543" y="55392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…</a:t>
            </a:r>
            <a:endParaRPr lang="zh-TW" altLang="en-US" sz="2400" b="1" dirty="0"/>
          </a:p>
        </p:txBody>
      </p:sp>
      <p:sp>
        <p:nvSpPr>
          <p:cNvPr id="113" name="矩形 112"/>
          <p:cNvSpPr/>
          <p:nvPr/>
        </p:nvSpPr>
        <p:spPr>
          <a:xfrm>
            <a:off x="2191121" y="5487325"/>
            <a:ext cx="749214" cy="657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y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4" name="直線單箭頭接點 113"/>
          <p:cNvCxnSpPr/>
          <p:nvPr/>
        </p:nvCxnSpPr>
        <p:spPr>
          <a:xfrm flipV="1">
            <a:off x="8186405" y="1088172"/>
            <a:ext cx="0" cy="8842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7974405" y="1957571"/>
            <a:ext cx="412956" cy="386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chemeClr val="tx1"/>
                </a:solidFill>
              </a:rPr>
              <a:t>b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2904306" y="189428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展成</a:t>
            </a:r>
            <a:r>
              <a:rPr lang="en-US" altLang="zh-TW" dirty="0" smtClean="0">
                <a:solidFill>
                  <a:srgbClr val="FF0000"/>
                </a:solidFill>
              </a:rPr>
              <a:t>matrix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-16302" y="261069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 1</a:t>
            </a:r>
            <a:endParaRPr lang="zh-TW" altLang="en-US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-16302" y="499560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327</Words>
  <Application>Microsoft Office PowerPoint</Application>
  <PresentationFormat>寬螢幕</PresentationFormat>
  <Paragraphs>143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微軟正黑體</vt:lpstr>
      <vt:lpstr>Arial</vt:lpstr>
      <vt:lpstr>Wingdings</vt:lpstr>
      <vt:lpstr>Office 佈景主題</vt:lpstr>
      <vt:lpstr>PowerPoint 簡報</vt:lpstr>
      <vt:lpstr>PowerPoint 簡報</vt:lpstr>
      <vt:lpstr>PowerPoint 簡報</vt:lpstr>
    </vt:vector>
  </TitlesOfParts>
  <Company>Motech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allen_chien / 簡嘉懋</dc:creator>
  <cp:lastModifiedBy>allen_chien / 簡嘉懋</cp:lastModifiedBy>
  <cp:revision>13</cp:revision>
  <dcterms:created xsi:type="dcterms:W3CDTF">2016-11-18T02:31:58Z</dcterms:created>
  <dcterms:modified xsi:type="dcterms:W3CDTF">2016-11-18T07:11:18Z</dcterms:modified>
</cp:coreProperties>
</file>