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9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4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08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60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0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9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9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FCCB-96C5-4BE2-965C-53D30C4C0D77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D6C54-2720-4356-B15C-2F9CA98E46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7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00096" y="575078"/>
                <a:ext cx="11447124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b="0" i="1" dirty="0" smtClean="0">
                    <a:latin typeface="Cambria Math" panose="02040503050406030204" pitchFamily="18" charset="0"/>
                  </a:rPr>
                  <a:t>EMA</a:t>
                </a:r>
                <a:r>
                  <a:rPr lang="zh-TW" altLang="en-US" sz="3200" b="0" i="1" dirty="0" smtClean="0">
                    <a:latin typeface="Cambria Math" panose="02040503050406030204" pitchFamily="18" charset="0"/>
                  </a:rPr>
                  <a:t>一筆一筆</a:t>
                </a:r>
                <a:r>
                  <a:rPr lang="zh-TW" altLang="en-US" sz="3200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滾算</a:t>
                </a:r>
                <a:r>
                  <a:rPr lang="zh-TW" altLang="en-US" sz="3200" i="1" dirty="0" smtClean="0">
                    <a:latin typeface="Cambria Math" panose="02040503050406030204" pitchFamily="18" charset="0"/>
                  </a:rPr>
                  <a:t>的方式</a:t>
                </a:r>
                <a:endParaRPr lang="en-US" altLang="zh-TW" sz="3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3200" b="0" i="1" dirty="0" smtClean="0">
                    <a:latin typeface="Cambria Math" panose="02040503050406030204" pitchFamily="18" charset="0"/>
                  </a:rPr>
                  <a:t>Data : 3, 4, 5</a:t>
                </a:r>
                <a:r>
                  <a:rPr lang="zh-TW" altLang="en-US" sz="32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3200" b="0" i="1" dirty="0" smtClean="0">
                    <a:latin typeface="Cambria Math" panose="02040503050406030204" pitchFamily="18" charset="0"/>
                  </a:rPr>
                  <a:t>(3</a:t>
                </a:r>
                <a:r>
                  <a:rPr lang="zh-TW" altLang="en-US" sz="3200" b="0" i="1" dirty="0" smtClean="0">
                    <a:latin typeface="Cambria Math" panose="02040503050406030204" pitchFamily="18" charset="0"/>
                  </a:rPr>
                  <a:t>最舊</a:t>
                </a:r>
                <a:r>
                  <a:rPr lang="en-US" altLang="zh-TW" sz="3200" b="0" i="1" dirty="0" smtClean="0">
                    <a:latin typeface="Cambria Math" panose="02040503050406030204" pitchFamily="18" charset="0"/>
                  </a:rPr>
                  <a:t>,</a:t>
                </a:r>
                <a:r>
                  <a:rPr lang="zh-TW" altLang="en-US" sz="3200" b="0" i="1" dirty="0" smtClean="0">
                    <a:latin typeface="Cambria Math" panose="02040503050406030204" pitchFamily="18" charset="0"/>
                  </a:rPr>
                  <a:t>最新</a:t>
                </a:r>
                <a:r>
                  <a:rPr lang="en-US" altLang="zh-TW" sz="3200" b="0" i="1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TW" sz="3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1: 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=3.875</m:t>
                      </m:r>
                    </m:oMath>
                  </m:oMathPara>
                </a14:m>
                <a:endParaRPr lang="en-US" altLang="zh-TW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2: 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4.25</m:t>
                      </m:r>
                    </m:oMath>
                  </m:oMathPara>
                </a14:m>
                <a:endParaRPr lang="en-US" altLang="zh-TW" sz="3200" b="0" dirty="0" smtClean="0"/>
              </a:p>
              <a:p>
                <a:pPr/>
                <a:r>
                  <a:rPr lang="zh-TW" altLang="en-US" sz="3200" b="0" dirty="0" smtClean="0"/>
                  <a:t>以上兩種初始化的方式，在</a:t>
                </a:r>
                <a:r>
                  <a:rPr lang="zh-TW" altLang="en-US" sz="3200" b="0" dirty="0" smtClean="0">
                    <a:solidFill>
                      <a:srgbClr val="FF0000"/>
                    </a:solidFill>
                  </a:rPr>
                  <a:t>初期</a:t>
                </a:r>
                <a:r>
                  <a:rPr lang="zh-TW" altLang="en-US" sz="3200" b="0" dirty="0" smtClean="0"/>
                  <a:t>的計算結果不太正確</a:t>
                </a:r>
                <a:endParaRPr lang="en-US" altLang="zh-TW" sz="3200" b="0" dirty="0" smtClean="0"/>
              </a:p>
              <a:p>
                <a:pPr/>
                <a:endParaRPr lang="en-US" altLang="zh-TW" sz="3200" b="0" dirty="0" smtClean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6" y="575078"/>
                <a:ext cx="11447124" cy="5509200"/>
              </a:xfrm>
              <a:prstGeom prst="rect">
                <a:avLst/>
              </a:prstGeom>
              <a:blipFill rotWithShape="0">
                <a:blip r:embed="rId2"/>
                <a:stretch>
                  <a:fillRect l="-1331" t="-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3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547396" y="526012"/>
                <a:ext cx="11644604" cy="4998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3600" dirty="0" smtClean="0"/>
                  <a:t>1.</a:t>
                </a:r>
                <a:r>
                  <a:rPr lang="zh-TW" altLang="en-US" sz="3600" dirty="0" smtClean="0"/>
                  <a:t> 另一種計算</a:t>
                </a:r>
                <a:r>
                  <a:rPr lang="en-US" altLang="zh-TW" sz="3600" dirty="0" smtClean="0"/>
                  <a:t>EMA</a:t>
                </a:r>
                <a:r>
                  <a:rPr lang="zh-TW" altLang="en-US" sz="3600" dirty="0" smtClean="0"/>
                  <a:t>的方式，就是一次算出來</a:t>
                </a:r>
                <a:endParaRPr lang="en-US" altLang="zh-TW" sz="3600" dirty="0" smtClean="0"/>
              </a:p>
              <a:p>
                <a:r>
                  <a:rPr lang="en-US" altLang="zh-TW" sz="3600" dirty="0" smtClean="0"/>
                  <a:t>2.</a:t>
                </a:r>
                <a:r>
                  <a:rPr lang="zh-TW" altLang="en-US" sz="3600" dirty="0" smtClean="0"/>
                  <a:t> 顏色代表各自的權重 </a:t>
                </a:r>
                <a:r>
                  <a:rPr lang="en-US" altLang="zh-TW" sz="3600" dirty="0" smtClean="0"/>
                  <a:t>(Weighted Averages</a:t>
                </a:r>
                <a:r>
                  <a:rPr lang="zh-TW" altLang="en-US" sz="3600" dirty="0" smtClean="0"/>
                  <a:t>概念</a:t>
                </a:r>
                <a:r>
                  <a:rPr lang="en-US" altLang="zh-TW" sz="3600" dirty="0" smtClean="0"/>
                  <a:t>)</a:t>
                </a:r>
              </a:p>
              <a:p>
                <a:pPr/>
                <a:endParaRPr lang="en-US" altLang="zh-TW" sz="3600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TW" sz="3600" b="0" i="1" dirty="0" smtClean="0">
                    <a:latin typeface="Cambria Math" panose="02040503050406030204" pitchFamily="18" charset="0"/>
                  </a:rPr>
                  <a:t>Baseline</a:t>
                </a:r>
                <a:r>
                  <a:rPr lang="zh-TW" altLang="en-US" sz="3600" b="0" i="1" dirty="0" smtClean="0">
                    <a:latin typeface="Cambria Math" panose="02040503050406030204" pitchFamily="18" charset="0"/>
                  </a:rPr>
                  <a:t>的結果</a:t>
                </a:r>
                <a:endParaRPr lang="en-US" altLang="zh-TW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 :3, 4, 5</m:t>
                      </m:r>
                    </m:oMath>
                  </m:oMathPara>
                </a14:m>
                <a:endParaRPr lang="en-US" altLang="zh-TW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TW" sz="3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𝐸𝑀𝐴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4.428</m:t>
                      </m:r>
                    </m:oMath>
                  </m:oMathPara>
                </a14:m>
                <a:endParaRPr lang="en-US" altLang="zh-TW" sz="3600" dirty="0" smtClean="0"/>
              </a:p>
              <a:p>
                <a:pPr/>
                <a:endParaRPr lang="en-US" altLang="zh-TW" sz="3600" dirty="0" smtClean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96" y="526012"/>
                <a:ext cx="11644604" cy="4998869"/>
              </a:xfrm>
              <a:prstGeom prst="rect">
                <a:avLst/>
              </a:prstGeom>
              <a:blipFill rotWithShape="0">
                <a:blip r:embed="rId2"/>
                <a:stretch>
                  <a:fillRect l="-2408" t="-2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22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81310" y="540330"/>
                <a:ext cx="12888687" cy="5197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TW" sz="2400" b="0" i="1" dirty="0" smtClean="0">
                    <a:latin typeface="Cambria Math" panose="02040503050406030204" pitchFamily="18" charset="0"/>
                  </a:rPr>
                  <a:t>Bias-Correction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pPr/>
                <a:endParaRPr lang="en-US" altLang="zh-TW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</m:oMath>
                  </m:oMathPara>
                </a14:m>
                <a:endParaRPr lang="en-US" altLang="zh-TW" sz="2400" b="0" dirty="0" smtClean="0"/>
              </a:p>
              <a:p>
                <a:pPr/>
                <a:endParaRPr lang="en-US" altLang="zh-TW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(0.5) </m:t>
                              </m:r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(0.5)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</m:oMath>
                  </m:oMathPara>
                </a14:m>
                <a:endParaRPr lang="en-US" altLang="zh-TW" sz="2400" b="0" dirty="0" smtClean="0"/>
              </a:p>
              <a:p>
                <a:pPr/>
                <a:endParaRPr lang="en-US" altLang="zh-TW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(0.5)(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+0.5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875</m:t>
                          </m:r>
                        </m:den>
                      </m:f>
                    </m:oMath>
                  </m:oMathPara>
                </a14:m>
                <a:endParaRPr lang="en-US" altLang="zh-TW" sz="2400" b="0" dirty="0" smtClean="0"/>
              </a:p>
              <a:p>
                <a:pPr/>
                <a:endParaRPr lang="en-US" altLang="zh-TW" sz="2400" b="0" dirty="0" smtClean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10" y="540330"/>
                <a:ext cx="12888687" cy="5197192"/>
              </a:xfrm>
              <a:prstGeom prst="rect">
                <a:avLst/>
              </a:prstGeom>
              <a:blipFill rotWithShape="0">
                <a:blip r:embed="rId2"/>
                <a:stretch>
                  <a:fillRect l="-757" t="-9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9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76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>Motech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allen_chien / 簡嘉懋</dc:creator>
  <cp:lastModifiedBy>allen_chien / 簡嘉懋</cp:lastModifiedBy>
  <cp:revision>12</cp:revision>
  <dcterms:created xsi:type="dcterms:W3CDTF">2018-03-20T01:28:03Z</dcterms:created>
  <dcterms:modified xsi:type="dcterms:W3CDTF">2018-03-20T06:58:24Z</dcterms:modified>
</cp:coreProperties>
</file>