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18"/>
  </p:notesMasterIdLst>
  <p:sldIdLst>
    <p:sldId id="258" r:id="rId4"/>
    <p:sldId id="412" r:id="rId5"/>
    <p:sldId id="264" r:id="rId6"/>
    <p:sldId id="351" r:id="rId7"/>
    <p:sldId id="413" r:id="rId8"/>
    <p:sldId id="414" r:id="rId9"/>
    <p:sldId id="415" r:id="rId10"/>
    <p:sldId id="416" r:id="rId11"/>
    <p:sldId id="417" r:id="rId12"/>
    <p:sldId id="418" r:id="rId13"/>
    <p:sldId id="419" r:id="rId14"/>
    <p:sldId id="420" r:id="rId15"/>
    <p:sldId id="421" r:id="rId16"/>
    <p:sldId id="29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F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DB3F0-902D-4DDA-B6F5-44DD416E0EC3}" type="datetimeFigureOut">
              <a:rPr lang="zh-CN" altLang="en-US" smtClean="0"/>
              <a:t>2022/7/15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D59B0-EB1A-4936-99F8-6D02CA15C837}" type="slidenum">
              <a:rPr lang="zh-CN" altLang="en-US" smtClean="0"/>
              <a:t>‹#›</a:t>
            </a:fld>
            <a:endParaRPr lang="zh-CN" altLang="en-US"/>
          </a:p>
        </p:txBody>
      </p:sp>
    </p:spTree>
    <p:extLst>
      <p:ext uri="{BB962C8B-B14F-4D97-AF65-F5344CB8AC3E}">
        <p14:creationId xmlns:p14="http://schemas.microsoft.com/office/powerpoint/2010/main" val="2123548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2F0258-32E6-48E1-910D-ABFBEFAD65DB}"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93477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36911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18412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47862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65424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知行微思工作室</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806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5118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6419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6111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4D31B9-8D8D-4A10-BA2D-C7C09D7CA241}"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0561890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9526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8B8FA-2BCC-4F9E-94C0-F1A0AA23AD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6FB098E-2177-43A2-A9C5-CD6972ACC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50CBDCA-BA3D-4EEB-9D0C-AD80981D1D1B}"/>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800A0ADD-1293-4687-9C75-4D1C3F00A6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CECDA8-8FA8-4006-9716-192D3E886E8B}"/>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697785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7D31A-A4FE-4C52-B179-415FAC8DD1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BAB4A-82A7-481B-B2C9-810420873A6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167E38-CA4B-4C0C-BE0E-CBCE53A4302A}"/>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C4F4FCB0-7146-42D1-8A67-FDD8C25541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32E058-A72F-44B2-AF6A-60591F30F950}"/>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50214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B72A2B-08D3-4063-A4EB-9ECFCDF6C9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0EA15C4-4802-49A3-8058-EE2DE7641BF0}"/>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6524363-9A51-4A30-A609-D2143D599273}"/>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FB5DE9AA-44F3-4CE9-A95F-9D3D935D2C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18E713-B628-4E91-BD31-81793F563122}"/>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374858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p:txBody>
          <a:bodyPr/>
          <a:lstStyle>
            <a:lvl1pPr>
              <a:defRPr/>
            </a:lvl1pPr>
          </a:lstStyle>
          <a:p>
            <a:pPr>
              <a:defRPr/>
            </a:pPr>
            <a:fld id="{FE9A7EED-EF4C-4DCD-8167-26C9D34A3037}" type="datetime1">
              <a:rPr lang="zh-CN" altLang="en-US" smtClean="0">
                <a:solidFill>
                  <a:srgbClr val="000000"/>
                </a:solidFill>
              </a:rPr>
              <a:t>2022/7/15</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D228553-F839-4F08-8645-F52869C1234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897028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3D3A6969-E784-4A47-BBAE-6EB19C93D1D8}" type="datetime1">
              <a:rPr lang="zh-CN" altLang="en-US" smtClean="0">
                <a:solidFill>
                  <a:srgbClr val="000000"/>
                </a:solidFill>
              </a:rPr>
              <a:t>2022/7/15</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5B58C2A4-E4F0-4D64-93E1-AC0E8B5991D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4345450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p:txBody>
          <a:bodyPr/>
          <a:lstStyle>
            <a:lvl1pPr>
              <a:defRPr/>
            </a:lvl1pPr>
          </a:lstStyle>
          <a:p>
            <a:pPr>
              <a:defRPr/>
            </a:pPr>
            <a:fld id="{5E1746C8-2CAC-4A30-B59A-DED3A5E35D90}" type="datetime1">
              <a:rPr lang="zh-CN" altLang="en-US" smtClean="0">
                <a:solidFill>
                  <a:srgbClr val="000000"/>
                </a:solidFill>
              </a:rPr>
              <a:t>2022/7/15</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E9D26D4-58E6-485F-9181-BA9F01D6737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888074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609600" y="990600"/>
            <a:ext cx="538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97600" y="990600"/>
            <a:ext cx="5384800" cy="51054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3A26D83C-A526-4F45-97CF-59BD92D8F291}" type="datetime1">
              <a:rPr lang="zh-CN" altLang="en-US" smtClean="0">
                <a:solidFill>
                  <a:srgbClr val="000000"/>
                </a:solidFill>
              </a:rPr>
              <a:t>2022/7/15</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A4EFCADA-A981-403F-A35A-7E7337ECF9F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7815136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40318" y="2505075"/>
            <a:ext cx="515831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71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fld id="{832E1A07-D586-4777-B152-1438859E099B}" type="datetime1">
              <a:rPr lang="zh-CN" altLang="en-US" smtClean="0">
                <a:solidFill>
                  <a:srgbClr val="000000"/>
                </a:solidFill>
              </a:rPr>
              <a:t>2022/7/15</a:t>
            </a:fld>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C7FAAB49-06B1-4E5D-8ED5-11E2F0A0B9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3722708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fld id="{70A90FE2-B856-4975-8F40-9D009ECDE3C1}" type="datetime1">
              <a:rPr lang="zh-CN" altLang="en-US" smtClean="0">
                <a:solidFill>
                  <a:srgbClr val="000000"/>
                </a:solidFill>
              </a:rPr>
              <a:t>2022/7/15</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F6D01A01-7A37-4502-99B6-1CAE291CA1EB}"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449097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624E6413-156A-4721-9EFF-A7B8435C651C}" type="datetime1">
              <a:rPr lang="zh-CN" altLang="en-US" smtClean="0">
                <a:solidFill>
                  <a:srgbClr val="000000"/>
                </a:solidFill>
              </a:rPr>
              <a:t>2022/7/15</a:t>
            </a:fld>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25710EC9-3631-44DA-BECC-323B6D07603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18082378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p:txBody>
          <a:bodyPr/>
          <a:lstStyle>
            <a:lvl1pPr>
              <a:defRPr/>
            </a:lvl1pPr>
          </a:lstStyle>
          <a:p>
            <a:pPr>
              <a:defRPr/>
            </a:pPr>
            <a:fld id="{AAD4AC34-E3C6-4EB6-892C-925EB90E8530}" type="datetime1">
              <a:rPr lang="zh-CN" altLang="en-US" smtClean="0">
                <a:solidFill>
                  <a:srgbClr val="000000"/>
                </a:solidFill>
              </a:rPr>
              <a:t>2022/7/15</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1A5D88D5-E519-4DA0-9B7F-4EBBAAC3F8E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1163191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97046C-3616-4805-B5C5-FB5749FF40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4C527-5E94-4216-B296-8CBF38FD65E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928627A-EA9F-49B3-8AD4-F0D31E97E6A9}"/>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A8D102C7-C108-4C45-8303-EC0BCFC92B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E0787-045D-4B83-BD3A-AD860B3AACDC}"/>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34484803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hasCustomPrompt="1"/>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p:txBody>
          <a:bodyPr/>
          <a:lstStyle>
            <a:lvl1pPr>
              <a:defRPr/>
            </a:lvl1pPr>
          </a:lstStyle>
          <a:p>
            <a:pPr>
              <a:defRPr/>
            </a:pPr>
            <a:fld id="{5497D4C6-40C3-44BE-A01E-B36CEABD0204}" type="datetime1">
              <a:rPr lang="zh-CN" altLang="en-US" smtClean="0">
                <a:solidFill>
                  <a:srgbClr val="000000"/>
                </a:solidFill>
              </a:rPr>
              <a:t>2022/7/15</a:t>
            </a:fld>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B3563F5D-0D3D-43E9-AB5C-658F0BE830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462389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2645B559-893E-4F76-8E3E-6098A123FA80}" type="datetime1">
              <a:rPr lang="zh-CN" altLang="en-US" smtClean="0">
                <a:solidFill>
                  <a:srgbClr val="000000"/>
                </a:solidFill>
              </a:rPr>
              <a:t>2022/7/15</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B2D174-A474-4F7C-8BF8-37BA6278BD2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50417975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152400"/>
            <a:ext cx="2743200" cy="59436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609600" y="152400"/>
            <a:ext cx="8026400" cy="59436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fld id="{D676AC95-C649-4DAB-9B46-5FC9F6587889}" type="datetime1">
              <a:rPr lang="zh-CN" altLang="en-US" smtClean="0">
                <a:solidFill>
                  <a:srgbClr val="000000"/>
                </a:solidFill>
              </a:rPr>
              <a:t>2022/7/15</a:t>
            </a:fld>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30E9558-94CF-4032-A0FE-F6A4AFAF86A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4166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hasCustomPrompt="1"/>
          </p:nvPr>
        </p:nvSpPr>
        <p:spPr>
          <a:xfrm>
            <a:off x="609600" y="152400"/>
            <a:ext cx="10972800" cy="59436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fld id="{EAA06416-93C4-47A0-8674-CCC6486FA272}" type="datetime1">
              <a:rPr lang="zh-CN" altLang="en-US" smtClean="0">
                <a:solidFill>
                  <a:srgbClr val="000000"/>
                </a:solidFill>
              </a:rPr>
              <a:t>2022/7/15</a:t>
            </a:fld>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r>
              <a:rPr lang="zh-CN" altLang="en-US">
                <a:solidFill>
                  <a:srgbClr val="000000"/>
                </a:solidFill>
              </a:rPr>
              <a:t>信息与通信工程学院</a:t>
            </a: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18B946E5-5402-4AE3-97D2-83955DBAB1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1655242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63371337"/>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802701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41610690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7040521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7048639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69787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50A4A-668C-419F-AB99-ADF391E433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5D0FB79-B7A4-42E2-9063-86E75D5E17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15A30FE-41B9-4467-B3F2-1807C0AFCF98}"/>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44913A30-9E58-446C-BAE9-DEC943ADE5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B50E3B-BC64-4793-A1E9-09B24C077B37}"/>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10039632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2539396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3957094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2810876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935537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9299960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2022/7/15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75557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0549BF-D7C3-44FD-A6AA-03EB077592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C3A6B5-DD2B-49B4-97ED-142D8E39FEE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8FC0499-3014-47F7-88C7-F9F9B31F8CD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F6A1DF-7C53-45DE-B9D6-9BAE2D4B590D}"/>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6" name="页脚占位符 5">
            <a:extLst>
              <a:ext uri="{FF2B5EF4-FFF2-40B4-BE49-F238E27FC236}">
                <a16:creationId xmlns:a16="http://schemas.microsoft.com/office/drawing/2014/main" id="{E7A6E509-242F-44B2-BEF5-EDDEF6BCC8D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F2CB051-4F29-447B-B085-58322E05E29A}"/>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349139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5091-07F5-42BF-8FB8-DFC6D7EFB15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E087794-7135-453C-9CAF-B2E837B68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AE579C5-EE4D-4159-9BAA-EFEB4E8D918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E585F55-C5D5-4CB2-B0FA-A78DF3E1A4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9A20406-9014-462E-8D53-D354E223EF1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26D70BF-A99D-4870-8F61-7CB14881A5D1}"/>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8" name="页脚占位符 7">
            <a:extLst>
              <a:ext uri="{FF2B5EF4-FFF2-40B4-BE49-F238E27FC236}">
                <a16:creationId xmlns:a16="http://schemas.microsoft.com/office/drawing/2014/main" id="{9B014CDB-9CAB-4A9D-A18E-6C633B3CBF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D5C289-CC1E-4864-ABB4-6648EFCF8422}"/>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3578156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895462-796B-46FD-ABE8-73963803CD3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6DA5929-6D06-427B-9D40-C9F2E997E638}"/>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4" name="页脚占位符 3">
            <a:extLst>
              <a:ext uri="{FF2B5EF4-FFF2-40B4-BE49-F238E27FC236}">
                <a16:creationId xmlns:a16="http://schemas.microsoft.com/office/drawing/2014/main" id="{B53EE83E-F41C-4597-BBC3-CB3CAC8E8B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67B832C-DB2A-4881-B30D-2B2B3DE36DE1}"/>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195819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C3E55C9-0B11-442A-8720-C7D539B38A6E}"/>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3" name="页脚占位符 2">
            <a:extLst>
              <a:ext uri="{FF2B5EF4-FFF2-40B4-BE49-F238E27FC236}">
                <a16:creationId xmlns:a16="http://schemas.microsoft.com/office/drawing/2014/main" id="{C50A0C3E-1ACB-4B24-8F49-02DC38A7C5C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228ECD8-D0C7-47BC-9E4D-0C871CA7468E}"/>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4070080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24713-C636-4A67-A098-693E32AEA46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0DCE54C-1F68-415B-8398-19C1103F0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31E9C73-38B3-423E-A1BC-15E7BD69BF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826A55F-D1D7-4B3C-BD7C-E1F3F6815DC2}"/>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6" name="页脚占位符 5">
            <a:extLst>
              <a:ext uri="{FF2B5EF4-FFF2-40B4-BE49-F238E27FC236}">
                <a16:creationId xmlns:a16="http://schemas.microsoft.com/office/drawing/2014/main" id="{CBA4DDCC-6D19-4579-A6A6-320AC253FD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25A951-0247-41FE-8439-D4795ACAA331}"/>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1734445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9755F-269F-41E5-91B8-9322DA8C8BC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DF1EC9-8BF0-48DB-99A3-94104034CD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12C3DD1-4160-45BA-B9DB-5AEFAB50E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B44E5D6-A6C9-4D16-9764-F85CA3F3FC49}"/>
              </a:ext>
            </a:extLst>
          </p:cNvPr>
          <p:cNvSpPr>
            <a:spLocks noGrp="1"/>
          </p:cNvSpPr>
          <p:nvPr>
            <p:ph type="dt" sz="half" idx="10"/>
          </p:nvPr>
        </p:nvSpPr>
        <p:spPr/>
        <p:txBody>
          <a:bodyPr/>
          <a:lstStyle/>
          <a:p>
            <a:fld id="{05D374E5-1C7D-43A6-A39C-C9199F8F1032}" type="datetimeFigureOut">
              <a:rPr lang="zh-CN" altLang="en-US" smtClean="0"/>
              <a:t>2022/7/15</a:t>
            </a:fld>
            <a:endParaRPr lang="zh-CN" altLang="en-US"/>
          </a:p>
        </p:txBody>
      </p:sp>
      <p:sp>
        <p:nvSpPr>
          <p:cNvPr id="6" name="页脚占位符 5">
            <a:extLst>
              <a:ext uri="{FF2B5EF4-FFF2-40B4-BE49-F238E27FC236}">
                <a16:creationId xmlns:a16="http://schemas.microsoft.com/office/drawing/2014/main" id="{3E61B048-3998-4CB0-A990-B82D6FB723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1D8E80-FACC-4DB3-9B06-0DE5B6DF0110}"/>
              </a:ext>
            </a:extLst>
          </p:cNvPr>
          <p:cNvSpPr>
            <a:spLocks noGrp="1"/>
          </p:cNvSpPr>
          <p:nvPr>
            <p:ph type="sldNum" sz="quarter" idx="12"/>
          </p:nvPr>
        </p:nvSpPr>
        <p:spPr/>
        <p:txBody>
          <a:body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53215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D173BB-A9FD-4283-A60B-E1E325691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8A6081-133D-4DA9-BF16-79150944FA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F9E04E3-ECC3-4D57-9CD4-BDC1866F1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374E5-1C7D-43A6-A39C-C9199F8F1032}" type="datetimeFigureOut">
              <a:rPr lang="zh-CN" altLang="en-US" smtClean="0"/>
              <a:t>2022/7/15</a:t>
            </a:fld>
            <a:endParaRPr lang="zh-CN" altLang="en-US"/>
          </a:p>
        </p:txBody>
      </p:sp>
      <p:sp>
        <p:nvSpPr>
          <p:cNvPr id="5" name="页脚占位符 4">
            <a:extLst>
              <a:ext uri="{FF2B5EF4-FFF2-40B4-BE49-F238E27FC236}">
                <a16:creationId xmlns:a16="http://schemas.microsoft.com/office/drawing/2014/main" id="{34DA251A-6C0B-409D-A005-DC890273D4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C75843F-E6B1-4A03-9375-3D2EA9A46C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23C28-D797-44BE-9732-B936450BBBE0}" type="slidenum">
              <a:rPr lang="zh-CN" altLang="en-US" smtClean="0"/>
              <a:t>‹#›</a:t>
            </a:fld>
            <a:endParaRPr lang="zh-CN" altLang="en-US"/>
          </a:p>
        </p:txBody>
      </p:sp>
    </p:spTree>
    <p:extLst>
      <p:ext uri="{BB962C8B-B14F-4D97-AF65-F5344CB8AC3E}">
        <p14:creationId xmlns:p14="http://schemas.microsoft.com/office/powerpoint/2010/main" val="16935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152401"/>
            <a:ext cx="109728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609600" y="990600"/>
            <a:ext cx="10972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00000"/>
              </a:lnSpc>
              <a:buClrTx/>
              <a:buFontTx/>
              <a:buNone/>
              <a:defRPr sz="1400">
                <a:latin typeface="Arial" panose="020B0604020202020204" pitchFamily="34" charset="0"/>
                <a:ea typeface="+mn-ea"/>
              </a:defRPr>
            </a:lvl1pPr>
          </a:lstStyle>
          <a:p>
            <a:pPr fontAlgn="base">
              <a:spcBef>
                <a:spcPct val="0"/>
              </a:spcBef>
              <a:spcAft>
                <a:spcPct val="0"/>
              </a:spcAft>
              <a:defRPr/>
            </a:pPr>
            <a:fld id="{1E11FAFA-AFDF-43C9-8C7B-FD027444CD76}" type="datetime1">
              <a:rPr lang="zh-CN" altLang="en-US" smtClean="0">
                <a:solidFill>
                  <a:srgbClr val="000000"/>
                </a:solidFill>
              </a:rPr>
              <a:t>2022/7/15</a:t>
            </a:fld>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lnSpc>
                <a:spcPct val="100000"/>
              </a:lnSpc>
              <a:buClrTx/>
              <a:buFontTx/>
              <a:buNone/>
              <a:defRPr sz="1400">
                <a:latin typeface="Arial" panose="020B0604020202020204" pitchFamily="34" charset="0"/>
                <a:ea typeface="+mn-ea"/>
              </a:defRPr>
            </a:lvl1pPr>
          </a:lstStyle>
          <a:p>
            <a:pPr fontAlgn="base">
              <a:spcBef>
                <a:spcPct val="0"/>
              </a:spcBef>
              <a:spcAft>
                <a:spcPct val="0"/>
              </a:spcAft>
              <a:defRPr/>
            </a:pPr>
            <a:r>
              <a:rPr lang="zh-CN" altLang="en-US">
                <a:solidFill>
                  <a:srgbClr val="000000"/>
                </a:solidFill>
              </a:rPr>
              <a:t>信息与通信工程学院</a:t>
            </a: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atin typeface="Arial" panose="020B0604020202020204" pitchFamily="34" charset="0"/>
                <a:ea typeface="宋体" panose="02010600030101010101" pitchFamily="2" charset="-122"/>
              </a:defRPr>
            </a:lvl1pPr>
          </a:lstStyle>
          <a:p>
            <a:pPr fontAlgn="base">
              <a:spcBef>
                <a:spcPct val="0"/>
              </a:spcBef>
              <a:spcAft>
                <a:spcPct val="0"/>
              </a:spcAft>
              <a:defRPr/>
            </a:pPr>
            <a:fld id="{B5E99629-B59F-4390-8447-D5EF0051CF6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
        <p:nvSpPr>
          <p:cNvPr id="1031" name="Rectangle 10"/>
          <p:cNvSpPr>
            <a:spLocks noChangeArrowheads="1"/>
          </p:cNvSpPr>
          <p:nvPr userDrawn="1"/>
        </p:nvSpPr>
        <p:spPr bwMode="auto">
          <a:xfrm>
            <a:off x="0" y="860426"/>
            <a:ext cx="12192000" cy="53975"/>
          </a:xfrm>
          <a:prstGeom prst="rect">
            <a:avLst/>
          </a:prstGeom>
          <a:gradFill rotWithShape="1">
            <a:gsLst>
              <a:gs pos="0">
                <a:srgbClr val="9999FF"/>
              </a:gs>
              <a:gs pos="100000">
                <a:schemeClr val="bg1"/>
              </a:gs>
            </a:gsLst>
            <a:lin ang="0" scaled="1"/>
          </a:gradFill>
          <a:ln>
            <a:noFill/>
          </a:ln>
          <a:effectLst/>
          <a:extLst>
            <a:ext uri="{91240B29-F687-4F45-9708-019B960494DF}">
              <a14:hiddenLine xmlns:a14="http://schemas.microsoft.com/office/drawing/2010/main" w="9525">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1pPr>
            <a:lvl2pPr marL="742950" indent="-28575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2pPr>
            <a:lvl3pPr marL="1143000" indent="-22860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3pPr>
            <a:lvl4pPr marL="1600200" indent="-22860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4pPr>
            <a:lvl5pPr marL="2057400" indent="-228600">
              <a:lnSpc>
                <a:spcPct val="120000"/>
              </a:lnSpc>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120000"/>
              </a:lnSpc>
              <a:spcBef>
                <a:spcPct val="0"/>
              </a:spcBef>
              <a:spcAft>
                <a:spcPct val="0"/>
              </a:spcAft>
              <a:buClr>
                <a:schemeClr val="folHlink"/>
              </a:buClr>
              <a:buFont typeface="Wingdings" panose="05000000000000000000" pitchFamily="2" charset="2"/>
              <a:buChar char="l"/>
              <a:defRPr sz="2300">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buClr>
                <a:srgbClr val="99CC00"/>
              </a:buClr>
              <a:defRPr/>
            </a:pPr>
            <a:endParaRPr lang="zh-CN" altLang="en-US" sz="2300">
              <a:solidFill>
                <a:srgbClr val="000000"/>
              </a:solidFill>
            </a:endParaRPr>
          </a:p>
        </p:txBody>
      </p:sp>
    </p:spTree>
    <p:extLst>
      <p:ext uri="{BB962C8B-B14F-4D97-AF65-F5344CB8AC3E}">
        <p14:creationId xmlns:p14="http://schemas.microsoft.com/office/powerpoint/2010/main" val="23355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p14:dur="250"/>
    </mc:Choice>
    <mc:Fallback xmlns="">
      <p:transition/>
    </mc:Fallback>
  </mc:AlternateContent>
  <p:hf hdr="0" ftr="0" dt="0"/>
  <p:txStyles>
    <p:titleStyle>
      <a:lvl1pPr algn="l" rtl="0" eaLnBrk="0" fontAlgn="base" hangingPunct="0">
        <a:spcBef>
          <a:spcPct val="0"/>
        </a:spcBef>
        <a:spcAft>
          <a:spcPct val="0"/>
        </a:spcAft>
        <a:defRPr sz="3200" b="1" kern="1200">
          <a:solidFill>
            <a:srgbClr val="CC0000"/>
          </a:solidFill>
          <a:latin typeface="+mj-lt"/>
          <a:ea typeface="+mj-ea"/>
          <a:cs typeface="+mj-cs"/>
        </a:defRPr>
      </a:lvl1pPr>
      <a:lvl2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b="1">
          <a:solidFill>
            <a:srgbClr val="CC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lnSpc>
          <a:spcPct val="120000"/>
        </a:lnSpc>
        <a:spcBef>
          <a:spcPct val="0"/>
        </a:spcBef>
        <a:spcAft>
          <a:spcPct val="0"/>
        </a:spcAft>
        <a:buClr>
          <a:schemeClr val="folHlink"/>
        </a:buClr>
        <a:buSzPct val="80000"/>
        <a:buFont typeface="Wingdings" panose="05000000000000000000" pitchFamily="2" charset="2"/>
        <a:buChar char="l"/>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Font typeface="Arial" panose="020B0604020202020204" pitchFamily="34" charset="0"/>
        <a:buChar char="–"/>
        <a:defRPr sz="20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2022/7/15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686114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34.pn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5.web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片1"/>
          <p:cNvPicPr>
            <a:picLocks noChangeAspect="1"/>
          </p:cNvPicPr>
          <p:nvPr/>
        </p:nvPicPr>
        <p:blipFill>
          <a:blip r:embed="rId3"/>
          <a:stretch>
            <a:fillRect/>
          </a:stretch>
        </p:blipFill>
        <p:spPr>
          <a:xfrm>
            <a:off x="1486535" y="-30163"/>
            <a:ext cx="9218930" cy="6918325"/>
          </a:xfrm>
          <a:prstGeom prst="rect">
            <a:avLst/>
          </a:prstGeom>
        </p:spPr>
      </p:pic>
      <p:grpSp>
        <p:nvGrpSpPr>
          <p:cNvPr id="2" name="组合 1"/>
          <p:cNvGrpSpPr/>
          <p:nvPr/>
        </p:nvGrpSpPr>
        <p:grpSpPr>
          <a:xfrm>
            <a:off x="1218687" y="1849235"/>
            <a:ext cx="1630045" cy="2162175"/>
            <a:chOff x="0" y="1303469"/>
            <a:chExt cx="1985638" cy="2632835"/>
          </a:xfrm>
          <a:solidFill>
            <a:schemeClr val="accent1"/>
          </a:solidFill>
        </p:grpSpPr>
        <p:sp>
          <p:nvSpPr>
            <p:cNvPr id="31" name="任意多边形 30"/>
            <p:cNvSpPr/>
            <p:nvPr/>
          </p:nvSpPr>
          <p:spPr>
            <a:xfrm>
              <a:off x="0" y="2402925"/>
              <a:ext cx="1680421" cy="1533379"/>
            </a:xfrm>
            <a:custGeom>
              <a:avLst/>
              <a:gdLst>
                <a:gd name="connsiteX0" fmla="*/ 0 w 1665181"/>
                <a:gd name="connsiteY0" fmla="*/ 0 h 1533379"/>
                <a:gd name="connsiteX1" fmla="*/ 1417593 w 1665181"/>
                <a:gd name="connsiteY1" fmla="*/ 0 h 1533379"/>
                <a:gd name="connsiteX2" fmla="*/ 1417593 w 1665181"/>
                <a:gd name="connsiteY2" fmla="*/ 1109881 h 1533379"/>
                <a:gd name="connsiteX3" fmla="*/ 1419514 w 1665181"/>
                <a:gd name="connsiteY3" fmla="*/ 1090290 h 1533379"/>
                <a:gd name="connsiteX4" fmla="*/ 1582286 w 1665181"/>
                <a:gd name="connsiteY4" fmla="*/ 872451 h 1533379"/>
                <a:gd name="connsiteX5" fmla="*/ 1655746 w 1665181"/>
                <a:gd name="connsiteY5" fmla="*/ 833997 h 1533379"/>
                <a:gd name="connsiteX6" fmla="*/ 1655746 w 1665181"/>
                <a:gd name="connsiteY6" fmla="*/ 0 h 1533379"/>
                <a:gd name="connsiteX7" fmla="*/ 1665181 w 1665181"/>
                <a:gd name="connsiteY7" fmla="*/ 0 h 1533379"/>
                <a:gd name="connsiteX8" fmla="*/ 1665181 w 1665181"/>
                <a:gd name="connsiteY8" fmla="*/ 1533379 h 1533379"/>
                <a:gd name="connsiteX9" fmla="*/ 0 w 1665181"/>
                <a:gd name="connsiteY9" fmla="*/ 1533379 h 1533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5181" h="1533379">
                  <a:moveTo>
                    <a:pt x="0" y="0"/>
                  </a:moveTo>
                  <a:lnTo>
                    <a:pt x="1417593" y="0"/>
                  </a:lnTo>
                  <a:lnTo>
                    <a:pt x="1417593" y="1109881"/>
                  </a:lnTo>
                  <a:lnTo>
                    <a:pt x="1419514" y="1090290"/>
                  </a:lnTo>
                  <a:cubicBezTo>
                    <a:pt x="1434447" y="1017626"/>
                    <a:pt x="1496480" y="931288"/>
                    <a:pt x="1582286" y="872451"/>
                  </a:cubicBezTo>
                  <a:lnTo>
                    <a:pt x="1655746" y="833997"/>
                  </a:lnTo>
                  <a:lnTo>
                    <a:pt x="1655746" y="0"/>
                  </a:lnTo>
                  <a:lnTo>
                    <a:pt x="1665181" y="0"/>
                  </a:lnTo>
                  <a:lnTo>
                    <a:pt x="1665181" y="1533379"/>
                  </a:lnTo>
                  <a:lnTo>
                    <a:pt x="0" y="153337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32" name="任意多边形 31"/>
            <p:cNvSpPr/>
            <p:nvPr/>
          </p:nvSpPr>
          <p:spPr>
            <a:xfrm rot="20700676">
              <a:off x="260195" y="1303469"/>
              <a:ext cx="1725443" cy="2263599"/>
            </a:xfrm>
            <a:custGeom>
              <a:avLst/>
              <a:gdLst>
                <a:gd name="connsiteX0" fmla="*/ 779254 w 1725443"/>
                <a:gd name="connsiteY0" fmla="*/ 18962 h 2263599"/>
                <a:gd name="connsiteX1" fmla="*/ 925982 w 1725443"/>
                <a:gd name="connsiteY1" fmla="*/ 106386 h 2263599"/>
                <a:gd name="connsiteX2" fmla="*/ 934396 w 1725443"/>
                <a:gd name="connsiteY2" fmla="*/ 119050 h 2263599"/>
                <a:gd name="connsiteX3" fmla="*/ 1725443 w 1725443"/>
                <a:gd name="connsiteY3" fmla="*/ 825565 h 2263599"/>
                <a:gd name="connsiteX4" fmla="*/ 1719088 w 1725443"/>
                <a:gd name="connsiteY4" fmla="*/ 828955 h 2263599"/>
                <a:gd name="connsiteX5" fmla="*/ 1719697 w 1725443"/>
                <a:gd name="connsiteY5" fmla="*/ 829118 h 2263599"/>
                <a:gd name="connsiteX6" fmla="*/ 1368129 w 1725443"/>
                <a:gd name="connsiteY6" fmla="*/ 2142222 h 2263599"/>
                <a:gd name="connsiteX7" fmla="*/ 1158795 w 1725443"/>
                <a:gd name="connsiteY7" fmla="*/ 2086175 h 2263599"/>
                <a:gd name="connsiteX8" fmla="*/ 1482808 w 1725443"/>
                <a:gd name="connsiteY8" fmla="*/ 875989 h 2263599"/>
                <a:gd name="connsiteX9" fmla="*/ 882695 w 1725443"/>
                <a:gd name="connsiteY9" fmla="*/ 285854 h 2263599"/>
                <a:gd name="connsiteX10" fmla="*/ 877624 w 1725443"/>
                <a:gd name="connsiteY10" fmla="*/ 291010 h 2263599"/>
                <a:gd name="connsiteX11" fmla="*/ 858594 w 1725443"/>
                <a:gd name="connsiteY11" fmla="*/ 265082 h 2263599"/>
                <a:gd name="connsiteX12" fmla="*/ 713583 w 1725443"/>
                <a:gd name="connsiteY12" fmla="*/ 184744 h 2263599"/>
                <a:gd name="connsiteX13" fmla="*/ 423891 w 1725443"/>
                <a:gd name="connsiteY13" fmla="*/ 288976 h 2263599"/>
                <a:gd name="connsiteX14" fmla="*/ 423139 w 1725443"/>
                <a:gd name="connsiteY14" fmla="*/ 295348 h 2263599"/>
                <a:gd name="connsiteX15" fmla="*/ 1212724 w 1725443"/>
                <a:gd name="connsiteY15" fmla="*/ 1005710 h 2263599"/>
                <a:gd name="connsiteX16" fmla="*/ 865986 w 1725443"/>
                <a:gd name="connsiteY16" fmla="*/ 2263599 h 2263599"/>
                <a:gd name="connsiteX17" fmla="*/ 0 w 1725443"/>
                <a:gd name="connsiteY17" fmla="*/ 1407543 h 2263599"/>
                <a:gd name="connsiteX18" fmla="*/ 319954 w 1725443"/>
                <a:gd name="connsiteY18" fmla="*/ 212520 h 2263599"/>
                <a:gd name="connsiteX19" fmla="*/ 322720 w 1725443"/>
                <a:gd name="connsiteY19" fmla="*/ 192668 h 2263599"/>
                <a:gd name="connsiteX20" fmla="*/ 649441 w 1725443"/>
                <a:gd name="connsiteY20" fmla="*/ 0 h 2263599"/>
                <a:gd name="connsiteX21" fmla="*/ 779254 w 1725443"/>
                <a:gd name="connsiteY21" fmla="*/ 18962 h 226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25443" h="2263599">
                  <a:moveTo>
                    <a:pt x="779254" y="18962"/>
                  </a:moveTo>
                  <a:cubicBezTo>
                    <a:pt x="839102" y="37278"/>
                    <a:pt x="890023" y="67875"/>
                    <a:pt x="925982" y="106386"/>
                  </a:cubicBezTo>
                  <a:lnTo>
                    <a:pt x="934396" y="119050"/>
                  </a:lnTo>
                  <a:lnTo>
                    <a:pt x="1725443" y="825565"/>
                  </a:lnTo>
                  <a:lnTo>
                    <a:pt x="1719088" y="828955"/>
                  </a:lnTo>
                  <a:lnTo>
                    <a:pt x="1719697" y="829118"/>
                  </a:lnTo>
                  <a:lnTo>
                    <a:pt x="1368129" y="2142222"/>
                  </a:lnTo>
                  <a:lnTo>
                    <a:pt x="1158795" y="2086175"/>
                  </a:lnTo>
                  <a:lnTo>
                    <a:pt x="1482808" y="875989"/>
                  </a:lnTo>
                  <a:lnTo>
                    <a:pt x="882695" y="285854"/>
                  </a:lnTo>
                  <a:lnTo>
                    <a:pt x="877624" y="291010"/>
                  </a:lnTo>
                  <a:lnTo>
                    <a:pt x="858594" y="265082"/>
                  </a:lnTo>
                  <a:cubicBezTo>
                    <a:pt x="822847" y="229577"/>
                    <a:pt x="772606" y="200547"/>
                    <a:pt x="713583" y="184744"/>
                  </a:cubicBezTo>
                  <a:cubicBezTo>
                    <a:pt x="578674" y="148623"/>
                    <a:pt x="448975" y="195290"/>
                    <a:pt x="423891" y="288976"/>
                  </a:cubicBezTo>
                  <a:lnTo>
                    <a:pt x="423139" y="295348"/>
                  </a:lnTo>
                  <a:lnTo>
                    <a:pt x="1212724" y="1005710"/>
                  </a:lnTo>
                  <a:lnTo>
                    <a:pt x="865986" y="2263599"/>
                  </a:lnTo>
                  <a:lnTo>
                    <a:pt x="0" y="1407543"/>
                  </a:lnTo>
                  <a:lnTo>
                    <a:pt x="319954" y="212520"/>
                  </a:lnTo>
                  <a:lnTo>
                    <a:pt x="322720" y="192668"/>
                  </a:lnTo>
                  <a:cubicBezTo>
                    <a:pt x="353817" y="82713"/>
                    <a:pt x="488279" y="0"/>
                    <a:pt x="649441" y="0"/>
                  </a:cubicBezTo>
                  <a:cubicBezTo>
                    <a:pt x="695487" y="0"/>
                    <a:pt x="739354" y="6752"/>
                    <a:pt x="779254" y="1896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grpSp>
      <p:sp>
        <p:nvSpPr>
          <p:cNvPr id="27" name="矩形 26"/>
          <p:cNvSpPr/>
          <p:nvPr/>
        </p:nvSpPr>
        <p:spPr>
          <a:xfrm>
            <a:off x="2822873" y="2671559"/>
            <a:ext cx="8354517" cy="13398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endParaRPr>
          </a:p>
        </p:txBody>
      </p:sp>
      <p:sp>
        <p:nvSpPr>
          <p:cNvPr id="9" name="Rectangle 8"/>
          <p:cNvSpPr/>
          <p:nvPr/>
        </p:nvSpPr>
        <p:spPr>
          <a:xfrm>
            <a:off x="3305527" y="3018319"/>
            <a:ext cx="7555305" cy="646331"/>
          </a:xfrm>
          <a:prstGeom prst="rect">
            <a:avLst/>
          </a:prstGeom>
        </p:spPr>
        <p:txBody>
          <a:bodyPr wrap="square">
            <a:spAutoFit/>
          </a:bodyPr>
          <a:lstStyle/>
          <a:p>
            <a:r>
              <a:rPr lang="zh-CN" altLang="en-US" sz="3600" dirty="0">
                <a:solidFill>
                  <a:schemeClr val="bg1"/>
                </a:solidFill>
              </a:rPr>
              <a:t>利用</a:t>
            </a:r>
            <a:r>
              <a:rPr lang="en-US" altLang="zh-CN" sz="3600" dirty="0">
                <a:solidFill>
                  <a:schemeClr val="bg1"/>
                </a:solidFill>
              </a:rPr>
              <a:t>FRFT</a:t>
            </a:r>
            <a:r>
              <a:rPr lang="zh-CN" altLang="en-US" sz="3600" dirty="0">
                <a:solidFill>
                  <a:schemeClr val="bg1"/>
                </a:solidFill>
              </a:rPr>
              <a:t>实现飞行编队目标架次分辨</a:t>
            </a:r>
            <a:endParaRPr lang="en-CA" sz="3600" dirty="0">
              <a:solidFill>
                <a:schemeClr val="bg1"/>
              </a:solidFill>
            </a:endParaRPr>
          </a:p>
        </p:txBody>
      </p:sp>
      <p:pic>
        <p:nvPicPr>
          <p:cNvPr id="11" name="Picture 6">
            <a:extLst>
              <a:ext uri="{FF2B5EF4-FFF2-40B4-BE49-F238E27FC236}">
                <a16:creationId xmlns:a16="http://schemas.microsoft.com/office/drawing/2014/main" id="{F3297F01-A0B7-4D54-85A2-80D72B1668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2812" y="365208"/>
            <a:ext cx="3167647" cy="950830"/>
          </a:xfrm>
          <a:prstGeom prst="rect">
            <a:avLst/>
          </a:prstGeom>
        </p:spPr>
      </p:pic>
      <p:sp>
        <p:nvSpPr>
          <p:cNvPr id="12" name="文本框 28">
            <a:extLst>
              <a:ext uri="{FF2B5EF4-FFF2-40B4-BE49-F238E27FC236}">
                <a16:creationId xmlns:a16="http://schemas.microsoft.com/office/drawing/2014/main" id="{E429E4EA-8748-08C0-1469-4D4BFA5ADFC4}"/>
              </a:ext>
            </a:extLst>
          </p:cNvPr>
          <p:cNvSpPr txBox="1"/>
          <p:nvPr/>
        </p:nvSpPr>
        <p:spPr>
          <a:xfrm>
            <a:off x="4079776" y="5831292"/>
            <a:ext cx="4191308" cy="870751"/>
          </a:xfrm>
          <a:prstGeom prst="rect">
            <a:avLst/>
          </a:prstGeom>
          <a:noFill/>
          <a:effectLst/>
        </p:spPr>
        <p:txBody>
          <a:bodyPr wrap="square" rtlCol="0">
            <a:spAutoFit/>
          </a:bodyPr>
          <a:lstStyle/>
          <a:p>
            <a:pPr algn="ctr">
              <a:lnSpc>
                <a:spcPct val="150000"/>
              </a:lnSpc>
              <a:tabLst>
                <a:tab pos="1524000" algn="l"/>
              </a:tabLst>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sym typeface="+mn-ea"/>
              </a:rPr>
              <a:t>信息与通信工程学院</a:t>
            </a:r>
            <a:endParaRPr lang="en-US" altLang="zh-CN" dirty="0">
              <a:solidFill>
                <a:srgbClr val="000000">
                  <a:lumMod val="95000"/>
                  <a:lumOff val="5000"/>
                </a:srgbClr>
              </a:solidFill>
              <a:latin typeface="微软雅黑" panose="020B0503020204020204" pitchFamily="34" charset="-122"/>
              <a:ea typeface="微软雅黑" panose="020B0503020204020204" pitchFamily="34" charset="-122"/>
              <a:sym typeface="+mn-ea"/>
            </a:endParaRPr>
          </a:p>
          <a:p>
            <a:pPr algn="ctr">
              <a:lnSpc>
                <a:spcPct val="150000"/>
              </a:lnSpc>
              <a:tabLst>
                <a:tab pos="1524000" algn="l"/>
              </a:tabLst>
            </a:pPr>
            <a:r>
              <a:rPr lang="zh-CN" altLang="en-US" dirty="0">
                <a:solidFill>
                  <a:srgbClr val="000000">
                    <a:lumMod val="95000"/>
                    <a:lumOff val="5000"/>
                  </a:srgbClr>
                </a:solidFill>
                <a:latin typeface="微软雅黑" panose="020B0503020204020204" pitchFamily="34" charset="-122"/>
                <a:ea typeface="微软雅黑" panose="020B0503020204020204" pitchFamily="34" charset="-122"/>
                <a:sym typeface="+mn-ea"/>
              </a:rPr>
              <a:t>蒋佳宁</a:t>
            </a:r>
            <a:endParaRPr lang="en-US" altLang="zh-CN" b="1" dirty="0">
              <a:solidFill>
                <a:srgbClr val="000000">
                  <a:lumMod val="95000"/>
                  <a:lumOff val="5000"/>
                </a:srgbClr>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55112923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49961" y="232786"/>
            <a:ext cx="8384912" cy="1384995"/>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3</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基于</a:t>
            </a:r>
            <a:r>
              <a:rPr lang="en-US" altLang="zh-CN" sz="2800" dirty="0">
                <a:ln w="0"/>
                <a:solidFill>
                  <a:srgbClr val="2D2D8A"/>
                </a:solidFill>
                <a:effectLst>
                  <a:outerShdw blurRad="38100" dist="19050" dir="2700000" algn="tl" rotWithShape="0">
                    <a:srgbClr val="000000">
                      <a:alpha val="40000"/>
                    </a:srgbClr>
                  </a:outerShdw>
                </a:effectLst>
              </a:rPr>
              <a:t>FRFT</a:t>
            </a:r>
            <a:r>
              <a:rPr lang="zh-CN" altLang="en-US" sz="2800" dirty="0">
                <a:ln w="0"/>
                <a:solidFill>
                  <a:srgbClr val="2D2D8A"/>
                </a:solidFill>
                <a:effectLst>
                  <a:outerShdw blurRad="38100" dist="19050" dir="2700000" algn="tl" rotWithShape="0">
                    <a:srgbClr val="000000">
                      <a:alpha val="40000"/>
                    </a:srgbClr>
                  </a:outerShdw>
                </a:effectLst>
              </a:rPr>
              <a:t>的架次分辨算法 </a:t>
            </a:r>
            <a:r>
              <a:rPr lang="en-US" altLang="zh-CN" sz="2800" dirty="0">
                <a:ln w="0"/>
                <a:solidFill>
                  <a:srgbClr val="2D2D8A"/>
                </a:solidFill>
                <a:effectLst>
                  <a:outerShdw blurRad="38100" dist="19050" dir="2700000" algn="tl" rotWithShape="0">
                    <a:srgbClr val="000000">
                      <a:alpha val="40000"/>
                    </a:srgbClr>
                  </a:outerShdw>
                </a:effectLst>
              </a:rPr>
              <a:t>– FRFT</a:t>
            </a:r>
            <a:r>
              <a:rPr lang="zh-CN" altLang="en-US" sz="2800" dirty="0">
                <a:ln w="0"/>
                <a:solidFill>
                  <a:srgbClr val="2D2D8A"/>
                </a:solidFill>
                <a:effectLst>
                  <a:outerShdw blurRad="38100" dist="19050" dir="2700000" algn="tl" rotWithShape="0">
                    <a:srgbClr val="000000">
                      <a:alpha val="40000"/>
                    </a:srgbClr>
                  </a:outerShdw>
                </a:effectLst>
              </a:rPr>
              <a:t>的能量汇聚特性</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21" name="对话气泡: 椭圆形 20">
            <a:extLst>
              <a:ext uri="{FF2B5EF4-FFF2-40B4-BE49-F238E27FC236}">
                <a16:creationId xmlns:a16="http://schemas.microsoft.com/office/drawing/2014/main" id="{F46015A6-D8FC-4E2D-9B02-9A91A053DACB}"/>
              </a:ext>
            </a:extLst>
          </p:cNvPr>
          <p:cNvSpPr/>
          <p:nvPr/>
        </p:nvSpPr>
        <p:spPr bwMode="auto">
          <a:xfrm>
            <a:off x="9657184" y="850991"/>
            <a:ext cx="746449" cy="576593"/>
          </a:xfrm>
          <a:prstGeom prst="wedgeEllipseCallout">
            <a:avLst/>
          </a:prstGeom>
          <a:noFill/>
          <a:ln>
            <a:noFill/>
          </a:ln>
        </p:spPr>
        <p:txBody>
          <a:bodyPr vert="horz" wrap="square" lIns="91440" tIns="45720" rIns="91440" bIns="45720" numCol="1" rtlCol="0" anchor="t" anchorCtr="0" compatLnSpc="1"/>
          <a:lstStyle/>
          <a:p>
            <a:pPr marL="342900" marR="0" lvl="0" indent="-342900" algn="l" defTabSz="914400" rtl="0" eaLnBrk="1" fontAlgn="base" latinLnBrk="0" hangingPunct="1">
              <a:lnSpc>
                <a:spcPct val="120000"/>
              </a:lnSpc>
              <a:spcBef>
                <a:spcPct val="0"/>
              </a:spcBef>
              <a:spcAft>
                <a:spcPct val="0"/>
              </a:spcAft>
              <a:buClr>
                <a:srgbClr val="99CC00"/>
              </a:buClr>
              <a:buSzTx/>
              <a:buFont typeface="Wingdings" panose="05000000000000000000" pitchFamily="2" charset="2"/>
              <a:buChar char="l"/>
              <a:tabLst/>
              <a:defRPr/>
            </a:pPr>
            <a:endParaRPr kumimoji="0" lang="zh-CN" altLang="en-US" sz="23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3" name="矩形 2">
            <a:extLst>
              <a:ext uri="{FF2B5EF4-FFF2-40B4-BE49-F238E27FC236}">
                <a16:creationId xmlns:a16="http://schemas.microsoft.com/office/drawing/2014/main" id="{20FD688E-0508-4AF0-B200-EB0A96E7B117}"/>
              </a:ext>
            </a:extLst>
          </p:cNvPr>
          <p:cNvSpPr/>
          <p:nvPr/>
        </p:nvSpPr>
        <p:spPr bwMode="auto">
          <a:xfrm>
            <a:off x="398499" y="1122181"/>
            <a:ext cx="5141167" cy="1870790"/>
          </a:xfrm>
          <a:prstGeom prst="rect">
            <a:avLst/>
          </a:prstGeom>
          <a:solidFill>
            <a:srgbClr val="A8F6D6"/>
          </a:solidFill>
          <a:ln>
            <a:solidFill>
              <a:schemeClr val="tx2"/>
            </a:solidFill>
          </a:ln>
        </p:spPr>
        <p:txBody>
          <a:bodyPr vert="horz" wrap="square" lIns="91440" tIns="45720" rIns="91440" bIns="45720" numCol="1" rtlCol="0" anchor="t" anchorCtr="0" compatLnSpc="1"/>
          <a:lstStyle/>
          <a:p>
            <a:pPr marR="0" algn="l" defTabSz="914400" rtl="0" eaLnBrk="1" fontAlgn="base" latinLnBrk="0" hangingPunct="1">
              <a:lnSpc>
                <a:spcPct val="120000"/>
              </a:lnSpc>
              <a:spcBef>
                <a:spcPct val="0"/>
              </a:spcBef>
              <a:spcAft>
                <a:spcPct val="0"/>
              </a:spcAft>
              <a:buClr>
                <a:schemeClr val="folHlink"/>
              </a:buClr>
              <a:buSzTx/>
            </a:pPr>
            <a:r>
              <a:rPr kumimoji="0" lang="zh-CN" altLang="en-US" sz="1600" b="0" i="0" u="none" strike="noStrike" cap="none" normalizeH="0" baseline="0" dirty="0">
                <a:ln>
                  <a:noFill/>
                </a:ln>
                <a:solidFill>
                  <a:schemeClr val="tx1"/>
                </a:solidFill>
                <a:effectLst/>
              </a:rPr>
              <a:t>能量汇聚特性：</a:t>
            </a:r>
            <a:endParaRPr kumimoji="0" lang="en-US" altLang="zh-CN" sz="1600" b="0" i="0" u="none" strike="noStrike" cap="none" normalizeH="0" baseline="0" dirty="0">
              <a:ln>
                <a:noFill/>
              </a:ln>
              <a:solidFill>
                <a:schemeClr val="tx1"/>
              </a:solidFill>
              <a:effectLst/>
            </a:endParaRPr>
          </a:p>
          <a:p>
            <a:pPr fontAlgn="base">
              <a:lnSpc>
                <a:spcPct val="120000"/>
              </a:lnSpc>
              <a:spcBef>
                <a:spcPct val="0"/>
              </a:spcBef>
              <a:spcAft>
                <a:spcPct val="0"/>
              </a:spcAft>
              <a:buClr>
                <a:schemeClr val="folHlink"/>
              </a:buClr>
            </a:pPr>
            <a:r>
              <a:rPr lang="zh-CN" altLang="en-US" sz="1600" dirty="0"/>
              <a:t>在傅里叶变换中，具有单一频率分量的信号 </a:t>
            </a:r>
            <a:r>
              <a:rPr lang="en-US" altLang="zh-CN" sz="1600" dirty="0"/>
              <a:t>(</a:t>
            </a:r>
            <a:r>
              <a:rPr lang="zh-CN" altLang="en-US" sz="1600" dirty="0"/>
              <a:t>如正弦或余弦信号</a:t>
            </a:r>
            <a:r>
              <a:rPr lang="en-US" altLang="zh-CN" sz="1600" dirty="0"/>
              <a:t>) </a:t>
            </a:r>
            <a:r>
              <a:rPr lang="zh-CN" altLang="en-US" sz="1600" dirty="0"/>
              <a:t>在频域中对应一个脉冲。同样，在</a:t>
            </a:r>
            <a:r>
              <a:rPr lang="en-US" altLang="zh-CN" sz="1600" dirty="0"/>
              <a:t>FRFT</a:t>
            </a:r>
            <a:r>
              <a:rPr lang="zh-CN" altLang="en-US" sz="1600" dirty="0"/>
              <a:t>中一个</a:t>
            </a:r>
            <a:r>
              <a:rPr lang="en-US" altLang="zh-CN" sz="1600" dirty="0"/>
              <a:t>LFM </a:t>
            </a:r>
            <a:r>
              <a:rPr lang="zh-CN" altLang="en-US" sz="1600" dirty="0"/>
              <a:t>信号在其最佳变换阶数的分数域内也对应着一个脉冲，并且该脉冲信号能量聚集于被变换 </a:t>
            </a:r>
            <a:r>
              <a:rPr lang="en-US" altLang="zh-CN" sz="1600" dirty="0"/>
              <a:t>LFM </a:t>
            </a:r>
            <a:r>
              <a:rPr lang="zh-CN" altLang="en-US" sz="1600" dirty="0"/>
              <a:t>信号的</a:t>
            </a:r>
            <a:r>
              <a:rPr lang="zh-CN" altLang="en-US" sz="1600" b="1" dirty="0"/>
              <a:t>中心频率</a:t>
            </a:r>
            <a:r>
              <a:rPr lang="zh-CN" altLang="en-US" sz="1600" dirty="0"/>
              <a:t>处。</a:t>
            </a:r>
            <a:endParaRPr kumimoji="0" lang="zh-CN" altLang="en-US" sz="1600" b="0" i="0" u="none" strike="noStrike" cap="none" normalizeH="0" baseline="0" dirty="0">
              <a:ln>
                <a:noFill/>
              </a:ln>
              <a:solidFill>
                <a:schemeClr val="tx1"/>
              </a:solidFill>
              <a:effectLst/>
            </a:endParaRPr>
          </a:p>
        </p:txBody>
      </p:sp>
      <p:pic>
        <p:nvPicPr>
          <p:cNvPr id="5" name="图片 4">
            <a:extLst>
              <a:ext uri="{FF2B5EF4-FFF2-40B4-BE49-F238E27FC236}">
                <a16:creationId xmlns:a16="http://schemas.microsoft.com/office/drawing/2014/main" id="{FB66C2BB-0CF5-4E24-90FE-E0C01E0B5127}"/>
              </a:ext>
            </a:extLst>
          </p:cNvPr>
          <p:cNvPicPr>
            <a:picLocks noChangeAspect="1"/>
          </p:cNvPicPr>
          <p:nvPr/>
        </p:nvPicPr>
        <p:blipFill>
          <a:blip r:embed="rId3"/>
          <a:stretch>
            <a:fillRect/>
          </a:stretch>
        </p:blipFill>
        <p:spPr>
          <a:xfrm>
            <a:off x="798477" y="3111411"/>
            <a:ext cx="3755606" cy="1541910"/>
          </a:xfrm>
          <a:prstGeom prst="rect">
            <a:avLst/>
          </a:prstGeom>
        </p:spPr>
      </p:pic>
      <p:pic>
        <p:nvPicPr>
          <p:cNvPr id="6" name="图片 5">
            <a:extLst>
              <a:ext uri="{FF2B5EF4-FFF2-40B4-BE49-F238E27FC236}">
                <a16:creationId xmlns:a16="http://schemas.microsoft.com/office/drawing/2014/main" id="{81A7680E-6A85-457D-9011-ECA3BB5FC97E}"/>
              </a:ext>
            </a:extLst>
          </p:cNvPr>
          <p:cNvPicPr>
            <a:picLocks noChangeAspect="1"/>
          </p:cNvPicPr>
          <p:nvPr/>
        </p:nvPicPr>
        <p:blipFill>
          <a:blip r:embed="rId4"/>
          <a:stretch>
            <a:fillRect/>
          </a:stretch>
        </p:blipFill>
        <p:spPr>
          <a:xfrm>
            <a:off x="698346" y="5051054"/>
            <a:ext cx="3855737" cy="1574160"/>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CEC8EF42-3941-4F3E-AEB8-1B4C52D12CE8}"/>
                  </a:ext>
                </a:extLst>
              </p:cNvPr>
              <p:cNvSpPr/>
              <p:nvPr/>
            </p:nvSpPr>
            <p:spPr bwMode="auto">
              <a:xfrm>
                <a:off x="6198834" y="1328167"/>
                <a:ext cx="4979239" cy="5297047"/>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mn-ea"/>
                    <a:cs typeface="Times New Roman" panose="02020603050405020304" pitchFamily="18" charset="0"/>
                  </a:rPr>
                  <a:t>一</a:t>
                </a:r>
                <a:r>
                  <a:rPr lang="zh-CN" altLang="en-US" sz="1600" kern="100" dirty="0">
                    <a:cs typeface="Times New Roman" panose="02020603050405020304" pitchFamily="18" charset="0"/>
                  </a:rPr>
                  <a:t>个 </a:t>
                </a:r>
                <a:r>
                  <a:rPr lang="en-US" altLang="zh-CN" sz="1600" kern="100" dirty="0">
                    <a:cs typeface="Times New Roman" panose="02020603050405020304" pitchFamily="18" charset="0"/>
                  </a:rPr>
                  <a:t>LFM </a:t>
                </a:r>
                <a:r>
                  <a:rPr lang="zh-CN" altLang="en-US" sz="1600" kern="100" dirty="0">
                    <a:cs typeface="Times New Roman" panose="02020603050405020304" pitchFamily="18" charset="0"/>
                  </a:rPr>
                  <a:t>信号</a:t>
                </a:r>
                <a:r>
                  <a:rPr lang="zh-CN" altLang="en-US" sz="1600" kern="100" dirty="0">
                    <a:latin typeface="+mn-ea"/>
                    <a:cs typeface="Times New Roman" panose="02020603050405020304" pitchFamily="18" charset="0"/>
                  </a:rPr>
                  <a:t>表达式可由下式给出</a:t>
                </a:r>
                <a:r>
                  <a:rPr lang="en-US" altLang="zh-CN" sz="1600" kern="100" dirty="0">
                    <a:latin typeface="+mn-ea"/>
                    <a:cs typeface="Times New Roman" panose="02020603050405020304" pitchFamily="18" charset="0"/>
                  </a:rPr>
                  <a:t>:</a:t>
                </a: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1600" dirty="0">
                    <a:latin typeface="Times New Roman" panose="02020603050405020304" pitchFamily="18" charset="0"/>
                    <a:ea typeface="宋体" panose="02010600030101010101" pitchFamily="2" charset="-122"/>
                  </a:rPr>
                  <a:t>a0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rPr>
                  <a:t>f0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rPr>
                  <a:t>u0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solidFill>
                              <a:srgbClr val="000000"/>
                            </a:solidFill>
                            <a:latin typeface="Cambria Math" panose="02040503050406030204" pitchFamily="18" charset="0"/>
                            <a:ea typeface="等线" panose="02010600030101010101" pitchFamily="2" charset="-122"/>
                            <a:cs typeface="Times New Roman" panose="02020603050405020304" pitchFamily="18" charset="0"/>
                          </a:rPr>
                          <m:t>𝜑</m:t>
                        </m:r>
                      </m:e>
                      <m:sub>
                        <m:r>
                          <a:rPr lang="en-US" altLang="zh-CN" sz="1600" i="1">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600" dirty="0">
                    <a:ea typeface="Times New Roman" panose="02020603050405020304" pitchFamily="18" charset="0"/>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分别代表</a:t>
                </a:r>
                <a:r>
                  <a:rPr lang="en-US" altLang="zh-CN" sz="1600" dirty="0">
                    <a:latin typeface="Times New Roman" panose="02020603050405020304" pitchFamily="18" charset="0"/>
                    <a:ea typeface="宋体" panose="02010600030101010101" pitchFamily="2" charset="-122"/>
                  </a:rPr>
                  <a:t> LFM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信号的幅值、</a:t>
                </a:r>
                <a:r>
                  <a:rPr lang="zh-CN" altLang="zh-CN" sz="1600" dirty="0">
                    <a:ea typeface="Times New Roman" panose="02020603050405020304" pitchFamily="18" charset="0"/>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中心频率、</a:t>
                </a:r>
                <a:r>
                  <a:rPr lang="zh-CN" altLang="zh-CN" sz="1600" dirty="0">
                    <a:ea typeface="Times New Roman" panose="02020603050405020304" pitchFamily="18" charset="0"/>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调频斜率以及信号的初始相位。</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1600" dirty="0">
                    <a:latin typeface="Times New Roman" panose="02020603050405020304" pitchFamily="18" charset="0"/>
                    <a:ea typeface="宋体" panose="02010600030101010101" pitchFamily="2" charset="-122"/>
                  </a:rPr>
                  <a:t>f0 = 0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时，</a:t>
                </a:r>
                <a:r>
                  <a:rPr lang="en-US" altLang="zh-CN" sz="1600" dirty="0">
                    <a:latin typeface="Times New Roman" panose="02020603050405020304" pitchFamily="18" charset="0"/>
                    <a:ea typeface="宋体" panose="02010600030101010101" pitchFamily="2" charset="-122"/>
                  </a:rPr>
                  <a:t>x(t)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1600" i="1" dirty="0">
                    <a:latin typeface="Times New Roman" panose="02020603050405020304" pitchFamily="18" charset="0"/>
                    <a:ea typeface="宋体" panose="02010600030101010101" pitchFamily="2" charset="-122"/>
                  </a:rPr>
                  <a:t>p </a:t>
                </a:r>
                <a:r>
                  <a:rPr lang="en-US" altLang="zh-CN" sz="1600" dirty="0">
                    <a:latin typeface="Times New Roman" panose="02020603050405020304" pitchFamily="18" charset="0"/>
                    <a:ea typeface="宋体" panose="02010600030101010101" pitchFamily="2" charset="-122"/>
                  </a:rPr>
                  <a:t>=</a:t>
                </a:r>
                <a14:m>
                  <m:oMath xmlns:m="http://schemas.openxmlformats.org/officeDocument/2006/math">
                    <m:r>
                      <a:rPr lang="en-US" altLang="zh-CN" sz="1600">
                        <a:latin typeface="Cambria Math" panose="02040503050406030204" pitchFamily="18" charset="0"/>
                        <a:ea typeface="宋体" panose="02010600030101010101" pitchFamily="2" charset="-122"/>
                        <a:cs typeface="Times New Roman" panose="02020603050405020304" pitchFamily="18" charset="0"/>
                      </a:rPr>
                      <m:t>2/</m:t>
                    </m:r>
                    <m:r>
                      <m:rPr>
                        <m:sty m:val="p"/>
                      </m:rPr>
                      <a:rPr lang="zh-CN" altLang="zh-CN" sz="1600">
                        <a:latin typeface="Cambria Math" panose="02040503050406030204" pitchFamily="18" charset="0"/>
                        <a:ea typeface="宋体" panose="02010600030101010101" pitchFamily="2" charset="-122"/>
                        <a:cs typeface="Times New Roman" panose="02020603050405020304" pitchFamily="18" charset="0"/>
                      </a:rPr>
                      <m:t>π</m:t>
                    </m:r>
                    <m:r>
                      <a:rPr lang="en-US" altLang="zh-CN" sz="1600"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a:latin typeface="Cambria Math" panose="02040503050406030204" pitchFamily="18" charset="0"/>
                            <a:ea typeface="Cambria Math" panose="02040503050406030204" pitchFamily="18" charset="0"/>
                          </a:rPr>
                        </m:ctrlPr>
                      </m:sSupPr>
                      <m:e>
                        <m:r>
                          <a:rPr lang="en-US" altLang="zh-CN" sz="1600" i="1">
                            <a:latin typeface="Cambria Math" panose="02040503050406030204" pitchFamily="18" charset="0"/>
                            <a:ea typeface="宋体" panose="02010600030101010101" pitchFamily="2" charset="-122"/>
                            <a:cs typeface="Times New Roman" panose="02020603050405020304" pitchFamily="18" charset="0"/>
                          </a:rPr>
                          <m:t>𝑡𝑎𝑛</m:t>
                        </m:r>
                      </m:e>
                      <m:sup>
                        <m:r>
                          <a:rPr lang="zh-CN" altLang="en-US" sz="1600" i="1">
                            <a:latin typeface="Cambria Math" panose="02040503050406030204" pitchFamily="18" charset="0"/>
                            <a:ea typeface="微软雅黑" panose="020B0503020204020204" pitchFamily="34" charset="-122"/>
                            <a:cs typeface="微软雅黑" panose="020B0503020204020204" pitchFamily="34" charset="-122"/>
                          </a:rPr>
                          <m:t>−</m:t>
                        </m:r>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600" i="1">
                        <a:latin typeface="Cambria Math" panose="02040503050406030204" pitchFamily="18" charset="0"/>
                        <a:ea typeface="宋体" panose="02010600030101010101" pitchFamily="2" charset="-122"/>
                        <a:cs typeface="Times New Roman" panose="02020603050405020304" pitchFamily="18" charset="0"/>
                      </a:rPr>
                      <m:t>(−1/</m:t>
                    </m:r>
                    <m:r>
                      <a:rPr lang="en-US" altLang="zh-CN" sz="1600" i="1">
                        <a:latin typeface="Cambria Math" panose="02040503050406030204" pitchFamily="18" charset="0"/>
                        <a:ea typeface="宋体" panose="02010600030101010101" pitchFamily="2" charset="-122"/>
                        <a:cs typeface="Times New Roman" panose="02020603050405020304" pitchFamily="18" charset="0"/>
                      </a:rPr>
                      <m:t>𝜇</m:t>
                    </m:r>
                    <m:r>
                      <a:rPr lang="en-US" altLang="zh-CN" sz="1600" i="1">
                        <a:latin typeface="Cambria Math" panose="02040503050406030204" pitchFamily="18" charset="0"/>
                        <a:ea typeface="宋体" panose="02010600030101010101" pitchFamily="2" charset="-122"/>
                        <a:cs typeface="Times New Roman" panose="02020603050405020304" pitchFamily="18" charset="0"/>
                      </a:rPr>
                      <m:t>0)</m:t>
                    </m:r>
                  </m:oMath>
                </a14:m>
                <a:r>
                  <a:rPr lang="en-US" altLang="zh-CN" sz="1600" dirty="0">
                    <a:latin typeface="Times New Roman" panose="02020603050405020304" pitchFamily="18" charset="0"/>
                    <a:ea typeface="宋体" panose="02010600030101010101" pitchFamily="2" charset="-122"/>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阶</a:t>
                </a:r>
                <a:r>
                  <a:rPr lang="en-US" altLang="zh-CN" sz="1600" dirty="0">
                    <a:latin typeface="Times New Roman" panose="02020603050405020304" pitchFamily="18" charset="0"/>
                    <a:ea typeface="宋体" panose="02010600030101010101" pitchFamily="2" charset="-122"/>
                  </a:rPr>
                  <a:t>FRFT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表示为：</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即</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是说在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阶分数阶傅里叶域中</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信号经过</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FRFT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以后能量汇聚到</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u=0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这一点</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kern="100" dirty="0">
                    <a:latin typeface="Times New Roman" panose="02020603050405020304" pitchFamily="18" charset="0"/>
                    <a:ea typeface="宋体" panose="02010600030101010101" pitchFamily="2" charset="-122"/>
                    <a:cs typeface="Times New Roman" panose="02020603050405020304" pitchFamily="18" charset="0"/>
                  </a:rPr>
                  <a:t>其实是</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f0</a:t>
                </a:r>
                <a:r>
                  <a:rPr lang="zh-CN" altLang="en-US" sz="1600" b="1" kern="100" dirty="0">
                    <a:latin typeface="Times New Roman" panose="02020603050405020304" pitchFamily="18" charset="0"/>
                    <a:ea typeface="宋体" panose="02010600030101010101" pitchFamily="2" charset="-122"/>
                    <a:cs typeface="Times New Roman" panose="02020603050405020304" pitchFamily="18" charset="0"/>
                  </a:rPr>
                  <a:t>这一中心频率</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上，即</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 LFM </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信号</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x(t)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在</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阶分数阶傅里叶域中具有最强的能量汇聚特性。这个</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p</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阶即为该信号的最佳变换阶次</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一个</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LFM</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信号的最佳变换阶次只跟它的调频率</a:t>
                </a:r>
                <a14:m>
                  <m:oMath xmlns:m="http://schemas.openxmlformats.org/officeDocument/2006/math">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𝝁</m:t>
                    </m:r>
                    <m:r>
                      <a:rPr lang="en-US" altLang="zh-CN" sz="1600" b="1" i="1" kern="100">
                        <a:latin typeface="Cambria Math" panose="02040503050406030204" pitchFamily="18" charset="0"/>
                        <a:ea typeface="宋体" panose="02010600030101010101" pitchFamily="2" charset="-122"/>
                        <a:cs typeface="Times New Roman" panose="02020603050405020304" pitchFamily="18" charset="0"/>
                      </a:rPr>
                      <m:t>𝟎</m:t>
                    </m:r>
                  </m:oMath>
                </a14:m>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有关，而我们要讨论的多目标回波信号的调频率</a:t>
                </a:r>
                <a14:m>
                  <m:oMath xmlns:m="http://schemas.openxmlformats.org/officeDocument/2006/math">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𝝁</m:t>
                    </m:r>
                    <m:r>
                      <a:rPr lang="en-US" altLang="zh-CN" sz="1600" b="1" i="1" kern="100">
                        <a:solidFill>
                          <a:srgbClr val="000000"/>
                        </a:solidFill>
                        <a:latin typeface="Cambria Math" panose="02040503050406030204" pitchFamily="18" charset="0"/>
                        <a:ea typeface="宋体" panose="02010600030101010101" pitchFamily="2" charset="-122"/>
                        <a:cs typeface="Times New Roman" panose="02020603050405020304" pitchFamily="18" charset="0"/>
                      </a:rPr>
                      <m:t>𝟎</m:t>
                    </m:r>
                  </m:oMath>
                </a14:m>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都是近似相等的</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zh-CN" altLang="zh-CN" sz="1600" kern="100" dirty="0">
                  <a:latin typeface="+mn-ea"/>
                  <a:cs typeface="Times New Roman" panose="02020603050405020304" pitchFamily="18" charset="0"/>
                </a:endParaRPr>
              </a:p>
            </p:txBody>
          </p:sp>
        </mc:Choice>
        <mc:Fallback xmlns="">
          <p:sp>
            <p:nvSpPr>
              <p:cNvPr id="10" name="矩形 9">
                <a:extLst>
                  <a:ext uri="{FF2B5EF4-FFF2-40B4-BE49-F238E27FC236}">
                    <a16:creationId xmlns:a16="http://schemas.microsoft.com/office/drawing/2014/main" id="{CEC8EF42-3941-4F3E-AEB8-1B4C52D12CE8}"/>
                  </a:ext>
                </a:extLst>
              </p:cNvPr>
              <p:cNvSpPr>
                <a:spLocks noRot="1" noChangeAspect="1" noMove="1" noResize="1" noEditPoints="1" noAdjustHandles="1" noChangeArrowheads="1" noChangeShapeType="1" noTextEdit="1"/>
              </p:cNvSpPr>
              <p:nvPr/>
            </p:nvSpPr>
            <p:spPr bwMode="auto">
              <a:xfrm>
                <a:off x="6198834" y="1328167"/>
                <a:ext cx="4979239" cy="5297047"/>
              </a:xfrm>
              <a:prstGeom prst="rect">
                <a:avLst/>
              </a:prstGeom>
              <a:blipFill>
                <a:blip r:embed="rId5"/>
                <a:stretch>
                  <a:fillRect l="-611" t="-230" r="-4518"/>
                </a:stretch>
              </a:blipFill>
              <a:ln>
                <a:solidFill>
                  <a:schemeClr val="tx1"/>
                </a:solidFill>
              </a:ln>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AD5ACBE4-0ACB-433E-A0D8-F1CD46F5586C}"/>
              </a:ext>
            </a:extLst>
          </p:cNvPr>
          <p:cNvPicPr>
            <a:picLocks noChangeAspect="1"/>
          </p:cNvPicPr>
          <p:nvPr/>
        </p:nvPicPr>
        <p:blipFill>
          <a:blip r:embed="rId6"/>
          <a:stretch>
            <a:fillRect/>
          </a:stretch>
        </p:blipFill>
        <p:spPr>
          <a:xfrm>
            <a:off x="7224850" y="1726206"/>
            <a:ext cx="2530059" cy="579170"/>
          </a:xfrm>
          <a:prstGeom prst="rect">
            <a:avLst/>
          </a:prstGeom>
        </p:spPr>
      </p:pic>
      <p:pic>
        <p:nvPicPr>
          <p:cNvPr id="8" name="图片 7">
            <a:extLst>
              <a:ext uri="{FF2B5EF4-FFF2-40B4-BE49-F238E27FC236}">
                <a16:creationId xmlns:a16="http://schemas.microsoft.com/office/drawing/2014/main" id="{A4FC1FE1-E301-4E7E-8E22-8304C63D59D6}"/>
              </a:ext>
            </a:extLst>
          </p:cNvPr>
          <p:cNvPicPr>
            <a:picLocks noChangeAspect="1"/>
          </p:cNvPicPr>
          <p:nvPr/>
        </p:nvPicPr>
        <p:blipFill>
          <a:blip r:embed="rId7"/>
          <a:stretch>
            <a:fillRect/>
          </a:stretch>
        </p:blipFill>
        <p:spPr>
          <a:xfrm>
            <a:off x="7432132" y="3760402"/>
            <a:ext cx="2322777" cy="475529"/>
          </a:xfrm>
          <a:prstGeom prst="rect">
            <a:avLst/>
          </a:prstGeom>
        </p:spPr>
      </p:pic>
    </p:spTree>
    <p:extLst>
      <p:ext uri="{BB962C8B-B14F-4D97-AF65-F5344CB8AC3E}">
        <p14:creationId xmlns:p14="http://schemas.microsoft.com/office/powerpoint/2010/main" val="526649697"/>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19595950-E7B4-40B5-984E-EB1D0B54A1E1}"/>
              </a:ext>
            </a:extLst>
          </p:cNvPr>
          <p:cNvSpPr/>
          <p:nvPr/>
        </p:nvSpPr>
        <p:spPr bwMode="auto">
          <a:xfrm>
            <a:off x="5697724" y="3260441"/>
            <a:ext cx="6161483" cy="2944417"/>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mn-ea"/>
                <a:cs typeface="Times New Roman" panose="02020603050405020304" pitchFamily="18" charset="0"/>
              </a:rPr>
              <a:t>将</a:t>
            </a:r>
            <a:r>
              <a:rPr lang="en-US" altLang="zh-CN" sz="1600" kern="100" dirty="0">
                <a:latin typeface="+mn-ea"/>
                <a:cs typeface="Times New Roman" panose="02020603050405020304" pitchFamily="18" charset="0"/>
              </a:rPr>
              <a:t>FRFT</a:t>
            </a:r>
            <a:r>
              <a:rPr lang="zh-CN" altLang="en-US" sz="1600" kern="100" dirty="0">
                <a:latin typeface="+mn-ea"/>
                <a:cs typeface="Times New Roman" panose="02020603050405020304" pitchFamily="18" charset="0"/>
              </a:rPr>
              <a:t>离散化得到的</a:t>
            </a:r>
            <a:r>
              <a:rPr lang="en-US" altLang="zh-CN" sz="1600" kern="100" dirty="0">
                <a:latin typeface="+mn-ea"/>
                <a:cs typeface="Times New Roman" panose="02020603050405020304" pitchFamily="18" charset="0"/>
              </a:rPr>
              <a:t>DFRFT</a:t>
            </a:r>
            <a:r>
              <a:rPr lang="zh-CN" altLang="en-US" sz="1600" kern="100" dirty="0">
                <a:latin typeface="+mn-ea"/>
                <a:cs typeface="Times New Roman" panose="02020603050405020304" pitchFamily="18" charset="0"/>
              </a:rPr>
              <a:t>代入信息熵公式</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以</a:t>
            </a:r>
            <a:r>
              <a:rPr lang="en-US" altLang="zh-CN" sz="1600" kern="100" dirty="0">
                <a:latin typeface="+mn-ea"/>
                <a:cs typeface="Times New Roman" panose="02020603050405020304" pitchFamily="18" charset="0"/>
              </a:rPr>
              <a:t>p</a:t>
            </a:r>
            <a:r>
              <a:rPr lang="zh-CN" altLang="en-US" sz="1600" kern="100">
                <a:latin typeface="+mn-ea"/>
                <a:cs typeface="Times New Roman" panose="02020603050405020304" pitchFamily="18" charset="0"/>
              </a:rPr>
              <a:t>为概率变量</a:t>
            </a:r>
            <a:r>
              <a:rPr lang="en-US" altLang="zh-CN" sz="1600" kern="100">
                <a:latin typeface="+mn-ea"/>
                <a:cs typeface="Times New Roman" panose="02020603050405020304" pitchFamily="18" charset="0"/>
              </a:rPr>
              <a:t>)</a:t>
            </a:r>
            <a:r>
              <a:rPr lang="zh-CN" altLang="en-US" sz="1600" kern="100" dirty="0">
                <a:latin typeface="+mn-ea"/>
                <a:cs typeface="Times New Roman" panose="02020603050405020304" pitchFamily="18" charset="0"/>
              </a:rPr>
              <a:t>：</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r>
              <a:rPr lang="zh-CN" altLang="en-US" sz="1600" kern="100" dirty="0">
                <a:latin typeface="+mn-ea"/>
                <a:cs typeface="Times New Roman" panose="02020603050405020304" pitchFamily="18" charset="0"/>
              </a:rPr>
              <a:t>由于在特定的最佳阶次处，信息熵确实是最小的，但是其表现出的冲激函数特性并不明显</a:t>
            </a:r>
            <a:r>
              <a:rPr lang="en-US" altLang="zh-CN" sz="1600" kern="100" dirty="0">
                <a:latin typeface="+mn-ea"/>
                <a:cs typeface="Times New Roman" panose="02020603050405020304" pitchFamily="18" charset="0"/>
              </a:rPr>
              <a:t>.</a:t>
            </a:r>
            <a:r>
              <a:rPr lang="zh-CN" altLang="en-US" sz="1600" kern="100" dirty="0">
                <a:latin typeface="+mn-ea"/>
                <a:cs typeface="Times New Roman" panose="02020603050405020304" pitchFamily="18" charset="0"/>
              </a:rPr>
              <a:t>于是，还可以定义一种新的熵函数：</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式中</a:t>
            </a:r>
            <a:r>
              <a:rPr lang="en-US" altLang="zh-CN" sz="1600" dirty="0">
                <a:latin typeface="Times New Roman" panose="02020603050405020304" pitchFamily="18" charset="0"/>
                <a:ea typeface="宋体" panose="02010600030101010101" pitchFamily="2" charset="-122"/>
              </a:rPr>
              <a:t> max(</a:t>
            </a:r>
            <a:r>
              <a:rPr lang="en-US" altLang="zh-CN" sz="1600" i="1" dirty="0">
                <a:latin typeface="Times New Roman" panose="02020603050405020304" pitchFamily="18" charset="0"/>
                <a:ea typeface="宋体" panose="02010600030101010101" pitchFamily="2" charset="-122"/>
              </a:rPr>
              <a:t>E</a:t>
            </a:r>
            <a:r>
              <a:rPr lang="en-US" altLang="zh-CN" sz="1600" dirty="0">
                <a:latin typeface="Times New Roman" panose="02020603050405020304" pitchFamily="18" charset="0"/>
                <a:ea typeface="宋体" panose="02010600030101010101" pitchFamily="2" charset="-122"/>
              </a:rPr>
              <a:t>(</a:t>
            </a:r>
            <a:r>
              <a:rPr lang="en-US" altLang="zh-CN" sz="1600" i="1" dirty="0">
                <a:latin typeface="Times New Roman" panose="02020603050405020304" pitchFamily="18" charset="0"/>
                <a:ea typeface="宋体" panose="02010600030101010101" pitchFamily="2" charset="-122"/>
              </a:rPr>
              <a:t>p</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为最大熵值，</a:t>
            </a:r>
            <a:r>
              <a:rPr lang="en-US" altLang="zh-CN" sz="1600" i="1" dirty="0">
                <a:latin typeface="Times New Roman" panose="02020603050405020304" pitchFamily="18" charset="0"/>
                <a:ea typeface="宋体" panose="02010600030101010101" pitchFamily="2" charset="-122"/>
              </a:rPr>
              <a:t>β </a:t>
            </a:r>
            <a:r>
              <a:rPr lang="en-US" altLang="zh-CN" sz="1600" dirty="0">
                <a:latin typeface="Times New Roman" panose="02020603050405020304" pitchFamily="18" charset="0"/>
                <a:ea typeface="宋体" panose="02010600030101010101" pitchFamily="2" charset="-122"/>
              </a:rPr>
              <a:t>= 2 (</a:t>
            </a:r>
            <a:r>
              <a:rPr lang="en-US" altLang="zh-CN" sz="1600" i="1" dirty="0">
                <a:latin typeface="Times New Roman" panose="02020603050405020304" pitchFamily="18" charset="0"/>
                <a:ea typeface="宋体" panose="02010600030101010101" pitchFamily="2" charset="-122"/>
              </a:rPr>
              <a:t>β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理论上越大越好，但是随着</a:t>
            </a:r>
            <a:r>
              <a:rPr lang="zh-CN" altLang="zh-CN" sz="1600" dirty="0">
                <a:ea typeface="Times New Roman" panose="02020603050405020304" pitchFamily="18" charset="0"/>
              </a:rPr>
              <a:t> </a:t>
            </a:r>
            <a:r>
              <a:rPr lang="en-US" altLang="zh-CN" sz="1600" i="1" dirty="0">
                <a:ea typeface="Times New Roman" panose="02020603050405020304" pitchFamily="18" charset="0"/>
              </a:rPr>
              <a:t>β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增大，公式复杂度增加以及收敛速度下降会延长运算时间，</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实验验证</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sz="1600" i="1" dirty="0">
                <a:latin typeface="Times New Roman" panose="02020603050405020304" pitchFamily="18" charset="0"/>
                <a:ea typeface="宋体" panose="02010600030101010101" pitchFamily="2" charset="-122"/>
              </a:rPr>
              <a:t>β </a:t>
            </a:r>
            <a:r>
              <a:rPr lang="en-US" altLang="zh-CN" sz="1600" dirty="0">
                <a:latin typeface="Times New Roman" panose="02020603050405020304" pitchFamily="18" charset="0"/>
                <a:ea typeface="宋体" panose="02010600030101010101" pitchFamily="2" charset="-122"/>
              </a:rPr>
              <a:t>= 2</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时函数的冲激特性已满足实验要求</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600" kern="100" dirty="0">
              <a:latin typeface="+mn-ea"/>
              <a:cs typeface="Times New Roman" panose="02020603050405020304" pitchFamily="18" charset="0"/>
            </a:endParaRPr>
          </a:p>
        </p:txBody>
      </p:sp>
      <p:sp>
        <p:nvSpPr>
          <p:cNvPr id="2" name="矩形 1">
            <a:extLst>
              <a:ext uri="{FF2B5EF4-FFF2-40B4-BE49-F238E27FC236}">
                <a16:creationId xmlns:a16="http://schemas.microsoft.com/office/drawing/2014/main" id="{521AFB1E-A3EE-4E1E-81E7-51A50B0BB84D}"/>
              </a:ext>
            </a:extLst>
          </p:cNvPr>
          <p:cNvSpPr/>
          <p:nvPr/>
        </p:nvSpPr>
        <p:spPr>
          <a:xfrm>
            <a:off x="0" y="230817"/>
            <a:ext cx="7057251" cy="1384995"/>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3</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基于</a:t>
            </a:r>
            <a:r>
              <a:rPr lang="en-US" altLang="zh-CN" sz="2800" dirty="0">
                <a:ln w="0"/>
                <a:solidFill>
                  <a:srgbClr val="2D2D8A"/>
                </a:solidFill>
                <a:effectLst>
                  <a:outerShdw blurRad="38100" dist="19050" dir="2700000" algn="tl" rotWithShape="0">
                    <a:srgbClr val="000000">
                      <a:alpha val="40000"/>
                    </a:srgbClr>
                  </a:outerShdw>
                </a:effectLst>
              </a:rPr>
              <a:t>FRFT</a:t>
            </a:r>
            <a:r>
              <a:rPr lang="zh-CN" altLang="en-US" sz="2800" dirty="0">
                <a:ln w="0"/>
                <a:solidFill>
                  <a:srgbClr val="2D2D8A"/>
                </a:solidFill>
                <a:effectLst>
                  <a:outerShdw blurRad="38100" dist="19050" dir="2700000" algn="tl" rotWithShape="0">
                    <a:srgbClr val="000000">
                      <a:alpha val="40000"/>
                    </a:srgbClr>
                  </a:outerShdw>
                </a:effectLst>
              </a:rPr>
              <a:t>的架次分辨算法 </a:t>
            </a:r>
            <a:r>
              <a:rPr lang="en-US" altLang="zh-CN" sz="2800" dirty="0">
                <a:ln w="0"/>
                <a:solidFill>
                  <a:srgbClr val="2D2D8A"/>
                </a:solidFill>
                <a:effectLst>
                  <a:outerShdw blurRad="38100" dist="19050" dir="2700000" algn="tl" rotWithShape="0">
                    <a:srgbClr val="000000">
                      <a:alpha val="40000"/>
                    </a:srgbClr>
                  </a:outerShdw>
                </a:effectLst>
              </a:rPr>
              <a:t>– </a:t>
            </a:r>
            <a:r>
              <a:rPr lang="zh-CN" altLang="en-US" sz="2800" dirty="0">
                <a:ln w="0"/>
                <a:solidFill>
                  <a:srgbClr val="2D2D8A"/>
                </a:solidFill>
                <a:effectLst>
                  <a:outerShdw blurRad="38100" dist="19050" dir="2700000" algn="tl" rotWithShape="0">
                    <a:srgbClr val="000000">
                      <a:alpha val="40000"/>
                    </a:srgbClr>
                  </a:outerShdw>
                </a:effectLst>
              </a:rPr>
              <a:t>实现步骤</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21" name="对话气泡: 椭圆形 20">
            <a:extLst>
              <a:ext uri="{FF2B5EF4-FFF2-40B4-BE49-F238E27FC236}">
                <a16:creationId xmlns:a16="http://schemas.microsoft.com/office/drawing/2014/main" id="{F46015A6-D8FC-4E2D-9B02-9A91A053DACB}"/>
              </a:ext>
            </a:extLst>
          </p:cNvPr>
          <p:cNvSpPr/>
          <p:nvPr/>
        </p:nvSpPr>
        <p:spPr bwMode="auto">
          <a:xfrm>
            <a:off x="9657184" y="850991"/>
            <a:ext cx="746449" cy="576593"/>
          </a:xfrm>
          <a:prstGeom prst="wedgeEllipseCallout">
            <a:avLst/>
          </a:prstGeom>
          <a:noFill/>
          <a:ln>
            <a:noFill/>
          </a:ln>
        </p:spPr>
        <p:txBody>
          <a:bodyPr vert="horz" wrap="square" lIns="91440" tIns="45720" rIns="91440" bIns="45720" numCol="1" rtlCol="0" anchor="t" anchorCtr="0" compatLnSpc="1"/>
          <a:lstStyle/>
          <a:p>
            <a:pPr marL="342900" marR="0" lvl="0" indent="-342900" algn="l" defTabSz="914400" rtl="0" eaLnBrk="1" fontAlgn="base" latinLnBrk="0" hangingPunct="1">
              <a:lnSpc>
                <a:spcPct val="120000"/>
              </a:lnSpc>
              <a:spcBef>
                <a:spcPct val="0"/>
              </a:spcBef>
              <a:spcAft>
                <a:spcPct val="0"/>
              </a:spcAft>
              <a:buClr>
                <a:srgbClr val="99CC00"/>
              </a:buClr>
              <a:buSzTx/>
              <a:buFont typeface="Wingdings" panose="05000000000000000000" pitchFamily="2" charset="2"/>
              <a:buChar char="l"/>
              <a:tabLst/>
              <a:defRPr/>
            </a:pPr>
            <a:endParaRPr kumimoji="0" lang="zh-CN" altLang="en-US" sz="23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 name="矩形 3">
            <a:extLst>
              <a:ext uri="{FF2B5EF4-FFF2-40B4-BE49-F238E27FC236}">
                <a16:creationId xmlns:a16="http://schemas.microsoft.com/office/drawing/2014/main" id="{F78EB876-C81C-46C8-B719-790D6EDCF549}"/>
              </a:ext>
            </a:extLst>
          </p:cNvPr>
          <p:cNvSpPr/>
          <p:nvPr/>
        </p:nvSpPr>
        <p:spPr bwMode="auto">
          <a:xfrm>
            <a:off x="494522" y="1240971"/>
            <a:ext cx="214605" cy="74645"/>
          </a:xfrm>
          <a:prstGeom prst="rect">
            <a:avLst/>
          </a:prstGeom>
          <a:no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11" name="矩形 10">
            <a:extLst>
              <a:ext uri="{FF2B5EF4-FFF2-40B4-BE49-F238E27FC236}">
                <a16:creationId xmlns:a16="http://schemas.microsoft.com/office/drawing/2014/main" id="{1A1036E4-176C-479B-ADDB-F1366292EB49}"/>
              </a:ext>
            </a:extLst>
          </p:cNvPr>
          <p:cNvSpPr/>
          <p:nvPr/>
        </p:nvSpPr>
        <p:spPr bwMode="auto">
          <a:xfrm>
            <a:off x="6682937" y="1092065"/>
            <a:ext cx="4979239" cy="1771865"/>
          </a:xfrm>
          <a:prstGeom prst="rect">
            <a:avLst/>
          </a:prstGeom>
          <a:solidFill>
            <a:schemeClr val="accent6">
              <a:lumMod val="20000"/>
              <a:lumOff val="80000"/>
            </a:schemeClr>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mn-ea"/>
                <a:cs typeface="Times New Roman" panose="02020603050405020304" pitchFamily="18" charset="0"/>
              </a:rPr>
              <a:t>基于</a:t>
            </a:r>
            <a:r>
              <a:rPr lang="en-US" altLang="zh-CN" sz="1600" kern="100" dirty="0">
                <a:latin typeface="+mn-ea"/>
                <a:cs typeface="Times New Roman" panose="02020603050405020304" pitchFamily="18" charset="0"/>
              </a:rPr>
              <a:t>FRFT</a:t>
            </a:r>
            <a:r>
              <a:rPr lang="zh-CN" altLang="en-US" sz="1600" kern="100" dirty="0">
                <a:latin typeface="+mn-ea"/>
                <a:cs typeface="Times New Roman" panose="02020603050405020304" pitchFamily="18" charset="0"/>
              </a:rPr>
              <a:t>的能量汇聚特性，提出算法的实现步骤：</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marL="285750" indent="-285750" algn="just">
              <a:lnSpc>
                <a:spcPts val="2200"/>
              </a:lnSpc>
              <a:spcAft>
                <a:spcPts val="0"/>
              </a:spcAft>
              <a:buFont typeface="Arial" panose="020B0604020202020204" pitchFamily="34" charset="0"/>
              <a:buChar char="•"/>
            </a:pPr>
            <a:r>
              <a:rPr lang="zh-CN" altLang="en-US" sz="1600" kern="100" dirty="0">
                <a:latin typeface="+mn-ea"/>
                <a:cs typeface="Times New Roman" panose="02020603050405020304" pitchFamily="18" charset="0"/>
              </a:rPr>
              <a:t>找出飞行队列回波信号的最佳变换阶次</a:t>
            </a:r>
            <a:endParaRPr lang="en-US" altLang="zh-CN" sz="1600" kern="100" dirty="0">
              <a:latin typeface="+mn-ea"/>
              <a:cs typeface="Times New Roman" panose="02020603050405020304" pitchFamily="18" charset="0"/>
            </a:endParaRPr>
          </a:p>
          <a:p>
            <a:pPr marL="285750" indent="-285750" algn="just">
              <a:lnSpc>
                <a:spcPts val="2200"/>
              </a:lnSpc>
              <a:spcAft>
                <a:spcPts val="0"/>
              </a:spcAft>
              <a:buFont typeface="Arial" panose="020B0604020202020204" pitchFamily="34" charset="0"/>
              <a:buChar char="•"/>
            </a:pPr>
            <a:endParaRPr lang="en-US" altLang="zh-CN" sz="1600" kern="100" dirty="0">
              <a:latin typeface="+mn-ea"/>
              <a:cs typeface="Times New Roman" panose="02020603050405020304" pitchFamily="18" charset="0"/>
            </a:endParaRPr>
          </a:p>
          <a:p>
            <a:pPr marL="285750" indent="-285750" algn="just">
              <a:lnSpc>
                <a:spcPts val="2200"/>
              </a:lnSpc>
              <a:spcAft>
                <a:spcPts val="0"/>
              </a:spcAft>
              <a:buFont typeface="Arial" panose="020B0604020202020204" pitchFamily="34" charset="0"/>
              <a:buChar char="•"/>
            </a:pPr>
            <a:r>
              <a:rPr lang="zh-CN" altLang="en-US" sz="1600" kern="100" dirty="0">
                <a:latin typeface="+mn-ea"/>
                <a:cs typeface="Times New Roman" panose="02020603050405020304" pitchFamily="18" charset="0"/>
              </a:rPr>
              <a:t>在此阶次上进行分数傅里叶变换获取对应频谱</a:t>
            </a:r>
            <a:endParaRPr lang="en-US" altLang="zh-CN" sz="1600" kern="100" dirty="0">
              <a:latin typeface="+mn-ea"/>
              <a:cs typeface="Times New Roman" panose="02020603050405020304" pitchFamily="18" charset="0"/>
            </a:endParaRPr>
          </a:p>
          <a:p>
            <a:pPr marL="285750" indent="-285750" algn="just">
              <a:lnSpc>
                <a:spcPts val="2200"/>
              </a:lnSpc>
              <a:spcAft>
                <a:spcPts val="0"/>
              </a:spcAft>
              <a:buFont typeface="Arial" panose="020B0604020202020204" pitchFamily="34" charset="0"/>
              <a:buChar char="•"/>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zh-CN" altLang="zh-CN" sz="1600" kern="100" dirty="0">
              <a:latin typeface="+mn-ea"/>
              <a:cs typeface="Times New Roman" panose="02020603050405020304" pitchFamily="18" charset="0"/>
            </a:endParaRPr>
          </a:p>
        </p:txBody>
      </p:sp>
      <p:sp>
        <p:nvSpPr>
          <p:cNvPr id="9" name="矩形 8">
            <a:extLst>
              <a:ext uri="{FF2B5EF4-FFF2-40B4-BE49-F238E27FC236}">
                <a16:creationId xmlns:a16="http://schemas.microsoft.com/office/drawing/2014/main" id="{27D9E13B-A1D3-4D20-B0AC-7E8F18E4E3D4}"/>
              </a:ext>
            </a:extLst>
          </p:cNvPr>
          <p:cNvSpPr/>
          <p:nvPr/>
        </p:nvSpPr>
        <p:spPr>
          <a:xfrm>
            <a:off x="440448" y="1093627"/>
            <a:ext cx="2787943" cy="369332"/>
          </a:xfrm>
          <a:prstGeom prst="rect">
            <a:avLst/>
          </a:prstGeom>
          <a:noFill/>
        </p:spPr>
        <p:txBody>
          <a:bodyPr wrap="none" lIns="91440" tIns="45720" rIns="91440" bIns="45720">
            <a:spAutoFit/>
          </a:bodyPr>
          <a:lstStyle/>
          <a:p>
            <a:pPr algn="ctr"/>
            <a:r>
              <a:rPr lang="zh-CN" altLang="en-US" b="0" cap="none" spc="0" dirty="0">
                <a:ln w="0"/>
                <a:solidFill>
                  <a:schemeClr val="tx1"/>
                </a:solidFill>
                <a:effectLst>
                  <a:outerShdw blurRad="38100" dist="19050" dir="2700000" algn="tl" rotWithShape="0">
                    <a:schemeClr val="dk1">
                      <a:alpha val="40000"/>
                    </a:schemeClr>
                  </a:outerShdw>
                </a:effectLst>
              </a:rPr>
              <a:t>步骤一</a:t>
            </a:r>
            <a:r>
              <a:rPr lang="en-US" altLang="zh-CN" b="0" cap="none" spc="0" dirty="0">
                <a:ln w="0"/>
                <a:solidFill>
                  <a:schemeClr val="tx1"/>
                </a:solidFill>
                <a:effectLst>
                  <a:outerShdw blurRad="38100" dist="19050" dir="2700000" algn="tl" rotWithShape="0">
                    <a:schemeClr val="dk1">
                      <a:alpha val="40000"/>
                    </a:schemeClr>
                  </a:outerShdw>
                </a:effectLst>
              </a:rPr>
              <a:t>:</a:t>
            </a:r>
            <a:r>
              <a:rPr lang="zh-CN" altLang="en-US" b="0" cap="none" spc="0" dirty="0">
                <a:ln w="0"/>
                <a:solidFill>
                  <a:schemeClr val="tx1"/>
                </a:solidFill>
                <a:effectLst>
                  <a:outerShdw blurRad="38100" dist="19050" dir="2700000" algn="tl" rotWithShape="0">
                    <a:schemeClr val="dk1">
                      <a:alpha val="40000"/>
                    </a:schemeClr>
                  </a:outerShdw>
                </a:effectLst>
              </a:rPr>
              <a:t>获取最佳变换阶次</a:t>
            </a:r>
          </a:p>
        </p:txBody>
      </p:sp>
      <p:sp>
        <p:nvSpPr>
          <p:cNvPr id="13" name="矩形 12">
            <a:extLst>
              <a:ext uri="{FF2B5EF4-FFF2-40B4-BE49-F238E27FC236}">
                <a16:creationId xmlns:a16="http://schemas.microsoft.com/office/drawing/2014/main" id="{CC286650-7861-4342-9FF4-0795CA6D0783}"/>
              </a:ext>
            </a:extLst>
          </p:cNvPr>
          <p:cNvSpPr/>
          <p:nvPr/>
        </p:nvSpPr>
        <p:spPr bwMode="auto">
          <a:xfrm>
            <a:off x="251926" y="1610303"/>
            <a:ext cx="4979239" cy="4594555"/>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mn-ea"/>
                <a:cs typeface="Times New Roman" panose="02020603050405020304" pitchFamily="18" charset="0"/>
              </a:rPr>
              <a:t>将获取信号最佳变换阶次的问题转换为求解最小信号熵值的问题：</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r>
              <a:rPr lang="zh-CN" altLang="en-US" sz="1600" kern="100" dirty="0">
                <a:latin typeface="+mn-ea"/>
                <a:cs typeface="Times New Roman" panose="02020603050405020304" pitchFamily="18" charset="0"/>
              </a:rPr>
              <a:t>在信息论中，熵值是不确定程度的度量，熵值越大，不确定性越大，系统混乱程度越强；反之，熵值越小，不确定性越小，系统混乱程度越低。</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r>
              <a:rPr lang="zh-CN" altLang="en-US" sz="1600" kern="100" dirty="0">
                <a:latin typeface="+mn-ea"/>
                <a:cs typeface="Times New Roman" panose="02020603050405020304" pitchFamily="18" charset="0"/>
              </a:rPr>
              <a:t>利用</a:t>
            </a:r>
            <a:r>
              <a:rPr lang="en-US" altLang="zh-CN" sz="1600" kern="100" dirty="0">
                <a:latin typeface="+mn-ea"/>
                <a:cs typeface="Times New Roman" panose="02020603050405020304" pitchFamily="18" charset="0"/>
              </a:rPr>
              <a:t>FRFT</a:t>
            </a:r>
            <a:r>
              <a:rPr lang="zh-CN" altLang="en-US" sz="1600" kern="100" dirty="0">
                <a:latin typeface="+mn-ea"/>
                <a:cs typeface="Times New Roman" panose="02020603050405020304" pitchFamily="18" charset="0"/>
              </a:rPr>
              <a:t>分析</a:t>
            </a:r>
            <a:r>
              <a:rPr lang="en-US" altLang="zh-CN" sz="1600" kern="100" dirty="0">
                <a:latin typeface="+mn-ea"/>
                <a:cs typeface="Times New Roman" panose="02020603050405020304" pitchFamily="18" charset="0"/>
              </a:rPr>
              <a:t>LFM</a:t>
            </a:r>
            <a:r>
              <a:rPr lang="zh-CN" altLang="en-US" sz="1600" kern="100" dirty="0">
                <a:latin typeface="+mn-ea"/>
                <a:cs typeface="Times New Roman" panose="02020603050405020304" pitchFamily="18" charset="0"/>
              </a:rPr>
              <a:t>信号时，</a:t>
            </a:r>
            <a:r>
              <a:rPr lang="zh-CN" altLang="en-US" sz="1600" b="1" kern="100" dirty="0">
                <a:latin typeface="+mn-ea"/>
                <a:cs typeface="Times New Roman" panose="02020603050405020304" pitchFamily="18" charset="0"/>
              </a:rPr>
              <a:t>由于最优阶次的存在，使得信号在时频域的能量聚集产生了不确定性</a:t>
            </a:r>
            <a:r>
              <a:rPr lang="zh-CN" altLang="en-US" sz="1600" kern="100" dirty="0">
                <a:latin typeface="+mn-ea"/>
                <a:cs typeface="Times New Roman" panose="02020603050405020304" pitchFamily="18" charset="0"/>
              </a:rPr>
              <a:t>。</a:t>
            </a:r>
            <a:r>
              <a:rPr lang="zh-CN" altLang="en-US" sz="1600" b="1" kern="100" dirty="0">
                <a:latin typeface="+mn-ea"/>
                <a:cs typeface="Times New Roman" panose="02020603050405020304" pitchFamily="18" charset="0"/>
              </a:rPr>
              <a:t>信号能量聚集度越高，对应的信息熵越小；信号能量聚集度越低</a:t>
            </a:r>
            <a:r>
              <a:rPr lang="en-US" altLang="zh-CN" sz="1600" b="1" kern="100" dirty="0">
                <a:latin typeface="+mn-ea"/>
                <a:cs typeface="Times New Roman" panose="02020603050405020304" pitchFamily="18" charset="0"/>
              </a:rPr>
              <a:t>(</a:t>
            </a:r>
            <a:r>
              <a:rPr lang="zh-CN" altLang="en-US" sz="1600" b="1" kern="100" dirty="0">
                <a:latin typeface="+mn-ea"/>
                <a:cs typeface="Times New Roman" panose="02020603050405020304" pitchFamily="18" charset="0"/>
              </a:rPr>
              <a:t>类似于高斯白噪声</a:t>
            </a:r>
            <a:r>
              <a:rPr lang="en-US" altLang="zh-CN" sz="1600" b="1" kern="100" dirty="0">
                <a:latin typeface="+mn-ea"/>
                <a:cs typeface="Times New Roman" panose="02020603050405020304" pitchFamily="18" charset="0"/>
              </a:rPr>
              <a:t>)</a:t>
            </a:r>
            <a:r>
              <a:rPr lang="zh-CN" altLang="en-US" sz="1600" b="1" kern="100" dirty="0">
                <a:latin typeface="+mn-ea"/>
                <a:cs typeface="Times New Roman" panose="02020603050405020304" pitchFamily="18" charset="0"/>
              </a:rPr>
              <a:t>，对应的信息熵越大</a:t>
            </a:r>
            <a:r>
              <a:rPr lang="zh-CN" altLang="en-US" sz="1600" kern="100" dirty="0">
                <a:latin typeface="+mn-ea"/>
                <a:cs typeface="Times New Roman" panose="02020603050405020304" pitchFamily="18" charset="0"/>
              </a:rPr>
              <a:t>。</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r>
              <a:rPr lang="zh-CN" altLang="en-US" sz="1600" kern="100" dirty="0">
                <a:latin typeface="+mn-ea"/>
                <a:cs typeface="Times New Roman" panose="02020603050405020304" pitchFamily="18" charset="0"/>
              </a:rPr>
              <a:t>我们知道对于某一个</a:t>
            </a:r>
            <a:r>
              <a:rPr lang="en-US" altLang="zh-CN" sz="1600" kern="100" dirty="0">
                <a:latin typeface="+mn-ea"/>
                <a:cs typeface="Times New Roman" panose="02020603050405020304" pitchFamily="18" charset="0"/>
              </a:rPr>
              <a:t>LFM</a:t>
            </a:r>
            <a:r>
              <a:rPr lang="zh-CN" altLang="en-US" sz="1600" kern="100" dirty="0">
                <a:latin typeface="+mn-ea"/>
                <a:cs typeface="Times New Roman" panose="02020603050405020304" pitchFamily="18" charset="0"/>
              </a:rPr>
              <a:t>信号，其</a:t>
            </a:r>
            <a:r>
              <a:rPr lang="en-US" altLang="zh-CN" sz="1600" kern="100" dirty="0">
                <a:latin typeface="+mn-ea"/>
                <a:cs typeface="Times New Roman" panose="02020603050405020304" pitchFamily="18" charset="0"/>
              </a:rPr>
              <a:t>FRFT</a:t>
            </a:r>
            <a:r>
              <a:rPr lang="zh-CN" altLang="en-US" sz="1600" kern="100" dirty="0">
                <a:latin typeface="+mn-ea"/>
                <a:cs typeface="Times New Roman" panose="02020603050405020304" pitchFamily="18" charset="0"/>
              </a:rPr>
              <a:t>处于最优阶次时，信号能量最集中，因此此时对应的信息熵值应该是最小的。</a:t>
            </a:r>
            <a:endParaRPr lang="zh-CN" altLang="zh-CN" sz="1600" kern="100" dirty="0">
              <a:latin typeface="+mn-ea"/>
              <a:cs typeface="Times New Roman" panose="02020603050405020304" pitchFamily="18" charset="0"/>
            </a:endParaRPr>
          </a:p>
        </p:txBody>
      </p:sp>
      <p:pic>
        <p:nvPicPr>
          <p:cNvPr id="12" name="图片 11">
            <a:extLst>
              <a:ext uri="{FF2B5EF4-FFF2-40B4-BE49-F238E27FC236}">
                <a16:creationId xmlns:a16="http://schemas.microsoft.com/office/drawing/2014/main" id="{4F830946-6739-462D-A296-8CF0F98EFE05}"/>
              </a:ext>
            </a:extLst>
          </p:cNvPr>
          <p:cNvPicPr>
            <a:picLocks noChangeAspect="1"/>
          </p:cNvPicPr>
          <p:nvPr/>
        </p:nvPicPr>
        <p:blipFill>
          <a:blip r:embed="rId3"/>
          <a:stretch>
            <a:fillRect/>
          </a:stretch>
        </p:blipFill>
        <p:spPr>
          <a:xfrm>
            <a:off x="7311356" y="3618796"/>
            <a:ext cx="2719052" cy="445047"/>
          </a:xfrm>
          <a:prstGeom prst="rect">
            <a:avLst/>
          </a:prstGeom>
        </p:spPr>
      </p:pic>
      <p:pic>
        <p:nvPicPr>
          <p:cNvPr id="14" name="图片 13">
            <a:extLst>
              <a:ext uri="{FF2B5EF4-FFF2-40B4-BE49-F238E27FC236}">
                <a16:creationId xmlns:a16="http://schemas.microsoft.com/office/drawing/2014/main" id="{2D276E43-7E23-466E-B2BD-9FB8CABC1F5F}"/>
              </a:ext>
            </a:extLst>
          </p:cNvPr>
          <p:cNvPicPr>
            <a:picLocks noChangeAspect="1"/>
          </p:cNvPicPr>
          <p:nvPr/>
        </p:nvPicPr>
        <p:blipFill>
          <a:blip r:embed="rId4"/>
          <a:stretch>
            <a:fillRect/>
          </a:stretch>
        </p:blipFill>
        <p:spPr>
          <a:xfrm>
            <a:off x="6871073" y="4752382"/>
            <a:ext cx="3532560" cy="403860"/>
          </a:xfrm>
          <a:prstGeom prst="rect">
            <a:avLst/>
          </a:prstGeom>
        </p:spPr>
      </p:pic>
      <p:sp>
        <p:nvSpPr>
          <p:cNvPr id="3" name="文本框 2">
            <a:extLst>
              <a:ext uri="{FF2B5EF4-FFF2-40B4-BE49-F238E27FC236}">
                <a16:creationId xmlns:a16="http://schemas.microsoft.com/office/drawing/2014/main" id="{AE007D16-A83B-4638-9126-7E2D68944D6E}"/>
              </a:ext>
            </a:extLst>
          </p:cNvPr>
          <p:cNvSpPr txBox="1"/>
          <p:nvPr/>
        </p:nvSpPr>
        <p:spPr>
          <a:xfrm>
            <a:off x="281827" y="6410628"/>
            <a:ext cx="11818776" cy="276999"/>
          </a:xfrm>
          <a:prstGeom prst="rect">
            <a:avLst/>
          </a:prstGeom>
          <a:noFill/>
        </p:spPr>
        <p:txBody>
          <a:bodyPr wrap="square" rtlCol="0">
            <a:spAutoFit/>
          </a:bodyPr>
          <a:lstStyle/>
          <a:p>
            <a:r>
              <a:rPr lang="en-US" altLang="zh-CN" sz="1200" dirty="0"/>
              <a:t>1. </a:t>
            </a:r>
            <a:r>
              <a:rPr lang="zh-CN" altLang="en-US" sz="1200" dirty="0"/>
              <a:t>周通</a:t>
            </a:r>
            <a:r>
              <a:rPr lang="en-US" altLang="zh-CN" sz="1200" dirty="0"/>
              <a:t>,</a:t>
            </a:r>
            <a:r>
              <a:rPr lang="zh-CN" altLang="en-US" sz="1200" dirty="0"/>
              <a:t>汤子跃</a:t>
            </a:r>
            <a:r>
              <a:rPr lang="en-US" altLang="zh-CN" sz="1200" dirty="0"/>
              <a:t>,</a:t>
            </a:r>
            <a:r>
              <a:rPr lang="zh-CN" altLang="en-US" sz="1200" dirty="0"/>
              <a:t>孙永健</a:t>
            </a:r>
            <a:r>
              <a:rPr lang="en-US" altLang="zh-CN" sz="1200" dirty="0"/>
              <a:t>,</a:t>
            </a:r>
            <a:r>
              <a:rPr lang="zh-CN" altLang="en-US" sz="1200" dirty="0"/>
              <a:t>陈一畅</a:t>
            </a:r>
            <a:r>
              <a:rPr lang="en-US" altLang="zh-CN" sz="1200" dirty="0"/>
              <a:t>,</a:t>
            </a:r>
            <a:r>
              <a:rPr lang="zh-CN" altLang="en-US" sz="1200" dirty="0"/>
              <a:t>王万田</a:t>
            </a:r>
            <a:r>
              <a:rPr lang="en-US" altLang="zh-CN" sz="1200" dirty="0"/>
              <a:t>.</a:t>
            </a:r>
            <a:r>
              <a:rPr lang="zh-CN" altLang="en-US" sz="1200" dirty="0"/>
              <a:t>基于延时相关和</a:t>
            </a:r>
            <a:r>
              <a:rPr lang="en-US" altLang="zh-CN" sz="1200" dirty="0"/>
              <a:t>FRFT</a:t>
            </a:r>
            <a:r>
              <a:rPr lang="zh-CN" altLang="en-US" sz="1200" dirty="0"/>
              <a:t>的编队目标架次分辨方法</a:t>
            </a:r>
            <a:r>
              <a:rPr lang="en-US" altLang="zh-CN" sz="1200" dirty="0"/>
              <a:t>[J].</a:t>
            </a:r>
            <a:r>
              <a:rPr lang="zh-CN" altLang="en-US" sz="1200" dirty="0"/>
              <a:t>空军预警学院学报</a:t>
            </a:r>
            <a:r>
              <a:rPr lang="en-US" altLang="zh-CN" sz="1200" dirty="0"/>
              <a:t>,2021,35(02):111-116.</a:t>
            </a:r>
            <a:endParaRPr lang="zh-CN" altLang="en-US" sz="1200" dirty="0"/>
          </a:p>
        </p:txBody>
      </p:sp>
    </p:spTree>
    <p:extLst>
      <p:ext uri="{BB962C8B-B14F-4D97-AF65-F5344CB8AC3E}">
        <p14:creationId xmlns:p14="http://schemas.microsoft.com/office/powerpoint/2010/main" val="3356256568"/>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0" y="230817"/>
            <a:ext cx="7057251" cy="1384995"/>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3</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基于</a:t>
            </a:r>
            <a:r>
              <a:rPr lang="en-US" altLang="zh-CN" sz="2800" dirty="0">
                <a:ln w="0"/>
                <a:solidFill>
                  <a:srgbClr val="2D2D8A"/>
                </a:solidFill>
                <a:effectLst>
                  <a:outerShdw blurRad="38100" dist="19050" dir="2700000" algn="tl" rotWithShape="0">
                    <a:srgbClr val="000000">
                      <a:alpha val="40000"/>
                    </a:srgbClr>
                  </a:outerShdw>
                </a:effectLst>
              </a:rPr>
              <a:t>FRFT</a:t>
            </a:r>
            <a:r>
              <a:rPr lang="zh-CN" altLang="en-US" sz="2800" dirty="0">
                <a:ln w="0"/>
                <a:solidFill>
                  <a:srgbClr val="2D2D8A"/>
                </a:solidFill>
                <a:effectLst>
                  <a:outerShdw blurRad="38100" dist="19050" dir="2700000" algn="tl" rotWithShape="0">
                    <a:srgbClr val="000000">
                      <a:alpha val="40000"/>
                    </a:srgbClr>
                  </a:outerShdw>
                </a:effectLst>
              </a:rPr>
              <a:t>的架次分辨算法 </a:t>
            </a:r>
            <a:r>
              <a:rPr lang="en-US" altLang="zh-CN" sz="2800" dirty="0">
                <a:ln w="0"/>
                <a:solidFill>
                  <a:srgbClr val="2D2D8A"/>
                </a:solidFill>
                <a:effectLst>
                  <a:outerShdw blurRad="38100" dist="19050" dir="2700000" algn="tl" rotWithShape="0">
                    <a:srgbClr val="000000">
                      <a:alpha val="40000"/>
                    </a:srgbClr>
                  </a:outerShdw>
                </a:effectLst>
              </a:rPr>
              <a:t>– </a:t>
            </a:r>
            <a:r>
              <a:rPr lang="zh-CN" altLang="en-US" sz="2800" dirty="0">
                <a:ln w="0"/>
                <a:solidFill>
                  <a:srgbClr val="2D2D8A"/>
                </a:solidFill>
                <a:effectLst>
                  <a:outerShdw blurRad="38100" dist="19050" dir="2700000" algn="tl" rotWithShape="0">
                    <a:srgbClr val="000000">
                      <a:alpha val="40000"/>
                    </a:srgbClr>
                  </a:outerShdw>
                </a:effectLst>
              </a:rPr>
              <a:t>实现步骤</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21" name="对话气泡: 椭圆形 20">
            <a:extLst>
              <a:ext uri="{FF2B5EF4-FFF2-40B4-BE49-F238E27FC236}">
                <a16:creationId xmlns:a16="http://schemas.microsoft.com/office/drawing/2014/main" id="{F46015A6-D8FC-4E2D-9B02-9A91A053DACB}"/>
              </a:ext>
            </a:extLst>
          </p:cNvPr>
          <p:cNvSpPr/>
          <p:nvPr/>
        </p:nvSpPr>
        <p:spPr bwMode="auto">
          <a:xfrm>
            <a:off x="9657184" y="850991"/>
            <a:ext cx="746449" cy="576593"/>
          </a:xfrm>
          <a:prstGeom prst="wedgeEllipseCallout">
            <a:avLst/>
          </a:prstGeom>
          <a:noFill/>
          <a:ln>
            <a:noFill/>
          </a:ln>
        </p:spPr>
        <p:txBody>
          <a:bodyPr vert="horz" wrap="square" lIns="91440" tIns="45720" rIns="91440" bIns="45720" numCol="1" rtlCol="0" anchor="t" anchorCtr="0" compatLnSpc="1"/>
          <a:lstStyle/>
          <a:p>
            <a:pPr marL="342900" marR="0" lvl="0" indent="-342900" algn="l" defTabSz="914400" rtl="0" eaLnBrk="1" fontAlgn="base" latinLnBrk="0" hangingPunct="1">
              <a:lnSpc>
                <a:spcPct val="120000"/>
              </a:lnSpc>
              <a:spcBef>
                <a:spcPct val="0"/>
              </a:spcBef>
              <a:spcAft>
                <a:spcPct val="0"/>
              </a:spcAft>
              <a:buClr>
                <a:srgbClr val="99CC00"/>
              </a:buClr>
              <a:buSzTx/>
              <a:buFont typeface="Wingdings" panose="05000000000000000000" pitchFamily="2" charset="2"/>
              <a:buChar char="l"/>
              <a:tabLst/>
              <a:defRPr/>
            </a:pPr>
            <a:endParaRPr kumimoji="0" lang="zh-CN" altLang="en-US" sz="2300" b="0" i="0" u="none" strike="noStrike" kern="1200" cap="none" spc="0" normalizeH="0" baseline="0" noProof="0">
              <a:ln>
                <a:noFill/>
              </a:ln>
              <a:solidFill>
                <a:srgbClr val="000000"/>
              </a:solidFill>
              <a:effectLst/>
              <a:uLnTx/>
              <a:uFillTx/>
              <a:latin typeface="Times New Roman" panose="02020603050405020304" pitchFamily="18" charset="0"/>
              <a:ea typeface="楷体_GB2312" pitchFamily="49" charset="-122"/>
              <a:cs typeface="+mn-cs"/>
            </a:endParaRPr>
          </a:p>
        </p:txBody>
      </p:sp>
      <p:pic>
        <p:nvPicPr>
          <p:cNvPr id="3" name="图片 2">
            <a:extLst>
              <a:ext uri="{FF2B5EF4-FFF2-40B4-BE49-F238E27FC236}">
                <a16:creationId xmlns:a16="http://schemas.microsoft.com/office/drawing/2014/main" id="{9B0AC3CA-729C-43D9-A31E-D7572191F1EC}"/>
              </a:ext>
            </a:extLst>
          </p:cNvPr>
          <p:cNvPicPr>
            <a:picLocks noChangeAspect="1"/>
          </p:cNvPicPr>
          <p:nvPr/>
        </p:nvPicPr>
        <p:blipFill>
          <a:blip r:embed="rId3"/>
          <a:stretch>
            <a:fillRect/>
          </a:stretch>
        </p:blipFill>
        <p:spPr>
          <a:xfrm>
            <a:off x="565716" y="1296956"/>
            <a:ext cx="3343811" cy="3846348"/>
          </a:xfrm>
          <a:prstGeom prst="rect">
            <a:avLst/>
          </a:prstGeom>
        </p:spPr>
      </p:pic>
      <p:sp>
        <p:nvSpPr>
          <p:cNvPr id="5" name="矩形 4">
            <a:extLst>
              <a:ext uri="{FF2B5EF4-FFF2-40B4-BE49-F238E27FC236}">
                <a16:creationId xmlns:a16="http://schemas.microsoft.com/office/drawing/2014/main" id="{81D03EDB-8CD2-4D65-AEBB-4AA5C54B6FCC}"/>
              </a:ext>
            </a:extLst>
          </p:cNvPr>
          <p:cNvSpPr/>
          <p:nvPr/>
        </p:nvSpPr>
        <p:spPr>
          <a:xfrm>
            <a:off x="1273254" y="5289131"/>
            <a:ext cx="1928733"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rPr>
              <a:t>图  熵值与阶次关系</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a:extLst>
              <a:ext uri="{FF2B5EF4-FFF2-40B4-BE49-F238E27FC236}">
                <a16:creationId xmlns:a16="http://schemas.microsoft.com/office/drawing/2014/main" id="{5FD589A1-C6C1-440B-83B7-99E26D949F94}"/>
              </a:ext>
            </a:extLst>
          </p:cNvPr>
          <p:cNvSpPr/>
          <p:nvPr/>
        </p:nvSpPr>
        <p:spPr bwMode="auto">
          <a:xfrm>
            <a:off x="4562669" y="1139287"/>
            <a:ext cx="6578082" cy="3256382"/>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kern="100" dirty="0">
                <a:latin typeface="+mn-ea"/>
                <a:cs typeface="Times New Roman" panose="02020603050405020304" pitchFamily="18" charset="0"/>
              </a:rPr>
              <a:t>结论：</a:t>
            </a:r>
            <a:endParaRPr lang="en-US" altLang="zh-CN" kern="100" dirty="0">
              <a:latin typeface="+mn-ea"/>
              <a:cs typeface="Times New Roman" panose="02020603050405020304" pitchFamily="18" charset="0"/>
            </a:endParaRPr>
          </a:p>
          <a:p>
            <a:pPr algn="just">
              <a:lnSpc>
                <a:spcPts val="2200"/>
              </a:lnSpc>
              <a:spcAft>
                <a:spcPts val="0"/>
              </a:spcAft>
            </a:pPr>
            <a:endParaRPr lang="en-US" altLang="zh-CN" kern="100" dirty="0">
              <a:latin typeface="+mn-ea"/>
              <a:cs typeface="Times New Roman" panose="02020603050405020304" pitchFamily="18" charset="0"/>
            </a:endParaRPr>
          </a:p>
          <a:p>
            <a:pPr algn="just">
              <a:lnSpc>
                <a:spcPts val="2200"/>
              </a:lnSpc>
              <a:spcAft>
                <a:spcPts val="0"/>
              </a:spcAft>
            </a:pPr>
            <a:r>
              <a:rPr lang="zh-CN" altLang="en-US" kern="100" dirty="0">
                <a:latin typeface="+mn-ea"/>
                <a:cs typeface="Times New Roman" panose="02020603050405020304" pitchFamily="18" charset="0"/>
              </a:rPr>
              <a:t>从左图可以明显的看出，在靠近最优变换阶次时，经重新定义后的熵值呈断崖式下降，且下降速率越来越快；在远离最优变换阶次时，定义后的熵值缓慢增加，最后趋于平稳。因此根据此法即可获取目标回波的最佳变换阶次。</a:t>
            </a:r>
            <a:endParaRPr lang="en-US" altLang="zh-CN" kern="100" dirty="0">
              <a:latin typeface="+mn-ea"/>
              <a:cs typeface="Times New Roman" panose="02020603050405020304" pitchFamily="18" charset="0"/>
            </a:endParaRPr>
          </a:p>
          <a:p>
            <a:pPr algn="just">
              <a:lnSpc>
                <a:spcPts val="2200"/>
              </a:lnSpc>
              <a:spcAft>
                <a:spcPts val="0"/>
              </a:spcAft>
            </a:pPr>
            <a:endParaRPr lang="en-US" altLang="zh-CN" kern="100" dirty="0">
              <a:latin typeface="+mn-ea"/>
              <a:cs typeface="Times New Roman" panose="02020603050405020304" pitchFamily="18" charset="0"/>
            </a:endParaRPr>
          </a:p>
          <a:p>
            <a:pPr algn="just">
              <a:lnSpc>
                <a:spcPts val="2200"/>
              </a:lnSpc>
              <a:spcAft>
                <a:spcPts val="0"/>
              </a:spcAft>
            </a:pPr>
            <a:r>
              <a:rPr lang="zh-CN" altLang="en-US" kern="100" dirty="0">
                <a:latin typeface="+mn-ea"/>
                <a:cs typeface="Times New Roman" panose="02020603050405020304" pitchFamily="18" charset="0"/>
              </a:rPr>
              <a:t>在获取最佳变化阶次之后，就可以对回波信号进行相应阶次的</a:t>
            </a:r>
            <a:r>
              <a:rPr lang="en-US" altLang="zh-CN" kern="100" dirty="0">
                <a:latin typeface="+mn-ea"/>
                <a:cs typeface="Times New Roman" panose="02020603050405020304" pitchFamily="18" charset="0"/>
              </a:rPr>
              <a:t>FRFT</a:t>
            </a:r>
            <a:r>
              <a:rPr lang="zh-CN" altLang="en-US" kern="100" dirty="0">
                <a:latin typeface="+mn-ea"/>
                <a:cs typeface="Times New Roman" panose="02020603050405020304" pitchFamily="18" charset="0"/>
              </a:rPr>
              <a:t>变换获取对应频谱进行分析。</a:t>
            </a:r>
            <a:endParaRPr lang="zh-CN" altLang="zh-CN" kern="100" dirty="0">
              <a:latin typeface="+mn-ea"/>
              <a:cs typeface="Times New Roman" panose="02020603050405020304" pitchFamily="18" charset="0"/>
            </a:endParaRPr>
          </a:p>
        </p:txBody>
      </p:sp>
    </p:spTree>
    <p:extLst>
      <p:ext uri="{BB962C8B-B14F-4D97-AF65-F5344CB8AC3E}">
        <p14:creationId xmlns:p14="http://schemas.microsoft.com/office/powerpoint/2010/main" val="248984866"/>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195942" y="230817"/>
            <a:ext cx="7253194" cy="1384995"/>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3</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基于</a:t>
            </a:r>
            <a:r>
              <a:rPr lang="en-US" altLang="zh-CN" sz="2800" dirty="0">
                <a:ln w="0"/>
                <a:solidFill>
                  <a:srgbClr val="2D2D8A"/>
                </a:solidFill>
                <a:effectLst>
                  <a:outerShdw blurRad="38100" dist="19050" dir="2700000" algn="tl" rotWithShape="0">
                    <a:srgbClr val="000000">
                      <a:alpha val="40000"/>
                    </a:srgbClr>
                  </a:outerShdw>
                </a:effectLst>
              </a:rPr>
              <a:t>FRFT</a:t>
            </a:r>
            <a:r>
              <a:rPr lang="zh-CN" altLang="en-US" sz="2800" dirty="0">
                <a:ln w="0"/>
                <a:solidFill>
                  <a:srgbClr val="2D2D8A"/>
                </a:solidFill>
                <a:effectLst>
                  <a:outerShdw blurRad="38100" dist="19050" dir="2700000" algn="tl" rotWithShape="0">
                    <a:srgbClr val="000000">
                      <a:alpha val="40000"/>
                    </a:srgbClr>
                  </a:outerShdw>
                </a:effectLst>
              </a:rPr>
              <a:t>的架次分辨算法 </a:t>
            </a:r>
            <a:r>
              <a:rPr lang="en-US" altLang="zh-CN" sz="2800" dirty="0">
                <a:ln w="0"/>
                <a:solidFill>
                  <a:srgbClr val="2D2D8A"/>
                </a:solidFill>
                <a:effectLst>
                  <a:outerShdw blurRad="38100" dist="19050" dir="2700000" algn="tl" rotWithShape="0">
                    <a:srgbClr val="000000">
                      <a:alpha val="40000"/>
                    </a:srgbClr>
                  </a:outerShdw>
                </a:effectLst>
              </a:rPr>
              <a:t>– </a:t>
            </a:r>
            <a:r>
              <a:rPr lang="zh-CN" altLang="en-US" sz="2800" dirty="0">
                <a:ln w="0"/>
                <a:solidFill>
                  <a:srgbClr val="2D2D8A"/>
                </a:solidFill>
                <a:effectLst>
                  <a:outerShdw blurRad="38100" dist="19050" dir="2700000" algn="tl" rotWithShape="0">
                    <a:srgbClr val="000000">
                      <a:alpha val="40000"/>
                    </a:srgbClr>
                  </a:outerShdw>
                </a:effectLst>
              </a:rPr>
              <a:t>仿真效果</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pic>
        <p:nvPicPr>
          <p:cNvPr id="4" name="图片 3">
            <a:extLst>
              <a:ext uri="{FF2B5EF4-FFF2-40B4-BE49-F238E27FC236}">
                <a16:creationId xmlns:a16="http://schemas.microsoft.com/office/drawing/2014/main" id="{0EEF4AD5-E715-47F3-A586-2C9AB9E8485E}"/>
              </a:ext>
            </a:extLst>
          </p:cNvPr>
          <p:cNvPicPr>
            <a:picLocks noChangeAspect="1"/>
          </p:cNvPicPr>
          <p:nvPr/>
        </p:nvPicPr>
        <p:blipFill>
          <a:blip r:embed="rId3"/>
          <a:stretch>
            <a:fillRect/>
          </a:stretch>
        </p:blipFill>
        <p:spPr>
          <a:xfrm>
            <a:off x="457289" y="1146786"/>
            <a:ext cx="4226679" cy="1833427"/>
          </a:xfrm>
          <a:prstGeom prst="rect">
            <a:avLst/>
          </a:prstGeom>
        </p:spPr>
      </p:pic>
      <p:sp>
        <p:nvSpPr>
          <p:cNvPr id="8" name="矩形 7">
            <a:extLst>
              <a:ext uri="{FF2B5EF4-FFF2-40B4-BE49-F238E27FC236}">
                <a16:creationId xmlns:a16="http://schemas.microsoft.com/office/drawing/2014/main" id="{E0C84132-81FA-43BD-9554-008E39515C25}"/>
              </a:ext>
            </a:extLst>
          </p:cNvPr>
          <p:cNvSpPr/>
          <p:nvPr/>
        </p:nvSpPr>
        <p:spPr bwMode="auto">
          <a:xfrm>
            <a:off x="279919" y="3201702"/>
            <a:ext cx="4572000" cy="699797"/>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cs typeface="Times New Roman" panose="02020603050405020304" pitchFamily="18" charset="0"/>
              </a:rPr>
              <a:t>设 编 队 目 标 速 度 相 同 </a:t>
            </a:r>
            <a:r>
              <a:rPr lang="en-US" altLang="zh-CN" sz="1600" kern="100" dirty="0">
                <a:cs typeface="Times New Roman" panose="02020603050405020304" pitchFamily="18" charset="0"/>
              </a:rPr>
              <a:t>v = 300 m/s </a:t>
            </a:r>
            <a:r>
              <a:rPr lang="zh-CN" altLang="en-US" sz="1600" kern="100" dirty="0">
                <a:cs typeface="Times New Roman" panose="02020603050405020304" pitchFamily="18" charset="0"/>
              </a:rPr>
              <a:t>，两目标横向距离为 </a:t>
            </a:r>
            <a:r>
              <a:rPr lang="en-US" altLang="zh-CN" sz="1600" kern="100" dirty="0">
                <a:cs typeface="Times New Roman" panose="02020603050405020304" pitchFamily="18" charset="0"/>
              </a:rPr>
              <a:t>100 m</a:t>
            </a:r>
            <a:r>
              <a:rPr lang="zh-CN" altLang="en-US" sz="1600" kern="100" dirty="0">
                <a:cs typeface="Times New Roman" panose="02020603050405020304" pitchFamily="18" charset="0"/>
              </a:rPr>
              <a:t>，距雷达 </a:t>
            </a:r>
            <a:r>
              <a:rPr lang="en-US" altLang="zh-CN" sz="1600" kern="100" dirty="0">
                <a:cs typeface="Times New Roman" panose="02020603050405020304" pitchFamily="18" charset="0"/>
              </a:rPr>
              <a:t>50 km</a:t>
            </a:r>
            <a:r>
              <a:rPr lang="zh-CN" altLang="en-US" sz="1600" kern="100" dirty="0">
                <a:cs typeface="Times New Roman" panose="02020603050405020304" pitchFamily="18" charset="0"/>
              </a:rPr>
              <a:t>。</a:t>
            </a:r>
            <a:endParaRPr lang="zh-CN" altLang="zh-CN" sz="1600" kern="100" dirty="0">
              <a:cs typeface="Times New Roman" panose="02020603050405020304" pitchFamily="18" charset="0"/>
            </a:endParaRPr>
          </a:p>
        </p:txBody>
      </p:sp>
      <p:sp>
        <p:nvSpPr>
          <p:cNvPr id="9" name="矩形 8">
            <a:extLst>
              <a:ext uri="{FF2B5EF4-FFF2-40B4-BE49-F238E27FC236}">
                <a16:creationId xmlns:a16="http://schemas.microsoft.com/office/drawing/2014/main" id="{CD963A17-38A2-40DC-8C2B-CA3287BF8235}"/>
              </a:ext>
            </a:extLst>
          </p:cNvPr>
          <p:cNvSpPr/>
          <p:nvPr/>
        </p:nvSpPr>
        <p:spPr bwMode="auto">
          <a:xfrm>
            <a:off x="5047951" y="1146786"/>
            <a:ext cx="7025861" cy="2585459"/>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cs typeface="Times New Roman" panose="02020603050405020304" pitchFamily="18" charset="0"/>
              </a:rPr>
              <a:t>仿真实验一：</a:t>
            </a:r>
            <a:endParaRPr lang="en-US" altLang="zh-CN" sz="1600" kern="100" dirty="0">
              <a:cs typeface="Times New Roman" panose="02020603050405020304" pitchFamily="18" charset="0"/>
            </a:endParaRPr>
          </a:p>
          <a:p>
            <a:pPr algn="just">
              <a:lnSpc>
                <a:spcPts val="2200"/>
              </a:lnSpc>
              <a:spcAft>
                <a:spcPts val="0"/>
              </a:spcAft>
            </a:pPr>
            <a:r>
              <a:rPr lang="zh-CN" altLang="en-US" sz="1600" kern="100" dirty="0">
                <a:cs typeface="Times New Roman" panose="02020603050405020304" pitchFamily="18" charset="0"/>
              </a:rPr>
              <a:t>编队目标回波数据采用不同时频分析方法的仿真结果</a:t>
            </a:r>
            <a:r>
              <a:rPr lang="en-US" altLang="zh-CN" sz="1600" kern="100" dirty="0">
                <a:cs typeface="Times New Roman" panose="02020603050405020304" pitchFamily="18" charset="0"/>
              </a:rPr>
              <a:t>(</a:t>
            </a:r>
            <a:r>
              <a:rPr lang="zh-CN" altLang="en-US" sz="1600" kern="100" dirty="0">
                <a:cs typeface="Times New Roman" panose="02020603050405020304" pitchFamily="18" charset="0"/>
              </a:rPr>
              <a:t>无噪声</a:t>
            </a:r>
            <a:r>
              <a:rPr lang="en-US" altLang="zh-CN" sz="1600" kern="100" dirty="0">
                <a:cs typeface="Times New Roman" panose="02020603050405020304" pitchFamily="18" charset="0"/>
              </a:rPr>
              <a:t>)</a:t>
            </a:r>
          </a:p>
          <a:p>
            <a:pPr algn="just">
              <a:lnSpc>
                <a:spcPts val="2200"/>
              </a:lnSpc>
              <a:spcAft>
                <a:spcPts val="0"/>
              </a:spcAft>
            </a:pPr>
            <a:endParaRPr lang="en-US" altLang="zh-CN" sz="1600" kern="100" dirty="0">
              <a:cs typeface="Times New Roman" panose="02020603050405020304" pitchFamily="18" charset="0"/>
            </a:endParaRPr>
          </a:p>
        </p:txBody>
      </p:sp>
      <p:pic>
        <p:nvPicPr>
          <p:cNvPr id="6" name="图片 5">
            <a:extLst>
              <a:ext uri="{FF2B5EF4-FFF2-40B4-BE49-F238E27FC236}">
                <a16:creationId xmlns:a16="http://schemas.microsoft.com/office/drawing/2014/main" id="{3F925238-C78F-4C20-9C34-FDDD3327FAE6}"/>
              </a:ext>
            </a:extLst>
          </p:cNvPr>
          <p:cNvPicPr>
            <a:picLocks noChangeAspect="1"/>
          </p:cNvPicPr>
          <p:nvPr/>
        </p:nvPicPr>
        <p:blipFill>
          <a:blip r:embed="rId4"/>
          <a:stretch>
            <a:fillRect/>
          </a:stretch>
        </p:blipFill>
        <p:spPr>
          <a:xfrm>
            <a:off x="5215902" y="1919057"/>
            <a:ext cx="6596466" cy="1509943"/>
          </a:xfrm>
          <a:prstGeom prst="rect">
            <a:avLst/>
          </a:prstGeom>
        </p:spPr>
      </p:pic>
      <p:sp>
        <p:nvSpPr>
          <p:cNvPr id="11" name="矩形 10">
            <a:extLst>
              <a:ext uri="{FF2B5EF4-FFF2-40B4-BE49-F238E27FC236}">
                <a16:creationId xmlns:a16="http://schemas.microsoft.com/office/drawing/2014/main" id="{15CCD2D7-D721-4333-843D-616024CD13E7}"/>
              </a:ext>
            </a:extLst>
          </p:cNvPr>
          <p:cNvSpPr/>
          <p:nvPr/>
        </p:nvSpPr>
        <p:spPr bwMode="auto">
          <a:xfrm>
            <a:off x="214605" y="4122988"/>
            <a:ext cx="11859207" cy="2585459"/>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cs typeface="Times New Roman" panose="02020603050405020304" pitchFamily="18" charset="0"/>
              </a:rPr>
              <a:t>仿真实验二：</a:t>
            </a:r>
            <a:endParaRPr lang="en-US" altLang="zh-CN" sz="1600" kern="100" dirty="0">
              <a:cs typeface="Times New Roman" panose="02020603050405020304" pitchFamily="18" charset="0"/>
            </a:endParaRPr>
          </a:p>
          <a:p>
            <a:pPr algn="just">
              <a:lnSpc>
                <a:spcPts val="2200"/>
              </a:lnSpc>
              <a:spcAft>
                <a:spcPts val="0"/>
              </a:spcAft>
            </a:pPr>
            <a:r>
              <a:rPr lang="zh-CN" altLang="en-US" sz="1600" kern="100" dirty="0">
                <a:cs typeface="Times New Roman" panose="02020603050405020304" pitchFamily="18" charset="0"/>
              </a:rPr>
              <a:t>将信噪比依次设置为 </a:t>
            </a:r>
            <a:r>
              <a:rPr lang="en-US" altLang="zh-CN" sz="1600" kern="100" dirty="0">
                <a:cs typeface="Times New Roman" panose="02020603050405020304" pitchFamily="18" charset="0"/>
              </a:rPr>
              <a:t>10 dB</a:t>
            </a:r>
            <a:r>
              <a:rPr lang="zh-CN" altLang="en-US" sz="1600" kern="100" dirty="0">
                <a:cs typeface="Times New Roman" panose="02020603050405020304" pitchFamily="18" charset="0"/>
              </a:rPr>
              <a:t>、</a:t>
            </a:r>
            <a:r>
              <a:rPr lang="en-US" altLang="zh-CN" sz="1600" kern="100" dirty="0">
                <a:cs typeface="Times New Roman" panose="02020603050405020304" pitchFamily="18" charset="0"/>
              </a:rPr>
              <a:t>5 dB</a:t>
            </a:r>
            <a:r>
              <a:rPr lang="zh-CN" altLang="en-US" sz="1600" kern="100" dirty="0">
                <a:cs typeface="Times New Roman" panose="02020603050405020304" pitchFamily="18" charset="0"/>
              </a:rPr>
              <a:t>、</a:t>
            </a:r>
            <a:r>
              <a:rPr lang="en-US" altLang="zh-CN" sz="1600" kern="100" dirty="0">
                <a:cs typeface="Times New Roman" panose="02020603050405020304" pitchFamily="18" charset="0"/>
              </a:rPr>
              <a:t>0 dB</a:t>
            </a:r>
            <a:r>
              <a:rPr lang="zh-CN" altLang="en-US" sz="1600" kern="100" dirty="0">
                <a:cs typeface="Times New Roman" panose="02020603050405020304" pitchFamily="18" charset="0"/>
              </a:rPr>
              <a:t>，其它参数设置与仿真</a:t>
            </a:r>
            <a:r>
              <a:rPr lang="en-US" altLang="zh-CN" sz="1600" kern="100" dirty="0">
                <a:cs typeface="Times New Roman" panose="02020603050405020304" pitchFamily="18" charset="0"/>
              </a:rPr>
              <a:t>1</a:t>
            </a:r>
            <a:r>
              <a:rPr lang="zh-CN" altLang="en-US" sz="1600" kern="100" dirty="0">
                <a:cs typeface="Times New Roman" panose="02020603050405020304" pitchFamily="18" charset="0"/>
              </a:rPr>
              <a:t>一致</a:t>
            </a:r>
            <a:r>
              <a:rPr lang="en-US" altLang="zh-CN" sz="1600" kern="100" dirty="0">
                <a:cs typeface="Times New Roman" panose="02020603050405020304" pitchFamily="18" charset="0"/>
              </a:rPr>
              <a:t>.</a:t>
            </a:r>
            <a:r>
              <a:rPr lang="zh-CN" altLang="en-US" sz="1600" kern="100" dirty="0">
                <a:cs typeface="Times New Roman" panose="02020603050405020304" pitchFamily="18" charset="0"/>
              </a:rPr>
              <a:t>用 </a:t>
            </a:r>
            <a:r>
              <a:rPr lang="en-US" altLang="zh-CN" sz="1600" kern="100" dirty="0">
                <a:cs typeface="Times New Roman" panose="02020603050405020304" pitchFamily="18" charset="0"/>
              </a:rPr>
              <a:t>WVD</a:t>
            </a:r>
            <a:r>
              <a:rPr lang="zh-CN" altLang="en-US" sz="1600" kern="100" dirty="0">
                <a:cs typeface="Times New Roman" panose="02020603050405020304" pitchFamily="18" charset="0"/>
              </a:rPr>
              <a:t>、</a:t>
            </a:r>
            <a:r>
              <a:rPr lang="en-US" altLang="zh-CN" sz="1600" kern="100" dirty="0">
                <a:cs typeface="Times New Roman" panose="02020603050405020304" pitchFamily="18" charset="0"/>
              </a:rPr>
              <a:t>STFT</a:t>
            </a:r>
            <a:r>
              <a:rPr lang="zh-CN" altLang="en-US" sz="1600" kern="100" dirty="0">
                <a:cs typeface="Times New Roman" panose="02020603050405020304" pitchFamily="18" charset="0"/>
              </a:rPr>
              <a:t>、</a:t>
            </a:r>
            <a:r>
              <a:rPr lang="en-US" altLang="zh-CN" sz="1600" kern="100" dirty="0">
                <a:cs typeface="Times New Roman" panose="02020603050405020304" pitchFamily="18" charset="0"/>
              </a:rPr>
              <a:t>FRFT </a:t>
            </a:r>
            <a:r>
              <a:rPr lang="zh-CN" altLang="en-US" sz="1600" kern="100" dirty="0">
                <a:cs typeface="Times New Roman" panose="02020603050405020304" pitchFamily="18" charset="0"/>
              </a:rPr>
              <a:t>三种不同的时频分析方法作对比</a:t>
            </a:r>
            <a:endParaRPr lang="en-US" altLang="zh-CN" sz="1600" kern="100" dirty="0">
              <a:cs typeface="Times New Roman" panose="02020603050405020304" pitchFamily="18" charset="0"/>
            </a:endParaRPr>
          </a:p>
        </p:txBody>
      </p:sp>
      <p:pic>
        <p:nvPicPr>
          <p:cNvPr id="7" name="图片 6">
            <a:extLst>
              <a:ext uri="{FF2B5EF4-FFF2-40B4-BE49-F238E27FC236}">
                <a16:creationId xmlns:a16="http://schemas.microsoft.com/office/drawing/2014/main" id="{7443DD34-6CBA-4E51-AA3D-21E3540A1D73}"/>
              </a:ext>
            </a:extLst>
          </p:cNvPr>
          <p:cNvPicPr>
            <a:picLocks noChangeAspect="1"/>
          </p:cNvPicPr>
          <p:nvPr/>
        </p:nvPicPr>
        <p:blipFill>
          <a:blip r:embed="rId5"/>
          <a:stretch>
            <a:fillRect/>
          </a:stretch>
        </p:blipFill>
        <p:spPr>
          <a:xfrm>
            <a:off x="457289" y="5014890"/>
            <a:ext cx="5273497" cy="1535200"/>
          </a:xfrm>
          <a:prstGeom prst="rect">
            <a:avLst/>
          </a:prstGeom>
        </p:spPr>
      </p:pic>
      <p:pic>
        <p:nvPicPr>
          <p:cNvPr id="10" name="图片 9">
            <a:extLst>
              <a:ext uri="{FF2B5EF4-FFF2-40B4-BE49-F238E27FC236}">
                <a16:creationId xmlns:a16="http://schemas.microsoft.com/office/drawing/2014/main" id="{C3A9D4C5-0B4A-4ED5-9A60-82A6CFA55745}"/>
              </a:ext>
            </a:extLst>
          </p:cNvPr>
          <p:cNvPicPr>
            <a:picLocks noChangeAspect="1"/>
          </p:cNvPicPr>
          <p:nvPr/>
        </p:nvPicPr>
        <p:blipFill>
          <a:blip r:embed="rId6"/>
          <a:stretch>
            <a:fillRect/>
          </a:stretch>
        </p:blipFill>
        <p:spPr>
          <a:xfrm>
            <a:off x="5973470" y="5014890"/>
            <a:ext cx="5578323" cy="1535199"/>
          </a:xfrm>
          <a:prstGeom prst="rect">
            <a:avLst/>
          </a:prstGeom>
        </p:spPr>
      </p:pic>
      <p:pic>
        <p:nvPicPr>
          <p:cNvPr id="12" name="图片 11">
            <a:extLst>
              <a:ext uri="{FF2B5EF4-FFF2-40B4-BE49-F238E27FC236}">
                <a16:creationId xmlns:a16="http://schemas.microsoft.com/office/drawing/2014/main" id="{788D7F62-83D6-47C2-8C8E-3E511D9F97A3}"/>
              </a:ext>
            </a:extLst>
          </p:cNvPr>
          <p:cNvPicPr>
            <a:picLocks noChangeAspect="1"/>
          </p:cNvPicPr>
          <p:nvPr/>
        </p:nvPicPr>
        <p:blipFill>
          <a:blip r:embed="rId7"/>
          <a:stretch>
            <a:fillRect/>
          </a:stretch>
        </p:blipFill>
        <p:spPr>
          <a:xfrm>
            <a:off x="334181" y="4856531"/>
            <a:ext cx="5639289" cy="1552143"/>
          </a:xfrm>
          <a:prstGeom prst="rect">
            <a:avLst/>
          </a:prstGeom>
        </p:spPr>
      </p:pic>
    </p:spTree>
    <p:extLst>
      <p:ext uri="{BB962C8B-B14F-4D97-AF65-F5344CB8AC3E}">
        <p14:creationId xmlns:p14="http://schemas.microsoft.com/office/powerpoint/2010/main" val="2274790576"/>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6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感谢聆听</a:t>
            </a:r>
          </a:p>
        </p:txBody>
      </p:sp>
      <p:pic>
        <p:nvPicPr>
          <p:cNvPr id="7" name="Picture 6">
            <a:extLst>
              <a:ext uri="{FF2B5EF4-FFF2-40B4-BE49-F238E27FC236}">
                <a16:creationId xmlns:a16="http://schemas.microsoft.com/office/drawing/2014/main" id="{7E28F1BC-677B-4259-AC3F-C688F8A76A1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2176" y="779961"/>
            <a:ext cx="3167647" cy="950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5241769" y="2031684"/>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01</a:t>
            </a:r>
            <a:endParaRPr lang="zh-CN" altLang="en-US" sz="24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1743421" y="1776690"/>
            <a:ext cx="5651845" cy="3073400"/>
          </a:xfrm>
          <a:prstGeom prst="roundRect">
            <a:avLst>
              <a:gd name="adj" fmla="val 5000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a:xfrm>
            <a:off x="-1556426" y="1882709"/>
            <a:ext cx="5261917" cy="2861362"/>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a:off x="6561213" y="2031684"/>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t>背景介绍</a:t>
            </a:r>
          </a:p>
        </p:txBody>
      </p:sp>
      <p:sp>
        <p:nvSpPr>
          <p:cNvPr id="60" name="圆角矩形 59"/>
          <p:cNvSpPr/>
          <p:nvPr/>
        </p:nvSpPr>
        <p:spPr>
          <a:xfrm>
            <a:off x="6561213" y="2999607"/>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prstClr val="white"/>
                </a:solidFill>
              </a:rPr>
              <a:t>编队目标回波模型</a:t>
            </a:r>
            <a:endParaRPr lang="zh-CN" altLang="en-US" sz="2400" b="1" dirty="0"/>
          </a:p>
        </p:txBody>
      </p:sp>
      <p:sp>
        <p:nvSpPr>
          <p:cNvPr id="61" name="圆角矩形 60"/>
          <p:cNvSpPr/>
          <p:nvPr/>
        </p:nvSpPr>
        <p:spPr>
          <a:xfrm>
            <a:off x="6561213" y="3967534"/>
            <a:ext cx="3994807" cy="577144"/>
          </a:xfrm>
          <a:prstGeom prst="roundRect">
            <a:avLst>
              <a:gd name="adj" fmla="val 50000"/>
            </a:avLst>
          </a:pr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400" b="1" dirty="0">
                <a:solidFill>
                  <a:prstClr val="white"/>
                </a:solidFill>
              </a:rPr>
              <a:t>基于</a:t>
            </a:r>
            <a:r>
              <a:rPr lang="en-US" altLang="zh-CN" sz="2400" b="1" dirty="0">
                <a:solidFill>
                  <a:prstClr val="white"/>
                </a:solidFill>
              </a:rPr>
              <a:t>FRFT</a:t>
            </a:r>
            <a:r>
              <a:rPr lang="zh-CN" altLang="en-US" sz="2400" b="1" dirty="0">
                <a:solidFill>
                  <a:prstClr val="white"/>
                </a:solidFill>
              </a:rPr>
              <a:t>的架次分辨算法</a:t>
            </a:r>
          </a:p>
        </p:txBody>
      </p:sp>
      <p:sp>
        <p:nvSpPr>
          <p:cNvPr id="64" name="TextBox 78"/>
          <p:cNvSpPr txBox="1"/>
          <p:nvPr/>
        </p:nvSpPr>
        <p:spPr>
          <a:xfrm>
            <a:off x="565975" y="361767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56156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
        <p:nvSpPr>
          <p:cNvPr id="18" name="矩形: 圆角 17"/>
          <p:cNvSpPr/>
          <p:nvPr/>
        </p:nvSpPr>
        <p:spPr>
          <a:xfrm>
            <a:off x="5241769" y="2999607"/>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02</a:t>
            </a:r>
            <a:endParaRPr lang="zh-CN" altLang="en-US" sz="2400" b="1" dirty="0">
              <a:latin typeface="微软雅黑" panose="020B0503020204020204" pitchFamily="34" charset="-122"/>
              <a:ea typeface="微软雅黑" panose="020B0503020204020204" pitchFamily="34" charset="-122"/>
            </a:endParaRPr>
          </a:p>
        </p:txBody>
      </p:sp>
      <p:sp>
        <p:nvSpPr>
          <p:cNvPr id="19" name="矩形: 圆角 18"/>
          <p:cNvSpPr/>
          <p:nvPr/>
        </p:nvSpPr>
        <p:spPr>
          <a:xfrm>
            <a:off x="5241769" y="3967531"/>
            <a:ext cx="789056" cy="577143"/>
          </a:xfrm>
          <a:prstGeom prst="roundRect">
            <a:avLst/>
          </a:prstGeom>
          <a:solidFill>
            <a:srgbClr val="00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03</a:t>
            </a:r>
            <a:endParaRPr lang="zh-CN" altLang="en-US" sz="2400" b="1" dirty="0">
              <a:latin typeface="微软雅黑" panose="020B0503020204020204" pitchFamily="34" charset="-122"/>
              <a:ea typeface="微软雅黑" panose="020B0503020204020204" pitchFamily="34" charset="-122"/>
            </a:endParaRPr>
          </a:p>
        </p:txBody>
      </p:sp>
      <p:pic>
        <p:nvPicPr>
          <p:cNvPr id="15" name="Picture 6">
            <a:extLst>
              <a:ext uri="{FF2B5EF4-FFF2-40B4-BE49-F238E27FC236}">
                <a16:creationId xmlns:a16="http://schemas.microsoft.com/office/drawing/2014/main" id="{67279E6D-1400-4C97-AEA2-2E0132D0B8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83604" y="5804955"/>
            <a:ext cx="3167647" cy="950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p>
          </p:txBody>
        </p:sp>
      </p:grpSp>
      <p:sp>
        <p:nvSpPr>
          <p:cNvPr id="8" name="文本框 7"/>
          <p:cNvSpPr txBox="1"/>
          <p:nvPr/>
        </p:nvSpPr>
        <p:spPr>
          <a:xfrm>
            <a:off x="5491220" y="3502820"/>
            <a:ext cx="1100879" cy="461665"/>
          </a:xfrm>
          <a:prstGeom prst="rect">
            <a:avLst/>
          </a:prstGeom>
          <a:noFill/>
        </p:spPr>
        <p:txBody>
          <a:bodyPr wrap="non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rPr>
              <a:t>Part.1</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algn="ctr"/>
            <a:r>
              <a:rPr lang="zh-CN" altLang="en-US" sz="4000" b="1" spc="600" dirty="0">
                <a:solidFill>
                  <a:srgbClr val="004EA2"/>
                </a:solidFill>
                <a:latin typeface="微软雅黑" panose="020B0503020204020204" pitchFamily="34" charset="-122"/>
                <a:ea typeface="微软雅黑" panose="020B0503020204020204" pitchFamily="34" charset="-122"/>
              </a:rPr>
              <a:t>背景介绍</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2EC406A-4901-A448-F03A-52CFEDAD362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710EC9-3631-44DA-BECC-323B6D076030}"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 name="矩形 1">
            <a:extLst>
              <a:ext uri="{FF2B5EF4-FFF2-40B4-BE49-F238E27FC236}">
                <a16:creationId xmlns:a16="http://schemas.microsoft.com/office/drawing/2014/main" id="{521AFB1E-A3EE-4E1E-81E7-51A50B0BB84D}"/>
              </a:ext>
            </a:extLst>
          </p:cNvPr>
          <p:cNvSpPr/>
          <p:nvPr/>
        </p:nvSpPr>
        <p:spPr>
          <a:xfrm>
            <a:off x="0" y="232561"/>
            <a:ext cx="2369131" cy="523220"/>
          </a:xfrm>
          <a:prstGeom prst="rect">
            <a:avLst/>
          </a:prstGeom>
          <a:no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1. </a:t>
            </a:r>
            <a:r>
              <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背景介绍</a:t>
            </a: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5" name="图片 4">
            <a:extLst>
              <a:ext uri="{FF2B5EF4-FFF2-40B4-BE49-F238E27FC236}">
                <a16:creationId xmlns:a16="http://schemas.microsoft.com/office/drawing/2014/main" id="{F413BFB1-8976-438C-8989-494D3138B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42" y="1075515"/>
            <a:ext cx="3664549" cy="2446791"/>
          </a:xfrm>
          <a:prstGeom prst="rect">
            <a:avLst/>
          </a:prstGeom>
        </p:spPr>
      </p:pic>
      <p:sp>
        <p:nvSpPr>
          <p:cNvPr id="11" name="矩形: 圆角 10">
            <a:extLst>
              <a:ext uri="{FF2B5EF4-FFF2-40B4-BE49-F238E27FC236}">
                <a16:creationId xmlns:a16="http://schemas.microsoft.com/office/drawing/2014/main" id="{A1CCAC04-2C0F-4077-9E75-E636E4F85416}"/>
              </a:ext>
            </a:extLst>
          </p:cNvPr>
          <p:cNvSpPr/>
          <p:nvPr/>
        </p:nvSpPr>
        <p:spPr bwMode="auto">
          <a:xfrm>
            <a:off x="6534539" y="1168822"/>
            <a:ext cx="5047861" cy="5148002"/>
          </a:xfrm>
          <a:prstGeom prst="roundRect">
            <a:avLst/>
          </a:prstGeom>
          <a:solidFill>
            <a:schemeClr val="accent1"/>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en-US" sz="1600" dirty="0">
                <a:solidFill>
                  <a:srgbClr val="242021"/>
                </a:solidFill>
                <a:latin typeface="FZSSK--GBK1-0"/>
              </a:rPr>
              <a:t>现代战争中，空军目标大多以密集编队飞行，这使得编队目标架次分辨成为雷达目标识别的一个重要研究方向</a:t>
            </a:r>
            <a:r>
              <a:rPr lang="en-US" altLang="zh-CN" sz="1600" dirty="0">
                <a:solidFill>
                  <a:srgbClr val="242021"/>
                </a:solidFill>
                <a:latin typeface="FZSSK--GBK1-0"/>
              </a:rPr>
              <a:t>.</a:t>
            </a:r>
          </a:p>
          <a:p>
            <a:pPr fontAlgn="base">
              <a:lnSpc>
                <a:spcPct val="120000"/>
              </a:lnSpc>
              <a:spcBef>
                <a:spcPct val="0"/>
              </a:spcBef>
              <a:spcAft>
                <a:spcPct val="0"/>
              </a:spcAft>
              <a:buClr>
                <a:schemeClr val="folHlink"/>
              </a:buClr>
            </a:pPr>
            <a:endParaRPr lang="en-US" altLang="zh-CN" sz="1600" dirty="0">
              <a:solidFill>
                <a:srgbClr val="242021"/>
              </a:solidFill>
              <a:latin typeface="FZSSK--GBK1-0"/>
            </a:endParaRPr>
          </a:p>
          <a:p>
            <a:pPr fontAlgn="base">
              <a:lnSpc>
                <a:spcPct val="120000"/>
              </a:lnSpc>
              <a:spcBef>
                <a:spcPct val="0"/>
              </a:spcBef>
              <a:spcAft>
                <a:spcPct val="0"/>
              </a:spcAft>
              <a:buClr>
                <a:schemeClr val="folHlink"/>
              </a:buClr>
            </a:pPr>
            <a:r>
              <a:rPr lang="zh-CN" altLang="en-US" sz="1600" dirty="0">
                <a:solidFill>
                  <a:srgbClr val="242021"/>
                </a:solidFill>
                <a:latin typeface="FZSSK--GBK1-0"/>
              </a:rPr>
              <a:t>宽带雷达可对目标进行高分辨成像，但其系统较窄带雷达更复杂</a:t>
            </a:r>
            <a:r>
              <a:rPr lang="en-US" altLang="zh-CN" sz="1600" dirty="0">
                <a:solidFill>
                  <a:srgbClr val="242021"/>
                </a:solidFill>
                <a:latin typeface="TimesNewRomanPSMT"/>
              </a:rPr>
              <a:t>,</a:t>
            </a:r>
            <a:r>
              <a:rPr lang="zh-CN" altLang="en-US" sz="1600" dirty="0">
                <a:solidFill>
                  <a:srgbClr val="242021"/>
                </a:solidFill>
                <a:latin typeface="FZSSK--GBK1-0"/>
              </a:rPr>
              <a:t>造价昂贵；常规窄带雷达分辨率低，不能实现对目标的高分辨，但信号处理较简单，信号处理时间短，可以较好满足防空作战需求</a:t>
            </a:r>
            <a:r>
              <a:rPr lang="en-US" altLang="zh-CN" sz="1600" dirty="0">
                <a:solidFill>
                  <a:srgbClr val="242021"/>
                </a:solidFill>
                <a:latin typeface="FZSSK--GBK1-0"/>
              </a:rPr>
              <a:t>.</a:t>
            </a:r>
          </a:p>
          <a:p>
            <a:pPr fontAlgn="base">
              <a:lnSpc>
                <a:spcPct val="120000"/>
              </a:lnSpc>
              <a:spcBef>
                <a:spcPct val="0"/>
              </a:spcBef>
              <a:spcAft>
                <a:spcPct val="0"/>
              </a:spcAft>
              <a:buClr>
                <a:schemeClr val="folHlink"/>
              </a:buClr>
            </a:pPr>
            <a:endParaRPr lang="en-US" altLang="zh-CN" sz="1600" dirty="0">
              <a:solidFill>
                <a:srgbClr val="242021"/>
              </a:solidFill>
              <a:latin typeface="FZSSK--GBK1-0"/>
            </a:endParaRPr>
          </a:p>
          <a:p>
            <a:pPr fontAlgn="base">
              <a:lnSpc>
                <a:spcPct val="120000"/>
              </a:lnSpc>
              <a:spcBef>
                <a:spcPct val="0"/>
              </a:spcBef>
              <a:spcAft>
                <a:spcPct val="0"/>
              </a:spcAft>
              <a:buClr>
                <a:schemeClr val="folHlink"/>
              </a:buClr>
            </a:pPr>
            <a:r>
              <a:rPr lang="zh-CN" altLang="en-US" sz="1600" dirty="0">
                <a:solidFill>
                  <a:srgbClr val="242021"/>
                </a:solidFill>
                <a:latin typeface="FZSSK--GBK1-0"/>
              </a:rPr>
              <a:t>目前，国内外较为可行的窄带雷达编队目标架次分辨方法是利用时频分析的方法对目标间的多普勒差异来进行分辨的</a:t>
            </a:r>
            <a:r>
              <a:rPr lang="zh-CN" altLang="en-US" sz="1600" dirty="0"/>
              <a:t> 。</a:t>
            </a:r>
            <a:r>
              <a:rPr lang="zh-CN" altLang="en-US" sz="1600" dirty="0">
                <a:solidFill>
                  <a:srgbClr val="242021"/>
                </a:solidFill>
                <a:latin typeface="FZSSK--GBK1-0"/>
              </a:rPr>
              <a:t>分数阶傅里叶变换</a:t>
            </a:r>
            <a:r>
              <a:rPr lang="en-US" altLang="zh-CN" sz="1600" dirty="0">
                <a:solidFill>
                  <a:srgbClr val="242021"/>
                </a:solidFill>
                <a:latin typeface="TimesNewRomanPSMT"/>
              </a:rPr>
              <a:t>(FRFT)</a:t>
            </a:r>
            <a:r>
              <a:rPr lang="zh-CN" altLang="en-US" sz="1600" dirty="0">
                <a:solidFill>
                  <a:srgbClr val="242021"/>
                </a:solidFill>
                <a:latin typeface="FZSSK--GBK1-0"/>
              </a:rPr>
              <a:t>作为一种基于线性调频信号</a:t>
            </a:r>
            <a:r>
              <a:rPr lang="en-US" altLang="zh-CN" sz="1600" dirty="0">
                <a:solidFill>
                  <a:srgbClr val="242021"/>
                </a:solidFill>
                <a:latin typeface="TimesNewRomanPSMT"/>
              </a:rPr>
              <a:t>(LFM)</a:t>
            </a:r>
            <a:r>
              <a:rPr lang="zh-CN" altLang="en-US" sz="1600" dirty="0">
                <a:solidFill>
                  <a:srgbClr val="242021"/>
                </a:solidFill>
                <a:latin typeface="FZSSK--GBK1-0"/>
              </a:rPr>
              <a:t>基分解的</a:t>
            </a:r>
            <a:r>
              <a:rPr lang="zh-CN" altLang="en-US" sz="1600">
                <a:solidFill>
                  <a:srgbClr val="242021"/>
                </a:solidFill>
                <a:latin typeface="FZSSK--GBK1-0"/>
              </a:rPr>
              <a:t>分析方法也</a:t>
            </a:r>
            <a:r>
              <a:rPr lang="zh-CN" altLang="en-US" sz="1600" dirty="0">
                <a:solidFill>
                  <a:srgbClr val="242021"/>
                </a:solidFill>
                <a:latin typeface="FZSSK--GBK1-0"/>
              </a:rPr>
              <a:t>被广泛应用。</a:t>
            </a:r>
            <a:br>
              <a:rPr lang="zh-CN" altLang="en-US" sz="1600" dirty="0"/>
            </a:br>
            <a:br>
              <a:rPr lang="zh-CN" altLang="en-US" sz="1600" dirty="0"/>
            </a:br>
            <a:endPar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p:pic>
        <p:nvPicPr>
          <p:cNvPr id="17" name="图片 16">
            <a:extLst>
              <a:ext uri="{FF2B5EF4-FFF2-40B4-BE49-F238E27FC236}">
                <a16:creationId xmlns:a16="http://schemas.microsoft.com/office/drawing/2014/main" id="{D78DC4D2-1E5F-4937-B441-A896F94D2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093" y="3676584"/>
            <a:ext cx="3916898" cy="261257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9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9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文本框 7"/>
          <p:cNvSpPr txBox="1"/>
          <p:nvPr/>
        </p:nvSpPr>
        <p:spPr>
          <a:xfrm>
            <a:off x="5491220" y="3502820"/>
            <a:ext cx="11008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Part.2</a:t>
            </a:r>
          </a:p>
        </p:txBody>
      </p:sp>
      <p:sp>
        <p:nvSpPr>
          <p:cNvPr id="9" name="文本框 8"/>
          <p:cNvSpPr txBox="1"/>
          <p:nvPr/>
        </p:nvSpPr>
        <p:spPr>
          <a:xfrm>
            <a:off x="3327401" y="4789616"/>
            <a:ext cx="5537198" cy="707886"/>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600" normalizeH="0" baseline="0" noProof="0" dirty="0">
                <a:ln>
                  <a:noFill/>
                </a:ln>
                <a:solidFill>
                  <a:srgbClr val="004EA2"/>
                </a:solidFill>
                <a:effectLst/>
                <a:uLnTx/>
                <a:uFillTx/>
                <a:latin typeface="微软雅黑" panose="020B0503020204020204" pitchFamily="34" charset="-122"/>
                <a:ea typeface="微软雅黑" panose="020B0503020204020204" pitchFamily="34" charset="-122"/>
                <a:cs typeface="+mn-cs"/>
              </a:rPr>
              <a:t>编队目标回波模型</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extLst>
      <p:ext uri="{BB962C8B-B14F-4D97-AF65-F5344CB8AC3E}">
        <p14:creationId xmlns:p14="http://schemas.microsoft.com/office/powerpoint/2010/main" val="344211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615820" y="232561"/>
            <a:ext cx="8369559" cy="954107"/>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2</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编队目标回波模型 </a:t>
            </a:r>
            <a:r>
              <a:rPr lang="en-US" altLang="zh-CN" sz="2800" dirty="0">
                <a:ln w="0"/>
                <a:solidFill>
                  <a:srgbClr val="2D2D8A"/>
                </a:solidFill>
                <a:effectLst>
                  <a:outerShdw blurRad="38100" dist="19050" dir="2700000" algn="tl" rotWithShape="0">
                    <a:srgbClr val="000000">
                      <a:alpha val="40000"/>
                    </a:srgbClr>
                  </a:outerShdw>
                </a:effectLst>
              </a:rPr>
              <a:t>– </a:t>
            </a:r>
            <a:r>
              <a:rPr lang="zh-CN" altLang="en-US" sz="2800" dirty="0">
                <a:ln w="0"/>
                <a:solidFill>
                  <a:srgbClr val="2D2D8A"/>
                </a:solidFill>
                <a:effectLst>
                  <a:outerShdw blurRad="38100" dist="19050" dir="2700000" algn="tl" rotWithShape="0">
                    <a:srgbClr val="000000">
                      <a:alpha val="40000"/>
                    </a:srgbClr>
                  </a:outerShdw>
                </a:effectLst>
              </a:rPr>
              <a:t>单个目标回波模型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8" name="图片 7">
            <a:extLst>
              <a:ext uri="{FF2B5EF4-FFF2-40B4-BE49-F238E27FC236}">
                <a16:creationId xmlns:a16="http://schemas.microsoft.com/office/drawing/2014/main" id="{64D0AC9B-F8C4-4C95-9D67-9EC681FB712C}"/>
              </a:ext>
            </a:extLst>
          </p:cNvPr>
          <p:cNvPicPr/>
          <p:nvPr/>
        </p:nvPicPr>
        <p:blipFill>
          <a:blip r:embed="rId3"/>
          <a:stretch>
            <a:fillRect/>
          </a:stretch>
        </p:blipFill>
        <p:spPr>
          <a:xfrm>
            <a:off x="951755" y="1029874"/>
            <a:ext cx="3169298" cy="1877060"/>
          </a:xfrm>
          <a:prstGeom prst="rect">
            <a:avLst/>
          </a:prstGeom>
        </p:spPr>
      </p:pic>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7B8AD75-2544-492D-9DA0-CF8BB44DD905}"/>
                  </a:ext>
                </a:extLst>
              </p:cNvPr>
              <p:cNvSpPr/>
              <p:nvPr/>
            </p:nvSpPr>
            <p:spPr bwMode="auto">
              <a:xfrm>
                <a:off x="317241" y="3439541"/>
                <a:ext cx="4693298" cy="1188443"/>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单个雷达目标的多普勒频率取决于雷达的波长</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𝜆</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目标的速度</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以及目标飞行方向与雷达视线的夹角</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oMath>
                </a14:m>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即</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E7B8AD75-2544-492D-9DA0-CF8BB44DD905}"/>
                  </a:ext>
                </a:extLst>
              </p:cNvPr>
              <p:cNvSpPr>
                <a:spLocks noRot="1" noChangeAspect="1" noMove="1" noResize="1" noEditPoints="1" noAdjustHandles="1" noChangeArrowheads="1" noChangeShapeType="1" noTextEdit="1"/>
              </p:cNvSpPr>
              <p:nvPr/>
            </p:nvSpPr>
            <p:spPr bwMode="auto">
              <a:xfrm>
                <a:off x="317241" y="3439541"/>
                <a:ext cx="4693298" cy="1188443"/>
              </a:xfrm>
              <a:prstGeom prst="rect">
                <a:avLst/>
              </a:prstGeom>
              <a:blipFill>
                <a:blip r:embed="rId4"/>
                <a:stretch>
                  <a:fillRect l="-518" t="-1015" r="-648"/>
                </a:stretch>
              </a:blipFill>
              <a:ln>
                <a:solidFill>
                  <a:schemeClr val="tx1"/>
                </a:solidFill>
              </a:ln>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D689B6EA-E036-4993-9338-4C81D1D1B314}"/>
              </a:ext>
            </a:extLst>
          </p:cNvPr>
          <p:cNvPicPr/>
          <p:nvPr/>
        </p:nvPicPr>
        <p:blipFill>
          <a:blip r:embed="rId5"/>
          <a:stretch>
            <a:fillRect/>
          </a:stretch>
        </p:blipFill>
        <p:spPr>
          <a:xfrm>
            <a:off x="1932214" y="4121868"/>
            <a:ext cx="1143000" cy="424815"/>
          </a:xfrm>
          <a:prstGeom prst="rect">
            <a:avLst/>
          </a:prstGeom>
        </p:spPr>
      </p:pic>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17F27C0C-A8EA-4246-9E1B-310239A8849A}"/>
                  </a:ext>
                </a:extLst>
              </p:cNvPr>
              <p:cNvSpPr/>
              <p:nvPr/>
            </p:nvSpPr>
            <p:spPr bwMode="auto">
              <a:xfrm>
                <a:off x="317241" y="4980915"/>
                <a:ext cx="4693298" cy="1698500"/>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多普勒调频率</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一次导数</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lvl="0" fontAlgn="base">
                  <a:lnSpc>
                    <a:spcPct val="120000"/>
                  </a:lnSpc>
                  <a:spcBef>
                    <a:spcPct val="0"/>
                  </a:spcBef>
                  <a:spcAft>
                    <a:spcPct val="0"/>
                  </a:spcAft>
                  <a:buClr>
                    <a:srgbClr val="99CC00"/>
                  </a:buClr>
                </a:pPr>
                <a:r>
                  <a:rPr lang="zh-CN" altLang="zh-CN" sz="1400" dirty="0">
                    <a:solidFill>
                      <a:srgbClr val="000000"/>
                    </a:solidFill>
                  </a:rPr>
                  <a:t>当</a:t>
                </a:r>
                <a14:m>
                  <m:oMath xmlns:m="http://schemas.openxmlformats.org/officeDocument/2006/math">
                    <m:r>
                      <a:rPr lang="en-US" altLang="zh-CN" sz="1400" i="1">
                        <a:solidFill>
                          <a:srgbClr val="000000"/>
                        </a:solidFill>
                        <a:latin typeface="Cambria Math" panose="02040503050406030204" pitchFamily="18" charset="0"/>
                      </a:rPr>
                      <m:t>𝜑</m:t>
                    </m:r>
                    <m:r>
                      <a:rPr lang="en-US" altLang="zh-CN" sz="1400" i="1">
                        <a:solidFill>
                          <a:srgbClr val="000000"/>
                        </a:solidFill>
                        <a:latin typeface="Cambria Math" panose="02040503050406030204" pitchFamily="18" charset="0"/>
                      </a:rPr>
                      <m:t>= </m:t>
                    </m:r>
                    <m:r>
                      <a:rPr lang="en-US" altLang="zh-CN" sz="1400" i="1">
                        <a:solidFill>
                          <a:srgbClr val="000000"/>
                        </a:solidFill>
                        <a:latin typeface="Cambria Math" panose="02040503050406030204" pitchFamily="18" charset="0"/>
                      </a:rPr>
                      <m:t>𝜋</m:t>
                    </m:r>
                    <m:r>
                      <a:rPr lang="en-US" altLang="zh-CN" sz="1400" i="1">
                        <a:solidFill>
                          <a:srgbClr val="000000"/>
                        </a:solidFill>
                        <a:latin typeface="Cambria Math" panose="02040503050406030204" pitchFamily="18" charset="0"/>
                      </a:rPr>
                      <m:t>/2</m:t>
                    </m:r>
                  </m:oMath>
                </a14:m>
                <a:r>
                  <a:rPr lang="en-US" altLang="zh-CN" sz="1400" dirty="0">
                    <a:solidFill>
                      <a:srgbClr val="000000"/>
                    </a:solidFill>
                  </a:rPr>
                  <a:t> </a:t>
                </a:r>
                <a:r>
                  <a:rPr lang="zh-CN" altLang="zh-CN" sz="1400" dirty="0">
                    <a:solidFill>
                      <a:srgbClr val="000000"/>
                    </a:solidFill>
                  </a:rPr>
                  <a:t>，即当飞行目标沿着切线飞行时，多普勒频率变化</a:t>
                </a:r>
                <a:r>
                  <a:rPr lang="zh-CN" altLang="en-US" sz="1400" dirty="0">
                    <a:solidFill>
                      <a:srgbClr val="000000"/>
                    </a:solidFill>
                  </a:rPr>
                  <a:t>率</a:t>
                </a:r>
                <a:r>
                  <a:rPr lang="zh-CN" altLang="zh-CN" sz="1400" dirty="0">
                    <a:solidFill>
                      <a:srgbClr val="000000"/>
                    </a:solidFill>
                  </a:rPr>
                  <a:t>最</a:t>
                </a:r>
                <a:r>
                  <a:rPr lang="zh-CN" altLang="en-US" sz="1400" dirty="0">
                    <a:solidFill>
                      <a:srgbClr val="000000"/>
                    </a:solidFill>
                  </a:rPr>
                  <a:t>高</a:t>
                </a:r>
                <a:endParaRPr lang="zh-CN" altLang="en-US" sz="1400" dirty="0">
                  <a:solidFill>
                    <a:srgbClr val="000000"/>
                  </a:solidFill>
                  <a:latin typeface="宋体"/>
                </a:endParaRPr>
              </a:p>
              <a:p>
                <a:pPr algn="just">
                  <a:lnSpc>
                    <a:spcPts val="2200"/>
                  </a:lnSpc>
                  <a:spcAft>
                    <a:spcPts val="0"/>
                  </a:spcAf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3" name="矩形 12">
                <a:extLst>
                  <a:ext uri="{FF2B5EF4-FFF2-40B4-BE49-F238E27FC236}">
                    <a16:creationId xmlns:a16="http://schemas.microsoft.com/office/drawing/2014/main" id="{17F27C0C-A8EA-4246-9E1B-310239A8849A}"/>
                  </a:ext>
                </a:extLst>
              </p:cNvPr>
              <p:cNvSpPr>
                <a:spLocks noRot="1" noChangeAspect="1" noMove="1" noResize="1" noEditPoints="1" noAdjustHandles="1" noChangeArrowheads="1" noChangeShapeType="1" noTextEdit="1"/>
              </p:cNvSpPr>
              <p:nvPr/>
            </p:nvSpPr>
            <p:spPr bwMode="auto">
              <a:xfrm>
                <a:off x="317241" y="4980915"/>
                <a:ext cx="4693298" cy="1698500"/>
              </a:xfrm>
              <a:prstGeom prst="rect">
                <a:avLst/>
              </a:prstGeom>
              <a:blipFill>
                <a:blip r:embed="rId6"/>
                <a:stretch>
                  <a:fillRect l="-518" t="-712" b="-2847"/>
                </a:stretch>
              </a:blipFill>
              <a:ln>
                <a:solidFill>
                  <a:schemeClr val="tx1"/>
                </a:solidFill>
              </a:ln>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D402782C-8AD5-4E54-86CD-6874F7A1F28F}"/>
              </a:ext>
            </a:extLst>
          </p:cNvPr>
          <p:cNvPicPr/>
          <p:nvPr/>
        </p:nvPicPr>
        <p:blipFill>
          <a:blip r:embed="rId7"/>
          <a:stretch>
            <a:fillRect/>
          </a:stretch>
        </p:blipFill>
        <p:spPr>
          <a:xfrm>
            <a:off x="450915" y="5490658"/>
            <a:ext cx="4425950" cy="521970"/>
          </a:xfrm>
          <a:prstGeom prst="rect">
            <a:avLst/>
          </a:prstGeom>
        </p:spPr>
      </p:pic>
      <p:sp>
        <p:nvSpPr>
          <p:cNvPr id="15" name="矩形 14">
            <a:extLst>
              <a:ext uri="{FF2B5EF4-FFF2-40B4-BE49-F238E27FC236}">
                <a16:creationId xmlns:a16="http://schemas.microsoft.com/office/drawing/2014/main" id="{26D53CE3-C2B9-4922-B9A5-B081A1DC2522}"/>
              </a:ext>
            </a:extLst>
          </p:cNvPr>
          <p:cNvSpPr/>
          <p:nvPr/>
        </p:nvSpPr>
        <p:spPr bwMode="auto">
          <a:xfrm>
            <a:off x="6123990" y="1121153"/>
            <a:ext cx="4693298" cy="2097895"/>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多普勒频移二次导数：</a:t>
            </a: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二次变化率与一次变化率的比值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3F5FB84B-E6A8-4A25-8CEC-0BDCCD3E2594}"/>
              </a:ext>
            </a:extLst>
          </p:cNvPr>
          <p:cNvPicPr>
            <a:picLocks noChangeAspect="1"/>
          </p:cNvPicPr>
          <p:nvPr/>
        </p:nvPicPr>
        <p:blipFill>
          <a:blip r:embed="rId8"/>
          <a:stretch>
            <a:fillRect/>
          </a:stretch>
        </p:blipFill>
        <p:spPr>
          <a:xfrm>
            <a:off x="6278937" y="1539824"/>
            <a:ext cx="4383404" cy="535431"/>
          </a:xfrm>
          <a:prstGeom prst="rect">
            <a:avLst/>
          </a:prstGeom>
        </p:spPr>
      </p:pic>
      <p:pic>
        <p:nvPicPr>
          <p:cNvPr id="16" name="图片 15">
            <a:extLst>
              <a:ext uri="{FF2B5EF4-FFF2-40B4-BE49-F238E27FC236}">
                <a16:creationId xmlns:a16="http://schemas.microsoft.com/office/drawing/2014/main" id="{82437BDA-605E-4C13-ACE4-A58C25225263}"/>
              </a:ext>
            </a:extLst>
          </p:cNvPr>
          <p:cNvPicPr/>
          <p:nvPr/>
        </p:nvPicPr>
        <p:blipFill>
          <a:blip r:embed="rId9"/>
          <a:stretch>
            <a:fillRect/>
          </a:stretch>
        </p:blipFill>
        <p:spPr>
          <a:xfrm>
            <a:off x="7781664" y="2639170"/>
            <a:ext cx="1377950" cy="495300"/>
          </a:xfrm>
          <a:prstGeom prst="rect">
            <a:avLst/>
          </a:prstGeom>
        </p:spPr>
      </p:pic>
      <mc:AlternateContent xmlns:mc="http://schemas.openxmlformats.org/markup-compatibility/2006" xmlns:a14="http://schemas.microsoft.com/office/drawing/2010/main">
        <mc:Choice Requires="a14">
          <p:sp>
            <p:nvSpPr>
              <p:cNvPr id="9" name="矩形: 圆角 8">
                <a:extLst>
                  <a:ext uri="{FF2B5EF4-FFF2-40B4-BE49-F238E27FC236}">
                    <a16:creationId xmlns:a16="http://schemas.microsoft.com/office/drawing/2014/main" id="{F37B4D63-1029-488D-95BD-A88283A4A25F}"/>
                  </a:ext>
                </a:extLst>
              </p:cNvPr>
              <p:cNvSpPr/>
              <p:nvPr/>
            </p:nvSpPr>
            <p:spPr bwMode="auto">
              <a:xfrm>
                <a:off x="5682343" y="3638953"/>
                <a:ext cx="5775649" cy="2921896"/>
              </a:xfrm>
              <a:prstGeom prst="roundRect">
                <a:avLst/>
              </a:prstGeom>
              <a:solidFill>
                <a:srgbClr val="92D050"/>
              </a:solidFill>
              <a:ln>
                <a:solidFill>
                  <a:schemeClr val="tx1"/>
                </a:solidFill>
              </a:ln>
            </p:spPr>
            <p:txBody>
              <a:bodyPr vert="horz" wrap="square" lIns="91440" tIns="45720" rIns="91440" bIns="45720" numCol="1" rtlCol="0" anchor="t" anchorCtr="0" compatLnSpc="1"/>
              <a:lstStyle/>
              <a:p>
                <a:pPr fontAlgn="base">
                  <a:lnSpc>
                    <a:spcPct val="120000"/>
                  </a:lnSpc>
                  <a:spcBef>
                    <a:spcPct val="0"/>
                  </a:spcBef>
                  <a:spcAft>
                    <a:spcPct val="0"/>
                  </a:spcAft>
                  <a:buClr>
                    <a:schemeClr val="folHlink"/>
                  </a:buClr>
                </a:pP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假设编队目标飞行速度</a:t>
                </a:r>
                <a:r>
                  <a:rPr lang="en-US" altLang="zh-CN" sz="1600" dirty="0">
                    <a:latin typeface="Times New Roman" panose="02020603050405020304" pitchFamily="18" charset="0"/>
                    <a:ea typeface="宋体" panose="02010600030101010101" pitchFamily="2" charset="-122"/>
                  </a:rPr>
                  <a:t>v=900km/</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飞行高度</a:t>
                </a:r>
                <a:r>
                  <a:rPr lang="zh-CN" altLang="zh-CN" sz="1600" dirty="0">
                    <a:ea typeface="Times New Roman" panose="02020603050405020304" pitchFamily="18" charset="0"/>
                  </a:rPr>
                  <a:t> </a:t>
                </a:r>
                <a:r>
                  <a:rPr lang="en-US" altLang="zh-CN" sz="1600" dirty="0">
                    <a:ea typeface="Times New Roman" panose="02020603050405020304" pitchFamily="18" charset="0"/>
                  </a:rPr>
                  <a:t>R=40000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米</a:t>
                </a:r>
                <a:r>
                  <a:rPr lang="zh-CN" altLang="zh-CN" sz="1600" dirty="0">
                    <a:ea typeface="Times New Roman" panose="02020603050405020304" pitchFamily="18" charset="0"/>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，雷达工作频率</a:t>
                </a:r>
                <a:r>
                  <a:rPr lang="en-US" altLang="zh-CN" sz="1600" dirty="0">
                    <a:latin typeface="Times New Roman" panose="02020603050405020304" pitchFamily="18" charset="0"/>
                    <a:ea typeface="宋体" panose="02010600030101010101" pitchFamily="2" charset="-122"/>
                  </a:rPr>
                  <a:t>f0 = 1870MHz</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此时</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目标多普勒频率的变化对线性调频模型的偏离最大为</a:t>
                </a:r>
                <a:r>
                  <a:rPr lang="en-US" altLang="zh-CN" sz="1600" dirty="0">
                    <a:latin typeface="Times New Roman" panose="02020603050405020304" pitchFamily="18" charset="0"/>
                    <a:ea typeface="宋体" panose="02010600030101010101" pitchFamily="2" charset="-122"/>
                  </a:rPr>
                  <a:t>0.004(</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𝜑</m:t>
                    </m:r>
                    <m:r>
                      <a:rPr lang="en-US" altLang="zh-CN" sz="1600" i="1">
                        <a:latin typeface="Cambria Math" panose="02040503050406030204" pitchFamily="18" charset="0"/>
                        <a:ea typeface="宋体" panose="02010600030101010101" pitchFamily="2" charset="-122"/>
                        <a:cs typeface="Times New Roman" panose="02020603050405020304" pitchFamily="18" charset="0"/>
                      </a:rPr>
                      <m:t>= 0</m:t>
                    </m:r>
                  </m:oMath>
                </a14:m>
                <a:r>
                  <a:rPr lang="en-US" altLang="zh-CN" sz="1600" dirty="0">
                    <a:latin typeface="Times New Roman" panose="02020603050405020304" pitchFamily="18" charset="0"/>
                    <a:ea typeface="宋体" panose="02010600030101010101" pitchFamily="2" charset="-122"/>
                  </a:rPr>
                  <a:t> </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时偏离值为</a:t>
                </a:r>
                <a:r>
                  <a:rPr lang="en-US" altLang="zh-CN" sz="1600" dirty="0">
                    <a:latin typeface="Times New Roman" panose="02020603050405020304" pitchFamily="18" charset="0"/>
                    <a:ea typeface="宋体" panose="02010600030101010101" pitchFamily="2" charset="-122"/>
                  </a:rPr>
                  <a:t>0.004</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，实际中是不可能的</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故其</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实际</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偏离值很小</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一般为</a:t>
                </a:r>
                <a14:m>
                  <m:oMath xmlns:m="http://schemas.openxmlformats.org/officeDocument/2006/math">
                    <m:sSup>
                      <m:sSupPr>
                        <m:ctrlPr>
                          <a:rPr lang="zh-CN" altLang="zh-CN" sz="1600" i="1" smtClean="0">
                            <a:latin typeface="Cambria Math" panose="02040503050406030204" pitchFamily="18" charset="0"/>
                            <a:ea typeface="Cambria Math" panose="02040503050406030204" pitchFamily="18" charset="0"/>
                          </a:rPr>
                        </m:ctrlPr>
                      </m:sSupPr>
                      <m:e>
                        <m:r>
                          <a:rPr lang="en-US" altLang="zh-CN" sz="1600" b="0" i="1">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1600" b="0" i="1" smtClean="0">
                            <a:latin typeface="Cambria Math" panose="02040503050406030204" pitchFamily="18" charset="0"/>
                            <a:ea typeface="宋体" panose="02010600030101010101" pitchFamily="2" charset="-122"/>
                            <a:cs typeface="Times New Roman" panose="02020603050405020304" pitchFamily="18" charset="0"/>
                          </a:rPr>
                          <m:t>−4</m:t>
                        </m:r>
                      </m:sup>
                    </m:sSup>
                  </m:oMath>
                </a14:m>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的数量级</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a:lnSpc>
                    <a:spcPts val="2200"/>
                  </a:lnSpc>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因此</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在相关处理时间内</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单个目标的多普勒频率的变化可以用线性调频模型</a:t>
                </a:r>
                <a:r>
                  <a:rPr lang="en-US" altLang="zh-CN" sz="1600" b="1" kern="100" dirty="0">
                    <a:latin typeface="Times New Roman" panose="02020603050405020304" pitchFamily="18" charset="0"/>
                    <a:ea typeface="宋体" panose="02010600030101010101" pitchFamily="2" charset="-122"/>
                    <a:cs typeface="Times New Roman" panose="02020603050405020304" pitchFamily="18" charset="0"/>
                  </a:rPr>
                  <a:t>(LFM)</a:t>
                </a:r>
                <a:r>
                  <a:rPr lang="zh-CN" altLang="zh-CN" sz="1600" b="1" kern="100" dirty="0">
                    <a:latin typeface="Times New Roman" panose="02020603050405020304" pitchFamily="18" charset="0"/>
                    <a:ea typeface="宋体" panose="02010600030101010101" pitchFamily="2" charset="-122"/>
                    <a:cs typeface="Times New Roman" panose="02020603050405020304" pitchFamily="18" charset="0"/>
                  </a:rPr>
                  <a:t>来描述</a:t>
                </a:r>
                <a:r>
                  <a:rPr lang="en-US" altLang="zh-CN" sz="1600"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kern="100" dirty="0">
                    <a:latin typeface="Times New Roman" panose="02020603050405020304" pitchFamily="18" charset="0"/>
                    <a:ea typeface="宋体" panose="02010600030101010101" pitchFamily="2" charset="-122"/>
                    <a:cs typeface="Times New Roman" panose="02020603050405020304" pitchFamily="18" charset="0"/>
                  </a:rPr>
                  <a:t>该描述是足够准确的。</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fontAlgn="base">
                  <a:lnSpc>
                    <a:spcPct val="120000"/>
                  </a:lnSpc>
                  <a:spcBef>
                    <a:spcPct val="0"/>
                  </a:spcBef>
                  <a:spcAft>
                    <a:spcPct val="0"/>
                  </a:spcAft>
                  <a:buClr>
                    <a:schemeClr val="folHlink"/>
                  </a:buClr>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楷体_GB2312" pitchFamily="49" charset="-122"/>
                </a:endParaRPr>
              </a:p>
            </p:txBody>
          </p:sp>
        </mc:Choice>
        <mc:Fallback xmlns="">
          <p:sp>
            <p:nvSpPr>
              <p:cNvPr id="9" name="矩形: 圆角 8">
                <a:extLst>
                  <a:ext uri="{FF2B5EF4-FFF2-40B4-BE49-F238E27FC236}">
                    <a16:creationId xmlns:a16="http://schemas.microsoft.com/office/drawing/2014/main" id="{F37B4D63-1029-488D-95BD-A88283A4A25F}"/>
                  </a:ext>
                </a:extLst>
              </p:cNvPr>
              <p:cNvSpPr>
                <a:spLocks noRot="1" noChangeAspect="1" noMove="1" noResize="1" noEditPoints="1" noAdjustHandles="1" noChangeArrowheads="1" noChangeShapeType="1" noTextEdit="1"/>
              </p:cNvSpPr>
              <p:nvPr/>
            </p:nvSpPr>
            <p:spPr bwMode="auto">
              <a:xfrm>
                <a:off x="5682343" y="3638953"/>
                <a:ext cx="5775649" cy="2921896"/>
              </a:xfrm>
              <a:prstGeom prst="roundRect">
                <a:avLst/>
              </a:prstGeom>
              <a:blipFill>
                <a:blip r:embed="rId10"/>
                <a:stretch>
                  <a:fillRect/>
                </a:stretch>
              </a:blipFill>
              <a:ln>
                <a:solidFill>
                  <a:schemeClr val="tx1"/>
                </a:solidFill>
              </a:ln>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02009210-EFD4-4AE2-AAD3-4AFF12FC47BB}"/>
              </a:ext>
            </a:extLst>
          </p:cNvPr>
          <p:cNvSpPr txBox="1"/>
          <p:nvPr/>
        </p:nvSpPr>
        <p:spPr>
          <a:xfrm>
            <a:off x="746449" y="2893744"/>
            <a:ext cx="4130416"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图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 </a:t>
            </a:r>
            <a:r>
              <a:rPr lang="zh-CN" altLang="zh-CN" dirty="0">
                <a:latin typeface="Times New Roman" panose="02020603050405020304" pitchFamily="18" charset="0"/>
                <a:ea typeface="宋体" panose="02010600030101010101" pitchFamily="2" charset="-122"/>
                <a:cs typeface="Times New Roman" panose="02020603050405020304" pitchFamily="18" charset="0"/>
              </a:rPr>
              <a:t>单目标回波的频率变化示意图</a:t>
            </a:r>
            <a:endParaRPr lang="zh-CN" altLang="en-US" dirty="0"/>
          </a:p>
        </p:txBody>
      </p:sp>
    </p:spTree>
    <p:extLst>
      <p:ext uri="{BB962C8B-B14F-4D97-AF65-F5344CB8AC3E}">
        <p14:creationId xmlns:p14="http://schemas.microsoft.com/office/powerpoint/2010/main" val="3070998063"/>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233265" y="232786"/>
            <a:ext cx="9890449" cy="954107"/>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2</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编队目标回波模型 </a:t>
            </a:r>
            <a:r>
              <a:rPr lang="en-US" altLang="zh-CN" sz="2800" dirty="0">
                <a:ln w="0"/>
                <a:solidFill>
                  <a:srgbClr val="2D2D8A"/>
                </a:solidFill>
                <a:effectLst>
                  <a:outerShdw blurRad="38100" dist="19050" dir="2700000" algn="tl" rotWithShape="0">
                    <a:srgbClr val="000000">
                      <a:alpha val="40000"/>
                    </a:srgbClr>
                  </a:outerShdw>
                </a:effectLst>
              </a:rPr>
              <a:t>–</a:t>
            </a:r>
            <a:r>
              <a:rPr lang="zh-CN" altLang="en-US" sz="2800" dirty="0">
                <a:ln w="0"/>
                <a:solidFill>
                  <a:srgbClr val="2D2D8A"/>
                </a:solidFill>
                <a:effectLst>
                  <a:outerShdw blurRad="38100" dist="19050" dir="2700000" algn="tl" rotWithShape="0">
                    <a:srgbClr val="000000">
                      <a:alpha val="40000"/>
                    </a:srgbClr>
                  </a:outerShdw>
                </a:effectLst>
              </a:rPr>
              <a:t>编队多目标的多普勒频率差别分析</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sp>
        <p:nvSpPr>
          <p:cNvPr id="12" name="Rectangle 2">
            <a:extLst>
              <a:ext uri="{FF2B5EF4-FFF2-40B4-BE49-F238E27FC236}">
                <a16:creationId xmlns:a16="http://schemas.microsoft.com/office/drawing/2014/main" id="{968AE912-C9D2-4489-931E-37094E1A94DC}"/>
              </a:ext>
            </a:extLst>
          </p:cNvPr>
          <p:cNvSpPr>
            <a:spLocks noChangeArrowheads="1"/>
          </p:cNvSpPr>
          <p:nvPr/>
        </p:nvSpPr>
        <p:spPr bwMode="auto">
          <a:xfrm>
            <a:off x="6540759" y="13691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4" name="图片 3">
            <a:extLst>
              <a:ext uri="{FF2B5EF4-FFF2-40B4-BE49-F238E27FC236}">
                <a16:creationId xmlns:a16="http://schemas.microsoft.com/office/drawing/2014/main" id="{34F6178A-19AA-4160-B6F6-3B0A1E8D1DD2}"/>
              </a:ext>
            </a:extLst>
          </p:cNvPr>
          <p:cNvPicPr>
            <a:picLocks noChangeAspect="1"/>
          </p:cNvPicPr>
          <p:nvPr/>
        </p:nvPicPr>
        <p:blipFill>
          <a:blip r:embed="rId3"/>
          <a:stretch>
            <a:fillRect/>
          </a:stretch>
        </p:blipFill>
        <p:spPr>
          <a:xfrm>
            <a:off x="338814" y="1084256"/>
            <a:ext cx="4572396" cy="2042337"/>
          </a:xfrm>
          <a:prstGeom prst="rect">
            <a:avLst/>
          </a:prstGeom>
        </p:spPr>
      </p:pic>
      <p:sp>
        <p:nvSpPr>
          <p:cNvPr id="5" name="文本框 4">
            <a:extLst>
              <a:ext uri="{FF2B5EF4-FFF2-40B4-BE49-F238E27FC236}">
                <a16:creationId xmlns:a16="http://schemas.microsoft.com/office/drawing/2014/main" id="{42E4DBCC-BFEB-47A8-84CD-C06C4F39BFD9}"/>
              </a:ext>
            </a:extLst>
          </p:cNvPr>
          <p:cNvSpPr txBox="1"/>
          <p:nvPr/>
        </p:nvSpPr>
        <p:spPr>
          <a:xfrm>
            <a:off x="1007706" y="3126593"/>
            <a:ext cx="4021494" cy="338554"/>
          </a:xfrm>
          <a:prstGeom prst="rect">
            <a:avLst/>
          </a:prstGeom>
          <a:noFill/>
        </p:spPr>
        <p:txBody>
          <a:bodyPr wrap="square" rtlCol="0">
            <a:spAutoFit/>
          </a:bodyPr>
          <a:lstStyle/>
          <a:p>
            <a:r>
              <a:rPr lang="zh-CN" altLang="en-US" sz="1600" dirty="0"/>
              <a:t>图</a:t>
            </a:r>
            <a:r>
              <a:rPr lang="en-US" altLang="zh-CN" sz="1600" dirty="0"/>
              <a:t>2  </a:t>
            </a:r>
            <a:r>
              <a:rPr lang="zh-CN" altLang="zh-CN" sz="1600" dirty="0"/>
              <a:t>两目标多普勒频差的示意图</a:t>
            </a:r>
            <a:endParaRPr lang="zh-CN" altLang="en-US" sz="1600" dirty="0"/>
          </a:p>
        </p:txBody>
      </p:sp>
      <p:sp>
        <p:nvSpPr>
          <p:cNvPr id="17" name="矩形 16">
            <a:extLst>
              <a:ext uri="{FF2B5EF4-FFF2-40B4-BE49-F238E27FC236}">
                <a16:creationId xmlns:a16="http://schemas.microsoft.com/office/drawing/2014/main" id="{A3F82879-07CF-4ECA-8ED4-EC3A2798F9AC}"/>
              </a:ext>
            </a:extLst>
          </p:cNvPr>
          <p:cNvSpPr/>
          <p:nvPr/>
        </p:nvSpPr>
        <p:spPr bwMode="auto">
          <a:xfrm>
            <a:off x="217912" y="3978063"/>
            <a:ext cx="4693298" cy="2042336"/>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双机之间的多普勒频移差异的计算公式为：</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18" name="图片 17">
            <a:extLst>
              <a:ext uri="{FF2B5EF4-FFF2-40B4-BE49-F238E27FC236}">
                <a16:creationId xmlns:a16="http://schemas.microsoft.com/office/drawing/2014/main" id="{647A0A3A-DAB4-4682-9E82-F6A31E493021}"/>
              </a:ext>
            </a:extLst>
          </p:cNvPr>
          <p:cNvPicPr/>
          <p:nvPr/>
        </p:nvPicPr>
        <p:blipFill>
          <a:blip r:embed="rId4"/>
          <a:stretch>
            <a:fillRect/>
          </a:stretch>
        </p:blipFill>
        <p:spPr>
          <a:xfrm>
            <a:off x="386189" y="4384074"/>
            <a:ext cx="3682353" cy="1406525"/>
          </a:xfrm>
          <a:prstGeom prst="rect">
            <a:avLst/>
          </a:prstGeom>
        </p:spPr>
      </p:pic>
      <p:cxnSp>
        <p:nvCxnSpPr>
          <p:cNvPr id="11" name="连接符: 曲线 10">
            <a:extLst>
              <a:ext uri="{FF2B5EF4-FFF2-40B4-BE49-F238E27FC236}">
                <a16:creationId xmlns:a16="http://schemas.microsoft.com/office/drawing/2014/main" id="{9CBB3A16-2748-4162-8B07-8EA779B6FB97}"/>
              </a:ext>
            </a:extLst>
          </p:cNvPr>
          <p:cNvCxnSpPr>
            <a:cxnSpLocks/>
            <a:stCxn id="17" idx="3"/>
            <a:endCxn id="19" idx="1"/>
          </p:cNvCxnSpPr>
          <p:nvPr/>
        </p:nvCxnSpPr>
        <p:spPr bwMode="auto">
          <a:xfrm flipV="1">
            <a:off x="4911210" y="3906410"/>
            <a:ext cx="964163" cy="1092821"/>
          </a:xfrm>
          <a:prstGeom prst="curvedConnector3">
            <a:avLst>
              <a:gd name="adj1" fmla="val 50000"/>
            </a:avLst>
          </a:prstGeom>
          <a:noFill/>
          <a:ln w="28575">
            <a:solidFill>
              <a:schemeClr val="bg2"/>
            </a:solidFill>
            <a:tailEnd type="triangle"/>
          </a:ln>
        </p:spPr>
      </p:cxn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BE0335B8-D128-4E45-9DCE-A157A0EA7583}"/>
                  </a:ext>
                </a:extLst>
              </p:cNvPr>
              <p:cNvSpPr/>
              <p:nvPr/>
            </p:nvSpPr>
            <p:spPr bwMode="auto">
              <a:xfrm>
                <a:off x="5875373" y="1561309"/>
                <a:ext cx="5423998" cy="4690202"/>
              </a:xfrm>
              <a:prstGeom prst="rect">
                <a:avLst/>
              </a:prstGeom>
              <a:solidFill>
                <a:srgbClr val="A8F6D6"/>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Times New Roman" panose="02020603050405020304" pitchFamily="18" charset="0"/>
                    <a:ea typeface="宋体" panose="02010600030101010101" pitchFamily="2" charset="-122"/>
                    <a:cs typeface="Times New Roman" panose="02020603050405020304" pitchFamily="18" charset="0"/>
                  </a:rPr>
                  <a:t>仍然假设：</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目标间距</a:t>
                </a:r>
                <a:r>
                  <a:rPr lang="en-US" altLang="zh-CN" sz="1600" dirty="0">
                    <a:latin typeface="Times New Roman" panose="02020603050405020304" pitchFamily="18" charset="0"/>
                    <a:ea typeface="宋体" panose="02010600030101010101" pitchFamily="2" charset="-122"/>
                  </a:rPr>
                  <a:t>d = 100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米</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飞行速度</a:t>
                </a:r>
                <a:r>
                  <a:rPr lang="en-US" altLang="zh-CN" sz="1600" dirty="0">
                    <a:latin typeface="Times New Roman" panose="02020603050405020304" pitchFamily="18" charset="0"/>
                    <a:ea typeface="宋体" panose="02010600030101010101" pitchFamily="2" charset="-122"/>
                  </a:rPr>
                  <a:t> v = 900km/</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1600" dirty="0">
                    <a:latin typeface="Times New Roman" panose="02020603050405020304" pitchFamily="18" charset="0"/>
                    <a:ea typeface="宋体" panose="02010600030101010101" pitchFamily="2" charset="-122"/>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飞行高度</a:t>
                </a:r>
                <a:r>
                  <a:rPr lang="en-US" altLang="zh-CN" sz="1600" dirty="0">
                    <a:latin typeface="Times New Roman" panose="02020603050405020304" pitchFamily="18" charset="0"/>
                    <a:ea typeface="宋体" panose="02010600030101010101" pitchFamily="2" charset="-122"/>
                  </a:rPr>
                  <a:t>R=40000</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米；雷达工作频率</a:t>
                </a:r>
                <a:r>
                  <a:rPr lang="en-US" altLang="zh-CN" sz="1600" dirty="0">
                    <a:latin typeface="Times New Roman" panose="02020603050405020304" pitchFamily="18" charset="0"/>
                    <a:ea typeface="宋体" panose="02010600030101010101" pitchFamily="2" charset="-122"/>
                  </a:rPr>
                  <a:t>f0=1870MHz</a:t>
                </a:r>
                <a:r>
                  <a:rPr lang="zh-CN" altLang="en-US" sz="1600" dirty="0">
                    <a:latin typeface="Times New Roman" panose="02020603050405020304" pitchFamily="18" charset="0"/>
                    <a:ea typeface="宋体" panose="02010600030101010101" pitchFamily="2" charset="-122"/>
                  </a:rPr>
                  <a:t>。</a:t>
                </a:r>
                <a:endParaRPr lang="en-US" altLang="zh-CN" sz="1600" dirty="0">
                  <a:latin typeface="Times New Roman" panose="02020603050405020304" pitchFamily="18" charset="0"/>
                  <a:ea typeface="宋体" panose="02010600030101010101" pitchFamily="2" charset="-122"/>
                </a:endParaRPr>
              </a:p>
              <a:p>
                <a:pPr algn="just">
                  <a:lnSpc>
                    <a:spcPts val="2200"/>
                  </a:lnSpc>
                  <a:spcAft>
                    <a:spcPts val="0"/>
                  </a:spcAft>
                </a:pPr>
                <a:endParaRPr lang="en-US" altLang="zh-CN" sz="16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ts val="2200"/>
                  </a:lnSpc>
                  <a:spcAft>
                    <a:spcPts val="0"/>
                  </a:spcAft>
                </a:pPr>
                <a:r>
                  <a:rPr lang="zh-CN" altLang="en-US" sz="1600" kern="100" dirty="0">
                    <a:cs typeface="Times New Roman" panose="02020603050405020304" pitchFamily="18" charset="0"/>
                  </a:rPr>
                  <a:t>计算可得</a:t>
                </a:r>
                <a:r>
                  <a:rPr lang="zh-CN" altLang="zh-CN" sz="1600" kern="100" dirty="0">
                    <a:cs typeface="Times New Roman" panose="02020603050405020304" pitchFamily="18" charset="0"/>
                  </a:rPr>
                  <a:t>两目标的多普勒频率差最大值为</a:t>
                </a:r>
                <a:r>
                  <a:rPr lang="en-US" altLang="zh-CN" sz="1600" kern="100" dirty="0">
                    <a:cs typeface="Times New Roman" panose="02020603050405020304" pitchFamily="18" charset="0"/>
                  </a:rPr>
                  <a:t>: 7.79HZ</a:t>
                </a:r>
                <a:r>
                  <a:rPr lang="zh-CN" altLang="zh-CN" sz="1600" kern="100" dirty="0">
                    <a:cs typeface="Times New Roman" panose="02020603050405020304" pitchFamily="18" charset="0"/>
                  </a:rPr>
                  <a:t>。因此</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若要采用傅立叶变换来分辨这两个目标</a:t>
                </a:r>
                <a:r>
                  <a:rPr lang="en-US" altLang="zh-CN" sz="1600" kern="100" dirty="0">
                    <a:cs typeface="Times New Roman" panose="02020603050405020304" pitchFamily="18" charset="0"/>
                  </a:rPr>
                  <a:t>,</a:t>
                </a:r>
                <a:r>
                  <a:rPr lang="zh-CN" altLang="zh-CN" sz="1600" kern="100" dirty="0">
                    <a:cs typeface="Times New Roman" panose="02020603050405020304" pitchFamily="18" charset="0"/>
                  </a:rPr>
                  <a:t>则至少需要 </a:t>
                </a:r>
                <a:r>
                  <a:rPr lang="en-US" altLang="zh-CN" sz="1600" kern="100" dirty="0">
                    <a:cs typeface="Times New Roman" panose="02020603050405020304" pitchFamily="18" charset="0"/>
                  </a:rPr>
                  <a:t>T = 1/7.79 = 0.13s</a:t>
                </a:r>
                <a:r>
                  <a:rPr lang="zh-CN" altLang="zh-CN" sz="1600" kern="100" dirty="0">
                    <a:cs typeface="Times New Roman" panose="02020603050405020304" pitchFamily="18" charset="0"/>
                  </a:rPr>
                  <a:t>的回波信号。若目标未沿切线方向</a:t>
                </a:r>
                <a:r>
                  <a:rPr lang="en-US" altLang="zh-CN" sz="1600" kern="100" dirty="0">
                    <a:cs typeface="Times New Roman" panose="02020603050405020304" pitchFamily="18" charset="0"/>
                  </a:rPr>
                  <a:t>(</a:t>
                </a:r>
                <a14:m>
                  <m:oMath xmlns:m="http://schemas.openxmlformats.org/officeDocument/2006/math">
                    <m:r>
                      <a:rPr lang="en-US" altLang="zh-CN" sz="1600" i="1">
                        <a:latin typeface="Cambria Math" panose="02040503050406030204" pitchFamily="18" charset="0"/>
                        <a:ea typeface="宋体" panose="02010600030101010101" pitchFamily="2" charset="-122"/>
                        <a:cs typeface="Times New Roman" panose="02020603050405020304" pitchFamily="18" charset="0"/>
                      </a:rPr>
                      <m:t>𝜑</m:t>
                    </m:r>
                    <m:r>
                      <a:rPr lang="en-US" altLang="zh-CN" sz="1600" i="1">
                        <a:latin typeface="Cambria Math" panose="02040503050406030204" pitchFamily="18" charset="0"/>
                        <a:ea typeface="宋体" panose="02010600030101010101" pitchFamily="2" charset="-122"/>
                        <a:cs typeface="Times New Roman" panose="02020603050405020304" pitchFamily="18" charset="0"/>
                      </a:rPr>
                      <m:t>=90°</m:t>
                    </m:r>
                  </m:oMath>
                </a14:m>
                <a:r>
                  <a:rPr lang="en-US" altLang="zh-CN" sz="1600" kern="100" dirty="0">
                    <a:cs typeface="Times New Roman" panose="02020603050405020304" pitchFamily="18" charset="0"/>
                  </a:rPr>
                  <a:t>)</a:t>
                </a:r>
                <a:r>
                  <a:rPr lang="zh-CN" altLang="zh-CN" sz="1600" kern="100" dirty="0">
                    <a:cs typeface="Times New Roman" panose="02020603050405020304" pitchFamily="18" charset="0"/>
                  </a:rPr>
                  <a:t>飞行时所需的时间还要长。</a:t>
                </a:r>
                <a:endParaRPr lang="en-US" altLang="zh-CN" sz="1600" kern="100" dirty="0">
                  <a:cs typeface="Times New Roman" panose="02020603050405020304" pitchFamily="18" charset="0"/>
                </a:endParaRPr>
              </a:p>
              <a:p>
                <a:pPr algn="just">
                  <a:lnSpc>
                    <a:spcPts val="2200"/>
                  </a:lnSpc>
                  <a:spcAft>
                    <a:spcPts val="0"/>
                  </a:spcAft>
                </a:pPr>
                <a:endParaRPr lang="en-US" altLang="zh-CN" sz="1600" kern="100" dirty="0">
                  <a:solidFill>
                    <a:srgbClr val="242021"/>
                  </a:solidFill>
                  <a:cs typeface="Times New Roman" panose="02020603050405020304" pitchFamily="18" charset="0"/>
                </a:endParaRPr>
              </a:p>
              <a:p>
                <a:pPr algn="just">
                  <a:lnSpc>
                    <a:spcPts val="2200"/>
                  </a:lnSpc>
                  <a:spcAft>
                    <a:spcPts val="0"/>
                  </a:spcAft>
                </a:pPr>
                <a:r>
                  <a:rPr lang="zh-CN" altLang="zh-CN" sz="1600" kern="100" dirty="0">
                    <a:solidFill>
                      <a:srgbClr val="242021"/>
                    </a:solidFill>
                    <a:cs typeface="Times New Roman" panose="02020603050405020304" pitchFamily="18" charset="0"/>
                  </a:rPr>
                  <a:t>另外，在真实的战场环境下，飞机经常做一些加</a:t>
                </a:r>
                <a:r>
                  <a:rPr lang="en-US" altLang="zh-CN" sz="1600" kern="100" dirty="0">
                    <a:solidFill>
                      <a:srgbClr val="242021"/>
                    </a:solidFill>
                    <a:cs typeface="Times New Roman" panose="02020603050405020304" pitchFamily="18" charset="0"/>
                  </a:rPr>
                  <a:t>/</a:t>
                </a:r>
                <a:r>
                  <a:rPr lang="zh-CN" altLang="zh-CN" sz="1600" kern="100" dirty="0">
                    <a:solidFill>
                      <a:srgbClr val="242021"/>
                    </a:solidFill>
                    <a:cs typeface="Times New Roman" panose="02020603050405020304" pitchFamily="18" charset="0"/>
                  </a:rPr>
                  <a:t>减速的机动动作，其速度一直处于变化之中；即使目标速度是不变的，目标飞行方向与雷达夹角也会变化，所以目标回波的多普勒频率并不是固定值的，而是关于时间的复杂函数</a:t>
                </a:r>
                <a:r>
                  <a:rPr lang="en-US" altLang="zh-CN" sz="1600" kern="100" dirty="0">
                    <a:solidFill>
                      <a:srgbClr val="242021"/>
                    </a:solidFill>
                    <a:cs typeface="Times New Roman" panose="02020603050405020304" pitchFamily="18" charset="0"/>
                  </a:rPr>
                  <a:t>.</a:t>
                </a:r>
                <a:r>
                  <a:rPr lang="zh-CN" altLang="zh-CN" sz="1600" kern="100" dirty="0">
                    <a:solidFill>
                      <a:srgbClr val="242021"/>
                    </a:solidFill>
                    <a:cs typeface="Times New Roman" panose="02020603050405020304" pitchFamily="18" charset="0"/>
                  </a:rPr>
                  <a:t>这就导致目标回波频谱展宽，多普勒分辨率降低。</a:t>
                </a:r>
                <a:endParaRPr lang="en-US" altLang="zh-CN" sz="1600" kern="100" dirty="0">
                  <a:solidFill>
                    <a:srgbClr val="242021"/>
                  </a:solidFill>
                  <a:cs typeface="Times New Roman" panose="02020603050405020304" pitchFamily="18" charset="0"/>
                </a:endParaRPr>
              </a:p>
              <a:p>
                <a:pPr algn="just">
                  <a:lnSpc>
                    <a:spcPts val="2200"/>
                  </a:lnSpc>
                  <a:spcAft>
                    <a:spcPts val="0"/>
                  </a:spcAft>
                </a:pPr>
                <a:endParaRPr lang="en-US" altLang="zh-CN" sz="1600" kern="100" dirty="0">
                  <a:solidFill>
                    <a:srgbClr val="242021"/>
                  </a:solidFill>
                  <a:cs typeface="Times New Roman" panose="02020603050405020304" pitchFamily="18" charset="0"/>
                </a:endParaRPr>
              </a:p>
              <a:p>
                <a:pPr algn="just">
                  <a:lnSpc>
                    <a:spcPts val="2200"/>
                  </a:lnSpc>
                  <a:spcAft>
                    <a:spcPts val="0"/>
                  </a:spcAft>
                </a:pPr>
                <a:r>
                  <a:rPr lang="zh-CN" altLang="en-US" sz="1600" kern="100" dirty="0">
                    <a:solidFill>
                      <a:srgbClr val="242021"/>
                    </a:solidFill>
                    <a:cs typeface="Times New Roman" panose="02020603050405020304" pitchFamily="18" charset="0"/>
                  </a:rPr>
                  <a:t>因此，有必要采取区别于传统傅里叶变换的合理的时频分析方法，提高时频分析时频率的分辨率。</a:t>
                </a:r>
                <a:endParaRPr lang="zh-CN" altLang="zh-CN" sz="1600" kern="100" dirty="0">
                  <a:cs typeface="Times New Roman" panose="02020603050405020304" pitchFamily="18" charset="0"/>
                </a:endParaRPr>
              </a:p>
              <a:p>
                <a:pPr algn="just">
                  <a:lnSpc>
                    <a:spcPts val="2200"/>
                  </a:lnSpc>
                  <a:spcAft>
                    <a:spcPts val="0"/>
                  </a:spcAft>
                </a:pP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矩形 18">
                <a:extLst>
                  <a:ext uri="{FF2B5EF4-FFF2-40B4-BE49-F238E27FC236}">
                    <a16:creationId xmlns:a16="http://schemas.microsoft.com/office/drawing/2014/main" id="{BE0335B8-D128-4E45-9DCE-A157A0EA7583}"/>
                  </a:ext>
                </a:extLst>
              </p:cNvPr>
              <p:cNvSpPr>
                <a:spLocks noRot="1" noChangeAspect="1" noMove="1" noResize="1" noEditPoints="1" noAdjustHandles="1" noChangeArrowheads="1" noChangeShapeType="1" noTextEdit="1"/>
              </p:cNvSpPr>
              <p:nvPr/>
            </p:nvSpPr>
            <p:spPr bwMode="auto">
              <a:xfrm>
                <a:off x="5875373" y="1561309"/>
                <a:ext cx="5423998" cy="4690202"/>
              </a:xfrm>
              <a:prstGeom prst="rect">
                <a:avLst/>
              </a:prstGeom>
              <a:blipFill>
                <a:blip r:embed="rId5"/>
                <a:stretch>
                  <a:fillRect l="-561" t="-259" r="-448"/>
                </a:stretch>
              </a:blipFill>
              <a:ln>
                <a:solidFill>
                  <a:schemeClr val="tx1"/>
                </a:solidFill>
              </a:ln>
            </p:spPr>
            <p:txBody>
              <a:bodyPr/>
              <a:lstStyle/>
              <a:p>
                <a:r>
                  <a:rPr lang="zh-CN" altLang="en-US">
                    <a:noFill/>
                  </a:rPr>
                  <a:t> </a:t>
                </a:r>
              </a:p>
            </p:txBody>
          </p:sp>
        </mc:Fallback>
      </mc:AlternateContent>
      <p:sp>
        <p:nvSpPr>
          <p:cNvPr id="21" name="对话气泡: 椭圆形 20">
            <a:extLst>
              <a:ext uri="{FF2B5EF4-FFF2-40B4-BE49-F238E27FC236}">
                <a16:creationId xmlns:a16="http://schemas.microsoft.com/office/drawing/2014/main" id="{F46015A6-D8FC-4E2D-9B02-9A91A053DACB}"/>
              </a:ext>
            </a:extLst>
          </p:cNvPr>
          <p:cNvSpPr/>
          <p:nvPr/>
        </p:nvSpPr>
        <p:spPr bwMode="auto">
          <a:xfrm>
            <a:off x="9657184" y="1084256"/>
            <a:ext cx="746449" cy="576593"/>
          </a:xfrm>
          <a:prstGeom prst="wedgeEllipseCallout">
            <a:avLst/>
          </a:prstGeom>
          <a:no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22" name="矩形 21">
            <a:extLst>
              <a:ext uri="{FF2B5EF4-FFF2-40B4-BE49-F238E27FC236}">
                <a16:creationId xmlns:a16="http://schemas.microsoft.com/office/drawing/2014/main" id="{059ABEF8-9F99-4EBA-A4E4-68643E412790}"/>
              </a:ext>
            </a:extLst>
          </p:cNvPr>
          <p:cNvSpPr/>
          <p:nvPr/>
        </p:nvSpPr>
        <p:spPr>
          <a:xfrm>
            <a:off x="5875373" y="1038090"/>
            <a:ext cx="1002197" cy="523220"/>
          </a:xfrm>
          <a:prstGeom prst="rect">
            <a:avLst/>
          </a:prstGeom>
          <a:noFill/>
        </p:spPr>
        <p:txBody>
          <a:bodyPr wrap="none" lIns="91440" tIns="45720" rIns="91440" bIns="45720">
            <a:spAutoFit/>
          </a:bodyPr>
          <a:lstStyle/>
          <a:p>
            <a:pPr algn="ctr"/>
            <a:r>
              <a:rPr lang="zh-CN" altLang="en-US" sz="2800" b="0" cap="none" spc="0" dirty="0">
                <a:ln w="0"/>
                <a:solidFill>
                  <a:srgbClr val="FF0000"/>
                </a:solidFill>
                <a:effectLst>
                  <a:outerShdw blurRad="38100" dist="19050" dir="2700000" algn="tl" rotWithShape="0">
                    <a:schemeClr val="dk1">
                      <a:alpha val="40000"/>
                    </a:schemeClr>
                  </a:outerShdw>
                </a:effectLst>
              </a:rPr>
              <a:t>问题</a:t>
            </a:r>
            <a:r>
              <a:rPr lang="en-US" altLang="zh-CN" sz="2800" b="0" cap="none" spc="0" dirty="0">
                <a:ln w="0"/>
                <a:solidFill>
                  <a:srgbClr val="FF0000"/>
                </a:solidFill>
                <a:effectLst>
                  <a:outerShdw blurRad="38100" dist="19050" dir="2700000" algn="tl" rotWithShape="0">
                    <a:schemeClr val="dk1">
                      <a:alpha val="40000"/>
                    </a:schemeClr>
                  </a:outerShdw>
                </a:effectLst>
              </a:rPr>
              <a:t>:</a:t>
            </a:r>
            <a:endParaRPr lang="zh-CN" altLang="en-US" sz="2800"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88446194"/>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1AFB1E-A3EE-4E1E-81E7-51A50B0BB84D}"/>
              </a:ext>
            </a:extLst>
          </p:cNvPr>
          <p:cNvSpPr/>
          <p:nvPr/>
        </p:nvSpPr>
        <p:spPr>
          <a:xfrm>
            <a:off x="-567711" y="185180"/>
            <a:ext cx="9890449" cy="954107"/>
          </a:xfrm>
          <a:prstGeom prst="rect">
            <a:avLst/>
          </a:prstGeom>
          <a:noFill/>
        </p:spPr>
        <p:txBody>
          <a:bodyPr wrap="square" lIns="91440" tIns="45720" rIns="91440" bIns="45720">
            <a:spAutoFit/>
          </a:bodyPr>
          <a:lstStyle/>
          <a:p>
            <a:pPr lvl="0" algn="ctr"/>
            <a:r>
              <a:rPr lang="en-US" altLang="zh-CN" sz="2800" dirty="0">
                <a:ln w="0"/>
                <a:solidFill>
                  <a:srgbClr val="2D2D8A"/>
                </a:solidFill>
                <a:effectLst>
                  <a:outerShdw blurRad="38100" dist="19050" dir="2700000" algn="tl" rotWithShape="0">
                    <a:srgbClr val="000000">
                      <a:alpha val="40000"/>
                    </a:srgbClr>
                  </a:outerShdw>
                </a:effectLst>
                <a:latin typeface="Times New Roman"/>
                <a:ea typeface="宋体"/>
              </a:rPr>
              <a:t>2</a:t>
            </a:r>
            <a:r>
              <a:rPr kumimoji="0" lang="en-US" altLang="zh-CN"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rPr>
              <a:t>.</a:t>
            </a:r>
            <a:r>
              <a:rPr lang="zh-CN" altLang="en-US" sz="2800" dirty="0">
                <a:ln w="0"/>
                <a:solidFill>
                  <a:srgbClr val="2D2D8A"/>
                </a:solidFill>
                <a:effectLst>
                  <a:outerShdw blurRad="38100" dist="19050" dir="2700000" algn="tl" rotWithShape="0">
                    <a:srgbClr val="000000">
                      <a:alpha val="40000"/>
                    </a:srgbClr>
                  </a:outerShdw>
                </a:effectLst>
              </a:rPr>
              <a:t>编队目标回波模型 </a:t>
            </a:r>
            <a:r>
              <a:rPr lang="en-US" altLang="zh-CN" sz="2800" dirty="0">
                <a:ln w="0"/>
                <a:solidFill>
                  <a:srgbClr val="2D2D8A"/>
                </a:solidFill>
                <a:effectLst>
                  <a:outerShdw blurRad="38100" dist="19050" dir="2700000" algn="tl" rotWithShape="0">
                    <a:srgbClr val="000000">
                      <a:alpha val="40000"/>
                    </a:srgbClr>
                  </a:outerShdw>
                </a:effectLst>
              </a:rPr>
              <a:t>–</a:t>
            </a:r>
            <a:r>
              <a:rPr lang="zh-CN" altLang="en-US" sz="2800" dirty="0">
                <a:ln w="0"/>
                <a:solidFill>
                  <a:srgbClr val="2D2D8A"/>
                </a:solidFill>
                <a:effectLst>
                  <a:outerShdw blurRad="38100" dist="19050" dir="2700000" algn="tl" rotWithShape="0">
                    <a:srgbClr val="000000">
                      <a:alpha val="40000"/>
                    </a:srgbClr>
                  </a:outerShdw>
                </a:effectLst>
              </a:rPr>
              <a:t>编队目标回波信号的数学模型</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w="0"/>
              <a:solidFill>
                <a:srgbClr val="2D2D8A"/>
              </a:solidFill>
              <a:effectLst>
                <a:outerShdw blurRad="38100" dist="19050" dir="2700000" algn="tl" rotWithShape="0">
                  <a:srgbClr val="000000">
                    <a:alpha val="40000"/>
                  </a:srgbClr>
                </a:outerShdw>
              </a:effectLst>
              <a:uLnTx/>
              <a:uFillTx/>
              <a:latin typeface="Times New Roman"/>
              <a:ea typeface="宋体"/>
              <a:cs typeface="+mn-cs"/>
            </a:endParaRPr>
          </a:p>
        </p:txBody>
      </p:sp>
      <p:pic>
        <p:nvPicPr>
          <p:cNvPr id="4" name="图片 3">
            <a:extLst>
              <a:ext uri="{FF2B5EF4-FFF2-40B4-BE49-F238E27FC236}">
                <a16:creationId xmlns:a16="http://schemas.microsoft.com/office/drawing/2014/main" id="{34F6178A-19AA-4160-B6F6-3B0A1E8D1DD2}"/>
              </a:ext>
            </a:extLst>
          </p:cNvPr>
          <p:cNvPicPr>
            <a:picLocks noChangeAspect="1"/>
          </p:cNvPicPr>
          <p:nvPr/>
        </p:nvPicPr>
        <p:blipFill>
          <a:blip r:embed="rId3"/>
          <a:stretch>
            <a:fillRect/>
          </a:stretch>
        </p:blipFill>
        <p:spPr>
          <a:xfrm>
            <a:off x="338814" y="1084256"/>
            <a:ext cx="4572396" cy="2042337"/>
          </a:xfrm>
          <a:prstGeom prst="rect">
            <a:avLst/>
          </a:prstGeom>
        </p:spPr>
      </p:pic>
      <p:sp>
        <p:nvSpPr>
          <p:cNvPr id="5" name="文本框 4">
            <a:extLst>
              <a:ext uri="{FF2B5EF4-FFF2-40B4-BE49-F238E27FC236}">
                <a16:creationId xmlns:a16="http://schemas.microsoft.com/office/drawing/2014/main" id="{42E4DBCC-BFEB-47A8-84CD-C06C4F39BFD9}"/>
              </a:ext>
            </a:extLst>
          </p:cNvPr>
          <p:cNvSpPr txBox="1"/>
          <p:nvPr/>
        </p:nvSpPr>
        <p:spPr>
          <a:xfrm>
            <a:off x="1007706" y="3126593"/>
            <a:ext cx="4021494" cy="338554"/>
          </a:xfrm>
          <a:prstGeom prst="rect">
            <a:avLst/>
          </a:prstGeom>
          <a:noFill/>
        </p:spPr>
        <p:txBody>
          <a:bodyPr wrap="square" rtlCol="0">
            <a:spAutoFit/>
          </a:bodyPr>
          <a:lstStyle/>
          <a:p>
            <a:r>
              <a:rPr lang="zh-CN" altLang="en-US" sz="1600" dirty="0"/>
              <a:t>图</a:t>
            </a:r>
            <a:r>
              <a:rPr lang="en-US" altLang="zh-CN" sz="1600" dirty="0"/>
              <a:t>2  </a:t>
            </a:r>
            <a:r>
              <a:rPr lang="zh-CN" altLang="zh-CN" sz="1600" dirty="0"/>
              <a:t>两目标多普勒频差的示意图</a:t>
            </a:r>
            <a:endParaRPr lang="zh-CN" altLang="en-US" sz="1600" dirty="0"/>
          </a:p>
        </p:txBody>
      </p:sp>
      <p:sp>
        <p:nvSpPr>
          <p:cNvPr id="21" name="对话气泡: 椭圆形 20">
            <a:extLst>
              <a:ext uri="{FF2B5EF4-FFF2-40B4-BE49-F238E27FC236}">
                <a16:creationId xmlns:a16="http://schemas.microsoft.com/office/drawing/2014/main" id="{F46015A6-D8FC-4E2D-9B02-9A91A053DACB}"/>
              </a:ext>
            </a:extLst>
          </p:cNvPr>
          <p:cNvSpPr/>
          <p:nvPr/>
        </p:nvSpPr>
        <p:spPr bwMode="auto">
          <a:xfrm>
            <a:off x="9657184" y="850991"/>
            <a:ext cx="746449" cy="576593"/>
          </a:xfrm>
          <a:prstGeom prst="wedgeEllipseCallout">
            <a:avLst/>
          </a:prstGeom>
          <a:noFill/>
          <a:ln>
            <a:noFill/>
          </a:ln>
        </p:spPr>
        <p:txBody>
          <a:bodyPr vert="horz" wrap="square" lIns="91440" tIns="45720" rIns="91440" bIns="45720" numCol="1" rtlCol="0" anchor="t" anchorCtr="0" compatLnSpc="1"/>
          <a:lstStyle/>
          <a:p>
            <a: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pPr>
            <a:endParaRPr kumimoji="0" lang="zh-CN" altLang="en-US" sz="2300" b="0" i="0" u="none" strike="noStrike" cap="none" normalizeH="0" baseline="0">
              <a:ln>
                <a:noFill/>
              </a:ln>
              <a:solidFill>
                <a:schemeClr val="tx1"/>
              </a:solidFill>
              <a:effectLst/>
              <a:latin typeface="Times New Roman" panose="02020603050405020304" pitchFamily="18" charset="0"/>
              <a:ea typeface="楷体_GB2312" pitchFamily="49" charset="-122"/>
            </a:endParaRPr>
          </a:p>
        </p:txBody>
      </p:sp>
      <p:sp>
        <p:nvSpPr>
          <p:cNvPr id="13" name="矩形 12">
            <a:extLst>
              <a:ext uri="{FF2B5EF4-FFF2-40B4-BE49-F238E27FC236}">
                <a16:creationId xmlns:a16="http://schemas.microsoft.com/office/drawing/2014/main" id="{5A599715-CA07-416F-88CC-D5EAB20261F3}"/>
              </a:ext>
            </a:extLst>
          </p:cNvPr>
          <p:cNvSpPr/>
          <p:nvPr/>
        </p:nvSpPr>
        <p:spPr bwMode="auto">
          <a:xfrm>
            <a:off x="217911" y="3978062"/>
            <a:ext cx="4979239" cy="2647152"/>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mn-ea"/>
                <a:cs typeface="Times New Roman" panose="02020603050405020304" pitchFamily="18" charset="0"/>
              </a:rPr>
              <a:t>为了进一步得到编队目标回波信号的数学模型，进一步分析</a:t>
            </a:r>
            <a:r>
              <a:rPr lang="zh-CN" altLang="zh-CN" sz="1600" dirty="0">
                <a:latin typeface="+mn-ea"/>
                <a:cs typeface="Times New Roman" panose="02020603050405020304" pitchFamily="18" charset="0"/>
              </a:rPr>
              <a:t>两个目标回波的多普勒调频率差：</a:t>
            </a:r>
            <a:endParaRPr lang="en-US" altLang="zh-CN" sz="1600" dirty="0">
              <a:latin typeface="+mn-ea"/>
              <a:cs typeface="Times New Roman" panose="02020603050405020304" pitchFamily="18" charset="0"/>
            </a:endParaRPr>
          </a:p>
          <a:p>
            <a:pPr algn="just">
              <a:lnSpc>
                <a:spcPts val="2200"/>
              </a:lnSpc>
              <a:spcAft>
                <a:spcPts val="0"/>
              </a:spcAft>
            </a:pPr>
            <a:endParaRPr lang="zh-CN" altLang="zh-CN" sz="1600" kern="100" dirty="0">
              <a:latin typeface="+mn-ea"/>
              <a:cs typeface="Times New Roman" panose="02020603050405020304" pitchFamily="18" charset="0"/>
            </a:endParaRPr>
          </a:p>
        </p:txBody>
      </p:sp>
      <p:pic>
        <p:nvPicPr>
          <p:cNvPr id="14" name="图片 13">
            <a:extLst>
              <a:ext uri="{FF2B5EF4-FFF2-40B4-BE49-F238E27FC236}">
                <a16:creationId xmlns:a16="http://schemas.microsoft.com/office/drawing/2014/main" id="{B727470A-516A-4245-8430-3CA14C9B0561}"/>
              </a:ext>
            </a:extLst>
          </p:cNvPr>
          <p:cNvPicPr/>
          <p:nvPr/>
        </p:nvPicPr>
        <p:blipFill>
          <a:blip r:embed="rId4"/>
          <a:stretch>
            <a:fillRect/>
          </a:stretch>
        </p:blipFill>
        <p:spPr>
          <a:xfrm>
            <a:off x="355600" y="4747581"/>
            <a:ext cx="4673600" cy="1473835"/>
          </a:xfrm>
          <a:prstGeom prst="rect">
            <a:avLst/>
          </a:prstGeom>
        </p:spPr>
      </p:pic>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65372AA1-38BE-42FC-90E0-B71ECEE6CF22}"/>
                  </a:ext>
                </a:extLst>
              </p:cNvPr>
              <p:cNvSpPr/>
              <p:nvPr/>
            </p:nvSpPr>
            <p:spPr bwMode="auto">
              <a:xfrm>
                <a:off x="5698092" y="1002985"/>
                <a:ext cx="5797223" cy="2662113"/>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zh-CN" sz="1600" dirty="0"/>
                  <a:t>还是以目标间距</a:t>
                </a:r>
                <a:r>
                  <a:rPr lang="en-US" altLang="zh-CN" sz="1600" dirty="0"/>
                  <a:t>d = 100</a:t>
                </a:r>
                <a:r>
                  <a:rPr lang="zh-CN" altLang="zh-CN" sz="1600" dirty="0"/>
                  <a:t>米</a:t>
                </a:r>
                <a:r>
                  <a:rPr lang="en-US" altLang="zh-CN" sz="1600" dirty="0"/>
                  <a:t>,</a:t>
                </a:r>
                <a:r>
                  <a:rPr lang="zh-CN" altLang="zh-CN" sz="1600" dirty="0"/>
                  <a:t>飞行速度 </a:t>
                </a:r>
                <a:r>
                  <a:rPr lang="en-US" altLang="zh-CN" sz="1600" dirty="0"/>
                  <a:t>v = 900km/</a:t>
                </a:r>
                <a:r>
                  <a:rPr lang="zh-CN" altLang="zh-CN" sz="1600" dirty="0"/>
                  <a:t>小时</a:t>
                </a:r>
                <a:r>
                  <a:rPr lang="en-US" altLang="zh-CN" sz="1600" dirty="0"/>
                  <a:t>,</a:t>
                </a:r>
                <a:r>
                  <a:rPr lang="zh-CN" altLang="zh-CN" sz="1600" dirty="0"/>
                  <a:t>飞行高度</a:t>
                </a:r>
                <a:r>
                  <a:rPr lang="en-US" altLang="zh-CN" sz="1600" dirty="0"/>
                  <a:t>R=40000</a:t>
                </a:r>
                <a:r>
                  <a:rPr lang="zh-CN" altLang="zh-CN" sz="1600" dirty="0"/>
                  <a:t>米；雷达工作频率</a:t>
                </a:r>
                <a:r>
                  <a:rPr lang="en-US" altLang="zh-CN" sz="1600" dirty="0"/>
                  <a:t>f0=1870MHz</a:t>
                </a:r>
                <a:r>
                  <a:rPr lang="zh-CN" altLang="zh-CN" sz="1600" dirty="0"/>
                  <a:t>为例</a:t>
                </a:r>
                <a:r>
                  <a:rPr lang="zh-CN" altLang="en-US" sz="1600" dirty="0"/>
                  <a:t>。</a:t>
                </a:r>
                <a:endParaRPr lang="en-US" altLang="zh-CN" sz="1600" dirty="0"/>
              </a:p>
              <a:p>
                <a:pPr algn="just">
                  <a:lnSpc>
                    <a:spcPts val="2200"/>
                  </a:lnSpc>
                  <a:spcAft>
                    <a:spcPts val="0"/>
                  </a:spcAft>
                </a:pPr>
                <a:endParaRPr lang="en-US" altLang="zh-CN" sz="1600" dirty="0"/>
              </a:p>
              <a:p>
                <a:pPr algn="just">
                  <a:lnSpc>
                    <a:spcPts val="2200"/>
                  </a:lnSpc>
                  <a:spcAft>
                    <a:spcPts val="0"/>
                  </a:spcAft>
                </a:pPr>
                <a:r>
                  <a:rPr lang="zh-CN" altLang="zh-CN" sz="1600" dirty="0"/>
                  <a:t>当</a:t>
                </a:r>
                <a14:m>
                  <m:oMath xmlns:m="http://schemas.openxmlformats.org/officeDocument/2006/math">
                    <m:r>
                      <a:rPr lang="en-US" altLang="zh-CN" sz="1600" i="1">
                        <a:latin typeface="Cambria Math" panose="02040503050406030204" pitchFamily="18" charset="0"/>
                      </a:rPr>
                      <m:t>𝜑</m:t>
                    </m:r>
                    <m:r>
                      <a:rPr lang="en-US" altLang="zh-CN" sz="1600" i="1">
                        <a:latin typeface="Cambria Math" panose="02040503050406030204" pitchFamily="18" charset="0"/>
                      </a:rPr>
                      <m:t>= </m:t>
                    </m:r>
                    <m:r>
                      <a:rPr lang="en-US" altLang="zh-CN" sz="1600" i="1">
                        <a:latin typeface="Cambria Math" panose="02040503050406030204" pitchFamily="18" charset="0"/>
                      </a:rPr>
                      <m:t>𝜋</m:t>
                    </m:r>
                    <m:r>
                      <a:rPr lang="en-US" altLang="zh-CN" sz="1600" i="1">
                        <a:latin typeface="Cambria Math" panose="02040503050406030204" pitchFamily="18" charset="0"/>
                      </a:rPr>
                      <m:t>/4</m:t>
                    </m:r>
                  </m:oMath>
                </a14:m>
                <a:r>
                  <a:rPr lang="zh-CN" altLang="zh-CN" sz="1600" dirty="0"/>
                  <a:t>时，</a:t>
                </a:r>
                <a:r>
                  <a:rPr lang="zh-CN" altLang="en-US" sz="1600" dirty="0"/>
                  <a:t>多普勒调频率差值</a:t>
                </a:r>
                <a:r>
                  <a:rPr lang="zh-CN" altLang="zh-CN" sz="1600" dirty="0"/>
                  <a:t>取得最大值</a:t>
                </a:r>
                <a:r>
                  <a:rPr lang="zh-CN" altLang="en-US" sz="1600" dirty="0"/>
                  <a:t>：</a:t>
                </a:r>
                <a:endParaRPr lang="en-US" altLang="zh-CN" sz="1600" dirty="0"/>
              </a:p>
              <a:p>
                <a:pPr algn="just">
                  <a:lnSpc>
                    <a:spcPts val="2200"/>
                  </a:lnSpc>
                  <a:spcAft>
                    <a:spcPts val="0"/>
                  </a:spcAft>
                </a:pPr>
                <a:endParaRPr lang="en-US" altLang="zh-CN" sz="1600" dirty="0"/>
              </a:p>
              <a:p>
                <a:pPr algn="just">
                  <a:lnSpc>
                    <a:spcPts val="2200"/>
                  </a:lnSpc>
                  <a:spcAft>
                    <a:spcPts val="0"/>
                  </a:spcAft>
                </a:pPr>
                <a:endParaRPr lang="en-US" altLang="zh-CN" sz="1600" dirty="0"/>
              </a:p>
              <a:p>
                <a:pPr algn="just">
                  <a:lnSpc>
                    <a:spcPts val="2200"/>
                  </a:lnSpc>
                  <a:spcAft>
                    <a:spcPts val="0"/>
                  </a:spcAft>
                </a:pPr>
                <a:endParaRPr lang="en-US" altLang="zh-CN" sz="1600" dirty="0"/>
              </a:p>
              <a:p>
                <a:pPr algn="just">
                  <a:lnSpc>
                    <a:spcPts val="2200"/>
                  </a:lnSpc>
                  <a:spcAft>
                    <a:spcPts val="0"/>
                  </a:spcAft>
                </a:pPr>
                <a:r>
                  <a:rPr lang="zh-CN" altLang="zh-CN" sz="1600" kern="100" dirty="0">
                    <a:ea typeface="宋体" panose="02010600030101010101" pitchFamily="2" charset="-122"/>
                    <a:cs typeface="Times New Roman" panose="02020603050405020304" pitchFamily="18" charset="0"/>
                  </a:rPr>
                  <a:t>当</a:t>
                </a:r>
                <a14:m>
                  <m:oMath xmlns:m="http://schemas.openxmlformats.org/officeDocument/2006/math">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𝜑</m:t>
                    </m:r>
                    <m:r>
                      <a:rPr lang="zh-CN" altLang="zh-CN" sz="1600" i="1" kern="100">
                        <a:latin typeface="Cambria Math" panose="02040503050406030204" pitchFamily="18" charset="0"/>
                        <a:ea typeface="宋体" panose="02010600030101010101" pitchFamily="2" charset="-122"/>
                        <a:cs typeface="Times New Roman" panose="02020603050405020304" pitchFamily="18" charset="0"/>
                      </a:rPr>
                      <m:t>≠</m:t>
                    </m:r>
                    <m: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t> </m:t>
                    </m:r>
                    <m:r>
                      <a:rPr lang="en-US" altLang="zh-CN" sz="1600" i="1" kern="100">
                        <a:latin typeface="Cambria Math" panose="02040503050406030204" pitchFamily="18" charset="0"/>
                        <a:ea typeface="Cambria Math" panose="02040503050406030204" pitchFamily="18" charset="0"/>
                        <a:cs typeface="Times New Roman" panose="02020603050405020304" pitchFamily="18" charset="0"/>
                      </a:rPr>
                      <m:t>𝜋</m:t>
                    </m:r>
                    <m:r>
                      <m:rPr>
                        <m:lit/>
                      </m:rPr>
                      <a:rPr lang="en-US" altLang="zh-CN" sz="1600" i="1" kern="100">
                        <a:latin typeface="Cambria Math" panose="02040503050406030204" pitchFamily="18" charset="0"/>
                        <a:ea typeface="Cambria Math" panose="02040503050406030204" pitchFamily="18" charset="0"/>
                        <a:cs typeface="Times New Roman" panose="02020603050405020304" pitchFamily="18" charset="0"/>
                      </a:rPr>
                      <m:t>/</m:t>
                    </m:r>
                    <m:r>
                      <a:rPr lang="en-US" altLang="zh-CN" sz="1600" i="1" kern="100">
                        <a:latin typeface="Cambria Math" panose="02040503050406030204" pitchFamily="18" charset="0"/>
                        <a:ea typeface="Cambria Math" panose="02040503050406030204" pitchFamily="18" charset="0"/>
                        <a:cs typeface="Times New Roman" panose="02020603050405020304" pitchFamily="18" charset="0"/>
                      </a:rPr>
                      <m:t>4</m:t>
                    </m:r>
                  </m:oMath>
                </a14:m>
                <a:r>
                  <a:rPr lang="zh-CN" altLang="zh-CN" sz="1600" kern="100" dirty="0">
                    <a:ea typeface="宋体" panose="02010600030101010101" pitchFamily="2" charset="-122"/>
                    <a:cs typeface="Times New Roman" panose="02020603050405020304" pitchFamily="18" charset="0"/>
                  </a:rPr>
                  <a:t>时，值迅速变小。所以编队中个</a:t>
                </a:r>
                <a:r>
                  <a:rPr lang="zh-CN" altLang="en-US" sz="1600" kern="100" dirty="0">
                    <a:ea typeface="宋体" panose="02010600030101010101" pitchFamily="2" charset="-122"/>
                    <a:cs typeface="Times New Roman" panose="02020603050405020304" pitchFamily="18" charset="0"/>
                  </a:rPr>
                  <a:t>多个</a:t>
                </a:r>
                <a:r>
                  <a:rPr lang="zh-CN" altLang="zh-CN" sz="1600" kern="100" dirty="0">
                    <a:ea typeface="宋体" panose="02010600030101010101" pitchFamily="2" charset="-122"/>
                    <a:cs typeface="Times New Roman" panose="02020603050405020304" pitchFamily="18" charset="0"/>
                  </a:rPr>
                  <a:t>目标回波的调频率之差通常很小，一般为</a:t>
                </a:r>
                <a14:m>
                  <m:oMath xmlns:m="http://schemas.openxmlformats.org/officeDocument/2006/math">
                    <m:sSup>
                      <m:sSup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1600" i="1" kern="100">
                            <a:latin typeface="Cambria Math" panose="02040503050406030204" pitchFamily="18" charset="0"/>
                            <a:ea typeface="宋体" panose="02010600030101010101" pitchFamily="2" charset="-122"/>
                            <a:cs typeface="Times New Roman" panose="02020603050405020304" pitchFamily="18" charset="0"/>
                          </a:rPr>
                          <m:t>−5</m:t>
                        </m:r>
                      </m:sup>
                    </m:sSup>
                  </m:oMath>
                </a14:m>
                <a:r>
                  <a:rPr lang="zh-CN" altLang="zh-CN" sz="1600" kern="100" dirty="0">
                    <a:ea typeface="宋体" panose="02010600030101010101" pitchFamily="2" charset="-122"/>
                    <a:cs typeface="Times New Roman" panose="02020603050405020304" pitchFamily="18" charset="0"/>
                  </a:rPr>
                  <a:t>的数量级，</a:t>
                </a:r>
                <a:r>
                  <a:rPr lang="zh-CN" altLang="en-US" sz="1600" kern="100" dirty="0">
                    <a:ea typeface="宋体" panose="02010600030101010101" pitchFamily="2" charset="-122"/>
                    <a:cs typeface="Times New Roman" panose="02020603050405020304" pitchFamily="18" charset="0"/>
                  </a:rPr>
                  <a:t>可以忽略不计。</a:t>
                </a:r>
                <a:endParaRPr lang="en-US" altLang="zh-CN" sz="1600" kern="100" dirty="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kern="100" dirty="0">
                  <a:ea typeface="宋体" panose="02010600030101010101" pitchFamily="2" charset="-122"/>
                  <a:cs typeface="Times New Roman" panose="02020603050405020304" pitchFamily="18" charset="0"/>
                </a:endParaRPr>
              </a:p>
              <a:p>
                <a:pPr algn="just">
                  <a:lnSpc>
                    <a:spcPts val="2200"/>
                  </a:lnSpc>
                  <a:spcAft>
                    <a:spcPts val="0"/>
                  </a:spcAft>
                </a:pPr>
                <a:endParaRPr lang="en-US" altLang="zh-CN" sz="1600" dirty="0"/>
              </a:p>
              <a:p>
                <a:pPr algn="just">
                  <a:lnSpc>
                    <a:spcPts val="2200"/>
                  </a:lnSpc>
                  <a:spcAft>
                    <a:spcPts val="0"/>
                  </a:spcAft>
                </a:pPr>
                <a:endParaRPr lang="zh-CN" altLang="zh-CN" sz="1600" kern="100" dirty="0">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65372AA1-38BE-42FC-90E0-B71ECEE6CF22}"/>
                  </a:ext>
                </a:extLst>
              </p:cNvPr>
              <p:cNvSpPr>
                <a:spLocks noRot="1" noChangeAspect="1" noMove="1" noResize="1" noEditPoints="1" noAdjustHandles="1" noChangeArrowheads="1" noChangeShapeType="1" noTextEdit="1"/>
              </p:cNvSpPr>
              <p:nvPr/>
            </p:nvSpPr>
            <p:spPr bwMode="auto">
              <a:xfrm>
                <a:off x="5698092" y="1002985"/>
                <a:ext cx="5797223" cy="2662113"/>
              </a:xfrm>
              <a:prstGeom prst="rect">
                <a:avLst/>
              </a:prstGeom>
              <a:blipFill>
                <a:blip r:embed="rId5"/>
                <a:stretch>
                  <a:fillRect l="-525" t="-457" r="-420"/>
                </a:stretch>
              </a:blipFill>
              <a:ln>
                <a:solidFill>
                  <a:schemeClr val="tx1"/>
                </a:solidFill>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98E98EF-05BF-4D1E-B2BB-F68C19B1B352}"/>
              </a:ext>
            </a:extLst>
          </p:cNvPr>
          <p:cNvPicPr>
            <a:picLocks noChangeAspect="1"/>
          </p:cNvPicPr>
          <p:nvPr/>
        </p:nvPicPr>
        <p:blipFill>
          <a:blip r:embed="rId6"/>
          <a:stretch>
            <a:fillRect/>
          </a:stretch>
        </p:blipFill>
        <p:spPr>
          <a:xfrm>
            <a:off x="5963324" y="2259804"/>
            <a:ext cx="4993057" cy="573074"/>
          </a:xfrm>
          <a:prstGeom prst="rect">
            <a:avLst/>
          </a:prstGeom>
        </p:spPr>
      </p:pic>
      <p:sp>
        <p:nvSpPr>
          <p:cNvPr id="16" name="矩形 15">
            <a:extLst>
              <a:ext uri="{FF2B5EF4-FFF2-40B4-BE49-F238E27FC236}">
                <a16:creationId xmlns:a16="http://schemas.microsoft.com/office/drawing/2014/main" id="{CE1CA884-742C-4BFF-AF84-2E094747E47A}"/>
              </a:ext>
            </a:extLst>
          </p:cNvPr>
          <p:cNvSpPr/>
          <p:nvPr/>
        </p:nvSpPr>
        <p:spPr bwMode="auto">
          <a:xfrm>
            <a:off x="5698092" y="3810591"/>
            <a:ext cx="5797223" cy="2935442"/>
          </a:xfrm>
          <a:prstGeom prst="rect">
            <a:avLst/>
          </a:prstGeom>
          <a:solidFill>
            <a:schemeClr val="accent1"/>
          </a:solidFill>
          <a:ln>
            <a:solidFill>
              <a:schemeClr val="tx1"/>
            </a:solidFill>
          </a:ln>
        </p:spPr>
        <p:txBody>
          <a:bodyPr vert="horz" wrap="square" lIns="91440" tIns="45720" rIns="91440" bIns="45720" numCol="1" rtlCol="0" anchor="t" anchorCtr="0" compatLnSpc="1"/>
          <a:lstStyle/>
          <a:p>
            <a:pPr algn="just">
              <a:lnSpc>
                <a:spcPts val="2200"/>
              </a:lnSpc>
              <a:spcAft>
                <a:spcPts val="0"/>
              </a:spcAft>
            </a:pPr>
            <a:r>
              <a:rPr lang="zh-CN" altLang="en-US" sz="1600" kern="100" dirty="0">
                <a:latin typeface="+mn-ea"/>
                <a:cs typeface="Times New Roman" panose="02020603050405020304" pitchFamily="18" charset="0"/>
              </a:rPr>
              <a:t>由此，可以得出结论：编队目标中速度相同的多个目标的回波可以用一组</a:t>
            </a:r>
            <a:r>
              <a:rPr lang="zh-CN" altLang="en-US" sz="1600" b="1" kern="100" dirty="0">
                <a:latin typeface="+mn-ea"/>
                <a:cs typeface="Times New Roman" panose="02020603050405020304" pitchFamily="18" charset="0"/>
              </a:rPr>
              <a:t>调频率近似相同</a:t>
            </a:r>
            <a:r>
              <a:rPr lang="zh-CN" altLang="en-US" sz="1600" kern="100" dirty="0">
                <a:latin typeface="+mn-ea"/>
                <a:cs typeface="Times New Roman" panose="02020603050405020304" pitchFamily="18" charset="0"/>
              </a:rPr>
              <a:t>的</a:t>
            </a:r>
            <a:r>
              <a:rPr lang="zh-CN" altLang="en-US" sz="1600" b="1" kern="100" dirty="0">
                <a:latin typeface="+mn-ea"/>
                <a:cs typeface="Times New Roman" panose="02020603050405020304" pitchFamily="18" charset="0"/>
              </a:rPr>
              <a:t>线性调频信号</a:t>
            </a:r>
            <a:r>
              <a:rPr lang="en-US" altLang="zh-CN" sz="1600" b="1" kern="100" dirty="0">
                <a:latin typeface="+mn-ea"/>
                <a:cs typeface="Times New Roman" panose="02020603050405020304" pitchFamily="18" charset="0"/>
              </a:rPr>
              <a:t>(LFM)</a:t>
            </a:r>
            <a:r>
              <a:rPr lang="zh-CN" altLang="en-US" sz="1600" kern="100" dirty="0">
                <a:latin typeface="+mn-ea"/>
                <a:cs typeface="Times New Roman" panose="02020603050405020304" pitchFamily="18" charset="0"/>
              </a:rPr>
              <a:t>来描述：</a:t>
            </a: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latin typeface="+mn-ea"/>
              <a:cs typeface="Times New Roman" panose="02020603050405020304" pitchFamily="18" charset="0"/>
            </a:endParaRPr>
          </a:p>
          <a:p>
            <a:pPr algn="just">
              <a:lnSpc>
                <a:spcPts val="2200"/>
              </a:lnSpc>
              <a:spcAft>
                <a:spcPts val="0"/>
              </a:spcAft>
            </a:pPr>
            <a:endParaRPr lang="en-US" altLang="zh-CN" sz="1600" kern="100" dirty="0">
              <a:cs typeface="Times New Roman" panose="02020603050405020304" pitchFamily="18" charset="0"/>
            </a:endParaRPr>
          </a:p>
          <a:p>
            <a:pPr algn="just">
              <a:lnSpc>
                <a:spcPts val="2200"/>
              </a:lnSpc>
              <a:spcAft>
                <a:spcPts val="0"/>
              </a:spcAft>
            </a:pPr>
            <a:r>
              <a:rPr lang="en-US" altLang="zh-CN" sz="1600" kern="100" dirty="0">
                <a:cs typeface="Times New Roman" panose="02020603050405020304" pitchFamily="18" charset="0"/>
              </a:rPr>
              <a:t>M </a:t>
            </a:r>
            <a:r>
              <a:rPr lang="zh-CN" altLang="en-US" sz="1600" kern="100" dirty="0">
                <a:cs typeface="Times New Roman" panose="02020603050405020304" pitchFamily="18" charset="0"/>
              </a:rPr>
              <a:t>为编队目标架次数，</a:t>
            </a:r>
            <a:r>
              <a:rPr lang="en-US" altLang="zh-CN" sz="1600" kern="100" dirty="0">
                <a:cs typeface="Times New Roman" panose="02020603050405020304" pitchFamily="18" charset="0"/>
              </a:rPr>
              <a:t>Ai </a:t>
            </a:r>
            <a:r>
              <a:rPr lang="zh-CN" altLang="en-US" sz="1600" kern="100" dirty="0">
                <a:cs typeface="Times New Roman" panose="02020603050405020304" pitchFamily="18" charset="0"/>
              </a:rPr>
              <a:t>为某一距离单元对应的第 </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 </a:t>
            </a:r>
            <a:r>
              <a:rPr lang="zh-CN" altLang="en-US" sz="1600" kern="100" dirty="0">
                <a:cs typeface="Times New Roman" panose="02020603050405020304" pitchFamily="18" charset="0"/>
              </a:rPr>
              <a:t>个目标回波的幅度，</a:t>
            </a:r>
            <a:r>
              <a:rPr lang="en-US" altLang="zh-CN" sz="1600" kern="100" dirty="0">
                <a:cs typeface="Times New Roman" panose="02020603050405020304" pitchFamily="18" charset="0"/>
              </a:rPr>
              <a:t>fi </a:t>
            </a:r>
            <a:r>
              <a:rPr lang="zh-CN" altLang="en-US" sz="1600" kern="100" dirty="0">
                <a:cs typeface="Times New Roman" panose="02020603050405020304" pitchFamily="18" charset="0"/>
              </a:rPr>
              <a:t>为第 </a:t>
            </a:r>
            <a:r>
              <a:rPr lang="en-US" altLang="zh-CN" sz="1600" kern="100" dirty="0" err="1">
                <a:cs typeface="Times New Roman" panose="02020603050405020304" pitchFamily="18" charset="0"/>
              </a:rPr>
              <a:t>i</a:t>
            </a:r>
            <a:r>
              <a:rPr lang="en-US" altLang="zh-CN" sz="1600" kern="100" dirty="0">
                <a:cs typeface="Times New Roman" panose="02020603050405020304" pitchFamily="18" charset="0"/>
              </a:rPr>
              <a:t> </a:t>
            </a:r>
            <a:r>
              <a:rPr lang="zh-CN" altLang="en-US" sz="1600" kern="100" dirty="0">
                <a:cs typeface="Times New Roman" panose="02020603050405020304" pitchFamily="18" charset="0"/>
              </a:rPr>
              <a:t>个目标的初始多普勒频率</a:t>
            </a:r>
            <a:r>
              <a:rPr lang="en-US" altLang="zh-CN" sz="1600" kern="100" dirty="0">
                <a:cs typeface="Times New Roman" panose="02020603050405020304" pitchFamily="18" charset="0"/>
              </a:rPr>
              <a:t>(</a:t>
            </a:r>
            <a:r>
              <a:rPr lang="zh-CN" altLang="en-US" sz="1600" kern="100" dirty="0">
                <a:cs typeface="Times New Roman" panose="02020603050405020304" pitchFamily="18" charset="0"/>
              </a:rPr>
              <a:t>中心频率</a:t>
            </a:r>
            <a:r>
              <a:rPr lang="en-US" altLang="zh-CN" sz="1600" kern="100" dirty="0">
                <a:cs typeface="Times New Roman" panose="02020603050405020304" pitchFamily="18" charset="0"/>
              </a:rPr>
              <a:t>)</a:t>
            </a:r>
            <a:r>
              <a:rPr lang="zh-CN" altLang="en-US" sz="1600" kern="100" dirty="0">
                <a:cs typeface="Times New Roman" panose="02020603050405020304" pitchFamily="18" charset="0"/>
              </a:rPr>
              <a:t>，</a:t>
            </a:r>
            <a:r>
              <a:rPr lang="en-US" altLang="zh-CN" sz="1600" kern="100" dirty="0" err="1">
                <a:cs typeface="Times New Roman" panose="02020603050405020304" pitchFamily="18" charset="0"/>
              </a:rPr>
              <a:t>ki</a:t>
            </a:r>
            <a:r>
              <a:rPr lang="en-US" altLang="zh-CN" sz="1600" kern="100" dirty="0">
                <a:cs typeface="Times New Roman" panose="02020603050405020304" pitchFamily="18" charset="0"/>
              </a:rPr>
              <a:t> </a:t>
            </a:r>
            <a:r>
              <a:rPr lang="zh-CN" altLang="en-US" sz="1600" kern="100" dirty="0">
                <a:cs typeface="Times New Roman" panose="02020603050405020304" pitchFamily="18" charset="0"/>
              </a:rPr>
              <a:t>为目标对应的多普勒调制频率，</a:t>
            </a:r>
            <a:r>
              <a:rPr lang="en-US" altLang="zh-CN" sz="1600" kern="100" dirty="0">
                <a:cs typeface="Times New Roman" panose="02020603050405020304" pitchFamily="18" charset="0"/>
              </a:rPr>
              <a:t>tm </a:t>
            </a:r>
            <a:r>
              <a:rPr lang="zh-CN" altLang="en-US" sz="1600" kern="100" dirty="0">
                <a:cs typeface="Times New Roman" panose="02020603050405020304" pitchFamily="18" charset="0"/>
              </a:rPr>
              <a:t>为慢时间，</a:t>
            </a:r>
            <a:r>
              <a:rPr lang="en-US" altLang="zh-CN" sz="1600" kern="100" dirty="0">
                <a:cs typeface="Times New Roman" panose="02020603050405020304" pitchFamily="18" charset="0"/>
              </a:rPr>
              <a:t>W(tm) </a:t>
            </a:r>
            <a:r>
              <a:rPr lang="zh-CN" altLang="en-US" sz="1600" kern="100" dirty="0">
                <a:cs typeface="Times New Roman" panose="02020603050405020304" pitchFamily="18" charset="0"/>
              </a:rPr>
              <a:t>为零均值的高斯白噪声</a:t>
            </a:r>
            <a:r>
              <a:rPr lang="en-US" altLang="zh-CN" sz="1600" kern="100" dirty="0">
                <a:cs typeface="Times New Roman" panose="02020603050405020304" pitchFamily="18" charset="0"/>
              </a:rPr>
              <a:t>.</a:t>
            </a:r>
            <a:endParaRPr lang="zh-CN" altLang="zh-CN" sz="1600" kern="100" dirty="0">
              <a:cs typeface="Times New Roman" panose="02020603050405020304" pitchFamily="18" charset="0"/>
            </a:endParaRPr>
          </a:p>
        </p:txBody>
      </p:sp>
      <p:pic>
        <p:nvPicPr>
          <p:cNvPr id="20" name="图片 19">
            <a:extLst>
              <a:ext uri="{FF2B5EF4-FFF2-40B4-BE49-F238E27FC236}">
                <a16:creationId xmlns:a16="http://schemas.microsoft.com/office/drawing/2014/main" id="{0084F884-A102-456E-91C0-E6C1DA243BFF}"/>
              </a:ext>
            </a:extLst>
          </p:cNvPr>
          <p:cNvPicPr/>
          <p:nvPr/>
        </p:nvPicPr>
        <p:blipFill>
          <a:blip r:embed="rId7"/>
          <a:stretch>
            <a:fillRect/>
          </a:stretch>
        </p:blipFill>
        <p:spPr>
          <a:xfrm>
            <a:off x="6974733" y="4541990"/>
            <a:ext cx="2970237" cy="713015"/>
          </a:xfrm>
          <a:prstGeom prst="rect">
            <a:avLst/>
          </a:prstGeom>
        </p:spPr>
      </p:pic>
    </p:spTree>
    <p:extLst>
      <p:ext uri="{BB962C8B-B14F-4D97-AF65-F5344CB8AC3E}">
        <p14:creationId xmlns:p14="http://schemas.microsoft.com/office/powerpoint/2010/main" val="2101327534"/>
      </p:ext>
    </p:ext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9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004EA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59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文本框 7"/>
          <p:cNvSpPr txBox="1"/>
          <p:nvPr/>
        </p:nvSpPr>
        <p:spPr>
          <a:xfrm>
            <a:off x="5491220" y="3502820"/>
            <a:ext cx="11008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Part.3</a:t>
            </a:r>
          </a:p>
        </p:txBody>
      </p:sp>
      <p:sp>
        <p:nvSpPr>
          <p:cNvPr id="9" name="文本框 8"/>
          <p:cNvSpPr txBox="1"/>
          <p:nvPr/>
        </p:nvSpPr>
        <p:spPr>
          <a:xfrm>
            <a:off x="2235978" y="4789616"/>
            <a:ext cx="7720044" cy="707886"/>
          </a:xfrm>
          <a:prstGeom prst="rect">
            <a:avLst/>
          </a:prstGeom>
          <a:noFill/>
          <a:ln>
            <a:noFill/>
          </a:ln>
        </p:spPr>
        <p:txBody>
          <a:bodyPr wrap="square" rtlCol="0">
            <a:spAutoFit/>
          </a:bodyPr>
          <a:lstStyle/>
          <a:p>
            <a:pPr lvl="0" algn="ctr"/>
            <a:r>
              <a:rPr lang="zh-CN" altLang="en-US" sz="4000" b="1" spc="600" dirty="0">
                <a:solidFill>
                  <a:srgbClr val="004EA2"/>
                </a:solidFill>
                <a:latin typeface="微软雅黑" panose="020B0503020204020204" pitchFamily="34" charset="-122"/>
                <a:ea typeface="微软雅黑" panose="020B0503020204020204" pitchFamily="34" charset="-122"/>
              </a:rPr>
              <a:t>基于</a:t>
            </a:r>
            <a:r>
              <a:rPr lang="en-US" altLang="zh-CN" sz="4000" b="1" spc="600" dirty="0">
                <a:solidFill>
                  <a:srgbClr val="004EA2"/>
                </a:solidFill>
                <a:latin typeface="微软雅黑" panose="020B0503020204020204" pitchFamily="34" charset="-122"/>
                <a:ea typeface="微软雅黑" panose="020B0503020204020204" pitchFamily="34" charset="-122"/>
              </a:rPr>
              <a:t>FRFT</a:t>
            </a:r>
            <a:r>
              <a:rPr lang="zh-CN" altLang="en-US" sz="4000" b="1" spc="600" dirty="0">
                <a:solidFill>
                  <a:srgbClr val="004EA2"/>
                </a:solidFill>
                <a:latin typeface="微软雅黑" panose="020B0503020204020204" pitchFamily="34" charset="-122"/>
                <a:ea typeface="微软雅黑" panose="020B0503020204020204" pitchFamily="34" charset="-122"/>
              </a:rPr>
              <a:t>的架次分辨算法</a:t>
            </a:r>
          </a:p>
        </p:txBody>
      </p:sp>
      <p:pic>
        <p:nvPicPr>
          <p:cNvPr id="11" name="Picture 6">
            <a:extLst>
              <a:ext uri="{FF2B5EF4-FFF2-40B4-BE49-F238E27FC236}">
                <a16:creationId xmlns:a16="http://schemas.microsoft.com/office/drawing/2014/main" id="{1EC9C757-18DD-4880-9A17-3ACC1E26B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5572" y="1040247"/>
            <a:ext cx="3167647" cy="950830"/>
          </a:xfrm>
          <a:prstGeom prst="rect">
            <a:avLst/>
          </a:prstGeom>
        </p:spPr>
      </p:pic>
    </p:spTree>
    <p:extLst>
      <p:ext uri="{BB962C8B-B14F-4D97-AF65-F5344CB8AC3E}">
        <p14:creationId xmlns:p14="http://schemas.microsoft.com/office/powerpoint/2010/main" val="3487460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defRPr kumimoji="0" lang="zh-CN" altLang="en-US" sz="23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120000"/>
          </a:lnSpc>
          <a:spcBef>
            <a:spcPct val="0"/>
          </a:spcBef>
          <a:spcAft>
            <a:spcPct val="0"/>
          </a:spcAft>
          <a:buClr>
            <a:schemeClr val="folHlink"/>
          </a:buClr>
          <a:buSzTx/>
          <a:buFont typeface="Wingdings" panose="05000000000000000000" pitchFamily="2" charset="2"/>
          <a:buChar char="l"/>
          <a:defRPr kumimoji="0" lang="zh-CN" altLang="en-US" sz="2300" b="0"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蓝绿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1699</Words>
  <Application>Microsoft Office PowerPoint</Application>
  <PresentationFormat>宽屏</PresentationFormat>
  <Paragraphs>136</Paragraphs>
  <Slides>14</Slides>
  <Notes>14</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14</vt:i4>
      </vt:variant>
    </vt:vector>
  </HeadingPairs>
  <TitlesOfParts>
    <vt:vector size="30" baseType="lpstr">
      <vt:lpstr>FZSSK--GBK1-0</vt:lpstr>
      <vt:lpstr>Impact MT Std</vt:lpstr>
      <vt:lpstr>TimesNewRomanPSMT</vt:lpstr>
      <vt:lpstr>等线</vt:lpstr>
      <vt:lpstr>等线 Light</vt:lpstr>
      <vt:lpstr>楷体_GB2312</vt:lpstr>
      <vt:lpstr>宋体</vt:lpstr>
      <vt:lpstr>微软雅黑</vt:lpstr>
      <vt:lpstr>Arial</vt:lpstr>
      <vt:lpstr>Calibri</vt:lpstr>
      <vt:lpstr>Cambria Math</vt:lpstr>
      <vt:lpstr>Times New Roman</vt:lpstr>
      <vt:lpstr>Wingdings</vt:lpstr>
      <vt:lpstr>Office 主题​​</vt:lpstr>
      <vt:lpstr>2_默认设计模板</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蒋 佳宁</dc:creator>
  <cp:lastModifiedBy>蒋 佳宁</cp:lastModifiedBy>
  <cp:revision>59</cp:revision>
  <dcterms:created xsi:type="dcterms:W3CDTF">2022-07-14T07:01:29Z</dcterms:created>
  <dcterms:modified xsi:type="dcterms:W3CDTF">2022-07-15T03:18:12Z</dcterms:modified>
</cp:coreProperties>
</file>