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webp"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24"/>
  </p:notesMasterIdLst>
  <p:sldIdLst>
    <p:sldId id="258" r:id="rId4"/>
    <p:sldId id="412" r:id="rId5"/>
    <p:sldId id="264" r:id="rId6"/>
    <p:sldId id="351" r:id="rId7"/>
    <p:sldId id="417" r:id="rId8"/>
    <p:sldId id="413" r:id="rId9"/>
    <p:sldId id="418" r:id="rId10"/>
    <p:sldId id="419" r:id="rId11"/>
    <p:sldId id="414" r:id="rId12"/>
    <p:sldId id="420" r:id="rId13"/>
    <p:sldId id="421" r:id="rId14"/>
    <p:sldId id="415" r:id="rId15"/>
    <p:sldId id="422" r:id="rId16"/>
    <p:sldId id="423" r:id="rId17"/>
    <p:sldId id="416" r:id="rId18"/>
    <p:sldId id="424" r:id="rId19"/>
    <p:sldId id="425" r:id="rId20"/>
    <p:sldId id="426" r:id="rId21"/>
    <p:sldId id="427" r:id="rId22"/>
    <p:sldId id="29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5D249-9F48-4E79-9832-3EF30AB21BB8}" type="datetimeFigureOut">
              <a:rPr lang="zh-CN" altLang="en-US" smtClean="0"/>
              <a:t>2022/7/12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AA09B3-EC75-4855-B78C-5417E4C963CB}" type="slidenum">
              <a:rPr lang="zh-CN" altLang="en-US" smtClean="0"/>
              <a:t>‹#›</a:t>
            </a:fld>
            <a:endParaRPr lang="zh-CN" altLang="en-US"/>
          </a:p>
        </p:txBody>
      </p:sp>
    </p:spTree>
    <p:extLst>
      <p:ext uri="{BB962C8B-B14F-4D97-AF65-F5344CB8AC3E}">
        <p14:creationId xmlns:p14="http://schemas.microsoft.com/office/powerpoint/2010/main" val="2365735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自我介绍一番</a:t>
            </a:r>
          </a:p>
        </p:txBody>
      </p:sp>
      <p:sp>
        <p:nvSpPr>
          <p:cNvPr id="4" name="灯片编号占位符 3"/>
          <p:cNvSpPr>
            <a:spLocks noGrp="1"/>
          </p:cNvSpPr>
          <p:nvPr>
            <p:ph type="sldNum" sz="quarter" idx="10"/>
          </p:nvPr>
        </p:nvSpPr>
        <p:spPr/>
        <p:txBody>
          <a:bodyPr/>
          <a:lstStyle/>
          <a:p>
            <a:fld id="{C62F0258-32E6-48E1-910D-ABFBEFAD65DB}"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293477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4D31B9-8D8D-4A10-BA2D-C7C09D7CA24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02695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4D31B9-8D8D-4A10-BA2D-C7C09D7CA24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3217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12</a:t>
            </a:fld>
            <a:endParaRPr lang="zh-CN" altLang="en-US"/>
          </a:p>
        </p:txBody>
      </p:sp>
    </p:spTree>
    <p:extLst>
      <p:ext uri="{BB962C8B-B14F-4D97-AF65-F5344CB8AC3E}">
        <p14:creationId xmlns:p14="http://schemas.microsoft.com/office/powerpoint/2010/main" val="3104755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4D31B9-8D8D-4A10-BA2D-C7C09D7CA24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19008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4D31B9-8D8D-4A10-BA2D-C7C09D7CA24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85444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15</a:t>
            </a:fld>
            <a:endParaRPr lang="zh-CN" altLang="en-US"/>
          </a:p>
        </p:txBody>
      </p:sp>
    </p:spTree>
    <p:extLst>
      <p:ext uri="{BB962C8B-B14F-4D97-AF65-F5344CB8AC3E}">
        <p14:creationId xmlns:p14="http://schemas.microsoft.com/office/powerpoint/2010/main" val="109635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4D31B9-8D8D-4A10-BA2D-C7C09D7CA24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65764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4D31B9-8D8D-4A10-BA2D-C7C09D7CA24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50026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4D31B9-8D8D-4A10-BA2D-C7C09D7CA24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00885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4D31B9-8D8D-4A10-BA2D-C7C09D7CA24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48816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F711DA-82CB-44C8-99EC-9CE596A896FB}"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4D31B9-8D8D-4A10-BA2D-C7C09D7CA24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8069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4D31B9-8D8D-4A10-BA2D-C7C09D7CA24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87234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6</a:t>
            </a:fld>
            <a:endParaRPr lang="zh-CN" altLang="en-US"/>
          </a:p>
        </p:txBody>
      </p:sp>
    </p:spTree>
    <p:extLst>
      <p:ext uri="{BB962C8B-B14F-4D97-AF65-F5344CB8AC3E}">
        <p14:creationId xmlns:p14="http://schemas.microsoft.com/office/powerpoint/2010/main" val="1573376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4D31B9-8D8D-4A10-BA2D-C7C09D7CA24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84203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4D31B9-8D8D-4A10-BA2D-C7C09D7CA24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21511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9</a:t>
            </a:fld>
            <a:endParaRPr lang="zh-CN" altLang="en-US"/>
          </a:p>
        </p:txBody>
      </p:sp>
    </p:spTree>
    <p:extLst>
      <p:ext uri="{BB962C8B-B14F-4D97-AF65-F5344CB8AC3E}">
        <p14:creationId xmlns:p14="http://schemas.microsoft.com/office/powerpoint/2010/main" val="3673924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8E3E7-0DDE-4D3E-A3CB-6189EF48516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B4F892E-79A8-4BC3-9AD7-420CC530DA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A97CA1-8A26-4137-9CD1-830C0164363B}"/>
              </a:ext>
            </a:extLst>
          </p:cNvPr>
          <p:cNvSpPr>
            <a:spLocks noGrp="1"/>
          </p:cNvSpPr>
          <p:nvPr>
            <p:ph type="dt" sz="half" idx="10"/>
          </p:nvPr>
        </p:nvSpPr>
        <p:spPr/>
        <p:txBody>
          <a:bodyPr/>
          <a:lstStyle/>
          <a:p>
            <a:fld id="{85D04BE6-FC11-4D90-87AE-5FD84613EE10}" type="datetimeFigureOut">
              <a:rPr lang="zh-CN" altLang="en-US" smtClean="0"/>
              <a:t>2022/7/12</a:t>
            </a:fld>
            <a:endParaRPr lang="zh-CN" altLang="en-US"/>
          </a:p>
        </p:txBody>
      </p:sp>
      <p:sp>
        <p:nvSpPr>
          <p:cNvPr id="5" name="页脚占位符 4">
            <a:extLst>
              <a:ext uri="{FF2B5EF4-FFF2-40B4-BE49-F238E27FC236}">
                <a16:creationId xmlns:a16="http://schemas.microsoft.com/office/drawing/2014/main" id="{9BF2283A-125B-46B2-B597-6800CC4C8E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B542B7-75E9-4F35-8C20-541F772D1E6E}"/>
              </a:ext>
            </a:extLst>
          </p:cNvPr>
          <p:cNvSpPr>
            <a:spLocks noGrp="1"/>
          </p:cNvSpPr>
          <p:nvPr>
            <p:ph type="sldNum" sz="quarter" idx="12"/>
          </p:nvPr>
        </p:nvSpPr>
        <p:spPr/>
        <p:txBody>
          <a:bodyPr/>
          <a:lstStyle/>
          <a:p>
            <a:fld id="{9B91C17B-4D14-442D-B638-545D946A08DB}" type="slidenum">
              <a:rPr lang="zh-CN" altLang="en-US" smtClean="0"/>
              <a:t>‹#›</a:t>
            </a:fld>
            <a:endParaRPr lang="zh-CN" altLang="en-US"/>
          </a:p>
        </p:txBody>
      </p:sp>
    </p:spTree>
    <p:extLst>
      <p:ext uri="{BB962C8B-B14F-4D97-AF65-F5344CB8AC3E}">
        <p14:creationId xmlns:p14="http://schemas.microsoft.com/office/powerpoint/2010/main" val="1381297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3891D-6DC4-4D27-9F0C-83EDBE03432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F414F81-42BE-4C7D-859F-9FA89307F2C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BF6AA77-298A-4581-8ECB-0D1FA9F1C843}"/>
              </a:ext>
            </a:extLst>
          </p:cNvPr>
          <p:cNvSpPr>
            <a:spLocks noGrp="1"/>
          </p:cNvSpPr>
          <p:nvPr>
            <p:ph type="dt" sz="half" idx="10"/>
          </p:nvPr>
        </p:nvSpPr>
        <p:spPr/>
        <p:txBody>
          <a:bodyPr/>
          <a:lstStyle/>
          <a:p>
            <a:fld id="{85D04BE6-FC11-4D90-87AE-5FD84613EE10}" type="datetimeFigureOut">
              <a:rPr lang="zh-CN" altLang="en-US" smtClean="0"/>
              <a:t>2022/7/12</a:t>
            </a:fld>
            <a:endParaRPr lang="zh-CN" altLang="en-US"/>
          </a:p>
        </p:txBody>
      </p:sp>
      <p:sp>
        <p:nvSpPr>
          <p:cNvPr id="5" name="页脚占位符 4">
            <a:extLst>
              <a:ext uri="{FF2B5EF4-FFF2-40B4-BE49-F238E27FC236}">
                <a16:creationId xmlns:a16="http://schemas.microsoft.com/office/drawing/2014/main" id="{671EBA30-253F-457E-BFB4-AFCCEA2F3B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F81E7D-AE97-458E-BA69-ED4691077085}"/>
              </a:ext>
            </a:extLst>
          </p:cNvPr>
          <p:cNvSpPr>
            <a:spLocks noGrp="1"/>
          </p:cNvSpPr>
          <p:nvPr>
            <p:ph type="sldNum" sz="quarter" idx="12"/>
          </p:nvPr>
        </p:nvSpPr>
        <p:spPr/>
        <p:txBody>
          <a:bodyPr/>
          <a:lstStyle/>
          <a:p>
            <a:fld id="{9B91C17B-4D14-442D-B638-545D946A08DB}" type="slidenum">
              <a:rPr lang="zh-CN" altLang="en-US" smtClean="0"/>
              <a:t>‹#›</a:t>
            </a:fld>
            <a:endParaRPr lang="zh-CN" altLang="en-US"/>
          </a:p>
        </p:txBody>
      </p:sp>
    </p:spTree>
    <p:extLst>
      <p:ext uri="{BB962C8B-B14F-4D97-AF65-F5344CB8AC3E}">
        <p14:creationId xmlns:p14="http://schemas.microsoft.com/office/powerpoint/2010/main" val="3647444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D2FDD1F-EF3D-44A5-A6A2-0D74C6FAFD2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6A7A48-8065-407C-82C2-2199E917208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68E79F9-7A73-4F2D-8925-19ABD8D7A5C6}"/>
              </a:ext>
            </a:extLst>
          </p:cNvPr>
          <p:cNvSpPr>
            <a:spLocks noGrp="1"/>
          </p:cNvSpPr>
          <p:nvPr>
            <p:ph type="dt" sz="half" idx="10"/>
          </p:nvPr>
        </p:nvSpPr>
        <p:spPr/>
        <p:txBody>
          <a:bodyPr/>
          <a:lstStyle/>
          <a:p>
            <a:fld id="{85D04BE6-FC11-4D90-87AE-5FD84613EE10}" type="datetimeFigureOut">
              <a:rPr lang="zh-CN" altLang="en-US" smtClean="0"/>
              <a:t>2022/7/12</a:t>
            </a:fld>
            <a:endParaRPr lang="zh-CN" altLang="en-US"/>
          </a:p>
        </p:txBody>
      </p:sp>
      <p:sp>
        <p:nvSpPr>
          <p:cNvPr id="5" name="页脚占位符 4">
            <a:extLst>
              <a:ext uri="{FF2B5EF4-FFF2-40B4-BE49-F238E27FC236}">
                <a16:creationId xmlns:a16="http://schemas.microsoft.com/office/drawing/2014/main" id="{8D1BD6D7-77D2-43DE-BEFD-F1276F4D88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DE39A5-C802-4BD7-AA4F-D82E224A1DC4}"/>
              </a:ext>
            </a:extLst>
          </p:cNvPr>
          <p:cNvSpPr>
            <a:spLocks noGrp="1"/>
          </p:cNvSpPr>
          <p:nvPr>
            <p:ph type="sldNum" sz="quarter" idx="12"/>
          </p:nvPr>
        </p:nvSpPr>
        <p:spPr/>
        <p:txBody>
          <a:bodyPr/>
          <a:lstStyle/>
          <a:p>
            <a:fld id="{9B91C17B-4D14-442D-B638-545D946A08DB}" type="slidenum">
              <a:rPr lang="zh-CN" altLang="en-US" smtClean="0"/>
              <a:t>‹#›</a:t>
            </a:fld>
            <a:endParaRPr lang="zh-CN" altLang="en-US"/>
          </a:p>
        </p:txBody>
      </p:sp>
    </p:spTree>
    <p:extLst>
      <p:ext uri="{BB962C8B-B14F-4D97-AF65-F5344CB8AC3E}">
        <p14:creationId xmlns:p14="http://schemas.microsoft.com/office/powerpoint/2010/main" val="317780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Rectangle 4"/>
          <p:cNvSpPr>
            <a:spLocks noGrp="1" noChangeArrowheads="1"/>
          </p:cNvSpPr>
          <p:nvPr>
            <p:ph type="dt" sz="half" idx="10"/>
          </p:nvPr>
        </p:nvSpPr>
        <p:spPr/>
        <p:txBody>
          <a:bodyPr/>
          <a:lstStyle>
            <a:lvl1pPr>
              <a:defRPr/>
            </a:lvl1pPr>
          </a:lstStyle>
          <a:p>
            <a:pPr>
              <a:defRPr/>
            </a:pPr>
            <a:fld id="{FE9A7EED-EF4C-4DCD-8167-26C9D34A3037}" type="datetime1">
              <a:rPr lang="zh-CN" altLang="en-US" smtClean="0">
                <a:solidFill>
                  <a:srgbClr val="000000"/>
                </a:solidFill>
              </a:rPr>
              <a:t>2022/7/12</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zh-CN" altLang="en-US">
                <a:solidFill>
                  <a:srgbClr val="000000"/>
                </a:solidFill>
              </a:rPr>
              <a:t>信息与通信工程学院</a:t>
            </a: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D228553-F839-4F08-8645-F52869C1234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7467175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3D3A6969-E784-4A47-BBAE-6EB19C93D1D8}" type="datetime1">
              <a:rPr lang="zh-CN" altLang="en-US" smtClean="0">
                <a:solidFill>
                  <a:srgbClr val="000000"/>
                </a:solidFill>
              </a:rPr>
              <a:t>2022/7/12</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zh-CN" altLang="en-US">
                <a:solidFill>
                  <a:srgbClr val="000000"/>
                </a:solidFill>
              </a:rPr>
              <a:t>信息与通信工程学院</a:t>
            </a: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5B58C2A4-E4F0-4D64-93E1-AC0E8B5991D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4487783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p:cNvSpPr>
            <a:spLocks noGrp="1" noChangeArrowheads="1"/>
          </p:cNvSpPr>
          <p:nvPr>
            <p:ph type="dt" sz="half" idx="10"/>
          </p:nvPr>
        </p:nvSpPr>
        <p:spPr/>
        <p:txBody>
          <a:bodyPr/>
          <a:lstStyle>
            <a:lvl1pPr>
              <a:defRPr/>
            </a:lvl1pPr>
          </a:lstStyle>
          <a:p>
            <a:pPr>
              <a:defRPr/>
            </a:pPr>
            <a:fld id="{5E1746C8-2CAC-4A30-B59A-DED3A5E35D90}" type="datetime1">
              <a:rPr lang="zh-CN" altLang="en-US" smtClean="0">
                <a:solidFill>
                  <a:srgbClr val="000000"/>
                </a:solidFill>
              </a:rPr>
              <a:t>2022/7/12</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zh-CN" altLang="en-US">
                <a:solidFill>
                  <a:srgbClr val="000000"/>
                </a:solidFill>
              </a:rPr>
              <a:t>信息与通信工程学院</a:t>
            </a: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E9D26D4-58E6-485F-9181-BA9F01D6737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3559255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09600" y="990600"/>
            <a:ext cx="5384800" cy="5105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97600" y="990600"/>
            <a:ext cx="5384800" cy="5105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fld id="{3A26D83C-A526-4F45-97CF-59BD92D8F291}" type="datetime1">
              <a:rPr lang="zh-CN" altLang="en-US" smtClean="0">
                <a:solidFill>
                  <a:srgbClr val="000000"/>
                </a:solidFill>
              </a:rPr>
              <a:t>2022/7/12</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zh-CN" altLang="en-US">
                <a:solidFill>
                  <a:srgbClr val="000000"/>
                </a:solidFill>
              </a:rPr>
              <a:t>信息与通信工程学院</a:t>
            </a: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A4EFCADA-A981-403F-A35A-7E7337ECF9F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986899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40318" y="2505075"/>
            <a:ext cx="515831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71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fld id="{832E1A07-D586-4777-B152-1438859E099B}" type="datetime1">
              <a:rPr lang="zh-CN" altLang="en-US" smtClean="0">
                <a:solidFill>
                  <a:srgbClr val="000000"/>
                </a:solidFill>
              </a:rPr>
              <a:t>2022/7/12</a:t>
            </a:fld>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r>
              <a:rPr lang="zh-CN" altLang="en-US">
                <a:solidFill>
                  <a:srgbClr val="000000"/>
                </a:solidFill>
              </a:rPr>
              <a:t>信息与通信工程学院</a:t>
            </a: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C7FAAB49-06B1-4E5D-8ED5-11E2F0A0B97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2722221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fld id="{70A90FE2-B856-4975-8F40-9D009ECDE3C1}" type="datetime1">
              <a:rPr lang="zh-CN" altLang="en-US" smtClean="0">
                <a:solidFill>
                  <a:srgbClr val="000000"/>
                </a:solidFill>
              </a:rPr>
              <a:t>2022/7/12</a:t>
            </a:fld>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r>
              <a:rPr lang="zh-CN" altLang="en-US">
                <a:solidFill>
                  <a:srgbClr val="000000"/>
                </a:solidFill>
              </a:rPr>
              <a:t>信息与通信工程学院</a:t>
            </a: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D01A01-7A37-4502-99B6-1CAE291CA1E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5422695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624E6413-156A-4721-9EFF-A7B8435C651C}" type="datetime1">
              <a:rPr lang="zh-CN" altLang="en-US" smtClean="0">
                <a:solidFill>
                  <a:srgbClr val="000000"/>
                </a:solidFill>
              </a:rPr>
              <a:t>2022/7/12</a:t>
            </a:fld>
            <a:endParaRPr lang="en-US" altLang="zh-CN">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r>
              <a:rPr lang="zh-CN" altLang="en-US">
                <a:solidFill>
                  <a:srgbClr val="000000"/>
                </a:solidFill>
              </a:rPr>
              <a:t>信息与通信工程学院</a:t>
            </a:r>
            <a:endParaRPr lang="en-US" altLang="zh-CN">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25710EC9-3631-44DA-BECC-323B6D07603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5710911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p:txBody>
          <a:bodyPr/>
          <a:lstStyle>
            <a:lvl1pPr>
              <a:defRPr/>
            </a:lvl1pPr>
          </a:lstStyle>
          <a:p>
            <a:pPr>
              <a:defRPr/>
            </a:pPr>
            <a:fld id="{AAD4AC34-E3C6-4EB6-892C-925EB90E8530}" type="datetime1">
              <a:rPr lang="zh-CN" altLang="en-US" smtClean="0">
                <a:solidFill>
                  <a:srgbClr val="000000"/>
                </a:solidFill>
              </a:rPr>
              <a:t>2022/7/12</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zh-CN" altLang="en-US">
                <a:solidFill>
                  <a:srgbClr val="000000"/>
                </a:solidFill>
              </a:rPr>
              <a:t>信息与通信工程学院</a:t>
            </a: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A5D88D5-E519-4DA0-9B7F-4EBBAAC3F8E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1100607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B90EE-5D10-4985-BDEF-128BCC52EF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E3BEF06-9FFA-4D1C-B998-F4359B6982B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8A2E83B-DCEB-4090-A758-55F9DD807D3B}"/>
              </a:ext>
            </a:extLst>
          </p:cNvPr>
          <p:cNvSpPr>
            <a:spLocks noGrp="1"/>
          </p:cNvSpPr>
          <p:nvPr>
            <p:ph type="dt" sz="half" idx="10"/>
          </p:nvPr>
        </p:nvSpPr>
        <p:spPr/>
        <p:txBody>
          <a:bodyPr/>
          <a:lstStyle/>
          <a:p>
            <a:fld id="{85D04BE6-FC11-4D90-87AE-5FD84613EE10}" type="datetimeFigureOut">
              <a:rPr lang="zh-CN" altLang="en-US" smtClean="0"/>
              <a:t>2022/7/12</a:t>
            </a:fld>
            <a:endParaRPr lang="zh-CN" altLang="en-US"/>
          </a:p>
        </p:txBody>
      </p:sp>
      <p:sp>
        <p:nvSpPr>
          <p:cNvPr id="5" name="页脚占位符 4">
            <a:extLst>
              <a:ext uri="{FF2B5EF4-FFF2-40B4-BE49-F238E27FC236}">
                <a16:creationId xmlns:a16="http://schemas.microsoft.com/office/drawing/2014/main" id="{303D4EDB-F5AB-4636-A2A1-93284BA71A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D423C6-5510-4DFD-BF58-5CA4870BC5BD}"/>
              </a:ext>
            </a:extLst>
          </p:cNvPr>
          <p:cNvSpPr>
            <a:spLocks noGrp="1"/>
          </p:cNvSpPr>
          <p:nvPr>
            <p:ph type="sldNum" sz="quarter" idx="12"/>
          </p:nvPr>
        </p:nvSpPr>
        <p:spPr/>
        <p:txBody>
          <a:bodyPr/>
          <a:lstStyle/>
          <a:p>
            <a:fld id="{9B91C17B-4D14-442D-B638-545D946A08DB}" type="slidenum">
              <a:rPr lang="zh-CN" altLang="en-US" smtClean="0"/>
              <a:t>‹#›</a:t>
            </a:fld>
            <a:endParaRPr lang="zh-CN" altLang="en-US"/>
          </a:p>
        </p:txBody>
      </p:sp>
    </p:spTree>
    <p:extLst>
      <p:ext uri="{BB962C8B-B14F-4D97-AF65-F5344CB8AC3E}">
        <p14:creationId xmlns:p14="http://schemas.microsoft.com/office/powerpoint/2010/main" val="232473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hasCustomPrompt="1"/>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p:txBody>
          <a:bodyPr/>
          <a:lstStyle>
            <a:lvl1pPr>
              <a:defRPr/>
            </a:lvl1pPr>
          </a:lstStyle>
          <a:p>
            <a:pPr>
              <a:defRPr/>
            </a:pPr>
            <a:fld id="{5497D4C6-40C3-44BE-A01E-B36CEABD0204}" type="datetime1">
              <a:rPr lang="zh-CN" altLang="en-US" smtClean="0">
                <a:solidFill>
                  <a:srgbClr val="000000"/>
                </a:solidFill>
              </a:rPr>
              <a:t>2022/7/12</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zh-CN" altLang="en-US">
                <a:solidFill>
                  <a:srgbClr val="000000"/>
                </a:solidFill>
              </a:rPr>
              <a:t>信息与通信工程学院</a:t>
            </a: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3563F5D-0D3D-43E9-AB5C-658F0BE830B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025342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2645B559-893E-4F76-8E3E-6098A123FA80}" type="datetime1">
              <a:rPr lang="zh-CN" altLang="en-US" smtClean="0">
                <a:solidFill>
                  <a:srgbClr val="000000"/>
                </a:solidFill>
              </a:rPr>
              <a:t>2022/7/12</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zh-CN" altLang="en-US">
                <a:solidFill>
                  <a:srgbClr val="000000"/>
                </a:solidFill>
              </a:rPr>
              <a:t>信息与通信工程学院</a:t>
            </a: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9B2D174-A474-4F7C-8BF8-37BA6278BD2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5490116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52400"/>
            <a:ext cx="2743200" cy="5943600"/>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09600" y="152400"/>
            <a:ext cx="8026400" cy="59436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D676AC95-C649-4DAB-9B46-5FC9F6587889}" type="datetime1">
              <a:rPr lang="zh-CN" altLang="en-US" smtClean="0">
                <a:solidFill>
                  <a:srgbClr val="000000"/>
                </a:solidFill>
              </a:rPr>
              <a:t>2022/7/12</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zh-CN" altLang="en-US">
                <a:solidFill>
                  <a:srgbClr val="000000"/>
                </a:solidFill>
              </a:rPr>
              <a:t>信息与通信工程学院</a:t>
            </a: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E30E9558-94CF-4032-A0FE-F6A4AFAF86A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8849233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609600" y="152400"/>
            <a:ext cx="10972800" cy="5943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p:txBody>
          <a:bodyPr/>
          <a:lstStyle>
            <a:lvl1pPr>
              <a:defRPr/>
            </a:lvl1pPr>
          </a:lstStyle>
          <a:p>
            <a:pPr>
              <a:defRPr/>
            </a:pPr>
            <a:fld id="{EAA06416-93C4-47A0-8674-CCC6486FA272}" type="datetime1">
              <a:rPr lang="zh-CN" altLang="en-US" smtClean="0">
                <a:solidFill>
                  <a:srgbClr val="000000"/>
                </a:solidFill>
              </a:rPr>
              <a:t>2022/7/12</a:t>
            </a:fld>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r>
              <a:rPr lang="zh-CN" altLang="en-US">
                <a:solidFill>
                  <a:srgbClr val="000000"/>
                </a:solidFill>
              </a:rPr>
              <a:t>信息与通信工程学院</a:t>
            </a: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18B946E5-5402-4AE3-97D2-83955DBAB17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2545031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91671115"/>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33446839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15773992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378406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2022/7/12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18630652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4536CA-A6C4-4358-AF93-5CCBD70D248C}" type="datetimeFigureOut">
              <a:rPr lang="zh-CN" altLang="en-US" smtClean="0"/>
              <a:t>2022/7/12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3191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1A8F2-90A8-4FBA-BE28-FD886D188C2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E17CAE6-C25A-4884-940E-41FC17D84E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2996E7C-1E2F-436D-AD4C-D9E43EB86766}"/>
              </a:ext>
            </a:extLst>
          </p:cNvPr>
          <p:cNvSpPr>
            <a:spLocks noGrp="1"/>
          </p:cNvSpPr>
          <p:nvPr>
            <p:ph type="dt" sz="half" idx="10"/>
          </p:nvPr>
        </p:nvSpPr>
        <p:spPr/>
        <p:txBody>
          <a:bodyPr/>
          <a:lstStyle/>
          <a:p>
            <a:fld id="{85D04BE6-FC11-4D90-87AE-5FD84613EE10}" type="datetimeFigureOut">
              <a:rPr lang="zh-CN" altLang="en-US" smtClean="0"/>
              <a:t>2022/7/12</a:t>
            </a:fld>
            <a:endParaRPr lang="zh-CN" altLang="en-US"/>
          </a:p>
        </p:txBody>
      </p:sp>
      <p:sp>
        <p:nvSpPr>
          <p:cNvPr id="5" name="页脚占位符 4">
            <a:extLst>
              <a:ext uri="{FF2B5EF4-FFF2-40B4-BE49-F238E27FC236}">
                <a16:creationId xmlns:a16="http://schemas.microsoft.com/office/drawing/2014/main" id="{F6E2D8B6-6EE6-491C-9062-1928A21AEA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8F1DA7-A900-4AA0-B1D7-F6611D32CBA0}"/>
              </a:ext>
            </a:extLst>
          </p:cNvPr>
          <p:cNvSpPr>
            <a:spLocks noGrp="1"/>
          </p:cNvSpPr>
          <p:nvPr>
            <p:ph type="sldNum" sz="quarter" idx="12"/>
          </p:nvPr>
        </p:nvSpPr>
        <p:spPr/>
        <p:txBody>
          <a:bodyPr/>
          <a:lstStyle/>
          <a:p>
            <a:fld id="{9B91C17B-4D14-442D-B638-545D946A08DB}" type="slidenum">
              <a:rPr lang="zh-CN" altLang="en-US" smtClean="0"/>
              <a:t>‹#›</a:t>
            </a:fld>
            <a:endParaRPr lang="zh-CN" altLang="en-US"/>
          </a:p>
        </p:txBody>
      </p:sp>
    </p:spTree>
    <p:extLst>
      <p:ext uri="{BB962C8B-B14F-4D97-AF65-F5344CB8AC3E}">
        <p14:creationId xmlns:p14="http://schemas.microsoft.com/office/powerpoint/2010/main" val="23495689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4536CA-A6C4-4358-AF93-5CCBD70D248C}" type="datetimeFigureOut">
              <a:rPr lang="zh-CN" altLang="en-US" smtClean="0"/>
              <a:t>2022/7/12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21558453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t>2022/7/12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5754947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2022/7/12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36978861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2022/7/12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16389055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24887790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81894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4F576-63A5-4880-8D5D-599763BE09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B1C27F-4E69-4B9D-9450-3BD9109C36D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85DD902-2928-46FE-BF22-174B3420CDE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9ADFADC-40A7-46D5-A7DF-CA52E0751B88}"/>
              </a:ext>
            </a:extLst>
          </p:cNvPr>
          <p:cNvSpPr>
            <a:spLocks noGrp="1"/>
          </p:cNvSpPr>
          <p:nvPr>
            <p:ph type="dt" sz="half" idx="10"/>
          </p:nvPr>
        </p:nvSpPr>
        <p:spPr/>
        <p:txBody>
          <a:bodyPr/>
          <a:lstStyle/>
          <a:p>
            <a:fld id="{85D04BE6-FC11-4D90-87AE-5FD84613EE10}" type="datetimeFigureOut">
              <a:rPr lang="zh-CN" altLang="en-US" smtClean="0"/>
              <a:t>2022/7/12</a:t>
            </a:fld>
            <a:endParaRPr lang="zh-CN" altLang="en-US"/>
          </a:p>
        </p:txBody>
      </p:sp>
      <p:sp>
        <p:nvSpPr>
          <p:cNvPr id="6" name="页脚占位符 5">
            <a:extLst>
              <a:ext uri="{FF2B5EF4-FFF2-40B4-BE49-F238E27FC236}">
                <a16:creationId xmlns:a16="http://schemas.microsoft.com/office/drawing/2014/main" id="{016EC560-53C9-4D87-9174-7479AB41E2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D7B3B0-7A2C-4F48-8E82-285F828EE8EA}"/>
              </a:ext>
            </a:extLst>
          </p:cNvPr>
          <p:cNvSpPr>
            <a:spLocks noGrp="1"/>
          </p:cNvSpPr>
          <p:nvPr>
            <p:ph type="sldNum" sz="quarter" idx="12"/>
          </p:nvPr>
        </p:nvSpPr>
        <p:spPr/>
        <p:txBody>
          <a:bodyPr/>
          <a:lstStyle/>
          <a:p>
            <a:fld id="{9B91C17B-4D14-442D-B638-545D946A08DB}" type="slidenum">
              <a:rPr lang="zh-CN" altLang="en-US" smtClean="0"/>
              <a:t>‹#›</a:t>
            </a:fld>
            <a:endParaRPr lang="zh-CN" altLang="en-US"/>
          </a:p>
        </p:txBody>
      </p:sp>
    </p:spTree>
    <p:extLst>
      <p:ext uri="{BB962C8B-B14F-4D97-AF65-F5344CB8AC3E}">
        <p14:creationId xmlns:p14="http://schemas.microsoft.com/office/powerpoint/2010/main" val="4080643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C7051-8392-4B38-8CA1-979EF79A455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D44CC11-2628-44A7-80AE-1AD3308178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18F0164-B927-4593-A625-FD1DB5B5078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D56FD75-C572-4486-AD8E-6C4E94BF91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3C37472-EEAA-49FC-B298-599950A22D4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3F0B235-C98F-4F17-AEA8-3DE3B2DD9EFA}"/>
              </a:ext>
            </a:extLst>
          </p:cNvPr>
          <p:cNvSpPr>
            <a:spLocks noGrp="1"/>
          </p:cNvSpPr>
          <p:nvPr>
            <p:ph type="dt" sz="half" idx="10"/>
          </p:nvPr>
        </p:nvSpPr>
        <p:spPr/>
        <p:txBody>
          <a:bodyPr/>
          <a:lstStyle/>
          <a:p>
            <a:fld id="{85D04BE6-FC11-4D90-87AE-5FD84613EE10}" type="datetimeFigureOut">
              <a:rPr lang="zh-CN" altLang="en-US" smtClean="0"/>
              <a:t>2022/7/12</a:t>
            </a:fld>
            <a:endParaRPr lang="zh-CN" altLang="en-US"/>
          </a:p>
        </p:txBody>
      </p:sp>
      <p:sp>
        <p:nvSpPr>
          <p:cNvPr id="8" name="页脚占位符 7">
            <a:extLst>
              <a:ext uri="{FF2B5EF4-FFF2-40B4-BE49-F238E27FC236}">
                <a16:creationId xmlns:a16="http://schemas.microsoft.com/office/drawing/2014/main" id="{3F5CD435-FB30-4C34-A507-74F8D33A27A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FC2926D-DCEA-47B5-93F8-DD3814FEFC58}"/>
              </a:ext>
            </a:extLst>
          </p:cNvPr>
          <p:cNvSpPr>
            <a:spLocks noGrp="1"/>
          </p:cNvSpPr>
          <p:nvPr>
            <p:ph type="sldNum" sz="quarter" idx="12"/>
          </p:nvPr>
        </p:nvSpPr>
        <p:spPr/>
        <p:txBody>
          <a:bodyPr/>
          <a:lstStyle/>
          <a:p>
            <a:fld id="{9B91C17B-4D14-442D-B638-545D946A08DB}" type="slidenum">
              <a:rPr lang="zh-CN" altLang="en-US" smtClean="0"/>
              <a:t>‹#›</a:t>
            </a:fld>
            <a:endParaRPr lang="zh-CN" altLang="en-US"/>
          </a:p>
        </p:txBody>
      </p:sp>
    </p:spTree>
    <p:extLst>
      <p:ext uri="{BB962C8B-B14F-4D97-AF65-F5344CB8AC3E}">
        <p14:creationId xmlns:p14="http://schemas.microsoft.com/office/powerpoint/2010/main" val="1423692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81BB4-9FBF-406E-9B67-C78D103765E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BBB3758-0587-4161-AF92-6AD55CDDFC8A}"/>
              </a:ext>
            </a:extLst>
          </p:cNvPr>
          <p:cNvSpPr>
            <a:spLocks noGrp="1"/>
          </p:cNvSpPr>
          <p:nvPr>
            <p:ph type="dt" sz="half" idx="10"/>
          </p:nvPr>
        </p:nvSpPr>
        <p:spPr/>
        <p:txBody>
          <a:bodyPr/>
          <a:lstStyle/>
          <a:p>
            <a:fld id="{85D04BE6-FC11-4D90-87AE-5FD84613EE10}" type="datetimeFigureOut">
              <a:rPr lang="zh-CN" altLang="en-US" smtClean="0"/>
              <a:t>2022/7/12</a:t>
            </a:fld>
            <a:endParaRPr lang="zh-CN" altLang="en-US"/>
          </a:p>
        </p:txBody>
      </p:sp>
      <p:sp>
        <p:nvSpPr>
          <p:cNvPr id="4" name="页脚占位符 3">
            <a:extLst>
              <a:ext uri="{FF2B5EF4-FFF2-40B4-BE49-F238E27FC236}">
                <a16:creationId xmlns:a16="http://schemas.microsoft.com/office/drawing/2014/main" id="{404AD94D-CFA4-4434-BDF6-DDEDA86F99B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1C2D79-5B54-44CD-8B3C-618399612AF0}"/>
              </a:ext>
            </a:extLst>
          </p:cNvPr>
          <p:cNvSpPr>
            <a:spLocks noGrp="1"/>
          </p:cNvSpPr>
          <p:nvPr>
            <p:ph type="sldNum" sz="quarter" idx="12"/>
          </p:nvPr>
        </p:nvSpPr>
        <p:spPr/>
        <p:txBody>
          <a:bodyPr/>
          <a:lstStyle/>
          <a:p>
            <a:fld id="{9B91C17B-4D14-442D-B638-545D946A08DB}" type="slidenum">
              <a:rPr lang="zh-CN" altLang="en-US" smtClean="0"/>
              <a:t>‹#›</a:t>
            </a:fld>
            <a:endParaRPr lang="zh-CN" altLang="en-US"/>
          </a:p>
        </p:txBody>
      </p:sp>
    </p:spTree>
    <p:extLst>
      <p:ext uri="{BB962C8B-B14F-4D97-AF65-F5344CB8AC3E}">
        <p14:creationId xmlns:p14="http://schemas.microsoft.com/office/powerpoint/2010/main" val="3032146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9A5E37C-AAB8-4BE3-ABB4-59CAE794CAC9}"/>
              </a:ext>
            </a:extLst>
          </p:cNvPr>
          <p:cNvSpPr>
            <a:spLocks noGrp="1"/>
          </p:cNvSpPr>
          <p:nvPr>
            <p:ph type="dt" sz="half" idx="10"/>
          </p:nvPr>
        </p:nvSpPr>
        <p:spPr/>
        <p:txBody>
          <a:bodyPr/>
          <a:lstStyle/>
          <a:p>
            <a:fld id="{85D04BE6-FC11-4D90-87AE-5FD84613EE10}" type="datetimeFigureOut">
              <a:rPr lang="zh-CN" altLang="en-US" smtClean="0"/>
              <a:t>2022/7/12</a:t>
            </a:fld>
            <a:endParaRPr lang="zh-CN" altLang="en-US"/>
          </a:p>
        </p:txBody>
      </p:sp>
      <p:sp>
        <p:nvSpPr>
          <p:cNvPr id="3" name="页脚占位符 2">
            <a:extLst>
              <a:ext uri="{FF2B5EF4-FFF2-40B4-BE49-F238E27FC236}">
                <a16:creationId xmlns:a16="http://schemas.microsoft.com/office/drawing/2014/main" id="{F83A5BA8-4A42-4850-836E-C20D110E30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7DDEE17-ED83-44A2-B5DE-A00C726B0FF2}"/>
              </a:ext>
            </a:extLst>
          </p:cNvPr>
          <p:cNvSpPr>
            <a:spLocks noGrp="1"/>
          </p:cNvSpPr>
          <p:nvPr>
            <p:ph type="sldNum" sz="quarter" idx="12"/>
          </p:nvPr>
        </p:nvSpPr>
        <p:spPr/>
        <p:txBody>
          <a:bodyPr/>
          <a:lstStyle/>
          <a:p>
            <a:fld id="{9B91C17B-4D14-442D-B638-545D946A08DB}" type="slidenum">
              <a:rPr lang="zh-CN" altLang="en-US" smtClean="0"/>
              <a:t>‹#›</a:t>
            </a:fld>
            <a:endParaRPr lang="zh-CN" altLang="en-US"/>
          </a:p>
        </p:txBody>
      </p:sp>
    </p:spTree>
    <p:extLst>
      <p:ext uri="{BB962C8B-B14F-4D97-AF65-F5344CB8AC3E}">
        <p14:creationId xmlns:p14="http://schemas.microsoft.com/office/powerpoint/2010/main" val="4120412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17CEB-3D05-4D1E-94CE-9173E71E88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03E2DB6-5137-4F4A-8232-D4BEAC0CBD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6105C4D-A225-4207-820D-8B51860037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0DFDFE6-9D6F-429C-ADA9-D990EE7C15AF}"/>
              </a:ext>
            </a:extLst>
          </p:cNvPr>
          <p:cNvSpPr>
            <a:spLocks noGrp="1"/>
          </p:cNvSpPr>
          <p:nvPr>
            <p:ph type="dt" sz="half" idx="10"/>
          </p:nvPr>
        </p:nvSpPr>
        <p:spPr/>
        <p:txBody>
          <a:bodyPr/>
          <a:lstStyle/>
          <a:p>
            <a:fld id="{85D04BE6-FC11-4D90-87AE-5FD84613EE10}" type="datetimeFigureOut">
              <a:rPr lang="zh-CN" altLang="en-US" smtClean="0"/>
              <a:t>2022/7/12</a:t>
            </a:fld>
            <a:endParaRPr lang="zh-CN" altLang="en-US"/>
          </a:p>
        </p:txBody>
      </p:sp>
      <p:sp>
        <p:nvSpPr>
          <p:cNvPr id="6" name="页脚占位符 5">
            <a:extLst>
              <a:ext uri="{FF2B5EF4-FFF2-40B4-BE49-F238E27FC236}">
                <a16:creationId xmlns:a16="http://schemas.microsoft.com/office/drawing/2014/main" id="{5CAD067D-4FD0-4805-8BB1-CF95B535CF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24BB7F-8E0E-48BB-8E63-A860AA33C696}"/>
              </a:ext>
            </a:extLst>
          </p:cNvPr>
          <p:cNvSpPr>
            <a:spLocks noGrp="1"/>
          </p:cNvSpPr>
          <p:nvPr>
            <p:ph type="sldNum" sz="quarter" idx="12"/>
          </p:nvPr>
        </p:nvSpPr>
        <p:spPr/>
        <p:txBody>
          <a:bodyPr/>
          <a:lstStyle/>
          <a:p>
            <a:fld id="{9B91C17B-4D14-442D-B638-545D946A08DB}" type="slidenum">
              <a:rPr lang="zh-CN" altLang="en-US" smtClean="0"/>
              <a:t>‹#›</a:t>
            </a:fld>
            <a:endParaRPr lang="zh-CN" altLang="en-US"/>
          </a:p>
        </p:txBody>
      </p:sp>
    </p:spTree>
    <p:extLst>
      <p:ext uri="{BB962C8B-B14F-4D97-AF65-F5344CB8AC3E}">
        <p14:creationId xmlns:p14="http://schemas.microsoft.com/office/powerpoint/2010/main" val="2726454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AFDE74-BE61-4F41-8A96-E94D9DAD578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D163423-9C6C-4804-AB3B-B440E76B4F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85D7BE1-61BB-4EDF-BD9C-7E1018BC6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71CC27A-CCE4-40F4-93CB-4D8691C341F3}"/>
              </a:ext>
            </a:extLst>
          </p:cNvPr>
          <p:cNvSpPr>
            <a:spLocks noGrp="1"/>
          </p:cNvSpPr>
          <p:nvPr>
            <p:ph type="dt" sz="half" idx="10"/>
          </p:nvPr>
        </p:nvSpPr>
        <p:spPr/>
        <p:txBody>
          <a:bodyPr/>
          <a:lstStyle/>
          <a:p>
            <a:fld id="{85D04BE6-FC11-4D90-87AE-5FD84613EE10}" type="datetimeFigureOut">
              <a:rPr lang="zh-CN" altLang="en-US" smtClean="0"/>
              <a:t>2022/7/12</a:t>
            </a:fld>
            <a:endParaRPr lang="zh-CN" altLang="en-US"/>
          </a:p>
        </p:txBody>
      </p:sp>
      <p:sp>
        <p:nvSpPr>
          <p:cNvPr id="6" name="页脚占位符 5">
            <a:extLst>
              <a:ext uri="{FF2B5EF4-FFF2-40B4-BE49-F238E27FC236}">
                <a16:creationId xmlns:a16="http://schemas.microsoft.com/office/drawing/2014/main" id="{344AA78F-4A03-40CE-9F1D-079EC86E7E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450AC2-206D-43E4-966F-C8F9F3B4DEEF}"/>
              </a:ext>
            </a:extLst>
          </p:cNvPr>
          <p:cNvSpPr>
            <a:spLocks noGrp="1"/>
          </p:cNvSpPr>
          <p:nvPr>
            <p:ph type="sldNum" sz="quarter" idx="12"/>
          </p:nvPr>
        </p:nvSpPr>
        <p:spPr/>
        <p:txBody>
          <a:bodyPr/>
          <a:lstStyle/>
          <a:p>
            <a:fld id="{9B91C17B-4D14-442D-B638-545D946A08DB}" type="slidenum">
              <a:rPr lang="zh-CN" altLang="en-US" smtClean="0"/>
              <a:t>‹#›</a:t>
            </a:fld>
            <a:endParaRPr lang="zh-CN" altLang="en-US"/>
          </a:p>
        </p:txBody>
      </p:sp>
    </p:spTree>
    <p:extLst>
      <p:ext uri="{BB962C8B-B14F-4D97-AF65-F5344CB8AC3E}">
        <p14:creationId xmlns:p14="http://schemas.microsoft.com/office/powerpoint/2010/main" val="986360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0A86DF-C1E3-4F6F-B19E-2A99554B82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FDA55F-9C48-4B2C-A49A-95DA3C0BD3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1695B43-B0E1-4CBF-899F-81675CE81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D04BE6-FC11-4D90-87AE-5FD84613EE10}" type="datetimeFigureOut">
              <a:rPr lang="zh-CN" altLang="en-US" smtClean="0"/>
              <a:t>2022/7/12</a:t>
            </a:fld>
            <a:endParaRPr lang="zh-CN" altLang="en-US"/>
          </a:p>
        </p:txBody>
      </p:sp>
      <p:sp>
        <p:nvSpPr>
          <p:cNvPr id="5" name="页脚占位符 4">
            <a:extLst>
              <a:ext uri="{FF2B5EF4-FFF2-40B4-BE49-F238E27FC236}">
                <a16:creationId xmlns:a16="http://schemas.microsoft.com/office/drawing/2014/main" id="{50AC8488-AD2A-4EDE-A08A-289D8E621B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CA72C4B-20D6-4ACF-9A37-1AFC4DA9A8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1C17B-4D14-442D-B638-545D946A08DB}" type="slidenum">
              <a:rPr lang="zh-CN" altLang="en-US" smtClean="0"/>
              <a:t>‹#›</a:t>
            </a:fld>
            <a:endParaRPr lang="zh-CN" altLang="en-US"/>
          </a:p>
        </p:txBody>
      </p:sp>
    </p:spTree>
    <p:extLst>
      <p:ext uri="{BB962C8B-B14F-4D97-AF65-F5344CB8AC3E}">
        <p14:creationId xmlns:p14="http://schemas.microsoft.com/office/powerpoint/2010/main" val="304442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52401"/>
            <a:ext cx="10972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609600" y="990600"/>
            <a:ext cx="109728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lnSpc>
                <a:spcPct val="100000"/>
              </a:lnSpc>
              <a:buClrTx/>
              <a:buFontTx/>
              <a:buNone/>
              <a:defRPr sz="1400">
                <a:latin typeface="Arial" panose="020B0604020202020204" pitchFamily="34" charset="0"/>
                <a:ea typeface="+mn-ea"/>
              </a:defRPr>
            </a:lvl1pPr>
          </a:lstStyle>
          <a:p>
            <a:pPr fontAlgn="base">
              <a:spcBef>
                <a:spcPct val="0"/>
              </a:spcBef>
              <a:spcAft>
                <a:spcPct val="0"/>
              </a:spcAft>
              <a:defRPr/>
            </a:pPr>
            <a:fld id="{1E11FAFA-AFDF-43C9-8C7B-FD027444CD76}" type="datetime1">
              <a:rPr lang="zh-CN" altLang="en-US" smtClean="0">
                <a:solidFill>
                  <a:srgbClr val="000000"/>
                </a:solidFill>
              </a:rPr>
              <a:t>2022/7/12</a:t>
            </a:fld>
            <a:endParaRPr lang="en-US" altLang="zh-CN">
              <a:solidFill>
                <a:srgbClr val="000000"/>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lnSpc>
                <a:spcPct val="100000"/>
              </a:lnSpc>
              <a:buClrTx/>
              <a:buFontTx/>
              <a:buNone/>
              <a:defRPr sz="1400">
                <a:latin typeface="Arial" panose="020B0604020202020204" pitchFamily="34" charset="0"/>
                <a:ea typeface="+mn-ea"/>
              </a:defRPr>
            </a:lvl1pPr>
          </a:lstStyle>
          <a:p>
            <a:pPr fontAlgn="base">
              <a:spcBef>
                <a:spcPct val="0"/>
              </a:spcBef>
              <a:spcAft>
                <a:spcPct val="0"/>
              </a:spcAft>
              <a:defRPr/>
            </a:pPr>
            <a:r>
              <a:rPr lang="zh-CN" altLang="en-US">
                <a:solidFill>
                  <a:srgbClr val="000000"/>
                </a:solidFill>
              </a:rPr>
              <a:t>信息与通信工程学院</a:t>
            </a:r>
            <a:endParaRPr lang="en-US" altLang="zh-CN">
              <a:solidFill>
                <a:srgbClr val="000000"/>
              </a:solidFill>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B5E99629-B59F-4390-8447-D5EF0051CF61}"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Rectangle 10"/>
          <p:cNvSpPr>
            <a:spLocks noChangeArrowheads="1"/>
          </p:cNvSpPr>
          <p:nvPr userDrawn="1"/>
        </p:nvSpPr>
        <p:spPr bwMode="auto">
          <a:xfrm>
            <a:off x="0" y="860426"/>
            <a:ext cx="12192000" cy="53975"/>
          </a:xfrm>
          <a:prstGeom prst="rect">
            <a:avLst/>
          </a:prstGeom>
          <a:gradFill rotWithShape="1">
            <a:gsLst>
              <a:gs pos="0">
                <a:srgbClr val="9999FF"/>
              </a:gs>
              <a:gs pos="100000">
                <a:schemeClr val="bg1"/>
              </a:gs>
            </a:gsLst>
            <a:lin ang="0" scaled="1"/>
          </a:gradFill>
          <a:ln>
            <a:noFill/>
          </a:ln>
          <a:effectLst/>
          <a:extLs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buClr>
                <a:schemeClr val="folHlink"/>
              </a:buClr>
              <a:buFont typeface="Wingdings" panose="05000000000000000000" pitchFamily="2" charset="2"/>
              <a:buChar char="l"/>
              <a:defRPr sz="2300">
                <a:solidFill>
                  <a:schemeClr val="tx1"/>
                </a:solidFill>
                <a:latin typeface="Times New Roman" panose="02020603050405020304" pitchFamily="18" charset="0"/>
                <a:ea typeface="楷体_GB2312" pitchFamily="49" charset="-122"/>
              </a:defRPr>
            </a:lvl1pPr>
            <a:lvl2pPr marL="742950" indent="-285750">
              <a:lnSpc>
                <a:spcPct val="120000"/>
              </a:lnSpc>
              <a:buClr>
                <a:schemeClr val="folHlink"/>
              </a:buClr>
              <a:buFont typeface="Wingdings" panose="05000000000000000000" pitchFamily="2" charset="2"/>
              <a:buChar char="l"/>
              <a:defRPr sz="2300">
                <a:solidFill>
                  <a:schemeClr val="tx1"/>
                </a:solidFill>
                <a:latin typeface="Times New Roman" panose="02020603050405020304" pitchFamily="18" charset="0"/>
                <a:ea typeface="楷体_GB2312" pitchFamily="49" charset="-122"/>
              </a:defRPr>
            </a:lvl2pPr>
            <a:lvl3pPr marL="1143000" indent="-228600">
              <a:lnSpc>
                <a:spcPct val="120000"/>
              </a:lnSpc>
              <a:buClr>
                <a:schemeClr val="folHlink"/>
              </a:buClr>
              <a:buFont typeface="Wingdings" panose="05000000000000000000" pitchFamily="2" charset="2"/>
              <a:buChar char="l"/>
              <a:defRPr sz="2300">
                <a:solidFill>
                  <a:schemeClr val="tx1"/>
                </a:solidFill>
                <a:latin typeface="Times New Roman" panose="02020603050405020304" pitchFamily="18" charset="0"/>
                <a:ea typeface="楷体_GB2312" pitchFamily="49" charset="-122"/>
              </a:defRPr>
            </a:lvl3pPr>
            <a:lvl4pPr marL="1600200" indent="-228600">
              <a:lnSpc>
                <a:spcPct val="120000"/>
              </a:lnSpc>
              <a:buClr>
                <a:schemeClr val="folHlink"/>
              </a:buClr>
              <a:buFont typeface="Wingdings" panose="05000000000000000000" pitchFamily="2" charset="2"/>
              <a:buChar char="l"/>
              <a:defRPr sz="2300">
                <a:solidFill>
                  <a:schemeClr val="tx1"/>
                </a:solidFill>
                <a:latin typeface="Times New Roman" panose="02020603050405020304" pitchFamily="18" charset="0"/>
                <a:ea typeface="楷体_GB2312" pitchFamily="49" charset="-122"/>
              </a:defRPr>
            </a:lvl4pPr>
            <a:lvl5pPr marL="2057400" indent="-228600">
              <a:lnSpc>
                <a:spcPct val="120000"/>
              </a:lnSpc>
              <a:buClr>
                <a:schemeClr val="folHlink"/>
              </a:buClr>
              <a:buFont typeface="Wingdings" panose="05000000000000000000" pitchFamily="2" charset="2"/>
              <a:buChar char="l"/>
              <a:defRPr sz="23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20000"/>
              </a:lnSpc>
              <a:spcBef>
                <a:spcPct val="0"/>
              </a:spcBef>
              <a:spcAft>
                <a:spcPct val="0"/>
              </a:spcAft>
              <a:buClr>
                <a:schemeClr val="folHlink"/>
              </a:buClr>
              <a:buFont typeface="Wingdings" panose="05000000000000000000" pitchFamily="2" charset="2"/>
              <a:buChar char="l"/>
              <a:defRPr sz="23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20000"/>
              </a:lnSpc>
              <a:spcBef>
                <a:spcPct val="0"/>
              </a:spcBef>
              <a:spcAft>
                <a:spcPct val="0"/>
              </a:spcAft>
              <a:buClr>
                <a:schemeClr val="folHlink"/>
              </a:buClr>
              <a:buFont typeface="Wingdings" panose="05000000000000000000" pitchFamily="2" charset="2"/>
              <a:buChar char="l"/>
              <a:defRPr sz="23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20000"/>
              </a:lnSpc>
              <a:spcBef>
                <a:spcPct val="0"/>
              </a:spcBef>
              <a:spcAft>
                <a:spcPct val="0"/>
              </a:spcAft>
              <a:buClr>
                <a:schemeClr val="folHlink"/>
              </a:buClr>
              <a:buFont typeface="Wingdings" panose="05000000000000000000" pitchFamily="2" charset="2"/>
              <a:buChar char="l"/>
              <a:defRPr sz="23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20000"/>
              </a:lnSpc>
              <a:spcBef>
                <a:spcPct val="0"/>
              </a:spcBef>
              <a:spcAft>
                <a:spcPct val="0"/>
              </a:spcAft>
              <a:buClr>
                <a:schemeClr val="folHlink"/>
              </a:buClr>
              <a:buFont typeface="Wingdings" panose="05000000000000000000" pitchFamily="2" charset="2"/>
              <a:buChar char="l"/>
              <a:defRPr sz="2300">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buClr>
                <a:srgbClr val="99CC00"/>
              </a:buClr>
              <a:defRPr/>
            </a:pPr>
            <a:endParaRPr lang="zh-CN" altLang="en-US" sz="2300">
              <a:solidFill>
                <a:srgbClr val="000000"/>
              </a:solidFill>
            </a:endParaRPr>
          </a:p>
        </p:txBody>
      </p:sp>
    </p:spTree>
    <p:extLst>
      <p:ext uri="{BB962C8B-B14F-4D97-AF65-F5344CB8AC3E}">
        <p14:creationId xmlns:p14="http://schemas.microsoft.com/office/powerpoint/2010/main" val="401264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xmlns:p14="http://schemas.microsoft.com/office/powerpoint/2010/main">
    <mc:Choice Requires="p14">
      <p:transition p14:dur="250"/>
    </mc:Choice>
    <mc:Fallback xmlns="">
      <p:transition/>
    </mc:Fallback>
  </mc:AlternateContent>
  <p:hf hdr="0" ftr="0" dt="0"/>
  <p:txStyles>
    <p:titleStyle>
      <a:lvl1pPr algn="l" rtl="0" eaLnBrk="0" fontAlgn="base" hangingPunct="0">
        <a:spcBef>
          <a:spcPct val="0"/>
        </a:spcBef>
        <a:spcAft>
          <a:spcPct val="0"/>
        </a:spcAft>
        <a:defRPr sz="3200" b="1" kern="1200">
          <a:solidFill>
            <a:srgbClr val="CC0000"/>
          </a:solidFill>
          <a:latin typeface="+mj-lt"/>
          <a:ea typeface="+mj-ea"/>
          <a:cs typeface="+mj-cs"/>
        </a:defRPr>
      </a:lvl1pPr>
      <a:lvl2pPr algn="l" rtl="0" eaLnBrk="0" fontAlgn="base" hangingPunct="0">
        <a:spcBef>
          <a:spcPct val="0"/>
        </a:spcBef>
        <a:spcAft>
          <a:spcPct val="0"/>
        </a:spcAft>
        <a:defRPr sz="3200" b="1">
          <a:solidFill>
            <a:srgbClr val="CC0000"/>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3200" b="1">
          <a:solidFill>
            <a:srgbClr val="CC0000"/>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3200" b="1">
          <a:solidFill>
            <a:srgbClr val="CC0000"/>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3200" b="1">
          <a:solidFill>
            <a:srgbClr val="CC0000"/>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3200" b="1">
          <a:solidFill>
            <a:srgbClr val="CC0000"/>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3200" b="1">
          <a:solidFill>
            <a:srgbClr val="CC0000"/>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3200" b="1">
          <a:solidFill>
            <a:srgbClr val="CC0000"/>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3200" b="1">
          <a:solidFill>
            <a:srgbClr val="CC0000"/>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20000"/>
        </a:lnSpc>
        <a:spcBef>
          <a:spcPct val="0"/>
        </a:spcBef>
        <a:spcAft>
          <a:spcPct val="0"/>
        </a:spcAft>
        <a:buClr>
          <a:schemeClr val="folHlink"/>
        </a:buClr>
        <a:buSzPct val="80000"/>
        <a:buFont typeface="Wingdings" panose="05000000000000000000" pitchFamily="2" charset="2"/>
        <a:buChar char="l"/>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Font typeface="Arial" panose="020B0604020202020204" pitchFamily="34" charset="0"/>
        <a:buChar char="–"/>
        <a:defRPr sz="20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t>2022/7/12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029651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3.bin"/><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9.wmf"/><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4.w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vmlDrawing" Target="../drawings/vmlDrawing5.vml"/><Relationship Id="rId5" Type="http://schemas.openxmlformats.org/officeDocument/2006/relationships/image" Target="../media/image20.w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3" Type="http://schemas.openxmlformats.org/officeDocument/2006/relationships/image" Target="../media/image21.webp"/><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8.xml"/><Relationship Id="rId6" Type="http://schemas.openxmlformats.org/officeDocument/2006/relationships/image" Target="../media/image24.webp"/><Relationship Id="rId5" Type="http://schemas.openxmlformats.org/officeDocument/2006/relationships/image" Target="../media/image23.webp"/><Relationship Id="rId4" Type="http://schemas.openxmlformats.org/officeDocument/2006/relationships/image" Target="../media/image22.web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6.png"/><Relationship Id="rId4"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7.png"/><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1"/>
          <p:cNvPicPr>
            <a:picLocks noChangeAspect="1"/>
          </p:cNvPicPr>
          <p:nvPr/>
        </p:nvPicPr>
        <p:blipFill>
          <a:blip r:embed="rId3"/>
          <a:stretch>
            <a:fillRect/>
          </a:stretch>
        </p:blipFill>
        <p:spPr>
          <a:xfrm>
            <a:off x="1486535" y="-30163"/>
            <a:ext cx="9218930" cy="6918325"/>
          </a:xfrm>
          <a:prstGeom prst="rect">
            <a:avLst/>
          </a:prstGeom>
        </p:spPr>
      </p:pic>
      <p:grpSp>
        <p:nvGrpSpPr>
          <p:cNvPr id="2" name="组合 1"/>
          <p:cNvGrpSpPr/>
          <p:nvPr/>
        </p:nvGrpSpPr>
        <p:grpSpPr>
          <a:xfrm>
            <a:off x="1218687" y="1849235"/>
            <a:ext cx="1630045" cy="2162175"/>
            <a:chOff x="0" y="1303469"/>
            <a:chExt cx="1985638" cy="2632835"/>
          </a:xfrm>
          <a:solidFill>
            <a:schemeClr val="accent1"/>
          </a:solidFill>
        </p:grpSpPr>
        <p:sp>
          <p:nvSpPr>
            <p:cNvPr id="31" name="任意多边形 30"/>
            <p:cNvSpPr/>
            <p:nvPr/>
          </p:nvSpPr>
          <p:spPr>
            <a:xfrm>
              <a:off x="0" y="2402925"/>
              <a:ext cx="1680421" cy="1533379"/>
            </a:xfrm>
            <a:custGeom>
              <a:avLst/>
              <a:gdLst>
                <a:gd name="connsiteX0" fmla="*/ 0 w 1665181"/>
                <a:gd name="connsiteY0" fmla="*/ 0 h 1533379"/>
                <a:gd name="connsiteX1" fmla="*/ 1417593 w 1665181"/>
                <a:gd name="connsiteY1" fmla="*/ 0 h 1533379"/>
                <a:gd name="connsiteX2" fmla="*/ 1417593 w 1665181"/>
                <a:gd name="connsiteY2" fmla="*/ 1109881 h 1533379"/>
                <a:gd name="connsiteX3" fmla="*/ 1419514 w 1665181"/>
                <a:gd name="connsiteY3" fmla="*/ 1090290 h 1533379"/>
                <a:gd name="connsiteX4" fmla="*/ 1582286 w 1665181"/>
                <a:gd name="connsiteY4" fmla="*/ 872451 h 1533379"/>
                <a:gd name="connsiteX5" fmla="*/ 1655746 w 1665181"/>
                <a:gd name="connsiteY5" fmla="*/ 833997 h 1533379"/>
                <a:gd name="connsiteX6" fmla="*/ 1655746 w 1665181"/>
                <a:gd name="connsiteY6" fmla="*/ 0 h 1533379"/>
                <a:gd name="connsiteX7" fmla="*/ 1665181 w 1665181"/>
                <a:gd name="connsiteY7" fmla="*/ 0 h 1533379"/>
                <a:gd name="connsiteX8" fmla="*/ 1665181 w 1665181"/>
                <a:gd name="connsiteY8" fmla="*/ 1533379 h 1533379"/>
                <a:gd name="connsiteX9" fmla="*/ 0 w 1665181"/>
                <a:gd name="connsiteY9"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5181" h="1533379">
                  <a:moveTo>
                    <a:pt x="0" y="0"/>
                  </a:moveTo>
                  <a:lnTo>
                    <a:pt x="1417593" y="0"/>
                  </a:lnTo>
                  <a:lnTo>
                    <a:pt x="1417593" y="1109881"/>
                  </a:lnTo>
                  <a:lnTo>
                    <a:pt x="1419514" y="1090290"/>
                  </a:lnTo>
                  <a:cubicBezTo>
                    <a:pt x="1434447" y="1017626"/>
                    <a:pt x="1496480" y="931288"/>
                    <a:pt x="1582286" y="872451"/>
                  </a:cubicBezTo>
                  <a:lnTo>
                    <a:pt x="1655746" y="833997"/>
                  </a:lnTo>
                  <a:lnTo>
                    <a:pt x="1655746" y="0"/>
                  </a:lnTo>
                  <a:lnTo>
                    <a:pt x="1665181" y="0"/>
                  </a:lnTo>
                  <a:lnTo>
                    <a:pt x="1665181" y="1533379"/>
                  </a:lnTo>
                  <a:lnTo>
                    <a:pt x="0" y="153337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endParaRPr>
            </a:p>
          </p:txBody>
        </p:sp>
        <p:sp>
          <p:nvSpPr>
            <p:cNvPr id="32" name="任意多边形 31"/>
            <p:cNvSpPr/>
            <p:nvPr/>
          </p:nvSpPr>
          <p:spPr>
            <a:xfrm rot="20700676">
              <a:off x="260195" y="1303469"/>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endParaRPr>
            </a:p>
          </p:txBody>
        </p:sp>
      </p:grpSp>
      <p:sp>
        <p:nvSpPr>
          <p:cNvPr id="27" name="矩形 26"/>
          <p:cNvSpPr/>
          <p:nvPr/>
        </p:nvSpPr>
        <p:spPr>
          <a:xfrm>
            <a:off x="2822873" y="2671559"/>
            <a:ext cx="8354517" cy="13398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endParaRPr>
          </a:p>
        </p:txBody>
      </p:sp>
      <p:sp>
        <p:nvSpPr>
          <p:cNvPr id="9" name="Rectangle 8"/>
          <p:cNvSpPr/>
          <p:nvPr/>
        </p:nvSpPr>
        <p:spPr>
          <a:xfrm>
            <a:off x="3305528" y="3018319"/>
            <a:ext cx="6271336" cy="646331"/>
          </a:xfrm>
          <a:prstGeom prst="rect">
            <a:avLst/>
          </a:prstGeom>
        </p:spPr>
        <p:txBody>
          <a:bodyPr wrap="square">
            <a:spAutoFit/>
          </a:bodyPr>
          <a:lstStyle/>
          <a:p>
            <a:r>
              <a:rPr lang="zh-CN" altLang="en-US" sz="3600" dirty="0">
                <a:solidFill>
                  <a:schemeClr val="bg1"/>
                </a:solidFill>
              </a:rPr>
              <a:t>比特币原理的简单介绍</a:t>
            </a:r>
            <a:endParaRPr lang="en-CA" sz="3600" dirty="0">
              <a:solidFill>
                <a:schemeClr val="bg1"/>
              </a:solidFill>
            </a:endParaRPr>
          </a:p>
        </p:txBody>
      </p:sp>
      <p:pic>
        <p:nvPicPr>
          <p:cNvPr id="11" name="Picture 6">
            <a:extLst>
              <a:ext uri="{FF2B5EF4-FFF2-40B4-BE49-F238E27FC236}">
                <a16:creationId xmlns:a16="http://schemas.microsoft.com/office/drawing/2014/main" id="{F3297F01-A0B7-4D54-85A2-80D72B1668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2812" y="365208"/>
            <a:ext cx="3167647" cy="950830"/>
          </a:xfrm>
          <a:prstGeom prst="rect">
            <a:avLst/>
          </a:prstGeom>
        </p:spPr>
      </p:pic>
      <p:sp>
        <p:nvSpPr>
          <p:cNvPr id="12" name="文本框 28">
            <a:extLst>
              <a:ext uri="{FF2B5EF4-FFF2-40B4-BE49-F238E27FC236}">
                <a16:creationId xmlns:a16="http://schemas.microsoft.com/office/drawing/2014/main" id="{E429E4EA-8748-08C0-1469-4D4BFA5ADFC4}"/>
              </a:ext>
            </a:extLst>
          </p:cNvPr>
          <p:cNvSpPr txBox="1"/>
          <p:nvPr/>
        </p:nvSpPr>
        <p:spPr>
          <a:xfrm>
            <a:off x="4079776" y="5831292"/>
            <a:ext cx="4191308" cy="870751"/>
          </a:xfrm>
          <a:prstGeom prst="rect">
            <a:avLst/>
          </a:prstGeom>
          <a:noFill/>
          <a:effectLst/>
        </p:spPr>
        <p:txBody>
          <a:bodyPr wrap="square" rtlCol="0">
            <a:spAutoFit/>
          </a:bodyPr>
          <a:lstStyle/>
          <a:p>
            <a:pPr algn="ctr">
              <a:lnSpc>
                <a:spcPct val="150000"/>
              </a:lnSpc>
              <a:tabLst>
                <a:tab pos="1524000" algn="l"/>
              </a:tabLst>
            </a:pPr>
            <a:r>
              <a:rPr lang="zh-CN" altLang="en-US" dirty="0">
                <a:solidFill>
                  <a:srgbClr val="000000">
                    <a:lumMod val="95000"/>
                    <a:lumOff val="5000"/>
                  </a:srgbClr>
                </a:solidFill>
                <a:latin typeface="微软雅黑" panose="020B0503020204020204" pitchFamily="34" charset="-122"/>
                <a:ea typeface="微软雅黑" panose="020B0503020204020204" pitchFamily="34" charset="-122"/>
                <a:sym typeface="+mn-ea"/>
              </a:rPr>
              <a:t>信息与通信工程学院</a:t>
            </a:r>
            <a:endParaRPr lang="en-US" altLang="zh-CN" dirty="0">
              <a:solidFill>
                <a:srgbClr val="000000">
                  <a:lumMod val="95000"/>
                  <a:lumOff val="5000"/>
                </a:srgbClr>
              </a:solidFill>
              <a:latin typeface="微软雅黑" panose="020B0503020204020204" pitchFamily="34" charset="-122"/>
              <a:ea typeface="微软雅黑" panose="020B0503020204020204" pitchFamily="34" charset="-122"/>
              <a:sym typeface="+mn-ea"/>
            </a:endParaRPr>
          </a:p>
          <a:p>
            <a:pPr algn="ctr">
              <a:lnSpc>
                <a:spcPct val="150000"/>
              </a:lnSpc>
              <a:tabLst>
                <a:tab pos="1524000" algn="l"/>
              </a:tabLst>
            </a:pPr>
            <a:r>
              <a:rPr lang="zh-CN" altLang="en-US" dirty="0">
                <a:solidFill>
                  <a:srgbClr val="000000">
                    <a:lumMod val="95000"/>
                    <a:lumOff val="5000"/>
                  </a:srgbClr>
                </a:solidFill>
                <a:latin typeface="微软雅黑" panose="020B0503020204020204" pitchFamily="34" charset="-122"/>
                <a:ea typeface="微软雅黑" panose="020B0503020204020204" pitchFamily="34" charset="-122"/>
                <a:sym typeface="+mn-ea"/>
              </a:rPr>
              <a:t>蒋佳宁</a:t>
            </a:r>
            <a:endParaRPr lang="en-US" altLang="zh-CN" b="1" dirty="0">
              <a:solidFill>
                <a:srgbClr val="000000">
                  <a:lumMod val="95000"/>
                  <a:lumOff val="5000"/>
                </a:srgbClr>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55112923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2EC406A-4901-A448-F03A-52CFEDAD36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710EC9-3631-44DA-BECC-323B6D076030}" type="slidenum">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 name="矩形 1">
            <a:extLst>
              <a:ext uri="{FF2B5EF4-FFF2-40B4-BE49-F238E27FC236}">
                <a16:creationId xmlns:a16="http://schemas.microsoft.com/office/drawing/2014/main" id="{521AFB1E-A3EE-4E1E-81E7-51A50B0BB84D}"/>
              </a:ext>
            </a:extLst>
          </p:cNvPr>
          <p:cNvSpPr/>
          <p:nvPr/>
        </p:nvSpPr>
        <p:spPr>
          <a:xfrm>
            <a:off x="119552" y="204569"/>
            <a:ext cx="5570757" cy="52322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ln w="0"/>
                <a:solidFill>
                  <a:srgbClr val="2D2D8A"/>
                </a:solidFill>
                <a:effectLst>
                  <a:outerShdw blurRad="38100" dist="19050" dir="2700000" algn="tl" rotWithShape="0">
                    <a:srgbClr val="000000">
                      <a:alpha val="40000"/>
                    </a:srgbClr>
                  </a:outerShdw>
                </a:effectLst>
                <a:latin typeface="Times New Roman"/>
                <a:ea typeface="宋体"/>
              </a:rPr>
              <a:t>3</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 </a:t>
            </a:r>
            <a:r>
              <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交易过程与协议</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a:t>
            </a:r>
            <a:r>
              <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比特币的交易</a:t>
            </a:r>
          </a:p>
        </p:txBody>
      </p:sp>
      <p:sp>
        <p:nvSpPr>
          <p:cNvPr id="12" name="Rectangle 2">
            <a:extLst>
              <a:ext uri="{FF2B5EF4-FFF2-40B4-BE49-F238E27FC236}">
                <a16:creationId xmlns:a16="http://schemas.microsoft.com/office/drawing/2014/main" id="{968AE912-C9D2-4489-931E-37094E1A94DC}"/>
              </a:ext>
            </a:extLst>
          </p:cNvPr>
          <p:cNvSpPr>
            <a:spLocks noChangeArrowheads="1"/>
          </p:cNvSpPr>
          <p:nvPr/>
        </p:nvSpPr>
        <p:spPr bwMode="auto">
          <a:xfrm>
            <a:off x="6540759" y="13691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宋体"/>
              <a:cs typeface="+mn-cs"/>
            </a:endParaRPr>
          </a:p>
        </p:txBody>
      </p:sp>
      <p:pic>
        <p:nvPicPr>
          <p:cNvPr id="10" name="图片 9">
            <a:extLst>
              <a:ext uri="{FF2B5EF4-FFF2-40B4-BE49-F238E27FC236}">
                <a16:creationId xmlns:a16="http://schemas.microsoft.com/office/drawing/2014/main" id="{02235213-023C-4F50-B510-ABD621B33F20}"/>
              </a:ext>
            </a:extLst>
          </p:cNvPr>
          <p:cNvPicPr/>
          <p:nvPr/>
        </p:nvPicPr>
        <p:blipFill>
          <a:blip r:embed="rId3"/>
          <a:stretch>
            <a:fillRect/>
          </a:stretch>
        </p:blipFill>
        <p:spPr>
          <a:xfrm>
            <a:off x="498411" y="1369105"/>
            <a:ext cx="5377245" cy="1700664"/>
          </a:xfrm>
          <a:prstGeom prst="rect">
            <a:avLst/>
          </a:prstGeom>
        </p:spPr>
      </p:pic>
      <p:sp>
        <p:nvSpPr>
          <p:cNvPr id="3" name="矩形: 圆角 2">
            <a:extLst>
              <a:ext uri="{FF2B5EF4-FFF2-40B4-BE49-F238E27FC236}">
                <a16:creationId xmlns:a16="http://schemas.microsoft.com/office/drawing/2014/main" id="{3D817637-1E00-493C-92D7-E637D6AE8836}"/>
              </a:ext>
            </a:extLst>
          </p:cNvPr>
          <p:cNvSpPr/>
          <p:nvPr/>
        </p:nvSpPr>
        <p:spPr bwMode="auto">
          <a:xfrm>
            <a:off x="398404" y="3381490"/>
            <a:ext cx="5523722" cy="1497798"/>
          </a:xfrm>
          <a:prstGeom prst="roundRect">
            <a:avLst/>
          </a:prstGeom>
          <a:solidFill>
            <a:schemeClr val="accent1"/>
          </a:solidFill>
          <a:ln>
            <a:solidFill>
              <a:schemeClr val="tx1"/>
            </a:solidFill>
          </a:ln>
        </p:spPr>
        <p:txBody>
          <a:bodyPr vert="horz" wrap="square" lIns="91440" tIns="45720" rIns="91440" bIns="45720" numCol="1" rtlCol="0" anchor="t" anchorCtr="0" compatLnSpc="1"/>
          <a:lstStyle/>
          <a:p>
            <a:pPr fontAlgn="base">
              <a:lnSpc>
                <a:spcPct val="120000"/>
              </a:lnSpc>
              <a:spcBef>
                <a:spcPct val="0"/>
              </a:spcBef>
              <a:spcAft>
                <a:spcPct val="0"/>
              </a:spcAft>
              <a:buClr>
                <a:schemeClr val="folHlink"/>
              </a:buClr>
            </a:pPr>
            <a:r>
              <a:rPr lang="zh-CN" altLang="zh-CN" sz="1600" dirty="0"/>
              <a:t>假设用户</a:t>
            </a:r>
            <a:r>
              <a:rPr lang="en-US" altLang="zh-CN" sz="1600" dirty="0"/>
              <a:t>A</a:t>
            </a:r>
            <a:r>
              <a:rPr lang="zh-CN" altLang="zh-CN" sz="1600" dirty="0"/>
              <a:t>获得了</a:t>
            </a:r>
            <a:r>
              <a:rPr lang="zh-CN" altLang="zh-CN" sz="1600" b="1" dirty="0"/>
              <a:t>铸币权（发行货币的权利）</a:t>
            </a:r>
            <a:r>
              <a:rPr lang="zh-CN" altLang="zh-CN" sz="1600" dirty="0"/>
              <a:t>，他发行了</a:t>
            </a:r>
            <a:r>
              <a:rPr lang="en-US" altLang="zh-CN" sz="1600" dirty="0"/>
              <a:t>10</a:t>
            </a:r>
            <a:r>
              <a:rPr lang="zh-CN" altLang="zh-CN" sz="1600" dirty="0"/>
              <a:t>个比特币，即自己获得了</a:t>
            </a:r>
            <a:r>
              <a:rPr lang="en-US" altLang="zh-CN" sz="1600" dirty="0"/>
              <a:t>10</a:t>
            </a:r>
            <a:r>
              <a:rPr lang="zh-CN" altLang="zh-CN" sz="1600" dirty="0"/>
              <a:t>个比特币。然后他将这</a:t>
            </a:r>
            <a:r>
              <a:rPr lang="en-US" altLang="zh-CN" sz="1600" dirty="0"/>
              <a:t>10</a:t>
            </a:r>
            <a:r>
              <a:rPr lang="zh-CN" altLang="zh-CN" sz="1600" dirty="0"/>
              <a:t>个比特币转给</a:t>
            </a:r>
            <a:r>
              <a:rPr lang="en-US" altLang="zh-CN" sz="1600" dirty="0"/>
              <a:t>B</a:t>
            </a:r>
            <a:r>
              <a:rPr lang="zh-CN" altLang="zh-CN" sz="1600" dirty="0"/>
              <a:t>和</a:t>
            </a:r>
            <a:r>
              <a:rPr lang="en-US" altLang="zh-CN" sz="1600" dirty="0"/>
              <a:t>C</a:t>
            </a:r>
            <a:r>
              <a:rPr lang="zh-CN" altLang="zh-CN" sz="1600" dirty="0"/>
              <a:t>，每个人分</a:t>
            </a:r>
            <a:r>
              <a:rPr lang="en-US" altLang="zh-CN" sz="1600" dirty="0"/>
              <a:t>5</a:t>
            </a:r>
            <a:r>
              <a:rPr lang="zh-CN" altLang="zh-CN" sz="1600" dirty="0"/>
              <a:t>个比特币。接下来</a:t>
            </a:r>
            <a:r>
              <a:rPr lang="en-US" altLang="zh-CN" sz="1600" dirty="0"/>
              <a:t>B</a:t>
            </a:r>
            <a:r>
              <a:rPr lang="zh-CN" altLang="zh-CN" sz="1600" dirty="0"/>
              <a:t>给</a:t>
            </a:r>
            <a:r>
              <a:rPr lang="en-US" altLang="zh-CN" sz="1600" dirty="0"/>
              <a:t>C 2</a:t>
            </a:r>
            <a:r>
              <a:rPr lang="zh-CN" altLang="zh-CN" sz="1600" dirty="0"/>
              <a:t>个货币，给</a:t>
            </a:r>
            <a:r>
              <a:rPr lang="en-US" altLang="zh-CN" sz="1600" dirty="0"/>
              <a:t>D 3</a:t>
            </a:r>
            <a:r>
              <a:rPr lang="zh-CN" altLang="zh-CN" sz="1600" dirty="0"/>
              <a:t>个货币。最后</a:t>
            </a:r>
            <a:r>
              <a:rPr lang="en-US" altLang="zh-CN" sz="1600" dirty="0"/>
              <a:t>C</a:t>
            </a:r>
            <a:r>
              <a:rPr lang="zh-CN" altLang="zh-CN" sz="1600" dirty="0"/>
              <a:t>将所得的</a:t>
            </a:r>
            <a:r>
              <a:rPr lang="en-US" altLang="zh-CN" sz="1600" dirty="0"/>
              <a:t>7</a:t>
            </a:r>
            <a:r>
              <a:rPr lang="zh-CN" altLang="zh-CN" sz="1600" dirty="0"/>
              <a:t>个货币全部给</a:t>
            </a:r>
            <a:r>
              <a:rPr lang="en-US" altLang="zh-CN" sz="1600" dirty="0"/>
              <a:t>E</a:t>
            </a:r>
            <a:r>
              <a:rPr lang="zh-CN" altLang="zh-CN" sz="1600" dirty="0"/>
              <a:t>。</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楷体_GB2312" pitchFamily="49" charset="-122"/>
            </a:endParaRPr>
          </a:p>
        </p:txBody>
      </p:sp>
      <p:sp>
        <p:nvSpPr>
          <p:cNvPr id="13" name="矩形: 圆角 12">
            <a:extLst>
              <a:ext uri="{FF2B5EF4-FFF2-40B4-BE49-F238E27FC236}">
                <a16:creationId xmlns:a16="http://schemas.microsoft.com/office/drawing/2014/main" id="{C67BD5EC-CA9D-4BD1-B1E7-72057D3A8882}"/>
              </a:ext>
            </a:extLst>
          </p:cNvPr>
          <p:cNvSpPr/>
          <p:nvPr/>
        </p:nvSpPr>
        <p:spPr bwMode="auto">
          <a:xfrm>
            <a:off x="383631" y="5323565"/>
            <a:ext cx="5523722" cy="1159785"/>
          </a:xfrm>
          <a:prstGeom prst="roundRect">
            <a:avLst/>
          </a:prstGeom>
          <a:solidFill>
            <a:schemeClr val="accent1"/>
          </a:solidFill>
          <a:ln>
            <a:solidFill>
              <a:schemeClr val="tx1"/>
            </a:solidFill>
          </a:ln>
        </p:spPr>
        <p:txBody>
          <a:bodyPr vert="horz" wrap="square" lIns="91440" tIns="45720" rIns="91440" bIns="45720" numCol="1" rtlCol="0" anchor="t" anchorCtr="0" compatLnSpc="1"/>
          <a:lstStyle/>
          <a:p>
            <a:pPr fontAlgn="base">
              <a:lnSpc>
                <a:spcPct val="120000"/>
              </a:lnSpc>
              <a:spcBef>
                <a:spcPct val="0"/>
              </a:spcBef>
              <a:spcAft>
                <a:spcPct val="0"/>
              </a:spcAft>
              <a:buClr>
                <a:schemeClr val="folHlink"/>
              </a:buClr>
            </a:pPr>
            <a:r>
              <a:rPr lang="zh-CN" altLang="zh-CN" sz="1600" dirty="0"/>
              <a:t>比特币系统中每个交易都分为输入部分和输出部分，</a:t>
            </a:r>
            <a:r>
              <a:rPr lang="zh-CN" altLang="zh-CN" sz="1600" b="1" dirty="0"/>
              <a:t>输入部分要给出这笔交易的比特币的来源以及付款方的公钥，输出部分要给出收款人的公钥的哈希值</a:t>
            </a:r>
            <a:r>
              <a:rPr lang="zh-CN" altLang="zh-CN" sz="1600" dirty="0"/>
              <a:t>。</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楷体_GB2312" pitchFamily="49" charset="-122"/>
            </a:endParaRPr>
          </a:p>
        </p:txBody>
      </p:sp>
      <p:pic>
        <p:nvPicPr>
          <p:cNvPr id="17" name="图片 16">
            <a:extLst>
              <a:ext uri="{FF2B5EF4-FFF2-40B4-BE49-F238E27FC236}">
                <a16:creationId xmlns:a16="http://schemas.microsoft.com/office/drawing/2014/main" id="{05859681-D82A-47FB-AE6D-BB20ECC700C5}"/>
              </a:ext>
            </a:extLst>
          </p:cNvPr>
          <p:cNvPicPr/>
          <p:nvPr/>
        </p:nvPicPr>
        <p:blipFill>
          <a:blip r:embed="rId4"/>
          <a:stretch>
            <a:fillRect/>
          </a:stretch>
        </p:blipFill>
        <p:spPr>
          <a:xfrm>
            <a:off x="6281097" y="1369105"/>
            <a:ext cx="5679233" cy="1523379"/>
          </a:xfrm>
          <a:prstGeom prst="rect">
            <a:avLst/>
          </a:prstGeom>
        </p:spPr>
      </p:pic>
      <p:cxnSp>
        <p:nvCxnSpPr>
          <p:cNvPr id="19" name="连接符: 曲线 18">
            <a:extLst>
              <a:ext uri="{FF2B5EF4-FFF2-40B4-BE49-F238E27FC236}">
                <a16:creationId xmlns:a16="http://schemas.microsoft.com/office/drawing/2014/main" id="{DE4DE17E-D3BC-4BC3-8B2A-B5C6C3E672F7}"/>
              </a:ext>
            </a:extLst>
          </p:cNvPr>
          <p:cNvCxnSpPr>
            <a:cxnSpLocks/>
            <a:stCxn id="13" idx="3"/>
            <a:endCxn id="20" idx="1"/>
          </p:cNvCxnSpPr>
          <p:nvPr/>
        </p:nvCxnSpPr>
        <p:spPr>
          <a:xfrm flipV="1">
            <a:off x="5907353" y="4066534"/>
            <a:ext cx="408993" cy="1836924"/>
          </a:xfrm>
          <a:prstGeom prst="curvedConnector3">
            <a:avLst>
              <a:gd name="adj1" fmla="val 50000"/>
            </a:avLst>
          </a:prstGeom>
          <a:ln w="444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BA0C2C52-FB66-44E2-8756-3A03690ABB83}"/>
              </a:ext>
            </a:extLst>
          </p:cNvPr>
          <p:cNvSpPr/>
          <p:nvPr/>
        </p:nvSpPr>
        <p:spPr bwMode="auto">
          <a:xfrm>
            <a:off x="6316346" y="3069769"/>
            <a:ext cx="5523722" cy="1993530"/>
          </a:xfrm>
          <a:prstGeom prst="roundRect">
            <a:avLst/>
          </a:prstGeom>
          <a:solidFill>
            <a:schemeClr val="accent6">
              <a:lumMod val="20000"/>
              <a:lumOff val="80000"/>
            </a:schemeClr>
          </a:solidFill>
          <a:ln>
            <a:solidFill>
              <a:schemeClr val="tx1"/>
            </a:solidFill>
          </a:ln>
        </p:spPr>
        <p:txBody>
          <a:bodyPr vert="horz" wrap="square" lIns="91440" tIns="45720" rIns="91440" bIns="45720" numCol="1" rtlCol="0" anchor="t" anchorCtr="0" compatLnSpc="1"/>
          <a:lstStyle/>
          <a:p>
            <a:pPr fontAlgn="base">
              <a:lnSpc>
                <a:spcPct val="120000"/>
              </a:lnSpc>
              <a:spcBef>
                <a:spcPct val="0"/>
              </a:spcBef>
              <a:spcAft>
                <a:spcPct val="0"/>
              </a:spcAft>
              <a:buClr>
                <a:schemeClr val="folHlink"/>
              </a:buClr>
            </a:pPr>
            <a:r>
              <a:rPr lang="zh-CN" altLang="en-US" sz="1600" b="1" dirty="0"/>
              <a:t>为什么交易的输入部分要说明币的来源？</a:t>
            </a:r>
            <a:endParaRPr lang="en-US" altLang="zh-CN" sz="1600" b="1" dirty="0"/>
          </a:p>
          <a:p>
            <a:pPr fontAlgn="base">
              <a:lnSpc>
                <a:spcPct val="120000"/>
              </a:lnSpc>
              <a:spcBef>
                <a:spcPct val="0"/>
              </a:spcBef>
              <a:spcAft>
                <a:spcPct val="0"/>
              </a:spcAft>
              <a:buClr>
                <a:schemeClr val="folHlink"/>
              </a:buClr>
            </a:pPr>
            <a:r>
              <a:rPr kumimoji="0" lang="zh-CN" altLang="en-US" sz="1600" b="0" i="0" u="none" strike="noStrike" cap="none" normalizeH="0" baseline="0" dirty="0">
                <a:ln>
                  <a:noFill/>
                </a:ln>
                <a:solidFill>
                  <a:schemeClr val="tx1"/>
                </a:solidFill>
                <a:effectLst/>
                <a:latin typeface="+mn-ea"/>
              </a:rPr>
              <a:t>原因是为了防止双花交易，</a:t>
            </a:r>
            <a:r>
              <a:rPr lang="en-US" altLang="zh-CN" sz="1600" dirty="0">
                <a:latin typeface="+mn-ea"/>
              </a:rPr>
              <a:t>B</a:t>
            </a:r>
            <a:r>
              <a:rPr lang="zh-CN" altLang="zh-CN" sz="1600" dirty="0">
                <a:latin typeface="+mn-ea"/>
              </a:rPr>
              <a:t>已经将自己的</a:t>
            </a:r>
            <a:r>
              <a:rPr lang="en-US" altLang="zh-CN" sz="1600" dirty="0">
                <a:latin typeface="+mn-ea"/>
              </a:rPr>
              <a:t>5</a:t>
            </a:r>
            <a:r>
              <a:rPr lang="zh-CN" altLang="zh-CN" sz="1600" dirty="0">
                <a:latin typeface="+mn-ea"/>
              </a:rPr>
              <a:t>个比特币花掉了，假设</a:t>
            </a:r>
            <a:r>
              <a:rPr lang="en-US" altLang="zh-CN" sz="1600" dirty="0">
                <a:latin typeface="+mn-ea"/>
              </a:rPr>
              <a:t>B</a:t>
            </a:r>
            <a:r>
              <a:rPr lang="zh-CN" altLang="zh-CN" sz="1600" dirty="0">
                <a:latin typeface="+mn-ea"/>
              </a:rPr>
              <a:t>尝试再花一次，将</a:t>
            </a:r>
            <a:r>
              <a:rPr lang="en-US" altLang="zh-CN" sz="1600" dirty="0">
                <a:latin typeface="+mn-ea"/>
              </a:rPr>
              <a:t>5</a:t>
            </a:r>
            <a:r>
              <a:rPr lang="zh-CN" altLang="zh-CN" sz="1600" dirty="0">
                <a:latin typeface="+mn-ea"/>
              </a:rPr>
              <a:t>个比特币转给</a:t>
            </a:r>
            <a:r>
              <a:rPr lang="en-US" altLang="zh-CN" sz="1600" dirty="0">
                <a:latin typeface="+mn-ea"/>
              </a:rPr>
              <a:t>F</a:t>
            </a:r>
            <a:r>
              <a:rPr lang="zh-CN" altLang="zh-CN" sz="1600" dirty="0">
                <a:latin typeface="+mn-ea"/>
              </a:rPr>
              <a:t>。这时</a:t>
            </a:r>
            <a:r>
              <a:rPr lang="zh-CN" altLang="zh-CN" sz="1600" b="1" dirty="0">
                <a:latin typeface="+mn-ea"/>
              </a:rPr>
              <a:t>顺着区块链去检查这个</a:t>
            </a:r>
            <a:r>
              <a:rPr lang="zh-CN" altLang="en-US" sz="1600" b="1" dirty="0">
                <a:latin typeface="+mn-ea"/>
              </a:rPr>
              <a:t>这笔交易币的来源</a:t>
            </a:r>
            <a:r>
              <a:rPr lang="zh-CN" altLang="zh-CN" sz="1600" dirty="0">
                <a:latin typeface="+mn-ea"/>
              </a:rPr>
              <a:t>，发现</a:t>
            </a:r>
            <a:r>
              <a:rPr lang="en-US" altLang="zh-CN" sz="1600" dirty="0">
                <a:latin typeface="+mn-ea"/>
              </a:rPr>
              <a:t>B</a:t>
            </a:r>
            <a:r>
              <a:rPr lang="zh-CN" altLang="zh-CN" sz="1600" dirty="0">
                <a:latin typeface="+mn-ea"/>
              </a:rPr>
              <a:t>已经花了来源区块的比特币，说明这新</a:t>
            </a:r>
            <a:r>
              <a:rPr lang="zh-CN" altLang="en-US" sz="1600" dirty="0">
                <a:latin typeface="+mn-ea"/>
              </a:rPr>
              <a:t>的</a:t>
            </a:r>
            <a:r>
              <a:rPr lang="zh-CN" altLang="zh-CN" sz="1600" dirty="0">
                <a:latin typeface="+mn-ea"/>
              </a:rPr>
              <a:t>交易是不合法的，</a:t>
            </a:r>
            <a:r>
              <a:rPr lang="zh-CN" altLang="en-US" sz="1600" dirty="0">
                <a:latin typeface="+mn-ea"/>
              </a:rPr>
              <a:t>比特币节点</a:t>
            </a:r>
            <a:r>
              <a:rPr lang="zh-CN" altLang="zh-CN" sz="1600" dirty="0">
                <a:latin typeface="+mn-ea"/>
              </a:rPr>
              <a:t>也就不会接受这个区块进入区块链。</a:t>
            </a:r>
          </a:p>
          <a:p>
            <a:pPr fontAlgn="base">
              <a:lnSpc>
                <a:spcPct val="120000"/>
              </a:lnSpc>
              <a:spcBef>
                <a:spcPct val="0"/>
              </a:spcBef>
              <a:spcAft>
                <a:spcPct val="0"/>
              </a:spcAft>
              <a:buClr>
                <a:schemeClr val="folHlink"/>
              </a:buClr>
            </a:pPr>
            <a:endParaRPr kumimoji="0" lang="zh-CN" altLang="en-US" sz="1600" b="0" i="0" u="none" strike="noStrike" cap="none" normalizeH="0" baseline="0" dirty="0">
              <a:ln>
                <a:noFill/>
              </a:ln>
              <a:solidFill>
                <a:schemeClr val="tx1"/>
              </a:solidFill>
              <a:effectLst/>
              <a:latin typeface="Times New Roman" panose="02020603050405020304" pitchFamily="18" charset="0"/>
              <a:ea typeface="楷体_GB2312" pitchFamily="49" charset="-122"/>
            </a:endParaRPr>
          </a:p>
        </p:txBody>
      </p:sp>
      <p:sp>
        <p:nvSpPr>
          <p:cNvPr id="21" name="矩形: 圆角 20">
            <a:extLst>
              <a:ext uri="{FF2B5EF4-FFF2-40B4-BE49-F238E27FC236}">
                <a16:creationId xmlns:a16="http://schemas.microsoft.com/office/drawing/2014/main" id="{F538F00C-FF0E-473C-BBC8-959B1432D16A}"/>
              </a:ext>
            </a:extLst>
          </p:cNvPr>
          <p:cNvSpPr/>
          <p:nvPr/>
        </p:nvSpPr>
        <p:spPr bwMode="auto">
          <a:xfrm>
            <a:off x="6316346" y="5240583"/>
            <a:ext cx="5523722" cy="1480891"/>
          </a:xfrm>
          <a:prstGeom prst="roundRect">
            <a:avLst/>
          </a:prstGeom>
          <a:solidFill>
            <a:schemeClr val="accent2">
              <a:lumMod val="40000"/>
              <a:lumOff val="60000"/>
            </a:schemeClr>
          </a:solidFill>
          <a:ln>
            <a:solidFill>
              <a:schemeClr val="tx1"/>
            </a:solidFill>
          </a:ln>
        </p:spPr>
        <p:txBody>
          <a:bodyPr vert="horz" wrap="square" lIns="91440" tIns="45720" rIns="91440" bIns="45720" numCol="1" rtlCol="0" anchor="t" anchorCtr="0" compatLnSpc="1"/>
          <a:lstStyle/>
          <a:p>
            <a:pPr fontAlgn="base">
              <a:lnSpc>
                <a:spcPct val="120000"/>
              </a:lnSpc>
              <a:spcBef>
                <a:spcPct val="0"/>
              </a:spcBef>
              <a:spcAft>
                <a:spcPct val="0"/>
              </a:spcAft>
              <a:buClr>
                <a:schemeClr val="folHlink"/>
              </a:buClr>
            </a:pPr>
            <a:r>
              <a:rPr lang="zh-CN" altLang="en-US" sz="1600" dirty="0"/>
              <a:t>为什么要附加公钥？</a:t>
            </a:r>
            <a:endParaRPr lang="en-US" altLang="zh-CN" sz="1600" dirty="0"/>
          </a:p>
          <a:p>
            <a:pPr fontAlgn="base">
              <a:lnSpc>
                <a:spcPct val="120000"/>
              </a:lnSpc>
              <a:spcBef>
                <a:spcPct val="0"/>
              </a:spcBef>
              <a:spcAft>
                <a:spcPct val="0"/>
              </a:spcAft>
              <a:buClr>
                <a:schemeClr val="folHlink"/>
              </a:buClr>
            </a:pPr>
            <a:r>
              <a:rPr kumimoji="0" lang="zh-CN" altLang="en-US" sz="1600" b="0" i="0" u="none" strike="noStrike" cap="none" normalizeH="0" baseline="0" dirty="0">
                <a:ln>
                  <a:noFill/>
                </a:ln>
                <a:solidFill>
                  <a:schemeClr val="tx1"/>
                </a:solidFill>
                <a:effectLst/>
                <a:latin typeface="+mn-ea"/>
              </a:rPr>
              <a:t>因为公钥就相当于每一个比特币节点的银行账号，</a:t>
            </a:r>
            <a:r>
              <a:rPr lang="zh-CN" altLang="zh-CN" sz="1600" dirty="0"/>
              <a:t>要向某用户转账，就需要对方提供公钥。</a:t>
            </a:r>
            <a:r>
              <a:rPr lang="zh-CN" altLang="en-US" sz="1600" dirty="0"/>
              <a:t>一般</a:t>
            </a:r>
            <a:r>
              <a:rPr lang="zh-CN" altLang="zh-CN" sz="1600" dirty="0"/>
              <a:t>情况</a:t>
            </a:r>
            <a:r>
              <a:rPr lang="zh-CN" altLang="en-US" sz="1600" dirty="0"/>
              <a:t>下</a:t>
            </a:r>
            <a:r>
              <a:rPr lang="zh-CN" altLang="zh-CN" sz="1600" dirty="0"/>
              <a:t>收款方</a:t>
            </a:r>
            <a:r>
              <a:rPr lang="zh-CN" altLang="en-US" sz="1600" dirty="0"/>
              <a:t>会</a:t>
            </a:r>
            <a:r>
              <a:rPr lang="zh-CN" altLang="zh-CN" sz="1600" dirty="0"/>
              <a:t>把</a:t>
            </a:r>
            <a:r>
              <a:rPr lang="zh-CN" altLang="zh-CN" sz="1600" b="1" dirty="0"/>
              <a:t>公钥公布在网站上</a:t>
            </a:r>
            <a:r>
              <a:rPr lang="en-US" altLang="zh-CN" sz="1600" b="1" dirty="0"/>
              <a:t>(</a:t>
            </a:r>
            <a:r>
              <a:rPr lang="zh-CN" altLang="zh-CN" sz="1600" b="1" dirty="0"/>
              <a:t>一般会做成二维码形式</a:t>
            </a:r>
            <a:r>
              <a:rPr lang="en-US" altLang="zh-CN" sz="1600" b="1" dirty="0"/>
              <a:t>)</a:t>
            </a:r>
            <a:r>
              <a:rPr lang="zh-CN" altLang="zh-CN" sz="1600" dirty="0"/>
              <a:t>。</a:t>
            </a:r>
          </a:p>
          <a:p>
            <a:pPr fontAlgn="base">
              <a:lnSpc>
                <a:spcPct val="120000"/>
              </a:lnSpc>
              <a:spcBef>
                <a:spcPct val="0"/>
              </a:spcBef>
              <a:spcAft>
                <a:spcPct val="0"/>
              </a:spcAft>
              <a:buClr>
                <a:schemeClr val="folHlink"/>
              </a:buClr>
            </a:pPr>
            <a:endParaRPr kumimoji="0" lang="zh-CN" altLang="en-US" sz="1600" b="0" i="0" u="none" strike="noStrike" cap="none" normalizeH="0" baseline="0" dirty="0">
              <a:ln>
                <a:noFill/>
              </a:ln>
              <a:solidFill>
                <a:schemeClr val="tx1"/>
              </a:solidFill>
              <a:effectLst/>
              <a:latin typeface="+mn-ea"/>
            </a:endParaRPr>
          </a:p>
        </p:txBody>
      </p:sp>
      <p:cxnSp>
        <p:nvCxnSpPr>
          <p:cNvPr id="22" name="连接符: 曲线 21">
            <a:extLst>
              <a:ext uri="{FF2B5EF4-FFF2-40B4-BE49-F238E27FC236}">
                <a16:creationId xmlns:a16="http://schemas.microsoft.com/office/drawing/2014/main" id="{473B21D3-1F4A-4CC4-A37E-EE518BAF232D}"/>
              </a:ext>
            </a:extLst>
          </p:cNvPr>
          <p:cNvCxnSpPr>
            <a:cxnSpLocks/>
            <a:stCxn id="13" idx="3"/>
            <a:endCxn id="21" idx="1"/>
          </p:cNvCxnSpPr>
          <p:nvPr/>
        </p:nvCxnSpPr>
        <p:spPr>
          <a:xfrm>
            <a:off x="5907353" y="5903458"/>
            <a:ext cx="408993" cy="77571"/>
          </a:xfrm>
          <a:prstGeom prst="curvedConnector3">
            <a:avLst>
              <a:gd name="adj1" fmla="val 50000"/>
            </a:avLst>
          </a:prstGeom>
          <a:ln w="444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652227"/>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1AFB1E-A3EE-4E1E-81E7-51A50B0BB84D}"/>
              </a:ext>
            </a:extLst>
          </p:cNvPr>
          <p:cNvSpPr/>
          <p:nvPr/>
        </p:nvSpPr>
        <p:spPr>
          <a:xfrm>
            <a:off x="119552" y="204569"/>
            <a:ext cx="5570757" cy="52322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ln w="0"/>
                <a:solidFill>
                  <a:srgbClr val="2D2D8A"/>
                </a:solidFill>
                <a:effectLst>
                  <a:outerShdw blurRad="38100" dist="19050" dir="2700000" algn="tl" rotWithShape="0">
                    <a:srgbClr val="000000">
                      <a:alpha val="40000"/>
                    </a:srgbClr>
                  </a:outerShdw>
                </a:effectLst>
                <a:latin typeface="Times New Roman"/>
                <a:ea typeface="宋体"/>
              </a:rPr>
              <a:t>3</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 </a:t>
            </a:r>
            <a:r>
              <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交易过程与协议</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a:t>
            </a:r>
            <a:r>
              <a:rPr kumimoji="0" lang="en-US" altLang="zh-CN" sz="2800" b="0" i="0" u="none" strike="noStrike" kern="1200" cap="none" spc="0" normalizeH="0" baseline="0" noProof="0" dirty="0" err="1">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PoW</a:t>
            </a:r>
            <a:r>
              <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共识协议</a:t>
            </a:r>
          </a:p>
        </p:txBody>
      </p:sp>
      <p:pic>
        <p:nvPicPr>
          <p:cNvPr id="14" name="图片 13">
            <a:extLst>
              <a:ext uri="{FF2B5EF4-FFF2-40B4-BE49-F238E27FC236}">
                <a16:creationId xmlns:a16="http://schemas.microsoft.com/office/drawing/2014/main" id="{DAD03746-86C9-4140-B8F2-0E5A07E01F2E}"/>
              </a:ext>
            </a:extLst>
          </p:cNvPr>
          <p:cNvPicPr/>
          <p:nvPr/>
        </p:nvPicPr>
        <p:blipFill>
          <a:blip r:embed="rId4"/>
          <a:stretch>
            <a:fillRect/>
          </a:stretch>
        </p:blipFill>
        <p:spPr>
          <a:xfrm>
            <a:off x="338897" y="1621562"/>
            <a:ext cx="6481781" cy="3216003"/>
          </a:xfrm>
          <a:prstGeom prst="rect">
            <a:avLst/>
          </a:prstGeom>
        </p:spPr>
      </p:pic>
      <p:sp>
        <p:nvSpPr>
          <p:cNvPr id="5" name="矩形 4">
            <a:extLst>
              <a:ext uri="{FF2B5EF4-FFF2-40B4-BE49-F238E27FC236}">
                <a16:creationId xmlns:a16="http://schemas.microsoft.com/office/drawing/2014/main" id="{9A9EE418-89D9-44D1-BAD7-D6FC97FD1402}"/>
              </a:ext>
            </a:extLst>
          </p:cNvPr>
          <p:cNvSpPr/>
          <p:nvPr/>
        </p:nvSpPr>
        <p:spPr>
          <a:xfrm>
            <a:off x="338897" y="1082552"/>
            <a:ext cx="3900427" cy="400110"/>
          </a:xfrm>
          <a:prstGeom prst="rect">
            <a:avLst/>
          </a:prstGeom>
          <a:noFill/>
        </p:spPr>
        <p:txBody>
          <a:bodyPr wrap="none" lIns="91440" tIns="45720" rIns="91440" bIns="45720">
            <a:spAutoFit/>
          </a:bodyPr>
          <a:lstStyle/>
          <a:p>
            <a:pPr algn="ctr"/>
            <a:r>
              <a:rPr lang="en-US" altLang="zh-CN" sz="2000" dirty="0">
                <a:latin typeface="Times New Roman" panose="02020603050405020304" pitchFamily="18" charset="0"/>
                <a:ea typeface="宋体" panose="02010600030101010101" pitchFamily="2" charset="-122"/>
              </a:rPr>
              <a:t>blockchain</a:t>
            </a:r>
            <a:r>
              <a:rPr lang="en-US" altLang="zh-CN" sz="2000" dirty="0">
                <a:latin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rPr>
              <a:t>info</a:t>
            </a:r>
            <a:r>
              <a:rPr lang="zh-CN" altLang="zh-CN" sz="2000" dirty="0">
                <a:ea typeface="宋体" panose="02010600030101010101" pitchFamily="2" charset="-122"/>
                <a:cs typeface="Times New Roman" panose="02020603050405020304" pitchFamily="18" charset="0"/>
              </a:rPr>
              <a:t>上截</a:t>
            </a:r>
            <a:r>
              <a:rPr lang="zh-CN" altLang="en-US" sz="2000" dirty="0">
                <a:ea typeface="宋体" panose="02010600030101010101" pitchFamily="2" charset="-122"/>
                <a:cs typeface="Times New Roman" panose="02020603050405020304" pitchFamily="18" charset="0"/>
              </a:rPr>
              <a:t>取</a:t>
            </a:r>
            <a:r>
              <a:rPr lang="zh-CN" altLang="zh-CN" sz="2000" dirty="0">
                <a:ea typeface="宋体" panose="02010600030101010101" pitchFamily="2" charset="-122"/>
                <a:cs typeface="Times New Roman" panose="02020603050405020304" pitchFamily="18" charset="0"/>
              </a:rPr>
              <a:t>的一个区块</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6" name="矩形: 圆角 5">
            <a:extLst>
              <a:ext uri="{FF2B5EF4-FFF2-40B4-BE49-F238E27FC236}">
                <a16:creationId xmlns:a16="http://schemas.microsoft.com/office/drawing/2014/main" id="{B75C3550-4B6B-4D23-B2BB-BC3AE2B3859D}"/>
              </a:ext>
            </a:extLst>
          </p:cNvPr>
          <p:cNvSpPr/>
          <p:nvPr/>
        </p:nvSpPr>
        <p:spPr bwMode="auto">
          <a:xfrm>
            <a:off x="338897" y="5038229"/>
            <a:ext cx="6481781" cy="1474438"/>
          </a:xfrm>
          <a:prstGeom prst="roundRect">
            <a:avLst/>
          </a:prstGeom>
          <a:solidFill>
            <a:schemeClr val="accent1"/>
          </a:solidFill>
          <a:ln>
            <a:solidFill>
              <a:schemeClr val="tx1"/>
            </a:solidFill>
          </a:ln>
        </p:spPr>
        <p:txBody>
          <a:bodyPr vert="horz" wrap="square" lIns="91440" tIns="45720" rIns="91440" bIns="45720" numCol="1" rtlCol="0" anchor="t" anchorCtr="0" compatLnSpc="1"/>
          <a:lstStyle/>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每个账户都可以发布交易，区块链可以看做账本，那么</a:t>
            </a:r>
            <a:r>
              <a:rPr lang="zh-CN" altLang="zh-CN" sz="1600" b="1" kern="100" dirty="0">
                <a:latin typeface="等线" panose="02010600030101010101" pitchFamily="2" charset="-122"/>
                <a:ea typeface="等线" panose="02010600030101010101" pitchFamily="2" charset="-122"/>
                <a:cs typeface="Times New Roman" panose="02020603050405020304" pitchFamily="18" charset="0"/>
              </a:rPr>
              <a:t>发布的交易应该写在哪个区块里</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呢？交易广播给每个</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矿工</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，每个人都在自己本地的区块</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中</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写入交易，如何</a:t>
            </a:r>
            <a:r>
              <a:rPr lang="zh-CN" altLang="zh-CN" sz="1600" b="1" kern="100" dirty="0">
                <a:latin typeface="等线" panose="02010600030101010101" pitchFamily="2" charset="-122"/>
                <a:ea typeface="等线" panose="02010600030101010101" pitchFamily="2" charset="-122"/>
                <a:cs typeface="Times New Roman" panose="02020603050405020304" pitchFamily="18" charset="0"/>
              </a:rPr>
              <a:t>保证写入后</a:t>
            </a:r>
            <a:r>
              <a:rPr lang="zh-CN" altLang="en-US" sz="1600" b="1" kern="100" dirty="0">
                <a:latin typeface="等线" panose="02010600030101010101" pitchFamily="2" charset="-122"/>
                <a:ea typeface="等线" panose="02010600030101010101" pitchFamily="2" charset="-122"/>
                <a:cs typeface="Times New Roman" panose="02020603050405020304" pitchFamily="18" charset="0"/>
              </a:rPr>
              <a:t>整个区块链</a:t>
            </a:r>
            <a:r>
              <a:rPr lang="zh-CN" altLang="zh-CN" sz="1600" b="1" kern="100" dirty="0">
                <a:latin typeface="等线" panose="02010600030101010101" pitchFamily="2" charset="-122"/>
                <a:ea typeface="等线" panose="02010600030101010101" pitchFamily="2" charset="-122"/>
                <a:cs typeface="Times New Roman" panose="02020603050405020304" pitchFamily="18" charset="0"/>
              </a:rPr>
              <a:t>的一致性</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sz="16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为了解决这两个问题，需要</a:t>
            </a:r>
            <a:r>
              <a:rPr lang="zh-CN" altLang="zh-CN" sz="1600" b="1" kern="100" dirty="0">
                <a:latin typeface="等线" panose="02010600030101010101" pitchFamily="2" charset="-122"/>
                <a:ea typeface="等线" panose="02010600030101010101" pitchFamily="2" charset="-122"/>
                <a:cs typeface="Times New Roman" panose="02020603050405020304" pitchFamily="18" charset="0"/>
              </a:rPr>
              <a:t>账本的内容要取得分布式的共识（</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distributed consensus</a:t>
            </a:r>
            <a:r>
              <a:rPr lang="zh-CN" altLang="zh-CN" sz="1600" b="1"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a:t>
            </a:r>
          </a:p>
        </p:txBody>
      </p:sp>
      <p:sp>
        <p:nvSpPr>
          <p:cNvPr id="16" name="矩形: 圆角 15">
            <a:extLst>
              <a:ext uri="{FF2B5EF4-FFF2-40B4-BE49-F238E27FC236}">
                <a16:creationId xmlns:a16="http://schemas.microsoft.com/office/drawing/2014/main" id="{EBA4ECBB-4687-4142-A726-BC16ACBDC74C}"/>
              </a:ext>
            </a:extLst>
          </p:cNvPr>
          <p:cNvSpPr/>
          <p:nvPr/>
        </p:nvSpPr>
        <p:spPr bwMode="auto">
          <a:xfrm>
            <a:off x="7162685" y="2261124"/>
            <a:ext cx="4603217" cy="4402323"/>
          </a:xfrm>
          <a:prstGeom prst="roundRect">
            <a:avLst/>
          </a:prstGeom>
          <a:solidFill>
            <a:schemeClr val="accent1"/>
          </a:solidFill>
          <a:ln>
            <a:solidFill>
              <a:schemeClr val="tx1"/>
            </a:solidFill>
          </a:ln>
        </p:spPr>
        <p:txBody>
          <a:bodyPr vert="horz" wrap="square" lIns="91440" tIns="45720" rIns="91440" bIns="45720" numCol="1" rtlCol="0" anchor="t" anchorCtr="0" compatLnSpc="1"/>
          <a:lstStyle/>
          <a:p>
            <a:r>
              <a:rPr lang="zh-CN" altLang="zh-CN" sz="1600" b="1" dirty="0">
                <a:latin typeface="+mn-ea"/>
              </a:rPr>
              <a:t>比特币系统中用计算力来投票</a:t>
            </a:r>
            <a:r>
              <a:rPr lang="zh-CN" altLang="en-US" sz="1600" b="1" dirty="0">
                <a:latin typeface="+mn-ea"/>
              </a:rPr>
              <a:t>决定一致性</a:t>
            </a:r>
            <a:r>
              <a:rPr lang="zh-CN" altLang="zh-CN" sz="1600" dirty="0">
                <a:latin typeface="+mn-ea"/>
              </a:rPr>
              <a:t>，每个结点都可以在本地组装出一个候选区块，把它认为合法的</a:t>
            </a:r>
            <a:r>
              <a:rPr lang="zh-CN" altLang="en-US" sz="1600" dirty="0">
                <a:latin typeface="+mn-ea"/>
              </a:rPr>
              <a:t>交易</a:t>
            </a:r>
            <a:r>
              <a:rPr lang="zh-CN" altLang="zh-CN" sz="1600" dirty="0">
                <a:latin typeface="+mn-ea"/>
              </a:rPr>
              <a:t>放在这个区块里，然后就开始尝试各种</a:t>
            </a:r>
            <a:r>
              <a:rPr lang="en-US" altLang="zh-CN" sz="1600" dirty="0"/>
              <a:t>nonce</a:t>
            </a:r>
            <a:r>
              <a:rPr lang="zh-CN" altLang="zh-CN" sz="1600" dirty="0">
                <a:latin typeface="+mn-ea"/>
              </a:rPr>
              <a:t>值</a:t>
            </a:r>
            <a:r>
              <a:rPr lang="zh-CN" altLang="en-US" sz="1600" dirty="0">
                <a:latin typeface="+mn-ea"/>
              </a:rPr>
              <a:t>，</a:t>
            </a:r>
            <a:r>
              <a:rPr lang="zh-CN" altLang="zh-CN" sz="1600" dirty="0">
                <a:latin typeface="+mn-ea"/>
              </a:rPr>
              <a:t>如果某个结点找到了符合要求的</a:t>
            </a:r>
            <a:r>
              <a:rPr lang="en-US" altLang="zh-CN" sz="1600" dirty="0"/>
              <a:t>nonce</a:t>
            </a:r>
            <a:r>
              <a:rPr lang="zh-CN" altLang="zh-CN" sz="1600" dirty="0">
                <a:latin typeface="+mn-ea"/>
              </a:rPr>
              <a:t>，也就获得了</a:t>
            </a:r>
            <a:r>
              <a:rPr lang="zh-CN" altLang="zh-CN" sz="1600" b="1" dirty="0">
                <a:latin typeface="+mn-ea"/>
              </a:rPr>
              <a:t>记账权</a:t>
            </a:r>
            <a:r>
              <a:rPr lang="en-US" altLang="zh-CN" sz="1600" b="1" dirty="0">
                <a:latin typeface="+mn-ea"/>
              </a:rPr>
              <a:t>——</a:t>
            </a:r>
            <a:r>
              <a:rPr lang="zh-CN" altLang="zh-CN" sz="1600" b="1" dirty="0">
                <a:latin typeface="+mn-ea"/>
              </a:rPr>
              <a:t>往比特币去中心化的账本（区块链）里写入下一个区块的权力</a:t>
            </a:r>
            <a:r>
              <a:rPr lang="zh-CN" altLang="en-US" sz="1600" b="1" dirty="0">
                <a:latin typeface="+mn-ea"/>
              </a:rPr>
              <a:t>。</a:t>
            </a:r>
            <a:endParaRPr lang="en-US" altLang="zh-CN" sz="1600" b="1" dirty="0">
              <a:latin typeface="+mn-ea"/>
            </a:endParaRPr>
          </a:p>
          <a:p>
            <a:endParaRPr lang="en-US" altLang="zh-CN" sz="1600" b="1" dirty="0">
              <a:latin typeface="+mn-ea"/>
            </a:endParaRPr>
          </a:p>
          <a:p>
            <a:r>
              <a:rPr lang="zh-CN" altLang="zh-CN" sz="1600" b="1" dirty="0">
                <a:latin typeface="+mn-ea"/>
              </a:rPr>
              <a:t>其它结点收到这个区块之后，要验证这个区块的合法性</a:t>
            </a:r>
            <a:r>
              <a:rPr lang="zh-CN" altLang="zh-CN" sz="1600" dirty="0">
                <a:latin typeface="+mn-ea"/>
              </a:rPr>
              <a:t>（如检查</a:t>
            </a:r>
            <a:r>
              <a:rPr lang="en-US" altLang="zh-CN" sz="1600" dirty="0"/>
              <a:t>target</a:t>
            </a:r>
            <a:r>
              <a:rPr lang="zh-CN" altLang="zh-CN" sz="1600" dirty="0">
                <a:latin typeface="+mn-ea"/>
              </a:rPr>
              <a:t>的编码</a:t>
            </a:r>
            <a:r>
              <a:rPr lang="en-US" altLang="zh-CN" sz="1600" dirty="0" err="1"/>
              <a:t>nBits</a:t>
            </a:r>
            <a:r>
              <a:rPr lang="zh-CN" altLang="zh-CN" sz="1600" dirty="0">
                <a:latin typeface="+mn-ea"/>
              </a:rPr>
              <a:t>域设置的是不是符合比特币协议规定的难度要求、检查带</a:t>
            </a:r>
            <a:r>
              <a:rPr lang="en-US" altLang="zh-CN" sz="1600" dirty="0"/>
              <a:t>nonce</a:t>
            </a:r>
            <a:r>
              <a:rPr lang="zh-CN" altLang="zh-CN" sz="1600" dirty="0">
                <a:latin typeface="+mn-ea"/>
              </a:rPr>
              <a:t>的块头哈希值是不是小于</a:t>
            </a:r>
            <a:r>
              <a:rPr lang="en-US" altLang="zh-CN" sz="1600" dirty="0"/>
              <a:t>target</a:t>
            </a:r>
            <a:r>
              <a:rPr lang="zh-CN" altLang="zh-CN" sz="1600" dirty="0">
                <a:latin typeface="+mn-ea"/>
              </a:rPr>
              <a:t>、检查块身中的每个交易是否都有合法的签名、检查每个交易都没有双花等）。</a:t>
            </a:r>
            <a:r>
              <a:rPr lang="zh-CN" altLang="en-US" sz="1600" b="1" dirty="0">
                <a:latin typeface="+mn-ea"/>
              </a:rPr>
              <a:t>如果这个区块得到大多数节点的认可，就完成了共识，其他节点在此区块之后生成新的区块。</a:t>
            </a:r>
            <a:endParaRPr lang="zh-CN" altLang="zh-CN" sz="1600" b="1" dirty="0">
              <a:latin typeface="+mn-ea"/>
            </a:endParaRPr>
          </a:p>
        </p:txBody>
      </p:sp>
      <p:sp>
        <p:nvSpPr>
          <p:cNvPr id="7" name="Rectangle 2">
            <a:extLst>
              <a:ext uri="{FF2B5EF4-FFF2-40B4-BE49-F238E27FC236}">
                <a16:creationId xmlns:a16="http://schemas.microsoft.com/office/drawing/2014/main" id="{3BF758F7-3823-4BC2-8EE8-09E56EFF2FB1}"/>
              </a:ext>
            </a:extLst>
          </p:cNvPr>
          <p:cNvSpPr>
            <a:spLocks noChangeArrowheads="1"/>
          </p:cNvSpPr>
          <p:nvPr/>
        </p:nvSpPr>
        <p:spPr bwMode="auto">
          <a:xfrm>
            <a:off x="7883771" y="1621563"/>
            <a:ext cx="1568372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09770A9D-668B-4CA6-B4EF-D55899EF7CDD}"/>
              </a:ext>
            </a:extLst>
          </p:cNvPr>
          <p:cNvGraphicFramePr>
            <a:graphicFrameLocks noChangeAspect="1"/>
          </p:cNvGraphicFramePr>
          <p:nvPr>
            <p:extLst>
              <p:ext uri="{D42A27DB-BD31-4B8C-83A1-F6EECF244321}">
                <p14:modId xmlns:p14="http://schemas.microsoft.com/office/powerpoint/2010/main" val="470155134"/>
              </p:ext>
            </p:extLst>
          </p:nvPr>
        </p:nvGraphicFramePr>
        <p:xfrm>
          <a:off x="7883772" y="1621564"/>
          <a:ext cx="3077900" cy="392063"/>
        </p:xfrm>
        <a:graphic>
          <a:graphicData uri="http://schemas.openxmlformats.org/presentationml/2006/ole">
            <mc:AlternateContent xmlns:mc="http://schemas.openxmlformats.org/markup-compatibility/2006">
              <mc:Choice xmlns:v="urn:schemas-microsoft-com:vml" Requires="v">
                <p:oleObj spid="_x0000_s3110" name="Equation" r:id="rId5" imgW="1625600" imgH="203200" progId="Equation.DSMT4">
                  <p:embed/>
                </p:oleObj>
              </mc:Choice>
              <mc:Fallback>
                <p:oleObj name="Equation" r:id="rId5" imgW="1625600" imgH="2032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3772" y="1621564"/>
                        <a:ext cx="3077900" cy="392063"/>
                      </a:xfrm>
                      <a:prstGeom prst="rect">
                        <a:avLst/>
                      </a:prstGeom>
                      <a:noFill/>
                    </p:spPr>
                  </p:pic>
                </p:oleObj>
              </mc:Fallback>
            </mc:AlternateContent>
          </a:graphicData>
        </a:graphic>
      </p:graphicFrame>
    </p:spTree>
    <p:extLst>
      <p:ext uri="{BB962C8B-B14F-4D97-AF65-F5344CB8AC3E}">
        <p14:creationId xmlns:p14="http://schemas.microsoft.com/office/powerpoint/2010/main" val="4221878188"/>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100879"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Part.4</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4EA2"/>
                </a:solidFill>
                <a:latin typeface="微软雅黑" panose="020B0503020204020204" pitchFamily="34" charset="-122"/>
                <a:ea typeface="微软雅黑" panose="020B0503020204020204" pitchFamily="34" charset="-122"/>
              </a:rPr>
              <a:t>系统实现</a:t>
            </a:r>
          </a:p>
        </p:txBody>
      </p:sp>
      <p:pic>
        <p:nvPicPr>
          <p:cNvPr id="11" name="Picture 6">
            <a:extLst>
              <a:ext uri="{FF2B5EF4-FFF2-40B4-BE49-F238E27FC236}">
                <a16:creationId xmlns:a16="http://schemas.microsoft.com/office/drawing/2014/main" id="{1EC9C757-18DD-4880-9A17-3ACC1E26B5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5572" y="1040247"/>
            <a:ext cx="3167647" cy="950830"/>
          </a:xfrm>
          <a:prstGeom prst="rect">
            <a:avLst/>
          </a:prstGeom>
        </p:spPr>
      </p:pic>
    </p:spTree>
    <p:extLst>
      <p:ext uri="{BB962C8B-B14F-4D97-AF65-F5344CB8AC3E}">
        <p14:creationId xmlns:p14="http://schemas.microsoft.com/office/powerpoint/2010/main" val="236151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1AFB1E-A3EE-4E1E-81E7-51A50B0BB84D}"/>
              </a:ext>
            </a:extLst>
          </p:cNvPr>
          <p:cNvSpPr/>
          <p:nvPr/>
        </p:nvSpPr>
        <p:spPr>
          <a:xfrm>
            <a:off x="281282" y="178487"/>
            <a:ext cx="4852610" cy="52322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ln w="0"/>
                <a:solidFill>
                  <a:srgbClr val="2D2D8A"/>
                </a:solidFill>
                <a:effectLst>
                  <a:outerShdw blurRad="38100" dist="19050" dir="2700000" algn="tl" rotWithShape="0">
                    <a:srgbClr val="000000">
                      <a:alpha val="40000"/>
                    </a:srgbClr>
                  </a:outerShdw>
                </a:effectLst>
                <a:latin typeface="Times New Roman"/>
                <a:ea typeface="宋体"/>
              </a:rPr>
              <a:t>4</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 </a:t>
            </a:r>
            <a:r>
              <a:rPr lang="zh-CN" altLang="en-US" sz="2800" dirty="0">
                <a:ln w="0"/>
                <a:solidFill>
                  <a:srgbClr val="2D2D8A"/>
                </a:solidFill>
                <a:effectLst>
                  <a:outerShdw blurRad="38100" dist="19050" dir="2700000" algn="tl" rotWithShape="0">
                    <a:srgbClr val="000000">
                      <a:alpha val="40000"/>
                    </a:srgbClr>
                  </a:outerShdw>
                </a:effectLst>
                <a:latin typeface="Times New Roman"/>
                <a:ea typeface="宋体"/>
              </a:rPr>
              <a:t>系统实现</a:t>
            </a:r>
            <a:r>
              <a:rPr lang="en-US" altLang="zh-CN" sz="2800" dirty="0">
                <a:ln w="0"/>
                <a:solidFill>
                  <a:srgbClr val="2D2D8A"/>
                </a:solidFill>
                <a:effectLst>
                  <a:outerShdw blurRad="38100" dist="19050" dir="2700000" algn="tl" rotWithShape="0">
                    <a:srgbClr val="000000">
                      <a:alpha val="40000"/>
                    </a:srgbClr>
                  </a:outerShdw>
                </a:effectLst>
                <a:latin typeface="Times New Roman"/>
                <a:ea typeface="宋体"/>
              </a:rPr>
              <a:t>—</a:t>
            </a:r>
            <a:r>
              <a:rPr lang="zh-CN" altLang="en-US" sz="2800" dirty="0">
                <a:ln w="0"/>
                <a:solidFill>
                  <a:srgbClr val="2D2D8A"/>
                </a:solidFill>
                <a:effectLst>
                  <a:outerShdw blurRad="38100" dist="19050" dir="2700000" algn="tl" rotWithShape="0">
                    <a:srgbClr val="000000">
                      <a:alpha val="40000"/>
                    </a:srgbClr>
                  </a:outerShdw>
                </a:effectLst>
                <a:latin typeface="Times New Roman"/>
                <a:ea typeface="宋体"/>
              </a:rPr>
              <a:t>基于交易的账本</a:t>
            </a:r>
            <a:endPar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endParaRPr>
          </a:p>
        </p:txBody>
      </p:sp>
      <p:sp>
        <p:nvSpPr>
          <p:cNvPr id="12" name="Rectangle 2">
            <a:extLst>
              <a:ext uri="{FF2B5EF4-FFF2-40B4-BE49-F238E27FC236}">
                <a16:creationId xmlns:a16="http://schemas.microsoft.com/office/drawing/2014/main" id="{968AE912-C9D2-4489-931E-37094E1A94DC}"/>
              </a:ext>
            </a:extLst>
          </p:cNvPr>
          <p:cNvSpPr>
            <a:spLocks noChangeArrowheads="1"/>
          </p:cNvSpPr>
          <p:nvPr/>
        </p:nvSpPr>
        <p:spPr bwMode="auto">
          <a:xfrm>
            <a:off x="6540759" y="13691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7" name="矩形: 圆角 6">
            <a:extLst>
              <a:ext uri="{FF2B5EF4-FFF2-40B4-BE49-F238E27FC236}">
                <a16:creationId xmlns:a16="http://schemas.microsoft.com/office/drawing/2014/main" id="{B933A8D4-89F6-4D88-A197-B41DACF0AFAF}"/>
              </a:ext>
            </a:extLst>
          </p:cNvPr>
          <p:cNvSpPr/>
          <p:nvPr/>
        </p:nvSpPr>
        <p:spPr bwMode="auto">
          <a:xfrm>
            <a:off x="562946" y="1274834"/>
            <a:ext cx="5038531" cy="1664296"/>
          </a:xfrm>
          <a:prstGeom prst="roundRect">
            <a:avLst/>
          </a:prstGeom>
          <a:solidFill>
            <a:schemeClr val="accent1"/>
          </a:solidFill>
          <a:ln>
            <a:solidFill>
              <a:schemeClr val="tx1"/>
            </a:solidFill>
          </a:ln>
        </p:spPr>
        <p:txBody>
          <a:bodyPr vert="horz" wrap="square" lIns="91440" tIns="45720" rIns="91440" bIns="45720" numCol="1" rtlCol="0" anchor="t" anchorCtr="0" compatLnSpc="1"/>
          <a:lstStyle/>
          <a:p>
            <a:pPr algn="just">
              <a:lnSpc>
                <a:spcPts val="2200"/>
              </a:lnSpc>
              <a:spcAft>
                <a:spcPts val="0"/>
              </a:spcAft>
            </a:pP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区块链是去中心化的账本，比特币采用的是基于交易的账本模式</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(transaction</a:t>
            </a:r>
            <a:r>
              <a:rPr lang="en-US" altLang="zh-CN" sz="16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based</a:t>
            </a:r>
            <a:r>
              <a:rPr lang="en-US" altLang="zh-CN" sz="1600" kern="100" dirty="0">
                <a:latin typeface="宋体" panose="02010600030101010101" pitchFamily="2" charset="-122"/>
                <a:ea typeface="等线" panose="02010600030101010101" pitchFamily="2" charset="-122"/>
                <a:cs typeface="Times New Roman" panose="02020603050405020304" pitchFamily="18" charset="0"/>
              </a:rPr>
              <a:t> </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ledger)</a:t>
            </a: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，只记录了转账交易和铸币交易，并没有直接记录每个账户上有多少钱。如果想知道某个比特币账户上有多少钱，要通过交易记录来推算。</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18" name="图片 17">
            <a:extLst>
              <a:ext uri="{FF2B5EF4-FFF2-40B4-BE49-F238E27FC236}">
                <a16:creationId xmlns:a16="http://schemas.microsoft.com/office/drawing/2014/main" id="{D8D334B8-22E9-4804-82D5-726EF4F88814}"/>
              </a:ext>
            </a:extLst>
          </p:cNvPr>
          <p:cNvPicPr/>
          <p:nvPr/>
        </p:nvPicPr>
        <p:blipFill>
          <a:blip r:embed="rId3"/>
          <a:stretch>
            <a:fillRect/>
          </a:stretch>
        </p:blipFill>
        <p:spPr>
          <a:xfrm>
            <a:off x="6432493" y="1125542"/>
            <a:ext cx="5274310" cy="1527810"/>
          </a:xfrm>
          <a:prstGeom prst="rect">
            <a:avLst/>
          </a:prstGeom>
        </p:spPr>
      </p:pic>
      <p:sp>
        <p:nvSpPr>
          <p:cNvPr id="23" name="矩形: 圆角 22">
            <a:extLst>
              <a:ext uri="{FF2B5EF4-FFF2-40B4-BE49-F238E27FC236}">
                <a16:creationId xmlns:a16="http://schemas.microsoft.com/office/drawing/2014/main" id="{2D99DE6E-9A1A-479C-957D-33D38FD4F210}"/>
              </a:ext>
            </a:extLst>
          </p:cNvPr>
          <p:cNvSpPr/>
          <p:nvPr/>
        </p:nvSpPr>
        <p:spPr bwMode="auto">
          <a:xfrm>
            <a:off x="6432493" y="2856372"/>
            <a:ext cx="5274310" cy="2024742"/>
          </a:xfrm>
          <a:prstGeom prst="roundRect">
            <a:avLst/>
          </a:prstGeom>
          <a:solidFill>
            <a:schemeClr val="accent5"/>
          </a:solidFill>
          <a:ln>
            <a:solidFill>
              <a:schemeClr val="tx1"/>
            </a:solidFill>
          </a:ln>
        </p:spPr>
        <p:txBody>
          <a:bodyPr vert="horz" wrap="square" lIns="91440" tIns="45720" rIns="91440" bIns="45720" numCol="1" rtlCol="0" anchor="t" anchorCtr="0" compatLnSpc="1"/>
          <a:lstStyle/>
          <a:p>
            <a:pPr fontAlgn="base">
              <a:lnSpc>
                <a:spcPct val="120000"/>
              </a:lnSpc>
              <a:spcBef>
                <a:spcPct val="0"/>
              </a:spcBef>
              <a:spcAft>
                <a:spcPct val="0"/>
              </a:spcAft>
              <a:buClr>
                <a:schemeClr val="folHlink"/>
              </a:buClr>
            </a:pPr>
            <a:r>
              <a:rPr lang="zh-CN" altLang="zh-CN" sz="1600" dirty="0">
                <a:ea typeface="宋体" panose="02010600030101010101" pitchFamily="2" charset="-122"/>
                <a:cs typeface="Times New Roman" panose="02020603050405020304" pitchFamily="18" charset="0"/>
              </a:rPr>
              <a:t>比特币中的</a:t>
            </a:r>
            <a:r>
              <a:rPr lang="zh-CN" altLang="zh-CN" sz="1600" b="1" dirty="0">
                <a:ea typeface="宋体" panose="02010600030101010101" pitchFamily="2" charset="-122"/>
                <a:cs typeface="Times New Roman" panose="02020603050405020304" pitchFamily="18" charset="0"/>
              </a:rPr>
              <a:t>全结点</a:t>
            </a:r>
            <a:r>
              <a:rPr lang="zh-CN" altLang="en-US" sz="1600" b="1" dirty="0">
                <a:ea typeface="宋体" panose="02010600030101010101" pitchFamily="2" charset="-122"/>
                <a:cs typeface="Times New Roman" panose="02020603050405020304" pitchFamily="18" charset="0"/>
              </a:rPr>
              <a:t>还会</a:t>
            </a:r>
            <a:r>
              <a:rPr lang="zh-CN" altLang="zh-CN" sz="1600" dirty="0">
                <a:ea typeface="宋体" panose="02010600030101010101" pitchFamily="2" charset="-122"/>
                <a:cs typeface="Times New Roman" panose="02020603050405020304" pitchFamily="18" charset="0"/>
              </a:rPr>
              <a:t>维护一个叫</a:t>
            </a:r>
            <a:r>
              <a:rPr lang="en-US" altLang="zh-CN" sz="1600" dirty="0">
                <a:latin typeface="Times New Roman" panose="02020603050405020304" pitchFamily="18" charset="0"/>
                <a:ea typeface="宋体" panose="02010600030101010101" pitchFamily="2" charset="-122"/>
              </a:rPr>
              <a:t>UTXO(Unspent</a:t>
            </a:r>
            <a:r>
              <a:rPr lang="en-US" altLang="zh-CN" sz="1600" dirty="0">
                <a:latin typeface="宋体" panose="02010600030101010101" pitchFamily="2" charset="-122"/>
                <a:cs typeface="Times New Roman" panose="02020603050405020304" pitchFamily="18" charset="0"/>
              </a:rPr>
              <a:t> </a:t>
            </a:r>
            <a:r>
              <a:rPr lang="en-US" altLang="zh-CN" sz="1600" dirty="0">
                <a:latin typeface="Times New Roman" panose="02020603050405020304" pitchFamily="18" charset="0"/>
                <a:ea typeface="宋体" panose="02010600030101010101" pitchFamily="2" charset="-122"/>
              </a:rPr>
              <a:t>Transaction</a:t>
            </a:r>
            <a:r>
              <a:rPr lang="en-US" altLang="zh-CN" sz="1600" dirty="0">
                <a:latin typeface="宋体" panose="02010600030101010101" pitchFamily="2" charset="-122"/>
                <a:cs typeface="Times New Roman" panose="02020603050405020304" pitchFamily="18" charset="0"/>
              </a:rPr>
              <a:t> </a:t>
            </a:r>
            <a:r>
              <a:rPr lang="en-US" altLang="zh-CN" sz="1600" dirty="0">
                <a:latin typeface="Times New Roman" panose="02020603050405020304" pitchFamily="18" charset="0"/>
                <a:ea typeface="宋体" panose="02010600030101010101" pitchFamily="2" charset="-122"/>
              </a:rPr>
              <a:t>Output)</a:t>
            </a:r>
            <a:r>
              <a:rPr lang="zh-CN" altLang="zh-CN" sz="1600" dirty="0">
                <a:ea typeface="宋体" panose="02010600030101010101" pitchFamily="2" charset="-122"/>
                <a:cs typeface="Times New Roman" panose="02020603050405020304" pitchFamily="18" charset="0"/>
              </a:rPr>
              <a:t>的数据结构，即还没有被花出去的交易的输出。</a:t>
            </a:r>
            <a:endParaRPr lang="en-US" altLang="zh-CN" sz="1600" dirty="0">
              <a:ea typeface="宋体" panose="02010600030101010101" pitchFamily="2" charset="-122"/>
              <a:cs typeface="Times New Roman" panose="02020603050405020304" pitchFamily="18" charset="0"/>
            </a:endParaRPr>
          </a:p>
          <a:p>
            <a:pPr algn="just">
              <a:lnSpc>
                <a:spcPts val="2200"/>
              </a:lnSpc>
              <a:spcAft>
                <a:spcPts val="0"/>
              </a:spcAft>
            </a:pP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一个交易可能有多个输出，被花掉的就不在</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UTXO</a:t>
            </a: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里了。如</a:t>
            </a:r>
            <a:r>
              <a:rPr lang="zh-CN" altLang="en-US" sz="1600" kern="100" dirty="0">
                <a:latin typeface="等线" panose="02010600030101010101" pitchFamily="2" charset="-122"/>
                <a:ea typeface="宋体" panose="02010600030101010101" pitchFamily="2" charset="-122"/>
                <a:cs typeface="Times New Roman" panose="02020603050405020304" pitchFamily="18" charset="0"/>
              </a:rPr>
              <a:t>上</a:t>
            </a: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图中</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转账给</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和</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的交易，</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的已经花出去了，也就不在</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UTXO</a:t>
            </a: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里了，而</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的还没花出去，就在</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UTXO</a:t>
            </a: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里。</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fontAlgn="base">
              <a:lnSpc>
                <a:spcPct val="120000"/>
              </a:lnSpc>
              <a:spcBef>
                <a:spcPct val="0"/>
              </a:spcBef>
              <a:spcAft>
                <a:spcPct val="0"/>
              </a:spcAft>
              <a:buClr>
                <a:schemeClr val="folHlink"/>
              </a:buClr>
            </a:pPr>
            <a:endParaRPr kumimoji="0" lang="zh-CN" altLang="en-US" sz="1600" b="0" i="0" u="none" strike="noStrike" cap="none" normalizeH="0" baseline="0" dirty="0">
              <a:ln>
                <a:noFill/>
              </a:ln>
              <a:solidFill>
                <a:schemeClr val="tx1"/>
              </a:solidFill>
              <a:effectLst/>
              <a:latin typeface="Times New Roman" panose="02020603050405020304" pitchFamily="18" charset="0"/>
              <a:ea typeface="楷体_GB2312" pitchFamily="49" charset="-122"/>
            </a:endParaRPr>
          </a:p>
        </p:txBody>
      </p:sp>
      <p:sp>
        <p:nvSpPr>
          <p:cNvPr id="24" name="矩形: 圆角 23">
            <a:extLst>
              <a:ext uri="{FF2B5EF4-FFF2-40B4-BE49-F238E27FC236}">
                <a16:creationId xmlns:a16="http://schemas.microsoft.com/office/drawing/2014/main" id="{E87F18F1-5E8A-43E1-8A60-4FA74A68599E}"/>
              </a:ext>
            </a:extLst>
          </p:cNvPr>
          <p:cNvSpPr/>
          <p:nvPr/>
        </p:nvSpPr>
        <p:spPr bwMode="auto">
          <a:xfrm>
            <a:off x="6432493" y="5057190"/>
            <a:ext cx="5274310" cy="1519684"/>
          </a:xfrm>
          <a:prstGeom prst="roundRect">
            <a:avLst/>
          </a:prstGeom>
          <a:solidFill>
            <a:schemeClr val="accent1"/>
          </a:solidFill>
          <a:ln>
            <a:solidFill>
              <a:schemeClr val="tx1"/>
            </a:solidFill>
          </a:ln>
        </p:spPr>
        <p:txBody>
          <a:bodyPr vert="horz" wrap="square" lIns="91440" tIns="45720" rIns="91440" bIns="45720" numCol="1" rtlCol="0" anchor="t" anchorCtr="0" compatLnSpc="1"/>
          <a:lstStyle/>
          <a:p>
            <a:pPr algn="just">
              <a:lnSpc>
                <a:spcPts val="2200"/>
              </a:lnSpc>
              <a:spcAft>
                <a:spcPts val="0"/>
              </a:spcAft>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UTXO</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的作用</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b="1" kern="100" dirty="0">
                <a:latin typeface="等线" panose="02010600030101010101" pitchFamily="2" charset="-122"/>
                <a:ea typeface="宋体" panose="02010600030101010101" pitchFamily="2" charset="-122"/>
                <a:cs typeface="Times New Roman" panose="02020603050405020304" pitchFamily="18" charset="0"/>
              </a:rPr>
              <a:t>可以用来快速检测双花攻击</a:t>
            </a: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，想知道新发布的交易是不是合法的，</a:t>
            </a:r>
            <a:r>
              <a:rPr lang="zh-CN" altLang="en-US" sz="1600" kern="100" dirty="0">
                <a:latin typeface="等线" panose="02010600030101010101" pitchFamily="2" charset="-122"/>
                <a:ea typeface="宋体" panose="02010600030101010101" pitchFamily="2" charset="-122"/>
                <a:cs typeface="Times New Roman" panose="02020603050405020304" pitchFamily="18" charset="0"/>
              </a:rPr>
              <a:t>只需</a:t>
            </a: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查一下全结点存在内存中的</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UTXO</a:t>
            </a: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。要花掉的币只有在这个</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UTXO</a:t>
            </a: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这个集合里才是合法的，否则要么是不存在的，要么是已经花过了的。</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8" name="矩形: 圆角 7">
            <a:extLst>
              <a:ext uri="{FF2B5EF4-FFF2-40B4-BE49-F238E27FC236}">
                <a16:creationId xmlns:a16="http://schemas.microsoft.com/office/drawing/2014/main" id="{D2FC123C-5BBE-4F08-87F3-428F7DED8246}"/>
              </a:ext>
            </a:extLst>
          </p:cNvPr>
          <p:cNvSpPr/>
          <p:nvPr/>
        </p:nvSpPr>
        <p:spPr bwMode="auto">
          <a:xfrm>
            <a:off x="296834" y="3159616"/>
            <a:ext cx="5799166" cy="3442996"/>
          </a:xfrm>
          <a:prstGeom prst="roundRect">
            <a:avLst/>
          </a:prstGeom>
          <a:solidFill>
            <a:schemeClr val="accent1"/>
          </a:solidFill>
          <a:ln>
            <a:solidFill>
              <a:schemeClr val="tx1"/>
            </a:solidFill>
          </a:ln>
        </p:spPr>
        <p:txBody>
          <a:bodyPr vert="horz" wrap="square" lIns="91440" tIns="45720" rIns="91440" bIns="45720" numCol="1" rtlCol="0" anchor="t" anchorCtr="0" compatLnSpc="1"/>
          <a:lstStyle/>
          <a:p>
            <a:r>
              <a:rPr lang="zh-CN" altLang="zh-CN" sz="1600" b="1" dirty="0"/>
              <a:t>交易</a:t>
            </a:r>
            <a:r>
              <a:rPr lang="zh-CN" altLang="en-US" sz="1600" b="1" dirty="0"/>
              <a:t>的</a:t>
            </a:r>
            <a:r>
              <a:rPr lang="zh-CN" altLang="zh-CN" sz="1600" b="1" dirty="0"/>
              <a:t>一个原则是</a:t>
            </a:r>
            <a:r>
              <a:rPr lang="en-US" altLang="zh-CN" sz="1600" b="1" dirty="0"/>
              <a:t>total inputs=total outputs</a:t>
            </a:r>
          </a:p>
          <a:p>
            <a:endParaRPr lang="en-US" altLang="zh-CN" sz="1600" b="1" dirty="0"/>
          </a:p>
          <a:p>
            <a:pPr algn="just">
              <a:lnSpc>
                <a:spcPts val="2200"/>
              </a:lnSpc>
              <a:spcAft>
                <a:spcPts val="0"/>
              </a:spcAft>
            </a:pP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每个交易可以有若干输入和若干输出，所有输入的金额之和要等于所有输出的金额之和。但这不是绝对的，有些交易的总输入可能略微大于总输出，如可能总输出是</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个</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BTC</a:t>
            </a: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，总输出是</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kern="100" dirty="0">
                <a:latin typeface="宋体" panose="02010600030101010101" pitchFamily="2" charset="-122"/>
                <a:ea typeface="等线"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99</a:t>
            </a: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个</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BTC</a:t>
            </a: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，这之中的差额就作为记账费给了获得记账权的那个结点。这是比特币设计的</a:t>
            </a:r>
            <a:r>
              <a:rPr lang="zh-CN" altLang="zh-CN" sz="1600" b="1" kern="100" dirty="0">
                <a:latin typeface="等线" panose="02010600030101010101" pitchFamily="2" charset="-122"/>
                <a:ea typeface="宋体" panose="02010600030101010101" pitchFamily="2" charset="-122"/>
                <a:cs typeface="Times New Roman" panose="02020603050405020304" pitchFamily="18" charset="0"/>
              </a:rPr>
              <a:t>第二个激励机制：交易费</a:t>
            </a:r>
            <a:r>
              <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rPr>
              <a:t>(transaction</a:t>
            </a:r>
            <a:r>
              <a:rPr lang="en-US" altLang="zh-CN" sz="1600" b="1" kern="100" dirty="0">
                <a:latin typeface="宋体" panose="02010600030101010101" pitchFamily="2" charset="-122"/>
                <a:ea typeface="等线" panose="02010600030101010101" pitchFamily="2" charset="-122"/>
                <a:cs typeface="Times New Roman" panose="02020603050405020304" pitchFamily="18" charset="0"/>
              </a:rPr>
              <a:t> </a:t>
            </a:r>
            <a:r>
              <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rPr>
              <a:t>fee)</a:t>
            </a:r>
            <a:r>
              <a:rPr lang="zh-CN" altLang="en-US" sz="1600" b="1" kern="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2200"/>
              </a:lnSpc>
              <a:spcAft>
                <a:spcPts val="0"/>
              </a:spcAft>
            </a:pPr>
            <a:endPar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2200"/>
              </a:lnSpc>
              <a:spcAft>
                <a:spcPts val="0"/>
              </a:spcAft>
            </a:pP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交易费存在的目的就是为了解决矿工们们记录交易的动机问题。</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zh-CN" dirty="0"/>
          </a:p>
        </p:txBody>
      </p:sp>
    </p:spTree>
    <p:extLst>
      <p:ext uri="{BB962C8B-B14F-4D97-AF65-F5344CB8AC3E}">
        <p14:creationId xmlns:p14="http://schemas.microsoft.com/office/powerpoint/2010/main" val="1876154112"/>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1AFB1E-A3EE-4E1E-81E7-51A50B0BB84D}"/>
              </a:ext>
            </a:extLst>
          </p:cNvPr>
          <p:cNvSpPr/>
          <p:nvPr/>
        </p:nvSpPr>
        <p:spPr>
          <a:xfrm>
            <a:off x="156875" y="187818"/>
            <a:ext cx="5570757" cy="52322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ln w="0"/>
                <a:solidFill>
                  <a:srgbClr val="2D2D8A"/>
                </a:solidFill>
                <a:effectLst>
                  <a:outerShdw blurRad="38100" dist="19050" dir="2700000" algn="tl" rotWithShape="0">
                    <a:srgbClr val="000000">
                      <a:alpha val="40000"/>
                    </a:srgbClr>
                  </a:outerShdw>
                </a:effectLst>
                <a:latin typeface="Times New Roman"/>
                <a:ea typeface="宋体"/>
              </a:rPr>
              <a:t>4</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 </a:t>
            </a:r>
            <a:r>
              <a:rPr lang="zh-CN" altLang="en-US" sz="2800" dirty="0">
                <a:ln w="0"/>
                <a:solidFill>
                  <a:srgbClr val="2D2D8A"/>
                </a:solidFill>
                <a:effectLst>
                  <a:outerShdw blurRad="38100" dist="19050" dir="2700000" algn="tl" rotWithShape="0">
                    <a:srgbClr val="000000">
                      <a:alpha val="40000"/>
                    </a:srgbClr>
                  </a:outerShdw>
                </a:effectLst>
                <a:latin typeface="Times New Roman"/>
                <a:ea typeface="宋体"/>
              </a:rPr>
              <a:t>系统实现</a:t>
            </a:r>
            <a:r>
              <a:rPr lang="en-US" altLang="zh-CN" sz="2800" dirty="0">
                <a:ln w="0"/>
                <a:solidFill>
                  <a:srgbClr val="2D2D8A"/>
                </a:solidFill>
                <a:effectLst>
                  <a:outerShdw blurRad="38100" dist="19050" dir="2700000" algn="tl" rotWithShape="0">
                    <a:srgbClr val="000000">
                      <a:alpha val="40000"/>
                    </a:srgbClr>
                  </a:outerShdw>
                </a:effectLst>
                <a:latin typeface="Times New Roman"/>
                <a:ea typeface="宋体"/>
              </a:rPr>
              <a:t>—</a:t>
            </a:r>
            <a:r>
              <a:rPr lang="zh-CN" altLang="en-US" sz="2800" dirty="0">
                <a:ln w="0"/>
                <a:solidFill>
                  <a:srgbClr val="2D2D8A"/>
                </a:solidFill>
                <a:effectLst>
                  <a:outerShdw blurRad="38100" dist="19050" dir="2700000" algn="tl" rotWithShape="0">
                    <a:srgbClr val="000000">
                      <a:alpha val="40000"/>
                    </a:srgbClr>
                  </a:outerShdw>
                </a:effectLst>
                <a:latin typeface="Times New Roman"/>
                <a:ea typeface="宋体"/>
              </a:rPr>
              <a:t>基于交易的账本模式</a:t>
            </a:r>
            <a:endPar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endParaRPr>
          </a:p>
        </p:txBody>
      </p:sp>
      <p:sp>
        <p:nvSpPr>
          <p:cNvPr id="12" name="Rectangle 2">
            <a:extLst>
              <a:ext uri="{FF2B5EF4-FFF2-40B4-BE49-F238E27FC236}">
                <a16:creationId xmlns:a16="http://schemas.microsoft.com/office/drawing/2014/main" id="{968AE912-C9D2-4489-931E-37094E1A94DC}"/>
              </a:ext>
            </a:extLst>
          </p:cNvPr>
          <p:cNvSpPr>
            <a:spLocks noChangeArrowheads="1"/>
          </p:cNvSpPr>
          <p:nvPr/>
        </p:nvSpPr>
        <p:spPr bwMode="auto">
          <a:xfrm>
            <a:off x="6540759" y="13691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3" name="矩形 2">
            <a:extLst>
              <a:ext uri="{FF2B5EF4-FFF2-40B4-BE49-F238E27FC236}">
                <a16:creationId xmlns:a16="http://schemas.microsoft.com/office/drawing/2014/main" id="{E4A45F6A-8035-414C-977F-E159F706578E}"/>
              </a:ext>
            </a:extLst>
          </p:cNvPr>
          <p:cNvSpPr/>
          <p:nvPr/>
        </p:nvSpPr>
        <p:spPr>
          <a:xfrm>
            <a:off x="639010" y="1101212"/>
            <a:ext cx="2236510" cy="400110"/>
          </a:xfrm>
          <a:prstGeom prst="rect">
            <a:avLst/>
          </a:prstGeom>
          <a:noFill/>
        </p:spPr>
        <p:txBody>
          <a:bodyPr wrap="none" lIns="91440" tIns="45720" rIns="91440" bIns="45720">
            <a:spAutoFit/>
          </a:bodyPr>
          <a:lstStyle/>
          <a:p>
            <a:pPr algn="ctr"/>
            <a:r>
              <a:rPr lang="zh-CN" altLang="en-US" sz="2000" b="0" cap="none" spc="0" dirty="0">
                <a:ln w="0"/>
                <a:solidFill>
                  <a:schemeClr val="tx1"/>
                </a:solidFill>
                <a:effectLst>
                  <a:outerShdw blurRad="38100" dist="19050" dir="2700000" algn="tl" rotWithShape="0">
                    <a:schemeClr val="dk1">
                      <a:alpha val="40000"/>
                    </a:schemeClr>
                  </a:outerShdw>
                </a:effectLst>
              </a:rPr>
              <a:t>比特币交易的实例</a:t>
            </a:r>
          </a:p>
        </p:txBody>
      </p:sp>
      <p:pic>
        <p:nvPicPr>
          <p:cNvPr id="11" name="图片 10">
            <a:extLst>
              <a:ext uri="{FF2B5EF4-FFF2-40B4-BE49-F238E27FC236}">
                <a16:creationId xmlns:a16="http://schemas.microsoft.com/office/drawing/2014/main" id="{91D1395D-6005-41AF-A486-83192C0A5A24}"/>
              </a:ext>
            </a:extLst>
          </p:cNvPr>
          <p:cNvPicPr/>
          <p:nvPr/>
        </p:nvPicPr>
        <p:blipFill>
          <a:blip r:embed="rId3"/>
          <a:stretch>
            <a:fillRect/>
          </a:stretch>
        </p:blipFill>
        <p:spPr>
          <a:xfrm>
            <a:off x="156875" y="1501322"/>
            <a:ext cx="5853106" cy="4565577"/>
          </a:xfrm>
          <a:prstGeom prst="rect">
            <a:avLst/>
          </a:prstGeom>
        </p:spPr>
      </p:pic>
      <p:pic>
        <p:nvPicPr>
          <p:cNvPr id="13" name="图片 12">
            <a:extLst>
              <a:ext uri="{FF2B5EF4-FFF2-40B4-BE49-F238E27FC236}">
                <a16:creationId xmlns:a16="http://schemas.microsoft.com/office/drawing/2014/main" id="{70093B06-EB6F-4B2E-BDC2-0B6766EDA83E}"/>
              </a:ext>
            </a:extLst>
          </p:cNvPr>
          <p:cNvPicPr/>
          <p:nvPr/>
        </p:nvPicPr>
        <p:blipFill>
          <a:blip r:embed="rId4"/>
          <a:stretch>
            <a:fillRect/>
          </a:stretch>
        </p:blipFill>
        <p:spPr>
          <a:xfrm>
            <a:off x="6319934" y="1503080"/>
            <a:ext cx="5548603" cy="1925920"/>
          </a:xfrm>
          <a:prstGeom prst="rect">
            <a:avLst/>
          </a:prstGeom>
        </p:spPr>
      </p:pic>
      <p:sp>
        <p:nvSpPr>
          <p:cNvPr id="4" name="矩形: 圆角 3">
            <a:extLst>
              <a:ext uri="{FF2B5EF4-FFF2-40B4-BE49-F238E27FC236}">
                <a16:creationId xmlns:a16="http://schemas.microsoft.com/office/drawing/2014/main" id="{DE850370-47B2-4008-92AE-04AA6A18554E}"/>
              </a:ext>
            </a:extLst>
          </p:cNvPr>
          <p:cNvSpPr/>
          <p:nvPr/>
        </p:nvSpPr>
        <p:spPr bwMode="auto">
          <a:xfrm>
            <a:off x="6417904" y="3881535"/>
            <a:ext cx="5352662" cy="2015413"/>
          </a:xfrm>
          <a:prstGeom prst="roundRect">
            <a:avLst/>
          </a:prstGeom>
          <a:solidFill>
            <a:schemeClr val="accent1"/>
          </a:solidFill>
          <a:ln>
            <a:solidFill>
              <a:schemeClr val="tx2"/>
            </a:solidFill>
          </a:ln>
        </p:spPr>
        <p:txBody>
          <a:bodyPr vert="horz" wrap="square" lIns="91440" tIns="45720" rIns="91440" bIns="45720" numCol="1" rtlCol="0" anchor="t" anchorCtr="0" compatLnSpc="1"/>
          <a:lstStyle/>
          <a:p>
            <a:pPr algn="just">
              <a:lnSpc>
                <a:spcPts val="2200"/>
              </a:lnSpc>
              <a:spcAft>
                <a:spcPts val="0"/>
              </a:spcAft>
            </a:pP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比特币系统中交易的输入和输出都是用脚本来指定的，验证交易</a:t>
            </a:r>
            <a:r>
              <a:rPr lang="zh-CN" altLang="en-US" sz="1600" kern="100" dirty="0">
                <a:latin typeface="等线" panose="02010600030101010101" pitchFamily="2" charset="-122"/>
                <a:ea typeface="宋体" panose="02010600030101010101" pitchFamily="2" charset="-122"/>
                <a:cs typeface="Times New Roman" panose="02020603050405020304" pitchFamily="18" charset="0"/>
              </a:rPr>
              <a:t>合法的</a:t>
            </a: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过程就是把输入脚本和输出脚本配对执行</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不是把同一个交易的输入输出脚本配对执行，而是把这个交易的输入脚本和提供币的来源的那个交易的输出脚本配对执行</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。只要配对后都能成功执行，交易验证就是通过的。</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51363120"/>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100879"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Part.5</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4EA2"/>
                </a:solidFill>
                <a:latin typeface="微软雅黑" panose="020B0503020204020204" pitchFamily="34" charset="-122"/>
                <a:ea typeface="微软雅黑" panose="020B0503020204020204" pitchFamily="34" charset="-122"/>
              </a:rPr>
              <a:t>挖矿机制</a:t>
            </a:r>
          </a:p>
        </p:txBody>
      </p:sp>
      <p:pic>
        <p:nvPicPr>
          <p:cNvPr id="11" name="Picture 6">
            <a:extLst>
              <a:ext uri="{FF2B5EF4-FFF2-40B4-BE49-F238E27FC236}">
                <a16:creationId xmlns:a16="http://schemas.microsoft.com/office/drawing/2014/main" id="{1EC9C757-18DD-4880-9A17-3ACC1E26B5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5572" y="1040247"/>
            <a:ext cx="3167647" cy="950830"/>
          </a:xfrm>
          <a:prstGeom prst="rect">
            <a:avLst/>
          </a:prstGeom>
        </p:spPr>
      </p:pic>
    </p:spTree>
    <p:extLst>
      <p:ext uri="{BB962C8B-B14F-4D97-AF65-F5344CB8AC3E}">
        <p14:creationId xmlns:p14="http://schemas.microsoft.com/office/powerpoint/2010/main" val="289456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1AFB1E-A3EE-4E1E-81E7-51A50B0BB84D}"/>
              </a:ext>
            </a:extLst>
          </p:cNvPr>
          <p:cNvSpPr/>
          <p:nvPr/>
        </p:nvSpPr>
        <p:spPr>
          <a:xfrm>
            <a:off x="273353" y="197148"/>
            <a:ext cx="4852611" cy="52322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ln w="0"/>
                <a:solidFill>
                  <a:srgbClr val="2D2D8A"/>
                </a:solidFill>
                <a:effectLst>
                  <a:outerShdw blurRad="38100" dist="19050" dir="2700000" algn="tl" rotWithShape="0">
                    <a:srgbClr val="000000">
                      <a:alpha val="40000"/>
                    </a:srgbClr>
                  </a:outerShdw>
                </a:effectLst>
                <a:latin typeface="Times New Roman"/>
                <a:ea typeface="宋体"/>
              </a:rPr>
              <a:t>5</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 </a:t>
            </a:r>
            <a:r>
              <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挖矿机制</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a:t>
            </a:r>
            <a:r>
              <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两类节点的责任</a:t>
            </a:r>
          </a:p>
        </p:txBody>
      </p:sp>
      <p:sp>
        <p:nvSpPr>
          <p:cNvPr id="5" name="椭圆 4">
            <a:extLst>
              <a:ext uri="{FF2B5EF4-FFF2-40B4-BE49-F238E27FC236}">
                <a16:creationId xmlns:a16="http://schemas.microsoft.com/office/drawing/2014/main" id="{BD99B13C-48DB-4292-A630-792FCB768946}"/>
              </a:ext>
            </a:extLst>
          </p:cNvPr>
          <p:cNvSpPr/>
          <p:nvPr/>
        </p:nvSpPr>
        <p:spPr bwMode="auto">
          <a:xfrm>
            <a:off x="1950098" y="1511560"/>
            <a:ext cx="1716833" cy="523220"/>
          </a:xfrm>
          <a:prstGeom prst="ellipse">
            <a:avLst/>
          </a:prstGeom>
          <a:solidFill>
            <a:srgbClr val="92D050"/>
          </a:solidFill>
          <a:ln>
            <a:noFill/>
          </a:ln>
        </p:spPr>
        <p:txBody>
          <a:bodyPr vert="horz" wrap="square" lIns="91440" tIns="45720" rIns="91440" bIns="45720" numCol="1" rtlCol="0" anchor="t" anchorCtr="0" compatLnSpc="1"/>
          <a:lstStyle/>
          <a:p>
            <a:pPr marR="0" algn="ctr" defTabSz="914400" rtl="0" eaLnBrk="1" fontAlgn="base" latinLnBrk="0" hangingPunct="1">
              <a:lnSpc>
                <a:spcPct val="120000"/>
              </a:lnSpc>
              <a:spcBef>
                <a:spcPct val="0"/>
              </a:spcBef>
              <a:spcAft>
                <a:spcPct val="0"/>
              </a:spcAft>
              <a:buClr>
                <a:schemeClr val="folHlink"/>
              </a:buClr>
              <a:buSzTx/>
            </a:pPr>
            <a:r>
              <a:rPr kumimoji="0" lang="zh-CN" altLang="en-US" sz="1600" b="0" i="0" u="none" strike="noStrike" cap="none" normalizeH="0" baseline="0" dirty="0">
                <a:ln>
                  <a:noFill/>
                </a:ln>
                <a:solidFill>
                  <a:schemeClr val="tx1"/>
                </a:solidFill>
                <a:effectLst/>
                <a:latin typeface="+mn-ea"/>
              </a:rPr>
              <a:t>全节点</a:t>
            </a:r>
          </a:p>
        </p:txBody>
      </p:sp>
      <p:sp>
        <p:nvSpPr>
          <p:cNvPr id="6" name="矩形 5">
            <a:extLst>
              <a:ext uri="{FF2B5EF4-FFF2-40B4-BE49-F238E27FC236}">
                <a16:creationId xmlns:a16="http://schemas.microsoft.com/office/drawing/2014/main" id="{6A88B3F6-5E79-4F12-9C2F-E6693D7CF2B8}"/>
              </a:ext>
            </a:extLst>
          </p:cNvPr>
          <p:cNvSpPr/>
          <p:nvPr/>
        </p:nvSpPr>
        <p:spPr bwMode="auto">
          <a:xfrm>
            <a:off x="718457" y="2211355"/>
            <a:ext cx="4590661" cy="4015274"/>
          </a:xfrm>
          <a:prstGeom prst="rect">
            <a:avLst/>
          </a:prstGeom>
          <a:solidFill>
            <a:schemeClr val="accent5">
              <a:lumMod val="90000"/>
            </a:schemeClr>
          </a:solidFill>
          <a:ln>
            <a:noFill/>
          </a:ln>
        </p:spPr>
        <p:txBody>
          <a:bodyPr vert="horz" wrap="square" lIns="91440" tIns="45720" rIns="91440" bIns="45720" numCol="1" rtlCol="0" anchor="t" anchorCtr="0" compatLnSpc="1"/>
          <a:lstStyle/>
          <a:p>
            <a:pPr marL="342900" marR="0" indent="-342900" algn="l" defTabSz="914400" rtl="0" eaLnBrk="1" fontAlgn="base" latinLnBrk="0" hangingPunct="1">
              <a:lnSpc>
                <a:spcPct val="150000"/>
              </a:lnSpc>
              <a:spcBef>
                <a:spcPct val="0"/>
              </a:spcBef>
              <a:spcAft>
                <a:spcPct val="0"/>
              </a:spcAft>
              <a:buClr>
                <a:schemeClr val="folHlink"/>
              </a:buClr>
              <a:buSzTx/>
              <a:buFont typeface="Wingdings" panose="05000000000000000000" pitchFamily="2" charset="2"/>
              <a:buChar char="l"/>
            </a:pPr>
            <a:r>
              <a:rPr kumimoji="0" lang="zh-CN" altLang="en-US" sz="1600" b="0" i="0" u="none" strike="noStrike" cap="none" normalizeH="0" baseline="0" dirty="0">
                <a:ln>
                  <a:noFill/>
                </a:ln>
                <a:solidFill>
                  <a:schemeClr val="tx1"/>
                </a:solidFill>
                <a:effectLst/>
                <a:latin typeface="+mn-ea"/>
              </a:rPr>
              <a:t>一直在线</a:t>
            </a:r>
            <a:endParaRPr kumimoji="0" lang="en-US" altLang="zh-CN" sz="1600" b="0" i="0" u="none" strike="noStrike" cap="none" normalizeH="0" baseline="0" dirty="0">
              <a:ln>
                <a:noFill/>
              </a:ln>
              <a:solidFill>
                <a:schemeClr val="tx1"/>
              </a:solidFill>
              <a:effectLst/>
              <a:latin typeface="+mn-ea"/>
            </a:endParaRPr>
          </a:p>
          <a:p>
            <a:pPr marL="342900" indent="-342900" fontAlgn="base">
              <a:lnSpc>
                <a:spcPct val="150000"/>
              </a:lnSpc>
              <a:spcBef>
                <a:spcPct val="0"/>
              </a:spcBef>
              <a:spcAft>
                <a:spcPct val="0"/>
              </a:spcAft>
              <a:buClr>
                <a:schemeClr val="folHlink"/>
              </a:buClr>
              <a:buFont typeface="Wingdings" panose="05000000000000000000" pitchFamily="2" charset="2"/>
              <a:buChar char="l"/>
            </a:pPr>
            <a:r>
              <a:rPr lang="zh-CN" altLang="zh-CN" sz="1600" dirty="0">
                <a:latin typeface="+mn-ea"/>
              </a:rPr>
              <a:t>在本地硬盘上维护完整的区块链信息</a:t>
            </a:r>
            <a:endParaRPr lang="en-US" altLang="zh-CN" sz="1600" dirty="0">
              <a:latin typeface="+mn-ea"/>
            </a:endParaRPr>
          </a:p>
          <a:p>
            <a:pPr marL="342900" indent="-342900" fontAlgn="base">
              <a:lnSpc>
                <a:spcPct val="150000"/>
              </a:lnSpc>
              <a:spcBef>
                <a:spcPct val="0"/>
              </a:spcBef>
              <a:spcAft>
                <a:spcPct val="0"/>
              </a:spcAft>
              <a:buClr>
                <a:schemeClr val="folHlink"/>
              </a:buClr>
              <a:buFont typeface="Wingdings" panose="05000000000000000000" pitchFamily="2" charset="2"/>
              <a:buChar char="l"/>
            </a:pPr>
            <a:r>
              <a:rPr lang="zh-CN" altLang="zh-CN" sz="1600" dirty="0">
                <a:latin typeface="+mn-ea"/>
              </a:rPr>
              <a:t>在内存中维护</a:t>
            </a:r>
            <a:r>
              <a:rPr lang="en-US" altLang="zh-CN" sz="1600" dirty="0">
                <a:latin typeface="+mn-ea"/>
              </a:rPr>
              <a:t>UTXO</a:t>
            </a:r>
            <a:r>
              <a:rPr lang="zh-CN" altLang="zh-CN" sz="1600" dirty="0">
                <a:latin typeface="+mn-ea"/>
              </a:rPr>
              <a:t>集合，以便快速检验交易的合法性</a:t>
            </a:r>
          </a:p>
          <a:p>
            <a:pPr marL="342900" indent="-342900" fontAlgn="base">
              <a:lnSpc>
                <a:spcPct val="150000"/>
              </a:lnSpc>
              <a:spcBef>
                <a:spcPct val="0"/>
              </a:spcBef>
              <a:spcAft>
                <a:spcPct val="0"/>
              </a:spcAft>
              <a:buClr>
                <a:schemeClr val="folHlink"/>
              </a:buClr>
              <a:buFont typeface="Wingdings" panose="05000000000000000000" pitchFamily="2" charset="2"/>
              <a:buChar char="l"/>
            </a:pPr>
            <a:r>
              <a:rPr lang="zh-CN" altLang="zh-CN" sz="1600" dirty="0">
                <a:latin typeface="+mn-ea"/>
              </a:rPr>
              <a:t>监听比特币网络上的交易信息，验证每</a:t>
            </a:r>
            <a:r>
              <a:rPr lang="zh-CN" altLang="en-US" sz="1600" dirty="0">
                <a:latin typeface="+mn-ea"/>
              </a:rPr>
              <a:t>笔</a:t>
            </a:r>
            <a:r>
              <a:rPr lang="zh-CN" altLang="zh-CN" sz="1600" dirty="0">
                <a:latin typeface="+mn-ea"/>
              </a:rPr>
              <a:t>交易的合法性</a:t>
            </a:r>
          </a:p>
          <a:p>
            <a:pPr marL="342900" indent="-342900" fontAlgn="base">
              <a:lnSpc>
                <a:spcPct val="150000"/>
              </a:lnSpc>
              <a:spcBef>
                <a:spcPct val="0"/>
              </a:spcBef>
              <a:spcAft>
                <a:spcPct val="0"/>
              </a:spcAft>
              <a:buClr>
                <a:schemeClr val="folHlink"/>
              </a:buClr>
              <a:buFont typeface="Wingdings" panose="05000000000000000000" pitchFamily="2" charset="2"/>
              <a:buChar char="l"/>
            </a:pPr>
            <a:r>
              <a:rPr lang="zh-CN" altLang="zh-CN" sz="1600" dirty="0">
                <a:latin typeface="+mn-ea"/>
              </a:rPr>
              <a:t>监听别的矿工挖出的区块，验证其合法性</a:t>
            </a:r>
            <a:r>
              <a:rPr lang="en-US" altLang="zh-CN" sz="1600" dirty="0">
                <a:latin typeface="+mn-ea"/>
              </a:rPr>
              <a:t>(</a:t>
            </a:r>
            <a:r>
              <a:rPr lang="zh-CN" altLang="en-US" sz="1600" dirty="0">
                <a:latin typeface="+mn-ea"/>
              </a:rPr>
              <a:t>交易合法、区块合法、最长合法链</a:t>
            </a:r>
            <a:r>
              <a:rPr lang="en-US" altLang="zh-CN" sz="1600" dirty="0">
                <a:latin typeface="+mn-ea"/>
              </a:rPr>
              <a:t>)</a:t>
            </a:r>
          </a:p>
          <a:p>
            <a:pPr marL="342900" indent="-342900" fontAlgn="base">
              <a:lnSpc>
                <a:spcPct val="150000"/>
              </a:lnSpc>
              <a:spcBef>
                <a:spcPct val="0"/>
              </a:spcBef>
              <a:spcAft>
                <a:spcPct val="0"/>
              </a:spcAft>
              <a:buClr>
                <a:schemeClr val="folHlink"/>
              </a:buClr>
              <a:buFont typeface="Wingdings" panose="05000000000000000000" pitchFamily="2" charset="2"/>
              <a:buChar char="l"/>
            </a:pPr>
            <a:r>
              <a:rPr lang="zh-CN" altLang="zh-CN" sz="1600" dirty="0">
                <a:latin typeface="+mn-ea"/>
              </a:rPr>
              <a:t>挖矿</a:t>
            </a:r>
            <a:r>
              <a:rPr lang="en-US" altLang="zh-CN" sz="1600" dirty="0">
                <a:latin typeface="+mn-ea"/>
              </a:rPr>
              <a:t>(</a:t>
            </a:r>
            <a:r>
              <a:rPr lang="zh-CN" altLang="zh-CN" sz="1600" dirty="0"/>
              <a:t>决定沿着哪条链挖下去</a:t>
            </a:r>
            <a:r>
              <a:rPr lang="zh-CN" altLang="en-US" sz="1600" dirty="0">
                <a:latin typeface="+mn-ea"/>
              </a:rPr>
              <a:t>、决定打包哪些交易</a:t>
            </a:r>
            <a:r>
              <a:rPr lang="en-US" altLang="zh-CN" sz="1600" dirty="0">
                <a:latin typeface="+mn-ea"/>
              </a:rPr>
              <a:t>)</a:t>
            </a:r>
            <a:endParaRPr lang="zh-CN" altLang="zh-CN" sz="1600" dirty="0">
              <a:latin typeface="+mn-ea"/>
            </a:endParaRPr>
          </a:p>
          <a:p>
            <a:pPr marL="342900" marR="0" indent="-342900" algn="l" defTabSz="914400" rtl="0" eaLnBrk="1" fontAlgn="base" latinLnBrk="0" hangingPunct="1">
              <a:lnSpc>
                <a:spcPct val="120000"/>
              </a:lnSpc>
              <a:spcBef>
                <a:spcPct val="0"/>
              </a:spcBef>
              <a:spcAft>
                <a:spcPct val="0"/>
              </a:spcAft>
              <a:buClr>
                <a:schemeClr val="folHlink"/>
              </a:buClr>
              <a:buSzTx/>
              <a:buFont typeface="Wingdings" panose="05000000000000000000" pitchFamily="2" charset="2"/>
              <a:buChar char="l"/>
            </a:pPr>
            <a:endPar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342900" marR="0" indent="-342900" algn="l" defTabSz="914400" rtl="0" eaLnBrk="1" fontAlgn="base" latinLnBrk="0" hangingPunct="1">
              <a:lnSpc>
                <a:spcPct val="120000"/>
              </a:lnSpc>
              <a:spcBef>
                <a:spcPct val="0"/>
              </a:spcBef>
              <a:spcAft>
                <a:spcPct val="0"/>
              </a:spcAft>
              <a:buClr>
                <a:schemeClr val="folHlink"/>
              </a:buClr>
              <a:buSzTx/>
              <a:buFont typeface="Wingdings" panose="05000000000000000000" pitchFamily="2" charset="2"/>
              <a:buChar char="l"/>
            </a:pPr>
            <a:endParaRPr kumimoji="0" lang="zh-CN" altLang="en-US" sz="2300" b="0" i="0" u="none" strike="noStrike" cap="none" normalizeH="0" baseline="0" dirty="0">
              <a:ln>
                <a:noFill/>
              </a:ln>
              <a:solidFill>
                <a:schemeClr val="tx1"/>
              </a:solidFill>
              <a:effectLst/>
              <a:latin typeface="Times New Roman" panose="02020603050405020304" pitchFamily="18" charset="0"/>
              <a:ea typeface="楷体_GB2312" pitchFamily="49" charset="-122"/>
            </a:endParaRPr>
          </a:p>
        </p:txBody>
      </p:sp>
      <p:sp>
        <p:nvSpPr>
          <p:cNvPr id="10" name="椭圆 9">
            <a:extLst>
              <a:ext uri="{FF2B5EF4-FFF2-40B4-BE49-F238E27FC236}">
                <a16:creationId xmlns:a16="http://schemas.microsoft.com/office/drawing/2014/main" id="{6C8D9016-8B28-489C-8CD4-BDCE6382259F}"/>
              </a:ext>
            </a:extLst>
          </p:cNvPr>
          <p:cNvSpPr/>
          <p:nvPr/>
        </p:nvSpPr>
        <p:spPr bwMode="auto">
          <a:xfrm>
            <a:off x="7943457" y="1486677"/>
            <a:ext cx="1716833" cy="523220"/>
          </a:xfrm>
          <a:prstGeom prst="ellipse">
            <a:avLst/>
          </a:prstGeom>
          <a:solidFill>
            <a:schemeClr val="accent3">
              <a:lumMod val="75000"/>
            </a:schemeClr>
          </a:solidFill>
          <a:ln>
            <a:noFill/>
          </a:ln>
        </p:spPr>
        <p:txBody>
          <a:bodyPr vert="horz" wrap="square" lIns="91440" tIns="45720" rIns="91440" bIns="45720" numCol="1" rtlCol="0" anchor="t" anchorCtr="0" compatLnSpc="1"/>
          <a:lstStyle/>
          <a:p>
            <a:pPr marR="0" algn="ctr" defTabSz="914400" rtl="0" eaLnBrk="1" fontAlgn="base" latinLnBrk="0" hangingPunct="1">
              <a:lnSpc>
                <a:spcPct val="120000"/>
              </a:lnSpc>
              <a:spcBef>
                <a:spcPct val="0"/>
              </a:spcBef>
              <a:spcAft>
                <a:spcPct val="0"/>
              </a:spcAft>
              <a:buClr>
                <a:schemeClr val="folHlink"/>
              </a:buClr>
              <a:buSzTx/>
            </a:pPr>
            <a:r>
              <a:rPr lang="zh-CN" altLang="en-US" sz="1600" dirty="0">
                <a:latin typeface="+mn-ea"/>
              </a:rPr>
              <a:t>轻</a:t>
            </a:r>
            <a:r>
              <a:rPr kumimoji="0" lang="zh-CN" altLang="en-US" sz="1600" b="0" i="0" u="none" strike="noStrike" cap="none" normalizeH="0" baseline="0" dirty="0">
                <a:ln>
                  <a:noFill/>
                </a:ln>
                <a:solidFill>
                  <a:schemeClr val="tx1"/>
                </a:solidFill>
                <a:effectLst/>
                <a:latin typeface="+mn-ea"/>
              </a:rPr>
              <a:t>节点</a:t>
            </a:r>
          </a:p>
        </p:txBody>
      </p:sp>
      <p:sp>
        <p:nvSpPr>
          <p:cNvPr id="14" name="矩形 13">
            <a:extLst>
              <a:ext uri="{FF2B5EF4-FFF2-40B4-BE49-F238E27FC236}">
                <a16:creationId xmlns:a16="http://schemas.microsoft.com/office/drawing/2014/main" id="{014FA414-43CF-43A2-A6B7-C35E1E3B63B3}"/>
              </a:ext>
            </a:extLst>
          </p:cNvPr>
          <p:cNvSpPr/>
          <p:nvPr/>
        </p:nvSpPr>
        <p:spPr bwMode="auto">
          <a:xfrm>
            <a:off x="6711816" y="2186472"/>
            <a:ext cx="4407507" cy="4040156"/>
          </a:xfrm>
          <a:prstGeom prst="rect">
            <a:avLst/>
          </a:prstGeom>
          <a:solidFill>
            <a:schemeClr val="accent6">
              <a:lumMod val="20000"/>
              <a:lumOff val="80000"/>
            </a:schemeClr>
          </a:solidFill>
          <a:ln>
            <a:noFill/>
          </a:ln>
        </p:spPr>
        <p:txBody>
          <a:bodyPr vert="horz" wrap="square" lIns="91440" tIns="45720" rIns="91440" bIns="45720" numCol="1" rtlCol="0" anchor="t" anchorCtr="0" compatLnSpc="1"/>
          <a:lstStyle/>
          <a:p>
            <a:pPr marL="342900" marR="0" indent="-342900" algn="l" defTabSz="914400" rtl="0" eaLnBrk="1" fontAlgn="base" latinLnBrk="0" hangingPunct="1">
              <a:lnSpc>
                <a:spcPct val="150000"/>
              </a:lnSpc>
              <a:spcBef>
                <a:spcPct val="0"/>
              </a:spcBef>
              <a:spcAft>
                <a:spcPct val="0"/>
              </a:spcAft>
              <a:buClr>
                <a:schemeClr val="folHlink"/>
              </a:buClr>
              <a:buSzTx/>
              <a:buFont typeface="Wingdings" panose="05000000000000000000" pitchFamily="2" charset="2"/>
              <a:buChar char="l"/>
            </a:pPr>
            <a:r>
              <a:rPr kumimoji="0" lang="zh-CN" altLang="en-US" sz="1600" b="0" i="0" u="none" strike="noStrike" cap="none" normalizeH="0" baseline="0" dirty="0">
                <a:ln>
                  <a:noFill/>
                </a:ln>
                <a:solidFill>
                  <a:schemeClr val="tx1"/>
                </a:solidFill>
                <a:effectLst/>
                <a:latin typeface="+mn-ea"/>
              </a:rPr>
              <a:t>不用一直在线</a:t>
            </a:r>
            <a:endParaRPr kumimoji="0" lang="en-US" altLang="zh-CN" sz="1600" b="0" i="0" u="none" strike="noStrike" cap="none" normalizeH="0" baseline="0" dirty="0">
              <a:ln>
                <a:noFill/>
              </a:ln>
              <a:solidFill>
                <a:schemeClr val="tx1"/>
              </a:solidFill>
              <a:effectLst/>
              <a:latin typeface="+mn-ea"/>
            </a:endParaRPr>
          </a:p>
          <a:p>
            <a:pPr marL="342900" indent="-342900" fontAlgn="base">
              <a:lnSpc>
                <a:spcPct val="150000"/>
              </a:lnSpc>
              <a:spcBef>
                <a:spcPct val="0"/>
              </a:spcBef>
              <a:spcAft>
                <a:spcPct val="0"/>
              </a:spcAft>
              <a:buClr>
                <a:schemeClr val="folHlink"/>
              </a:buClr>
              <a:buFont typeface="Wingdings" panose="05000000000000000000" pitchFamily="2" charset="2"/>
              <a:buChar char="l"/>
            </a:pPr>
            <a:r>
              <a:rPr lang="zh-CN" altLang="zh-CN" sz="1600" dirty="0"/>
              <a:t>不用保存完整区块链，只要保存每个区块头</a:t>
            </a:r>
            <a:endParaRPr lang="en-US" altLang="zh-CN" sz="1600" dirty="0">
              <a:latin typeface="+mn-ea"/>
            </a:endParaRPr>
          </a:p>
          <a:p>
            <a:pPr marL="342900" indent="-342900" fontAlgn="base">
              <a:lnSpc>
                <a:spcPct val="150000"/>
              </a:lnSpc>
              <a:spcBef>
                <a:spcPct val="0"/>
              </a:spcBef>
              <a:spcAft>
                <a:spcPct val="0"/>
              </a:spcAft>
              <a:buClr>
                <a:schemeClr val="folHlink"/>
              </a:buClr>
              <a:buFont typeface="Wingdings" panose="05000000000000000000" pitchFamily="2" charset="2"/>
              <a:buChar char="l"/>
            </a:pPr>
            <a:r>
              <a:rPr lang="zh-CN" altLang="zh-CN" sz="1600" dirty="0"/>
              <a:t>不用保存全部交易，只需要保存和自己相关的交易</a:t>
            </a:r>
            <a:endParaRPr lang="en-US" altLang="zh-CN" sz="1600" dirty="0">
              <a:latin typeface="+mn-ea"/>
            </a:endParaRPr>
          </a:p>
          <a:p>
            <a:pPr marL="342900" indent="-342900" fontAlgn="base">
              <a:lnSpc>
                <a:spcPct val="150000"/>
              </a:lnSpc>
              <a:spcBef>
                <a:spcPct val="0"/>
              </a:spcBef>
              <a:spcAft>
                <a:spcPct val="0"/>
              </a:spcAft>
              <a:buClr>
                <a:schemeClr val="folHlink"/>
              </a:buClr>
              <a:buFont typeface="Wingdings" panose="05000000000000000000" pitchFamily="2" charset="2"/>
              <a:buChar char="l"/>
            </a:pPr>
            <a:r>
              <a:rPr lang="zh-CN" altLang="zh-CN" sz="1600" dirty="0"/>
              <a:t>没法验证大多数交易的合法性，只能检验与自己相关的交易的合法性</a:t>
            </a:r>
          </a:p>
          <a:p>
            <a:pPr marL="342900" indent="-342900" fontAlgn="base">
              <a:lnSpc>
                <a:spcPct val="150000"/>
              </a:lnSpc>
              <a:spcBef>
                <a:spcPct val="0"/>
              </a:spcBef>
              <a:spcAft>
                <a:spcPct val="0"/>
              </a:spcAft>
              <a:buClr>
                <a:schemeClr val="folHlink"/>
              </a:buClr>
              <a:buFont typeface="Wingdings" panose="05000000000000000000" pitchFamily="2" charset="2"/>
              <a:buChar char="l"/>
            </a:pPr>
            <a:r>
              <a:rPr lang="zh-CN" altLang="zh-CN" sz="1600" dirty="0"/>
              <a:t>无法检测比特币网络上发布的区块的正确性</a:t>
            </a:r>
          </a:p>
          <a:p>
            <a:pPr marL="342900" indent="-342900" fontAlgn="base">
              <a:lnSpc>
                <a:spcPct val="150000"/>
              </a:lnSpc>
              <a:spcBef>
                <a:spcPct val="0"/>
              </a:spcBef>
              <a:spcAft>
                <a:spcPct val="0"/>
              </a:spcAft>
              <a:buClr>
                <a:schemeClr val="folHlink"/>
              </a:buClr>
              <a:buFont typeface="Wingdings" panose="05000000000000000000" pitchFamily="2" charset="2"/>
              <a:buChar char="l"/>
            </a:pPr>
            <a:r>
              <a:rPr lang="zh-CN" altLang="zh-CN" sz="1600" dirty="0"/>
              <a:t>可以验证挖矿的难度</a:t>
            </a:r>
            <a:endParaRPr lang="en-US" altLang="zh-CN" sz="1600" dirty="0"/>
          </a:p>
          <a:p>
            <a:pPr marL="342900" indent="-342900" fontAlgn="base">
              <a:lnSpc>
                <a:spcPct val="150000"/>
              </a:lnSpc>
              <a:spcBef>
                <a:spcPct val="0"/>
              </a:spcBef>
              <a:spcAft>
                <a:spcPct val="0"/>
              </a:spcAft>
              <a:buClr>
                <a:schemeClr val="folHlink"/>
              </a:buClr>
              <a:buFont typeface="Wingdings" panose="05000000000000000000" pitchFamily="2" charset="2"/>
              <a:buChar char="l"/>
            </a:pPr>
            <a:r>
              <a:rPr lang="zh-CN" altLang="zh-CN" sz="1600" dirty="0"/>
              <a:t>只能检测哪个是最长链，不知道哪个是最长合法链</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342900" marR="0" indent="-342900" algn="l" defTabSz="914400" rtl="0" eaLnBrk="1" fontAlgn="base" latinLnBrk="0" hangingPunct="1">
              <a:lnSpc>
                <a:spcPct val="120000"/>
              </a:lnSpc>
              <a:spcBef>
                <a:spcPct val="0"/>
              </a:spcBef>
              <a:spcAft>
                <a:spcPct val="0"/>
              </a:spcAft>
              <a:buClr>
                <a:schemeClr val="folHlink"/>
              </a:buClr>
              <a:buSzTx/>
              <a:buFont typeface="Wingdings" panose="05000000000000000000" pitchFamily="2" charset="2"/>
              <a:buChar char="l"/>
            </a:pPr>
            <a:endParaRPr kumimoji="0" lang="zh-CN" altLang="en-US" sz="2300" b="0" i="0" u="none" strike="noStrike" cap="none" normalizeH="0" baseline="0" dirty="0">
              <a:ln>
                <a:noFill/>
              </a:ln>
              <a:solidFill>
                <a:schemeClr val="tx1"/>
              </a:solidFill>
              <a:effectLst/>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331388045"/>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1AFB1E-A3EE-4E1E-81E7-51A50B0BB84D}"/>
              </a:ext>
            </a:extLst>
          </p:cNvPr>
          <p:cNvSpPr/>
          <p:nvPr/>
        </p:nvSpPr>
        <p:spPr>
          <a:xfrm>
            <a:off x="214802" y="197148"/>
            <a:ext cx="3775394" cy="52322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ln w="0"/>
                <a:solidFill>
                  <a:srgbClr val="2D2D8A"/>
                </a:solidFill>
                <a:effectLst>
                  <a:outerShdw blurRad="38100" dist="19050" dir="2700000" algn="tl" rotWithShape="0">
                    <a:srgbClr val="000000">
                      <a:alpha val="40000"/>
                    </a:srgbClr>
                  </a:outerShdw>
                </a:effectLst>
                <a:latin typeface="Times New Roman"/>
                <a:ea typeface="宋体"/>
              </a:rPr>
              <a:t>5</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 </a:t>
            </a:r>
            <a:r>
              <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挖矿机制</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a:t>
            </a:r>
            <a:r>
              <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挖矿难度</a:t>
            </a:r>
          </a:p>
        </p:txBody>
      </p:sp>
      <p:sp>
        <p:nvSpPr>
          <p:cNvPr id="3" name="矩形 2">
            <a:extLst>
              <a:ext uri="{FF2B5EF4-FFF2-40B4-BE49-F238E27FC236}">
                <a16:creationId xmlns:a16="http://schemas.microsoft.com/office/drawing/2014/main" id="{A67C1F78-0872-44FE-9A3C-D764AF1B78B0}"/>
              </a:ext>
            </a:extLst>
          </p:cNvPr>
          <p:cNvSpPr/>
          <p:nvPr/>
        </p:nvSpPr>
        <p:spPr bwMode="auto">
          <a:xfrm>
            <a:off x="419877" y="1343608"/>
            <a:ext cx="3937519" cy="1539551"/>
          </a:xfrm>
          <a:prstGeom prst="rect">
            <a:avLst/>
          </a:prstGeom>
          <a:solidFill>
            <a:schemeClr val="accent1">
              <a:lumMod val="75000"/>
            </a:schemeClr>
          </a:solidFill>
          <a:ln>
            <a:solidFill>
              <a:schemeClr val="tx1"/>
            </a:solidFill>
          </a:ln>
        </p:spPr>
        <p:txBody>
          <a:bodyPr vert="horz" wrap="square" lIns="91440" tIns="45720" rIns="91440" bIns="45720" numCol="1" rtlCol="0" anchor="t" anchorCtr="0" compatLnSpc="1"/>
          <a:lstStyle/>
          <a:p>
            <a:pPr marR="0" algn="l" defTabSz="914400" rtl="0" eaLnBrk="1" fontAlgn="base" latinLnBrk="0" hangingPunct="1">
              <a:lnSpc>
                <a:spcPct val="120000"/>
              </a:lnSpc>
              <a:spcBef>
                <a:spcPct val="0"/>
              </a:spcBef>
              <a:spcAft>
                <a:spcPct val="0"/>
              </a:spcAft>
              <a:buClr>
                <a:schemeClr val="folHlink"/>
              </a:buClr>
              <a:buSzTx/>
            </a:pPr>
            <a:r>
              <a:rPr kumimoji="0" lang="zh-CN" altLang="en-US" b="0" i="0" u="none" strike="noStrike" cap="none" normalizeH="0" baseline="0" dirty="0">
                <a:ln>
                  <a:noFill/>
                </a:ln>
                <a:solidFill>
                  <a:schemeClr val="tx1"/>
                </a:solidFill>
                <a:effectLst/>
                <a:latin typeface="+mn-ea"/>
              </a:rPr>
              <a:t>挖矿</a:t>
            </a:r>
            <a:r>
              <a:rPr lang="zh-CN" altLang="en-US" dirty="0">
                <a:latin typeface="+mn-ea"/>
              </a:rPr>
              <a:t>过程</a:t>
            </a:r>
            <a:r>
              <a:rPr kumimoji="0" lang="en-US" altLang="zh-CN" b="0" i="0" u="none" strike="noStrike" cap="none" normalizeH="0" baseline="0" dirty="0">
                <a:ln>
                  <a:noFill/>
                </a:ln>
                <a:solidFill>
                  <a:schemeClr val="tx1"/>
                </a:solidFill>
                <a:effectLst/>
                <a:latin typeface="+mn-ea"/>
              </a:rPr>
              <a:t>:</a:t>
            </a:r>
          </a:p>
          <a:p>
            <a:pPr fontAlgn="base">
              <a:lnSpc>
                <a:spcPct val="120000"/>
              </a:lnSpc>
              <a:spcBef>
                <a:spcPct val="0"/>
              </a:spcBef>
              <a:spcAft>
                <a:spcPct val="0"/>
              </a:spcAft>
              <a:buClr>
                <a:schemeClr val="folHlink"/>
              </a:buClr>
            </a:pPr>
            <a:r>
              <a:rPr lang="zh-CN" altLang="zh-CN" dirty="0"/>
              <a:t>挖矿就是不断尝试区块块头中的</a:t>
            </a:r>
            <a:r>
              <a:rPr lang="en-US" altLang="zh-CN" dirty="0"/>
              <a:t>nonce</a:t>
            </a:r>
            <a:r>
              <a:rPr lang="zh-CN" altLang="zh-CN" dirty="0"/>
              <a:t>和</a:t>
            </a:r>
            <a:r>
              <a:rPr lang="en-US" altLang="zh-CN" dirty="0"/>
              <a:t>extra nonce</a:t>
            </a:r>
            <a:r>
              <a:rPr lang="zh-CN" altLang="zh-CN" dirty="0"/>
              <a:t>的值，使得：</a:t>
            </a:r>
            <a:endParaRPr kumimoji="0" lang="zh-CN" altLang="en-US" sz="2300" b="0" i="0" u="none" strike="noStrike" cap="none" normalizeH="0" baseline="0" dirty="0">
              <a:ln>
                <a:noFill/>
              </a:ln>
              <a:solidFill>
                <a:schemeClr val="tx1"/>
              </a:solidFill>
              <a:effectLst/>
              <a:latin typeface="+mn-ea"/>
            </a:endParaRPr>
          </a:p>
        </p:txBody>
      </p:sp>
      <p:graphicFrame>
        <p:nvGraphicFramePr>
          <p:cNvPr id="5" name="对象 4">
            <a:extLst>
              <a:ext uri="{FF2B5EF4-FFF2-40B4-BE49-F238E27FC236}">
                <a16:creationId xmlns:a16="http://schemas.microsoft.com/office/drawing/2014/main" id="{03EF1898-A269-44EC-AAF3-1F07E111742E}"/>
              </a:ext>
            </a:extLst>
          </p:cNvPr>
          <p:cNvGraphicFramePr>
            <a:graphicFrameLocks noChangeAspect="1"/>
          </p:cNvGraphicFramePr>
          <p:nvPr>
            <p:extLst>
              <p:ext uri="{D42A27DB-BD31-4B8C-83A1-F6EECF244321}">
                <p14:modId xmlns:p14="http://schemas.microsoft.com/office/powerpoint/2010/main" val="2491976476"/>
              </p:ext>
            </p:extLst>
          </p:nvPr>
        </p:nvGraphicFramePr>
        <p:xfrm>
          <a:off x="1231640" y="2444621"/>
          <a:ext cx="2282598" cy="290350"/>
        </p:xfrm>
        <a:graphic>
          <a:graphicData uri="http://schemas.openxmlformats.org/presentationml/2006/ole">
            <mc:AlternateContent xmlns:mc="http://schemas.openxmlformats.org/markup-compatibility/2006">
              <mc:Choice xmlns:v="urn:schemas-microsoft-com:vml" Requires="v">
                <p:oleObj spid="_x0000_s4157" name="Equation" r:id="rId4" imgW="1625600" imgH="203200" progId="Equation.DSMT4">
                  <p:embed/>
                </p:oleObj>
              </mc:Choice>
              <mc:Fallback>
                <p:oleObj name="Equation" r:id="rId4" imgW="1625600" imgH="2032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1640" y="2444621"/>
                        <a:ext cx="2282598" cy="290350"/>
                      </a:xfrm>
                      <a:prstGeom prst="rect">
                        <a:avLst/>
                      </a:prstGeom>
                      <a:noFill/>
                    </p:spPr>
                  </p:pic>
                </p:oleObj>
              </mc:Fallback>
            </mc:AlternateContent>
          </a:graphicData>
        </a:graphic>
      </p:graphicFrame>
      <p:sp>
        <p:nvSpPr>
          <p:cNvPr id="6" name="矩形 5">
            <a:extLst>
              <a:ext uri="{FF2B5EF4-FFF2-40B4-BE49-F238E27FC236}">
                <a16:creationId xmlns:a16="http://schemas.microsoft.com/office/drawing/2014/main" id="{547C8635-024C-4A3C-8358-B21ED03118AD}"/>
              </a:ext>
            </a:extLst>
          </p:cNvPr>
          <p:cNvSpPr/>
          <p:nvPr/>
        </p:nvSpPr>
        <p:spPr bwMode="auto">
          <a:xfrm>
            <a:off x="419877" y="3506399"/>
            <a:ext cx="4823927" cy="1639609"/>
          </a:xfrm>
          <a:prstGeom prst="rect">
            <a:avLst/>
          </a:prstGeom>
          <a:solidFill>
            <a:schemeClr val="accent1">
              <a:lumMod val="75000"/>
            </a:schemeClr>
          </a:solidFill>
          <a:ln>
            <a:solidFill>
              <a:schemeClr val="tx1"/>
            </a:solidFill>
          </a:ln>
        </p:spPr>
        <p:txBody>
          <a:bodyPr vert="horz" wrap="square" lIns="91440" tIns="45720" rIns="91440" bIns="45720" numCol="1" rtlCol="0" anchor="t" anchorCtr="0" compatLnSpc="1"/>
          <a:lstStyle/>
          <a:p>
            <a:pPr marR="0" algn="l" defTabSz="914400" rtl="0" eaLnBrk="1" fontAlgn="base" latinLnBrk="0" hangingPunct="1">
              <a:lnSpc>
                <a:spcPct val="120000"/>
              </a:lnSpc>
              <a:spcBef>
                <a:spcPct val="0"/>
              </a:spcBef>
              <a:spcAft>
                <a:spcPct val="0"/>
              </a:spcAft>
              <a:buClr>
                <a:schemeClr val="folHlink"/>
              </a:buClr>
              <a:buSzTx/>
            </a:pPr>
            <a:r>
              <a:rPr kumimoji="0" lang="zh-CN" altLang="en-US" b="0" i="0" u="none" strike="noStrike" cap="none" normalizeH="0" baseline="0" dirty="0">
                <a:ln>
                  <a:noFill/>
                </a:ln>
                <a:solidFill>
                  <a:schemeClr val="tx1"/>
                </a:solidFill>
                <a:effectLst/>
                <a:latin typeface="+mn-ea"/>
              </a:rPr>
              <a:t>挖矿</a:t>
            </a:r>
            <a:r>
              <a:rPr lang="zh-CN" altLang="en-US" dirty="0">
                <a:latin typeface="+mn-ea"/>
              </a:rPr>
              <a:t>难度</a:t>
            </a:r>
            <a:r>
              <a:rPr kumimoji="0" lang="en-US" altLang="zh-CN" b="0" i="0" u="none" strike="noStrike" cap="none" normalizeH="0" baseline="0" dirty="0">
                <a:ln>
                  <a:noFill/>
                </a:ln>
                <a:solidFill>
                  <a:schemeClr val="tx1"/>
                </a:solidFill>
                <a:effectLst/>
                <a:latin typeface="+mn-ea"/>
              </a:rPr>
              <a:t>:</a:t>
            </a:r>
          </a:p>
          <a:p>
            <a:pPr fontAlgn="base">
              <a:lnSpc>
                <a:spcPct val="120000"/>
              </a:lnSpc>
              <a:spcBef>
                <a:spcPct val="0"/>
              </a:spcBef>
              <a:spcAft>
                <a:spcPct val="0"/>
              </a:spcAft>
              <a:buClr>
                <a:schemeClr val="folHlink"/>
              </a:buClr>
            </a:pPr>
            <a:r>
              <a:rPr lang="zh-CN" altLang="en-US" dirty="0"/>
              <a:t>显然目标阈值</a:t>
            </a:r>
            <a:r>
              <a:rPr lang="en-US" altLang="zh-CN" dirty="0"/>
              <a:t>target</a:t>
            </a:r>
            <a:r>
              <a:rPr lang="zh-CN" altLang="en-US" dirty="0"/>
              <a:t>越小，则挖矿的难度就越大。所以调整挖矿难度就是在调整</a:t>
            </a:r>
            <a:r>
              <a:rPr lang="en-US" altLang="zh-CN" dirty="0"/>
              <a:t>target</a:t>
            </a:r>
            <a:r>
              <a:rPr lang="zh-CN" altLang="en-US" dirty="0"/>
              <a:t>，以调整目标空间在整个输出空间中所占的比例</a:t>
            </a:r>
            <a:endParaRPr lang="en-US" altLang="zh-CN" dirty="0"/>
          </a:p>
          <a:p>
            <a:pPr fontAlgn="base">
              <a:lnSpc>
                <a:spcPct val="120000"/>
              </a:lnSpc>
              <a:spcBef>
                <a:spcPct val="0"/>
              </a:spcBef>
              <a:spcAft>
                <a:spcPct val="0"/>
              </a:spcAft>
              <a:buClr>
                <a:schemeClr val="folHlink"/>
              </a:buClr>
            </a:pPr>
            <a:endParaRPr kumimoji="0" lang="en-US" altLang="zh-CN" sz="2300" b="0" i="0" u="none" strike="noStrike" cap="none" normalizeH="0" baseline="0" dirty="0">
              <a:ln>
                <a:noFill/>
              </a:ln>
              <a:solidFill>
                <a:schemeClr val="tx1"/>
              </a:solidFill>
              <a:effectLst/>
              <a:latin typeface="+mn-ea"/>
            </a:endParaRPr>
          </a:p>
          <a:p>
            <a:pPr fontAlgn="base">
              <a:lnSpc>
                <a:spcPct val="120000"/>
              </a:lnSpc>
              <a:spcBef>
                <a:spcPct val="0"/>
              </a:spcBef>
              <a:spcAft>
                <a:spcPct val="0"/>
              </a:spcAft>
              <a:buClr>
                <a:schemeClr val="folHlink"/>
              </a:buClr>
            </a:pPr>
            <a:endParaRPr kumimoji="0" lang="zh-CN" altLang="en-US" sz="2300" b="0" i="0" u="none" strike="noStrike" cap="none" normalizeH="0" baseline="0" dirty="0">
              <a:ln>
                <a:noFill/>
              </a:ln>
              <a:solidFill>
                <a:schemeClr val="tx1"/>
              </a:solidFill>
              <a:effectLst/>
              <a:latin typeface="+mn-ea"/>
            </a:endParaRPr>
          </a:p>
        </p:txBody>
      </p:sp>
      <p:sp>
        <p:nvSpPr>
          <p:cNvPr id="7" name="Rectangle 4">
            <a:extLst>
              <a:ext uri="{FF2B5EF4-FFF2-40B4-BE49-F238E27FC236}">
                <a16:creationId xmlns:a16="http://schemas.microsoft.com/office/drawing/2014/main" id="{85ECD755-E998-4A55-B7A3-619E33EF619D}"/>
              </a:ext>
            </a:extLst>
          </p:cNvPr>
          <p:cNvSpPr>
            <a:spLocks noChangeArrowheads="1"/>
          </p:cNvSpPr>
          <p:nvPr/>
        </p:nvSpPr>
        <p:spPr bwMode="auto">
          <a:xfrm>
            <a:off x="3520742" y="14724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60CA99AA-B539-4F41-B85B-11AD8BD1E463}"/>
              </a:ext>
            </a:extLst>
          </p:cNvPr>
          <p:cNvGraphicFramePr>
            <a:graphicFrameLocks noChangeAspect="1"/>
          </p:cNvGraphicFramePr>
          <p:nvPr>
            <p:extLst>
              <p:ext uri="{D42A27DB-BD31-4B8C-83A1-F6EECF244321}">
                <p14:modId xmlns:p14="http://schemas.microsoft.com/office/powerpoint/2010/main" val="1041665247"/>
              </p:ext>
            </p:extLst>
          </p:nvPr>
        </p:nvGraphicFramePr>
        <p:xfrm>
          <a:off x="6667152" y="1676954"/>
          <a:ext cx="3142450" cy="647119"/>
        </p:xfrm>
        <a:graphic>
          <a:graphicData uri="http://schemas.openxmlformats.org/presentationml/2006/ole">
            <mc:AlternateContent xmlns:mc="http://schemas.openxmlformats.org/markup-compatibility/2006">
              <mc:Choice xmlns:v="urn:schemas-microsoft-com:vml" Requires="v">
                <p:oleObj spid="_x0000_s4158" name="Equation" r:id="rId6" imgW="2032000" imgH="419100" progId="Equation.DSMT4">
                  <p:embed/>
                </p:oleObj>
              </mc:Choice>
              <mc:Fallback>
                <p:oleObj name="Equation" r:id="rId6" imgW="2032000" imgH="4191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7152" y="1676954"/>
                        <a:ext cx="3142450" cy="647119"/>
                      </a:xfrm>
                      <a:prstGeom prst="rect">
                        <a:avLst/>
                      </a:prstGeom>
                      <a:noFill/>
                    </p:spPr>
                  </p:pic>
                </p:oleObj>
              </mc:Fallback>
            </mc:AlternateContent>
          </a:graphicData>
        </a:graphic>
      </p:graphicFrame>
      <p:sp>
        <p:nvSpPr>
          <p:cNvPr id="9" name="矩形: 圆角 8">
            <a:extLst>
              <a:ext uri="{FF2B5EF4-FFF2-40B4-BE49-F238E27FC236}">
                <a16:creationId xmlns:a16="http://schemas.microsoft.com/office/drawing/2014/main" id="{5EC01ACC-D373-4A3E-9A00-8424DA77C74F}"/>
              </a:ext>
            </a:extLst>
          </p:cNvPr>
          <p:cNvSpPr/>
          <p:nvPr/>
        </p:nvSpPr>
        <p:spPr bwMode="auto">
          <a:xfrm>
            <a:off x="5834742" y="2896149"/>
            <a:ext cx="5592148" cy="2284897"/>
          </a:xfrm>
          <a:prstGeom prst="roundRect">
            <a:avLst/>
          </a:prstGeom>
          <a:solidFill>
            <a:srgbClr val="92D050"/>
          </a:solidFill>
          <a:ln>
            <a:solidFill>
              <a:schemeClr val="tx2"/>
            </a:solidFill>
          </a:ln>
        </p:spPr>
        <p:txBody>
          <a:bodyPr vert="horz" wrap="square" lIns="91440" tIns="45720" rIns="91440" bIns="45720" numCol="1" rtlCol="0" anchor="t" anchorCtr="0" compatLnSpc="1"/>
          <a:lstStyle/>
          <a:p>
            <a:pPr fontAlgn="base">
              <a:lnSpc>
                <a:spcPct val="200000"/>
              </a:lnSpc>
              <a:spcBef>
                <a:spcPct val="0"/>
              </a:spcBef>
              <a:spcAft>
                <a:spcPct val="0"/>
              </a:spcAft>
              <a:buClr>
                <a:schemeClr val="folHlink"/>
              </a:buClr>
            </a:pPr>
            <a:r>
              <a:rPr lang="zh-CN" altLang="en-US" sz="1600" dirty="0">
                <a:latin typeface="+mn-ea"/>
              </a:rPr>
              <a:t>上式中常量</a:t>
            </a:r>
            <a:r>
              <a:rPr lang="en-US" altLang="zh-CN" sz="1600" dirty="0"/>
              <a:t>difficulty_1_target</a:t>
            </a:r>
            <a:r>
              <a:rPr lang="zh-CN" altLang="en-US" sz="1600" dirty="0"/>
              <a:t>是指挖矿难度</a:t>
            </a:r>
            <a:r>
              <a:rPr lang="en-US" altLang="zh-CN" sz="1600" dirty="0"/>
              <a:t>difficulty=1</a:t>
            </a:r>
            <a:r>
              <a:rPr lang="zh-CN" altLang="en-US" sz="1600" dirty="0"/>
              <a:t>时所对应的目标阈值</a:t>
            </a:r>
            <a:r>
              <a:rPr lang="en-US" altLang="zh-CN" sz="1600" dirty="0"/>
              <a:t>target</a:t>
            </a:r>
            <a:r>
              <a:rPr lang="zh-CN" altLang="en-US" sz="1600" dirty="0"/>
              <a:t>的值。挖矿难度最小就是</a:t>
            </a:r>
            <a:r>
              <a:rPr lang="en-US" altLang="zh-CN" sz="1600" dirty="0"/>
              <a:t>1</a:t>
            </a:r>
            <a:r>
              <a:rPr lang="zh-CN" altLang="en-US" sz="1600" dirty="0"/>
              <a:t>，所以这个常量也就是</a:t>
            </a:r>
            <a:r>
              <a:rPr lang="en-US" altLang="zh-CN" sz="1600" dirty="0"/>
              <a:t>target</a:t>
            </a:r>
            <a:r>
              <a:rPr lang="zh-CN" altLang="en-US" sz="1600" dirty="0"/>
              <a:t>允许的最大值。</a:t>
            </a:r>
            <a:endParaRPr kumimoji="0" lang="zh-CN"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81326456"/>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1AFB1E-A3EE-4E1E-81E7-51A50B0BB84D}"/>
              </a:ext>
            </a:extLst>
          </p:cNvPr>
          <p:cNvSpPr/>
          <p:nvPr/>
        </p:nvSpPr>
        <p:spPr>
          <a:xfrm>
            <a:off x="214802" y="197148"/>
            <a:ext cx="3775394" cy="52322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ln w="0"/>
                <a:solidFill>
                  <a:srgbClr val="2D2D8A"/>
                </a:solidFill>
                <a:effectLst>
                  <a:outerShdw blurRad="38100" dist="19050" dir="2700000" algn="tl" rotWithShape="0">
                    <a:srgbClr val="000000">
                      <a:alpha val="40000"/>
                    </a:srgbClr>
                  </a:outerShdw>
                </a:effectLst>
                <a:latin typeface="Times New Roman"/>
                <a:ea typeface="宋体"/>
              </a:rPr>
              <a:t>5</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 </a:t>
            </a:r>
            <a:r>
              <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挖矿机制</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a:t>
            </a:r>
            <a:r>
              <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挖矿难度</a:t>
            </a:r>
          </a:p>
        </p:txBody>
      </p:sp>
      <p:sp>
        <p:nvSpPr>
          <p:cNvPr id="3" name="矩形: 圆角 2">
            <a:extLst>
              <a:ext uri="{FF2B5EF4-FFF2-40B4-BE49-F238E27FC236}">
                <a16:creationId xmlns:a16="http://schemas.microsoft.com/office/drawing/2014/main" id="{2FE0D0D8-50D4-45EA-934A-D54296856495}"/>
              </a:ext>
            </a:extLst>
          </p:cNvPr>
          <p:cNvSpPr/>
          <p:nvPr/>
        </p:nvSpPr>
        <p:spPr bwMode="auto">
          <a:xfrm>
            <a:off x="307910" y="1614196"/>
            <a:ext cx="5309119" cy="3629608"/>
          </a:xfrm>
          <a:prstGeom prst="roundRect">
            <a:avLst/>
          </a:prstGeom>
          <a:solidFill>
            <a:schemeClr val="accent2">
              <a:lumMod val="20000"/>
              <a:lumOff val="80000"/>
            </a:schemeClr>
          </a:solidFill>
          <a:ln>
            <a:solidFill>
              <a:schemeClr val="tx1"/>
            </a:solidFill>
          </a:ln>
        </p:spPr>
        <p:txBody>
          <a:bodyPr vert="horz" wrap="square" lIns="91440" tIns="45720" rIns="91440" bIns="45720" numCol="1" rtlCol="0" anchor="t" anchorCtr="0" compatLnSpc="1"/>
          <a:lstStyle/>
          <a:p>
            <a:pPr algn="just">
              <a:lnSpc>
                <a:spcPts val="2200"/>
              </a:lnSpc>
              <a:spcAft>
                <a:spcPts val="0"/>
              </a:spcAft>
            </a:pPr>
            <a:r>
              <a:rPr lang="zh-CN" altLang="zh-CN" sz="1600" kern="100" dirty="0">
                <a:cs typeface="Times New Roman" panose="02020603050405020304" pitchFamily="18" charset="0"/>
              </a:rPr>
              <a:t>比特币协议中规定，每隔</a:t>
            </a:r>
            <a:r>
              <a:rPr lang="en-US" altLang="zh-CN" sz="1600" kern="100" dirty="0">
                <a:cs typeface="Times New Roman" panose="02020603050405020304" pitchFamily="18" charset="0"/>
              </a:rPr>
              <a:t>2016</a:t>
            </a:r>
            <a:r>
              <a:rPr lang="zh-CN" altLang="zh-CN" sz="1600" kern="100" dirty="0">
                <a:cs typeface="Times New Roman" panose="02020603050405020304" pitchFamily="18" charset="0"/>
              </a:rPr>
              <a:t>个区块（大约每</a:t>
            </a:r>
            <a:r>
              <a:rPr lang="en-US" altLang="zh-CN" sz="1600" kern="100" dirty="0">
                <a:cs typeface="Times New Roman" panose="02020603050405020304" pitchFamily="18" charset="0"/>
              </a:rPr>
              <a:t>2</a:t>
            </a:r>
            <a:r>
              <a:rPr lang="zh-CN" altLang="zh-CN" sz="1600" kern="100" dirty="0">
                <a:cs typeface="Times New Roman" panose="02020603050405020304" pitchFamily="18" charset="0"/>
              </a:rPr>
              <a:t>个星期）要重新调整一下目标阈值</a:t>
            </a:r>
            <a:r>
              <a:rPr lang="en-US" altLang="zh-CN" sz="1600" kern="100" dirty="0">
                <a:cs typeface="Times New Roman" panose="02020603050405020304" pitchFamily="18" charset="0"/>
              </a:rPr>
              <a:t>target</a:t>
            </a:r>
            <a:r>
              <a:rPr lang="zh-CN" altLang="zh-CN" sz="1600" kern="100" dirty="0">
                <a:cs typeface="Times New Roman" panose="02020603050405020304" pitchFamily="18" charset="0"/>
              </a:rPr>
              <a:t>，具体的迭代更新公式是：</a:t>
            </a:r>
            <a:endParaRPr lang="en-US" altLang="zh-CN" sz="1600" kern="100" dirty="0">
              <a:cs typeface="Times New Roman" panose="02020603050405020304" pitchFamily="18" charset="0"/>
            </a:endParaRPr>
          </a:p>
          <a:p>
            <a:pPr algn="just">
              <a:lnSpc>
                <a:spcPts val="2200"/>
              </a:lnSpc>
              <a:spcAft>
                <a:spcPts val="0"/>
              </a:spcAft>
            </a:pPr>
            <a:endParaRPr lang="en-US" altLang="zh-CN" sz="1600" kern="100" dirty="0">
              <a:cs typeface="Times New Roman" panose="02020603050405020304" pitchFamily="18" charset="0"/>
            </a:endParaRPr>
          </a:p>
          <a:p>
            <a:pPr algn="just">
              <a:lnSpc>
                <a:spcPts val="2200"/>
              </a:lnSpc>
              <a:spcAft>
                <a:spcPts val="0"/>
              </a:spcAft>
            </a:pPr>
            <a:endParaRPr lang="en-US" altLang="zh-CN" sz="1600" kern="100" dirty="0">
              <a:cs typeface="Times New Roman" panose="02020603050405020304" pitchFamily="18" charset="0"/>
            </a:endParaRPr>
          </a:p>
          <a:p>
            <a:pPr algn="just">
              <a:lnSpc>
                <a:spcPts val="2200"/>
              </a:lnSpc>
              <a:spcAft>
                <a:spcPts val="0"/>
              </a:spcAft>
            </a:pPr>
            <a:endParaRPr lang="en-US" altLang="zh-CN" sz="1600" kern="100" dirty="0">
              <a:cs typeface="Times New Roman" panose="02020603050405020304" pitchFamily="18" charset="0"/>
            </a:endParaRPr>
          </a:p>
          <a:p>
            <a:pPr algn="just">
              <a:lnSpc>
                <a:spcPts val="2200"/>
              </a:lnSpc>
              <a:spcAft>
                <a:spcPts val="0"/>
              </a:spcAft>
            </a:pPr>
            <a:r>
              <a:rPr lang="en-US" altLang="zh-CN" sz="1600" kern="100" dirty="0">
                <a:cs typeface="Times New Roman" panose="02020603050405020304" pitchFamily="18" charset="0"/>
              </a:rPr>
              <a:t>expected time:</a:t>
            </a:r>
            <a:r>
              <a:rPr lang="zh-CN" altLang="zh-CN" b="1" dirty="0"/>
              <a:t>预期的</a:t>
            </a:r>
            <a:r>
              <a:rPr lang="zh-CN" altLang="zh-CN" dirty="0"/>
              <a:t>两次调整的间隔时间，即</a:t>
            </a:r>
            <a:r>
              <a:rPr lang="en-US" altLang="zh-CN" dirty="0"/>
              <a:t>2016</a:t>
            </a:r>
            <a:r>
              <a:rPr lang="zh-CN" altLang="zh-CN" dirty="0"/>
              <a:t>乘以</a:t>
            </a:r>
            <a:r>
              <a:rPr lang="en-US" altLang="zh-CN" dirty="0"/>
              <a:t>10</a:t>
            </a:r>
            <a:r>
              <a:rPr lang="zh-CN" altLang="zh-CN" dirty="0"/>
              <a:t>分钟</a:t>
            </a:r>
            <a:r>
              <a:rPr lang="en-US" altLang="zh-CN" dirty="0"/>
              <a:t>(</a:t>
            </a:r>
            <a:r>
              <a:rPr lang="zh-CN" altLang="zh-CN" dirty="0"/>
              <a:t>大约两周</a:t>
            </a:r>
            <a:r>
              <a:rPr lang="en-US" altLang="zh-CN" dirty="0"/>
              <a:t>)</a:t>
            </a:r>
          </a:p>
          <a:p>
            <a:pPr algn="just">
              <a:lnSpc>
                <a:spcPts val="2200"/>
              </a:lnSpc>
              <a:spcAft>
                <a:spcPts val="0"/>
              </a:spcAft>
            </a:pPr>
            <a:endParaRPr lang="en-US" altLang="zh-CN" dirty="0"/>
          </a:p>
          <a:p>
            <a:pPr algn="just">
              <a:lnSpc>
                <a:spcPts val="2200"/>
              </a:lnSpc>
              <a:spcAft>
                <a:spcPts val="0"/>
              </a:spcAft>
            </a:pPr>
            <a:r>
              <a:rPr lang="en-US" altLang="zh-CN" sz="1600" kern="100" dirty="0">
                <a:cs typeface="Times New Roman" panose="02020603050405020304" pitchFamily="18" charset="0"/>
              </a:rPr>
              <a:t>actual time:</a:t>
            </a:r>
            <a:r>
              <a:rPr lang="zh-CN" altLang="zh-CN" dirty="0"/>
              <a:t>系统中产生最近的</a:t>
            </a:r>
            <a:r>
              <a:rPr lang="en-US" altLang="zh-CN" dirty="0"/>
              <a:t>2016</a:t>
            </a:r>
            <a:r>
              <a:rPr lang="zh-CN" altLang="zh-CN" dirty="0"/>
              <a:t>个区块</a:t>
            </a:r>
            <a:r>
              <a:rPr lang="zh-CN" altLang="zh-CN" b="1" dirty="0"/>
              <a:t>实际的</a:t>
            </a:r>
            <a:r>
              <a:rPr lang="zh-CN" altLang="zh-CN" dirty="0"/>
              <a:t>花费时间</a:t>
            </a:r>
            <a:endParaRPr lang="zh-CN" altLang="zh-CN" sz="1600" kern="100" dirty="0">
              <a:cs typeface="Times New Roman" panose="02020603050405020304" pitchFamily="18" charset="0"/>
            </a:endParaRPr>
          </a:p>
        </p:txBody>
      </p:sp>
      <p:sp>
        <p:nvSpPr>
          <p:cNvPr id="4" name="Rectangle 2">
            <a:extLst>
              <a:ext uri="{FF2B5EF4-FFF2-40B4-BE49-F238E27FC236}">
                <a16:creationId xmlns:a16="http://schemas.microsoft.com/office/drawing/2014/main" id="{0B00039A-E22F-4810-B8F3-55DC144A3F55}"/>
              </a:ext>
            </a:extLst>
          </p:cNvPr>
          <p:cNvSpPr>
            <a:spLocks noChangeArrowheads="1"/>
          </p:cNvSpPr>
          <p:nvPr/>
        </p:nvSpPr>
        <p:spPr bwMode="auto">
          <a:xfrm>
            <a:off x="1147664" y="2369974"/>
            <a:ext cx="127310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B54D40AD-F59B-44E6-9A5E-D1829F7DEC77}"/>
              </a:ext>
            </a:extLst>
          </p:cNvPr>
          <p:cNvGraphicFramePr>
            <a:graphicFrameLocks noChangeAspect="1"/>
          </p:cNvGraphicFramePr>
          <p:nvPr>
            <p:extLst>
              <p:ext uri="{D42A27DB-BD31-4B8C-83A1-F6EECF244321}">
                <p14:modId xmlns:p14="http://schemas.microsoft.com/office/powerpoint/2010/main" val="2927902809"/>
              </p:ext>
            </p:extLst>
          </p:nvPr>
        </p:nvGraphicFramePr>
        <p:xfrm>
          <a:off x="979714" y="2659224"/>
          <a:ext cx="3111757" cy="615820"/>
        </p:xfrm>
        <a:graphic>
          <a:graphicData uri="http://schemas.openxmlformats.org/presentationml/2006/ole">
            <mc:AlternateContent xmlns:mc="http://schemas.openxmlformats.org/markup-compatibility/2006">
              <mc:Choice xmlns:v="urn:schemas-microsoft-com:vml" Requires="v">
                <p:oleObj spid="_x0000_s5152" name="Equation" r:id="rId4" imgW="2120900" imgH="419100" progId="Equation.DSMT4">
                  <p:embed/>
                </p:oleObj>
              </mc:Choice>
              <mc:Fallback>
                <p:oleObj name="Equation" r:id="rId4" imgW="2120900" imgH="4191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714" y="2659224"/>
                        <a:ext cx="3111757" cy="615820"/>
                      </a:xfrm>
                      <a:prstGeom prst="rect">
                        <a:avLst/>
                      </a:prstGeom>
                      <a:noFill/>
                    </p:spPr>
                  </p:pic>
                </p:oleObj>
              </mc:Fallback>
            </mc:AlternateContent>
          </a:graphicData>
        </a:graphic>
      </p:graphicFrame>
      <p:sp>
        <p:nvSpPr>
          <p:cNvPr id="6" name="矩形 5">
            <a:extLst>
              <a:ext uri="{FF2B5EF4-FFF2-40B4-BE49-F238E27FC236}">
                <a16:creationId xmlns:a16="http://schemas.microsoft.com/office/drawing/2014/main" id="{8360077C-74A9-4070-885C-37644F22010F}"/>
              </a:ext>
            </a:extLst>
          </p:cNvPr>
          <p:cNvSpPr/>
          <p:nvPr/>
        </p:nvSpPr>
        <p:spPr>
          <a:xfrm>
            <a:off x="735099" y="1123099"/>
            <a:ext cx="1800493" cy="369332"/>
          </a:xfrm>
          <a:prstGeom prst="rect">
            <a:avLst/>
          </a:prstGeom>
          <a:noFill/>
        </p:spPr>
        <p:txBody>
          <a:bodyPr wrap="none" lIns="91440" tIns="45720" rIns="91440" bIns="45720">
            <a:spAutoFit/>
          </a:bodyPr>
          <a:lstStyle/>
          <a:p>
            <a:pPr algn="ctr"/>
            <a:r>
              <a:rPr lang="zh-CN" altLang="en-US" dirty="0">
                <a:ln w="0"/>
                <a:effectLst>
                  <a:outerShdw blurRad="38100" dist="19050" dir="2700000" algn="tl" rotWithShape="0">
                    <a:schemeClr val="dk1">
                      <a:alpha val="40000"/>
                    </a:schemeClr>
                  </a:outerShdw>
                </a:effectLst>
              </a:rPr>
              <a:t>挖矿难度的更新</a:t>
            </a:r>
            <a:endParaRPr lang="zh-CN" altLang="en-US" b="0" cap="none" spc="0" dirty="0">
              <a:ln w="0"/>
              <a:solidFill>
                <a:schemeClr val="tx1"/>
              </a:solidFill>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C57E69BD-0CAF-4588-B948-6B707F6BD11C}"/>
              </a:ext>
            </a:extLst>
          </p:cNvPr>
          <p:cNvSpPr/>
          <p:nvPr/>
        </p:nvSpPr>
        <p:spPr>
          <a:xfrm>
            <a:off x="6942051" y="1159954"/>
            <a:ext cx="2492991" cy="369332"/>
          </a:xfrm>
          <a:prstGeom prst="rect">
            <a:avLst/>
          </a:prstGeom>
          <a:noFill/>
        </p:spPr>
        <p:txBody>
          <a:bodyPr wrap="none" lIns="91440" tIns="45720" rIns="91440" bIns="45720">
            <a:spAutoFit/>
          </a:bodyPr>
          <a:lstStyle/>
          <a:p>
            <a:pPr algn="ctr"/>
            <a:r>
              <a:rPr lang="zh-CN" altLang="en-US" dirty="0">
                <a:ln w="0"/>
                <a:effectLst>
                  <a:outerShdw blurRad="38100" dist="19050" dir="2700000" algn="tl" rotWithShape="0">
                    <a:schemeClr val="dk1">
                      <a:alpha val="40000"/>
                    </a:schemeClr>
                  </a:outerShdw>
                </a:effectLst>
              </a:rPr>
              <a:t>为什么要调整挖矿难度</a:t>
            </a:r>
            <a:endParaRPr lang="zh-CN" altLang="en-US" b="0" cap="none" spc="0" dirty="0">
              <a:ln w="0"/>
              <a:solidFill>
                <a:schemeClr val="tx1"/>
              </a:solidFill>
              <a:effectLst>
                <a:outerShdw blurRad="38100" dist="19050" dir="2700000" algn="tl" rotWithShape="0">
                  <a:schemeClr val="dk1">
                    <a:alpha val="40000"/>
                  </a:schemeClr>
                </a:outerShdw>
              </a:effectLst>
            </a:endParaRPr>
          </a:p>
        </p:txBody>
      </p:sp>
      <p:sp>
        <p:nvSpPr>
          <p:cNvPr id="9" name="矩形: 圆角 8">
            <a:extLst>
              <a:ext uri="{FF2B5EF4-FFF2-40B4-BE49-F238E27FC236}">
                <a16:creationId xmlns:a16="http://schemas.microsoft.com/office/drawing/2014/main" id="{A7619D91-1C7C-4890-9FFD-2B49F94DE3FB}"/>
              </a:ext>
            </a:extLst>
          </p:cNvPr>
          <p:cNvSpPr/>
          <p:nvPr/>
        </p:nvSpPr>
        <p:spPr bwMode="auto">
          <a:xfrm>
            <a:off x="6123992" y="1614196"/>
            <a:ext cx="5309119" cy="3629608"/>
          </a:xfrm>
          <a:prstGeom prst="roundRect">
            <a:avLst/>
          </a:prstGeom>
          <a:solidFill>
            <a:srgbClr val="92D050"/>
          </a:solidFill>
          <a:ln>
            <a:solidFill>
              <a:schemeClr val="tx1"/>
            </a:solidFill>
          </a:ln>
        </p:spPr>
        <p:txBody>
          <a:bodyPr vert="horz" wrap="square" lIns="91440" tIns="45720" rIns="91440" bIns="45720" numCol="1" rtlCol="0" anchor="t" anchorCtr="0" compatLnSpc="1"/>
          <a:lstStyle/>
          <a:p>
            <a:pPr algn="just">
              <a:lnSpc>
                <a:spcPts val="2200"/>
              </a:lnSpc>
              <a:spcAft>
                <a:spcPts val="0"/>
              </a:spcAft>
            </a:pPr>
            <a:r>
              <a:rPr lang="zh-CN" altLang="en-US" sz="1600" kern="100" dirty="0">
                <a:cs typeface="Times New Roman" panose="02020603050405020304" pitchFamily="18" charset="0"/>
              </a:rPr>
              <a:t>系统中的总算力越来越强，如果挖矿难度保持不变，那么平均出块时间会越来越短，这会导致整个区块链分叉过多。</a:t>
            </a:r>
            <a:endParaRPr lang="en-US" altLang="zh-CN" sz="1600" kern="100" dirty="0">
              <a:cs typeface="Times New Roman" panose="02020603050405020304" pitchFamily="18" charset="0"/>
            </a:endParaRPr>
          </a:p>
          <a:p>
            <a:pPr algn="just">
              <a:lnSpc>
                <a:spcPts val="2200"/>
              </a:lnSpc>
              <a:spcAft>
                <a:spcPts val="0"/>
              </a:spcAft>
            </a:pPr>
            <a:endParaRPr lang="en-US" altLang="zh-CN" sz="1600" kern="100" dirty="0">
              <a:cs typeface="Times New Roman" panose="02020603050405020304" pitchFamily="18" charset="0"/>
            </a:endParaRPr>
          </a:p>
          <a:p>
            <a:pPr algn="just">
              <a:lnSpc>
                <a:spcPts val="2200"/>
              </a:lnSpc>
              <a:spcAft>
                <a:spcPts val="0"/>
              </a:spcAft>
            </a:pPr>
            <a:r>
              <a:rPr lang="zh-CN" altLang="en-US" sz="1600" kern="100" dirty="0">
                <a:cs typeface="Times New Roman" panose="02020603050405020304" pitchFamily="18" charset="0"/>
              </a:rPr>
              <a:t>分叉过多会导致整个比特币系统的算力分散，系统更容易受到分叉攻击的影响</a:t>
            </a:r>
            <a:r>
              <a:rPr lang="en-US" altLang="zh-CN" sz="1600" kern="100" dirty="0">
                <a:cs typeface="Times New Roman" panose="02020603050405020304" pitchFamily="18" charset="0"/>
              </a:rPr>
              <a:t>(</a:t>
            </a:r>
            <a:r>
              <a:rPr lang="zh-CN" altLang="en-US" sz="1600" kern="100" dirty="0">
                <a:cs typeface="Times New Roman" panose="02020603050405020304" pitchFamily="18" charset="0"/>
              </a:rPr>
              <a:t>在系统二分叉时，恶意节点算力只需要达到整个系统的</a:t>
            </a:r>
            <a:r>
              <a:rPr lang="en-US" altLang="zh-CN" sz="1600" kern="100" dirty="0">
                <a:cs typeface="Times New Roman" panose="02020603050405020304" pitchFamily="18" charset="0"/>
              </a:rPr>
              <a:t>51%</a:t>
            </a:r>
            <a:r>
              <a:rPr lang="zh-CN" altLang="en-US" sz="1600" kern="100" dirty="0">
                <a:cs typeface="Times New Roman" panose="02020603050405020304" pitchFamily="18" charset="0"/>
              </a:rPr>
              <a:t>，但在多分叉系统中，恶意节点算力可能只需要百分之十几就足够了</a:t>
            </a:r>
            <a:r>
              <a:rPr lang="en-US" altLang="zh-CN" sz="1600" kern="100" dirty="0">
                <a:cs typeface="Times New Roman" panose="02020603050405020304" pitchFamily="18" charset="0"/>
              </a:rPr>
              <a:t>)</a:t>
            </a:r>
          </a:p>
          <a:p>
            <a:pPr algn="just">
              <a:lnSpc>
                <a:spcPts val="2200"/>
              </a:lnSpc>
              <a:spcAft>
                <a:spcPts val="0"/>
              </a:spcAft>
            </a:pPr>
            <a:endParaRPr lang="en-US" altLang="zh-CN" sz="1600" kern="100" dirty="0">
              <a:cs typeface="Times New Roman" panose="02020603050405020304" pitchFamily="18" charset="0"/>
            </a:endParaRPr>
          </a:p>
          <a:p>
            <a:pPr algn="just">
              <a:lnSpc>
                <a:spcPts val="2200"/>
              </a:lnSpc>
              <a:spcAft>
                <a:spcPts val="0"/>
              </a:spcAft>
            </a:pPr>
            <a:endParaRPr lang="zh-CN" altLang="zh-CN" sz="1600" kern="100" dirty="0">
              <a:cs typeface="Times New Roman" panose="02020603050405020304" pitchFamily="18" charset="0"/>
            </a:endParaRPr>
          </a:p>
        </p:txBody>
      </p:sp>
    </p:spTree>
    <p:extLst>
      <p:ext uri="{BB962C8B-B14F-4D97-AF65-F5344CB8AC3E}">
        <p14:creationId xmlns:p14="http://schemas.microsoft.com/office/powerpoint/2010/main" val="459272998"/>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1AFB1E-A3EE-4E1E-81E7-51A50B0BB84D}"/>
              </a:ext>
            </a:extLst>
          </p:cNvPr>
          <p:cNvSpPr/>
          <p:nvPr/>
        </p:nvSpPr>
        <p:spPr>
          <a:xfrm>
            <a:off x="307910" y="167244"/>
            <a:ext cx="4852611" cy="52322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ln w="0"/>
                <a:solidFill>
                  <a:srgbClr val="2D2D8A"/>
                </a:solidFill>
                <a:effectLst>
                  <a:outerShdw blurRad="38100" dist="19050" dir="2700000" algn="tl" rotWithShape="0">
                    <a:srgbClr val="000000">
                      <a:alpha val="40000"/>
                    </a:srgbClr>
                  </a:outerShdw>
                </a:effectLst>
                <a:latin typeface="Times New Roman"/>
                <a:ea typeface="宋体"/>
              </a:rPr>
              <a:t>5</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 </a:t>
            </a:r>
            <a:r>
              <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挖矿机制</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a:t>
            </a:r>
            <a:r>
              <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挖矿</a:t>
            </a:r>
            <a:r>
              <a:rPr lang="zh-CN" altLang="en-US" sz="2800" dirty="0">
                <a:ln w="0"/>
                <a:solidFill>
                  <a:srgbClr val="2D2D8A"/>
                </a:solidFill>
                <a:effectLst>
                  <a:outerShdw blurRad="38100" dist="19050" dir="2700000" algn="tl" rotWithShape="0">
                    <a:srgbClr val="000000">
                      <a:alpha val="40000"/>
                    </a:srgbClr>
                  </a:outerShdw>
                </a:effectLst>
                <a:latin typeface="Times New Roman"/>
                <a:ea typeface="宋体"/>
              </a:rPr>
              <a:t>设备与趋势</a:t>
            </a:r>
            <a:endPar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endParaRPr>
          </a:p>
        </p:txBody>
      </p:sp>
      <p:sp>
        <p:nvSpPr>
          <p:cNvPr id="4" name="Rectangle 2">
            <a:extLst>
              <a:ext uri="{FF2B5EF4-FFF2-40B4-BE49-F238E27FC236}">
                <a16:creationId xmlns:a16="http://schemas.microsoft.com/office/drawing/2014/main" id="{0B00039A-E22F-4810-B8F3-55DC144A3F55}"/>
              </a:ext>
            </a:extLst>
          </p:cNvPr>
          <p:cNvSpPr>
            <a:spLocks noChangeArrowheads="1"/>
          </p:cNvSpPr>
          <p:nvPr/>
        </p:nvSpPr>
        <p:spPr bwMode="auto">
          <a:xfrm>
            <a:off x="1147664" y="2369974"/>
            <a:ext cx="127310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id="{33AE4C3D-F5C4-461F-8A54-6D09B5B9F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82" y="1218654"/>
            <a:ext cx="2877956" cy="1800778"/>
          </a:xfrm>
          <a:prstGeom prst="rect">
            <a:avLst/>
          </a:prstGeom>
        </p:spPr>
      </p:pic>
      <p:sp>
        <p:nvSpPr>
          <p:cNvPr id="11" name="矩形 10">
            <a:extLst>
              <a:ext uri="{FF2B5EF4-FFF2-40B4-BE49-F238E27FC236}">
                <a16:creationId xmlns:a16="http://schemas.microsoft.com/office/drawing/2014/main" id="{1D0D21BB-B26E-4616-8ABD-70A2C09159B2}"/>
              </a:ext>
            </a:extLst>
          </p:cNvPr>
          <p:cNvSpPr/>
          <p:nvPr/>
        </p:nvSpPr>
        <p:spPr>
          <a:xfrm>
            <a:off x="1029111" y="3261250"/>
            <a:ext cx="2408032" cy="461665"/>
          </a:xfrm>
          <a:prstGeom prst="rect">
            <a:avLst/>
          </a:prstGeom>
          <a:noFill/>
        </p:spPr>
        <p:txBody>
          <a:bodyPr wrap="none" lIns="91440" tIns="45720" rIns="91440" bIns="45720">
            <a:spAutoFit/>
          </a:bodyPr>
          <a:lstStyle/>
          <a:p>
            <a:pPr algn="ctr"/>
            <a:r>
              <a:rPr lang="zh-CN" altLang="en-US" sz="2400" b="0" cap="none" spc="0" dirty="0">
                <a:ln w="0"/>
                <a:solidFill>
                  <a:schemeClr val="tx1"/>
                </a:solidFill>
                <a:effectLst>
                  <a:outerShdw blurRad="38100" dist="19050" dir="2700000" algn="tl" rotWithShape="0">
                    <a:schemeClr val="dk1">
                      <a:alpha val="40000"/>
                    </a:schemeClr>
                  </a:outerShdw>
                </a:effectLst>
              </a:rPr>
              <a:t>第一代设备</a:t>
            </a:r>
            <a:r>
              <a:rPr lang="en-US" altLang="zh-CN" sz="2400" b="0" cap="none" spc="0" dirty="0">
                <a:ln w="0"/>
                <a:solidFill>
                  <a:schemeClr val="tx1"/>
                </a:solidFill>
                <a:effectLst>
                  <a:outerShdw blurRad="38100" dist="19050" dir="2700000" algn="tl" rotWithShape="0">
                    <a:schemeClr val="dk1">
                      <a:alpha val="40000"/>
                    </a:schemeClr>
                  </a:outerShdw>
                </a:effectLst>
              </a:rPr>
              <a:t>:CPU</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13" name="图片 12">
            <a:extLst>
              <a:ext uri="{FF2B5EF4-FFF2-40B4-BE49-F238E27FC236}">
                <a16:creationId xmlns:a16="http://schemas.microsoft.com/office/drawing/2014/main" id="{76A6D9AD-FF26-42D9-883E-18FA24BA29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1502" y="1148719"/>
            <a:ext cx="3099668" cy="1870713"/>
          </a:xfrm>
          <a:prstGeom prst="rect">
            <a:avLst/>
          </a:prstGeom>
        </p:spPr>
      </p:pic>
      <p:sp>
        <p:nvSpPr>
          <p:cNvPr id="14" name="矩形 13">
            <a:extLst>
              <a:ext uri="{FF2B5EF4-FFF2-40B4-BE49-F238E27FC236}">
                <a16:creationId xmlns:a16="http://schemas.microsoft.com/office/drawing/2014/main" id="{B03A7203-CBAA-4A28-BD80-514712D37BE3}"/>
              </a:ext>
            </a:extLst>
          </p:cNvPr>
          <p:cNvSpPr/>
          <p:nvPr/>
        </p:nvSpPr>
        <p:spPr>
          <a:xfrm>
            <a:off x="8032764" y="3242587"/>
            <a:ext cx="3741730" cy="461665"/>
          </a:xfrm>
          <a:prstGeom prst="rect">
            <a:avLst/>
          </a:prstGeom>
          <a:noFill/>
        </p:spPr>
        <p:txBody>
          <a:bodyPr wrap="none" lIns="91440" tIns="45720" rIns="91440" bIns="45720">
            <a:spAutoFit/>
          </a:bodyPr>
          <a:lstStyle/>
          <a:p>
            <a:pPr algn="ctr"/>
            <a:r>
              <a:rPr lang="zh-CN" altLang="en-US" sz="2400" b="0" cap="none" spc="0" dirty="0">
                <a:ln w="0"/>
                <a:solidFill>
                  <a:schemeClr val="tx1"/>
                </a:solidFill>
                <a:effectLst>
                  <a:outerShdw blurRad="38100" dist="19050" dir="2700000" algn="tl" rotWithShape="0">
                    <a:schemeClr val="dk1">
                      <a:alpha val="40000"/>
                    </a:schemeClr>
                  </a:outerShdw>
                </a:effectLst>
              </a:rPr>
              <a:t>第三代设备</a:t>
            </a:r>
            <a:r>
              <a:rPr lang="en-US" altLang="zh-CN" sz="2400" b="0" cap="none" spc="0" dirty="0">
                <a:ln w="0"/>
                <a:solidFill>
                  <a:schemeClr val="tx1"/>
                </a:solidFill>
                <a:effectLst>
                  <a:outerShdw blurRad="38100" dist="19050" dir="2700000" algn="tl" rotWithShape="0">
                    <a:schemeClr val="dk1">
                      <a:alpha val="40000"/>
                    </a:schemeClr>
                  </a:outerShdw>
                </a:effectLst>
              </a:rPr>
              <a:t>:</a:t>
            </a:r>
            <a:r>
              <a:rPr lang="zh-CN" altLang="en-US" sz="2400" b="0" cap="none" spc="0" dirty="0">
                <a:ln w="0"/>
                <a:solidFill>
                  <a:schemeClr val="tx1"/>
                </a:solidFill>
                <a:effectLst>
                  <a:outerShdw blurRad="38100" dist="19050" dir="2700000" algn="tl" rotWithShape="0">
                    <a:schemeClr val="dk1">
                      <a:alpha val="40000"/>
                    </a:schemeClr>
                  </a:outerShdw>
                </a:effectLst>
              </a:rPr>
              <a:t>专用</a:t>
            </a:r>
            <a:r>
              <a:rPr lang="en-US" altLang="zh-CN" sz="2400" b="0" cap="none" spc="0" dirty="0">
                <a:ln w="0"/>
                <a:solidFill>
                  <a:schemeClr val="tx1"/>
                </a:solidFill>
                <a:effectLst>
                  <a:outerShdw blurRad="38100" dist="19050" dir="2700000" algn="tl" rotWithShape="0">
                    <a:schemeClr val="dk1">
                      <a:alpha val="40000"/>
                    </a:schemeClr>
                  </a:outerShdw>
                </a:effectLst>
              </a:rPr>
              <a:t>ASCI</a:t>
            </a:r>
            <a:r>
              <a:rPr lang="zh-CN" altLang="en-US" sz="2400" b="0" cap="none" spc="0" dirty="0">
                <a:ln w="0"/>
                <a:solidFill>
                  <a:schemeClr val="tx1"/>
                </a:solidFill>
                <a:effectLst>
                  <a:outerShdw blurRad="38100" dist="19050" dir="2700000" algn="tl" rotWithShape="0">
                    <a:schemeClr val="dk1">
                      <a:alpha val="40000"/>
                    </a:schemeClr>
                  </a:outerShdw>
                </a:effectLst>
              </a:rPr>
              <a:t>芯片</a:t>
            </a:r>
          </a:p>
        </p:txBody>
      </p:sp>
      <p:pic>
        <p:nvPicPr>
          <p:cNvPr id="16" name="图片 15">
            <a:extLst>
              <a:ext uri="{FF2B5EF4-FFF2-40B4-BE49-F238E27FC236}">
                <a16:creationId xmlns:a16="http://schemas.microsoft.com/office/drawing/2014/main" id="{F3F993F6-698B-425B-ACC2-47467C2100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4650" y="1015655"/>
            <a:ext cx="2877956" cy="2003777"/>
          </a:xfrm>
          <a:prstGeom prst="rect">
            <a:avLst/>
          </a:prstGeom>
        </p:spPr>
      </p:pic>
      <p:sp>
        <p:nvSpPr>
          <p:cNvPr id="17" name="矩形 16">
            <a:extLst>
              <a:ext uri="{FF2B5EF4-FFF2-40B4-BE49-F238E27FC236}">
                <a16:creationId xmlns:a16="http://schemas.microsoft.com/office/drawing/2014/main" id="{DF2D056E-BF68-4FFA-8353-75E3F8F23BBD}"/>
              </a:ext>
            </a:extLst>
          </p:cNvPr>
          <p:cNvSpPr/>
          <p:nvPr/>
        </p:nvSpPr>
        <p:spPr>
          <a:xfrm>
            <a:off x="4628504" y="3261249"/>
            <a:ext cx="2425664" cy="461665"/>
          </a:xfrm>
          <a:prstGeom prst="rect">
            <a:avLst/>
          </a:prstGeom>
          <a:noFill/>
        </p:spPr>
        <p:txBody>
          <a:bodyPr wrap="none" lIns="91440" tIns="45720" rIns="91440" bIns="45720">
            <a:spAutoFit/>
          </a:bodyPr>
          <a:lstStyle/>
          <a:p>
            <a:pPr algn="ctr"/>
            <a:r>
              <a:rPr lang="zh-CN" altLang="en-US" sz="2400" b="0" cap="none" spc="0" dirty="0">
                <a:ln w="0"/>
                <a:solidFill>
                  <a:schemeClr val="tx1"/>
                </a:solidFill>
                <a:effectLst>
                  <a:outerShdw blurRad="38100" dist="19050" dir="2700000" algn="tl" rotWithShape="0">
                    <a:schemeClr val="dk1">
                      <a:alpha val="40000"/>
                    </a:schemeClr>
                  </a:outerShdw>
                </a:effectLst>
              </a:rPr>
              <a:t>第</a:t>
            </a:r>
            <a:r>
              <a:rPr lang="zh-CN" altLang="en-US" sz="2400" dirty="0">
                <a:ln w="0"/>
                <a:effectLst>
                  <a:outerShdw blurRad="38100" dist="19050" dir="2700000" algn="tl" rotWithShape="0">
                    <a:schemeClr val="dk1">
                      <a:alpha val="40000"/>
                    </a:schemeClr>
                  </a:outerShdw>
                </a:effectLst>
              </a:rPr>
              <a:t>二</a:t>
            </a:r>
            <a:r>
              <a:rPr lang="zh-CN" altLang="en-US" sz="2400" b="0" cap="none" spc="0" dirty="0">
                <a:ln w="0"/>
                <a:solidFill>
                  <a:schemeClr val="tx1"/>
                </a:solidFill>
                <a:effectLst>
                  <a:outerShdw blurRad="38100" dist="19050" dir="2700000" algn="tl" rotWithShape="0">
                    <a:schemeClr val="dk1">
                      <a:alpha val="40000"/>
                    </a:schemeClr>
                  </a:outerShdw>
                </a:effectLst>
              </a:rPr>
              <a:t>代设备</a:t>
            </a:r>
            <a:r>
              <a:rPr lang="en-US" altLang="zh-CN" sz="2400" b="0" cap="none" spc="0" dirty="0">
                <a:ln w="0"/>
                <a:solidFill>
                  <a:schemeClr val="tx1"/>
                </a:solidFill>
                <a:effectLst>
                  <a:outerShdw blurRad="38100" dist="19050" dir="2700000" algn="tl" rotWithShape="0">
                    <a:schemeClr val="dk1">
                      <a:alpha val="40000"/>
                    </a:schemeClr>
                  </a:outerShdw>
                </a:effectLst>
              </a:rPr>
              <a:t>:GPU</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20" name="图片 19">
            <a:extLst>
              <a:ext uri="{FF2B5EF4-FFF2-40B4-BE49-F238E27FC236}">
                <a16:creationId xmlns:a16="http://schemas.microsoft.com/office/drawing/2014/main" id="{BAC024E9-0117-41F9-9367-07AE1103FA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910" y="3838569"/>
            <a:ext cx="4480767" cy="2520431"/>
          </a:xfrm>
          <a:prstGeom prst="rect">
            <a:avLst/>
          </a:prstGeom>
        </p:spPr>
      </p:pic>
      <p:sp>
        <p:nvSpPr>
          <p:cNvPr id="21" name="矩形 20">
            <a:extLst>
              <a:ext uri="{FF2B5EF4-FFF2-40B4-BE49-F238E27FC236}">
                <a16:creationId xmlns:a16="http://schemas.microsoft.com/office/drawing/2014/main" id="{DDDCADCA-FE15-4446-8E4B-736775BF94F0}"/>
              </a:ext>
            </a:extLst>
          </p:cNvPr>
          <p:cNvSpPr/>
          <p:nvPr/>
        </p:nvSpPr>
        <p:spPr>
          <a:xfrm>
            <a:off x="879150" y="6359000"/>
            <a:ext cx="3023100" cy="461665"/>
          </a:xfrm>
          <a:prstGeom prst="rect">
            <a:avLst/>
          </a:prstGeom>
          <a:noFill/>
        </p:spPr>
        <p:txBody>
          <a:bodyPr wrap="square" lIns="91440" tIns="45720" rIns="91440" bIns="45720">
            <a:spAutoFit/>
          </a:bodyPr>
          <a:lstStyle/>
          <a:p>
            <a:pPr algn="ctr"/>
            <a:r>
              <a:rPr lang="zh-CN" altLang="en-US" sz="2400" b="0" cap="none" spc="0" dirty="0">
                <a:ln w="0"/>
                <a:solidFill>
                  <a:schemeClr val="bg2"/>
                </a:solidFill>
                <a:effectLst>
                  <a:outerShdw blurRad="38100" dist="19050" dir="2700000" algn="tl" rotWithShape="0">
                    <a:schemeClr val="dk1">
                      <a:alpha val="40000"/>
                    </a:schemeClr>
                  </a:outerShdw>
                </a:effectLst>
              </a:rPr>
              <a:t>发展趋势：大型矿池</a:t>
            </a:r>
          </a:p>
        </p:txBody>
      </p:sp>
      <p:pic>
        <p:nvPicPr>
          <p:cNvPr id="22" name="图片 21">
            <a:extLst>
              <a:ext uri="{FF2B5EF4-FFF2-40B4-BE49-F238E27FC236}">
                <a16:creationId xmlns:a16="http://schemas.microsoft.com/office/drawing/2014/main" id="{ADCB7CBA-9DA6-4026-8107-35EA5A2F077A}"/>
              </a:ext>
            </a:extLst>
          </p:cNvPr>
          <p:cNvPicPr/>
          <p:nvPr/>
        </p:nvPicPr>
        <p:blipFill>
          <a:blip r:embed="rId7"/>
          <a:stretch>
            <a:fillRect/>
          </a:stretch>
        </p:blipFill>
        <p:spPr>
          <a:xfrm>
            <a:off x="5814228" y="4034206"/>
            <a:ext cx="4089400" cy="2129155"/>
          </a:xfrm>
          <a:prstGeom prst="rect">
            <a:avLst/>
          </a:prstGeom>
        </p:spPr>
      </p:pic>
    </p:spTree>
    <p:extLst>
      <p:ext uri="{BB962C8B-B14F-4D97-AF65-F5344CB8AC3E}">
        <p14:creationId xmlns:p14="http://schemas.microsoft.com/office/powerpoint/2010/main" val="3461638180"/>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p:cNvSpPr/>
          <p:nvPr/>
        </p:nvSpPr>
        <p:spPr>
          <a:xfrm>
            <a:off x="5157288" y="809374"/>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01</a:t>
            </a:r>
            <a:endParaRPr lang="zh-CN" altLang="en-US" sz="24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1743421" y="1776690"/>
            <a:ext cx="5651845" cy="307340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56426" y="1882709"/>
            <a:ext cx="5261917" cy="2861362"/>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a:off x="6476732" y="809374"/>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密码学原理</a:t>
            </a:r>
          </a:p>
        </p:txBody>
      </p:sp>
      <p:sp>
        <p:nvSpPr>
          <p:cNvPr id="60" name="圆角矩形 59"/>
          <p:cNvSpPr/>
          <p:nvPr/>
        </p:nvSpPr>
        <p:spPr>
          <a:xfrm>
            <a:off x="6476732" y="1777297"/>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prstClr val="white"/>
                </a:solidFill>
              </a:rPr>
              <a:t>数据结构</a:t>
            </a:r>
            <a:endParaRPr lang="zh-CN" altLang="en-US" sz="2400" b="1" dirty="0"/>
          </a:p>
        </p:txBody>
      </p:sp>
      <p:sp>
        <p:nvSpPr>
          <p:cNvPr id="61" name="圆角矩形 60"/>
          <p:cNvSpPr/>
          <p:nvPr/>
        </p:nvSpPr>
        <p:spPr>
          <a:xfrm>
            <a:off x="6476732" y="2745224"/>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a:solidFill>
                  <a:prstClr val="white"/>
                </a:solidFill>
              </a:rPr>
              <a:t>交易过程与协议</a:t>
            </a:r>
          </a:p>
        </p:txBody>
      </p:sp>
      <p:sp>
        <p:nvSpPr>
          <p:cNvPr id="62" name="圆角矩形 61"/>
          <p:cNvSpPr/>
          <p:nvPr/>
        </p:nvSpPr>
        <p:spPr>
          <a:xfrm>
            <a:off x="6476732" y="3713149"/>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系统实现</a:t>
            </a:r>
          </a:p>
        </p:txBody>
      </p:sp>
      <p:sp>
        <p:nvSpPr>
          <p:cNvPr id="64" name="TextBox 78"/>
          <p:cNvSpPr txBox="1"/>
          <p:nvPr/>
        </p:nvSpPr>
        <p:spPr>
          <a:xfrm>
            <a:off x="565975" y="361767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56156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p>
        </p:txBody>
      </p:sp>
      <p:sp>
        <p:nvSpPr>
          <p:cNvPr id="18" name="矩形: 圆角 17"/>
          <p:cNvSpPr/>
          <p:nvPr/>
        </p:nvSpPr>
        <p:spPr>
          <a:xfrm>
            <a:off x="5157288" y="1777297"/>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02</a:t>
            </a:r>
            <a:endParaRPr lang="zh-CN" altLang="en-US" sz="2400" b="1" dirty="0">
              <a:latin typeface="微软雅黑" panose="020B0503020204020204" pitchFamily="34" charset="-122"/>
              <a:ea typeface="微软雅黑" panose="020B0503020204020204" pitchFamily="34" charset="-122"/>
            </a:endParaRPr>
          </a:p>
        </p:txBody>
      </p:sp>
      <p:sp>
        <p:nvSpPr>
          <p:cNvPr id="19" name="矩形: 圆角 18"/>
          <p:cNvSpPr/>
          <p:nvPr/>
        </p:nvSpPr>
        <p:spPr>
          <a:xfrm>
            <a:off x="5157288" y="2745221"/>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03</a:t>
            </a:r>
            <a:endParaRPr lang="zh-CN" altLang="en-US" sz="2400" b="1" dirty="0">
              <a:latin typeface="微软雅黑" panose="020B0503020204020204" pitchFamily="34" charset="-122"/>
              <a:ea typeface="微软雅黑" panose="020B0503020204020204" pitchFamily="34" charset="-122"/>
            </a:endParaRPr>
          </a:p>
        </p:txBody>
      </p:sp>
      <p:sp>
        <p:nvSpPr>
          <p:cNvPr id="20" name="矩形: 圆角 19"/>
          <p:cNvSpPr/>
          <p:nvPr/>
        </p:nvSpPr>
        <p:spPr>
          <a:xfrm>
            <a:off x="5157288" y="3713150"/>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04</a:t>
            </a:r>
            <a:endParaRPr lang="zh-CN" altLang="en-US" sz="2400" b="1" dirty="0">
              <a:latin typeface="微软雅黑" panose="020B0503020204020204" pitchFamily="34" charset="-122"/>
              <a:ea typeface="微软雅黑" panose="020B0503020204020204" pitchFamily="34" charset="-122"/>
            </a:endParaRPr>
          </a:p>
        </p:txBody>
      </p:sp>
      <p:pic>
        <p:nvPicPr>
          <p:cNvPr id="15" name="Picture 6">
            <a:extLst>
              <a:ext uri="{FF2B5EF4-FFF2-40B4-BE49-F238E27FC236}">
                <a16:creationId xmlns:a16="http://schemas.microsoft.com/office/drawing/2014/main" id="{67279E6D-1400-4C97-AEA2-2E0132D0B8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3604" y="5804955"/>
            <a:ext cx="3167647" cy="950830"/>
          </a:xfrm>
          <a:prstGeom prst="rect">
            <a:avLst/>
          </a:prstGeom>
        </p:spPr>
      </p:pic>
      <p:sp>
        <p:nvSpPr>
          <p:cNvPr id="16" name="圆角矩形 61">
            <a:extLst>
              <a:ext uri="{FF2B5EF4-FFF2-40B4-BE49-F238E27FC236}">
                <a16:creationId xmlns:a16="http://schemas.microsoft.com/office/drawing/2014/main" id="{2A0A68A5-9B3C-470F-8B86-A37171CFA9E0}"/>
              </a:ext>
            </a:extLst>
          </p:cNvPr>
          <p:cNvSpPr/>
          <p:nvPr/>
        </p:nvSpPr>
        <p:spPr>
          <a:xfrm>
            <a:off x="6476732" y="4744071"/>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挖矿机制</a:t>
            </a:r>
          </a:p>
        </p:txBody>
      </p:sp>
      <p:sp>
        <p:nvSpPr>
          <p:cNvPr id="21" name="矩形: 圆角 20">
            <a:extLst>
              <a:ext uri="{FF2B5EF4-FFF2-40B4-BE49-F238E27FC236}">
                <a16:creationId xmlns:a16="http://schemas.microsoft.com/office/drawing/2014/main" id="{B1D0E1A3-C9C5-4E9C-9FAD-7F30ECE800C5}"/>
              </a:ext>
            </a:extLst>
          </p:cNvPr>
          <p:cNvSpPr/>
          <p:nvPr/>
        </p:nvSpPr>
        <p:spPr>
          <a:xfrm>
            <a:off x="5157288" y="4744072"/>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05</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5" name="文本框 14"/>
          <p:cNvSpPr txBox="1"/>
          <p:nvPr/>
        </p:nvSpPr>
        <p:spPr>
          <a:xfrm>
            <a:off x="2590800" y="3137598"/>
            <a:ext cx="70104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感谢聆听</a:t>
            </a:r>
          </a:p>
        </p:txBody>
      </p:sp>
      <p:pic>
        <p:nvPicPr>
          <p:cNvPr id="7" name="Picture 6">
            <a:extLst>
              <a:ext uri="{FF2B5EF4-FFF2-40B4-BE49-F238E27FC236}">
                <a16:creationId xmlns:a16="http://schemas.microsoft.com/office/drawing/2014/main" id="{7E28F1BC-677B-4259-AC3F-C688F8A76A1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12176" y="779961"/>
            <a:ext cx="3167647" cy="9508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100879"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Part.1</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4EA2"/>
                </a:solidFill>
                <a:latin typeface="微软雅黑" panose="020B0503020204020204" pitchFamily="34" charset="-122"/>
                <a:ea typeface="微软雅黑" panose="020B0503020204020204" pitchFamily="34" charset="-122"/>
              </a:rPr>
              <a:t>密码学原理</a:t>
            </a:r>
          </a:p>
        </p:txBody>
      </p:sp>
      <p:pic>
        <p:nvPicPr>
          <p:cNvPr id="11" name="Picture 6">
            <a:extLst>
              <a:ext uri="{FF2B5EF4-FFF2-40B4-BE49-F238E27FC236}">
                <a16:creationId xmlns:a16="http://schemas.microsoft.com/office/drawing/2014/main" id="{1EC9C757-18DD-4880-9A17-3ACC1E26B5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5572" y="1040247"/>
            <a:ext cx="3167647" cy="9508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2EC406A-4901-A448-F03A-52CFEDAD3628}"/>
              </a:ext>
            </a:extLst>
          </p:cNvPr>
          <p:cNvSpPr>
            <a:spLocks noGrp="1"/>
          </p:cNvSpPr>
          <p:nvPr>
            <p:ph type="sldNum" sz="quarter" idx="12"/>
          </p:nvPr>
        </p:nvSpPr>
        <p:spPr/>
        <p:txBody>
          <a:bodyPr/>
          <a:lstStyle/>
          <a:p>
            <a:pPr>
              <a:defRPr/>
            </a:pPr>
            <a:fld id="{25710EC9-3631-44DA-BECC-323B6D076030}" type="slidenum">
              <a:rPr lang="en-US" altLang="zh-CN">
                <a:solidFill>
                  <a:srgbClr val="000000"/>
                </a:solidFill>
              </a:rPr>
              <a:pPr>
                <a:defRPr/>
              </a:pPr>
              <a:t>4</a:t>
            </a:fld>
            <a:endParaRPr lang="en-US" altLang="zh-CN">
              <a:solidFill>
                <a:srgbClr val="000000"/>
              </a:solidFill>
            </a:endParaRPr>
          </a:p>
        </p:txBody>
      </p:sp>
      <p:sp>
        <p:nvSpPr>
          <p:cNvPr id="2" name="矩形 1">
            <a:extLst>
              <a:ext uri="{FF2B5EF4-FFF2-40B4-BE49-F238E27FC236}">
                <a16:creationId xmlns:a16="http://schemas.microsoft.com/office/drawing/2014/main" id="{521AFB1E-A3EE-4E1E-81E7-51A50B0BB84D}"/>
              </a:ext>
            </a:extLst>
          </p:cNvPr>
          <p:cNvSpPr/>
          <p:nvPr/>
        </p:nvSpPr>
        <p:spPr>
          <a:xfrm>
            <a:off x="345117" y="232561"/>
            <a:ext cx="4195379" cy="523220"/>
          </a:xfrm>
          <a:prstGeom prst="rect">
            <a:avLst/>
          </a:prstGeom>
          <a:noFill/>
        </p:spPr>
        <p:txBody>
          <a:bodyPr wrap="none" lIns="91440" tIns="45720" rIns="91440" bIns="45720">
            <a:spAutoFit/>
          </a:bodyPr>
          <a:lstStyle/>
          <a:p>
            <a:pPr algn="ctr"/>
            <a:r>
              <a:rPr lang="en-US" altLang="zh-CN" sz="2800" b="0" cap="none" spc="0" dirty="0">
                <a:ln w="0"/>
                <a:solidFill>
                  <a:schemeClr val="accent6"/>
                </a:solidFill>
                <a:effectLst>
                  <a:outerShdw blurRad="38100" dist="19050" dir="2700000" algn="tl" rotWithShape="0">
                    <a:schemeClr val="dk1">
                      <a:alpha val="40000"/>
                    </a:schemeClr>
                  </a:outerShdw>
                </a:effectLst>
              </a:rPr>
              <a:t>1. </a:t>
            </a:r>
            <a:r>
              <a:rPr lang="zh-CN" altLang="en-US" sz="2800" b="0" cap="none" spc="0" dirty="0">
                <a:ln w="0"/>
                <a:solidFill>
                  <a:schemeClr val="accent6"/>
                </a:solidFill>
                <a:effectLst>
                  <a:outerShdw blurRad="38100" dist="19050" dir="2700000" algn="tl" rotWithShape="0">
                    <a:schemeClr val="dk1">
                      <a:alpha val="40000"/>
                    </a:schemeClr>
                  </a:outerShdw>
                </a:effectLst>
              </a:rPr>
              <a:t>密码学原理 </a:t>
            </a:r>
            <a:r>
              <a:rPr lang="en-US" altLang="zh-CN" sz="2800" b="0" cap="none" spc="0" dirty="0">
                <a:ln w="0"/>
                <a:solidFill>
                  <a:schemeClr val="accent6"/>
                </a:solidFill>
                <a:effectLst>
                  <a:outerShdw blurRad="38100" dist="19050" dir="2700000" algn="tl" rotWithShape="0">
                    <a:schemeClr val="dk1">
                      <a:alpha val="40000"/>
                    </a:schemeClr>
                  </a:outerShdw>
                </a:effectLst>
              </a:rPr>
              <a:t>– </a:t>
            </a:r>
            <a:r>
              <a:rPr lang="zh-CN" altLang="en-US" sz="2800" b="0" cap="none" spc="0" dirty="0">
                <a:ln w="0"/>
                <a:solidFill>
                  <a:schemeClr val="accent6"/>
                </a:solidFill>
                <a:effectLst>
                  <a:outerShdw blurRad="38100" dist="19050" dir="2700000" algn="tl" rotWithShape="0">
                    <a:schemeClr val="dk1">
                      <a:alpha val="40000"/>
                    </a:schemeClr>
                  </a:outerShdw>
                </a:effectLst>
              </a:rPr>
              <a:t>哈希函数</a:t>
            </a:r>
          </a:p>
        </p:txBody>
      </p:sp>
      <p:sp>
        <p:nvSpPr>
          <p:cNvPr id="6" name="矩形: 圆角 5">
            <a:extLst>
              <a:ext uri="{FF2B5EF4-FFF2-40B4-BE49-F238E27FC236}">
                <a16:creationId xmlns:a16="http://schemas.microsoft.com/office/drawing/2014/main" id="{A4AA2442-3A4C-42C4-8283-7376DC6A14C3}"/>
              </a:ext>
            </a:extLst>
          </p:cNvPr>
          <p:cNvSpPr/>
          <p:nvPr/>
        </p:nvSpPr>
        <p:spPr bwMode="auto">
          <a:xfrm>
            <a:off x="1278294" y="1567543"/>
            <a:ext cx="2248677" cy="970384"/>
          </a:xfrm>
          <a:prstGeom prst="roundRect">
            <a:avLst/>
          </a:prstGeom>
          <a:noFill/>
          <a:ln>
            <a:noFill/>
          </a:ln>
        </p:spPr>
        <p:txBody>
          <a:bodyPr vert="horz" wrap="square" lIns="91440" tIns="45720" rIns="91440" bIns="45720" numCol="1" rtlCol="0" anchor="t" anchorCtr="0" compatLnSpc="1"/>
          <a:lstStyle/>
          <a:p>
            <a:pPr marL="342900" marR="0" indent="-342900" algn="l" defTabSz="914400" rtl="0" eaLnBrk="1" fontAlgn="base" latinLnBrk="0" hangingPunct="1">
              <a:lnSpc>
                <a:spcPct val="120000"/>
              </a:lnSpc>
              <a:spcBef>
                <a:spcPct val="0"/>
              </a:spcBef>
              <a:spcAft>
                <a:spcPct val="0"/>
              </a:spcAft>
              <a:buClr>
                <a:schemeClr val="folHlink"/>
              </a:buClr>
              <a:buSzTx/>
              <a:buFont typeface="Wingdings" panose="05000000000000000000" pitchFamily="2" charset="2"/>
              <a:buChar char="l"/>
            </a:pPr>
            <a:endParaRPr kumimoji="0" lang="zh-CN" altLang="en-US" sz="2300" b="0" i="0" u="none" strike="noStrike" cap="none" normalizeH="0" baseline="0">
              <a:ln>
                <a:noFill/>
              </a:ln>
              <a:solidFill>
                <a:schemeClr val="tx1"/>
              </a:solidFill>
              <a:effectLst/>
              <a:latin typeface="Times New Roman" panose="02020603050405020304" pitchFamily="18" charset="0"/>
              <a:ea typeface="楷体_GB2312" pitchFamily="49" charset="-122"/>
            </a:endParaRPr>
          </a:p>
        </p:txBody>
      </p:sp>
      <p:sp>
        <p:nvSpPr>
          <p:cNvPr id="7" name="矩形: 圆角 6">
            <a:extLst>
              <a:ext uri="{FF2B5EF4-FFF2-40B4-BE49-F238E27FC236}">
                <a16:creationId xmlns:a16="http://schemas.microsoft.com/office/drawing/2014/main" id="{86078600-D1A3-4A33-A19A-C22D2392868D}"/>
              </a:ext>
            </a:extLst>
          </p:cNvPr>
          <p:cNvSpPr/>
          <p:nvPr/>
        </p:nvSpPr>
        <p:spPr bwMode="auto">
          <a:xfrm>
            <a:off x="458984" y="1278296"/>
            <a:ext cx="4924779" cy="1782146"/>
          </a:xfrm>
          <a:prstGeom prst="roundRect">
            <a:avLst/>
          </a:prstGeom>
          <a:solidFill>
            <a:schemeClr val="accent1"/>
          </a:solidFill>
          <a:ln>
            <a:solidFill>
              <a:schemeClr val="tx2"/>
            </a:solidFill>
          </a:ln>
        </p:spPr>
        <p:txBody>
          <a:bodyPr vert="horz" wrap="square" lIns="91440" tIns="45720" rIns="91440" bIns="45720" numCol="1" rtlCol="0" anchor="t" anchorCtr="0" compatLnSpc="1"/>
          <a:lstStyle/>
          <a:p>
            <a:pPr marR="0" algn="l" defTabSz="914400" rtl="0" eaLnBrk="1" fontAlgn="base" latinLnBrk="0" hangingPunct="1">
              <a:lnSpc>
                <a:spcPct val="120000"/>
              </a:lnSpc>
              <a:spcBef>
                <a:spcPct val="0"/>
              </a:spcBef>
              <a:spcAft>
                <a:spcPct val="0"/>
              </a:spcAft>
              <a:buClr>
                <a:schemeClr val="folHlink"/>
              </a:buClr>
              <a:buSzTx/>
            </a:pPr>
            <a:r>
              <a:rPr lang="zh-CN" altLang="en-US" sz="2000" dirty="0">
                <a:solidFill>
                  <a:schemeClr val="accent2"/>
                </a:solidFill>
                <a:latin typeface="Times New Roman" panose="02020603050405020304" pitchFamily="18" charset="0"/>
                <a:ea typeface="楷体_GB2312" pitchFamily="49" charset="-122"/>
              </a:rPr>
              <a:t>哈希函数</a:t>
            </a:r>
            <a:endParaRPr lang="en-US" altLang="zh-CN" sz="2000" dirty="0">
              <a:solidFill>
                <a:schemeClr val="accent2"/>
              </a:solidFill>
              <a:latin typeface="Times New Roman" panose="02020603050405020304" pitchFamily="18" charset="0"/>
              <a:ea typeface="楷体_GB2312" pitchFamily="49" charset="-122"/>
            </a:endParaRPr>
          </a:p>
          <a:p>
            <a:pPr marL="342900" indent="-342900" fontAlgn="base">
              <a:lnSpc>
                <a:spcPct val="120000"/>
              </a:lnSpc>
              <a:spcBef>
                <a:spcPct val="0"/>
              </a:spcBef>
              <a:spcAft>
                <a:spcPct val="0"/>
              </a:spcAft>
              <a:buClr>
                <a:schemeClr val="folHlink"/>
              </a:buClr>
              <a:buFont typeface="Wingdings" panose="05000000000000000000" pitchFamily="2" charset="2"/>
              <a:buChar char="l"/>
            </a:pPr>
            <a:r>
              <a:rPr lang="zh-CN" altLang="zh-CN" dirty="0"/>
              <a:t>可以接收任意长度的字符串作为输入</a:t>
            </a:r>
            <a:endParaRPr lang="en-US" altLang="zh-CN" dirty="0"/>
          </a:p>
          <a:p>
            <a:pPr marL="342900" indent="-342900" fontAlgn="base">
              <a:lnSpc>
                <a:spcPct val="120000"/>
              </a:lnSpc>
              <a:spcBef>
                <a:spcPct val="0"/>
              </a:spcBef>
              <a:spcAft>
                <a:spcPct val="0"/>
              </a:spcAft>
              <a:buClr>
                <a:schemeClr val="folHlink"/>
              </a:buClr>
              <a:buFont typeface="Wingdings" panose="05000000000000000000" pitchFamily="2" charset="2"/>
              <a:buChar char="l"/>
            </a:pPr>
            <a:r>
              <a:rPr lang="zh-CN" altLang="zh-CN" dirty="0"/>
              <a:t>产生固定长度的输出</a:t>
            </a:r>
            <a:endParaRPr lang="en-US" altLang="zh-CN" dirty="0"/>
          </a:p>
          <a:p>
            <a:pPr marL="342900" indent="-342900" fontAlgn="base">
              <a:lnSpc>
                <a:spcPct val="120000"/>
              </a:lnSpc>
              <a:spcBef>
                <a:spcPct val="0"/>
              </a:spcBef>
              <a:spcAft>
                <a:spcPct val="0"/>
              </a:spcAft>
              <a:buClr>
                <a:schemeClr val="folHlink"/>
              </a:buClr>
              <a:buFont typeface="Wingdings" panose="05000000000000000000" pitchFamily="2" charset="2"/>
              <a:buChar char="l"/>
            </a:pPr>
            <a:r>
              <a:rPr lang="zh-CN" altLang="zh-CN" dirty="0"/>
              <a:t>高效可计算的，即计算时间在合理范围内</a:t>
            </a:r>
            <a:endParaRPr lang="en-US" altLang="zh-CN" sz="2300" dirty="0">
              <a:solidFill>
                <a:schemeClr val="accent2"/>
              </a:solidFill>
              <a:latin typeface="Times New Roman" panose="02020603050405020304" pitchFamily="18" charset="0"/>
              <a:ea typeface="楷体_GB2312" pitchFamily="49" charset="-122"/>
            </a:endParaRPr>
          </a:p>
          <a:p>
            <a:pPr marR="0" algn="l" defTabSz="914400" rtl="0" eaLnBrk="1" fontAlgn="base" latinLnBrk="0" hangingPunct="1">
              <a:lnSpc>
                <a:spcPct val="120000"/>
              </a:lnSpc>
              <a:spcBef>
                <a:spcPct val="0"/>
              </a:spcBef>
              <a:spcAft>
                <a:spcPct val="0"/>
              </a:spcAft>
              <a:buClr>
                <a:schemeClr val="folHlink"/>
              </a:buClr>
              <a:buSzTx/>
            </a:pPr>
            <a:endParaRPr kumimoji="0" lang="en-US" altLang="zh-CN" sz="2300" b="0"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R="0" algn="l" defTabSz="914400" rtl="0" eaLnBrk="1" fontAlgn="base" latinLnBrk="0" hangingPunct="1">
              <a:lnSpc>
                <a:spcPct val="120000"/>
              </a:lnSpc>
              <a:spcBef>
                <a:spcPct val="0"/>
              </a:spcBef>
              <a:spcAft>
                <a:spcPct val="0"/>
              </a:spcAft>
              <a:buClr>
                <a:schemeClr val="folHlink"/>
              </a:buClr>
              <a:buSzTx/>
            </a:pPr>
            <a:endParaRPr kumimoji="0" lang="zh-CN" altLang="en-US" sz="2300" b="0" i="0" u="none" strike="noStrike" cap="none" normalizeH="0" baseline="0" dirty="0">
              <a:ln>
                <a:noFill/>
              </a:ln>
              <a:solidFill>
                <a:schemeClr val="tx1"/>
              </a:solidFill>
              <a:effectLst/>
              <a:latin typeface="Times New Roman" panose="02020603050405020304" pitchFamily="18" charset="0"/>
              <a:ea typeface="楷体_GB2312" pitchFamily="49" charset="-122"/>
            </a:endParaRPr>
          </a:p>
        </p:txBody>
      </p:sp>
      <p:sp>
        <p:nvSpPr>
          <p:cNvPr id="8" name="箭头: 下 7">
            <a:extLst>
              <a:ext uri="{FF2B5EF4-FFF2-40B4-BE49-F238E27FC236}">
                <a16:creationId xmlns:a16="http://schemas.microsoft.com/office/drawing/2014/main" id="{01B3B20F-D880-49C1-8A83-14CB0A04B08A}"/>
              </a:ext>
            </a:extLst>
          </p:cNvPr>
          <p:cNvSpPr/>
          <p:nvPr/>
        </p:nvSpPr>
        <p:spPr bwMode="auto">
          <a:xfrm>
            <a:off x="2734761" y="3261048"/>
            <a:ext cx="373224" cy="774441"/>
          </a:xfrm>
          <a:prstGeom prst="downArrow">
            <a:avLst/>
          </a:prstGeom>
          <a:solidFill>
            <a:schemeClr val="accent6">
              <a:lumMod val="60000"/>
              <a:lumOff val="40000"/>
            </a:schemeClr>
          </a:solidFill>
          <a:ln>
            <a:noFill/>
          </a:ln>
        </p:spPr>
        <p:txBody>
          <a:bodyPr vert="horz" wrap="square" lIns="91440" tIns="45720" rIns="91440" bIns="45720" numCol="1" rtlCol="0" anchor="t" anchorCtr="0" compatLnSpc="1"/>
          <a:lstStyle/>
          <a:p>
            <a:pPr marL="342900" marR="0" indent="-342900" algn="l" defTabSz="914400" rtl="0" eaLnBrk="1" fontAlgn="base" latinLnBrk="0" hangingPunct="1">
              <a:lnSpc>
                <a:spcPct val="120000"/>
              </a:lnSpc>
              <a:spcBef>
                <a:spcPct val="0"/>
              </a:spcBef>
              <a:spcAft>
                <a:spcPct val="0"/>
              </a:spcAft>
              <a:buClr>
                <a:schemeClr val="folHlink"/>
              </a:buClr>
              <a:buSzTx/>
              <a:buFont typeface="Wingdings" panose="05000000000000000000" pitchFamily="2" charset="2"/>
              <a:buChar char="l"/>
            </a:pPr>
            <a:endParaRPr kumimoji="0" lang="zh-CN" altLang="en-US" sz="2300" b="0" i="0" u="none" strike="noStrike" cap="none" normalizeH="0" baseline="0">
              <a:ln>
                <a:noFill/>
              </a:ln>
              <a:solidFill>
                <a:schemeClr val="tx1"/>
              </a:solidFill>
              <a:effectLst/>
              <a:latin typeface="Times New Roman" panose="02020603050405020304" pitchFamily="18" charset="0"/>
              <a:ea typeface="楷体_GB2312" pitchFamily="49" charset="-122"/>
            </a:endParaRPr>
          </a:p>
        </p:txBody>
      </p:sp>
      <p:sp>
        <p:nvSpPr>
          <p:cNvPr id="9" name="矩形: 圆角 8">
            <a:extLst>
              <a:ext uri="{FF2B5EF4-FFF2-40B4-BE49-F238E27FC236}">
                <a16:creationId xmlns:a16="http://schemas.microsoft.com/office/drawing/2014/main" id="{784C2AC8-4035-4350-8911-B949ABE1AA22}"/>
              </a:ext>
            </a:extLst>
          </p:cNvPr>
          <p:cNvSpPr/>
          <p:nvPr/>
        </p:nvSpPr>
        <p:spPr bwMode="auto">
          <a:xfrm>
            <a:off x="867747" y="4329404"/>
            <a:ext cx="4049486" cy="1595535"/>
          </a:xfrm>
          <a:prstGeom prst="roundRect">
            <a:avLst/>
          </a:prstGeom>
          <a:noFill/>
          <a:ln>
            <a:noFill/>
          </a:ln>
        </p:spPr>
        <p:txBody>
          <a:bodyPr vert="horz" wrap="square" lIns="91440" tIns="45720" rIns="91440" bIns="45720" numCol="1" rtlCol="0" anchor="t" anchorCtr="0" compatLnSpc="1"/>
          <a:lstStyle/>
          <a:p>
            <a:pPr marL="342900" marR="0" indent="-342900" algn="l" defTabSz="914400" rtl="0" eaLnBrk="1" fontAlgn="base" latinLnBrk="0" hangingPunct="1">
              <a:lnSpc>
                <a:spcPct val="120000"/>
              </a:lnSpc>
              <a:spcBef>
                <a:spcPct val="0"/>
              </a:spcBef>
              <a:spcAft>
                <a:spcPct val="0"/>
              </a:spcAft>
              <a:buClr>
                <a:schemeClr val="folHlink"/>
              </a:buClr>
              <a:buSzTx/>
              <a:buFont typeface="Wingdings" panose="05000000000000000000" pitchFamily="2" charset="2"/>
              <a:buChar char="l"/>
            </a:pPr>
            <a:endParaRPr kumimoji="0" lang="zh-CN" altLang="en-US" sz="2300" b="0" i="0" u="none" strike="noStrike" cap="none" normalizeH="0" baseline="0">
              <a:ln>
                <a:noFill/>
              </a:ln>
              <a:solidFill>
                <a:schemeClr val="tx1"/>
              </a:solidFill>
              <a:effectLst/>
              <a:latin typeface="Times New Roman" panose="02020603050405020304" pitchFamily="18" charset="0"/>
              <a:ea typeface="楷体_GB2312" pitchFamily="49" charset="-122"/>
            </a:endParaRPr>
          </a:p>
        </p:txBody>
      </p:sp>
      <p:sp>
        <p:nvSpPr>
          <p:cNvPr id="10" name="矩形: 圆角 9">
            <a:extLst>
              <a:ext uri="{FF2B5EF4-FFF2-40B4-BE49-F238E27FC236}">
                <a16:creationId xmlns:a16="http://schemas.microsoft.com/office/drawing/2014/main" id="{53082B2C-5927-4F97-B522-31C336D67C22}"/>
              </a:ext>
            </a:extLst>
          </p:cNvPr>
          <p:cNvSpPr/>
          <p:nvPr/>
        </p:nvSpPr>
        <p:spPr bwMode="auto">
          <a:xfrm>
            <a:off x="345117" y="4236096"/>
            <a:ext cx="6736817" cy="1306287"/>
          </a:xfrm>
          <a:prstGeom prst="roundRect">
            <a:avLst/>
          </a:prstGeom>
          <a:solidFill>
            <a:schemeClr val="accent5">
              <a:lumMod val="90000"/>
            </a:schemeClr>
          </a:solidFill>
          <a:ln>
            <a:solidFill>
              <a:schemeClr val="tx1"/>
            </a:solidFill>
          </a:ln>
        </p:spPr>
        <p:txBody>
          <a:bodyPr vert="horz" wrap="square" lIns="91440" tIns="45720" rIns="91440" bIns="45720" numCol="1" rtlCol="0" anchor="t" anchorCtr="0" compatLnSpc="1"/>
          <a:lstStyle/>
          <a:p>
            <a:pPr marL="342900" indent="-342900" fontAlgn="base">
              <a:lnSpc>
                <a:spcPct val="120000"/>
              </a:lnSpc>
              <a:spcBef>
                <a:spcPct val="0"/>
              </a:spcBef>
              <a:spcAft>
                <a:spcPct val="0"/>
              </a:spcAft>
              <a:buClr>
                <a:schemeClr val="folHlink"/>
              </a:buClr>
              <a:buFont typeface="Wingdings" panose="05000000000000000000" pitchFamily="2" charset="2"/>
              <a:buChar char="l"/>
            </a:pPr>
            <a:r>
              <a:rPr lang="en-US" altLang="zh-CN" b="1" dirty="0"/>
              <a:t>collision resistance:</a:t>
            </a:r>
            <a:r>
              <a:rPr lang="zh-CN" altLang="en-US" dirty="0"/>
              <a:t>无法人为高效制造哈希碰撞</a:t>
            </a:r>
            <a:r>
              <a:rPr lang="en-US" altLang="zh-CN" dirty="0"/>
              <a:t>,</a:t>
            </a:r>
            <a:r>
              <a:rPr lang="zh-CN" altLang="en-US" dirty="0"/>
              <a:t>只能暴力破解</a:t>
            </a:r>
            <a:endParaRPr lang="en-US" altLang="zh-CN" dirty="0"/>
          </a:p>
          <a:p>
            <a:pPr marL="342900" indent="-342900" fontAlgn="base">
              <a:lnSpc>
                <a:spcPct val="120000"/>
              </a:lnSpc>
              <a:spcBef>
                <a:spcPct val="0"/>
              </a:spcBef>
              <a:spcAft>
                <a:spcPct val="0"/>
              </a:spcAft>
              <a:buClr>
                <a:schemeClr val="folHlink"/>
              </a:buClr>
              <a:buFont typeface="Wingdings" panose="05000000000000000000" pitchFamily="2" charset="2"/>
              <a:buChar char="l"/>
            </a:pPr>
            <a:r>
              <a:rPr lang="en-US" altLang="zh-CN" b="1" dirty="0"/>
              <a:t>Hiding:</a:t>
            </a:r>
            <a:r>
              <a:rPr lang="zh-CN" altLang="en-US" dirty="0"/>
              <a:t>哈希函数的计算具有单向性</a:t>
            </a:r>
            <a:endParaRPr lang="en-US" altLang="zh-CN" dirty="0"/>
          </a:p>
          <a:p>
            <a:pPr marL="342900" indent="-342900" fontAlgn="base">
              <a:lnSpc>
                <a:spcPct val="120000"/>
              </a:lnSpc>
              <a:spcBef>
                <a:spcPct val="0"/>
              </a:spcBef>
              <a:spcAft>
                <a:spcPct val="0"/>
              </a:spcAft>
              <a:buClr>
                <a:schemeClr val="folHlink"/>
              </a:buClr>
              <a:buFont typeface="Wingdings" panose="05000000000000000000" pitchFamily="2" charset="2"/>
              <a:buChar char="l"/>
            </a:pPr>
            <a:r>
              <a:rPr lang="en-US" altLang="zh-CN" b="1" dirty="0"/>
              <a:t>puzzle friendly:</a:t>
            </a:r>
            <a:r>
              <a:rPr lang="zh-CN" altLang="zh-CN" dirty="0"/>
              <a:t>无法去人为构造符合特定特征的哈希值</a:t>
            </a:r>
          </a:p>
        </p:txBody>
      </p:sp>
      <p:sp>
        <p:nvSpPr>
          <p:cNvPr id="12" name="Rectangle 2">
            <a:extLst>
              <a:ext uri="{FF2B5EF4-FFF2-40B4-BE49-F238E27FC236}">
                <a16:creationId xmlns:a16="http://schemas.microsoft.com/office/drawing/2014/main" id="{968AE912-C9D2-4489-931E-37094E1A94DC}"/>
              </a:ext>
            </a:extLst>
          </p:cNvPr>
          <p:cNvSpPr>
            <a:spLocks noChangeArrowheads="1"/>
          </p:cNvSpPr>
          <p:nvPr/>
        </p:nvSpPr>
        <p:spPr bwMode="auto">
          <a:xfrm>
            <a:off x="6540759" y="13691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文本框 13">
            <a:extLst>
              <a:ext uri="{FF2B5EF4-FFF2-40B4-BE49-F238E27FC236}">
                <a16:creationId xmlns:a16="http://schemas.microsoft.com/office/drawing/2014/main" id="{7A5BA2E4-CD86-4313-ABEA-F393C02A4849}"/>
              </a:ext>
            </a:extLst>
          </p:cNvPr>
          <p:cNvSpPr txBox="1"/>
          <p:nvPr/>
        </p:nvSpPr>
        <p:spPr>
          <a:xfrm>
            <a:off x="6270172" y="1660852"/>
            <a:ext cx="4912338" cy="1200329"/>
          </a:xfrm>
          <a:prstGeom prst="rect">
            <a:avLst/>
          </a:prstGeom>
          <a:solidFill>
            <a:schemeClr val="accent1"/>
          </a:solidFill>
          <a:ln>
            <a:solidFill>
              <a:schemeClr val="tx2"/>
            </a:solidFill>
          </a:ln>
        </p:spPr>
        <p:txBody>
          <a:bodyPr wrap="square" rtlCol="0">
            <a:spAutoFit/>
          </a:bodyPr>
          <a:lstStyle/>
          <a:p>
            <a:r>
              <a:rPr lang="zh-CN" altLang="en-US" b="1" dirty="0">
                <a:solidFill>
                  <a:schemeClr val="accent2"/>
                </a:solidFill>
              </a:rPr>
              <a:t>哈希碰撞</a:t>
            </a:r>
            <a:endParaRPr lang="en-US" altLang="zh-CN" b="1" dirty="0">
              <a:solidFill>
                <a:schemeClr val="accent2"/>
              </a:solidFill>
            </a:endParaRPr>
          </a:p>
          <a:p>
            <a:r>
              <a:rPr lang="zh-CN" altLang="zh-CN" dirty="0"/>
              <a:t>两个不同的输入用哈希函数算出的哈希值相等</a:t>
            </a:r>
            <a:endParaRPr lang="en-US" altLang="zh-CN" dirty="0"/>
          </a:p>
          <a:p>
            <a:endParaRPr lang="en-US" altLang="zh-CN" dirty="0"/>
          </a:p>
          <a:p>
            <a:endParaRPr lang="zh-CN" altLang="en-US" dirty="0"/>
          </a:p>
        </p:txBody>
      </p:sp>
      <p:graphicFrame>
        <p:nvGraphicFramePr>
          <p:cNvPr id="15" name="对象 14">
            <a:extLst>
              <a:ext uri="{FF2B5EF4-FFF2-40B4-BE49-F238E27FC236}">
                <a16:creationId xmlns:a16="http://schemas.microsoft.com/office/drawing/2014/main" id="{91DFB5F3-CC0A-4846-9A90-45605165C84F}"/>
              </a:ext>
            </a:extLst>
          </p:cNvPr>
          <p:cNvGraphicFramePr>
            <a:graphicFrameLocks noChangeAspect="1"/>
          </p:cNvGraphicFramePr>
          <p:nvPr>
            <p:extLst>
              <p:ext uri="{D42A27DB-BD31-4B8C-83A1-F6EECF244321}">
                <p14:modId xmlns:p14="http://schemas.microsoft.com/office/powerpoint/2010/main" val="1186588844"/>
              </p:ext>
            </p:extLst>
          </p:nvPr>
        </p:nvGraphicFramePr>
        <p:xfrm>
          <a:off x="7763069" y="2355980"/>
          <a:ext cx="2080722" cy="282408"/>
        </p:xfrm>
        <a:graphic>
          <a:graphicData uri="http://schemas.openxmlformats.org/presentationml/2006/ole">
            <mc:AlternateContent xmlns:mc="http://schemas.openxmlformats.org/markup-compatibility/2006">
              <mc:Choice xmlns:v="urn:schemas-microsoft-com:vml" Requires="v">
                <p:oleObj spid="_x0000_s1067" name="Equation" r:id="rId4" imgW="1231366" imgH="203112" progId="Equation.DSMT4">
                  <p:embed/>
                </p:oleObj>
              </mc:Choice>
              <mc:Fallback>
                <p:oleObj name="Equation" r:id="rId4" imgW="1231366" imgH="203112" progId="Equation.DSMT4">
                  <p:embed/>
                  <p:pic>
                    <p:nvPicPr>
                      <p:cNvPr id="13" name="对象 12">
                        <a:extLst>
                          <a:ext uri="{FF2B5EF4-FFF2-40B4-BE49-F238E27FC236}">
                            <a16:creationId xmlns:a16="http://schemas.microsoft.com/office/drawing/2014/main" id="{68C5D456-0223-4B08-B2C0-3DD6D33521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3069" y="2355980"/>
                        <a:ext cx="2080722" cy="282408"/>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2EC406A-4901-A448-F03A-52CFEDAD3628}"/>
              </a:ext>
            </a:extLst>
          </p:cNvPr>
          <p:cNvSpPr>
            <a:spLocks noGrp="1"/>
          </p:cNvSpPr>
          <p:nvPr>
            <p:ph type="sldNum" sz="quarter" idx="12"/>
          </p:nvPr>
        </p:nvSpPr>
        <p:spPr/>
        <p:txBody>
          <a:bodyPr/>
          <a:lstStyle/>
          <a:p>
            <a:pPr>
              <a:defRPr/>
            </a:pPr>
            <a:fld id="{25710EC9-3631-44DA-BECC-323B6D076030}" type="slidenum">
              <a:rPr lang="en-US" altLang="zh-CN">
                <a:solidFill>
                  <a:srgbClr val="000000"/>
                </a:solidFill>
              </a:rPr>
              <a:pPr>
                <a:defRPr/>
              </a:pPr>
              <a:t>5</a:t>
            </a:fld>
            <a:endParaRPr lang="en-US" altLang="zh-CN">
              <a:solidFill>
                <a:srgbClr val="000000"/>
              </a:solidFill>
            </a:endParaRPr>
          </a:p>
        </p:txBody>
      </p:sp>
      <p:sp>
        <p:nvSpPr>
          <p:cNvPr id="2" name="矩形 1">
            <a:extLst>
              <a:ext uri="{FF2B5EF4-FFF2-40B4-BE49-F238E27FC236}">
                <a16:creationId xmlns:a16="http://schemas.microsoft.com/office/drawing/2014/main" id="{521AFB1E-A3EE-4E1E-81E7-51A50B0BB84D}"/>
              </a:ext>
            </a:extLst>
          </p:cNvPr>
          <p:cNvSpPr/>
          <p:nvPr/>
        </p:nvSpPr>
        <p:spPr>
          <a:xfrm>
            <a:off x="228744" y="213450"/>
            <a:ext cx="4195379" cy="523220"/>
          </a:xfrm>
          <a:prstGeom prst="rect">
            <a:avLst/>
          </a:prstGeom>
          <a:noFill/>
        </p:spPr>
        <p:txBody>
          <a:bodyPr wrap="none" lIns="91440" tIns="45720" rIns="91440" bIns="45720">
            <a:spAutoFit/>
          </a:bodyPr>
          <a:lstStyle/>
          <a:p>
            <a:pPr algn="ctr"/>
            <a:r>
              <a:rPr lang="en-US" altLang="zh-CN" sz="2800" b="0" cap="none" spc="0" dirty="0">
                <a:ln w="0"/>
                <a:solidFill>
                  <a:schemeClr val="accent6"/>
                </a:solidFill>
                <a:effectLst>
                  <a:outerShdw blurRad="38100" dist="19050" dir="2700000" algn="tl" rotWithShape="0">
                    <a:schemeClr val="dk1">
                      <a:alpha val="40000"/>
                    </a:schemeClr>
                  </a:outerShdw>
                </a:effectLst>
              </a:rPr>
              <a:t>1. </a:t>
            </a:r>
            <a:r>
              <a:rPr lang="zh-CN" altLang="en-US" sz="2800" b="0" cap="none" spc="0" dirty="0">
                <a:ln w="0"/>
                <a:solidFill>
                  <a:schemeClr val="accent6"/>
                </a:solidFill>
                <a:effectLst>
                  <a:outerShdw blurRad="38100" dist="19050" dir="2700000" algn="tl" rotWithShape="0">
                    <a:schemeClr val="dk1">
                      <a:alpha val="40000"/>
                    </a:schemeClr>
                  </a:outerShdw>
                </a:effectLst>
              </a:rPr>
              <a:t>密码学原理 </a:t>
            </a:r>
            <a:r>
              <a:rPr lang="en-US" altLang="zh-CN" sz="2800" b="0" cap="none" spc="0" dirty="0">
                <a:ln w="0"/>
                <a:solidFill>
                  <a:schemeClr val="accent6"/>
                </a:solidFill>
                <a:effectLst>
                  <a:outerShdw blurRad="38100" dist="19050" dir="2700000" algn="tl" rotWithShape="0">
                    <a:schemeClr val="dk1">
                      <a:alpha val="40000"/>
                    </a:schemeClr>
                  </a:outerShdw>
                </a:effectLst>
              </a:rPr>
              <a:t>– </a:t>
            </a:r>
            <a:r>
              <a:rPr lang="zh-CN" altLang="en-US" sz="2800" b="0" cap="none" spc="0" dirty="0">
                <a:ln w="0"/>
                <a:solidFill>
                  <a:schemeClr val="accent6"/>
                </a:solidFill>
                <a:effectLst>
                  <a:outerShdw blurRad="38100" dist="19050" dir="2700000" algn="tl" rotWithShape="0">
                    <a:schemeClr val="dk1">
                      <a:alpha val="40000"/>
                    </a:schemeClr>
                  </a:outerShdw>
                </a:effectLst>
              </a:rPr>
              <a:t>数字签名</a:t>
            </a:r>
          </a:p>
        </p:txBody>
      </p:sp>
      <p:pic>
        <p:nvPicPr>
          <p:cNvPr id="5" name="图片 4">
            <a:extLst>
              <a:ext uri="{FF2B5EF4-FFF2-40B4-BE49-F238E27FC236}">
                <a16:creationId xmlns:a16="http://schemas.microsoft.com/office/drawing/2014/main" id="{6B9EA1C8-37E1-4B66-B541-BC10F8F60BE0}"/>
              </a:ext>
            </a:extLst>
          </p:cNvPr>
          <p:cNvPicPr/>
          <p:nvPr/>
        </p:nvPicPr>
        <p:blipFill>
          <a:blip r:embed="rId4"/>
          <a:stretch>
            <a:fillRect/>
          </a:stretch>
        </p:blipFill>
        <p:spPr>
          <a:xfrm>
            <a:off x="163430" y="1625622"/>
            <a:ext cx="5079235" cy="3606755"/>
          </a:xfrm>
          <a:prstGeom prst="rect">
            <a:avLst/>
          </a:prstGeom>
        </p:spPr>
      </p:pic>
      <p:sp>
        <p:nvSpPr>
          <p:cNvPr id="6" name="矩形 5">
            <a:extLst>
              <a:ext uri="{FF2B5EF4-FFF2-40B4-BE49-F238E27FC236}">
                <a16:creationId xmlns:a16="http://schemas.microsoft.com/office/drawing/2014/main" id="{005418DA-3D2A-47BE-9359-D2BE4ADADB47}"/>
              </a:ext>
            </a:extLst>
          </p:cNvPr>
          <p:cNvSpPr/>
          <p:nvPr/>
        </p:nvSpPr>
        <p:spPr>
          <a:xfrm>
            <a:off x="304393" y="1060544"/>
            <a:ext cx="1723549" cy="400110"/>
          </a:xfrm>
          <a:prstGeom prst="rect">
            <a:avLst/>
          </a:prstGeom>
          <a:noFill/>
        </p:spPr>
        <p:txBody>
          <a:bodyPr wrap="none" lIns="91440" tIns="45720" rIns="91440" bIns="45720">
            <a:spAutoFit/>
          </a:bodyPr>
          <a:lstStyle/>
          <a:p>
            <a:pPr algn="ctr"/>
            <a:r>
              <a:rPr lang="zh-CN" altLang="en-US" sz="2000" b="0" cap="none" spc="0" dirty="0">
                <a:ln w="0"/>
                <a:solidFill>
                  <a:schemeClr val="tx1"/>
                </a:solidFill>
                <a:effectLst>
                  <a:outerShdw blurRad="38100" dist="19050" dir="2700000" algn="tl" rotWithShape="0">
                    <a:schemeClr val="dk1">
                      <a:alpha val="40000"/>
                    </a:schemeClr>
                  </a:outerShdw>
                </a:effectLst>
              </a:rPr>
              <a:t>两种加密体系</a:t>
            </a:r>
          </a:p>
        </p:txBody>
      </p:sp>
      <p:sp>
        <p:nvSpPr>
          <p:cNvPr id="7" name="矩形: 圆角 6">
            <a:extLst>
              <a:ext uri="{FF2B5EF4-FFF2-40B4-BE49-F238E27FC236}">
                <a16:creationId xmlns:a16="http://schemas.microsoft.com/office/drawing/2014/main" id="{00B03177-A0D2-4C2F-BB70-81110CF01A67}"/>
              </a:ext>
            </a:extLst>
          </p:cNvPr>
          <p:cNvSpPr/>
          <p:nvPr/>
        </p:nvSpPr>
        <p:spPr bwMode="auto">
          <a:xfrm>
            <a:off x="361633" y="5467739"/>
            <a:ext cx="4682828" cy="961053"/>
          </a:xfrm>
          <a:prstGeom prst="roundRect">
            <a:avLst/>
          </a:prstGeom>
          <a:solidFill>
            <a:schemeClr val="accent5"/>
          </a:solidFill>
          <a:ln>
            <a:solidFill>
              <a:schemeClr val="tx1"/>
            </a:solidFill>
          </a:ln>
        </p:spPr>
        <p:txBody>
          <a:bodyPr vert="horz" wrap="square" lIns="91440" tIns="45720" rIns="91440" bIns="45720" numCol="1" rtlCol="0" anchor="t" anchorCtr="0" compatLnSpc="1"/>
          <a:lstStyle/>
          <a:p>
            <a:pPr fontAlgn="base">
              <a:lnSpc>
                <a:spcPct val="120000"/>
              </a:lnSpc>
              <a:spcBef>
                <a:spcPct val="0"/>
              </a:spcBef>
              <a:spcAft>
                <a:spcPct val="0"/>
              </a:spcAft>
              <a:buClr>
                <a:schemeClr val="folHlink"/>
              </a:buClr>
            </a:pP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比特币采用非对称加密体系，</a:t>
            </a:r>
            <a:r>
              <a:rPr lang="zh-CN" altLang="en-US" sz="1400" dirty="0">
                <a:latin typeface="微软雅黑" panose="020B0503020204020204" pitchFamily="34" charset="-122"/>
                <a:ea typeface="微软雅黑" panose="020B0503020204020204" pitchFamily="34" charset="-122"/>
              </a:rPr>
              <a:t>开户的过程就是在本地创立一对公钥和私钥的过程：</a:t>
            </a:r>
            <a:endParaRPr lang="en-US" altLang="zh-CN" sz="1400" dirty="0">
              <a:latin typeface="微软雅黑" panose="020B0503020204020204" pitchFamily="34" charset="-122"/>
              <a:ea typeface="微软雅黑" panose="020B0503020204020204" pitchFamily="34" charset="-122"/>
            </a:endParaRPr>
          </a:p>
          <a:p>
            <a:pPr fontAlgn="base">
              <a:lnSpc>
                <a:spcPct val="120000"/>
              </a:lnSpc>
              <a:spcBef>
                <a:spcPct val="0"/>
              </a:spcBef>
              <a:spcAft>
                <a:spcPct val="0"/>
              </a:spcAft>
              <a:buClr>
                <a:schemeClr val="folHlink"/>
              </a:buClr>
            </a:pP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Rectangle 2">
            <a:extLst>
              <a:ext uri="{FF2B5EF4-FFF2-40B4-BE49-F238E27FC236}">
                <a16:creationId xmlns:a16="http://schemas.microsoft.com/office/drawing/2014/main" id="{A4BBDB46-8B49-4562-97F1-6EA106F863D6}"/>
              </a:ext>
            </a:extLst>
          </p:cNvPr>
          <p:cNvSpPr>
            <a:spLocks noChangeArrowheads="1"/>
          </p:cNvSpPr>
          <p:nvPr/>
        </p:nvSpPr>
        <p:spPr bwMode="auto">
          <a:xfrm>
            <a:off x="1651518" y="59366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B5B6ABF1-C217-4C7D-B1B8-F199AF3D29C3}"/>
              </a:ext>
            </a:extLst>
          </p:cNvPr>
          <p:cNvGraphicFramePr>
            <a:graphicFrameLocks noChangeAspect="1"/>
          </p:cNvGraphicFramePr>
          <p:nvPr>
            <p:extLst>
              <p:ext uri="{D42A27DB-BD31-4B8C-83A1-F6EECF244321}">
                <p14:modId xmlns:p14="http://schemas.microsoft.com/office/powerpoint/2010/main" val="233996102"/>
              </p:ext>
            </p:extLst>
          </p:nvPr>
        </p:nvGraphicFramePr>
        <p:xfrm>
          <a:off x="1651518" y="6121329"/>
          <a:ext cx="1844675" cy="198438"/>
        </p:xfrm>
        <a:graphic>
          <a:graphicData uri="http://schemas.openxmlformats.org/presentationml/2006/ole">
            <mc:AlternateContent xmlns:mc="http://schemas.openxmlformats.org/markup-compatibility/2006">
              <mc:Choice xmlns:v="urn:schemas-microsoft-com:vml" Requires="v">
                <p:oleObj spid="_x0000_s2091" name="Equation" r:id="rId5" imgW="1841500" imgH="203200" progId="Equation.DSMT4">
                  <p:embed/>
                </p:oleObj>
              </mc:Choice>
              <mc:Fallback>
                <p:oleObj name="Equation" r:id="rId5" imgW="1841500" imgH="2032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1518" y="6121329"/>
                        <a:ext cx="1844675"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图片 9">
            <a:extLst>
              <a:ext uri="{FF2B5EF4-FFF2-40B4-BE49-F238E27FC236}">
                <a16:creationId xmlns:a16="http://schemas.microsoft.com/office/drawing/2014/main" id="{D146C705-87FE-4FFC-AA5D-266113DEDD0B}"/>
              </a:ext>
            </a:extLst>
          </p:cNvPr>
          <p:cNvPicPr/>
          <p:nvPr/>
        </p:nvPicPr>
        <p:blipFill>
          <a:blip r:embed="rId7"/>
          <a:stretch>
            <a:fillRect/>
          </a:stretch>
        </p:blipFill>
        <p:spPr>
          <a:xfrm>
            <a:off x="5917532" y="1625622"/>
            <a:ext cx="5079236" cy="2853072"/>
          </a:xfrm>
          <a:prstGeom prst="rect">
            <a:avLst/>
          </a:prstGeom>
        </p:spPr>
      </p:pic>
      <p:sp>
        <p:nvSpPr>
          <p:cNvPr id="11" name="矩形 10">
            <a:extLst>
              <a:ext uri="{FF2B5EF4-FFF2-40B4-BE49-F238E27FC236}">
                <a16:creationId xmlns:a16="http://schemas.microsoft.com/office/drawing/2014/main" id="{AB1E28B4-7C04-4798-BD3F-88BBA7B36870}"/>
              </a:ext>
            </a:extLst>
          </p:cNvPr>
          <p:cNvSpPr/>
          <p:nvPr/>
        </p:nvSpPr>
        <p:spPr>
          <a:xfrm>
            <a:off x="5956778" y="1060544"/>
            <a:ext cx="1980029" cy="400110"/>
          </a:xfrm>
          <a:prstGeom prst="rect">
            <a:avLst/>
          </a:prstGeom>
          <a:noFill/>
        </p:spPr>
        <p:txBody>
          <a:bodyPr wrap="none" lIns="91440" tIns="45720" rIns="91440" bIns="45720">
            <a:spAutoFit/>
          </a:bodyPr>
          <a:lstStyle/>
          <a:p>
            <a:pPr algn="ctr"/>
            <a:r>
              <a:rPr lang="zh-CN" altLang="en-US" sz="2000" b="0" cap="none" spc="0" dirty="0">
                <a:ln w="0"/>
                <a:solidFill>
                  <a:schemeClr val="tx1"/>
                </a:solidFill>
                <a:effectLst>
                  <a:outerShdw blurRad="38100" dist="19050" dir="2700000" algn="tl" rotWithShape="0">
                    <a:schemeClr val="dk1">
                      <a:alpha val="40000"/>
                    </a:schemeClr>
                  </a:outerShdw>
                </a:effectLst>
              </a:rPr>
              <a:t>数字签名的过程</a:t>
            </a:r>
          </a:p>
        </p:txBody>
      </p:sp>
      <p:sp>
        <p:nvSpPr>
          <p:cNvPr id="13" name="矩形: 圆角 12">
            <a:extLst>
              <a:ext uri="{FF2B5EF4-FFF2-40B4-BE49-F238E27FC236}">
                <a16:creationId xmlns:a16="http://schemas.microsoft.com/office/drawing/2014/main" id="{04DACD21-B013-4D92-9042-E1A4E90BB0E4}"/>
              </a:ext>
            </a:extLst>
          </p:cNvPr>
          <p:cNvSpPr/>
          <p:nvPr/>
        </p:nvSpPr>
        <p:spPr bwMode="auto">
          <a:xfrm>
            <a:off x="5619989" y="4870065"/>
            <a:ext cx="6235222" cy="1251264"/>
          </a:xfrm>
          <a:prstGeom prst="roundRect">
            <a:avLst/>
          </a:prstGeom>
          <a:solidFill>
            <a:schemeClr val="accent5"/>
          </a:solidFill>
          <a:ln>
            <a:solidFill>
              <a:schemeClr val="tx1"/>
            </a:solidFill>
          </a:ln>
        </p:spPr>
        <p:txBody>
          <a:bodyPr vert="horz" wrap="square" lIns="91440" tIns="45720" rIns="91440" bIns="45720" numCol="1" rtlCol="0" anchor="t" anchorCtr="0" compatLnSpc="1"/>
          <a:lstStyle/>
          <a:p>
            <a:pPr fontAlgn="base">
              <a:lnSpc>
                <a:spcPct val="120000"/>
              </a:lnSpc>
              <a:spcBef>
                <a:spcPct val="0"/>
              </a:spcBef>
              <a:spcAft>
                <a:spcPct val="0"/>
              </a:spcAft>
              <a:buClr>
                <a:schemeClr val="folHlink"/>
              </a:buClr>
            </a:pP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数字签名的作用：</a:t>
            </a:r>
            <a:endPar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285750" indent="-285750" fontAlgn="base">
              <a:lnSpc>
                <a:spcPct val="120000"/>
              </a:lnSpc>
              <a:spcBef>
                <a:spcPct val="0"/>
              </a:spcBef>
              <a:spcAft>
                <a:spcPct val="0"/>
              </a:spcAft>
              <a:buClr>
                <a:schemeClr val="folHlink"/>
              </a:buClr>
              <a:buFont typeface="Arial" panose="020B0604020202020204" pitchFamily="34" charset="0"/>
              <a:buChar char="•"/>
            </a:pPr>
            <a:r>
              <a:rPr lang="zh-CN" altLang="zh-CN" b="1" dirty="0"/>
              <a:t>确定消息的不可抵赖性</a:t>
            </a:r>
            <a:r>
              <a:rPr lang="en-US" altLang="zh-CN" b="1" dirty="0"/>
              <a:t>—</a:t>
            </a:r>
            <a:r>
              <a:rPr lang="zh-CN" altLang="en-US" b="1" dirty="0"/>
              <a:t>无法伪造他人私钥</a:t>
            </a:r>
            <a:endParaRPr lang="en-US" altLang="zh-CN" b="1" dirty="0"/>
          </a:p>
          <a:p>
            <a:pPr marL="285750" indent="-285750" fontAlgn="base">
              <a:lnSpc>
                <a:spcPct val="120000"/>
              </a:lnSpc>
              <a:spcBef>
                <a:spcPct val="0"/>
              </a:spcBef>
              <a:spcAft>
                <a:spcPct val="0"/>
              </a:spcAft>
              <a:buClr>
                <a:schemeClr val="folHlink"/>
              </a:buClr>
              <a:buFont typeface="Arial" panose="020B0604020202020204" pitchFamily="34" charset="0"/>
              <a:buChar char="•"/>
            </a:pPr>
            <a:r>
              <a:rPr lang="zh-CN" altLang="zh-CN" b="1" dirty="0"/>
              <a:t>数字签名能保障消息的完整性</a:t>
            </a:r>
            <a:r>
              <a:rPr lang="en-US" altLang="zh-CN" b="1" dirty="0"/>
              <a:t>—</a:t>
            </a:r>
            <a:r>
              <a:rPr lang="zh-CN" altLang="en-US" b="1" dirty="0"/>
              <a:t>报文不同导致哈希不同</a:t>
            </a:r>
            <a:endParaRPr lang="zh-CN" altLang="zh-CN" dirty="0"/>
          </a:p>
          <a:p>
            <a:pPr marL="285750" indent="-285750" fontAlgn="base">
              <a:lnSpc>
                <a:spcPct val="120000"/>
              </a:lnSpc>
              <a:spcBef>
                <a:spcPct val="0"/>
              </a:spcBef>
              <a:spcAft>
                <a:spcPct val="0"/>
              </a:spcAft>
              <a:buClr>
                <a:schemeClr val="folHlink"/>
              </a:buClr>
              <a:buFont typeface="Arial" panose="020B0604020202020204" pitchFamily="34" charset="0"/>
              <a:buChar char="•"/>
            </a:pPr>
            <a:endParaRPr lang="zh-CN" altLang="zh-CN" dirty="0"/>
          </a:p>
          <a:p>
            <a:pPr fontAlgn="base">
              <a:lnSpc>
                <a:spcPct val="120000"/>
              </a:lnSpc>
              <a:spcBef>
                <a:spcPct val="0"/>
              </a:spcBef>
              <a:spcAft>
                <a:spcPct val="0"/>
              </a:spcAft>
              <a:buClr>
                <a:schemeClr val="folHlink"/>
              </a:buClr>
            </a:pPr>
            <a:endPar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fontAlgn="base">
              <a:lnSpc>
                <a:spcPct val="120000"/>
              </a:lnSpc>
              <a:spcBef>
                <a:spcPct val="0"/>
              </a:spcBef>
              <a:spcAft>
                <a:spcPct val="0"/>
              </a:spcAft>
              <a:buClr>
                <a:schemeClr val="folHlink"/>
              </a:buClr>
            </a:pP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8160613"/>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100879"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Part.2</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4EA2"/>
                </a:solidFill>
                <a:latin typeface="微软雅黑" panose="020B0503020204020204" pitchFamily="34" charset="-122"/>
                <a:ea typeface="微软雅黑" panose="020B0503020204020204" pitchFamily="34" charset="-122"/>
              </a:rPr>
              <a:t>数据结构</a:t>
            </a:r>
          </a:p>
        </p:txBody>
      </p:sp>
      <p:pic>
        <p:nvPicPr>
          <p:cNvPr id="11" name="Picture 6">
            <a:extLst>
              <a:ext uri="{FF2B5EF4-FFF2-40B4-BE49-F238E27FC236}">
                <a16:creationId xmlns:a16="http://schemas.microsoft.com/office/drawing/2014/main" id="{1EC9C757-18DD-4880-9A17-3ACC1E26B5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5572" y="1040247"/>
            <a:ext cx="3167647" cy="950830"/>
          </a:xfrm>
          <a:prstGeom prst="rect">
            <a:avLst/>
          </a:prstGeom>
        </p:spPr>
      </p:pic>
    </p:spTree>
    <p:extLst>
      <p:ext uri="{BB962C8B-B14F-4D97-AF65-F5344CB8AC3E}">
        <p14:creationId xmlns:p14="http://schemas.microsoft.com/office/powerpoint/2010/main" val="1953538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2EC406A-4901-A448-F03A-52CFEDAD36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710EC9-3631-44DA-BECC-323B6D076030}" type="slidenum">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 name="矩形 1">
            <a:extLst>
              <a:ext uri="{FF2B5EF4-FFF2-40B4-BE49-F238E27FC236}">
                <a16:creationId xmlns:a16="http://schemas.microsoft.com/office/drawing/2014/main" id="{521AFB1E-A3EE-4E1E-81E7-51A50B0BB84D}"/>
              </a:ext>
            </a:extLst>
          </p:cNvPr>
          <p:cNvSpPr/>
          <p:nvPr/>
        </p:nvSpPr>
        <p:spPr>
          <a:xfrm>
            <a:off x="345117" y="232561"/>
            <a:ext cx="3685625" cy="52322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ln w="0"/>
                <a:solidFill>
                  <a:srgbClr val="2D2D8A"/>
                </a:solidFill>
                <a:effectLst>
                  <a:outerShdw blurRad="38100" dist="19050" dir="2700000" algn="tl" rotWithShape="0">
                    <a:srgbClr val="000000">
                      <a:alpha val="40000"/>
                    </a:srgbClr>
                  </a:outerShdw>
                </a:effectLst>
                <a:latin typeface="Times New Roman"/>
                <a:ea typeface="宋体"/>
              </a:rPr>
              <a:t>2</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 </a:t>
            </a:r>
            <a:r>
              <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数据结构</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 </a:t>
            </a:r>
            <a:r>
              <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链式结构</a:t>
            </a:r>
          </a:p>
        </p:txBody>
      </p:sp>
      <p:sp>
        <p:nvSpPr>
          <p:cNvPr id="12" name="Rectangle 2">
            <a:extLst>
              <a:ext uri="{FF2B5EF4-FFF2-40B4-BE49-F238E27FC236}">
                <a16:creationId xmlns:a16="http://schemas.microsoft.com/office/drawing/2014/main" id="{968AE912-C9D2-4489-931E-37094E1A94DC}"/>
              </a:ext>
            </a:extLst>
          </p:cNvPr>
          <p:cNvSpPr>
            <a:spLocks noChangeArrowheads="1"/>
          </p:cNvSpPr>
          <p:nvPr/>
        </p:nvSpPr>
        <p:spPr bwMode="auto">
          <a:xfrm>
            <a:off x="6540759" y="13691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宋体"/>
              <a:cs typeface="+mn-cs"/>
            </a:endParaRPr>
          </a:p>
        </p:txBody>
      </p:sp>
      <p:pic>
        <p:nvPicPr>
          <p:cNvPr id="13" name="图片 12">
            <a:extLst>
              <a:ext uri="{FF2B5EF4-FFF2-40B4-BE49-F238E27FC236}">
                <a16:creationId xmlns:a16="http://schemas.microsoft.com/office/drawing/2014/main" id="{121C05B1-E82F-4FC9-9698-EC1D2FE5967E}"/>
              </a:ext>
            </a:extLst>
          </p:cNvPr>
          <p:cNvPicPr/>
          <p:nvPr/>
        </p:nvPicPr>
        <p:blipFill>
          <a:blip r:embed="rId3"/>
          <a:stretch>
            <a:fillRect/>
          </a:stretch>
        </p:blipFill>
        <p:spPr>
          <a:xfrm>
            <a:off x="267775" y="1982429"/>
            <a:ext cx="5274310" cy="1369060"/>
          </a:xfrm>
          <a:prstGeom prst="rect">
            <a:avLst/>
          </a:prstGeom>
        </p:spPr>
      </p:pic>
      <p:sp>
        <p:nvSpPr>
          <p:cNvPr id="3" name="矩形 2">
            <a:extLst>
              <a:ext uri="{FF2B5EF4-FFF2-40B4-BE49-F238E27FC236}">
                <a16:creationId xmlns:a16="http://schemas.microsoft.com/office/drawing/2014/main" id="{49A472B6-6B9B-473F-8B13-9CBE83FD771A}"/>
              </a:ext>
            </a:extLst>
          </p:cNvPr>
          <p:cNvSpPr/>
          <p:nvPr/>
        </p:nvSpPr>
        <p:spPr>
          <a:xfrm>
            <a:off x="345117" y="1314402"/>
            <a:ext cx="1980029" cy="400110"/>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比特币整体结构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5" name="矩形: 圆角 4">
            <a:extLst>
              <a:ext uri="{FF2B5EF4-FFF2-40B4-BE49-F238E27FC236}">
                <a16:creationId xmlns:a16="http://schemas.microsoft.com/office/drawing/2014/main" id="{DDA88944-0649-4C78-9FEE-A4013791E50B}"/>
              </a:ext>
            </a:extLst>
          </p:cNvPr>
          <p:cNvSpPr/>
          <p:nvPr/>
        </p:nvSpPr>
        <p:spPr bwMode="auto">
          <a:xfrm>
            <a:off x="6163236" y="1776047"/>
            <a:ext cx="5156684" cy="1223353"/>
          </a:xfrm>
          <a:prstGeom prst="roundRect">
            <a:avLst/>
          </a:prstGeom>
          <a:solidFill>
            <a:schemeClr val="accent1"/>
          </a:solidFill>
          <a:ln>
            <a:solidFill>
              <a:schemeClr val="tx1"/>
            </a:solidFill>
          </a:ln>
        </p:spPr>
        <p:txBody>
          <a:bodyPr vert="horz" wrap="square" lIns="91440" tIns="45720" rIns="91440" bIns="45720" numCol="1" rtlCol="0" anchor="t" anchorCtr="0" compatLnSpc="1"/>
          <a:lstStyle/>
          <a:p>
            <a:pPr marR="0" algn="l" defTabSz="914400" rtl="0" eaLnBrk="1" fontAlgn="base" latinLnBrk="0" hangingPunct="1">
              <a:lnSpc>
                <a:spcPct val="120000"/>
              </a:lnSpc>
              <a:spcBef>
                <a:spcPct val="0"/>
              </a:spcBef>
              <a:spcAft>
                <a:spcPct val="0"/>
              </a:spcAft>
              <a:buClr>
                <a:schemeClr val="folHlink"/>
              </a:buClr>
              <a:buSzTx/>
            </a:pPr>
            <a:r>
              <a:rPr kumimoji="0" lang="zh-CN" altLang="en-US" sz="1600" b="0" i="0" u="none" strike="noStrike" cap="none" normalizeH="0" baseline="0" dirty="0">
                <a:ln>
                  <a:noFill/>
                </a:ln>
                <a:solidFill>
                  <a:schemeClr val="tx1"/>
                </a:solidFill>
                <a:effectLst/>
                <a:latin typeface="Times New Roman" panose="02020603050405020304" pitchFamily="18" charset="0"/>
                <a:ea typeface="楷体_GB2312" pitchFamily="49" charset="-122"/>
              </a:rPr>
              <a:t>哈希指针 </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rPr>
              <a:t>H()</a:t>
            </a:r>
          </a:p>
          <a:p>
            <a:pPr fontAlgn="base">
              <a:lnSpc>
                <a:spcPct val="120000"/>
              </a:lnSpc>
              <a:spcBef>
                <a:spcPct val="0"/>
              </a:spcBef>
              <a:spcAft>
                <a:spcPct val="0"/>
              </a:spcAft>
              <a:buClr>
                <a:schemeClr val="folHlink"/>
              </a:buClr>
            </a:pPr>
            <a:r>
              <a:rPr lang="zh-CN" altLang="en-US" sz="1600" dirty="0">
                <a:ea typeface="等线" panose="02010600030101010101" pitchFamily="2" charset="-122"/>
                <a:cs typeface="Times New Roman" panose="02020603050405020304" pitchFamily="18" charset="0"/>
              </a:rPr>
              <a:t>不仅存储上一区块的地址</a:t>
            </a:r>
            <a:r>
              <a:rPr lang="zh-CN" altLang="zh-CN" sz="1600" dirty="0">
                <a:ea typeface="等线" panose="02010600030101010101" pitchFamily="2" charset="-122"/>
                <a:cs typeface="Times New Roman" panose="02020603050405020304" pitchFamily="18" charset="0"/>
              </a:rPr>
              <a:t>，</a:t>
            </a:r>
            <a:r>
              <a:rPr lang="zh-CN" altLang="en-US" sz="1600" dirty="0">
                <a:ea typeface="等线" panose="02010600030101010101" pitchFamily="2" charset="-122"/>
                <a:cs typeface="Times New Roman" panose="02020603050405020304" pitchFamily="18" charset="0"/>
              </a:rPr>
              <a:t>同时</a:t>
            </a:r>
            <a:r>
              <a:rPr lang="zh-CN" altLang="zh-CN" sz="1600" dirty="0">
                <a:ea typeface="等线" panose="02010600030101010101" pitchFamily="2" charset="-122"/>
                <a:cs typeface="Times New Roman" panose="02020603050405020304" pitchFamily="18" charset="0"/>
              </a:rPr>
              <a:t>也存储</a:t>
            </a:r>
            <a:r>
              <a:rPr lang="zh-CN" altLang="en-US" sz="1600" dirty="0">
                <a:ea typeface="等线" panose="02010600030101010101" pitchFamily="2" charset="-122"/>
                <a:cs typeface="Times New Roman" panose="02020603050405020304" pitchFamily="18" charset="0"/>
              </a:rPr>
              <a:t>上一区块内容</a:t>
            </a:r>
            <a:r>
              <a:rPr lang="en-US" altLang="zh-CN" sz="1600" dirty="0">
                <a:ea typeface="等线" panose="02010600030101010101" pitchFamily="2" charset="-122"/>
                <a:cs typeface="Times New Roman" panose="02020603050405020304" pitchFamily="18" charset="0"/>
              </a:rPr>
              <a:t>(</a:t>
            </a:r>
            <a:r>
              <a:rPr lang="zh-CN" altLang="en-US" sz="1600" dirty="0">
                <a:ea typeface="等线" panose="02010600030101010101" pitchFamily="2" charset="-122"/>
                <a:cs typeface="Times New Roman" panose="02020603050405020304" pitchFamily="18" charset="0"/>
              </a:rPr>
              <a:t>区块头</a:t>
            </a:r>
            <a:r>
              <a:rPr lang="en-US" altLang="zh-CN" sz="1600" dirty="0">
                <a:ea typeface="等线" panose="02010600030101010101" pitchFamily="2" charset="-122"/>
                <a:cs typeface="Times New Roman" panose="02020603050405020304" pitchFamily="18" charset="0"/>
              </a:rPr>
              <a:t>)</a:t>
            </a:r>
            <a:r>
              <a:rPr lang="zh-CN" altLang="en-US" sz="1600" dirty="0">
                <a:ea typeface="等线" panose="02010600030101010101" pitchFamily="2" charset="-122"/>
                <a:cs typeface="Times New Roman" panose="02020603050405020304" pitchFamily="18" charset="0"/>
              </a:rPr>
              <a:t>的哈希值</a:t>
            </a:r>
            <a:endParaRPr lang="en-US" altLang="zh-CN" sz="1600" dirty="0">
              <a:latin typeface="Times New Roman" panose="02020603050405020304" pitchFamily="18" charset="0"/>
              <a:ea typeface="楷体_GB2312" pitchFamily="49" charset="-122"/>
            </a:endParaRPr>
          </a:p>
        </p:txBody>
      </p:sp>
      <p:sp>
        <p:nvSpPr>
          <p:cNvPr id="16" name="矩形: 圆角 15">
            <a:extLst>
              <a:ext uri="{FF2B5EF4-FFF2-40B4-BE49-F238E27FC236}">
                <a16:creationId xmlns:a16="http://schemas.microsoft.com/office/drawing/2014/main" id="{F826FD5B-29D0-4549-B27E-B0393A8F7F8D}"/>
              </a:ext>
            </a:extLst>
          </p:cNvPr>
          <p:cNvSpPr/>
          <p:nvPr/>
        </p:nvSpPr>
        <p:spPr bwMode="auto">
          <a:xfrm>
            <a:off x="239668" y="3819461"/>
            <a:ext cx="5651093" cy="2037236"/>
          </a:xfrm>
          <a:prstGeom prst="roundRect">
            <a:avLst/>
          </a:prstGeom>
          <a:solidFill>
            <a:schemeClr val="accent1"/>
          </a:solidFill>
          <a:ln>
            <a:solidFill>
              <a:schemeClr val="tx1"/>
            </a:solidFill>
          </a:ln>
        </p:spPr>
        <p:txBody>
          <a:bodyPr vert="horz" wrap="square" lIns="91440" tIns="45720" rIns="91440" bIns="45720" numCol="1" rtlCol="0" anchor="t" anchorCtr="0" compatLnSpc="1"/>
          <a:lstStyle/>
          <a:p>
            <a:pPr marR="0" algn="l" defTabSz="914400" rtl="0" eaLnBrk="1" fontAlgn="base" latinLnBrk="0" hangingPunct="1">
              <a:lnSpc>
                <a:spcPct val="120000"/>
              </a:lnSpc>
              <a:spcBef>
                <a:spcPct val="0"/>
              </a:spcBef>
              <a:spcAft>
                <a:spcPct val="0"/>
              </a:spcAft>
              <a:buClr>
                <a:schemeClr val="folHlink"/>
              </a:buClr>
              <a:buSzTx/>
            </a:pPr>
            <a:r>
              <a:rPr kumimoji="0" lang="zh-CN" altLang="en-US" sz="1600" b="0" i="0" u="none" strike="noStrike" cap="none" normalizeH="0" baseline="0" dirty="0">
                <a:ln>
                  <a:noFill/>
                </a:ln>
                <a:solidFill>
                  <a:schemeClr val="tx1"/>
                </a:solidFill>
                <a:effectLst/>
                <a:latin typeface="Times New Roman" panose="02020603050405020304" pitchFamily="18" charset="0"/>
                <a:ea typeface="楷体_GB2312" pitchFamily="49" charset="-122"/>
              </a:rPr>
              <a:t>哈希指针的作用</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系统的多数节点只需要记录最后一个区块的哈希值，前面任意一个区块被篡改都能被检测出来，因为修改了某个区块的内容，会导致它与后面区块保存的哈希值对不上了，那个后面区块的哈希值就也要改，然后再往后的就也要改。类似于多米诺骨牌效应，</a:t>
            </a:r>
            <a:r>
              <a:rPr lang="zh-CN" altLang="zh-CN" sz="1600" b="1" kern="100" dirty="0">
                <a:latin typeface="等线" panose="02010600030101010101" pitchFamily="2" charset="-122"/>
                <a:ea typeface="等线" panose="02010600030101010101" pitchFamily="2" charset="-122"/>
                <a:cs typeface="Times New Roman" panose="02020603050405020304" pitchFamily="18" charset="0"/>
              </a:rPr>
              <a:t>前面的修改一定会通过哈希指针传递到最后一个区块</a:t>
            </a: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a:t>
            </a:r>
          </a:p>
          <a:p>
            <a:pPr marR="0" algn="l" defTabSz="914400" rtl="0" eaLnBrk="1" fontAlgn="base" latinLnBrk="0" hangingPunct="1">
              <a:lnSpc>
                <a:spcPct val="120000"/>
              </a:lnSpc>
              <a:spcBef>
                <a:spcPct val="0"/>
              </a:spcBef>
              <a:spcAft>
                <a:spcPct val="0"/>
              </a:spcAft>
              <a:buClr>
                <a:schemeClr val="folHlink"/>
              </a:buClr>
              <a:buSzTx/>
            </a:pPr>
            <a:endPar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endParaRPr>
          </a:p>
        </p:txBody>
      </p:sp>
      <p:sp>
        <p:nvSpPr>
          <p:cNvPr id="11" name="矩形: 圆角 10">
            <a:extLst>
              <a:ext uri="{FF2B5EF4-FFF2-40B4-BE49-F238E27FC236}">
                <a16:creationId xmlns:a16="http://schemas.microsoft.com/office/drawing/2014/main" id="{51D8AE68-1C8E-4658-B884-40012F869557}"/>
              </a:ext>
            </a:extLst>
          </p:cNvPr>
          <p:cNvSpPr/>
          <p:nvPr/>
        </p:nvSpPr>
        <p:spPr bwMode="auto">
          <a:xfrm>
            <a:off x="6678749" y="5416654"/>
            <a:ext cx="4544720" cy="1157150"/>
          </a:xfrm>
          <a:prstGeom prst="roundRect">
            <a:avLst/>
          </a:prstGeom>
          <a:solidFill>
            <a:schemeClr val="accent1"/>
          </a:solidFill>
          <a:ln>
            <a:solidFill>
              <a:schemeClr val="tx1"/>
            </a:solidFill>
          </a:ln>
        </p:spPr>
        <p:txBody>
          <a:bodyPr vert="horz" wrap="square" lIns="91440" tIns="45720" rIns="91440" bIns="45720" numCol="1" rtlCol="0" anchor="t" anchorCtr="0" compatLnSpc="1"/>
          <a:lstStyle/>
          <a:p>
            <a:pPr fontAlgn="base">
              <a:lnSpc>
                <a:spcPct val="120000"/>
              </a:lnSpc>
              <a:spcBef>
                <a:spcPct val="0"/>
              </a:spcBef>
              <a:spcAft>
                <a:spcPct val="0"/>
              </a:spcAft>
              <a:buClr>
                <a:schemeClr val="folHlink"/>
              </a:buClr>
            </a:pPr>
            <a:r>
              <a:rPr lang="zh-CN" altLang="en-US" sz="1600" dirty="0">
                <a:latin typeface="等线" panose="02010600030101010101" pitchFamily="2" charset="-122"/>
                <a:ea typeface="等线" panose="02010600030101010101" pitchFamily="2" charset="-122"/>
              </a:rPr>
              <a:t>结果就是：</a:t>
            </a:r>
            <a:r>
              <a:rPr lang="zh-CN" altLang="zh-CN" sz="1600" dirty="0">
                <a:latin typeface="等线" panose="02010600030101010101" pitchFamily="2" charset="-122"/>
                <a:ea typeface="等线" panose="02010600030101010101" pitchFamily="2" charset="-122"/>
              </a:rPr>
              <a:t>用户没必要保存系统中的所有区块了，可以只保存最近的一些区块，如果要用到先前产生的区块，再向别人要就可以。</a:t>
            </a:r>
            <a:endParaRPr kumimoji="0" lang="zh-CN" altLang="en-US" sz="1600" b="0"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p:txBody>
      </p:sp>
      <p:cxnSp>
        <p:nvCxnSpPr>
          <p:cNvPr id="17" name="连接符: 曲线 16">
            <a:extLst>
              <a:ext uri="{FF2B5EF4-FFF2-40B4-BE49-F238E27FC236}">
                <a16:creationId xmlns:a16="http://schemas.microsoft.com/office/drawing/2014/main" id="{930ECBFA-AE16-4287-95D9-8C35DB37FD29}"/>
              </a:ext>
            </a:extLst>
          </p:cNvPr>
          <p:cNvCxnSpPr>
            <a:cxnSpLocks/>
            <a:stCxn id="16" idx="3"/>
            <a:endCxn id="11" idx="1"/>
          </p:cNvCxnSpPr>
          <p:nvPr/>
        </p:nvCxnSpPr>
        <p:spPr>
          <a:xfrm>
            <a:off x="5890761" y="4838079"/>
            <a:ext cx="787988" cy="1157150"/>
          </a:xfrm>
          <a:prstGeom prst="curvedConnector3">
            <a:avLst>
              <a:gd name="adj1" fmla="val 50000"/>
            </a:avLst>
          </a:prstGeom>
          <a:ln w="444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3" name="图片 32">
            <a:extLst>
              <a:ext uri="{FF2B5EF4-FFF2-40B4-BE49-F238E27FC236}">
                <a16:creationId xmlns:a16="http://schemas.microsoft.com/office/drawing/2014/main" id="{AF0840C9-C418-448B-9DA8-6FC599982290}"/>
              </a:ext>
            </a:extLst>
          </p:cNvPr>
          <p:cNvPicPr/>
          <p:nvPr/>
        </p:nvPicPr>
        <p:blipFill>
          <a:blip r:embed="rId4"/>
          <a:stretch>
            <a:fillRect/>
          </a:stretch>
        </p:blipFill>
        <p:spPr>
          <a:xfrm>
            <a:off x="6828790" y="3577975"/>
            <a:ext cx="3817620" cy="1424940"/>
          </a:xfrm>
          <a:prstGeom prst="rect">
            <a:avLst/>
          </a:prstGeom>
        </p:spPr>
      </p:pic>
    </p:spTree>
    <p:extLst>
      <p:ext uri="{BB962C8B-B14F-4D97-AF65-F5344CB8AC3E}">
        <p14:creationId xmlns:p14="http://schemas.microsoft.com/office/powerpoint/2010/main" val="2155578701"/>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2EC406A-4901-A448-F03A-52CFEDAD36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710EC9-3631-44DA-BECC-323B6D076030}" type="slidenum">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 name="矩形 1">
            <a:extLst>
              <a:ext uri="{FF2B5EF4-FFF2-40B4-BE49-F238E27FC236}">
                <a16:creationId xmlns:a16="http://schemas.microsoft.com/office/drawing/2014/main" id="{521AFB1E-A3EE-4E1E-81E7-51A50B0BB84D}"/>
              </a:ext>
            </a:extLst>
          </p:cNvPr>
          <p:cNvSpPr/>
          <p:nvPr/>
        </p:nvSpPr>
        <p:spPr>
          <a:xfrm>
            <a:off x="155619" y="204569"/>
            <a:ext cx="5498621" cy="523220"/>
          </a:xfrm>
          <a:prstGeom prst="rect">
            <a:avLst/>
          </a:prstGeom>
          <a:noFill/>
        </p:spPr>
        <p:txBody>
          <a:bodyPr wrap="none" lIns="91440" tIns="45720" rIns="91440" bIns="45720">
            <a:spAutoFit/>
          </a:bodyPr>
          <a:lstStyle/>
          <a:p>
            <a:pPr lvl="0" algn="ctr"/>
            <a:r>
              <a:rPr lang="en-US" altLang="zh-CN" sz="2800" dirty="0">
                <a:ln w="0"/>
                <a:solidFill>
                  <a:srgbClr val="2D2D8A"/>
                </a:solidFill>
                <a:effectLst>
                  <a:outerShdw blurRad="38100" dist="19050" dir="2700000" algn="tl" rotWithShape="0">
                    <a:srgbClr val="000000">
                      <a:alpha val="40000"/>
                    </a:srgbClr>
                  </a:outerShdw>
                </a:effectLst>
                <a:latin typeface="Times New Roman"/>
                <a:ea typeface="宋体"/>
              </a:rPr>
              <a:t>2</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 </a:t>
            </a:r>
            <a:r>
              <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数据结构</a:t>
            </a:r>
            <a:r>
              <a:rPr lang="en-US" altLang="zh-CN" sz="2800" dirty="0">
                <a:ln w="0"/>
                <a:solidFill>
                  <a:srgbClr val="2D2D8A"/>
                </a:solidFill>
                <a:effectLst>
                  <a:outerShdw blurRad="38100" dist="19050" dir="2700000" algn="tl" rotWithShape="0">
                    <a:srgbClr val="000000">
                      <a:alpha val="40000"/>
                    </a:srgbClr>
                  </a:outerShdw>
                </a:effectLst>
              </a:rPr>
              <a:t>–Merkle tree(</a:t>
            </a:r>
            <a:r>
              <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默克尔树</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a:t>
            </a:r>
            <a:endPar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endParaRPr>
          </a:p>
        </p:txBody>
      </p:sp>
      <p:sp>
        <p:nvSpPr>
          <p:cNvPr id="12" name="Rectangle 2">
            <a:extLst>
              <a:ext uri="{FF2B5EF4-FFF2-40B4-BE49-F238E27FC236}">
                <a16:creationId xmlns:a16="http://schemas.microsoft.com/office/drawing/2014/main" id="{968AE912-C9D2-4489-931E-37094E1A94DC}"/>
              </a:ext>
            </a:extLst>
          </p:cNvPr>
          <p:cNvSpPr>
            <a:spLocks noChangeArrowheads="1"/>
          </p:cNvSpPr>
          <p:nvPr/>
        </p:nvSpPr>
        <p:spPr bwMode="auto">
          <a:xfrm>
            <a:off x="6540759" y="13691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宋体"/>
              <a:cs typeface="+mn-cs"/>
            </a:endParaRPr>
          </a:p>
        </p:txBody>
      </p:sp>
      <p:pic>
        <p:nvPicPr>
          <p:cNvPr id="14" name="图片 13">
            <a:extLst>
              <a:ext uri="{FF2B5EF4-FFF2-40B4-BE49-F238E27FC236}">
                <a16:creationId xmlns:a16="http://schemas.microsoft.com/office/drawing/2014/main" id="{D26FAA8F-682A-46D9-9916-A0F6FB730394}"/>
              </a:ext>
            </a:extLst>
          </p:cNvPr>
          <p:cNvPicPr/>
          <p:nvPr/>
        </p:nvPicPr>
        <p:blipFill>
          <a:blip r:embed="rId3"/>
          <a:stretch>
            <a:fillRect/>
          </a:stretch>
        </p:blipFill>
        <p:spPr>
          <a:xfrm>
            <a:off x="5903466" y="1209380"/>
            <a:ext cx="5274310" cy="2597785"/>
          </a:xfrm>
          <a:prstGeom prst="rect">
            <a:avLst/>
          </a:prstGeom>
        </p:spPr>
      </p:pic>
      <p:sp>
        <p:nvSpPr>
          <p:cNvPr id="6" name="矩形: 圆角 5">
            <a:extLst>
              <a:ext uri="{FF2B5EF4-FFF2-40B4-BE49-F238E27FC236}">
                <a16:creationId xmlns:a16="http://schemas.microsoft.com/office/drawing/2014/main" id="{D0936711-69CE-4227-BE49-B9CDF2B5E155}"/>
              </a:ext>
            </a:extLst>
          </p:cNvPr>
          <p:cNvSpPr/>
          <p:nvPr/>
        </p:nvSpPr>
        <p:spPr bwMode="auto">
          <a:xfrm>
            <a:off x="239689" y="3019562"/>
            <a:ext cx="5088183" cy="1907001"/>
          </a:xfrm>
          <a:prstGeom prst="roundRect">
            <a:avLst/>
          </a:prstGeom>
          <a:solidFill>
            <a:schemeClr val="accent1"/>
          </a:solidFill>
          <a:ln>
            <a:solidFill>
              <a:schemeClr val="tx1"/>
            </a:solidFill>
          </a:ln>
        </p:spPr>
        <p:txBody>
          <a:bodyPr vert="horz" wrap="square" lIns="91440" tIns="45720" rIns="91440" bIns="45720" numCol="1" rtlCol="0" anchor="t" anchorCtr="0" compatLnSpc="1"/>
          <a:lstStyle/>
          <a:p>
            <a:r>
              <a:rPr lang="zh-CN" altLang="zh-CN" sz="1600" dirty="0"/>
              <a:t>在区块链中，每个区块分为两部分，</a:t>
            </a:r>
            <a:r>
              <a:rPr lang="zh-CN" altLang="zh-CN" sz="1600" b="1" dirty="0"/>
              <a:t>块头</a:t>
            </a:r>
            <a:r>
              <a:rPr lang="en-US" altLang="zh-CN" sz="1600" b="1" dirty="0"/>
              <a:t>(block header)</a:t>
            </a:r>
            <a:r>
              <a:rPr lang="zh-CN" altLang="zh-CN" sz="1600" dirty="0"/>
              <a:t>和</a:t>
            </a:r>
            <a:r>
              <a:rPr lang="zh-CN" altLang="zh-CN" sz="1600" b="1" dirty="0"/>
              <a:t>块身</a:t>
            </a:r>
            <a:r>
              <a:rPr lang="en-US" altLang="zh-CN" sz="1600" b="1" dirty="0"/>
              <a:t>(block body)</a:t>
            </a:r>
            <a:r>
              <a:rPr lang="zh-CN" altLang="en-US" sz="1600" dirty="0"/>
              <a:t>。</a:t>
            </a:r>
            <a:endParaRPr lang="en-US" altLang="zh-CN" sz="1600" dirty="0"/>
          </a:p>
          <a:p>
            <a:endParaRPr lang="en-US" altLang="zh-CN" sz="1600" dirty="0"/>
          </a:p>
          <a:p>
            <a:r>
              <a:rPr lang="zh-CN" altLang="zh-CN" sz="1600" dirty="0"/>
              <a:t>在块头中存储了这个区块所包含的所有交易组成的</a:t>
            </a:r>
            <a:r>
              <a:rPr lang="en-US" altLang="zh-CN" sz="1600" b="1" dirty="0"/>
              <a:t>Merkle Tree</a:t>
            </a:r>
            <a:r>
              <a:rPr lang="zh-CN" altLang="zh-CN" sz="1600" b="1" dirty="0"/>
              <a:t>的根哈希值</a:t>
            </a:r>
            <a:r>
              <a:rPr lang="zh-CN" altLang="zh-CN" sz="1600" dirty="0"/>
              <a:t>。</a:t>
            </a:r>
            <a:endParaRPr lang="en-US" altLang="zh-CN" sz="1600" dirty="0"/>
          </a:p>
          <a:p>
            <a:endParaRPr lang="en-US" altLang="zh-CN" sz="1600" dirty="0"/>
          </a:p>
          <a:p>
            <a:r>
              <a:rPr lang="zh-CN" altLang="zh-CN" sz="1600" dirty="0"/>
              <a:t>在块身中存储了交易列表。</a:t>
            </a:r>
            <a:r>
              <a:rPr lang="zh-CN" altLang="en-US" sz="1600" dirty="0"/>
              <a:t>也就是</a:t>
            </a:r>
            <a:r>
              <a:rPr lang="en-US" altLang="zh-CN" sz="1600" dirty="0"/>
              <a:t>Merkle Tree</a:t>
            </a:r>
            <a:r>
              <a:rPr lang="zh-CN" altLang="en-US" sz="1600" dirty="0"/>
              <a:t>。</a:t>
            </a:r>
            <a:endParaRPr lang="zh-CN" altLang="zh-CN" sz="1600" dirty="0"/>
          </a:p>
        </p:txBody>
      </p:sp>
      <p:pic>
        <p:nvPicPr>
          <p:cNvPr id="15" name="图片 14" descr="在这里插入图片描述">
            <a:extLst>
              <a:ext uri="{FF2B5EF4-FFF2-40B4-BE49-F238E27FC236}">
                <a16:creationId xmlns:a16="http://schemas.microsoft.com/office/drawing/2014/main" id="{A8657B92-23ED-454D-826E-2965F81A1AA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3757" y="1246965"/>
            <a:ext cx="4920046" cy="1614805"/>
          </a:xfrm>
          <a:prstGeom prst="rect">
            <a:avLst/>
          </a:prstGeom>
          <a:noFill/>
          <a:ln>
            <a:noFill/>
          </a:ln>
        </p:spPr>
      </p:pic>
      <p:sp>
        <p:nvSpPr>
          <p:cNvPr id="7" name="矩形: 圆角 6">
            <a:extLst>
              <a:ext uri="{FF2B5EF4-FFF2-40B4-BE49-F238E27FC236}">
                <a16:creationId xmlns:a16="http://schemas.microsoft.com/office/drawing/2014/main" id="{A01DF6D4-15AB-4310-87F8-1CE090A91FFE}"/>
              </a:ext>
            </a:extLst>
          </p:cNvPr>
          <p:cNvSpPr/>
          <p:nvPr/>
        </p:nvSpPr>
        <p:spPr bwMode="auto">
          <a:xfrm>
            <a:off x="239689" y="5153543"/>
            <a:ext cx="5088183" cy="1091682"/>
          </a:xfrm>
          <a:prstGeom prst="roundRect">
            <a:avLst/>
          </a:prstGeom>
          <a:solidFill>
            <a:schemeClr val="accent1"/>
          </a:solidFill>
          <a:ln>
            <a:solidFill>
              <a:schemeClr val="tx1"/>
            </a:solidFill>
          </a:ln>
        </p:spPr>
        <p:txBody>
          <a:bodyPr vert="horz" wrap="square" lIns="91440" tIns="45720" rIns="91440" bIns="45720" numCol="1" rtlCol="0" anchor="t" anchorCtr="0" compatLnSpc="1"/>
          <a:lstStyle/>
          <a:p>
            <a:pPr marR="0" algn="l" defTabSz="914400" rtl="0" eaLnBrk="1" fontAlgn="base" latinLnBrk="0" hangingPunct="1">
              <a:lnSpc>
                <a:spcPct val="120000"/>
              </a:lnSpc>
              <a:spcBef>
                <a:spcPct val="0"/>
              </a:spcBef>
              <a:spcAft>
                <a:spcPct val="0"/>
              </a:spcAft>
              <a:buClr>
                <a:schemeClr val="folHlink"/>
              </a:buClr>
              <a:buSzTx/>
            </a:pPr>
            <a:r>
              <a:rPr lang="zh-CN" altLang="en-US" sz="1600" dirty="0">
                <a:latin typeface="+mn-ea"/>
              </a:rPr>
              <a:t>根据对区块存储内容的不同，比特币节点可以分为</a:t>
            </a:r>
            <a:r>
              <a:rPr lang="zh-CN" altLang="en-US" sz="1600" b="1" dirty="0">
                <a:latin typeface="+mn-ea"/>
              </a:rPr>
              <a:t>全节点</a:t>
            </a:r>
            <a:r>
              <a:rPr lang="zh-CN" altLang="en-US" sz="1600" dirty="0">
                <a:latin typeface="+mn-ea"/>
              </a:rPr>
              <a:t>和</a:t>
            </a:r>
            <a:r>
              <a:rPr lang="zh-CN" altLang="en-US" sz="1600" b="1" dirty="0">
                <a:latin typeface="+mn-ea"/>
              </a:rPr>
              <a:t>轻结点</a:t>
            </a:r>
            <a:r>
              <a:rPr lang="zh-CN" altLang="en-US" sz="1600" dirty="0">
                <a:latin typeface="+mn-ea"/>
              </a:rPr>
              <a:t>两大类。全节点既存储块头，也存储块身；轻结点只存储块头。</a:t>
            </a:r>
            <a:endParaRPr kumimoji="0" lang="zh-CN" altLang="en-US" sz="1600" b="0" i="0" u="none" strike="noStrike" cap="none" normalizeH="0" baseline="0" dirty="0">
              <a:ln>
                <a:noFill/>
              </a:ln>
              <a:solidFill>
                <a:schemeClr val="tx1"/>
              </a:solidFill>
              <a:effectLst/>
              <a:latin typeface="+mn-ea"/>
            </a:endParaRPr>
          </a:p>
        </p:txBody>
      </p:sp>
      <p:sp>
        <p:nvSpPr>
          <p:cNvPr id="18" name="矩形: 圆角 17">
            <a:extLst>
              <a:ext uri="{FF2B5EF4-FFF2-40B4-BE49-F238E27FC236}">
                <a16:creationId xmlns:a16="http://schemas.microsoft.com/office/drawing/2014/main" id="{D17A5F77-69AF-4752-B1F2-1CA3D95771CF}"/>
              </a:ext>
            </a:extLst>
          </p:cNvPr>
          <p:cNvSpPr/>
          <p:nvPr/>
        </p:nvSpPr>
        <p:spPr bwMode="auto">
          <a:xfrm>
            <a:off x="5838003" y="3996229"/>
            <a:ext cx="5610510" cy="2320593"/>
          </a:xfrm>
          <a:prstGeom prst="roundRect">
            <a:avLst/>
          </a:prstGeom>
          <a:solidFill>
            <a:schemeClr val="accent1"/>
          </a:solidFill>
          <a:ln>
            <a:solidFill>
              <a:schemeClr val="tx1"/>
            </a:solidFill>
          </a:ln>
        </p:spPr>
        <p:txBody>
          <a:bodyPr vert="horz" wrap="square" lIns="91440" tIns="45720" rIns="91440" bIns="45720" numCol="1" rtlCol="0" anchor="t" anchorCtr="0" compatLnSpc="1"/>
          <a:lstStyle/>
          <a:p>
            <a:pPr lvl="0"/>
            <a:r>
              <a:rPr lang="en-US" altLang="zh-CN" sz="1600" b="1" dirty="0"/>
              <a:t>Merkle tree</a:t>
            </a:r>
            <a:r>
              <a:rPr lang="zh-CN" altLang="zh-CN" sz="1600" b="1" dirty="0"/>
              <a:t>的作用</a:t>
            </a:r>
            <a:endParaRPr lang="en-US" altLang="zh-CN" sz="1600" b="1" dirty="0"/>
          </a:p>
          <a:p>
            <a:pPr lvl="0"/>
            <a:r>
              <a:rPr lang="zh-CN" altLang="en-US" sz="1600" dirty="0"/>
              <a:t>在比特币系统中，</a:t>
            </a:r>
            <a:r>
              <a:rPr lang="en-US" altLang="zh-CN" sz="1600" dirty="0"/>
              <a:t>Merkle tree</a:t>
            </a:r>
            <a:r>
              <a:rPr lang="zh-CN" altLang="en-US" sz="1600" dirty="0"/>
              <a:t>主要用于进行</a:t>
            </a:r>
            <a:r>
              <a:rPr lang="en-US" altLang="zh-CN" sz="1600" dirty="0"/>
              <a:t>Merkle proof</a:t>
            </a:r>
            <a:r>
              <a:rPr lang="zh-CN" altLang="en-US" sz="1600" dirty="0"/>
              <a:t>。</a:t>
            </a:r>
            <a:endParaRPr lang="en-US" altLang="zh-CN" sz="1600" dirty="0"/>
          </a:p>
          <a:p>
            <a:pPr lvl="0"/>
            <a:r>
              <a:rPr lang="zh-CN" altLang="en-US" sz="1600" dirty="0"/>
              <a:t>也就是</a:t>
            </a:r>
            <a:r>
              <a:rPr lang="zh-CN" altLang="en-US" sz="1600" b="1" dirty="0"/>
              <a:t>通过区块中的块头中的</a:t>
            </a:r>
            <a:r>
              <a:rPr lang="en-US" altLang="zh-CN" sz="1600" b="1" dirty="0"/>
              <a:t>Merkle Tree</a:t>
            </a:r>
            <a:r>
              <a:rPr lang="zh-CN" altLang="en-US" sz="1600" b="1" dirty="0"/>
              <a:t>的根哈希值证明某个交易</a:t>
            </a:r>
            <a:r>
              <a:rPr lang="en-US" altLang="zh-CN" sz="1600" b="1" dirty="0"/>
              <a:t>(TX)</a:t>
            </a:r>
            <a:r>
              <a:rPr lang="zh-CN" altLang="en-US" sz="1600" b="1" dirty="0"/>
              <a:t>是存在于这个区块中</a:t>
            </a:r>
            <a:r>
              <a:rPr lang="zh-CN" altLang="en-US" sz="1600" dirty="0"/>
              <a:t>。</a:t>
            </a:r>
            <a:endParaRPr lang="en-US" altLang="zh-CN" sz="1600" dirty="0"/>
          </a:p>
          <a:p>
            <a:pPr lvl="0"/>
            <a:endParaRPr lang="en-US" altLang="zh-CN" sz="1600" dirty="0"/>
          </a:p>
          <a:p>
            <a:pPr lvl="0"/>
            <a:r>
              <a:rPr lang="zh-CN" altLang="en-US" sz="1600" dirty="0"/>
              <a:t>之所以要进行</a:t>
            </a:r>
            <a:r>
              <a:rPr lang="en-US" altLang="zh-CN" sz="1600" dirty="0"/>
              <a:t>Merkle proof</a:t>
            </a:r>
            <a:r>
              <a:rPr lang="zh-CN" altLang="en-US" sz="1600" dirty="0"/>
              <a:t>是因为：轻结点没有块身也就没有存储交易列表，只有一个根哈希值。因此必须有一种特殊方式向轻结点证实某笔交易确实存在于区块中。</a:t>
            </a:r>
            <a:endParaRPr lang="en-US" altLang="zh-CN" sz="1600" dirty="0"/>
          </a:p>
        </p:txBody>
      </p:sp>
    </p:spTree>
    <p:extLst>
      <p:ext uri="{BB962C8B-B14F-4D97-AF65-F5344CB8AC3E}">
        <p14:creationId xmlns:p14="http://schemas.microsoft.com/office/powerpoint/2010/main" val="3822957219"/>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100879"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Part.3</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4EA2"/>
                </a:solidFill>
                <a:latin typeface="微软雅黑" panose="020B0503020204020204" pitchFamily="34" charset="-122"/>
                <a:ea typeface="微软雅黑" panose="020B0503020204020204" pitchFamily="34" charset="-122"/>
              </a:rPr>
              <a:t>交易过程与协议</a:t>
            </a:r>
          </a:p>
        </p:txBody>
      </p:sp>
      <p:pic>
        <p:nvPicPr>
          <p:cNvPr id="11" name="Picture 6">
            <a:extLst>
              <a:ext uri="{FF2B5EF4-FFF2-40B4-BE49-F238E27FC236}">
                <a16:creationId xmlns:a16="http://schemas.microsoft.com/office/drawing/2014/main" id="{1EC9C757-18DD-4880-9A17-3ACC1E26B5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5572" y="1040247"/>
            <a:ext cx="3167647" cy="950830"/>
          </a:xfrm>
          <a:prstGeom prst="rect">
            <a:avLst/>
          </a:prstGeom>
        </p:spPr>
      </p:pic>
    </p:spTree>
    <p:extLst>
      <p:ext uri="{BB962C8B-B14F-4D97-AF65-F5344CB8AC3E}">
        <p14:creationId xmlns:p14="http://schemas.microsoft.com/office/powerpoint/2010/main" val="118349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342900" marR="0" indent="-342900" algn="l" defTabSz="914400" rtl="0" eaLnBrk="1" fontAlgn="base" latinLnBrk="0" hangingPunct="1">
          <a:lnSpc>
            <a:spcPct val="120000"/>
          </a:lnSpc>
          <a:spcBef>
            <a:spcPct val="0"/>
          </a:spcBef>
          <a:spcAft>
            <a:spcPct val="0"/>
          </a:spcAft>
          <a:buClr>
            <a:schemeClr val="folHlink"/>
          </a:buClr>
          <a:buSzTx/>
          <a:buFont typeface="Wingdings" panose="05000000000000000000" pitchFamily="2" charset="2"/>
          <a:buChar char="l"/>
          <a:defRPr kumimoji="0" lang="zh-CN" altLang="en-US" sz="23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342900" marR="0" indent="-342900" algn="l" defTabSz="914400" rtl="0" eaLnBrk="1" fontAlgn="base" latinLnBrk="0" hangingPunct="1">
          <a:lnSpc>
            <a:spcPct val="120000"/>
          </a:lnSpc>
          <a:spcBef>
            <a:spcPct val="0"/>
          </a:spcBef>
          <a:spcAft>
            <a:spcPct val="0"/>
          </a:spcAft>
          <a:buClr>
            <a:schemeClr val="folHlink"/>
          </a:buClr>
          <a:buSzTx/>
          <a:buFont typeface="Wingdings" panose="05000000000000000000" pitchFamily="2" charset="2"/>
          <a:buChar char="l"/>
          <a:defRPr kumimoji="0" lang="zh-CN" altLang="en-US" sz="23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2102</Words>
  <Application>Microsoft Office PowerPoint</Application>
  <PresentationFormat>宽屏</PresentationFormat>
  <Paragraphs>158</Paragraphs>
  <Slides>20</Slides>
  <Notes>20</Notes>
  <HiddenSlides>0</HiddenSlides>
  <MMClips>0</MMClips>
  <ScaleCrop>false</ScaleCrop>
  <HeadingPairs>
    <vt:vector size="8" baseType="variant">
      <vt:variant>
        <vt:lpstr>已用的字体</vt:lpstr>
      </vt:variant>
      <vt:variant>
        <vt:i4>10</vt:i4>
      </vt:variant>
      <vt:variant>
        <vt:lpstr>主题</vt:lpstr>
      </vt:variant>
      <vt:variant>
        <vt:i4>3</vt:i4>
      </vt:variant>
      <vt:variant>
        <vt:lpstr>嵌入 OLE 服务器</vt:lpstr>
      </vt:variant>
      <vt:variant>
        <vt:i4>1</vt:i4>
      </vt:variant>
      <vt:variant>
        <vt:lpstr>幻灯片标题</vt:lpstr>
      </vt:variant>
      <vt:variant>
        <vt:i4>20</vt:i4>
      </vt:variant>
    </vt:vector>
  </HeadingPairs>
  <TitlesOfParts>
    <vt:vector size="34" baseType="lpstr">
      <vt:lpstr>Impact MT Std</vt:lpstr>
      <vt:lpstr>等线</vt:lpstr>
      <vt:lpstr>等线 Light</vt:lpstr>
      <vt:lpstr>楷体_GB2312</vt:lpstr>
      <vt:lpstr>宋体</vt:lpstr>
      <vt:lpstr>微软雅黑</vt:lpstr>
      <vt:lpstr>Arial</vt:lpstr>
      <vt:lpstr>Calibri</vt:lpstr>
      <vt:lpstr>Times New Roman</vt:lpstr>
      <vt:lpstr>Wingdings</vt:lpstr>
      <vt:lpstr>Office 主题​​</vt:lpstr>
      <vt:lpstr>2_默认设计模板</vt:lpstr>
      <vt:lpstr>1_Office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蒋 佳宁</dc:creator>
  <cp:lastModifiedBy>蒋 佳宁</cp:lastModifiedBy>
  <cp:revision>47</cp:revision>
  <dcterms:created xsi:type="dcterms:W3CDTF">2022-07-12T01:35:12Z</dcterms:created>
  <dcterms:modified xsi:type="dcterms:W3CDTF">2022-07-12T12:21:41Z</dcterms:modified>
</cp:coreProperties>
</file>