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89" r:id="rId9"/>
    <p:sldId id="319" r:id="rId10"/>
    <p:sldId id="32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0" r:id="rId22"/>
    <p:sldId id="273" r:id="rId23"/>
    <p:sldId id="286" r:id="rId24"/>
    <p:sldId id="274" r:id="rId25"/>
    <p:sldId id="275" r:id="rId26"/>
    <p:sldId id="276" r:id="rId27"/>
    <p:sldId id="277" r:id="rId28"/>
    <p:sldId id="278" r:id="rId29"/>
    <p:sldId id="287" r:id="rId30"/>
    <p:sldId id="291" r:id="rId31"/>
    <p:sldId id="279" r:id="rId32"/>
    <p:sldId id="280" r:id="rId33"/>
    <p:sldId id="281" r:id="rId34"/>
    <p:sldId id="282" r:id="rId35"/>
    <p:sldId id="292" r:id="rId36"/>
    <p:sldId id="296" r:id="rId37"/>
    <p:sldId id="295" r:id="rId38"/>
    <p:sldId id="297" r:id="rId39"/>
    <p:sldId id="28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5"/>
    <a:srgbClr val="FEF7C2"/>
    <a:srgbClr val="EDE1EF"/>
    <a:srgbClr val="FFCC00"/>
    <a:srgbClr val="E7E2EE"/>
    <a:srgbClr val="270A70"/>
    <a:srgbClr val="300C8A"/>
    <a:srgbClr val="421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58" d="100"/>
          <a:sy n="58" d="100"/>
        </p:scale>
        <p:origin x="15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3329E-C5C4-472B-8F34-087E2FB224A7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333D7-6CF3-4D35-B76E-21AD771F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improve performance of the program, programmer</a:t>
            </a:r>
            <a:r>
              <a:rPr lang="en-US" baseline="0" dirty="0" smtClean="0"/>
              <a:t> (use built-in modules)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D561-6E53-CD4A-985F-864B076562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04800" y="2514600"/>
            <a:ext cx="3048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latin typeface="Tw Cen MT" pitchFamily="34" charset="0"/>
              </a:rPr>
              <a:t>Data,</a:t>
            </a:r>
            <a:r>
              <a:rPr lang="en-US" altLang="en-US" sz="3600" b="1" baseline="0" dirty="0" smtClean="0">
                <a:latin typeface="Tw Cen MT" pitchFamily="34" charset="0"/>
              </a:rPr>
              <a:t> Variables, and Calculations</a:t>
            </a:r>
            <a:endParaRPr lang="en-US" altLang="en-US" sz="3600" b="1" dirty="0">
              <a:latin typeface="Tw Cen M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09600"/>
            <a:ext cx="4586288" cy="5715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42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12B9E-3A40-4223-91FB-C3DA30466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7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EEF3C-1DD0-4CE0-BF83-C32A1BF69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9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2pPr>
            <a:lvl3pPr marL="1143000" indent="-22860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3pPr>
            <a:lvl4pPr marL="1600200" indent="-22860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4pPr>
            <a:lvl5pPr marL="2057400" indent="-228600">
              <a:buClrTx/>
              <a:buFont typeface="Arial" panose="020B0604020202020204" pitchFamily="34" charset="0"/>
              <a:buChar char="•"/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830E0-268A-4D09-9510-F21C56340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61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354D-E350-466B-A21E-A5FC492FA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87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9AF1F-1D58-49D2-A5DC-4F864D6336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45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A3446-3C4A-4D86-B79A-0456151AF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2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6B2F-B3EE-4C39-96EB-1BF9065E7A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7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983BE-AD31-49B7-AE30-3CA79E289C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2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F261-96E2-4E6F-BEEE-5D8D07FA3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3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138F7-8598-42FA-AB98-88D1A4B86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83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017588" y="6423025"/>
            <a:ext cx="274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2018 Pearson Education, Inc. 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93A4EBA-0862-44DE-8E25-59F71E84B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6453188"/>
            <a:ext cx="838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teams of three each</a:t>
            </a:r>
          </a:p>
          <a:p>
            <a:r>
              <a:rPr lang="en-US" dirty="0" smtClean="0"/>
              <a:t>Use an appropriate tool on your computer (MS Visio or Lucid chart)</a:t>
            </a:r>
          </a:p>
          <a:p>
            <a:r>
              <a:rPr lang="en-US" dirty="0" smtClean="0"/>
              <a:t>Create a flow chart to solve the problem of finding the largest number from an unsorted list that has N values</a:t>
            </a:r>
          </a:p>
          <a:p>
            <a:r>
              <a:rPr lang="en-US" dirty="0" smtClean="0"/>
              <a:t>Your team member names, create a PDF, and submit through blackboard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Input, Processing, and Output</a:t>
            </a:r>
            <a:endParaRPr lang="he-IL" altLang="en-US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84081"/>
            <a:ext cx="8229600" cy="255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Displaying Output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mtClean="0"/>
              <a:t> Function</a:t>
            </a:r>
            <a:endParaRPr lang="he-IL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smtClean="0"/>
              <a:t>Function</a:t>
            </a:r>
            <a:r>
              <a:rPr lang="en-US" altLang="en-US" sz="2800" smtClean="0"/>
              <a:t>: piece of prewritten code that performs an operation</a:t>
            </a:r>
          </a:p>
          <a:p>
            <a:pPr eaLnBrk="1" hangingPunct="1"/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u="sng" smtClean="0"/>
              <a:t> function</a:t>
            </a:r>
            <a:r>
              <a:rPr lang="en-US" altLang="en-US" sz="2800" smtClean="0"/>
              <a:t>: displays output on the screen</a:t>
            </a:r>
          </a:p>
          <a:p>
            <a:pPr eaLnBrk="1" hangingPunct="1"/>
            <a:r>
              <a:rPr lang="en-US" altLang="en-US" sz="2800" u="sng" smtClean="0"/>
              <a:t>Argument</a:t>
            </a:r>
            <a:r>
              <a:rPr lang="en-US" altLang="en-US" sz="2800" smtClean="0"/>
              <a:t>: data given to a function</a:t>
            </a:r>
          </a:p>
          <a:p>
            <a:pPr lvl="1" eaLnBrk="1" hangingPunct="1"/>
            <a:r>
              <a:rPr lang="en-US" altLang="en-US" sz="2400" smtClean="0"/>
              <a:t>Example: data that is printed to screen</a:t>
            </a:r>
          </a:p>
          <a:p>
            <a:pPr eaLnBrk="1" hangingPunct="1"/>
            <a:r>
              <a:rPr lang="en-US" altLang="en-US" sz="2800" smtClean="0"/>
              <a:t>Statements in a program execute in the order that they appear</a:t>
            </a:r>
          </a:p>
          <a:p>
            <a:pPr lvl="1" eaLnBrk="1" hangingPunct="1"/>
            <a:r>
              <a:rPr lang="en-US" altLang="en-US" sz="2400" smtClean="0"/>
              <a:t>From top to bottom</a:t>
            </a:r>
            <a:endParaRPr lang="he-IL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Strings and String Literals</a:t>
            </a:r>
            <a:endParaRPr lang="he-IL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u="sng" dirty="0"/>
              <a:t>String</a:t>
            </a:r>
            <a:r>
              <a:rPr lang="en-US" sz="2800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sz="2800" u="sng" dirty="0"/>
              <a:t>String literal</a:t>
            </a:r>
            <a:r>
              <a:rPr lang="en-US" sz="2800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sz="2400" dirty="0"/>
              <a:t>Must be enclosed in single (') or double (") quote marks</a:t>
            </a:r>
          </a:p>
          <a:p>
            <a:pPr lvl="1" eaLnBrk="1" hangingPunct="1">
              <a:defRPr/>
            </a:pPr>
            <a:r>
              <a:rPr lang="en-US" sz="2400" dirty="0"/>
              <a:t>String literal can be enclosed in triple quotes ('''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2400" dirty="0">
                <a:latin typeface="+mj-lt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/>
              <a:t>Enclosed string can contain both single and double quotes and can have multiple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Comments</a:t>
            </a:r>
            <a:endParaRPr lang="he-IL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Comments</a:t>
            </a:r>
            <a:r>
              <a:rPr lang="en-US" altLang="en-US" smtClean="0"/>
              <a:t>: notes of explanation within a program</a:t>
            </a:r>
          </a:p>
          <a:p>
            <a:pPr lvl="1" eaLnBrk="1" hangingPunct="1"/>
            <a:r>
              <a:rPr lang="en-US" altLang="en-US" smtClean="0"/>
              <a:t>Ignored by Python interpreter</a:t>
            </a:r>
          </a:p>
          <a:p>
            <a:pPr lvl="2" eaLnBrk="1" hangingPunct="1"/>
            <a:r>
              <a:rPr lang="en-US" altLang="en-US" smtClean="0"/>
              <a:t>Intended for a person reading the program’s code</a:t>
            </a:r>
          </a:p>
          <a:p>
            <a:pPr lvl="1" eaLnBrk="1" hangingPunct="1"/>
            <a:r>
              <a:rPr lang="en-US" altLang="en-US" smtClean="0"/>
              <a:t>Begin with a # character</a:t>
            </a:r>
          </a:p>
          <a:p>
            <a:pPr eaLnBrk="1" hangingPunct="1"/>
            <a:r>
              <a:rPr lang="en-US" altLang="en-US" u="sng" smtClean="0"/>
              <a:t>End-line comment</a:t>
            </a:r>
            <a:r>
              <a:rPr lang="en-US" altLang="en-US" smtClean="0"/>
              <a:t>: appears at the end of a line of code</a:t>
            </a:r>
          </a:p>
          <a:p>
            <a:pPr lvl="1" eaLnBrk="1" hangingPunct="1"/>
            <a:r>
              <a:rPr lang="en-US" altLang="en-US" smtClean="0"/>
              <a:t>Typically explains the purpose of that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  <a:endParaRPr lang="he-IL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u="sng" dirty="0"/>
              <a:t>Variable</a:t>
            </a:r>
            <a:r>
              <a:rPr lang="en-US" sz="2800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4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4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sz="2800" u="sng" dirty="0"/>
              <a:t>Assignment statement</a:t>
            </a:r>
            <a:r>
              <a:rPr lang="en-US" sz="2800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400" dirty="0"/>
              <a:t>General format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2000" dirty="0">
                <a:latin typeface="+mj-lt"/>
                <a:cs typeface="Courier New" pitchFamily="49" charset="0"/>
              </a:rPr>
              <a:t>: the equal sign (=)</a:t>
            </a:r>
            <a:endParaRPr lang="he-IL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(cont’d.)</a:t>
            </a:r>
            <a:endParaRPr lang="he-IL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assignment statement, variable receiving value must be on left side</a:t>
            </a:r>
          </a:p>
          <a:p>
            <a:pPr eaLnBrk="1" hangingPunct="1"/>
            <a:r>
              <a:rPr lang="en-US" altLang="en-US" smtClean="0"/>
              <a:t>A variable can be passed as an argument to a function</a:t>
            </a:r>
          </a:p>
          <a:p>
            <a:pPr lvl="1" eaLnBrk="1" hangingPunct="1"/>
            <a:r>
              <a:rPr lang="en-US" altLang="en-US" smtClean="0"/>
              <a:t>Variable name should not be enclosed in quote marks</a:t>
            </a:r>
          </a:p>
          <a:p>
            <a:pPr eaLnBrk="1" hangingPunct="1"/>
            <a:r>
              <a:rPr lang="en-US" altLang="en-US" smtClean="0"/>
              <a:t>You can only use a variable if a value is assigned to it</a:t>
            </a:r>
          </a:p>
          <a:p>
            <a:pPr eaLnBrk="1" hangingPunct="1"/>
            <a:endParaRPr lang="he-IL" altLang="en-US" smtClean="0"/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Naming Rules</a:t>
            </a:r>
            <a:endParaRPr lang="he-IL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Rules for naming variables in Python:</a:t>
            </a:r>
          </a:p>
          <a:p>
            <a:pPr lvl="1" eaLnBrk="1" hangingPunct="1"/>
            <a:r>
              <a:rPr lang="en-US" altLang="en-US" sz="2400" smtClean="0"/>
              <a:t>Variable name cannot be a Python key word </a:t>
            </a:r>
          </a:p>
          <a:p>
            <a:pPr lvl="1" eaLnBrk="1" hangingPunct="1"/>
            <a:r>
              <a:rPr lang="en-US" altLang="en-US" sz="2400" smtClean="0"/>
              <a:t>Variable name cannot contain spaces</a:t>
            </a:r>
          </a:p>
          <a:p>
            <a:pPr lvl="1" eaLnBrk="1" hangingPunct="1"/>
            <a:r>
              <a:rPr lang="en-US" altLang="en-US" sz="2400" smtClean="0"/>
              <a:t>First character must be a letter or an underscore</a:t>
            </a:r>
          </a:p>
          <a:p>
            <a:pPr lvl="1" eaLnBrk="1" hangingPunct="1"/>
            <a:r>
              <a:rPr lang="en-US" altLang="en-US" sz="2400" smtClean="0"/>
              <a:t>After first character may use letters, digits, or underscores</a:t>
            </a:r>
          </a:p>
          <a:p>
            <a:pPr lvl="1" eaLnBrk="1" hangingPunct="1"/>
            <a:r>
              <a:rPr lang="en-US" altLang="en-US" sz="2400" smtClean="0"/>
              <a:t>Variable names are case sensitive</a:t>
            </a:r>
          </a:p>
          <a:p>
            <a:pPr eaLnBrk="1" hangingPunct="1"/>
            <a:r>
              <a:rPr lang="en-US" altLang="en-US" sz="2800" smtClean="0"/>
              <a:t>Variable name should reflect its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Displaying Multiple Items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mtClean="0"/>
              <a:t> Function</a:t>
            </a:r>
            <a:endParaRPr lang="he-IL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allows one to display multiple items with a single call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 smtClean="0"/>
              <a:t>Items are separated by commas when passed as arguments</a:t>
            </a:r>
          </a:p>
          <a:p>
            <a:pPr lvl="1" eaLnBrk="1" hangingPunct="1"/>
            <a:r>
              <a:rPr lang="en-US" altLang="en-US" smtClean="0"/>
              <a:t>Arguments displayed in the order they are passed to the function</a:t>
            </a:r>
          </a:p>
          <a:p>
            <a:pPr lvl="1" eaLnBrk="1" hangingPunct="1"/>
            <a:r>
              <a:rPr lang="en-US" altLang="en-US" smtClean="0"/>
              <a:t>Items are automatically separated by a space when displayed on screen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Reassignment</a:t>
            </a:r>
            <a:endParaRPr lang="he-IL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Variables can reference different values while program is running</a:t>
            </a:r>
          </a:p>
          <a:p>
            <a:pPr eaLnBrk="1" hangingPunct="1"/>
            <a:r>
              <a:rPr lang="en-US" altLang="en-US" sz="2800" u="sng" smtClean="0"/>
              <a:t>Garbage collection</a:t>
            </a:r>
            <a:r>
              <a:rPr lang="en-US" altLang="en-US" sz="2800" smtClean="0"/>
              <a:t>: removal of values that are no longer referenced by variables</a:t>
            </a:r>
          </a:p>
          <a:p>
            <a:pPr lvl="1" eaLnBrk="1" hangingPunct="1"/>
            <a:r>
              <a:rPr lang="en-US" altLang="en-US" sz="2400" smtClean="0"/>
              <a:t>Carried out by Python interpreter</a:t>
            </a:r>
          </a:p>
          <a:p>
            <a:pPr eaLnBrk="1" hangingPunct="1"/>
            <a:r>
              <a:rPr lang="en-US" altLang="en-US" sz="2800" smtClean="0"/>
              <a:t>A variable can refer to item of any type</a:t>
            </a:r>
          </a:p>
          <a:p>
            <a:pPr lvl="1" eaLnBrk="1" hangingPunct="1"/>
            <a:r>
              <a:rPr lang="en-US" altLang="en-US" sz="2400" smtClean="0"/>
              <a:t>Variable that has been assigned to one type can be reassigned to another type</a:t>
            </a:r>
            <a:endParaRPr lang="he-IL" altLang="en-US" sz="2400" smtClean="0"/>
          </a:p>
          <a:p>
            <a:pPr lvl="1"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Topics</a:t>
            </a:r>
            <a:endParaRPr lang="he-IL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Designing a Program</a:t>
            </a:r>
          </a:p>
          <a:p>
            <a:pPr eaLnBrk="1" hangingPunct="1"/>
            <a:r>
              <a:rPr lang="en-US" altLang="en-US" sz="2400" smtClean="0"/>
              <a:t>Input, Processing, and Output</a:t>
            </a:r>
          </a:p>
          <a:p>
            <a:pPr eaLnBrk="1" hangingPunct="1"/>
            <a:r>
              <a:rPr lang="en-US" altLang="en-US" sz="2400" smtClean="0"/>
              <a:t>Displaying Output with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smtClean="0"/>
              <a:t> Function</a:t>
            </a:r>
          </a:p>
          <a:p>
            <a:pPr eaLnBrk="1" hangingPunct="1"/>
            <a:r>
              <a:rPr lang="en-US" altLang="en-US" sz="2400" smtClean="0"/>
              <a:t>Comments </a:t>
            </a:r>
          </a:p>
          <a:p>
            <a:pPr eaLnBrk="1" hangingPunct="1"/>
            <a:r>
              <a:rPr lang="en-US" altLang="en-US" sz="2400" smtClean="0"/>
              <a:t>Variables</a:t>
            </a:r>
          </a:p>
          <a:p>
            <a:pPr eaLnBrk="1" hangingPunct="1"/>
            <a:r>
              <a:rPr lang="en-US" altLang="en-US" sz="2400" smtClean="0"/>
              <a:t>Reading Input from the Keyboard</a:t>
            </a:r>
          </a:p>
          <a:p>
            <a:pPr eaLnBrk="1" hangingPunct="1"/>
            <a:r>
              <a:rPr lang="en-US" altLang="en-US" sz="2400" smtClean="0"/>
              <a:t>Performing Calculations</a:t>
            </a:r>
          </a:p>
          <a:p>
            <a:pPr eaLnBrk="1" hangingPunct="1"/>
            <a:r>
              <a:rPr lang="en-US" altLang="en-US" sz="2400" smtClean="0"/>
              <a:t>More About Data Output</a:t>
            </a:r>
          </a:p>
          <a:p>
            <a:pPr eaLnBrk="1" hangingPunct="1"/>
            <a:r>
              <a:rPr lang="en-US" altLang="en-US" sz="2400" smtClean="0"/>
              <a:t>Named Constants</a:t>
            </a:r>
          </a:p>
          <a:p>
            <a:pPr eaLnBrk="1" hangingPunct="1"/>
            <a:r>
              <a:rPr lang="en-US" altLang="en-US" sz="2400" smtClean="0"/>
              <a:t>Introduction to Turtle 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Types, Literals, and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mtClean="0"/>
              <a:t> Data Type</a:t>
            </a:r>
            <a:endParaRPr lang="he-IL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smtClean="0"/>
              <a:t>Data types</a:t>
            </a:r>
            <a:r>
              <a:rPr lang="en-US" altLang="en-US" sz="2800" smtClean="0"/>
              <a:t>: categorize value in memory</a:t>
            </a:r>
          </a:p>
          <a:p>
            <a:pPr lvl="1" eaLnBrk="1" hangingPunct="1"/>
            <a:r>
              <a:rPr lang="en-US" altLang="en-US" sz="2400" smtClean="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sz="2800" u="sng" smtClean="0"/>
              <a:t>Numeric literal</a:t>
            </a:r>
            <a:r>
              <a:rPr lang="en-US" altLang="en-US" sz="2800" smtClean="0"/>
              <a:t>: number written in a program</a:t>
            </a:r>
          </a:p>
          <a:p>
            <a:pPr lvl="1" eaLnBrk="1" hangingPunct="1"/>
            <a:r>
              <a:rPr lang="en-US" altLang="en-US" sz="2400" smtClean="0"/>
              <a:t>No decimal point considered int, otherwise, considered float</a:t>
            </a:r>
          </a:p>
          <a:p>
            <a:pPr eaLnBrk="1" hangingPunct="1"/>
            <a:r>
              <a:rPr lang="en-US" altLang="en-US" sz="2800" smtClean="0"/>
              <a:t>Some operations behave differently depending on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Reassigning a Variable to a Different Type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0" smtClean="0"/>
              <a:t>A variable in Python can refer to items of any type</a:t>
            </a:r>
            <a:endParaRPr lang="en-US" altLang="en-US" smtClean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971800"/>
            <a:ext cx="6826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Input from the Keyboard</a:t>
            </a:r>
            <a:endParaRPr lang="he-IL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sz="2800" dirty="0"/>
              <a:t>Built-in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800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sz="2400" dirty="0"/>
              <a:t>Returns the data as a string</a:t>
            </a:r>
          </a:p>
          <a:p>
            <a:pPr lvl="1" eaLnBrk="1" hangingPunct="1">
              <a:defRPr/>
            </a:pPr>
            <a:r>
              <a:rPr lang="en-US" sz="2400" dirty="0"/>
              <a:t>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2000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Numbers with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smtClean="0"/>
              <a:t> Function</a:t>
            </a:r>
            <a:endParaRPr lang="he-IL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2800" dirty="0"/>
              <a:t>function always returns a string</a:t>
            </a:r>
          </a:p>
          <a:p>
            <a:pPr eaLnBrk="1" hangingPunct="1">
              <a:defRPr/>
            </a:pPr>
            <a:r>
              <a:rPr lang="en-US" sz="2800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4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400" dirty="0">
                <a:latin typeface="+mj-lt"/>
                <a:cs typeface="Courier New" pitchFamily="49" charset="0"/>
              </a:rPr>
              <a:t>: general 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Performing Calculations</a:t>
            </a:r>
            <a:endParaRPr lang="he-IL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Math expression: performs calculation and gives a value</a:t>
            </a:r>
          </a:p>
          <a:p>
            <a:pPr lvl="1" eaLnBrk="1" hangingPunct="1"/>
            <a:r>
              <a:rPr lang="en-US" altLang="en-US" sz="2400" u="sng" smtClean="0"/>
              <a:t>Math operator</a:t>
            </a:r>
            <a:r>
              <a:rPr lang="en-US" altLang="en-US" sz="2400" smtClean="0"/>
              <a:t>: tool for performing calculation</a:t>
            </a:r>
          </a:p>
          <a:p>
            <a:pPr lvl="1" eaLnBrk="1" hangingPunct="1"/>
            <a:r>
              <a:rPr lang="en-US" altLang="en-US" sz="2400" u="sng" smtClean="0"/>
              <a:t>Operands</a:t>
            </a:r>
            <a:r>
              <a:rPr lang="en-US" altLang="en-US" sz="2400" smtClean="0"/>
              <a:t>: values surrounding operator</a:t>
            </a:r>
          </a:p>
          <a:p>
            <a:pPr lvl="2" eaLnBrk="1" hangingPunct="1"/>
            <a:r>
              <a:rPr lang="en-US" altLang="en-US" sz="2000" smtClean="0"/>
              <a:t>Variables can be used as operands</a:t>
            </a:r>
          </a:p>
          <a:p>
            <a:pPr lvl="1" eaLnBrk="1" hangingPunct="1"/>
            <a:r>
              <a:rPr lang="en-US" altLang="en-US" sz="2400" smtClean="0"/>
              <a:t>Resulting value typically assigned to variable</a:t>
            </a:r>
          </a:p>
          <a:p>
            <a:pPr eaLnBrk="1" hangingPunct="1"/>
            <a:r>
              <a:rPr lang="en-US" altLang="en-US" sz="2800" smtClean="0"/>
              <a:t>Two types of division: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smtClean="0"/>
              <a:t> operator performs floating point division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400" smtClean="0"/>
              <a:t> operator performs integer division</a:t>
            </a:r>
          </a:p>
          <a:p>
            <a:pPr lvl="2" eaLnBrk="1" hangingPunct="1"/>
            <a:r>
              <a:rPr lang="en-US" altLang="en-US" sz="2000" smtClean="0"/>
              <a:t>Positive results truncated, negative rounded away from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 Precedence and Grouping with Parentheses</a:t>
            </a:r>
            <a:endParaRPr lang="he-IL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Python operator precedence: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Operations enclosed in parentheses</a:t>
            </a:r>
          </a:p>
          <a:p>
            <a:pPr marL="1371600" lvl="2" indent="-514350" eaLnBrk="1" hangingPunct="1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Exponentiation (**)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Multiplication (*), division (/ and //), and remainder (%)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Addition (+) and subtraction (-)</a:t>
            </a:r>
          </a:p>
          <a:p>
            <a:pPr eaLnBrk="1" hangingPunct="1">
              <a:defRPr/>
            </a:pPr>
            <a:r>
              <a:rPr lang="en-US" altLang="en-US" sz="2800" dirty="0"/>
              <a:t>Higher precedence performed first</a:t>
            </a:r>
          </a:p>
          <a:p>
            <a:pPr lvl="1" eaLnBrk="1" hangingPunct="1">
              <a:defRPr/>
            </a:pPr>
            <a:r>
              <a:rPr lang="en-US" altLang="en-US" sz="2400" dirty="0"/>
              <a:t>Same precedence operators execute from left to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Exponent Operator and the Remainder Operator</a:t>
            </a:r>
            <a:endParaRPr lang="he-IL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Exponent 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division 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Math Formulas to Programming Statements</a:t>
            </a:r>
            <a:endParaRPr lang="he-IL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required for any mathematical operation </a:t>
            </a:r>
          </a:p>
          <a:p>
            <a:pPr eaLnBrk="1" hangingPunct="1"/>
            <a:r>
              <a:rPr lang="en-US" altLang="en-US" smtClean="0"/>
              <a:t>When converting mathematical expression to programming statement:</a:t>
            </a:r>
          </a:p>
          <a:p>
            <a:pPr lvl="1" eaLnBrk="1" hangingPunct="1"/>
            <a:r>
              <a:rPr lang="en-US" altLang="en-US" smtClean="0"/>
              <a:t>May need to add multiplication operators</a:t>
            </a:r>
          </a:p>
          <a:p>
            <a:pPr lvl="1" eaLnBrk="1" hangingPunct="1"/>
            <a:r>
              <a:rPr lang="en-US" altLang="en-US" smtClean="0"/>
              <a:t>May need to insert parentheses 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Mixed-Type Expressions and Data Type Conversion</a:t>
            </a:r>
            <a:endParaRPr lang="he-IL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Data type resulting from math operation depends on data types of operands</a:t>
            </a:r>
          </a:p>
          <a:p>
            <a:pPr lvl="1" eaLnBrk="1" hangingPunct="1"/>
            <a:r>
              <a:rPr lang="en-US" altLang="en-US" sz="2400" smtClean="0"/>
              <a:t>Two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smtClean="0"/>
              <a:t> values: result is an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eaLnBrk="1" hangingPunct="1"/>
            <a:r>
              <a:rPr lang="en-US" altLang="en-US" sz="2400" smtClean="0"/>
              <a:t>Two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smtClean="0"/>
              <a:t> values: result is a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smtClean="0"/>
              <a:t>: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smtClean="0"/>
              <a:t> temporarily converted to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smtClean="0"/>
              <a:t>, result of the operation is a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 sz="2000" smtClean="0"/>
              <a:t>Mixed-type expression</a:t>
            </a:r>
          </a:p>
          <a:p>
            <a:pPr lvl="1" eaLnBrk="1" hangingPunct="1"/>
            <a:r>
              <a:rPr lang="en-US" altLang="en-US" sz="2400" smtClean="0"/>
              <a:t>Type conversion of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 smtClean="0"/>
              <a:t> to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smtClean="0"/>
              <a:t> causes truncation of fractional part</a:t>
            </a:r>
            <a:endParaRPr lang="he-IL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Breaking Long Statements into Multiple Lines</a:t>
            </a:r>
            <a:endParaRPr lang="he-IL" altLang="en-US" smtClean="0"/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sz="2800" u="sng" smtClean="0"/>
              <a:t>Multiline continuation character (</a:t>
            </a:r>
            <a:r>
              <a:rPr lang="en-US" altLang="en-US" sz="2800" u="sng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 u="sng" smtClean="0"/>
              <a:t>)</a:t>
            </a:r>
            <a:r>
              <a:rPr lang="en-US" altLang="en-US" sz="2800" smtClean="0"/>
              <a:t>: Allows to break a statement into multiple lines</a:t>
            </a:r>
            <a:br>
              <a:rPr lang="en-US" altLang="en-US" sz="2800" smtClean="0"/>
            </a:br>
            <a:endParaRPr lang="en-US" altLang="en-US" sz="2800" smtClean="0"/>
          </a:p>
          <a:p>
            <a:pPr marL="1092200" lvl="2" indent="-177800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var3 * 4 + var4 * 5</a:t>
            </a:r>
            <a:r>
              <a:rPr lang="en-US" altLang="en-US" smtClean="0"/>
              <a:t>				</a:t>
            </a:r>
            <a:endParaRPr lang="he-IL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a Program</a:t>
            </a:r>
            <a:endParaRPr lang="he-IL" altLang="en-US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7" y="2286000"/>
            <a:ext cx="883878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Breaking Long Statements into Multiple Lines</a:t>
            </a:r>
            <a:endParaRPr lang="he-IL" altLang="en-US" smtClean="0"/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Any part of a statement that is enclosed in parentheses can be broken without the line continuation character.</a:t>
            </a:r>
            <a:br>
              <a:rPr lang="en-US" altLang="en-US" sz="2800" smtClean="0"/>
            </a:br>
            <a:endParaRPr lang="en-US" altLang="en-US" sz="2800" smtClean="0"/>
          </a:p>
          <a:p>
            <a:pPr marL="1092200" lvl="2" indent="-177800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print("Monday's sales are", monday,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"and Tuesday's sales are", tuesday,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"and Wednesday's sales are", Wednesday)</a:t>
            </a:r>
          </a:p>
          <a:p>
            <a:pPr marL="1092200" lvl="2" indent="-177800"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2200" lvl="2" indent="-177800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(value1 + value2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value3 + value4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value5 + value6)</a:t>
            </a:r>
            <a:r>
              <a:rPr lang="en-US" altLang="en-US" smtClean="0"/>
              <a:t>				</a:t>
            </a:r>
            <a:endParaRPr lang="he-IL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About Data Output</a:t>
            </a:r>
            <a:endParaRPr lang="he-IL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2800" smtClean="0"/>
              <a:t>function displays line of output </a:t>
            </a:r>
          </a:p>
          <a:p>
            <a:pPr lvl="1" eaLnBrk="1" hangingPunct="1"/>
            <a:r>
              <a:rPr lang="en-US" altLang="en-US" sz="2400" smtClean="0"/>
              <a:t>Newline character at end of printed data</a:t>
            </a:r>
          </a:p>
          <a:p>
            <a:pPr lvl="1" eaLnBrk="1" hangingPunct="1"/>
            <a:r>
              <a:rPr lang="en-US" altLang="en-US" sz="2400" smtClean="0"/>
              <a:t>Special argument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end='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smtClean="0"/>
              <a:t> causes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smtClean="0"/>
              <a:t> to place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 smtClean="0"/>
              <a:t> at end of data instead of newline character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smtClean="0"/>
              <a:t> function uses space as item separator</a:t>
            </a:r>
          </a:p>
          <a:p>
            <a:pPr lvl="1" eaLnBrk="1" hangingPunct="1"/>
            <a:r>
              <a:rPr lang="en-US" altLang="en-US" sz="2400" smtClean="0"/>
              <a:t>Special argument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sep='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smtClean="0"/>
              <a:t> causes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smtClean="0"/>
              <a:t> to use </a:t>
            </a:r>
            <a:r>
              <a:rPr lang="en-US" altLang="en-US" sz="2400" i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sz="2400" smtClean="0"/>
              <a:t> as item separator</a:t>
            </a:r>
          </a:p>
          <a:p>
            <a:pPr lvl="1" eaLnBrk="1" hangingPunct="1"/>
            <a:endParaRPr lang="he-IL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About Data Output (cont’d.)</a:t>
            </a:r>
            <a:endParaRPr lang="he-IL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Special characters appearing in string literal </a:t>
            </a:r>
          </a:p>
          <a:p>
            <a:pPr lvl="1" eaLnBrk="1" hangingPunct="1"/>
            <a:r>
              <a:rPr lang="en-US" altLang="en-US" sz="2400" smtClean="0"/>
              <a:t>Preceded by backslash (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400" smtClean="0"/>
              <a:t>)</a:t>
            </a:r>
          </a:p>
          <a:p>
            <a:pPr lvl="2" eaLnBrk="1" hangingPunct="1"/>
            <a:r>
              <a:rPr lang="en-US" altLang="en-US" sz="2000" smtClean="0"/>
              <a:t>Examples: newline (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smtClean="0"/>
              <a:t>), horizontal tab (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2000" smtClean="0"/>
              <a:t>)</a:t>
            </a:r>
          </a:p>
          <a:p>
            <a:pPr lvl="1" eaLnBrk="1" hangingPunct="1"/>
            <a:r>
              <a:rPr lang="en-US" altLang="en-US" sz="2400" smtClean="0"/>
              <a:t>Treated as commands embedded in string</a:t>
            </a:r>
          </a:p>
          <a:p>
            <a:pPr eaLnBrk="1" hangingPunct="1"/>
            <a:r>
              <a:rPr lang="en-US" altLang="en-US" sz="2800" smtClean="0"/>
              <a:t>When + operator used on two strings in performs string concatenation</a:t>
            </a:r>
          </a:p>
          <a:p>
            <a:pPr lvl="1" eaLnBrk="1" hangingPunct="1"/>
            <a:r>
              <a:rPr lang="en-US" altLang="en-US" sz="2400" smtClean="0"/>
              <a:t>Useful for breaking up a long string literal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Formatting Numbers</a:t>
            </a:r>
            <a:endParaRPr lang="he-IL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Can format display of numbers on screen using built-in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 smtClean="0"/>
              <a:t> function</a:t>
            </a:r>
          </a:p>
          <a:p>
            <a:pPr lvl="1" eaLnBrk="1" hangingPunct="1"/>
            <a:r>
              <a:rPr lang="en-US" altLang="en-US" sz="2400" smtClean="0"/>
              <a:t>Two arguments:</a:t>
            </a:r>
          </a:p>
          <a:p>
            <a:pPr lvl="2" eaLnBrk="1" hangingPunct="1"/>
            <a:r>
              <a:rPr lang="en-US" altLang="en-US" sz="2000" smtClean="0"/>
              <a:t>Numeric value to be formatted</a:t>
            </a:r>
          </a:p>
          <a:p>
            <a:pPr lvl="2" eaLnBrk="1" hangingPunct="1"/>
            <a:r>
              <a:rPr lang="en-US" altLang="en-US" sz="2000" smtClean="0"/>
              <a:t>Format specifier</a:t>
            </a:r>
          </a:p>
          <a:p>
            <a:pPr lvl="1" eaLnBrk="1" hangingPunct="1"/>
            <a:r>
              <a:rPr lang="en-US" altLang="en-US" sz="2400" smtClean="0"/>
              <a:t>Returns string containing formatted number</a:t>
            </a:r>
          </a:p>
          <a:p>
            <a:pPr lvl="1" eaLnBrk="1" hangingPunct="1"/>
            <a:r>
              <a:rPr lang="en-US" altLang="en-US" sz="2400" smtClean="0"/>
              <a:t>Format specifier typically includes precision and data type</a:t>
            </a:r>
          </a:p>
          <a:p>
            <a:pPr lvl="2" eaLnBrk="1" hangingPunct="1"/>
            <a:r>
              <a:rPr lang="en-US" altLang="en-US" sz="2000" smtClean="0"/>
              <a:t>Can be used to indicate scientific notation, comma separators, and the minimum field width used to display the value</a:t>
            </a:r>
            <a:endParaRPr lang="he-IL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Formatting Numbers (cont’d.)</a:t>
            </a:r>
            <a:endParaRPr lang="he-IL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800" smtClean="0"/>
              <a:t> symbol can be used in the format string of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 smtClean="0"/>
              <a:t> function to format number as percentage</a:t>
            </a:r>
          </a:p>
          <a:p>
            <a:pPr eaLnBrk="1" hangingPunct="1"/>
            <a:r>
              <a:rPr lang="en-US" altLang="en-US" sz="2800" smtClean="0"/>
              <a:t>To format an integer using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 smtClean="0"/>
              <a:t> function:</a:t>
            </a:r>
          </a:p>
          <a:p>
            <a:pPr lvl="1" eaLnBrk="1" hangingPunct="1"/>
            <a:r>
              <a:rPr lang="en-US" altLang="en-US" sz="2400" smtClean="0"/>
              <a:t>Use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400" smtClean="0"/>
              <a:t> as the type designator</a:t>
            </a:r>
          </a:p>
          <a:p>
            <a:pPr lvl="1" eaLnBrk="1" hangingPunct="1"/>
            <a:r>
              <a:rPr lang="en-US" altLang="en-US" sz="2400" smtClean="0"/>
              <a:t>Do not specify precision</a:t>
            </a:r>
          </a:p>
          <a:p>
            <a:pPr lvl="1" eaLnBrk="1" hangingPunct="1"/>
            <a:r>
              <a:rPr lang="en-US" altLang="en-US" sz="2400" smtClean="0"/>
              <a:t>Can still use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400" smtClean="0"/>
              <a:t> function to set field width or comma separator</a:t>
            </a:r>
            <a:endParaRPr lang="he-IL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Magic Numbers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A magic number is an unexplained numeric value that appears in a program’s code. Example:</a:t>
            </a:r>
            <a:br>
              <a:rPr lang="en-US" altLang="en-US" sz="2800" smtClean="0"/>
            </a:b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0.069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endParaRPr lang="en-US" altLang="en-US" sz="2800" smtClean="0"/>
          </a:p>
          <a:p>
            <a:r>
              <a:rPr lang="en-US" altLang="en-US" sz="2800" smtClean="0"/>
              <a:t>What is the value 0.069? An interest rate? A fee percentage? Only the person who wrote the code knows for 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Problem with Magic Numbers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It can be difficult to determine the purpose of the number.</a:t>
            </a:r>
            <a:br>
              <a:rPr lang="en-US" altLang="en-US" sz="2400" smtClean="0"/>
            </a:br>
            <a:endParaRPr lang="en-US" altLang="en-US" sz="2400" smtClean="0"/>
          </a:p>
          <a:p>
            <a:r>
              <a:rPr lang="en-US" altLang="en-US" sz="2400" smtClean="0"/>
              <a:t>If the magic number is used in multiple places in the program, it can take a lot of effort to change the number in each location, should the need arise.</a:t>
            </a:r>
            <a:br>
              <a:rPr lang="en-US" altLang="en-US" sz="2400" smtClean="0"/>
            </a:br>
            <a:endParaRPr lang="en-US" altLang="en-US" sz="2400" smtClean="0"/>
          </a:p>
          <a:p>
            <a:r>
              <a:rPr lang="en-US" altLang="en-US" sz="2400" smtClean="0"/>
              <a:t>You take the risk of making a mistake each time you type the magic number in the program’s code. </a:t>
            </a:r>
          </a:p>
          <a:p>
            <a:pPr lvl="1"/>
            <a:r>
              <a:rPr lang="en-US" altLang="en-US" sz="2000" smtClean="0"/>
              <a:t>For example, suppose you intend to type 0.069, but you accidentally type .0069. This mistake will cause mathematical errors that can be difficult to find.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Named Constants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You should use named constants instead of magic numbers.</a:t>
            </a:r>
          </a:p>
          <a:p>
            <a:r>
              <a:rPr lang="en-US" altLang="en-US" sz="2000" smtClean="0"/>
              <a:t>A named constant is a name that represents a value that does not change during the program's execution.</a:t>
            </a:r>
          </a:p>
          <a:p>
            <a:r>
              <a:rPr lang="en-US" altLang="en-US" sz="2000" smtClean="0"/>
              <a:t>Example: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4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INTEREST_RATE = 0.069</a:t>
            </a:r>
            <a:r>
              <a:rPr lang="en-US" altLang="en-US" sz="2800" b="0" smtClean="0"/>
              <a:t/>
            </a:r>
            <a:br>
              <a:rPr lang="en-US" altLang="en-US" sz="2800" b="0" smtClean="0"/>
            </a:br>
            <a:endParaRPr lang="en-US" altLang="en-US" sz="2800" b="0" smtClean="0"/>
          </a:p>
          <a:p>
            <a:r>
              <a:rPr lang="en-US" altLang="en-US" sz="2000" smtClean="0"/>
              <a:t>This creates a named constant named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INTEREST_RATE</a:t>
            </a:r>
            <a:r>
              <a:rPr lang="en-US" altLang="en-US" sz="2000" smtClean="0"/>
              <a:t>, assigned the value 0.069. It can be used instead of the magic number:</a:t>
            </a:r>
            <a:br>
              <a:rPr lang="en-US" altLang="en-US" sz="2000" smtClean="0"/>
            </a:br>
            <a:r>
              <a:rPr lang="en-US" altLang="en-US" sz="2000" b="0" smtClean="0"/>
              <a:t/>
            </a:r>
            <a:br>
              <a:rPr lang="en-US" altLang="en-US" sz="2000" b="0" smtClean="0"/>
            </a:br>
            <a:r>
              <a:rPr lang="en-US" altLang="en-US" sz="24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INTEREST_RATE</a:t>
            </a: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Advantages of Using Named Constants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Named constants make code self-explanatory (self-documenting)</a:t>
            </a:r>
          </a:p>
          <a:p>
            <a:r>
              <a:rPr lang="en-US" altLang="en-US" sz="2400" smtClean="0"/>
              <a:t>Named constants make code easier to maintain (change the value assigned to the constant, and the new value takes effect everywhere the constant is used)</a:t>
            </a:r>
          </a:p>
          <a:p>
            <a:r>
              <a:rPr lang="en-US" altLang="en-US" sz="2400" smtClean="0"/>
              <a:t>Named constants help prevent typographical errors that are common when using magic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  <a:endParaRPr lang="he-IL" alt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program development cycle, tools for program design, and the design process</a:t>
            </a:r>
          </a:p>
          <a:p>
            <a:pPr eaLnBrk="1" hangingPunct="1"/>
            <a:r>
              <a:rPr lang="en-US" altLang="en-US" sz="2800" dirty="0" smtClean="0"/>
              <a:t>Ways in which programs can receive input, particularly from the keyboard </a:t>
            </a:r>
          </a:p>
          <a:p>
            <a:pPr eaLnBrk="1" hangingPunct="1"/>
            <a:r>
              <a:rPr lang="en-US" altLang="en-US" sz="2800" dirty="0" smtClean="0"/>
              <a:t>Ways in which programs can present and format output</a:t>
            </a:r>
          </a:p>
          <a:p>
            <a:pPr eaLnBrk="1" hangingPunct="1"/>
            <a:r>
              <a:rPr lang="en-US" altLang="en-US" sz="2800" dirty="0" smtClean="0"/>
              <a:t>Use of comments in programs</a:t>
            </a:r>
          </a:p>
          <a:p>
            <a:pPr eaLnBrk="1" hangingPunct="1"/>
            <a:r>
              <a:rPr lang="en-US" altLang="en-US" sz="2800" dirty="0" smtClean="0"/>
              <a:t>Uses of variables and named constants</a:t>
            </a:r>
          </a:p>
          <a:p>
            <a:pPr eaLnBrk="1" hangingPunct="1"/>
            <a:r>
              <a:rPr lang="en-US" altLang="en-US" sz="2800" dirty="0" smtClean="0"/>
              <a:t>Tools for performing calculations in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a Program (cont’d.)</a:t>
            </a:r>
            <a:endParaRPr lang="he-IL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is the most important part of the program development cycle</a:t>
            </a:r>
          </a:p>
          <a:p>
            <a:pPr eaLnBrk="1" hangingPunct="1"/>
            <a:r>
              <a:rPr lang="en-US" altLang="en-US" smtClean="0"/>
              <a:t>Understand the task that the program is to perform</a:t>
            </a:r>
          </a:p>
          <a:p>
            <a:pPr lvl="1" eaLnBrk="1" hangingPunct="1"/>
            <a:r>
              <a:rPr lang="en-US" altLang="en-US" smtClean="0"/>
              <a:t>Work with customer to get a sense what the program is supposed to do</a:t>
            </a:r>
          </a:p>
          <a:p>
            <a:pPr lvl="1" eaLnBrk="1" hangingPunct="1"/>
            <a:r>
              <a:rPr lang="en-US" altLang="en-US" smtClean="0"/>
              <a:t>Ask questions about program details</a:t>
            </a:r>
          </a:p>
          <a:p>
            <a:pPr lvl="1" eaLnBrk="1" hangingPunct="1"/>
            <a:r>
              <a:rPr lang="en-US" altLang="en-US" smtClean="0"/>
              <a:t>Create one or more software requirements</a:t>
            </a:r>
            <a:endParaRPr lang="he-IL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a Program (cont’d.)</a:t>
            </a:r>
            <a:endParaRPr lang="he-IL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Determine the steps that must be taken to perform the task</a:t>
            </a:r>
          </a:p>
          <a:p>
            <a:pPr lvl="1" eaLnBrk="1" hangingPunct="1"/>
            <a:r>
              <a:rPr lang="en-US" altLang="en-US" smtClean="0"/>
              <a:t>Break down required task into a series of steps</a:t>
            </a:r>
          </a:p>
          <a:p>
            <a:pPr lvl="1" eaLnBrk="1" hangingPunct="1"/>
            <a:r>
              <a:rPr lang="en-US" altLang="en-US" smtClean="0"/>
              <a:t>Create an algorithm, listing logical steps that must be taken</a:t>
            </a:r>
          </a:p>
          <a:p>
            <a:pPr eaLnBrk="1" hangingPunct="1"/>
            <a:r>
              <a:rPr lang="en-US" altLang="en-US" u="sng" smtClean="0"/>
              <a:t>Algorithm</a:t>
            </a:r>
            <a:r>
              <a:rPr lang="en-US" altLang="en-US" smtClean="0"/>
              <a:t>: set of well-defined logical steps that must be taken to perform a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Pseudocode</a:t>
            </a:r>
            <a:endParaRPr lang="he-IL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648800"/>
          </a:xfrm>
        </p:spPr>
        <p:txBody>
          <a:bodyPr/>
          <a:lstStyle/>
          <a:p>
            <a:pPr eaLnBrk="1" hangingPunct="1"/>
            <a:r>
              <a:rPr lang="en-US" altLang="en-US" u="sng" dirty="0" smtClean="0"/>
              <a:t>Pseudocode</a:t>
            </a:r>
            <a:r>
              <a:rPr lang="en-US" altLang="en-US" dirty="0" smtClean="0"/>
              <a:t>: fake code</a:t>
            </a:r>
          </a:p>
          <a:p>
            <a:pPr lvl="1" eaLnBrk="1" hangingPunct="1"/>
            <a:r>
              <a:rPr lang="en-US" altLang="en-US" dirty="0" smtClean="0"/>
              <a:t>Informal language that has no syntax rule </a:t>
            </a:r>
          </a:p>
          <a:p>
            <a:pPr lvl="1" eaLnBrk="1" hangingPunct="1"/>
            <a:r>
              <a:rPr lang="en-US" altLang="en-US" dirty="0" smtClean="0"/>
              <a:t>Not meant to be compiled or executed</a:t>
            </a:r>
          </a:p>
          <a:p>
            <a:pPr lvl="1" eaLnBrk="1" hangingPunct="1"/>
            <a:r>
              <a:rPr lang="en-US" altLang="en-US" dirty="0" smtClean="0"/>
              <a:t>Used to create model program</a:t>
            </a:r>
          </a:p>
          <a:p>
            <a:pPr lvl="2" eaLnBrk="1" hangingPunct="1"/>
            <a:r>
              <a:rPr lang="en-US" altLang="en-US" dirty="0" smtClean="0"/>
              <a:t>No need to worry about syntax errors, can focus on program’s design</a:t>
            </a:r>
          </a:p>
          <a:p>
            <a:pPr lvl="2" eaLnBrk="1" hangingPunct="1"/>
            <a:r>
              <a:rPr lang="en-US" altLang="en-US" dirty="0" smtClean="0"/>
              <a:t>Can be translated directly into actual code in any programming language</a:t>
            </a:r>
            <a:endParaRPr lang="he-IL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419600" y="4944200"/>
            <a:ext cx="457200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Get the number of hours worked.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Get the hourly pay rate. </a:t>
            </a:r>
            <a:endParaRPr lang="en-US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Multiply the number of hours worked by the hourly pay rate.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Display the result of the calculation that was performed in step 3.</a:t>
            </a:r>
            <a:endParaRPr lang="en-US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Flowcharts</a:t>
            </a:r>
            <a:endParaRPr lang="he-IL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Flowchart</a:t>
            </a:r>
            <a:r>
              <a:rPr lang="en-US" altLang="en-US" smtClean="0"/>
              <a:t>: diagram that graphically depicts the steps in a program</a:t>
            </a:r>
          </a:p>
          <a:p>
            <a:pPr lvl="1" eaLnBrk="1" hangingPunct="1"/>
            <a:r>
              <a:rPr lang="en-US" altLang="en-US" smtClean="0"/>
              <a:t>Ovals are terminal symbols</a:t>
            </a:r>
          </a:p>
          <a:p>
            <a:pPr lvl="1" eaLnBrk="1" hangingPunct="1"/>
            <a:r>
              <a:rPr lang="en-US" altLang="en-US" smtClean="0"/>
              <a:t>Parallelograms are input and output symbols</a:t>
            </a:r>
          </a:p>
          <a:p>
            <a:pPr lvl="1" eaLnBrk="1" hangingPunct="1"/>
            <a:r>
              <a:rPr lang="en-US" altLang="en-US" smtClean="0"/>
              <a:t>Rectangles are processing symbols</a:t>
            </a:r>
          </a:p>
          <a:p>
            <a:pPr lvl="1" eaLnBrk="1" hangingPunct="1"/>
            <a:r>
              <a:rPr lang="en-US" altLang="en-US" smtClean="0"/>
              <a:t>Symbols are connected by arrows that represent the flow of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0"/>
            <a:ext cx="2346325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Flowcharts</a:t>
            </a:r>
            <a:endParaRPr lang="he-IL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Program Design</a:t>
            </a:r>
            <a:br>
              <a:rPr lang="en-US" sz="4000" dirty="0" smtClean="0"/>
            </a:br>
            <a:r>
              <a:rPr lang="en-US" sz="2800" dirty="0" smtClean="0"/>
              <a:t>Example: Pick the largest number from the list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420" y="1524000"/>
            <a:ext cx="4197229" cy="4800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2200" dirty="0" smtClean="0">
                <a:solidFill>
                  <a:srgbClr val="002060"/>
                </a:solidFill>
              </a:rPr>
              <a:t>How will you solve this problem?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Develop an algorithm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Problem solving needs to be aligned with computational </a:t>
            </a:r>
            <a:r>
              <a:rPr lang="en-US" sz="2000" dirty="0" smtClean="0">
                <a:solidFill>
                  <a:srgbClr val="002060"/>
                </a:solidFill>
              </a:rPr>
              <a:t>thinking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Evaluation: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How good is this algorithm?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What are the parameters?</a:t>
            </a:r>
          </a:p>
          <a:p>
            <a:r>
              <a:rPr lang="en-US" sz="2200" dirty="0" smtClean="0">
                <a:solidFill>
                  <a:srgbClr val="002060"/>
                </a:solidFill>
              </a:rPr>
              <a:t>How can one improve the performance of the…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Program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Programmer</a:t>
            </a:r>
          </a:p>
          <a:p>
            <a:endParaRPr lang="en-US" sz="2200" dirty="0" smtClean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721034" y="6477000"/>
            <a:ext cx="23241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Nanda Kumar @ ZSB (2016)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5" y="1828800"/>
            <a:ext cx="3359029" cy="39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4297</TotalTime>
  <Words>1732</Words>
  <Application>Microsoft Office PowerPoint</Application>
  <PresentationFormat>On-screen Show (4:3)</PresentationFormat>
  <Paragraphs>238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Garamond</vt:lpstr>
      <vt:lpstr>Tw Cen MT</vt:lpstr>
      <vt:lpstr>ヒラギノ角ゴ Pro W3</vt:lpstr>
      <vt:lpstr>Python3e</vt:lpstr>
      <vt:lpstr>PowerPoint Presentation</vt:lpstr>
      <vt:lpstr>Topics</vt:lpstr>
      <vt:lpstr>Designing a Program</vt:lpstr>
      <vt:lpstr>Designing a Program (cont’d.)</vt:lpstr>
      <vt:lpstr>Designing a Program (cont’d.)</vt:lpstr>
      <vt:lpstr>Pseudocode</vt:lpstr>
      <vt:lpstr>Flowcharts</vt:lpstr>
      <vt:lpstr>Flowcharts</vt:lpstr>
      <vt:lpstr>Program Design Example: Pick the largest number from the list </vt:lpstr>
      <vt:lpstr>Create a Flowchart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Variable Naming Rules</vt:lpstr>
      <vt:lpstr>Displaying Multiple Items with the print Function</vt:lpstr>
      <vt:lpstr>Variable Reassignment</vt:lpstr>
      <vt:lpstr>Numeric Data Types, Literals, and the str Data Type</vt:lpstr>
      <vt:lpstr>Reassigning a Variable to a Different Type</vt:lpstr>
      <vt:lpstr>Reading Input from the Keyboard</vt:lpstr>
      <vt:lpstr>Reading Numbers with the input Function</vt:lpstr>
      <vt:lpstr>Performing Calculations</vt:lpstr>
      <vt:lpstr>Operator  Precedence and Grouping with Parentheses</vt:lpstr>
      <vt:lpstr>The Exponent Operator and the Remainder Operator</vt:lpstr>
      <vt:lpstr>Converting Math Formulas to Programming Statements</vt:lpstr>
      <vt:lpstr>Mixed-Type Expressions and Data Type Conversion</vt:lpstr>
      <vt:lpstr>Breaking Long Statements into Multiple Lines</vt:lpstr>
      <vt:lpstr>Breaking Long Statements into Multiple Lines</vt:lpstr>
      <vt:lpstr>More About Data Output</vt:lpstr>
      <vt:lpstr>More About Data Output (cont’d.)</vt:lpstr>
      <vt:lpstr>Formatting Numbers</vt:lpstr>
      <vt:lpstr>Formatting Numbers (cont’d.)</vt:lpstr>
      <vt:lpstr>Magic Numbers</vt:lpstr>
      <vt:lpstr>The Problem with Magic Numbers</vt:lpstr>
      <vt:lpstr>Named Constants</vt:lpstr>
      <vt:lpstr>Advantages of Using Named Constants</vt:lpstr>
      <vt:lpstr>Summary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Kannan Mohan</cp:lastModifiedBy>
  <cp:revision>143</cp:revision>
  <dcterms:created xsi:type="dcterms:W3CDTF">2011-02-21T19:15:53Z</dcterms:created>
  <dcterms:modified xsi:type="dcterms:W3CDTF">2017-08-29T15:56:51Z</dcterms:modified>
</cp:coreProperties>
</file>