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1" d="100"/>
          <a:sy n="61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9849FE3-E592-4F15-9495-6D41C1315CDE}" type="datetimeFigureOut">
              <a:rPr lang="en-US"/>
              <a:pPr>
                <a:defRPr/>
              </a:pPr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E1F9BD-3370-4A30-8889-873480A0A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235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Dictionaries and Sets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28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D46A8-3D79-42D4-9E42-3F6DA37AB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65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987DB-2487-474D-AFB4-B4BC1FD68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87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513AF-5EAD-4902-96FE-CD9806148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40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552BE-9AC3-49C2-AB85-0E61692349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64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19B54-5B03-48C3-902F-C4063CF4D8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2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D9C7B-9013-411A-A6F3-5983E9AB8C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23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89582-4ED3-44F4-95C1-098CAAD2A2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23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8D481-EFF6-43C1-90D6-8650E7976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44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F25C7-3D11-42E7-ACB6-DFBFEA382C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05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19CE5-852C-4250-B0E4-E694EB9586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9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3"/>
          <p:cNvSpPr>
            <a:spLocks noChangeArrowheads="1"/>
          </p:cNvSpPr>
          <p:nvPr userDrawn="1"/>
        </p:nvSpPr>
        <p:spPr bwMode="auto">
          <a:xfrm>
            <a:off x="1524000" y="6465888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2DD4199-76AB-4C50-8CF2-C32991962D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Dictionary Methods (cont’d.)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u="sng" smtClean="0"/>
              <a:t> method</a:t>
            </a:r>
            <a:r>
              <a:rPr lang="en-US" altLang="en-US" smtClean="0"/>
              <a:t>: returns all the dictionaries keys and associated values</a:t>
            </a:r>
          </a:p>
          <a:p>
            <a:pPr lvl="1"/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  <a:p>
            <a:pPr lvl="1"/>
            <a:r>
              <a:rPr lang="en-US" altLang="en-US" smtClean="0"/>
              <a:t>Returned as a </a:t>
            </a:r>
            <a:r>
              <a:rPr lang="en-US" altLang="en-US" i="1" smtClean="0"/>
              <a:t>dictionary view</a:t>
            </a:r>
          </a:p>
          <a:p>
            <a:pPr lvl="2">
              <a:buFontTx/>
              <a:buChar char="•"/>
            </a:pPr>
            <a:r>
              <a:rPr lang="en-US" altLang="en-US" smtClean="0"/>
              <a:t>Each element in dictionary view is a tuple which contains a key and its associated value</a:t>
            </a:r>
          </a:p>
          <a:p>
            <a:pPr lvl="2">
              <a:buFontTx/>
              <a:buChar char="•"/>
            </a:pPr>
            <a:r>
              <a:rPr lang="en-US" altLang="en-US" smtClean="0"/>
              <a:t>Use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/>
              <a:t> loop to iterate over the tuples in the sequence</a:t>
            </a:r>
          </a:p>
          <a:p>
            <a:pPr lvl="3"/>
            <a:r>
              <a:rPr lang="en-US" altLang="en-US" smtClean="0"/>
              <a:t>Can use a variable which receives a tuple, or can use two variables which receive key and value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Dictionary Methods (cont’d.)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altLang="en-US" u="sng" smtClean="0"/>
              <a:t> method</a:t>
            </a:r>
            <a:r>
              <a:rPr lang="en-US" altLang="en-US" smtClean="0"/>
              <a:t>: returns all the dictionaries keys as a sequence</a:t>
            </a:r>
          </a:p>
          <a:p>
            <a:pPr lvl="1"/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</a:p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u="sng" smtClean="0"/>
              <a:t> method</a:t>
            </a:r>
            <a:r>
              <a:rPr lang="en-US" altLang="en-US" smtClean="0"/>
              <a:t>: returns value associated with specified key and removes that key-value pair from the dictionary</a:t>
            </a:r>
          </a:p>
          <a:p>
            <a:pPr lvl="1"/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.pop(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mtClean="0">
                <a:cs typeface="Courier New" panose="02070309020205020404" pitchFamily="49" charset="0"/>
              </a:rPr>
              <a:t> is returned if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mtClean="0">
                <a:cs typeface="Courier New" panose="02070309020205020404" pitchFamily="49" charset="0"/>
              </a:rPr>
              <a:t> is not found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Dictionary Methods (cont’d.)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popitem</a:t>
            </a:r>
            <a:r>
              <a:rPr lang="en-US" altLang="en-US" u="sng" smtClean="0"/>
              <a:t> method</a:t>
            </a:r>
            <a:r>
              <a:rPr lang="en-US" altLang="en-US" smtClean="0"/>
              <a:t>: returns a randomly selected key-value pair and removes that key-value pair from the dictionary</a:t>
            </a:r>
          </a:p>
          <a:p>
            <a:pPr lvl="1"/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.popitem()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Key-value pair returned as a tuple</a:t>
            </a:r>
          </a:p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en-US" u="sng" smtClean="0">
                <a:cs typeface="Courier New" panose="02070309020205020404" pitchFamily="49" charset="0"/>
              </a:rPr>
              <a:t> </a:t>
            </a:r>
            <a:r>
              <a:rPr lang="en-US" altLang="en-US" u="sng" smtClean="0"/>
              <a:t>method</a:t>
            </a:r>
            <a:r>
              <a:rPr lang="en-US" altLang="en-US" smtClean="0"/>
              <a:t>: returns all the dictionaries values as a sequence</a:t>
            </a:r>
          </a:p>
          <a:p>
            <a:pPr lvl="1"/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.values()</a:t>
            </a:r>
          </a:p>
          <a:p>
            <a:pPr lvl="1"/>
            <a:r>
              <a:rPr lang="en-US" altLang="en-US" smtClean="0"/>
              <a:t>Use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/>
              <a:t> loop to iterate over the values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Dictionary Methods (cont’d.) </a:t>
            </a:r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57388"/>
            <a:ext cx="8229600" cy="381158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Set</a:t>
            </a:r>
            <a:r>
              <a:rPr lang="en-US" altLang="en-US" smtClean="0">
                <a:cs typeface="Courier New" panose="02070309020205020404" pitchFamily="49" charset="0"/>
              </a:rPr>
              <a:t>: object that stores a collection of data in same way as mathematical set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All items must be unique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Set is unordered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Elements can be of different data types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Set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u="sng" smtClean="0">
                <a:cs typeface="Courier New" panose="02070309020205020404" pitchFamily="49" charset="0"/>
              </a:rPr>
              <a:t> function</a:t>
            </a:r>
            <a:r>
              <a:rPr lang="en-US" altLang="en-US" smtClean="0">
                <a:cs typeface="Courier New" panose="02070309020205020404" pitchFamily="49" charset="0"/>
              </a:rPr>
              <a:t>: used to create a set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For empty set, call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For non-empty set, call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Courier New" panose="02070309020205020404" pitchFamily="49" charset="0"/>
              </a:rPr>
              <a:t> where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 smtClean="0">
                <a:cs typeface="Courier New" panose="02070309020205020404" pitchFamily="49" charset="0"/>
              </a:rPr>
              <a:t> is an object that contains iterable elements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e.g.,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 smtClean="0">
                <a:cs typeface="Courier New" panose="02070309020205020404" pitchFamily="49" charset="0"/>
              </a:rPr>
              <a:t> can be a list, string, or tuple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If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 smtClean="0">
                <a:cs typeface="Courier New" panose="02070309020205020404" pitchFamily="49" charset="0"/>
              </a:rPr>
              <a:t> is a string, each character becomes a set element</a:t>
            </a:r>
          </a:p>
          <a:p>
            <a:pPr lvl="3" eaLnBrk="1" hangingPunct="1"/>
            <a:r>
              <a:rPr lang="en-US" altLang="en-US" smtClean="0">
                <a:cs typeface="Courier New" panose="02070309020205020404" pitchFamily="49" charset="0"/>
              </a:rPr>
              <a:t>For set of strings, pass them to the function as a list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If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 i="1" smtClean="0">
                <a:cs typeface="Courier New" panose="02070309020205020404" pitchFamily="49" charset="0"/>
              </a:rPr>
              <a:t> </a:t>
            </a:r>
            <a:r>
              <a:rPr lang="en-US" altLang="en-US" smtClean="0">
                <a:cs typeface="Courier New" panose="02070309020205020404" pitchFamily="49" charset="0"/>
              </a:rPr>
              <a:t>contains duplicates, only one of the duplicates will appear in the set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Getting the Number of and Adding Elements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u="sng" smtClean="0"/>
              <a:t> function</a:t>
            </a:r>
            <a:r>
              <a:rPr lang="en-US" altLang="en-US" smtClean="0"/>
              <a:t>: returns the number of elements in the set</a:t>
            </a:r>
          </a:p>
          <a:p>
            <a:pPr>
              <a:buFontTx/>
              <a:buChar char="•"/>
            </a:pPr>
            <a:r>
              <a:rPr lang="en-US" altLang="en-US" smtClean="0"/>
              <a:t>Sets are mutable objects</a:t>
            </a:r>
          </a:p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u="sng" smtClean="0"/>
              <a:t> method</a:t>
            </a:r>
            <a:r>
              <a:rPr lang="en-US" altLang="en-US" smtClean="0"/>
              <a:t>: adds an element to a set</a:t>
            </a:r>
          </a:p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u="sng" smtClean="0"/>
              <a:t> method</a:t>
            </a:r>
            <a:r>
              <a:rPr lang="en-US" altLang="en-US" smtClean="0"/>
              <a:t>: adds a group of elements to a set</a:t>
            </a:r>
          </a:p>
          <a:p>
            <a:pPr lvl="1"/>
            <a:r>
              <a:rPr lang="en-US" altLang="en-US" smtClean="0"/>
              <a:t>Argument must be a sequence containing  iterable elements, and each of the elements is added to the set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Elements From a Set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u="sng" smtClean="0"/>
              <a:t> and </a:t>
            </a: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discard</a:t>
            </a:r>
            <a:r>
              <a:rPr lang="en-US" altLang="en-US" u="sng" smtClean="0"/>
              <a:t> methods</a:t>
            </a:r>
            <a:r>
              <a:rPr lang="en-US" altLang="en-US" smtClean="0"/>
              <a:t>: remove the specified item from the set</a:t>
            </a:r>
          </a:p>
          <a:p>
            <a:pPr lvl="1"/>
            <a:r>
              <a:rPr lang="en-US" altLang="en-US" smtClean="0"/>
              <a:t>The item that should be removed is passed to both methods as an argument</a:t>
            </a:r>
          </a:p>
          <a:p>
            <a:pPr lvl="1"/>
            <a:r>
              <a:rPr lang="en-US" altLang="en-US" smtClean="0"/>
              <a:t>Behave differently when the specified item is not found in the set</a:t>
            </a:r>
          </a:p>
          <a:p>
            <a:pPr lvl="2">
              <a:buFontTx/>
              <a:buChar char="•"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/>
              <a:t> method raises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mtClean="0"/>
              <a:t> exception</a:t>
            </a:r>
          </a:p>
          <a:p>
            <a:pPr lvl="2">
              <a:buFontTx/>
              <a:buChar char="•"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discard</a:t>
            </a:r>
            <a:r>
              <a:rPr lang="en-US" altLang="en-US" smtClean="0"/>
              <a:t> method does not raise an exception</a:t>
            </a:r>
          </a:p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u="sng" smtClean="0"/>
              <a:t> method</a:t>
            </a:r>
            <a:r>
              <a:rPr lang="en-US" altLang="en-US" smtClean="0"/>
              <a:t>: clears all the elements of the set</a:t>
            </a:r>
            <a:endParaRPr lang="he-IL" altLang="en-US" smtClean="0"/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/>
              <a:t> Loop,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mtClean="0">
                <a:cs typeface="Courier New" panose="02070309020205020404" pitchFamily="49" charset="0"/>
              </a:rPr>
              <a:t>,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mtClean="0">
                <a:cs typeface="Courier New" panose="02070309020205020404" pitchFamily="49" charset="0"/>
              </a:rPr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mtClean="0"/>
              <a:t> Operators With a Set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>
                <a:cs typeface="Courier New" panose="02070309020205020404" pitchFamily="49" charset="0"/>
              </a:rPr>
              <a:t> loop can be used to iterate over elements in a set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General format: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The loop iterates once for each element in the set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mtClean="0">
                <a:cs typeface="Courier New" panose="02070309020205020404" pitchFamily="49" charset="0"/>
              </a:rPr>
              <a:t> operator can be used to test whether a value exists in a set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Similarly,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smtClean="0">
                <a:cs typeface="Courier New" panose="02070309020205020404" pitchFamily="49" charset="0"/>
              </a:rPr>
              <a:t> operator can be used to test whether a value does not exist in a set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Union of Sets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Union of two sets</a:t>
            </a:r>
            <a:r>
              <a:rPr lang="en-US" altLang="en-US" smtClean="0">
                <a:cs typeface="Courier New" panose="02070309020205020404" pitchFamily="49" charset="0"/>
              </a:rPr>
              <a:t>: a set that contains all the elements of both sets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To find the union of two sets: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altLang="en-US" smtClean="0">
                <a:cs typeface="Courier New" panose="02070309020205020404" pitchFamily="49" charset="0"/>
              </a:rPr>
              <a:t> method 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.union(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mtClean="0">
                <a:cs typeface="Courier New" panose="02070309020205020404" pitchFamily="49" charset="0"/>
              </a:rPr>
              <a:t> operator 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Both techniques return a new set which contains the union of both sets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  <a:endParaRPr lang="he-IL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Dictionaries</a:t>
            </a:r>
          </a:p>
          <a:p>
            <a:pPr>
              <a:buFontTx/>
              <a:buChar char="•"/>
            </a:pPr>
            <a:r>
              <a:rPr lang="en-US" altLang="en-US" smtClean="0"/>
              <a:t>Sets</a:t>
            </a:r>
          </a:p>
          <a:p>
            <a:pPr>
              <a:buFontTx/>
              <a:buChar char="•"/>
            </a:pPr>
            <a:r>
              <a:rPr lang="en-US" altLang="en-US" smtClean="0"/>
              <a:t>Serializing Objects</a:t>
            </a:r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Intersection of Sets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Intersection of two sets</a:t>
            </a:r>
            <a:r>
              <a:rPr lang="en-US" altLang="en-US" smtClean="0">
                <a:cs typeface="Courier New" panose="02070309020205020404" pitchFamily="49" charset="0"/>
              </a:rPr>
              <a:t>: a set that contains only the elements found in both sets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To find the intersection of two sets: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altLang="en-US" smtClean="0">
                <a:cs typeface="Courier New" panose="02070309020205020404" pitchFamily="49" charset="0"/>
              </a:rPr>
              <a:t> method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.intersection(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mtClean="0">
                <a:cs typeface="Courier New" panose="02070309020205020404" pitchFamily="49" charset="0"/>
              </a:rPr>
              <a:t> operator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Both techniques return a new set which contains the intersection of both sets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Difference of Sets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Difference of two sets</a:t>
            </a:r>
            <a:r>
              <a:rPr lang="en-US" altLang="en-US" smtClean="0">
                <a:cs typeface="Courier New" panose="02070309020205020404" pitchFamily="49" charset="0"/>
              </a:rPr>
              <a:t>: a set that contains the elements that appear in the first set but do not appear in the second set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To find the difference of two sets: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altLang="en-US" smtClean="0">
                <a:cs typeface="Courier New" panose="02070309020205020404" pitchFamily="49" charset="0"/>
              </a:rPr>
              <a:t> method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.difference(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mtClean="0">
                <a:cs typeface="Courier New" panose="02070309020205020404" pitchFamily="49" charset="0"/>
              </a:rPr>
              <a:t> operator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Symmetric Difference of Sets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Symmetric difference of two sets</a:t>
            </a:r>
            <a:r>
              <a:rPr lang="en-US" altLang="en-US" smtClean="0">
                <a:cs typeface="Courier New" panose="02070309020205020404" pitchFamily="49" charset="0"/>
              </a:rPr>
              <a:t>: a set that contains the elements that are not shared by the two sets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To find the symmetric difference of two sets: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r>
              <a:rPr lang="en-US" altLang="en-US" smtClean="0">
                <a:cs typeface="Courier New" panose="02070309020205020404" pitchFamily="49" charset="0"/>
              </a:rPr>
              <a:t> method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smtClean="0">
                <a:cs typeface="Courier New" panose="02070309020205020404" pitchFamily="49" charset="0"/>
              </a:rPr>
              <a:t> operator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^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Subsets and Supersets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Set A is subset of set B if all the elements in set A are included in set B</a:t>
            </a:r>
          </a:p>
          <a:p>
            <a:pPr>
              <a:buFontTx/>
              <a:buChar char="•"/>
            </a:pPr>
            <a:r>
              <a:rPr lang="en-US" altLang="en-US" smtClean="0"/>
              <a:t>To determine whether set A is subset of set B</a:t>
            </a:r>
          </a:p>
          <a:p>
            <a:pPr lvl="1"/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issubset</a:t>
            </a:r>
            <a:r>
              <a:rPr lang="en-US" altLang="en-US" smtClean="0"/>
              <a:t> method </a:t>
            </a:r>
          </a:p>
          <a:p>
            <a:pPr lvl="2">
              <a:buFontTx/>
              <a:buChar char="•"/>
            </a:pPr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.issubset(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smtClean="0"/>
              <a:t> operator </a:t>
            </a:r>
          </a:p>
          <a:p>
            <a:pPr lvl="2">
              <a:buFontTx/>
              <a:buChar char="•"/>
            </a:pPr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Subsets and Supersets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Set A is superset of set B if it contains all the elements of set B</a:t>
            </a:r>
          </a:p>
          <a:p>
            <a:pPr>
              <a:buFontTx/>
              <a:buChar char="•"/>
            </a:pPr>
            <a:r>
              <a:rPr lang="en-US" altLang="en-US" smtClean="0"/>
              <a:t>To determine whether set A is superset of set B</a:t>
            </a:r>
          </a:p>
          <a:p>
            <a:pPr lvl="1"/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issuperset</a:t>
            </a:r>
            <a:r>
              <a:rPr lang="en-US" altLang="en-US" smtClean="0"/>
              <a:t> method</a:t>
            </a:r>
          </a:p>
          <a:p>
            <a:pPr lvl="2">
              <a:buFontTx/>
              <a:buChar char="•"/>
            </a:pPr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.issuperset(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smtClean="0"/>
              <a:t> operator </a:t>
            </a:r>
          </a:p>
          <a:p>
            <a:pPr lvl="2">
              <a:buFontTx/>
              <a:buChar char="•"/>
            </a:pPr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Serializing Objects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Serialize an object</a:t>
            </a:r>
            <a:r>
              <a:rPr lang="en-US" altLang="en-US" smtClean="0">
                <a:cs typeface="Courier New" panose="02070309020205020404" pitchFamily="49" charset="0"/>
              </a:rPr>
              <a:t>: convert the object to a stream of bytes that can easily be stored in a file </a:t>
            </a:r>
          </a:p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Pickling</a:t>
            </a:r>
            <a:r>
              <a:rPr lang="en-US" altLang="en-US" smtClean="0">
                <a:cs typeface="Courier New" panose="02070309020205020404" pitchFamily="49" charset="0"/>
              </a:rPr>
              <a:t>: serializing an object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Serializing Objects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To pickle an object: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Import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pickle</a:t>
            </a:r>
            <a:r>
              <a:rPr lang="en-US" altLang="en-US" smtClean="0">
                <a:cs typeface="Courier New" panose="02070309020205020404" pitchFamily="49" charset="0"/>
              </a:rPr>
              <a:t> module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Open a file for binary writing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Call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pickle.dump</a:t>
            </a:r>
            <a:r>
              <a:rPr lang="en-US" altLang="en-US" smtClean="0">
                <a:cs typeface="Courier New" panose="02070309020205020404" pitchFamily="49" charset="0"/>
              </a:rPr>
              <a:t> function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Format: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pickle.dump(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Close the file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You can pickle multiple objects to one file prior to closing the file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Serializing Objects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Unpickling</a:t>
            </a:r>
            <a:r>
              <a:rPr lang="en-US" altLang="en-US" smtClean="0">
                <a:cs typeface="Courier New" panose="02070309020205020404" pitchFamily="49" charset="0"/>
              </a:rPr>
              <a:t>: retrieving pickled object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To unpickle an object: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Import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pickle</a:t>
            </a:r>
            <a:r>
              <a:rPr lang="en-US" altLang="en-US" smtClean="0">
                <a:cs typeface="Courier New" panose="02070309020205020404" pitchFamily="49" charset="0"/>
              </a:rPr>
              <a:t> module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Open a file for binary writing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Call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pickle.load </a:t>
            </a:r>
            <a:r>
              <a:rPr lang="en-US" altLang="en-US" smtClean="0">
                <a:cs typeface="Courier New" panose="02070309020205020404" pitchFamily="49" charset="0"/>
              </a:rPr>
              <a:t>function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Format: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pickle.load(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Close the file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You can unpickle multiple objects from the file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  <a:endParaRPr lang="he-IL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This chapter covered:</a:t>
            </a:r>
          </a:p>
          <a:p>
            <a:pPr lvl="1" eaLnBrk="1" hangingPunct="1"/>
            <a:r>
              <a:rPr lang="en-US" altLang="en-US" smtClean="0"/>
              <a:t>Dictionaries,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Creating dictionaries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Inserting, retrieving, adding, and deleting key-value pairs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/>
              <a:t> loops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smtClean="0"/>
              <a:t> operators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Dictionary methods</a:t>
            </a:r>
          </a:p>
          <a:p>
            <a:pPr lvl="1" eaLnBrk="1" hangingPunct="1"/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This chapter covered (cont’d):</a:t>
            </a:r>
          </a:p>
          <a:p>
            <a:pPr lvl="1" eaLnBrk="1" hangingPunct="1"/>
            <a:r>
              <a:rPr lang="en-US" altLang="en-US" smtClean="0"/>
              <a:t>Sets: 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Creating sets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Adding elements to and removing elements from sets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Finding set union, intersection, difference and symmetric difference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Finding subsets and supersets</a:t>
            </a:r>
          </a:p>
          <a:p>
            <a:pPr lvl="1" eaLnBrk="1" hangingPunct="1"/>
            <a:r>
              <a:rPr lang="en-US" altLang="en-US" smtClean="0"/>
              <a:t>Serializing objects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Pickling and unpickling objects</a:t>
            </a:r>
            <a:endParaRPr lang="he-IL" altLang="en-US" smtClean="0"/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Dictionaries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/>
              <a:t>Dictionary</a:t>
            </a:r>
            <a:r>
              <a:rPr lang="en-US" altLang="en-US" smtClean="0"/>
              <a:t>: object that stores a collection of data</a:t>
            </a:r>
          </a:p>
          <a:p>
            <a:pPr lvl="1"/>
            <a:r>
              <a:rPr lang="en-US" altLang="en-US" smtClean="0"/>
              <a:t>Each element consists of a </a:t>
            </a:r>
            <a:r>
              <a:rPr lang="en-US" altLang="en-US" i="1" smtClean="0"/>
              <a:t>key</a:t>
            </a:r>
            <a:r>
              <a:rPr lang="en-US" altLang="en-US" smtClean="0"/>
              <a:t> and a </a:t>
            </a:r>
            <a:r>
              <a:rPr lang="en-US" altLang="en-US" i="1" smtClean="0"/>
              <a:t>value</a:t>
            </a:r>
          </a:p>
          <a:p>
            <a:pPr lvl="2">
              <a:buFontTx/>
              <a:buChar char="•"/>
            </a:pPr>
            <a:r>
              <a:rPr lang="en-US" altLang="en-US" smtClean="0"/>
              <a:t>Often referred to as </a:t>
            </a:r>
            <a:r>
              <a:rPr lang="en-US" altLang="en-US" i="1" smtClean="0"/>
              <a:t>mapping</a:t>
            </a:r>
            <a:r>
              <a:rPr lang="en-US" altLang="en-US" smtClean="0"/>
              <a:t> of key to value</a:t>
            </a:r>
          </a:p>
          <a:p>
            <a:pPr lvl="2">
              <a:buFontTx/>
              <a:buChar char="•"/>
            </a:pPr>
            <a:r>
              <a:rPr lang="en-US" altLang="en-US" smtClean="0"/>
              <a:t>Key must be an immutable object</a:t>
            </a:r>
          </a:p>
          <a:p>
            <a:pPr lvl="1"/>
            <a:r>
              <a:rPr lang="en-US" altLang="en-US" smtClean="0"/>
              <a:t>To retrieve a specific value, use the key associated with it</a:t>
            </a:r>
          </a:p>
          <a:p>
            <a:pPr lvl="1"/>
            <a:r>
              <a:rPr lang="en-US" altLang="en-US" smtClean="0"/>
              <a:t>Format for creating a dictionary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mtClean="0"/>
              <a:t>	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Retrieving a Value from a Dictionary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Elements in dictionary are unsorted</a:t>
            </a:r>
          </a:p>
          <a:p>
            <a:pPr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General format for retrieving value from dictionary: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If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mtClean="0">
                <a:cs typeface="Courier New" panose="02070309020205020404" pitchFamily="49" charset="0"/>
              </a:rPr>
              <a:t> in the dictionary, associated value is returned, otherwise,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mtClean="0">
                <a:cs typeface="Courier New" panose="02070309020205020404" pitchFamily="49" charset="0"/>
              </a:rPr>
              <a:t> exception is raised</a:t>
            </a:r>
          </a:p>
          <a:p>
            <a:pPr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Test whether a key is in a dictionary using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mtClean="0">
                <a:cs typeface="Courier New" panose="02070309020205020404" pitchFamily="49" charset="0"/>
              </a:rPr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altLang="en-US" smtClean="0">
                <a:cs typeface="Courier New" panose="02070309020205020404" pitchFamily="49" charset="0"/>
              </a:rPr>
              <a:t>operators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Helps prevent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mtClean="0">
                <a:cs typeface="Courier New" panose="02070309020205020404" pitchFamily="49" charset="0"/>
              </a:rPr>
              <a:t> exceptions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Elements to an Existing Dictionary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Dictionaries are mutable objects</a:t>
            </a:r>
          </a:p>
          <a:p>
            <a:pPr>
              <a:buFontTx/>
              <a:buChar char="•"/>
            </a:pPr>
            <a:r>
              <a:rPr lang="en-US" altLang="en-US" smtClean="0"/>
              <a:t>To add a new key-value pair:</a:t>
            </a:r>
          </a:p>
          <a:p>
            <a:pPr>
              <a:buFontTx/>
              <a:buNone/>
            </a:pPr>
            <a:r>
              <a:rPr lang="en-US" altLang="en-US" smtClean="0"/>
              <a:t>		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lvl="1"/>
            <a:r>
              <a:rPr lang="en-US" altLang="en-US" smtClean="0"/>
              <a:t>If key exists in the dictionary, the value associated with it will be changed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Elements From an Existing Dictionary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To delete a key-value pair:</a:t>
            </a:r>
          </a:p>
          <a:p>
            <a:pPr>
              <a:buFontTx/>
              <a:buNone/>
            </a:pPr>
            <a:r>
              <a:rPr lang="en-US" altLang="en-US" smtClean="0"/>
              <a:t>			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 smtClean="0"/>
              <a:t>If key is not in the dictionary,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KeyError </a:t>
            </a:r>
            <a:r>
              <a:rPr lang="en-US" altLang="en-US" smtClean="0"/>
              <a:t>exception is raised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Getting the Number of Elements and Mixing Data Types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u="sng" smtClean="0">
                <a:cs typeface="Courier New" panose="02070309020205020404" pitchFamily="49" charset="0"/>
              </a:rPr>
              <a:t> function</a:t>
            </a:r>
            <a:r>
              <a:rPr lang="en-US" altLang="en-US" smtClean="0">
                <a:cs typeface="Courier New" panose="02070309020205020404" pitchFamily="49" charset="0"/>
              </a:rPr>
              <a:t>: used to obtain number of elements in a dictionary</a:t>
            </a:r>
          </a:p>
          <a:p>
            <a:pPr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Keys must be immutable objects, but associated values can be any type of object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One dictionary can include keys of several different immutable types</a:t>
            </a:r>
          </a:p>
          <a:p>
            <a:pPr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Values stored in a single dictionary can be of different types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Creating an Empty Dictionary and Using </a:t>
            </a:r>
            <a:r>
              <a:rPr lang="en-US" alt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600" smtClean="0"/>
              <a:t> Loop to Iterate Over a Dictionary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To create an empty dictionary: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Use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Use built-in function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dict()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Elements can be added to the dictionary as program executes</a:t>
            </a:r>
          </a:p>
          <a:p>
            <a:pPr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Use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>
                <a:cs typeface="Courier New" panose="02070309020205020404" pitchFamily="49" charset="0"/>
              </a:rPr>
              <a:t> loop to iterate over a dictionary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General format: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Dictionary Methods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u="sng" smtClean="0"/>
              <a:t> method</a:t>
            </a:r>
            <a:r>
              <a:rPr lang="en-US" altLang="en-US" smtClean="0"/>
              <a:t>: deletes all the elements in a dictionary, leaving it empty</a:t>
            </a:r>
          </a:p>
          <a:p>
            <a:pPr lvl="1"/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.clear()</a:t>
            </a:r>
          </a:p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u="sng" smtClean="0"/>
              <a:t> method</a:t>
            </a:r>
            <a:r>
              <a:rPr lang="en-US" altLang="en-US" smtClean="0"/>
              <a:t>: gets a value associated with specified key from the dictionary</a:t>
            </a:r>
          </a:p>
          <a:p>
            <a:pPr lvl="1"/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mtClean="0"/>
              <a:t> is returned if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mtClean="0"/>
              <a:t> is not found</a:t>
            </a:r>
          </a:p>
          <a:p>
            <a:pPr lvl="1"/>
            <a:r>
              <a:rPr lang="en-US" altLang="en-US" smtClean="0"/>
              <a:t>Alternative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mtClean="0"/>
              <a:t> operator</a:t>
            </a:r>
          </a:p>
          <a:p>
            <a:pPr lvl="2">
              <a:buFontTx/>
              <a:buChar char="•"/>
            </a:pPr>
            <a:r>
              <a:rPr lang="en-US" altLang="en-US" smtClean="0"/>
              <a:t>Cannot raise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mtClean="0"/>
              <a:t> exception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1334</Words>
  <Application>Microsoft Office PowerPoint</Application>
  <PresentationFormat>On-screen Show (4:3)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ヒラギノ角ゴ Pro W3</vt:lpstr>
      <vt:lpstr>Tw Cen MT</vt:lpstr>
      <vt:lpstr>Courier New</vt:lpstr>
      <vt:lpstr>Default Design</vt:lpstr>
      <vt:lpstr>PowerPoint Presentation</vt:lpstr>
      <vt:lpstr>Topics</vt:lpstr>
      <vt:lpstr>Dictionaries</vt:lpstr>
      <vt:lpstr>Retrieving a Value from a Dictionary</vt:lpstr>
      <vt:lpstr>Adding Elements to an Existing Dictionary</vt:lpstr>
      <vt:lpstr>Deleting Elements From an Existing Dictionary</vt:lpstr>
      <vt:lpstr>Getting the Number of Elements and Mixing Data Types</vt:lpstr>
      <vt:lpstr>Creating an Empty Dictionary and Using for Loop to Iterate Over a Dictionary</vt:lpstr>
      <vt:lpstr>Some Dictionary Methods</vt:lpstr>
      <vt:lpstr>Some Dictionary Methods (cont’d.) </vt:lpstr>
      <vt:lpstr>Some Dictionary Methods (cont’d.) </vt:lpstr>
      <vt:lpstr>Some Dictionary Methods (cont’d.) </vt:lpstr>
      <vt:lpstr>Some Dictionary Methods (cont’d.) </vt:lpstr>
      <vt:lpstr>Sets</vt:lpstr>
      <vt:lpstr>Creating a Set</vt:lpstr>
      <vt:lpstr>Getting the Number of and Adding Elements</vt:lpstr>
      <vt:lpstr>Deleting Elements From a Set</vt:lpstr>
      <vt:lpstr>Using the for Loop, in, and not in Operators With a Set</vt:lpstr>
      <vt:lpstr>Finding the Union of Sets</vt:lpstr>
      <vt:lpstr>Finding the Intersection of Sets</vt:lpstr>
      <vt:lpstr>Finding the Difference of Sets</vt:lpstr>
      <vt:lpstr>Finding the Symmetric Difference of Sets</vt:lpstr>
      <vt:lpstr>Finding Subsets and Supersets</vt:lpstr>
      <vt:lpstr>Finding Subsets and Supersets (cont’d.)</vt:lpstr>
      <vt:lpstr>Serializing Objects</vt:lpstr>
      <vt:lpstr>Serializing Objects (cont’d.)</vt:lpstr>
      <vt:lpstr>Serializing Objects (cont’d.)</vt:lpstr>
      <vt:lpstr>Summary</vt:lpstr>
      <vt:lpstr>Summary (cont’d.)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Kannan Mohan</cp:lastModifiedBy>
  <cp:revision>100</cp:revision>
  <dcterms:created xsi:type="dcterms:W3CDTF">2011-02-21T19:15:53Z</dcterms:created>
  <dcterms:modified xsi:type="dcterms:W3CDTF">2017-10-30T03:06:51Z</dcterms:modified>
</cp:coreProperties>
</file>