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88" r:id="rId7"/>
    <p:sldId id="261" r:id="rId8"/>
    <p:sldId id="262" r:id="rId9"/>
    <p:sldId id="263" r:id="rId10"/>
    <p:sldId id="264" r:id="rId11"/>
    <p:sldId id="265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285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C4"/>
    <a:srgbClr val="FFCC00"/>
    <a:srgbClr val="FFF7D5"/>
    <a:srgbClr val="FEF7C2"/>
    <a:srgbClr val="EDE1EF"/>
    <a:srgbClr val="E7E2EE"/>
    <a:srgbClr val="270A70"/>
    <a:srgbClr val="30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86" autoAdjust="0"/>
  </p:normalViewPr>
  <p:slideViewPr>
    <p:cSldViewPr>
      <p:cViewPr varScale="1">
        <p:scale>
          <a:sx n="62" d="100"/>
          <a:sy n="62" d="100"/>
        </p:scale>
        <p:origin x="16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43EF565-73B1-46D4-987E-B9B385F93B64}" type="datetimeFigureOut">
              <a:rPr lang="en-US"/>
              <a:pPr>
                <a:defRPr/>
              </a:pPr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D6F1341-577E-4E10-BEF0-700D0A3774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53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Files and Exceptions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0975"/>
            <a:ext cx="4808538" cy="59928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339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E303C-FE06-4452-A190-FE3128CD86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4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70053-4FE1-4231-A30A-C2047988A7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33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1D864-B39C-4F9A-9C2E-21272D58AB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91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7FD1D-9C66-4B54-B7A8-EAAB3B3EB5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27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A0BD0-9806-4FC7-B616-B6D459EE7C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65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CD9CD-98B4-469B-9676-8D98014389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8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03E4A-EA51-4936-800E-754EF38815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13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0E739-B355-48F7-B044-3984F46E0B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4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311DE-D045-45C4-AE28-5DF1882C75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45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1A278-DAAA-4D77-9157-AB3856EF73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25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3"/>
          <p:cNvSpPr>
            <a:spLocks noChangeArrowheads="1"/>
          </p:cNvSpPr>
          <p:nvPr userDrawn="1"/>
        </p:nvSpPr>
        <p:spPr bwMode="auto">
          <a:xfrm>
            <a:off x="1524000" y="6477000"/>
            <a:ext cx="297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2018 Pearson Education, Inc. 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5C7ACA0-A6B1-48FF-8BD5-6640789340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0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6400800"/>
            <a:ext cx="142081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Opening a File</a:t>
            </a:r>
            <a:endParaRPr lang="he-IL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u="sng" smtClean="0">
                <a:cs typeface="Courier New" panose="02070309020205020404" pitchFamily="49" charset="0"/>
              </a:rPr>
              <a:t> function</a:t>
            </a:r>
            <a:r>
              <a:rPr lang="en-US" altLang="en-US" smtClean="0">
                <a:cs typeface="Courier New" panose="02070309020205020404" pitchFamily="49" charset="0"/>
              </a:rPr>
              <a:t>: used to open a file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Creates a file object and associates it with a file on the disk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General format: 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	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file_object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= open(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filename, mode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altLang="en-US" u="sng" smtClean="0">
                <a:cs typeface="Courier New" panose="02070309020205020404" pitchFamily="49" charset="0"/>
              </a:rPr>
              <a:t>Mode</a:t>
            </a:r>
            <a:r>
              <a:rPr lang="en-US" altLang="en-US" smtClean="0">
                <a:cs typeface="Courier New" panose="02070309020205020404" pitchFamily="49" charset="0"/>
              </a:rPr>
              <a:t>: string specifying how the file will be opened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Example: reading only (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lang="en-US" altLang="en-US" smtClean="0">
                <a:cs typeface="Courier New" panose="02070309020205020404" pitchFamily="49" charset="0"/>
              </a:rPr>
              <a:t>), writing (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altLang="en-US" smtClean="0">
                <a:cs typeface="Courier New" panose="02070309020205020404" pitchFamily="49" charset="0"/>
              </a:rPr>
              <a:t>), and appending (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en-US" smtClean="0"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Specifying the Location         of a File</a:t>
            </a:r>
            <a:endParaRPr lang="he-IL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If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mtClean="0">
                <a:cs typeface="Courier New" panose="02070309020205020404" pitchFamily="49" charset="0"/>
              </a:rPr>
              <a:t> function receives a filename that does not contain a path, assumes that file is in same directory as program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If program is running and file is created, it is created in the same directory as the program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 smtClean="0">
                <a:cs typeface="Courier New" panose="02070309020205020404" pitchFamily="49" charset="0"/>
              </a:rPr>
              <a:t>Can specify alternative path and file name in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mtClean="0">
                <a:cs typeface="Courier New" panose="02070309020205020404" pitchFamily="49" charset="0"/>
              </a:rPr>
              <a:t> function argument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Prefix the path string literal with the letter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Writing Data to a File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smtClean="0"/>
              <a:t>Method</a:t>
            </a:r>
            <a:r>
              <a:rPr lang="en-US" altLang="en-US" smtClean="0"/>
              <a:t>: a function that belongs to an object </a:t>
            </a:r>
          </a:p>
          <a:p>
            <a:pPr lvl="1"/>
            <a:r>
              <a:rPr lang="en-US" altLang="en-US" smtClean="0"/>
              <a:t>Performs operations using that object</a:t>
            </a:r>
          </a:p>
          <a:p>
            <a:pPr>
              <a:buFontTx/>
              <a:buChar char="•"/>
            </a:pPr>
            <a:r>
              <a:rPr lang="en-US" altLang="en-US" smtClean="0"/>
              <a:t>File object’s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mtClean="0"/>
              <a:t> method used to write data to the file</a:t>
            </a:r>
          </a:p>
          <a:p>
            <a:pPr lvl="1"/>
            <a:r>
              <a:rPr lang="en-US" altLang="en-US" smtClean="0"/>
              <a:t>Format: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file_variable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.write(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File should be closed using file object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altLang="en-US" smtClean="0">
                <a:cs typeface="Courier New" panose="02070309020205020404" pitchFamily="49" charset="0"/>
              </a:rPr>
              <a:t> method</a:t>
            </a:r>
          </a:p>
          <a:p>
            <a:pPr lvl="1"/>
            <a:r>
              <a:rPr lang="en-US" altLang="en-US" smtClean="0"/>
              <a:t>Format: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file_variable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.close()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Reading Data From a File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en-US" u="sng" smtClean="0"/>
              <a:t> method</a:t>
            </a:r>
            <a:r>
              <a:rPr lang="en-US" altLang="en-US" smtClean="0"/>
              <a:t>: file object method that  reads entire file contents into memory</a:t>
            </a:r>
          </a:p>
          <a:p>
            <a:pPr lvl="1"/>
            <a:r>
              <a:rPr lang="en-US" altLang="en-US" smtClean="0"/>
              <a:t>Only works if file has been opened for reading</a:t>
            </a:r>
          </a:p>
          <a:p>
            <a:pPr lvl="1"/>
            <a:r>
              <a:rPr lang="en-US" altLang="en-US" smtClean="0"/>
              <a:t>Contents returned as a string</a:t>
            </a:r>
          </a:p>
          <a:p>
            <a:pPr>
              <a:buFontTx/>
              <a:buChar char="•"/>
            </a:pP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altLang="en-US" u="sng" smtClean="0"/>
              <a:t> method</a:t>
            </a:r>
            <a:r>
              <a:rPr lang="en-US" altLang="en-US" smtClean="0"/>
              <a:t>: file object method that reads a line from the file</a:t>
            </a:r>
          </a:p>
          <a:p>
            <a:pPr lvl="1"/>
            <a:r>
              <a:rPr lang="en-US" altLang="en-US" smtClean="0"/>
              <a:t>Line returned as a string, including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pPr>
              <a:buFontTx/>
              <a:buChar char="•"/>
            </a:pPr>
            <a:r>
              <a:rPr lang="en-US" altLang="en-US" u="sng" smtClean="0"/>
              <a:t>Read position</a:t>
            </a:r>
            <a:r>
              <a:rPr lang="en-US" altLang="en-US" smtClean="0"/>
              <a:t>: marks the location of the next item to be read from a file</a:t>
            </a:r>
            <a:endParaRPr lang="he-IL" altLang="en-US" smtClean="0"/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Concatenating a Newline to and Stripping it From a String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In most cases, data items written to a file are values referenced by variables</a:t>
            </a:r>
          </a:p>
          <a:p>
            <a:pPr lvl="1"/>
            <a:r>
              <a:rPr lang="en-US" altLang="en-US" smtClean="0"/>
              <a:t>Usually necessary to concatenate a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altLang="en-US" smtClean="0"/>
              <a:t> to data before writing it</a:t>
            </a:r>
          </a:p>
          <a:p>
            <a:pPr lvl="2">
              <a:buFontTx/>
              <a:buChar char="•"/>
            </a:pPr>
            <a:r>
              <a:rPr lang="en-US" altLang="en-US" smtClean="0"/>
              <a:t>Carried out using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mtClean="0"/>
              <a:t> operator in the argument of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mtClean="0"/>
              <a:t> method</a:t>
            </a:r>
          </a:p>
          <a:p>
            <a:pPr>
              <a:buFontTx/>
              <a:buChar char="•"/>
            </a:pPr>
            <a:r>
              <a:rPr lang="en-US" altLang="en-US" smtClean="0"/>
              <a:t>In many cases need to remove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altLang="en-US" smtClean="0"/>
              <a:t> from string after it is read from a file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rstrip</a:t>
            </a:r>
            <a:r>
              <a:rPr lang="en-US" altLang="en-US" smtClean="0"/>
              <a:t> method: string method that strips specific characters from end of the string</a:t>
            </a:r>
            <a:endParaRPr lang="he-IL" altLang="en-US" smtClean="0"/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Appending Data to an Existing File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When open file with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altLang="en-US" smtClean="0"/>
              <a:t> mode, if the file already exists it is overwritten 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To append data to a file use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lang="en-US" altLang="en-US" smtClean="0"/>
              <a:t>mode </a:t>
            </a:r>
          </a:p>
          <a:p>
            <a:pPr lvl="1" eaLnBrk="1" hangingPunct="1"/>
            <a:r>
              <a:rPr lang="en-US" altLang="en-US" smtClean="0"/>
              <a:t>If file exists, it is not erased, and if it does not exist it is created</a:t>
            </a:r>
          </a:p>
          <a:p>
            <a:pPr lvl="1" eaLnBrk="1" hangingPunct="1"/>
            <a:r>
              <a:rPr lang="en-US" altLang="en-US" smtClean="0"/>
              <a:t>Data is written to the file at the end of the current contents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Writing and Reading     Numeric Data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Numbers must be converted to strings before they are written to a file</a:t>
            </a:r>
          </a:p>
          <a:p>
            <a:pPr eaLnBrk="1" hangingPunct="1">
              <a:buFontTx/>
              <a:buChar char="•"/>
            </a:pP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u="sng" smtClean="0"/>
              <a:t> function</a:t>
            </a:r>
            <a:r>
              <a:rPr lang="en-US" altLang="en-US" smtClean="0"/>
              <a:t>: converts value to string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Number are read from a text file as strings</a:t>
            </a:r>
          </a:p>
          <a:p>
            <a:pPr lvl="1" eaLnBrk="1" hangingPunct="1"/>
            <a:r>
              <a:rPr lang="en-US" altLang="en-US" smtClean="0"/>
              <a:t>Must be converted to numeric type in order to perform mathematical operations</a:t>
            </a:r>
          </a:p>
          <a:p>
            <a:pPr lvl="1" eaLnBrk="1" hangingPunct="1"/>
            <a:r>
              <a:rPr lang="en-US" altLang="en-US" smtClean="0"/>
              <a:t>Use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mtClean="0"/>
              <a:t> functions to convert string to numeric value</a:t>
            </a:r>
            <a:endParaRPr lang="he-IL" altLang="en-US" smtClean="0"/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Loops to Process Files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Files typically used to hold large amounts of data</a:t>
            </a:r>
          </a:p>
          <a:p>
            <a:pPr lvl="1"/>
            <a:r>
              <a:rPr lang="en-US" altLang="en-US" smtClean="0"/>
              <a:t>Loop typically involved in reading from and writing to a file</a:t>
            </a:r>
          </a:p>
          <a:p>
            <a:pPr>
              <a:buFontTx/>
              <a:buChar char="•"/>
            </a:pPr>
            <a:r>
              <a:rPr lang="en-US" altLang="en-US" smtClean="0"/>
              <a:t>Often the number of items stored in file is unknown</a:t>
            </a:r>
          </a:p>
          <a:p>
            <a:pPr lvl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altLang="en-US" smtClean="0"/>
              <a:t> method uses an empty string as a sentinel when end of file is reached</a:t>
            </a:r>
          </a:p>
          <a:p>
            <a:pPr lvl="2">
              <a:buFontTx/>
              <a:buChar char="•"/>
            </a:pPr>
            <a:r>
              <a:rPr lang="en-US" altLang="en-US" smtClean="0"/>
              <a:t>Can write a while loop with the condition </a:t>
            </a:r>
          </a:p>
          <a:p>
            <a:pPr lvl="2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	while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!= ''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87388"/>
            <a:ext cx="7058025" cy="54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Python’s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mtClean="0"/>
              <a:t> Loop to Read Lines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Python allows the programmer to write a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mtClean="0"/>
              <a:t> loop that automatically reads lines in a file and stops when end of file is reached</a:t>
            </a:r>
          </a:p>
          <a:p>
            <a:pPr lvl="1"/>
            <a:r>
              <a:rPr lang="en-US" altLang="en-US" smtClean="0"/>
              <a:t>Format: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				statements</a:t>
            </a:r>
          </a:p>
          <a:p>
            <a:pPr lvl="1"/>
            <a:r>
              <a:rPr lang="en-US" altLang="en-US" smtClean="0">
                <a:cs typeface="Courier New" panose="02070309020205020404" pitchFamily="49" charset="0"/>
              </a:rPr>
              <a:t>The loop iterates once over each line in the file</a:t>
            </a:r>
            <a:endParaRPr lang="he-IL" altLang="en-US" smtClean="0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Topics</a:t>
            </a:r>
            <a:endParaRPr lang="he-IL" alt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Introduction to File Input and Output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Using Loops to Process Files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Processing Records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Processing Records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smtClean="0">
                <a:cs typeface="Courier New" panose="02070309020205020404" pitchFamily="49" charset="0"/>
              </a:rPr>
              <a:t>Record</a:t>
            </a:r>
            <a:r>
              <a:rPr lang="en-US" altLang="en-US" smtClean="0">
                <a:cs typeface="Courier New" panose="02070309020205020404" pitchFamily="49" charset="0"/>
              </a:rPr>
              <a:t>: set of data that describes one item</a:t>
            </a:r>
          </a:p>
          <a:p>
            <a:pPr eaLnBrk="1" hangingPunct="1">
              <a:buFontTx/>
              <a:buChar char="•"/>
            </a:pPr>
            <a:r>
              <a:rPr lang="en-US" altLang="en-US" u="sng" smtClean="0">
                <a:cs typeface="Courier New" panose="02070309020205020404" pitchFamily="49" charset="0"/>
              </a:rPr>
              <a:t>Field</a:t>
            </a:r>
            <a:r>
              <a:rPr lang="en-US" altLang="en-US" smtClean="0">
                <a:cs typeface="Courier New" panose="02070309020205020404" pitchFamily="49" charset="0"/>
              </a:rPr>
              <a:t>: single piece of data within a record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Write record to sequential access file by writing the fields one after the other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Read record from sequential access file by reading each field until record complete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Processing Records (cont’d.)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When working with records, it is also important to be able to: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Add records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Display records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Search for a specific record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Modify records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Delete records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Exceptions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smtClean="0"/>
              <a:t>Exception</a:t>
            </a:r>
            <a:r>
              <a:rPr lang="en-US" altLang="en-US" smtClean="0"/>
              <a:t>: error that occurs while a program is running</a:t>
            </a:r>
          </a:p>
          <a:p>
            <a:pPr lvl="1" eaLnBrk="1" hangingPunct="1"/>
            <a:r>
              <a:rPr lang="en-US" altLang="en-US" smtClean="0"/>
              <a:t>Usually causes program to abruptly halt</a:t>
            </a:r>
          </a:p>
          <a:p>
            <a:pPr eaLnBrk="1" hangingPunct="1">
              <a:buFontTx/>
              <a:buChar char="•"/>
            </a:pPr>
            <a:r>
              <a:rPr lang="en-US" altLang="en-US" u="sng" smtClean="0"/>
              <a:t>Traceback</a:t>
            </a:r>
            <a:r>
              <a:rPr lang="en-US" altLang="en-US" smtClean="0"/>
              <a:t>: error message that gives information regarding line numbers that caused the exception</a:t>
            </a:r>
          </a:p>
          <a:p>
            <a:pPr lvl="1" eaLnBrk="1" hangingPunct="1"/>
            <a:r>
              <a:rPr lang="en-US" altLang="en-US" smtClean="0"/>
              <a:t>Indicates the type of exception and brief description of the error that caused exception to be raised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Exceptions (cont’d.)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Many exceptions can be prevented by careful coding</a:t>
            </a:r>
          </a:p>
          <a:p>
            <a:pPr lvl="1" eaLnBrk="1" hangingPunct="1"/>
            <a:r>
              <a:rPr lang="en-US" altLang="en-US" smtClean="0"/>
              <a:t>Example: input validation</a:t>
            </a:r>
          </a:p>
          <a:p>
            <a:pPr lvl="1" eaLnBrk="1" hangingPunct="1"/>
            <a:r>
              <a:rPr lang="en-US" altLang="en-US" smtClean="0"/>
              <a:t>Usually involve a simple decision construct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Some exceptions cannot be avoided by careful coding</a:t>
            </a:r>
          </a:p>
          <a:p>
            <a:pPr lvl="1" eaLnBrk="1" hangingPunct="1"/>
            <a:r>
              <a:rPr lang="en-US" altLang="en-US" smtClean="0"/>
              <a:t>Examples 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/>
              <a:t>Trying to convert non-numeric string to an integer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/>
              <a:t>Trying to open for reading a file that doesn’t exist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Exceptions (cont’d.)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smtClean="0"/>
              <a:t>Exception handler</a:t>
            </a:r>
            <a:r>
              <a:rPr lang="en-US" altLang="en-US" smtClean="0"/>
              <a:t>: code that responds when exceptions are raised and prevents program from crashing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mtClean="0"/>
              <a:t>In Python, written as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altLang="en-US" smtClean="0"/>
              <a:t> statement 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/>
              <a:t>General format: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			    except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exceptionName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lvl="2" eaLnBrk="1" hangingPunct="1">
              <a:buFontTx/>
              <a:buChar char="•"/>
            </a:pPr>
            <a:r>
              <a:rPr lang="en-US" altLang="en-US" u="sng" smtClean="0">
                <a:cs typeface="Courier New" panose="02070309020205020404" pitchFamily="49" charset="0"/>
              </a:rPr>
              <a:t>Try suite</a:t>
            </a:r>
            <a:r>
              <a:rPr lang="en-US" altLang="en-US" smtClean="0">
                <a:cs typeface="Courier New" panose="02070309020205020404" pitchFamily="49" charset="0"/>
              </a:rPr>
              <a:t>: statements that can potentially raise an exception</a:t>
            </a:r>
          </a:p>
          <a:p>
            <a:pPr lvl="2" eaLnBrk="1" hangingPunct="1">
              <a:buFontTx/>
              <a:buChar char="•"/>
            </a:pPr>
            <a:r>
              <a:rPr lang="en-US" altLang="en-US" u="sng" smtClean="0">
                <a:cs typeface="Courier New" panose="02070309020205020404" pitchFamily="49" charset="0"/>
              </a:rPr>
              <a:t>Handler</a:t>
            </a:r>
            <a:r>
              <a:rPr lang="en-US" altLang="en-US" smtClean="0">
                <a:cs typeface="Courier New" panose="02070309020205020404" pitchFamily="49" charset="0"/>
              </a:rPr>
              <a:t>: statements contained in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mtClean="0">
                <a:cs typeface="Courier New" panose="02070309020205020404" pitchFamily="49" charset="0"/>
              </a:rPr>
              <a:t> block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Exceptions (cont’d.)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smtClean="0"/>
              <a:t>If statement in try suite raises exception: </a:t>
            </a:r>
          </a:p>
          <a:p>
            <a:pPr lvl="1" eaLnBrk="1" hangingPunct="1"/>
            <a:r>
              <a:rPr lang="en-US" altLang="en-US" sz="2400" smtClean="0"/>
              <a:t>Exception specified in except clause: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smtClean="0">
                <a:cs typeface="Courier New" panose="02070309020205020404" pitchFamily="49" charset="0"/>
              </a:rPr>
              <a:t>Handler immediately following except clause executes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smtClean="0">
                <a:cs typeface="Courier New" panose="02070309020205020404" pitchFamily="49" charset="0"/>
              </a:rPr>
              <a:t>Continue program after try/except statement</a:t>
            </a:r>
          </a:p>
          <a:p>
            <a:pPr lvl="1" eaLnBrk="1" hangingPunct="1"/>
            <a:r>
              <a:rPr lang="en-US" altLang="en-US" sz="2400" smtClean="0">
                <a:cs typeface="Courier New" panose="02070309020205020404" pitchFamily="49" charset="0"/>
              </a:rPr>
              <a:t>Other exceptions: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smtClean="0">
                <a:cs typeface="Courier New" panose="02070309020205020404" pitchFamily="49" charset="0"/>
              </a:rPr>
              <a:t>Program halts with traceback error message</a:t>
            </a:r>
          </a:p>
          <a:p>
            <a:pPr eaLnBrk="1" hangingPunct="1">
              <a:buFontTx/>
              <a:buChar char="•"/>
            </a:pPr>
            <a:r>
              <a:rPr lang="en-US" altLang="en-US" sz="2800" smtClean="0">
                <a:cs typeface="Courier New" panose="02070309020205020404" pitchFamily="49" charset="0"/>
              </a:rPr>
              <a:t>If no exception is raised, handlers are skipped</a:t>
            </a:r>
          </a:p>
          <a:p>
            <a:pPr>
              <a:buFontTx/>
              <a:buChar char="•"/>
            </a:pPr>
            <a:endParaRPr lang="en-US" altLang="en-US" sz="28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Handling Multiple Exceptions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Often code in try suite can throw more than one type of exception</a:t>
            </a:r>
          </a:p>
          <a:p>
            <a:pPr lvl="1"/>
            <a:r>
              <a:rPr lang="en-US" altLang="en-US" smtClean="0"/>
              <a:t>Need to write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mtClean="0"/>
              <a:t> clause for each type of exception that needs to be handled</a:t>
            </a:r>
          </a:p>
          <a:p>
            <a:pPr>
              <a:buFontTx/>
              <a:buChar char="•"/>
            </a:pPr>
            <a:r>
              <a:rPr lang="en-US" altLang="en-US" smtClean="0"/>
              <a:t>An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mtClean="0"/>
              <a:t> clause that does not list a specific exception will handle any exception that is raised in the try suite</a:t>
            </a:r>
          </a:p>
          <a:p>
            <a:pPr lvl="1"/>
            <a:r>
              <a:rPr lang="en-US" altLang="en-US" smtClean="0"/>
              <a:t>Should always be last in a series of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mtClean="0"/>
              <a:t> clauses</a:t>
            </a:r>
            <a:endParaRPr lang="he-IL" altLang="en-US" smtClean="0"/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Displaying an Exception’s Default Error Message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Exception object: object created in memory when an exception is thrown</a:t>
            </a:r>
          </a:p>
          <a:p>
            <a:pPr lvl="1"/>
            <a:r>
              <a:rPr lang="en-US" altLang="en-US" smtClean="0"/>
              <a:t>Usually contains default error message pertaining to the exception</a:t>
            </a:r>
          </a:p>
          <a:p>
            <a:pPr lvl="1"/>
            <a:r>
              <a:rPr lang="en-US" altLang="en-US" smtClean="0"/>
              <a:t>Can assign the exception object to a variable in an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mtClean="0"/>
              <a:t> clause</a:t>
            </a:r>
          </a:p>
          <a:p>
            <a:pPr lvl="2">
              <a:buFontTx/>
              <a:buChar char="•"/>
            </a:pPr>
            <a:r>
              <a:rPr lang="en-US" altLang="en-US" smtClean="0"/>
              <a:t>Example: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except ValueError as err:</a:t>
            </a:r>
          </a:p>
          <a:p>
            <a:pPr lvl="1"/>
            <a:r>
              <a:rPr lang="en-US" altLang="en-US" smtClean="0">
                <a:cs typeface="Courier New" panose="02070309020205020404" pitchFamily="49" charset="0"/>
              </a:rPr>
              <a:t>Can pass exception object variable to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mtClean="0">
                <a:cs typeface="Courier New" panose="02070309020205020404" pitchFamily="49" charset="0"/>
              </a:rPr>
              <a:t> function to display the default error message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mtClean="0"/>
              <a:t> Clause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 </a:t>
            </a:r>
            <a:r>
              <a:rPr lang="en-US" altLang="en-US" sz="2800" smtClean="0">
                <a:cs typeface="Courier New" panose="02070309020205020404" pitchFamily="49" charset="0"/>
              </a:rPr>
              <a:t>statement may include an optional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800" smtClean="0">
                <a:cs typeface="Courier New" panose="02070309020205020404" pitchFamily="49" charset="0"/>
              </a:rPr>
              <a:t> clause, which appears after all the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z="2800" smtClean="0">
                <a:cs typeface="Courier New" panose="02070309020205020404" pitchFamily="49" charset="0"/>
              </a:rPr>
              <a:t> clauses</a:t>
            </a:r>
          </a:p>
          <a:p>
            <a:pPr lvl="1" eaLnBrk="1" hangingPunct="1"/>
            <a:r>
              <a:rPr lang="en-US" altLang="en-US" sz="2400" smtClean="0">
                <a:cs typeface="Courier New" panose="02070309020205020404" pitchFamily="49" charset="0"/>
              </a:rPr>
              <a:t>Aligned with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2400" smtClean="0">
                <a:cs typeface="Courier New" panose="02070309020205020404" pitchFamily="49" charset="0"/>
              </a:rPr>
              <a:t>and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z="2400" smtClean="0">
                <a:cs typeface="Courier New" panose="02070309020205020404" pitchFamily="49" charset="0"/>
              </a:rPr>
              <a:t> clauses</a:t>
            </a:r>
          </a:p>
          <a:p>
            <a:pPr lvl="1" eaLnBrk="1" hangingPunct="1"/>
            <a:r>
              <a:rPr lang="en-US" altLang="en-US" sz="2400" smtClean="0">
                <a:cs typeface="Courier New" panose="02070309020205020404" pitchFamily="49" charset="0"/>
              </a:rPr>
              <a:t>Syntax similar to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400" smtClean="0">
                <a:cs typeface="Courier New" panose="02070309020205020404" pitchFamily="49" charset="0"/>
              </a:rPr>
              <a:t> clause in decision structure</a:t>
            </a:r>
          </a:p>
          <a:p>
            <a:pPr lvl="1" eaLnBrk="1" hangingPunct="1"/>
            <a:r>
              <a:rPr lang="en-US" altLang="en-US" sz="2400" u="sng" smtClean="0">
                <a:cs typeface="Courier New" panose="02070309020205020404" pitchFamily="49" charset="0"/>
              </a:rPr>
              <a:t>Else suite</a:t>
            </a:r>
            <a:r>
              <a:rPr lang="en-US" altLang="en-US" sz="2400" smtClean="0">
                <a:cs typeface="Courier New" panose="02070309020205020404" pitchFamily="49" charset="0"/>
              </a:rPr>
              <a:t>: block of statements executed after statements in try suite, only if no exceptions were raised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smtClean="0">
                <a:cs typeface="Courier New" panose="02070309020205020404" pitchFamily="49" charset="0"/>
              </a:rPr>
              <a:t>If exception was raised, the else suite is skipped</a:t>
            </a: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80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smtClean="0"/>
              <a:t> Clause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 </a:t>
            </a:r>
            <a:r>
              <a:rPr lang="en-US" altLang="en-US" sz="2800" smtClean="0">
                <a:cs typeface="Courier New" panose="02070309020205020404" pitchFamily="49" charset="0"/>
              </a:rPr>
              <a:t>statement may include an optional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 </a:t>
            </a:r>
            <a:r>
              <a:rPr lang="en-US" altLang="en-US" sz="2800" smtClean="0">
                <a:cs typeface="Courier New" panose="02070309020205020404" pitchFamily="49" charset="0"/>
              </a:rPr>
              <a:t>clause, which appears after all the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z="2800" smtClean="0">
                <a:cs typeface="Courier New" panose="02070309020205020404" pitchFamily="49" charset="0"/>
              </a:rPr>
              <a:t> clauses</a:t>
            </a:r>
          </a:p>
          <a:p>
            <a:pPr lvl="1" eaLnBrk="1" hangingPunct="1"/>
            <a:r>
              <a:rPr lang="en-US" altLang="en-US" sz="2400" smtClean="0">
                <a:cs typeface="Courier New" panose="02070309020205020404" pitchFamily="49" charset="0"/>
              </a:rPr>
              <a:t>Aligned with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2400" smtClean="0">
                <a:cs typeface="Courier New" panose="02070309020205020404" pitchFamily="49" charset="0"/>
              </a:rPr>
              <a:t>and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z="2400" smtClean="0">
                <a:cs typeface="Courier New" panose="02070309020205020404" pitchFamily="49" charset="0"/>
              </a:rPr>
              <a:t> clauses</a:t>
            </a:r>
          </a:p>
          <a:p>
            <a:pPr lvl="1" eaLnBrk="1" hangingPunct="1"/>
            <a:r>
              <a:rPr lang="en-US" altLang="en-US" sz="2400" smtClean="0">
                <a:cs typeface="Courier New" panose="02070309020205020404" pitchFamily="49" charset="0"/>
              </a:rPr>
              <a:t>General format: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finally:</a:t>
            </a:r>
          </a:p>
          <a:p>
            <a:pPr lvl="1" eaLnBrk="1" hangingPunct="1"/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statements</a:t>
            </a:r>
          </a:p>
          <a:p>
            <a:pPr lvl="1" eaLnBrk="1" hangingPunct="1"/>
            <a:r>
              <a:rPr lang="en-US" altLang="en-US" sz="2400" u="sng" smtClean="0">
                <a:cs typeface="Courier New" panose="02070309020205020404" pitchFamily="49" charset="0"/>
              </a:rPr>
              <a:t>Finally suite</a:t>
            </a:r>
            <a:r>
              <a:rPr lang="en-US" altLang="en-US" sz="2400" smtClean="0">
                <a:cs typeface="Courier New" panose="02070309020205020404" pitchFamily="49" charset="0"/>
              </a:rPr>
              <a:t>: block of statements after the 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sz="2400" smtClean="0">
                <a:cs typeface="Courier New" panose="02070309020205020404" pitchFamily="49" charset="0"/>
              </a:rPr>
              <a:t> clause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smtClean="0">
                <a:cs typeface="Courier New" panose="02070309020205020404" pitchFamily="49" charset="0"/>
              </a:rPr>
              <a:t>Execute whether an exception occurs or not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smtClean="0">
                <a:cs typeface="Courier New" panose="02070309020205020404" pitchFamily="49" charset="0"/>
              </a:rPr>
              <a:t>Purpose is to perform cleanup before exiting</a:t>
            </a:r>
          </a:p>
          <a:p>
            <a:pPr>
              <a:buFontTx/>
              <a:buChar char="•"/>
            </a:pPr>
            <a:endParaRPr lang="en-US" altLang="en-US" sz="28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to File Input    and Output</a:t>
            </a:r>
            <a:endParaRPr lang="he-IL" alt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For program to retain data between the times it is run, you must save the data</a:t>
            </a:r>
          </a:p>
          <a:p>
            <a:pPr lvl="1"/>
            <a:r>
              <a:rPr lang="en-US" altLang="en-US" smtClean="0"/>
              <a:t>Data is saved to a file, typically on computer disk</a:t>
            </a:r>
          </a:p>
          <a:p>
            <a:pPr lvl="1"/>
            <a:r>
              <a:rPr lang="en-US" altLang="en-US" smtClean="0"/>
              <a:t>Saved data can be retrieved and used at a later time</a:t>
            </a:r>
          </a:p>
          <a:p>
            <a:pPr>
              <a:buFontTx/>
              <a:buChar char="•"/>
            </a:pPr>
            <a:r>
              <a:rPr lang="en-US" altLang="en-US" smtClean="0"/>
              <a:t>“</a:t>
            </a:r>
            <a:r>
              <a:rPr lang="en-US" altLang="en-US" u="sng" smtClean="0"/>
              <a:t>Writing data to</a:t>
            </a:r>
            <a:r>
              <a:rPr lang="en-US" altLang="en-US" smtClean="0"/>
              <a:t>”: saving data on a file</a:t>
            </a:r>
          </a:p>
          <a:p>
            <a:pPr>
              <a:buFontTx/>
              <a:buChar char="•"/>
            </a:pPr>
            <a:r>
              <a:rPr lang="en-US" altLang="en-US" u="sng" smtClean="0"/>
              <a:t>Output file</a:t>
            </a:r>
            <a:r>
              <a:rPr lang="en-US" altLang="en-US" smtClean="0"/>
              <a:t>: a file that data is written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If an Exception Is Not Handled?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Two ways for exception to go unhandled:</a:t>
            </a:r>
          </a:p>
          <a:p>
            <a:pPr lvl="1"/>
            <a:r>
              <a:rPr lang="en-US" altLang="en-US" smtClean="0"/>
              <a:t>No except clause specifying exception of the right type</a:t>
            </a:r>
          </a:p>
          <a:p>
            <a:pPr lvl="1"/>
            <a:r>
              <a:rPr lang="en-US" altLang="en-US" smtClean="0"/>
              <a:t>Exception raised outside a try suite</a:t>
            </a:r>
          </a:p>
          <a:p>
            <a:pPr>
              <a:buFontTx/>
              <a:buChar char="•"/>
            </a:pPr>
            <a:r>
              <a:rPr lang="en-US" altLang="en-US" smtClean="0"/>
              <a:t>In both cases, exception will cause the program to halt</a:t>
            </a:r>
          </a:p>
          <a:p>
            <a:pPr lvl="1"/>
            <a:r>
              <a:rPr lang="en-US" altLang="en-US" smtClean="0"/>
              <a:t>Python documentation provides information about exceptions that can be raised by different functions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  <a:endParaRPr lang="he-IL" alt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This chapter covered:</a:t>
            </a:r>
          </a:p>
          <a:p>
            <a:pPr lvl="1" eaLnBrk="1" hangingPunct="1"/>
            <a:r>
              <a:rPr lang="en-US" altLang="en-US" smtClean="0"/>
              <a:t>Types of files and file access methods</a:t>
            </a:r>
          </a:p>
          <a:p>
            <a:pPr lvl="1" eaLnBrk="1" hangingPunct="1"/>
            <a:r>
              <a:rPr lang="en-US" altLang="en-US" smtClean="0"/>
              <a:t>Filenames and file objects</a:t>
            </a:r>
          </a:p>
          <a:p>
            <a:pPr lvl="1" eaLnBrk="1" hangingPunct="1"/>
            <a:r>
              <a:rPr lang="en-US" altLang="en-US" smtClean="0"/>
              <a:t>Writing data to a file</a:t>
            </a:r>
          </a:p>
          <a:p>
            <a:pPr lvl="1" eaLnBrk="1" hangingPunct="1"/>
            <a:r>
              <a:rPr lang="en-US" altLang="en-US" smtClean="0"/>
              <a:t>Reading data from a file and determining when the end of the file is reached</a:t>
            </a:r>
          </a:p>
          <a:p>
            <a:pPr lvl="1" eaLnBrk="1" hangingPunct="1"/>
            <a:r>
              <a:rPr lang="en-US" altLang="en-US" smtClean="0"/>
              <a:t>Processing records</a:t>
            </a:r>
          </a:p>
          <a:p>
            <a:pPr lvl="1" eaLnBrk="1" hangingPunct="1"/>
            <a:r>
              <a:rPr lang="en-US" altLang="en-US" smtClean="0"/>
              <a:t>Exceptions,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/>
              <a:t>Traceback messages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/>
              <a:t>Handling exceptions</a:t>
            </a:r>
            <a:endParaRPr lang="he-IL" altLang="en-US" smtClean="0"/>
          </a:p>
          <a:p>
            <a:pPr lvl="1" eaLnBrk="1" hangingPunct="1"/>
            <a:endParaRPr lang="he-IL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762000"/>
            <a:ext cx="8213725" cy="464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to File Input     and Output (cont’d.)</a:t>
            </a:r>
            <a:endParaRPr lang="he-IL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“</a:t>
            </a:r>
            <a:r>
              <a:rPr lang="en-US" altLang="en-US" u="sng" smtClean="0"/>
              <a:t>Reading data from</a:t>
            </a:r>
            <a:r>
              <a:rPr lang="en-US" altLang="en-US" smtClean="0"/>
              <a:t>”: process of retrieving data from a file</a:t>
            </a:r>
          </a:p>
          <a:p>
            <a:pPr>
              <a:buFontTx/>
              <a:buChar char="•"/>
            </a:pPr>
            <a:r>
              <a:rPr lang="en-US" altLang="en-US" u="sng" smtClean="0"/>
              <a:t>Input file</a:t>
            </a:r>
            <a:r>
              <a:rPr lang="en-US" altLang="en-US" smtClean="0"/>
              <a:t>: a file from which data is read</a:t>
            </a:r>
          </a:p>
          <a:p>
            <a:pPr>
              <a:buFontTx/>
              <a:buChar char="•"/>
            </a:pPr>
            <a:r>
              <a:rPr lang="en-US" altLang="en-US" smtClean="0"/>
              <a:t>Three steps when a program uses a file</a:t>
            </a:r>
          </a:p>
          <a:p>
            <a:pPr lvl="1"/>
            <a:r>
              <a:rPr lang="en-US" altLang="en-US" smtClean="0"/>
              <a:t>Open the file</a:t>
            </a:r>
          </a:p>
          <a:p>
            <a:pPr lvl="1"/>
            <a:r>
              <a:rPr lang="en-US" altLang="en-US" smtClean="0"/>
              <a:t>Process the file</a:t>
            </a:r>
          </a:p>
          <a:p>
            <a:pPr lvl="1"/>
            <a:r>
              <a:rPr lang="en-US" altLang="en-US" smtClean="0"/>
              <a:t>Close the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09600"/>
            <a:ext cx="8607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Files and File Access Methods</a:t>
            </a:r>
            <a:endParaRPr lang="he-IL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In general, two types of files</a:t>
            </a:r>
          </a:p>
          <a:p>
            <a:pPr lvl="1"/>
            <a:r>
              <a:rPr lang="en-US" altLang="en-US" u="sng" smtClean="0"/>
              <a:t>Text file</a:t>
            </a:r>
            <a:r>
              <a:rPr lang="en-US" altLang="en-US" smtClean="0"/>
              <a:t>: contains data that has been encoded as text</a:t>
            </a:r>
          </a:p>
          <a:p>
            <a:pPr lvl="1"/>
            <a:r>
              <a:rPr lang="en-US" altLang="en-US" u="sng" smtClean="0"/>
              <a:t>Binary file</a:t>
            </a:r>
            <a:r>
              <a:rPr lang="en-US" altLang="en-US" smtClean="0"/>
              <a:t>: contains data that has not been converted to text</a:t>
            </a:r>
          </a:p>
          <a:p>
            <a:pPr>
              <a:buFontTx/>
              <a:buChar char="•"/>
            </a:pPr>
            <a:r>
              <a:rPr lang="en-US" altLang="en-US" smtClean="0"/>
              <a:t>Two ways to access data stored in file</a:t>
            </a:r>
          </a:p>
          <a:p>
            <a:pPr lvl="1"/>
            <a:r>
              <a:rPr lang="en-US" altLang="en-US" u="sng" smtClean="0"/>
              <a:t>Sequential access</a:t>
            </a:r>
            <a:r>
              <a:rPr lang="en-US" altLang="en-US" smtClean="0"/>
              <a:t>: file read sequentially from beginning to end, can’t skip ahead</a:t>
            </a:r>
          </a:p>
          <a:p>
            <a:pPr lvl="1"/>
            <a:r>
              <a:rPr lang="en-US" altLang="en-US" u="sng" smtClean="0"/>
              <a:t>Direct access</a:t>
            </a:r>
            <a:r>
              <a:rPr lang="en-US" altLang="en-US" smtClean="0"/>
              <a:t>: can jump directly to any piece of data in the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Filenames and File Objects</a:t>
            </a:r>
            <a:endParaRPr lang="he-IL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smtClean="0"/>
              <a:t>Filename extensions</a:t>
            </a:r>
            <a:r>
              <a:rPr lang="en-US" altLang="en-US" smtClean="0"/>
              <a:t>: short sequences of characters that appear at the end of a filename preceded by a period</a:t>
            </a:r>
          </a:p>
          <a:p>
            <a:pPr lvl="1"/>
            <a:r>
              <a:rPr lang="en-US" altLang="en-US" smtClean="0"/>
              <a:t>Extension indicates type of data stored in the file</a:t>
            </a:r>
          </a:p>
          <a:p>
            <a:pPr>
              <a:buFontTx/>
              <a:buChar char="•"/>
            </a:pPr>
            <a:r>
              <a:rPr lang="en-US" altLang="en-US" u="sng" smtClean="0"/>
              <a:t>File object</a:t>
            </a:r>
            <a:r>
              <a:rPr lang="en-US" altLang="en-US" smtClean="0"/>
              <a:t>: object associated with a specific file</a:t>
            </a:r>
          </a:p>
          <a:p>
            <a:pPr lvl="1"/>
            <a:r>
              <a:rPr lang="en-US" altLang="en-US" smtClean="0"/>
              <a:t>Provides a way for a program to work with the file: file object referenced by a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Filenames and File Objects (cont’d.)</a:t>
            </a:r>
            <a:endParaRPr lang="he-IL" altLang="en-US" smtClean="0"/>
          </a:p>
        </p:txBody>
      </p:sp>
      <p:pic>
        <p:nvPicPr>
          <p:cNvPr id="11267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051050"/>
            <a:ext cx="8229600" cy="36242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1350</Words>
  <Application>Microsoft Office PowerPoint</Application>
  <PresentationFormat>On-screen Show (4:3)</PresentationFormat>
  <Paragraphs>169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Century Gothic</vt:lpstr>
      <vt:lpstr>Courier New</vt:lpstr>
      <vt:lpstr>Tw Cen MT</vt:lpstr>
      <vt:lpstr>ヒラギノ角ゴ Pro W3</vt:lpstr>
      <vt:lpstr>Default Design</vt:lpstr>
      <vt:lpstr>PowerPoint Presentation</vt:lpstr>
      <vt:lpstr>Topics</vt:lpstr>
      <vt:lpstr>Introduction to File Input    and Output</vt:lpstr>
      <vt:lpstr>PowerPoint Presentation</vt:lpstr>
      <vt:lpstr>Introduction to File Input     and Output (cont’d.)</vt:lpstr>
      <vt:lpstr>PowerPoint Presentation</vt:lpstr>
      <vt:lpstr>Types of Files and File Access Methods</vt:lpstr>
      <vt:lpstr>Filenames and File Objects</vt:lpstr>
      <vt:lpstr>Filenames and File Objects (cont’d.)</vt:lpstr>
      <vt:lpstr>Opening a File</vt:lpstr>
      <vt:lpstr>Specifying the Location         of a File</vt:lpstr>
      <vt:lpstr>Writing Data to a File</vt:lpstr>
      <vt:lpstr>Reading Data From a File</vt:lpstr>
      <vt:lpstr>Concatenating a Newline to and Stripping it From a String</vt:lpstr>
      <vt:lpstr>Appending Data to an Existing File</vt:lpstr>
      <vt:lpstr>Writing and Reading     Numeric Data</vt:lpstr>
      <vt:lpstr>Using Loops to Process Files</vt:lpstr>
      <vt:lpstr>PowerPoint Presentation</vt:lpstr>
      <vt:lpstr>Using Python’s for Loop to Read Lines</vt:lpstr>
      <vt:lpstr>Processing Records</vt:lpstr>
      <vt:lpstr>Processing Records (cont’d.)</vt:lpstr>
      <vt:lpstr>Exceptions</vt:lpstr>
      <vt:lpstr>Exceptions (cont’d.)</vt:lpstr>
      <vt:lpstr>Exceptions (cont’d.)</vt:lpstr>
      <vt:lpstr>Exceptions (cont’d.)</vt:lpstr>
      <vt:lpstr>Handling Multiple Exceptions</vt:lpstr>
      <vt:lpstr>Displaying an Exception’s Default Error Message</vt:lpstr>
      <vt:lpstr>The else Clause</vt:lpstr>
      <vt:lpstr>The finally Clause</vt:lpstr>
      <vt:lpstr>What If an Exception Is Not Handled?</vt:lpstr>
      <vt:lpstr>Summary</vt:lpstr>
    </vt:vector>
  </TitlesOfParts>
  <Company>PEARSON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Kannan Mohan</cp:lastModifiedBy>
  <cp:revision>85</cp:revision>
  <dcterms:created xsi:type="dcterms:W3CDTF">2011-02-21T19:15:53Z</dcterms:created>
  <dcterms:modified xsi:type="dcterms:W3CDTF">2017-10-30T02:59:57Z</dcterms:modified>
</cp:coreProperties>
</file>