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8" r:id="rId2"/>
    <p:sldId id="257" r:id="rId3"/>
    <p:sldId id="259" r:id="rId4"/>
    <p:sldId id="267" r:id="rId5"/>
    <p:sldId id="268" r:id="rId6"/>
    <p:sldId id="269" r:id="rId7"/>
    <p:sldId id="272" r:id="rId8"/>
    <p:sldId id="273" r:id="rId9"/>
    <p:sldId id="286" r:id="rId10"/>
    <p:sldId id="274" r:id="rId11"/>
    <p:sldId id="275" r:id="rId12"/>
    <p:sldId id="276" r:id="rId13"/>
    <p:sldId id="277" r:id="rId14"/>
    <p:sldId id="278" r:id="rId15"/>
    <p:sldId id="287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83" d="100"/>
          <a:sy n="83" d="100"/>
        </p:scale>
        <p:origin x="9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6241C9-BB7B-41F0-B0C8-A4C8B63D8D16}" type="datetimeFigureOut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63FECB-C7DF-4C73-9DB8-0FBF4B51F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6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AD24-D97E-4D66-A013-70CBCFF624C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78E7D-DFF9-4176-B0E5-4B51E410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3400" y="533400"/>
            <a:ext cx="4351338" cy="542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92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6F0F8-A06C-4752-AA8C-A113F4AB3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4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2A15E-1910-43B5-B5BB-067FAC17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1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3pPr>
            <a:lvl4pPr marL="16002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4pPr>
            <a:lvl5pPr marL="20574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8664A-852E-44F3-ABA7-0BFF48E56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Garamond" panose="02020404030301010803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AA59-5A57-40D4-B15A-FB1A7B1D7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6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674D-1963-4A0C-81B3-FF5141B77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1800">
                <a:latin typeface="Garamond" panose="02020404030301010803" pitchFamily="18" charset="0"/>
              </a:defRPr>
            </a:lvl3pPr>
            <a:lvl4pPr>
              <a:defRPr sz="1600">
                <a:latin typeface="Garamond" panose="02020404030301010803" pitchFamily="18" charset="0"/>
              </a:defRPr>
            </a:lvl4pPr>
            <a:lvl5pPr>
              <a:defRPr sz="1600">
                <a:latin typeface="Garamond" panose="02020404030301010803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1800">
                <a:latin typeface="Garamond" panose="02020404030301010803" pitchFamily="18" charset="0"/>
              </a:defRPr>
            </a:lvl3pPr>
            <a:lvl4pPr>
              <a:defRPr sz="1600">
                <a:latin typeface="Garamond" panose="02020404030301010803" pitchFamily="18" charset="0"/>
              </a:defRPr>
            </a:lvl4pPr>
            <a:lvl5pPr>
              <a:defRPr sz="1600">
                <a:latin typeface="Garamond" panose="02020404030301010803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0335-CC4F-4023-ACA0-7B8BB8C06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7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1786-0F7E-4978-BCB6-770B311AC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0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8A9C-693E-434F-A6D2-324DC610C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5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aramond" panose="02020404030301010803" pitchFamily="18" charset="0"/>
              </a:defRPr>
            </a:lvl1pPr>
            <a:lvl2pPr>
              <a:defRPr sz="28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28E9-9ACC-40C7-9028-D00AC1892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4D96-3673-4D4F-A6A0-5E7217CC7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4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287463" y="64500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D1170EE-B866-44FD-84FD-B9225295E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8" descr="C:\Users\Tony\AppData\Local\Temp\SNAGHTML19a108c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440488"/>
            <a:ext cx="11430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Machine Language to Assembly Language</a:t>
            </a:r>
            <a:endParaRPr lang="he-IL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0" dirty="0" smtClean="0"/>
              <a:t>Impractical for people to write in machine language</a:t>
            </a:r>
          </a:p>
          <a:p>
            <a:pPr eaLnBrk="1" hangingPunct="1">
              <a:buFontTx/>
              <a:buChar char="•"/>
            </a:pPr>
            <a:r>
              <a:rPr lang="en-US" altLang="en-US" b="0" u="sng" dirty="0" smtClean="0"/>
              <a:t>Assembly language</a:t>
            </a:r>
            <a:r>
              <a:rPr lang="en-US" altLang="en-US" b="0" dirty="0" smtClean="0"/>
              <a:t>: uses short words (mnemonics) for instructions instead of binary numbers</a:t>
            </a:r>
          </a:p>
          <a:p>
            <a:pPr lvl="1" eaLnBrk="1" hangingPunct="1"/>
            <a:r>
              <a:rPr lang="en-US" altLang="en-US" dirty="0" smtClean="0"/>
              <a:t>Easier for programmers to work with</a:t>
            </a:r>
          </a:p>
          <a:p>
            <a:pPr eaLnBrk="1" hangingPunct="1">
              <a:buFontTx/>
              <a:buChar char="•"/>
            </a:pPr>
            <a:r>
              <a:rPr lang="en-US" altLang="en-US" b="0" u="sng" dirty="0" smtClean="0"/>
              <a:t>Assembler</a:t>
            </a:r>
            <a:r>
              <a:rPr lang="en-US" altLang="en-US" b="0" dirty="0" smtClean="0"/>
              <a:t>: translates assembly language to machine language for execution by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High-Level Languages</a:t>
            </a:r>
            <a:endParaRPr lang="he-IL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0" u="sng" dirty="0" smtClean="0"/>
              <a:t>High-Level language</a:t>
            </a:r>
            <a:r>
              <a:rPr lang="en-US" altLang="en-US" b="0" dirty="0" smtClean="0"/>
              <a:t>: allows simple creation of powerful and complex programs</a:t>
            </a:r>
          </a:p>
          <a:p>
            <a:pPr lvl="1" eaLnBrk="1" hangingPunct="1"/>
            <a:r>
              <a:rPr lang="en-US" altLang="en-US" dirty="0" smtClean="0"/>
              <a:t>No need to know how CPU works or write large number of instructions</a:t>
            </a:r>
          </a:p>
          <a:p>
            <a:pPr lvl="1" eaLnBrk="1" hangingPunct="1"/>
            <a:r>
              <a:rPr lang="en-US" altLang="en-US" dirty="0" smtClean="0"/>
              <a:t>More intuitive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Words, Operators, and Syntax: an Overview</a:t>
            </a:r>
            <a:endParaRPr lang="he-IL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/>
              <a:t>Key words</a:t>
            </a:r>
            <a:r>
              <a:rPr lang="en-US" altLang="en-US" smtClean="0"/>
              <a:t>: predefined words used to write program in high-level language</a:t>
            </a:r>
          </a:p>
          <a:p>
            <a:pPr lvl="1" eaLnBrk="1" hangingPunct="1"/>
            <a:r>
              <a:rPr lang="en-US" altLang="en-US" smtClean="0"/>
              <a:t>Each key word has specific meaning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/>
              <a:t>Operators</a:t>
            </a:r>
            <a:r>
              <a:rPr lang="en-US" altLang="en-US" smtClean="0"/>
              <a:t>: perform operations on data</a:t>
            </a:r>
          </a:p>
          <a:p>
            <a:pPr lvl="1" eaLnBrk="1" hangingPunct="1"/>
            <a:r>
              <a:rPr lang="en-US" altLang="en-US" smtClean="0"/>
              <a:t>Example: math operators to perform arithmetic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/>
              <a:t>Syntax</a:t>
            </a:r>
            <a:r>
              <a:rPr lang="en-US" altLang="en-US" smtClean="0"/>
              <a:t>: set of rules to be followed when writing program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/>
              <a:t>Statement</a:t>
            </a:r>
            <a:r>
              <a:rPr lang="en-US" altLang="en-US" smtClean="0"/>
              <a:t>: individual instruction used in high-level language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</a:t>
            </a:r>
            <a:endParaRPr lang="he-IL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Programs written in high-level languages must be translated into machine language to be executed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/>
              <a:t>Compiler</a:t>
            </a:r>
            <a:r>
              <a:rPr lang="en-US" altLang="en-US" smtClean="0"/>
              <a:t>: translates high-level language program into separate machine language program</a:t>
            </a:r>
          </a:p>
          <a:p>
            <a:pPr lvl="1" eaLnBrk="1" hangingPunct="1"/>
            <a:r>
              <a:rPr lang="en-US" altLang="en-US" smtClean="0"/>
              <a:t>Machine language program can be executed at any time</a:t>
            </a:r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 (cont’d.)</a:t>
            </a:r>
            <a:endParaRPr lang="he-IL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0" u="sng" dirty="0" smtClean="0"/>
              <a:t>Interpreter</a:t>
            </a:r>
            <a:r>
              <a:rPr lang="en-US" altLang="en-US" b="0" dirty="0" smtClean="0"/>
              <a:t>: translates and executes instructions in high-level language program</a:t>
            </a:r>
          </a:p>
          <a:p>
            <a:pPr lvl="1" eaLnBrk="1" hangingPunct="1"/>
            <a:r>
              <a:rPr lang="en-US" altLang="en-US" dirty="0" smtClean="0"/>
              <a:t>Used by Python language</a:t>
            </a:r>
          </a:p>
          <a:p>
            <a:pPr lvl="1" eaLnBrk="1" hangingPunct="1"/>
            <a:r>
              <a:rPr lang="en-US" altLang="en-US" b="1" dirty="0" smtClean="0"/>
              <a:t>Interprets one instruction at a time</a:t>
            </a:r>
          </a:p>
          <a:p>
            <a:pPr lvl="1" eaLnBrk="1" hangingPunct="1"/>
            <a:r>
              <a:rPr lang="en-US" altLang="en-US" dirty="0" smtClean="0"/>
              <a:t>No separate machine language program</a:t>
            </a:r>
          </a:p>
          <a:p>
            <a:pPr eaLnBrk="1" hangingPunct="1">
              <a:buFontTx/>
              <a:buChar char="•"/>
            </a:pPr>
            <a:r>
              <a:rPr lang="en-US" altLang="en-US" b="0" u="sng" dirty="0" smtClean="0"/>
              <a:t>Source code</a:t>
            </a:r>
            <a:r>
              <a:rPr lang="en-US" altLang="en-US" b="0" dirty="0" smtClean="0"/>
              <a:t>: statements written by programmer</a:t>
            </a:r>
          </a:p>
          <a:p>
            <a:pPr lvl="1" eaLnBrk="1" hangingPunct="1"/>
            <a:r>
              <a:rPr lang="en-US" altLang="en-US" sz="2400" u="sng" dirty="0" smtClean="0"/>
              <a:t>Syntax error</a:t>
            </a:r>
            <a:r>
              <a:rPr lang="en-US" altLang="en-US" sz="2400" dirty="0" smtClean="0"/>
              <a:t>: prevents code from being translated</a:t>
            </a:r>
            <a:endParaRPr lang="he-IL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 (cont’d.)</a:t>
            </a:r>
            <a:endParaRPr lang="he-IL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 smtClean="0"/>
              <a:t>Figure 1-19 Executing a high-level program with an interpreter</a:t>
            </a:r>
            <a:endParaRPr lang="he-IL" altLang="en-US" sz="160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338388"/>
            <a:ext cx="792003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Python</a:t>
            </a:r>
            <a:endParaRPr lang="he-IL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Python must be installed and configured prior to use</a:t>
            </a:r>
          </a:p>
          <a:p>
            <a:pPr lvl="1" eaLnBrk="1" hangingPunct="1"/>
            <a:r>
              <a:rPr lang="en-US" altLang="en-US" smtClean="0"/>
              <a:t>One of the items installed is the Python interpreter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Python interpreter can be used in two modes:</a:t>
            </a:r>
          </a:p>
          <a:p>
            <a:pPr lvl="1" eaLnBrk="1" hangingPunct="1"/>
            <a:r>
              <a:rPr lang="en-US" altLang="en-US" smtClean="0"/>
              <a:t>Interactive mode: enter statements on keyboard</a:t>
            </a:r>
          </a:p>
          <a:p>
            <a:pPr lvl="1" eaLnBrk="1" hangingPunct="1"/>
            <a:r>
              <a:rPr lang="en-US" altLang="en-US" smtClean="0"/>
              <a:t>Script mode: save statements in Python script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Mode</a:t>
            </a:r>
            <a:endParaRPr lang="he-IL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When you start Python in interactive mode, you will see a prompt</a:t>
            </a:r>
          </a:p>
          <a:p>
            <a:pPr lvl="1" eaLnBrk="1" hangingPunct="1"/>
            <a:r>
              <a:rPr lang="en-US" altLang="en-US" smtClean="0"/>
              <a:t>Indicates the interpreter is waiting for a Python statement to be typed</a:t>
            </a:r>
          </a:p>
          <a:p>
            <a:pPr lvl="1" eaLnBrk="1" hangingPunct="1"/>
            <a:r>
              <a:rPr lang="en-US" altLang="en-US" smtClean="0"/>
              <a:t>Prompt reappears after previous statement is executed</a:t>
            </a:r>
          </a:p>
          <a:p>
            <a:pPr lvl="1" eaLnBrk="1" hangingPunct="1"/>
            <a:r>
              <a:rPr lang="en-US" altLang="en-US" smtClean="0"/>
              <a:t>Error message displayed If you incorrectly type a statement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Good way to learn new parts of Python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Python Programs and Running Them in Script Mode</a:t>
            </a:r>
            <a:endParaRPr lang="he-IL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Statements entered in interactive mode are not saved as a program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To have a program use script mode</a:t>
            </a:r>
          </a:p>
          <a:p>
            <a:pPr lvl="1" eaLnBrk="1" hangingPunct="1"/>
            <a:r>
              <a:rPr lang="en-US" altLang="en-US" smtClean="0"/>
              <a:t>Save a set of Python statements in a file</a:t>
            </a:r>
          </a:p>
          <a:p>
            <a:pPr lvl="1" eaLnBrk="1" hangingPunct="1"/>
            <a:r>
              <a:rPr lang="en-US" altLang="en-US" smtClean="0"/>
              <a:t>The filename should have the .py extension</a:t>
            </a:r>
          </a:p>
          <a:p>
            <a:pPr lvl="1" eaLnBrk="1" hangingPunct="1"/>
            <a:r>
              <a:rPr lang="en-US" altLang="en-US" smtClean="0"/>
              <a:t>To run the file, or script, type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at the operating system command line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Introduction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Hardware and Software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How Computers Store Data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How a Program Works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Using Python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Hardware and Software</a:t>
            </a:r>
            <a:endParaRPr lang="he-IL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Hardware - typical major components:</a:t>
            </a:r>
          </a:p>
          <a:p>
            <a:pPr lvl="1" eaLnBrk="1" hangingPunct="1"/>
            <a:r>
              <a:rPr lang="en-US" altLang="en-US" smtClean="0"/>
              <a:t>Central processing unit</a:t>
            </a:r>
          </a:p>
          <a:p>
            <a:pPr lvl="1" eaLnBrk="1" hangingPunct="1"/>
            <a:r>
              <a:rPr lang="en-US" altLang="en-US" smtClean="0"/>
              <a:t>Main memory</a:t>
            </a:r>
          </a:p>
          <a:p>
            <a:pPr lvl="1" eaLnBrk="1" hangingPunct="1"/>
            <a:r>
              <a:rPr lang="en-US" altLang="en-US" smtClean="0"/>
              <a:t>Secondary storage devices</a:t>
            </a:r>
          </a:p>
          <a:p>
            <a:pPr lvl="1" eaLnBrk="1" hangingPunct="1"/>
            <a:r>
              <a:rPr lang="en-US" altLang="en-US" smtClean="0"/>
              <a:t>Input and output devices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Software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Application software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System software</a:t>
            </a:r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Computers Store Data</a:t>
            </a:r>
            <a:endParaRPr lang="he-IL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 smtClean="0"/>
              <a:t>Stored in sequences of 0s and 1s</a:t>
            </a:r>
          </a:p>
          <a:p>
            <a:pPr eaLnBrk="1" hangingPunct="1">
              <a:buFontTx/>
              <a:buChar char="•"/>
            </a:pPr>
            <a:r>
              <a:rPr lang="en-US" altLang="en-US" sz="2400" u="sng" dirty="0" smtClean="0"/>
              <a:t>Byte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 smtClean="0"/>
              <a:t>Divided into eight </a:t>
            </a:r>
            <a:r>
              <a:rPr lang="en-US" altLang="en-US" sz="1800" dirty="0" smtClean="0"/>
              <a:t>bits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u="sng" dirty="0" smtClean="0"/>
              <a:t>Bit</a:t>
            </a:r>
            <a:r>
              <a:rPr lang="en-US" altLang="en-US" sz="2000" dirty="0" smtClean="0"/>
              <a:t>: electrical component that can hold positive or negative charge, like on/off switch</a:t>
            </a:r>
          </a:p>
          <a:p>
            <a:pPr lvl="1" eaLnBrk="1" hangingPunct="1"/>
            <a:r>
              <a:rPr lang="en-US" altLang="en-US" sz="2000" dirty="0" smtClean="0"/>
              <a:t>The on/off </a:t>
            </a:r>
            <a:r>
              <a:rPr lang="en-US" altLang="en-US" sz="1800" dirty="0" smtClean="0"/>
              <a:t>pattern</a:t>
            </a:r>
            <a:r>
              <a:rPr lang="en-US" altLang="en-US" sz="2000" dirty="0" smtClean="0"/>
              <a:t> of bits in a byte represents data stored in the byte</a:t>
            </a:r>
            <a:endParaRPr lang="he-IL" alt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7200"/>
            <a:ext cx="8467725" cy="2149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Storing Numbers</a:t>
            </a:r>
            <a:endParaRPr lang="he-IL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 smtClean="0"/>
              <a:t>Binary numbering system</a:t>
            </a:r>
          </a:p>
          <a:p>
            <a:pPr lvl="1" eaLnBrk="1" hangingPunct="1"/>
            <a:r>
              <a:rPr lang="en-US" altLang="en-US" sz="2400" dirty="0" smtClean="0"/>
              <a:t>Position of digit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dirty="0" smtClean="0"/>
              <a:t> is assigned the value 2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</a:p>
          <a:p>
            <a:pPr lvl="1" eaLnBrk="1" hangingPunct="1"/>
            <a:r>
              <a:rPr lang="en-US" altLang="en-US" sz="2400" dirty="0" smtClean="0"/>
              <a:t>To store larger numbers, use several bytes</a:t>
            </a:r>
            <a:endParaRPr lang="he-IL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72866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Storing Characters</a:t>
            </a:r>
            <a:endParaRPr lang="he-IL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Characters are converted to numeric code, numeric code stored in memory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ASCII: defines codes for only 128 characters</a:t>
            </a:r>
          </a:p>
          <a:p>
            <a:pPr lvl="2" eaLnBrk="1" hangingPunct="1">
              <a:buFontTx/>
              <a:buChar char="•"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Unicode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Can represent characters for other languages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24200"/>
            <a:ext cx="8924925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a Program Works</a:t>
            </a:r>
            <a:endParaRPr lang="he-IL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CPU designed to perform simple operations on pieces of data</a:t>
            </a:r>
          </a:p>
          <a:p>
            <a:pPr lvl="1" eaLnBrk="1" hangingPunct="1"/>
            <a:r>
              <a:rPr lang="en-US" altLang="en-US" smtClean="0"/>
              <a:t>Examples: reading data, adding, subtracting, multiplying, and dividing numbers</a:t>
            </a:r>
          </a:p>
          <a:p>
            <a:pPr lvl="1" eaLnBrk="1" hangingPunct="1"/>
            <a:r>
              <a:rPr lang="en-US" altLang="en-US" smtClean="0"/>
              <a:t>Understands instructions written in machine language and included in its instruction set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Each brand of CPU has its own instruction set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To carry out meaningful calculation, CPU must perform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a Program Works (cont’d.)</a:t>
            </a:r>
            <a:endParaRPr lang="he-IL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Program must be copied from secondary memory to RAM each time CPU executes it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CPU executes program in cycle:</a:t>
            </a:r>
          </a:p>
          <a:p>
            <a:pPr lvl="1" eaLnBrk="1" hangingPunct="1"/>
            <a:r>
              <a:rPr lang="en-US" altLang="en-US" dirty="0" smtClean="0"/>
              <a:t>Fetch: read the next instruction from memory into CPU</a:t>
            </a:r>
          </a:p>
          <a:p>
            <a:pPr lvl="1" eaLnBrk="1" hangingPunct="1"/>
            <a:r>
              <a:rPr lang="en-US" altLang="en-US" dirty="0" smtClean="0"/>
              <a:t>Decode: CPU decodes fetched instruction to determine which operation to perform</a:t>
            </a:r>
          </a:p>
          <a:p>
            <a:pPr lvl="1" eaLnBrk="1" hangingPunct="1"/>
            <a:r>
              <a:rPr lang="en-US" altLang="en-US" dirty="0" smtClean="0"/>
              <a:t>Execute: perform the operation</a:t>
            </a:r>
            <a:endParaRPr lang="he-IL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a Program Works (cont’d.)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5943600"/>
            <a:ext cx="82296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800" smtClean="0"/>
              <a:t>Figure 1-16 The fetch-decode-execute cycle</a:t>
            </a:r>
            <a:endParaRPr lang="he-IL" altLang="en-US" sz="180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4175"/>
            <a:ext cx="792003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646</Words>
  <Application>Microsoft Office PowerPoint</Application>
  <PresentationFormat>全屏显示(4:3)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ヒラギノ角ゴ Pro W3</vt:lpstr>
      <vt:lpstr>Arial</vt:lpstr>
      <vt:lpstr>Calibri</vt:lpstr>
      <vt:lpstr>Century Gothic</vt:lpstr>
      <vt:lpstr>Courier New</vt:lpstr>
      <vt:lpstr>Garamond</vt:lpstr>
      <vt:lpstr>Tw Cen MT</vt:lpstr>
      <vt:lpstr>Default Design</vt:lpstr>
      <vt:lpstr>PowerPoint 演示文稿</vt:lpstr>
      <vt:lpstr>Topics</vt:lpstr>
      <vt:lpstr>Hardware and Software</vt:lpstr>
      <vt:lpstr>How Computers Store Data</vt:lpstr>
      <vt:lpstr>Storing Numbers</vt:lpstr>
      <vt:lpstr>Storing Characters</vt:lpstr>
      <vt:lpstr>How a Program Works</vt:lpstr>
      <vt:lpstr>How a Program Works (cont’d.)</vt:lpstr>
      <vt:lpstr>How a Program Works (cont’d.)</vt:lpstr>
      <vt:lpstr>From Machine Language to Assembly Language</vt:lpstr>
      <vt:lpstr>High-Level Languages</vt:lpstr>
      <vt:lpstr>Key Words, Operators, and Syntax: an Overview</vt:lpstr>
      <vt:lpstr>Compilers and Interpreters</vt:lpstr>
      <vt:lpstr>Compilers and Interpreters (cont’d.)</vt:lpstr>
      <vt:lpstr>Compilers and Interpreters (cont’d.)</vt:lpstr>
      <vt:lpstr>Using Python</vt:lpstr>
      <vt:lpstr>Interactive Mode</vt:lpstr>
      <vt:lpstr>Writing Python Programs and Running Them in Script Mode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Jessica Shao</cp:lastModifiedBy>
  <cp:revision>75</cp:revision>
  <dcterms:created xsi:type="dcterms:W3CDTF">2011-02-21T19:15:53Z</dcterms:created>
  <dcterms:modified xsi:type="dcterms:W3CDTF">2018-02-03T21:04:44Z</dcterms:modified>
</cp:coreProperties>
</file>