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2"/>
  </p:handout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20" r:id="rId37"/>
    <p:sldId id="321" r:id="rId38"/>
    <p:sldId id="319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285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C4"/>
    <a:srgbClr val="FFCC00"/>
    <a:srgbClr val="FFF7D5"/>
    <a:srgbClr val="FEF7C2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86" autoAdjust="0"/>
  </p:normalViewPr>
  <p:slideViewPr>
    <p:cSldViewPr>
      <p:cViewPr varScale="1">
        <p:scale>
          <a:sx n="91" d="100"/>
          <a:sy n="91" d="100"/>
        </p:scale>
        <p:origin x="780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EB17FDF-C0B4-4D11-AA92-57EA64458732}" type="datetimeFigureOut">
              <a:rPr lang="en-US"/>
              <a:pPr>
                <a:defRPr/>
              </a:pPr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B1BD1BC-0944-4A55-89E6-6AD5AFDB9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188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Lists and Tuples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0975"/>
            <a:ext cx="4808538" cy="59928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841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C1E36-49FB-43A1-B11A-F412DEF628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53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1AF72-2906-4A86-8701-9B450C3FEF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38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6ABF6-B638-496B-9040-E5B8329C79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37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1A9DB-61EA-4586-937D-344D6982C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44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8D16B-1060-4E07-997E-E044D14F0D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18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2CF99-E55B-4B44-82B2-C6268FB75A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70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7689F-4E9C-4F54-B4E8-AB488B0ECF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3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6AB13-CAAE-4D6C-A041-F65DFE6136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5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3B27E-389B-4779-8222-2984F69C48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9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E2430-8396-4EB7-9C36-DB14105272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01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3"/>
          <p:cNvSpPr>
            <a:spLocks noChangeArrowheads="1"/>
          </p:cNvSpPr>
          <p:nvPr userDrawn="1"/>
        </p:nvSpPr>
        <p:spPr bwMode="auto">
          <a:xfrm>
            <a:off x="1524000" y="6465888"/>
            <a:ext cx="3124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D6A5897-D1E9-42D9-B575-9FC40827B3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6400800"/>
            <a:ext cx="14208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Lists Are Mutable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smtClean="0">
                <a:cs typeface="Courier New" panose="02070309020205020404" pitchFamily="49" charset="0"/>
              </a:rPr>
              <a:t>Mutable sequence: the items in the sequence can be changed</a:t>
            </a:r>
          </a:p>
          <a:p>
            <a:pPr lvl="1" eaLnBrk="1" hangingPunct="1"/>
            <a:r>
              <a:rPr lang="en-US" altLang="en-US" sz="2400" smtClean="0">
                <a:cs typeface="Courier New" panose="02070309020205020404" pitchFamily="49" charset="0"/>
              </a:rPr>
              <a:t>Lists are mutable, and so their elements can be changed</a:t>
            </a:r>
          </a:p>
          <a:p>
            <a:pPr eaLnBrk="1" hangingPunct="1">
              <a:buFontTx/>
              <a:buChar char="•"/>
            </a:pPr>
            <a:r>
              <a:rPr lang="en-US" altLang="en-US" sz="2800" smtClean="0">
                <a:cs typeface="Courier New" panose="02070309020205020404" pitchFamily="49" charset="0"/>
              </a:rPr>
              <a:t>An expression such as </a:t>
            </a:r>
          </a:p>
          <a:p>
            <a:pPr eaLnBrk="1" hangingPunct="1">
              <a:buFontTx/>
              <a:buChar char="•"/>
            </a:pPr>
            <a:r>
              <a:rPr lang="en-US" altLang="en-US" sz="2800" smtClean="0">
                <a:cs typeface="Courier New" panose="02070309020205020404" pitchFamily="49" charset="0"/>
              </a:rPr>
              <a:t>	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list[1] = new_value</a:t>
            </a:r>
            <a:r>
              <a:rPr lang="en-US" altLang="en-US" sz="2800" smtClean="0">
                <a:cs typeface="Courier New" panose="02070309020205020404" pitchFamily="49" charset="0"/>
              </a:rPr>
              <a:t> can be used to assign a new value to a list element</a:t>
            </a:r>
          </a:p>
          <a:p>
            <a:pPr lvl="1" eaLnBrk="1" hangingPunct="1"/>
            <a:r>
              <a:rPr lang="en-US" altLang="en-US" sz="2400" smtClean="0">
                <a:cs typeface="Courier New" panose="02070309020205020404" pitchFamily="49" charset="0"/>
              </a:rPr>
              <a:t>Must use a valid index to prevent raising of an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 sz="2400" smtClean="0">
                <a:cs typeface="Courier New" panose="02070309020205020404" pitchFamily="49" charset="0"/>
              </a:rPr>
              <a:t> exception</a:t>
            </a: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Concatenating Lists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smtClean="0"/>
              <a:t>Concatenate</a:t>
            </a:r>
            <a:r>
              <a:rPr lang="en-US" altLang="en-US" smtClean="0"/>
              <a:t>: join two things together </a:t>
            </a:r>
          </a:p>
          <a:p>
            <a:pPr>
              <a:buFontTx/>
              <a:buChar char="•"/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mtClean="0"/>
              <a:t> operator can be used to concatenate two lists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mtClean="0"/>
              <a:t>Cannot concatenate a list with another data type, such as a number</a:t>
            </a:r>
          </a:p>
          <a:p>
            <a:pPr>
              <a:buFontTx/>
              <a:buChar char="•"/>
            </a:pPr>
            <a:r>
              <a:rPr lang="en-US" altLang="en-US" smtClean="0">
                <a:cs typeface="Courier New" panose="02070309020205020404" pitchFamily="49" charset="0"/>
              </a:rPr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 smtClean="0">
                <a:cs typeface="Courier New" panose="02070309020205020404" pitchFamily="49" charset="0"/>
              </a:rPr>
              <a:t> augmented assignment operator can also be used to concatenate lists</a:t>
            </a:r>
            <a:endParaRPr lang="he-IL" altLang="en-US" smtClean="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 Slicing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u="sng" smtClean="0"/>
              <a:t>Slice</a:t>
            </a:r>
            <a:r>
              <a:rPr lang="en-US" altLang="en-US" sz="2800" smtClean="0"/>
              <a:t>: a span of items that are taken from a sequence</a:t>
            </a:r>
          </a:p>
          <a:p>
            <a:pPr lvl="1"/>
            <a:r>
              <a:rPr lang="en-US" altLang="en-US" sz="2400" smtClean="0"/>
              <a:t>List slicing format: 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altLang="en-US" sz="2400" smtClean="0">
                <a:cs typeface="Courier New" panose="02070309020205020404" pitchFamily="49" charset="0"/>
              </a:rPr>
              <a:t>Span is a list containing copies of elements from 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sz="2400" smtClean="0">
                <a:cs typeface="Courier New" panose="02070309020205020404" pitchFamily="49" charset="0"/>
              </a:rPr>
              <a:t> up to, but not including, 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altLang="en-US" sz="2400" i="1" smtClean="0">
              <a:cs typeface="Courier New" panose="02070309020205020404" pitchFamily="49" charset="0"/>
            </a:endParaRPr>
          </a:p>
          <a:p>
            <a:pPr lvl="2">
              <a:buFontTx/>
              <a:buChar char="•"/>
            </a:pPr>
            <a:r>
              <a:rPr lang="en-US" altLang="en-US" sz="2000" smtClean="0">
                <a:cs typeface="Courier New" panose="02070309020205020404" pitchFamily="49" charset="0"/>
              </a:rPr>
              <a:t>If </a:t>
            </a:r>
            <a:r>
              <a:rPr lang="en-US" altLang="en-US" sz="20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sz="2000" smtClean="0">
                <a:cs typeface="Courier New" panose="02070309020205020404" pitchFamily="49" charset="0"/>
              </a:rPr>
              <a:t> not specified,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 smtClean="0">
                <a:cs typeface="Courier New" panose="02070309020205020404" pitchFamily="49" charset="0"/>
              </a:rPr>
              <a:t> is used for start index</a:t>
            </a:r>
          </a:p>
          <a:p>
            <a:pPr lvl="2">
              <a:buFontTx/>
              <a:buChar char="•"/>
            </a:pPr>
            <a:r>
              <a:rPr lang="en-US" altLang="en-US" sz="2000" smtClean="0">
                <a:cs typeface="Courier New" panose="02070309020205020404" pitchFamily="49" charset="0"/>
              </a:rPr>
              <a:t>If </a:t>
            </a:r>
            <a:r>
              <a:rPr lang="en-US" altLang="en-US" sz="20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2000" smtClean="0">
                <a:cs typeface="Courier New" panose="02070309020205020404" pitchFamily="49" charset="0"/>
              </a:rPr>
              <a:t> not specified,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len(list)</a:t>
            </a:r>
            <a:r>
              <a:rPr lang="en-US" altLang="en-US" sz="2000" smtClean="0">
                <a:cs typeface="Courier New" panose="02070309020205020404" pitchFamily="49" charset="0"/>
              </a:rPr>
              <a:t> is used for end index</a:t>
            </a:r>
          </a:p>
          <a:p>
            <a:pPr lvl="1"/>
            <a:r>
              <a:rPr lang="en-US" altLang="en-US" sz="2400" smtClean="0">
                <a:cs typeface="Courier New" panose="02070309020205020404" pitchFamily="49" charset="0"/>
              </a:rPr>
              <a:t>Slicing expressions can include a step value and negative indexes relative to end of list</a:t>
            </a:r>
            <a:endParaRPr lang="he-IL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Items in Lists with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mtClean="0"/>
              <a:t> Operator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smtClean="0"/>
              <a:t>You can use the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 smtClean="0"/>
              <a:t> operator to determine whether an item is contained in a list</a:t>
            </a:r>
          </a:p>
          <a:p>
            <a:pPr lvl="1"/>
            <a:r>
              <a:rPr lang="en-US" altLang="en-US" sz="2400" smtClean="0"/>
              <a:t>General format: 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lvl="1"/>
            <a:r>
              <a:rPr lang="en-US" altLang="en-US" sz="2400" smtClean="0">
                <a:cs typeface="Courier New" panose="02070309020205020404" pitchFamily="49" charset="0"/>
              </a:rPr>
              <a:t>Returns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400" smtClean="0">
                <a:cs typeface="Courier New" panose="02070309020205020404" pitchFamily="49" charset="0"/>
              </a:rPr>
              <a:t> if the item is in the list, or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400" smtClean="0">
                <a:cs typeface="Courier New" panose="02070309020205020404" pitchFamily="49" charset="0"/>
              </a:rPr>
              <a:t> if it is not in the list</a:t>
            </a:r>
          </a:p>
          <a:p>
            <a:pPr>
              <a:buFontTx/>
              <a:buChar char="•"/>
            </a:pPr>
            <a:r>
              <a:rPr lang="en-US" altLang="en-US" sz="2800" smtClean="0">
                <a:cs typeface="Courier New" panose="02070309020205020404" pitchFamily="49" charset="0"/>
              </a:rPr>
              <a:t>Similarly you can use the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sz="2800" smtClean="0">
                <a:cs typeface="Courier New" panose="02070309020205020404" pitchFamily="49" charset="0"/>
              </a:rPr>
              <a:t> operator to determine whether an item is not in a list</a:t>
            </a:r>
            <a:endParaRPr lang="he-IL" altLang="en-US" sz="2800" smtClean="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 Methods and Useful Built-in Functions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2800" i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z="28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 smtClean="0">
                <a:cs typeface="Courier New" panose="02070309020205020404" pitchFamily="49" charset="0"/>
              </a:rPr>
              <a:t>: used to add items to a list – </a:t>
            </a:r>
            <a:r>
              <a:rPr lang="en-US" altLang="en-US" sz="28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z="2800" smtClean="0">
                <a:cs typeface="Courier New" panose="02070309020205020404" pitchFamily="49" charset="0"/>
              </a:rPr>
              <a:t> is appended to the end of the existing list</a:t>
            </a:r>
            <a:endParaRPr lang="en-US" alt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8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index(</a:t>
            </a:r>
            <a:r>
              <a:rPr lang="en-US" altLang="en-US" sz="2800" i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z="28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 smtClean="0">
                <a:cs typeface="Courier New" panose="02070309020205020404" pitchFamily="49" charset="0"/>
              </a:rPr>
              <a:t>: used to determine where an item is located in a list </a:t>
            </a:r>
          </a:p>
          <a:p>
            <a:pPr lvl="1" eaLnBrk="1" hangingPunct="1"/>
            <a:r>
              <a:rPr lang="en-US" altLang="en-US" sz="2400" smtClean="0">
                <a:cs typeface="Courier New" panose="02070309020205020404" pitchFamily="49" charset="0"/>
              </a:rPr>
              <a:t>Returns the index of the first element in the list containing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</a:p>
          <a:p>
            <a:pPr lvl="1" eaLnBrk="1" hangingPunct="1"/>
            <a:r>
              <a:rPr lang="en-US" altLang="en-US" sz="2400" smtClean="0">
                <a:cs typeface="Courier New" panose="02070309020205020404" pitchFamily="49" charset="0"/>
              </a:rPr>
              <a:t>Raises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ValueError</a:t>
            </a:r>
            <a:r>
              <a:rPr lang="en-US" altLang="en-US" sz="2400" smtClean="0">
                <a:cs typeface="Courier New" panose="02070309020205020404" pitchFamily="49" charset="0"/>
              </a:rPr>
              <a:t> exception if 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z="2400" smtClean="0">
                <a:cs typeface="Courier New" panose="02070309020205020404" pitchFamily="49" charset="0"/>
              </a:rPr>
              <a:t> not in the list</a:t>
            </a: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 Methods and Useful Built-in Functions (cont’d.)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i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index, item</a:t>
            </a: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mtClean="0"/>
              <a:t>: used to insert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mtClean="0"/>
              <a:t> at position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mtClean="0"/>
              <a:t> in the list</a:t>
            </a:r>
          </a:p>
          <a:p>
            <a:pPr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lang="en-US" altLang="en-US" smtClean="0"/>
              <a:t>: used to sort the elements of the list in ascending order</a:t>
            </a:r>
          </a:p>
          <a:p>
            <a:pPr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altLang="en-US" i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mtClean="0"/>
              <a:t>: removes the first occurrence of </a:t>
            </a:r>
            <a:r>
              <a:rPr lang="en-US" alt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mtClean="0"/>
              <a:t> in the list</a:t>
            </a:r>
          </a:p>
          <a:p>
            <a:pPr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reverse()</a:t>
            </a:r>
            <a:r>
              <a:rPr lang="en-US" altLang="en-US" smtClean="0"/>
              <a:t>: reverses the order of the elements in the list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919163"/>
            <a:ext cx="85026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 Methods and Useful Built-in Functions (cont’d.)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sz="2800" u="sng" smtClean="0">
                <a:cs typeface="Courier New" panose="02070309020205020404" pitchFamily="49" charset="0"/>
              </a:rPr>
              <a:t>statement</a:t>
            </a:r>
            <a:r>
              <a:rPr lang="en-US" altLang="en-US" sz="2800" smtClean="0">
                <a:cs typeface="Courier New" panose="02070309020205020404" pitchFamily="49" charset="0"/>
              </a:rPr>
              <a:t>: removes an element from a specific index in a list</a:t>
            </a:r>
          </a:p>
          <a:p>
            <a:pPr lvl="1" eaLnBrk="1" hangingPunct="1"/>
            <a:r>
              <a:rPr lang="en-US" altLang="en-US" sz="2400" smtClean="0">
                <a:cs typeface="Courier New" panose="02070309020205020404" pitchFamily="49" charset="0"/>
              </a:rPr>
              <a:t>General format: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eaLnBrk="1" hangingPunct="1">
              <a:buFontTx/>
              <a:buChar char="•"/>
            </a:pPr>
            <a:r>
              <a:rPr lang="en-US" altLang="en-US" sz="28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min </a:t>
            </a:r>
            <a:r>
              <a:rPr lang="en-US" altLang="en-US" sz="2800" u="sng" smtClean="0">
                <a:cs typeface="Courier New" panose="02070309020205020404" pitchFamily="49" charset="0"/>
              </a:rPr>
              <a:t>and</a:t>
            </a:r>
            <a:r>
              <a:rPr lang="en-US" altLang="en-US" sz="28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 max </a:t>
            </a:r>
            <a:r>
              <a:rPr lang="en-US" altLang="en-US" sz="2800" u="sng" smtClean="0">
                <a:cs typeface="Courier New" panose="02070309020205020404" pitchFamily="49" charset="0"/>
              </a:rPr>
              <a:t>functions</a:t>
            </a:r>
            <a:r>
              <a:rPr lang="en-US" altLang="en-US" sz="2800" smtClean="0">
                <a:cs typeface="Courier New" panose="02070309020205020404" pitchFamily="49" charset="0"/>
              </a:rPr>
              <a:t>: built-in functions that returns the item that has the lowest or highest value in a sequence</a:t>
            </a:r>
          </a:p>
          <a:p>
            <a:pPr lvl="1" eaLnBrk="1" hangingPunct="1"/>
            <a:r>
              <a:rPr lang="en-US" altLang="en-US" sz="2400" smtClean="0">
                <a:cs typeface="Courier New" panose="02070309020205020404" pitchFamily="49" charset="0"/>
              </a:rPr>
              <a:t>The sequence is passed as an argument </a:t>
            </a: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Copying Lists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To make a copy of a list you must copy each element of the list</a:t>
            </a:r>
          </a:p>
          <a:p>
            <a:pPr lvl="1" eaLnBrk="1" hangingPunct="1"/>
            <a:r>
              <a:rPr lang="en-US" altLang="en-US" smtClean="0"/>
              <a:t>Two methods to do this: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/>
              <a:t>Creating a new empty list and using 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mtClean="0"/>
              <a:t> loop to add a copy of each element from the original list to the new list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/>
              <a:t>Creating a new empty list and concatenating the old list to the new empty list</a:t>
            </a:r>
            <a:endParaRPr lang="he-IL" altLang="en-US" smtClean="0"/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Copying Lists (cont’d.)</a:t>
            </a:r>
          </a:p>
        </p:txBody>
      </p:sp>
      <p:pic>
        <p:nvPicPr>
          <p:cNvPr id="2150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213100"/>
            <a:ext cx="8229600" cy="13001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Topics</a:t>
            </a:r>
            <a:endParaRPr lang="he-IL" alt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 smtClean="0"/>
              <a:t>Sequences</a:t>
            </a:r>
          </a:p>
          <a:p>
            <a:pPr>
              <a:buFontTx/>
              <a:buChar char="•"/>
            </a:pPr>
            <a:r>
              <a:rPr lang="en-US" altLang="en-US" dirty="0" smtClean="0"/>
              <a:t>Introduction to Lists</a:t>
            </a:r>
          </a:p>
          <a:p>
            <a:pPr>
              <a:buFontTx/>
              <a:buChar char="•"/>
            </a:pPr>
            <a:r>
              <a:rPr lang="en-US" altLang="en-US" dirty="0" smtClean="0"/>
              <a:t>List Slicing</a:t>
            </a:r>
          </a:p>
          <a:p>
            <a:pPr>
              <a:buFontTx/>
              <a:buChar char="•"/>
            </a:pPr>
            <a:r>
              <a:rPr lang="en-US" altLang="en-US" dirty="0" smtClean="0"/>
              <a:t>Finding Items in Lists with the in Operator</a:t>
            </a:r>
          </a:p>
          <a:p>
            <a:pPr>
              <a:buFontTx/>
              <a:buChar char="•"/>
            </a:pPr>
            <a:r>
              <a:rPr lang="en-US" altLang="en-US" dirty="0" smtClean="0"/>
              <a:t>List Methods and Useful Built-in Functions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Processing Lists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smtClean="0">
                <a:cs typeface="Courier New" panose="02070309020205020404" pitchFamily="49" charset="0"/>
              </a:rPr>
              <a:t>List elements can be used in calculations</a:t>
            </a:r>
          </a:p>
          <a:p>
            <a:pPr>
              <a:buFontTx/>
              <a:buChar char="•"/>
            </a:pPr>
            <a:r>
              <a:rPr lang="en-US" altLang="en-US" sz="2800" smtClean="0">
                <a:cs typeface="Courier New" panose="02070309020205020404" pitchFamily="49" charset="0"/>
              </a:rPr>
              <a:t>To calculate total of numeric values in a list use loop with accumulator variable</a:t>
            </a:r>
          </a:p>
          <a:p>
            <a:pPr>
              <a:buFontTx/>
              <a:buChar char="•"/>
            </a:pPr>
            <a:r>
              <a:rPr lang="en-US" altLang="en-US" sz="2800" smtClean="0">
                <a:cs typeface="Courier New" panose="02070309020205020404" pitchFamily="49" charset="0"/>
              </a:rPr>
              <a:t>To average numeric values in a list:</a:t>
            </a:r>
          </a:p>
          <a:p>
            <a:pPr lvl="1"/>
            <a:r>
              <a:rPr lang="en-US" altLang="en-US" sz="2400" smtClean="0">
                <a:cs typeface="Courier New" panose="02070309020205020404" pitchFamily="49" charset="0"/>
              </a:rPr>
              <a:t>Calculate total of the values</a:t>
            </a:r>
          </a:p>
          <a:p>
            <a:pPr lvl="1"/>
            <a:r>
              <a:rPr lang="en-US" altLang="en-US" sz="2400" smtClean="0">
                <a:cs typeface="Courier New" panose="02070309020205020404" pitchFamily="49" charset="0"/>
              </a:rPr>
              <a:t>Divide total of the values by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len(list)</a:t>
            </a:r>
          </a:p>
          <a:p>
            <a:pPr>
              <a:buFontTx/>
              <a:buChar char="•"/>
            </a:pPr>
            <a:r>
              <a:rPr lang="en-US" altLang="en-US" sz="2800" smtClean="0">
                <a:cs typeface="Courier New" panose="02070309020205020404" pitchFamily="49" charset="0"/>
              </a:rPr>
              <a:t>List can be passed as an argument to a function</a:t>
            </a:r>
          </a:p>
          <a:p>
            <a:pPr>
              <a:buFontTx/>
              <a:buChar char="•"/>
            </a:pPr>
            <a:endParaRPr lang="en-US" altLang="en-US" sz="28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Processing Lists (cont’d.)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smtClean="0">
                <a:cs typeface="Courier New" panose="02070309020205020404" pitchFamily="49" charset="0"/>
              </a:rPr>
              <a:t>A function can return a reference to a list</a:t>
            </a:r>
          </a:p>
          <a:p>
            <a:pPr>
              <a:buFontTx/>
              <a:buChar char="•"/>
            </a:pPr>
            <a:r>
              <a:rPr lang="en-US" altLang="en-US" sz="2800" smtClean="0">
                <a:cs typeface="Courier New" panose="02070309020205020404" pitchFamily="49" charset="0"/>
              </a:rPr>
              <a:t>To save the contents of a list to a file:</a:t>
            </a:r>
          </a:p>
          <a:p>
            <a:pPr lvl="1"/>
            <a:r>
              <a:rPr lang="en-US" altLang="en-US" sz="2400" smtClean="0">
                <a:cs typeface="Courier New" panose="02070309020205020404" pitchFamily="49" charset="0"/>
              </a:rPr>
              <a:t>Use the file object’s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  <a:r>
              <a:rPr lang="en-US" altLang="en-US" sz="2400" smtClean="0">
                <a:cs typeface="Courier New" panose="02070309020205020404" pitchFamily="49" charset="0"/>
              </a:rPr>
              <a:t> method</a:t>
            </a:r>
          </a:p>
          <a:p>
            <a:pPr lvl="2">
              <a:buFontTx/>
              <a:buChar char="•"/>
            </a:pPr>
            <a:r>
              <a:rPr lang="en-US" altLang="en-US" sz="2000" smtClean="0">
                <a:cs typeface="Courier New" panose="02070309020205020404" pitchFamily="49" charset="0"/>
              </a:rPr>
              <a:t>Does not automatically write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000" smtClean="0">
                <a:cs typeface="Courier New" panose="02070309020205020404" pitchFamily="49" charset="0"/>
              </a:rPr>
              <a:t> at then end of each item</a:t>
            </a:r>
          </a:p>
          <a:p>
            <a:pPr lvl="1"/>
            <a:r>
              <a:rPr lang="en-US" altLang="en-US" sz="2400" smtClean="0">
                <a:cs typeface="Courier New" panose="02070309020205020404" pitchFamily="49" charset="0"/>
              </a:rPr>
              <a:t>Use a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 smtClean="0">
                <a:cs typeface="Courier New" panose="02070309020205020404" pitchFamily="49" charset="0"/>
              </a:rPr>
              <a:t> loop to write each element and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</a:p>
          <a:p>
            <a:pPr>
              <a:buFontTx/>
              <a:buChar char="•"/>
            </a:pPr>
            <a:r>
              <a:rPr lang="en-US" altLang="en-US" sz="2800" smtClean="0">
                <a:cs typeface="Courier New" panose="02070309020205020404" pitchFamily="49" charset="0"/>
              </a:rPr>
              <a:t>To read data from a file use the file object’s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readlines </a:t>
            </a:r>
            <a:r>
              <a:rPr lang="en-US" altLang="en-US" sz="2800" smtClean="0">
                <a:cs typeface="Courier New" panose="02070309020205020404" pitchFamily="49" charset="0"/>
              </a:rPr>
              <a:t>method</a:t>
            </a:r>
            <a:endParaRPr lang="he-IL" altLang="en-US" sz="2800" smtClean="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Two-Dimensional Lists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smtClean="0">
                <a:cs typeface="Courier New" panose="02070309020205020404" pitchFamily="49" charset="0"/>
              </a:rPr>
              <a:t>Two-dimensional list: a list that contains other lists as its elements</a:t>
            </a:r>
          </a:p>
          <a:p>
            <a:pPr lvl="1" eaLnBrk="1" hangingPunct="1"/>
            <a:r>
              <a:rPr lang="en-US" altLang="en-US" sz="2400" smtClean="0">
                <a:cs typeface="Courier New" panose="02070309020205020404" pitchFamily="49" charset="0"/>
              </a:rPr>
              <a:t>Also known as nested list</a:t>
            </a:r>
          </a:p>
          <a:p>
            <a:pPr lvl="1" eaLnBrk="1" hangingPunct="1"/>
            <a:r>
              <a:rPr lang="en-US" altLang="en-US" sz="2400" smtClean="0">
                <a:cs typeface="Courier New" panose="02070309020205020404" pitchFamily="49" charset="0"/>
              </a:rPr>
              <a:t>Common to think of two-dimensional lists as having rows and columns</a:t>
            </a:r>
          </a:p>
          <a:p>
            <a:pPr lvl="1" eaLnBrk="1" hangingPunct="1"/>
            <a:r>
              <a:rPr lang="en-US" altLang="en-US" sz="2400" smtClean="0">
                <a:cs typeface="Courier New" panose="02070309020205020404" pitchFamily="49" charset="0"/>
              </a:rPr>
              <a:t>Useful for working with multiple sets of data</a:t>
            </a:r>
          </a:p>
          <a:p>
            <a:pPr eaLnBrk="1" hangingPunct="1">
              <a:buFontTx/>
              <a:buChar char="•"/>
            </a:pPr>
            <a:r>
              <a:rPr lang="en-US" altLang="en-US" sz="2800" smtClean="0">
                <a:cs typeface="Courier New" panose="02070309020205020404" pitchFamily="49" charset="0"/>
              </a:rPr>
              <a:t>To process data in a two-dimensional list need to use two indexes</a:t>
            </a:r>
          </a:p>
          <a:p>
            <a:pPr eaLnBrk="1" hangingPunct="1">
              <a:buFontTx/>
              <a:buChar char="•"/>
            </a:pPr>
            <a:r>
              <a:rPr lang="en-US" altLang="en-US" sz="2800" smtClean="0">
                <a:cs typeface="Courier New" panose="02070309020205020404" pitchFamily="49" charset="0"/>
              </a:rPr>
              <a:t>Typically use nested loops to process</a:t>
            </a:r>
          </a:p>
          <a:p>
            <a:pPr>
              <a:buFontTx/>
              <a:buChar char="•"/>
            </a:pPr>
            <a:endParaRPr lang="en-US" altLang="en-US" sz="28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Two-Dimensional Lists (cont’d.)</a:t>
            </a:r>
          </a:p>
        </p:txBody>
      </p:sp>
      <p:pic>
        <p:nvPicPr>
          <p:cNvPr id="2560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803525"/>
            <a:ext cx="8229600" cy="211931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Two-Dimensional Lists (cont’d.)</a:t>
            </a:r>
          </a:p>
        </p:txBody>
      </p:sp>
      <p:pic>
        <p:nvPicPr>
          <p:cNvPr id="2662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746375"/>
            <a:ext cx="8229600" cy="2233613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Tuples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u="sng" smtClean="0">
                <a:cs typeface="Courier New" panose="02070309020205020404" pitchFamily="49" charset="0"/>
              </a:rPr>
              <a:t>Tuple</a:t>
            </a:r>
            <a:r>
              <a:rPr lang="en-US" altLang="en-US" sz="2800" smtClean="0">
                <a:cs typeface="Courier New" panose="02070309020205020404" pitchFamily="49" charset="0"/>
              </a:rPr>
              <a:t>: an immutable sequence</a:t>
            </a:r>
          </a:p>
          <a:p>
            <a:pPr lvl="1" eaLnBrk="1" hangingPunct="1"/>
            <a:r>
              <a:rPr lang="en-US" altLang="en-US" sz="2400" smtClean="0">
                <a:cs typeface="Courier New" panose="02070309020205020404" pitchFamily="49" charset="0"/>
              </a:rPr>
              <a:t>Very similar to a list</a:t>
            </a:r>
          </a:p>
          <a:p>
            <a:pPr lvl="1" eaLnBrk="1" hangingPunct="1"/>
            <a:r>
              <a:rPr lang="en-US" altLang="en-US" sz="2400" smtClean="0">
                <a:cs typeface="Courier New" panose="02070309020205020404" pitchFamily="49" charset="0"/>
              </a:rPr>
              <a:t>Once it is created it cannot be changed</a:t>
            </a:r>
          </a:p>
          <a:p>
            <a:pPr lvl="1" eaLnBrk="1" hangingPunct="1"/>
            <a:r>
              <a:rPr lang="en-US" altLang="en-US" sz="2400" smtClean="0">
                <a:cs typeface="Courier New" panose="02070309020205020404" pitchFamily="49" charset="0"/>
              </a:rPr>
              <a:t>Format: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tuple_name = (item1, item2)</a:t>
            </a:r>
          </a:p>
          <a:p>
            <a:pPr lvl="1" eaLnBrk="1" hangingPunct="1"/>
            <a:r>
              <a:rPr lang="en-US" altLang="en-US" sz="2400" smtClean="0">
                <a:cs typeface="Courier New" panose="02070309020205020404" pitchFamily="49" charset="0"/>
              </a:rPr>
              <a:t>Tuples support operations as lists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smtClean="0">
                <a:cs typeface="Courier New" panose="02070309020205020404" pitchFamily="49" charset="0"/>
              </a:rPr>
              <a:t>Subscript indexing for retrieving elements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smtClean="0">
                <a:cs typeface="Courier New" panose="02070309020205020404" pitchFamily="49" charset="0"/>
              </a:rPr>
              <a:t>Methods such as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smtClean="0">
                <a:cs typeface="Courier New" panose="02070309020205020404" pitchFamily="49" charset="0"/>
              </a:rPr>
              <a:t>Built in functions such as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len, min, max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smtClean="0">
                <a:cs typeface="Courier New" panose="02070309020205020404" pitchFamily="49" charset="0"/>
              </a:rPr>
              <a:t>Slicing expressions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smtClean="0">
                <a:cs typeface="Courier New" panose="02070309020205020404" pitchFamily="49" charset="0"/>
              </a:rPr>
              <a:t>The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000" smtClean="0">
                <a:cs typeface="Courier New" panose="02070309020205020404" pitchFamily="49" charset="0"/>
              </a:rPr>
              <a:t>,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000" smtClean="0">
                <a:cs typeface="Courier New" panose="02070309020205020404" pitchFamily="49" charset="0"/>
              </a:rPr>
              <a:t>, and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smtClean="0">
                <a:cs typeface="Courier New" panose="02070309020205020404" pitchFamily="49" charset="0"/>
              </a:rPr>
              <a:t> operators</a:t>
            </a:r>
          </a:p>
          <a:p>
            <a:pPr>
              <a:buFontTx/>
              <a:buChar char="•"/>
            </a:pPr>
            <a:endParaRPr lang="en-US" altLang="en-US" sz="28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Tuples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Tuples do not support the methods: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Tuples (cont’d.)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/>
              <a:t>Advantages for using tuples over lists: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Processing tuples is faster than processing lists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Tuples are safe 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Some operations in Python require use of tuples</a:t>
            </a:r>
          </a:p>
          <a:p>
            <a:pPr eaLnBrk="1" hangingPunct="1"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altLang="en-US" u="sng" smtClean="0">
                <a:cs typeface="Courier New" panose="02070309020205020404" pitchFamily="49" charset="0"/>
              </a:rPr>
              <a:t> function</a:t>
            </a:r>
            <a:r>
              <a:rPr lang="en-US" altLang="en-US" smtClean="0">
                <a:cs typeface="Courier New" panose="02070309020205020404" pitchFamily="49" charset="0"/>
              </a:rPr>
              <a:t>: converts tuple to list</a:t>
            </a:r>
          </a:p>
          <a:p>
            <a:pPr eaLnBrk="1" hangingPunct="1">
              <a:buFontTx/>
              <a:buChar char="•"/>
            </a:pPr>
            <a:r>
              <a:rPr lang="en-US" altLang="en-US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tuple()</a:t>
            </a:r>
            <a:r>
              <a:rPr lang="en-US" altLang="en-US" u="sng" smtClean="0">
                <a:cs typeface="Courier New" panose="02070309020205020404" pitchFamily="49" charset="0"/>
              </a:rPr>
              <a:t> function</a:t>
            </a:r>
            <a:r>
              <a:rPr lang="en-US" altLang="en-US" smtClean="0">
                <a:cs typeface="Courier New" panose="02070309020205020404" pitchFamily="49" charset="0"/>
              </a:rPr>
              <a:t>: converts list to tuple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Plotting Data with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smtClean="0"/>
              <a:t>The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sz="2800" smtClean="0"/>
              <a:t> package is a library for creating two-dimensional charts and graphs.</a:t>
            </a:r>
            <a:br>
              <a:rPr lang="en-US" altLang="en-US" sz="2800" smtClean="0"/>
            </a:br>
            <a:endParaRPr lang="en-US" altLang="en-US" sz="2800" smtClean="0"/>
          </a:p>
          <a:p>
            <a:pPr>
              <a:buFontTx/>
              <a:buChar char="•"/>
            </a:pPr>
            <a:r>
              <a:rPr lang="en-US" altLang="en-US" sz="2800" smtClean="0"/>
              <a:t>It is not part of the standard Python library, so you will have to install it separately, after you have installed Python on your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Plotting Data with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smtClean="0"/>
              <a:t>To install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sz="2400" smtClean="0"/>
              <a:t> on a Windows system, open a Command Prompt window and enter this command: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endParaRPr lang="en-US" altLang="en-US" sz="2400" smtClean="0"/>
          </a:p>
          <a:p>
            <a:pPr>
              <a:buFontTx/>
              <a:buChar char="•"/>
            </a:pPr>
            <a:r>
              <a:rPr lang="en-US" altLang="en-US" sz="2400" smtClean="0"/>
              <a:t>To install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sz="2400" smtClean="0"/>
              <a:t> on a Mac or Linux system, open a Terminal window and enter this command: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endParaRPr lang="en-US" altLang="en-US" sz="2400" smtClean="0"/>
          </a:p>
          <a:p>
            <a:pPr>
              <a:buFontTx/>
              <a:buChar char="•"/>
            </a:pPr>
            <a:r>
              <a:rPr lang="en-US" altLang="en-US" sz="2400" smtClean="0"/>
              <a:t>See Appendix F in your textbook for more information about packages and the </a:t>
            </a:r>
            <a:r>
              <a:rPr lang="en-US" altLang="en-US" sz="2400" b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US" altLang="en-US" sz="2400" smtClean="0"/>
              <a:t> utility.</a:t>
            </a:r>
          </a:p>
        </p:txBody>
      </p:sp>
      <p:sp>
        <p:nvSpPr>
          <p:cNvPr id="31748" name="TextBox 1"/>
          <p:cNvSpPr txBox="1">
            <a:spLocks noChangeArrowheads="1"/>
          </p:cNvSpPr>
          <p:nvPr/>
        </p:nvSpPr>
        <p:spPr bwMode="auto">
          <a:xfrm>
            <a:off x="2857500" y="2438400"/>
            <a:ext cx="3429000" cy="369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matplotlib</a:t>
            </a: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2455863" y="4097338"/>
            <a:ext cx="4232275" cy="369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pip3 install matplotlib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Topics (cont’d.)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Copying Lists</a:t>
            </a:r>
          </a:p>
          <a:p>
            <a:pPr>
              <a:buFontTx/>
              <a:buChar char="•"/>
            </a:pPr>
            <a:r>
              <a:rPr lang="en-US" altLang="en-US" smtClean="0"/>
              <a:t>Processing Lists</a:t>
            </a:r>
          </a:p>
          <a:p>
            <a:pPr>
              <a:buFontTx/>
              <a:buChar char="•"/>
            </a:pPr>
            <a:r>
              <a:rPr lang="en-US" altLang="en-US" smtClean="0"/>
              <a:t>Two-Dimensional Lists</a:t>
            </a:r>
          </a:p>
          <a:p>
            <a:pPr>
              <a:buFontTx/>
              <a:buChar char="•"/>
            </a:pPr>
            <a:r>
              <a:rPr lang="en-US" altLang="en-US" smtClean="0"/>
              <a:t>Tuples</a:t>
            </a:r>
          </a:p>
          <a:p>
            <a:pPr>
              <a:buFontTx/>
              <a:buChar char="•"/>
            </a:pPr>
            <a:r>
              <a:rPr lang="en-US" altLang="en-US" smtClean="0"/>
              <a:t>Plotting List Data with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smtClean="0"/>
              <a:t> Package</a:t>
            </a:r>
            <a:endParaRPr lang="he-IL" altLang="en-US" smtClean="0"/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Plotting Data with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smtClean="0"/>
              <a:t>To verify the package was installed, start IDLE and enter this command: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endParaRPr lang="en-US" altLang="en-US" sz="2400" smtClean="0"/>
          </a:p>
          <a:p>
            <a:pPr>
              <a:buFontTx/>
              <a:buChar char="•"/>
            </a:pPr>
            <a:r>
              <a:rPr lang="en-US" altLang="en-US" sz="2400" smtClean="0"/>
              <a:t>If you don't see any error messages, you can assume the package was properly installed.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endParaRPr lang="en-US" altLang="en-US" sz="2400" smtClean="0"/>
          </a:p>
        </p:txBody>
      </p:sp>
      <p:sp>
        <p:nvSpPr>
          <p:cNvPr id="32772" name="TextBox 1"/>
          <p:cNvSpPr txBox="1">
            <a:spLocks noChangeArrowheads="1"/>
          </p:cNvSpPr>
          <p:nvPr/>
        </p:nvSpPr>
        <p:spPr bwMode="auto">
          <a:xfrm>
            <a:off x="2857500" y="2895600"/>
            <a:ext cx="3429000" cy="369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matplotlib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Plotting Data with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smtClean="0"/>
              <a:t>The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sz="2800" smtClean="0"/>
              <a:t> package contains a module named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en-US" altLang="en-US" sz="2800" smtClean="0"/>
              <a:t> that you will need to import.</a:t>
            </a:r>
          </a:p>
          <a:p>
            <a:pPr>
              <a:buFontTx/>
              <a:buChar char="•"/>
            </a:pPr>
            <a:r>
              <a:rPr lang="en-US" altLang="en-US" sz="2800" smtClean="0"/>
              <a:t>Use the following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800" smtClean="0"/>
              <a:t> statement to </a:t>
            </a:r>
            <a:r>
              <a:rPr lang="en-US" altLang="en-US" sz="2800" smtClean="0">
                <a:cs typeface="Courier New" panose="02070309020205020404" pitchFamily="49" charset="0"/>
              </a:rPr>
              <a:t>import</a:t>
            </a:r>
            <a:r>
              <a:rPr lang="en-US" altLang="en-US" sz="2800" smtClean="0"/>
              <a:t> the module and create an alias named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en-US" sz="2800" smtClean="0"/>
              <a:t>:</a:t>
            </a:r>
            <a:r>
              <a:rPr lang="en-US" altLang="en-US" sz="2000" smtClean="0"/>
              <a:t/>
            </a:r>
            <a:br>
              <a:rPr lang="en-US" altLang="en-US" sz="2000" smtClean="0"/>
            </a:br>
            <a:endParaRPr lang="en-US" altLang="en-US" sz="2000" smtClean="0"/>
          </a:p>
        </p:txBody>
      </p:sp>
      <p:sp>
        <p:nvSpPr>
          <p:cNvPr id="33796" name="TextBox 1"/>
          <p:cNvSpPr txBox="1">
            <a:spLocks noChangeArrowheads="1"/>
          </p:cNvSpPr>
          <p:nvPr/>
        </p:nvSpPr>
        <p:spPr bwMode="auto">
          <a:xfrm>
            <a:off x="2019300" y="4267200"/>
            <a:ext cx="510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</p:txBody>
      </p:sp>
      <p:sp>
        <p:nvSpPr>
          <p:cNvPr id="33797" name="TextBox 2"/>
          <p:cNvSpPr txBox="1">
            <a:spLocks noChangeArrowheads="1"/>
          </p:cNvSpPr>
          <p:nvPr/>
        </p:nvSpPr>
        <p:spPr bwMode="auto">
          <a:xfrm>
            <a:off x="165100" y="5756275"/>
            <a:ext cx="881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For more information about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i="1"/>
              <a:t> statement, see Appendix E in your textbook.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Plotting a Line Graph with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US" altLang="en-US" b="0" smtClean="0">
                <a:cs typeface="Courier New" panose="02070309020205020404" pitchFamily="49" charset="0"/>
              </a:rPr>
              <a:t> Function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smtClean="0"/>
              <a:t>Use the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US" altLang="en-US" sz="2400" smtClean="0"/>
              <a:t> function to create a line graph that connects a series of points with straight lines.</a:t>
            </a:r>
          </a:p>
          <a:p>
            <a:pPr>
              <a:buFontTx/>
              <a:buChar char="•"/>
            </a:pPr>
            <a:r>
              <a:rPr lang="en-US" altLang="en-US" sz="2400" smtClean="0"/>
              <a:t>The line graph has a horizontal </a:t>
            </a:r>
            <a:r>
              <a:rPr lang="en-US" altLang="en-US" sz="2400" i="1" smtClean="0"/>
              <a:t>X</a:t>
            </a:r>
            <a:r>
              <a:rPr lang="en-US" altLang="en-US" sz="2400" smtClean="0"/>
              <a:t> axis, and a vertical </a:t>
            </a:r>
            <a:r>
              <a:rPr lang="en-US" altLang="en-US" sz="2400" i="1" smtClean="0"/>
              <a:t>Y</a:t>
            </a:r>
            <a:r>
              <a:rPr lang="en-US" altLang="en-US" sz="2400" smtClean="0"/>
              <a:t> axis. </a:t>
            </a:r>
          </a:p>
          <a:p>
            <a:pPr>
              <a:buFontTx/>
              <a:buChar char="•"/>
            </a:pPr>
            <a:r>
              <a:rPr lang="en-US" altLang="en-US" sz="2400" smtClean="0"/>
              <a:t>Each point in the graph is located at a (</a:t>
            </a:r>
            <a:r>
              <a:rPr lang="en-US" altLang="en-US" sz="2400" i="1" smtClean="0"/>
              <a:t>X</a:t>
            </a:r>
            <a:r>
              <a:rPr lang="en-US" altLang="en-US" sz="2400" smtClean="0"/>
              <a:t>,</a:t>
            </a:r>
            <a:r>
              <a:rPr lang="en-US" altLang="en-US" sz="2400" i="1" smtClean="0"/>
              <a:t>Y</a:t>
            </a:r>
            <a:r>
              <a:rPr lang="en-US" altLang="en-US" sz="2400" smtClean="0"/>
              <a:t>) coordinate.</a:t>
            </a:r>
            <a:endParaRPr lang="en-US" altLang="en-US" sz="1600" smtClean="0"/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3963988"/>
            <a:ext cx="31242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Plotting a Line Graph with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US" altLang="en-US" b="0" smtClean="0">
                <a:cs typeface="Courier New" panose="02070309020205020404" pitchFamily="49" charset="0"/>
              </a:rPr>
              <a:t> Function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09600" y="1905000"/>
            <a:ext cx="8229600" cy="388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5844" name="TextBox 1"/>
          <p:cNvSpPr txBox="1">
            <a:spLocks noChangeArrowheads="1"/>
          </p:cNvSpPr>
          <p:nvPr/>
        </p:nvSpPr>
        <p:spPr bwMode="auto">
          <a:xfrm>
            <a:off x="171450" y="1600200"/>
            <a:ext cx="880110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Program 7-19 (line_graph1.py)</a:t>
            </a:r>
            <a:endParaRPr lang="en-US" altLang="en-US"/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 This program displays a simple line graph.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import matplotlib.pyplot as plt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4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def main():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# Create lists with the X and Y coordinates of each data point.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6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x_coords = [0, 1, 2, 3, 4]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7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y_coords = [0, 3, 1, 5, 2]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8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9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# Build the line graph.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plt.plot(x_coords, y_coords)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# Display the line graph.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plt.show()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en-US" altLang="en-US" sz="160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 Call the main function.</a:t>
            </a:r>
            <a:endParaRPr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solidFill>
                  <a:srgbClr val="0070C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1600">
                <a:latin typeface="Courier New" panose="02070309020205020404" pitchFamily="49" charset="0"/>
              </a:rPr>
              <a:t> main()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0" y="3835400"/>
            <a:ext cx="3124200" cy="2343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Plotting a Line Graph with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US" altLang="en-US" b="0" smtClean="0">
                <a:cs typeface="Courier New" panose="02070309020205020404" pitchFamily="49" charset="0"/>
              </a:rPr>
              <a:t> Function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smtClean="0"/>
              <a:t>You can change the lower and upper limits of the </a:t>
            </a:r>
            <a:r>
              <a:rPr lang="en-US" altLang="en-US" sz="2400" i="1" smtClean="0"/>
              <a:t>X</a:t>
            </a:r>
            <a:r>
              <a:rPr lang="en-US" altLang="en-US" sz="2400" smtClean="0"/>
              <a:t> and </a:t>
            </a:r>
            <a:r>
              <a:rPr lang="en-US" altLang="en-US" sz="2400" i="1" smtClean="0"/>
              <a:t>Y</a:t>
            </a:r>
            <a:r>
              <a:rPr lang="en-US" altLang="en-US" sz="2400" smtClean="0"/>
              <a:t> axes by calling the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altLang="en-US" sz="2400" smtClean="0"/>
              <a:t> and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altLang="en-US" sz="2400" smtClean="0"/>
              <a:t> functions. Example: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endParaRPr lang="en-US" altLang="en-US" sz="2400" smtClean="0"/>
          </a:p>
          <a:p>
            <a:pPr>
              <a:buFontTx/>
              <a:buChar char="•"/>
            </a:pPr>
            <a:r>
              <a:rPr lang="en-US" altLang="en-US" sz="2400" smtClean="0"/>
              <a:t>This code does the following:</a:t>
            </a:r>
          </a:p>
          <a:p>
            <a:pPr lvl="1"/>
            <a:r>
              <a:rPr lang="en-US" altLang="en-US" sz="2000" smtClean="0"/>
              <a:t>Causes the 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 axis to begin at 1 and end at 100</a:t>
            </a:r>
          </a:p>
          <a:p>
            <a:pPr lvl="1"/>
            <a:r>
              <a:rPr lang="en-US" altLang="en-US" sz="2000" smtClean="0"/>
              <a:t>Causes the </a:t>
            </a:r>
            <a:r>
              <a:rPr lang="en-US" altLang="en-US" sz="2000" i="1" smtClean="0"/>
              <a:t>Y</a:t>
            </a:r>
            <a:r>
              <a:rPr lang="en-US" altLang="en-US" sz="2000" smtClean="0"/>
              <a:t> axis to begin at 10 and end at 50</a:t>
            </a:r>
          </a:p>
          <a:p>
            <a:pPr>
              <a:buFontTx/>
              <a:buChar char="•"/>
            </a:pPr>
            <a:endParaRPr lang="en-US" altLang="en-US" sz="1200" smtClean="0"/>
          </a:p>
        </p:txBody>
      </p:sp>
      <p:sp>
        <p:nvSpPr>
          <p:cNvPr id="36868" name="TextBox 1"/>
          <p:cNvSpPr txBox="1">
            <a:spLocks noChangeArrowheads="1"/>
          </p:cNvSpPr>
          <p:nvPr/>
        </p:nvSpPr>
        <p:spPr bwMode="auto">
          <a:xfrm>
            <a:off x="1371600" y="30480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plt.xlim(xmin=1, xmax=100)</a:t>
            </a:r>
            <a:endParaRPr lang="en-US" altLang="en-US"/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plt.ylim(ymin=10, ymax=50)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Plotting a Line Graph with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US" altLang="en-US" b="0" smtClean="0">
                <a:cs typeface="Courier New" panose="02070309020205020404" pitchFamily="49" charset="0"/>
              </a:rPr>
              <a:t> Function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customize each tick mark's label with the </a:t>
            </a:r>
            <a:r>
              <a:rPr lang="en-US" altLang="en-US" sz="240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xticks</a:t>
            </a:r>
            <a:r>
              <a:rPr lang="en-US" altLang="en-US" sz="24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en-US" sz="2400" smtClean="0">
                <a:latin typeface="Courier New" panose="02070309020205020404" pitchFamily="49" charset="0"/>
              </a:rPr>
              <a:t>yticks</a:t>
            </a:r>
            <a:r>
              <a:rPr lang="en-US" altLang="en-US" sz="2400" smtClean="0">
                <a:latin typeface="Calibri" panose="020F0502020204030204" pitchFamily="34" charset="0"/>
              </a:rPr>
              <a:t> functions.</a:t>
            </a:r>
          </a:p>
          <a:p>
            <a:pPr>
              <a:buFontTx/>
              <a:buChar char="•"/>
            </a:pPr>
            <a:r>
              <a:rPr lang="en-US" altLang="en-US" sz="2400" smtClean="0">
                <a:latin typeface="Calibri" panose="020F0502020204030204" pitchFamily="34" charset="0"/>
              </a:rPr>
              <a:t>These functions each take two lists as arguments. </a:t>
            </a:r>
          </a:p>
          <a:p>
            <a:pPr lvl="1"/>
            <a:r>
              <a:rPr lang="en-US" altLang="en-US" sz="2000" smtClean="0">
                <a:latin typeface="Calibri" panose="020F0502020204030204" pitchFamily="34" charset="0"/>
              </a:rPr>
              <a:t>The first argument is a list of tick mark locations</a:t>
            </a:r>
          </a:p>
          <a:p>
            <a:pPr lvl="1"/>
            <a:r>
              <a:rPr lang="en-US" altLang="en-US" sz="2000" smtClean="0">
                <a:latin typeface="Calibri" panose="020F0502020204030204" pitchFamily="34" charset="0"/>
              </a:rPr>
              <a:t>The second argument is a list of labels to display at the specified locations. </a:t>
            </a:r>
            <a:endParaRPr lang="en-US" altLang="en-US" sz="2400" smtClean="0"/>
          </a:p>
        </p:txBody>
      </p:sp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762000" y="4038600"/>
            <a:ext cx="77724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800"/>
              </a:spcAft>
            </a:pPr>
            <a:r>
              <a:rPr lang="en-US" altLang="en-US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plt.xticks([0, 1, 2, 3, 4],</a:t>
            </a:r>
            <a:endParaRPr lang="en-US" alt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Aft>
                <a:spcPts val="800"/>
              </a:spcAft>
            </a:pPr>
            <a:r>
              <a:rPr lang="en-US" altLang="en-US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['2016', '2017', '2018', '2019', '2020'])</a:t>
            </a:r>
            <a:endParaRPr lang="en-US" alt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Aft>
                <a:spcPts val="800"/>
              </a:spcAft>
            </a:pPr>
            <a:r>
              <a:rPr lang="en-US" altLang="en-US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plt.yticks([0, 1, 2, 3, 4, 5],</a:t>
            </a:r>
            <a:endParaRPr lang="en-US" alt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['$0m', '$1m', '$2m', '$3m', '$4m', '$5m'])</a:t>
            </a:r>
            <a:endParaRPr lang="en-US" altLang="en-US"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Program 7-24</a:t>
            </a:r>
          </a:p>
        </p:txBody>
      </p:sp>
      <p:sp>
        <p:nvSpPr>
          <p:cNvPr id="38915" name="TextBox 7"/>
          <p:cNvSpPr txBox="1">
            <a:spLocks noChangeArrowheads="1"/>
          </p:cNvSpPr>
          <p:nvPr/>
        </p:nvSpPr>
        <p:spPr bwMode="auto">
          <a:xfrm>
            <a:off x="304800" y="1447800"/>
            <a:ext cx="8382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 1</a:t>
            </a:r>
            <a:r>
              <a:rPr lang="en-US" altLang="en-US" sz="1600">
                <a:latin typeface="Courier New" panose="02070309020205020404" pitchFamily="49" charset="0"/>
              </a:rPr>
              <a:t> # This program displays a simple line graph.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 2</a:t>
            </a:r>
            <a:r>
              <a:rPr lang="en-US" altLang="en-US" sz="1600">
                <a:latin typeface="Courier New" panose="02070309020205020404" pitchFamily="49" charset="0"/>
              </a:rPr>
              <a:t> import matplotlib.pyplot as plt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 3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 4</a:t>
            </a:r>
            <a:r>
              <a:rPr lang="en-US" altLang="en-US" sz="1600">
                <a:latin typeface="Courier New" panose="02070309020205020404" pitchFamily="49" charset="0"/>
              </a:rPr>
              <a:t> def main():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 5</a:t>
            </a:r>
            <a:r>
              <a:rPr lang="en-US" altLang="en-US" sz="1600">
                <a:latin typeface="Courier New" panose="02070309020205020404" pitchFamily="49" charset="0"/>
              </a:rPr>
              <a:t>     # Create lists with the X,Y coordinates of each data point.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 6</a:t>
            </a:r>
            <a:r>
              <a:rPr lang="en-US" altLang="en-US" sz="1600">
                <a:latin typeface="Courier New" panose="02070309020205020404" pitchFamily="49" charset="0"/>
              </a:rPr>
              <a:t>     x_coords = [0, 1, 2, 3, 4]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 7</a:t>
            </a:r>
            <a:r>
              <a:rPr lang="en-US" altLang="en-US" sz="1600">
                <a:latin typeface="Courier New" panose="02070309020205020404" pitchFamily="49" charset="0"/>
              </a:rPr>
              <a:t>     y_coords = [0, 3, 1, 5, 2]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 8</a:t>
            </a:r>
            <a:r>
              <a:rPr lang="en-US" altLang="en-US" sz="1600">
                <a:latin typeface="Courier New" panose="02070309020205020404" pitchFamily="49" charset="0"/>
              </a:rPr>
              <a:t>     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 9</a:t>
            </a:r>
            <a:r>
              <a:rPr lang="en-US" altLang="en-US" sz="1600">
                <a:latin typeface="Courier New" panose="02070309020205020404" pitchFamily="49" charset="0"/>
              </a:rPr>
              <a:t>     # Build the line graph.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1600">
                <a:latin typeface="Courier New" panose="02070309020205020404" pitchFamily="49" charset="0"/>
              </a:rPr>
              <a:t>     plt.plot(x_coords, y_coords, marker='o')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12</a:t>
            </a:r>
            <a:r>
              <a:rPr lang="en-US" altLang="en-US" sz="1600">
                <a:latin typeface="Courier New" panose="02070309020205020404" pitchFamily="49" charset="0"/>
              </a:rPr>
              <a:t>     # Add a title.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13</a:t>
            </a:r>
            <a:r>
              <a:rPr lang="en-US" altLang="en-US" sz="1600">
                <a:latin typeface="Courier New" panose="02070309020205020404" pitchFamily="49" charset="0"/>
              </a:rPr>
              <a:t>     plt.title('Sales by Year')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14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15</a:t>
            </a:r>
            <a:r>
              <a:rPr lang="en-US" altLang="en-US" sz="1600">
                <a:latin typeface="Courier New" panose="02070309020205020404" pitchFamily="49" charset="0"/>
              </a:rPr>
              <a:t>     # Add labels to the axes.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1600">
                <a:latin typeface="Courier New" panose="02070309020205020404" pitchFamily="49" charset="0"/>
              </a:rPr>
              <a:t>     plt.xlabel('Year')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17</a:t>
            </a:r>
            <a:r>
              <a:rPr lang="en-US" altLang="en-US" sz="1600">
                <a:latin typeface="Courier New" panose="02070309020205020404" pitchFamily="49" charset="0"/>
              </a:rPr>
              <a:t>     plt.ylabel('Sales')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18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endParaRPr lang="en-US" altLang="en-US" sz="1600"/>
          </a:p>
        </p:txBody>
      </p:sp>
      <p:sp>
        <p:nvSpPr>
          <p:cNvPr id="38916" name="TextBox 9"/>
          <p:cNvSpPr txBox="1">
            <a:spLocks noChangeArrowheads="1"/>
          </p:cNvSpPr>
          <p:nvPr/>
        </p:nvSpPr>
        <p:spPr bwMode="auto">
          <a:xfrm>
            <a:off x="7219950" y="62484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Continued…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Program 7-24 (continued)</a:t>
            </a:r>
          </a:p>
        </p:txBody>
      </p:sp>
      <p:sp>
        <p:nvSpPr>
          <p:cNvPr id="39939" name="TextBox 8"/>
          <p:cNvSpPr txBox="1">
            <a:spLocks noChangeArrowheads="1"/>
          </p:cNvSpPr>
          <p:nvPr/>
        </p:nvSpPr>
        <p:spPr bwMode="auto">
          <a:xfrm>
            <a:off x="647700" y="1828800"/>
            <a:ext cx="7848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19</a:t>
            </a:r>
            <a:r>
              <a:rPr lang="en-US" altLang="en-US" sz="1600">
                <a:latin typeface="Courier New" panose="02070309020205020404" pitchFamily="49" charset="0"/>
              </a:rPr>
              <a:t>     # Customize the tick marks.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20</a:t>
            </a:r>
            <a:r>
              <a:rPr lang="en-US" altLang="en-US" sz="1600">
                <a:latin typeface="Courier New" panose="02070309020205020404" pitchFamily="49" charset="0"/>
              </a:rPr>
              <a:t>     plt.xticks([0, 1, 2, 3, 4],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21</a:t>
            </a:r>
            <a:r>
              <a:rPr lang="en-US" altLang="en-US" sz="1600">
                <a:latin typeface="Courier New" panose="02070309020205020404" pitchFamily="49" charset="0"/>
              </a:rPr>
              <a:t>                ['2016', '2017', '2018', '2019', '2020'])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22</a:t>
            </a:r>
            <a:r>
              <a:rPr lang="en-US" altLang="en-US" sz="1600">
                <a:latin typeface="Courier New" panose="02070309020205020404" pitchFamily="49" charset="0"/>
              </a:rPr>
              <a:t>     plt.yticks([0, 1, 2, 3, 4, 5],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23</a:t>
            </a:r>
            <a:r>
              <a:rPr lang="en-US" altLang="en-US" sz="1600">
                <a:latin typeface="Courier New" panose="02070309020205020404" pitchFamily="49" charset="0"/>
              </a:rPr>
              <a:t>                ['$0m', '$1m', '$2m', '$3m', '$4m', '$5m'])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24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25</a:t>
            </a:r>
            <a:r>
              <a:rPr lang="en-US" altLang="en-US" sz="1600">
                <a:latin typeface="Courier New" panose="02070309020205020404" pitchFamily="49" charset="0"/>
              </a:rPr>
              <a:t>     # Add a grid.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26</a:t>
            </a:r>
            <a:r>
              <a:rPr lang="en-US" altLang="en-US" sz="1600">
                <a:latin typeface="Courier New" panose="02070309020205020404" pitchFamily="49" charset="0"/>
              </a:rPr>
              <a:t>     plt.grid(True)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27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28</a:t>
            </a:r>
            <a:r>
              <a:rPr lang="en-US" altLang="en-US" sz="1600">
                <a:latin typeface="Courier New" panose="02070309020205020404" pitchFamily="49" charset="0"/>
              </a:rPr>
              <a:t>     # Display the line graph.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29</a:t>
            </a:r>
            <a:r>
              <a:rPr lang="en-US" altLang="en-US" sz="1600">
                <a:latin typeface="Courier New" panose="02070309020205020404" pitchFamily="49" charset="0"/>
              </a:rPr>
              <a:t>     plt.show()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30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31</a:t>
            </a:r>
            <a:r>
              <a:rPr lang="en-US" altLang="en-US" sz="1600">
                <a:latin typeface="Courier New" panose="02070309020205020404" pitchFamily="49" charset="0"/>
              </a:rPr>
              <a:t> # Call the main function.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808080"/>
                </a:solidFill>
                <a:latin typeface="Courier New" panose="02070309020205020404" pitchFamily="49" charset="0"/>
              </a:rPr>
              <a:t>32</a:t>
            </a:r>
            <a:r>
              <a:rPr lang="en-US" altLang="en-US" sz="1600">
                <a:latin typeface="Courier New" panose="02070309020205020404" pitchFamily="49" charset="0"/>
              </a:rPr>
              <a:t> main()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Output of Program 7-24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5000"/>
            <a:ext cx="480536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Callout: Line 4"/>
          <p:cNvSpPr>
            <a:spLocks/>
          </p:cNvSpPr>
          <p:nvPr/>
        </p:nvSpPr>
        <p:spPr bwMode="auto">
          <a:xfrm>
            <a:off x="6400800" y="1524000"/>
            <a:ext cx="1905000" cy="609600"/>
          </a:xfrm>
          <a:prstGeom prst="borderCallout1">
            <a:avLst>
              <a:gd name="adj1" fmla="val 42144"/>
              <a:gd name="adj2" fmla="val -3019"/>
              <a:gd name="adj3" fmla="val 102866"/>
              <a:gd name="adj4" fmla="val -39852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</a:rPr>
              <a:t>Displayed by the </a:t>
            </a:r>
            <a:r>
              <a:rPr lang="en-US" alt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title()</a:t>
            </a:r>
            <a:r>
              <a:rPr lang="en-US" altLang="en-US" sz="1600">
                <a:solidFill>
                  <a:schemeClr val="bg1"/>
                </a:solidFill>
              </a:rPr>
              <a:t> function.</a:t>
            </a:r>
          </a:p>
        </p:txBody>
      </p:sp>
      <p:sp>
        <p:nvSpPr>
          <p:cNvPr id="40965" name="Callout: Line 8"/>
          <p:cNvSpPr>
            <a:spLocks/>
          </p:cNvSpPr>
          <p:nvPr/>
        </p:nvSpPr>
        <p:spPr bwMode="auto">
          <a:xfrm>
            <a:off x="5791200" y="5889625"/>
            <a:ext cx="2133600" cy="609600"/>
          </a:xfrm>
          <a:prstGeom prst="borderCallout1">
            <a:avLst>
              <a:gd name="adj1" fmla="val 42144"/>
              <a:gd name="adj2" fmla="val -3019"/>
              <a:gd name="adj3" fmla="val -70528"/>
              <a:gd name="adj4" fmla="val -32931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</a:rPr>
              <a:t>Displayed by the </a:t>
            </a:r>
            <a:r>
              <a:rPr lang="en-US" alt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xlabel()</a:t>
            </a:r>
            <a:r>
              <a:rPr lang="en-US" altLang="en-US" sz="1600">
                <a:solidFill>
                  <a:schemeClr val="bg1"/>
                </a:solidFill>
              </a:rPr>
              <a:t> function.</a:t>
            </a:r>
          </a:p>
        </p:txBody>
      </p:sp>
      <p:sp>
        <p:nvSpPr>
          <p:cNvPr id="40966" name="Callout: Line 9"/>
          <p:cNvSpPr>
            <a:spLocks/>
          </p:cNvSpPr>
          <p:nvPr/>
        </p:nvSpPr>
        <p:spPr bwMode="auto">
          <a:xfrm>
            <a:off x="533400" y="3962400"/>
            <a:ext cx="2057400" cy="609600"/>
          </a:xfrm>
          <a:prstGeom prst="borderCallout1">
            <a:avLst>
              <a:gd name="adj1" fmla="val 38019"/>
              <a:gd name="adj2" fmla="val 101787"/>
              <a:gd name="adj3" fmla="val -12727"/>
              <a:gd name="adj4" fmla="val 110019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</a:rPr>
              <a:t>Displayed by the </a:t>
            </a:r>
            <a:r>
              <a:rPr lang="en-US" alt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ylabel()</a:t>
            </a:r>
            <a:r>
              <a:rPr lang="en-US" altLang="en-US" sz="1600">
                <a:solidFill>
                  <a:schemeClr val="bg1"/>
                </a:solidFill>
              </a:rPr>
              <a:t> function.</a:t>
            </a:r>
          </a:p>
        </p:txBody>
      </p:sp>
      <p:sp>
        <p:nvSpPr>
          <p:cNvPr id="40967" name="Callout: Line 10"/>
          <p:cNvSpPr>
            <a:spLocks/>
          </p:cNvSpPr>
          <p:nvPr/>
        </p:nvSpPr>
        <p:spPr bwMode="auto">
          <a:xfrm>
            <a:off x="762000" y="5638800"/>
            <a:ext cx="2057400" cy="609600"/>
          </a:xfrm>
          <a:prstGeom prst="borderCallout1">
            <a:avLst>
              <a:gd name="adj1" fmla="val 38019"/>
              <a:gd name="adj2" fmla="val 101787"/>
              <a:gd name="adj3" fmla="val -48509"/>
              <a:gd name="adj4" fmla="val 116546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</a:rPr>
              <a:t>Displayed by the </a:t>
            </a:r>
            <a:r>
              <a:rPr lang="en-US" alt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xticks()</a:t>
            </a:r>
            <a:r>
              <a:rPr lang="en-US" altLang="en-US" sz="1600">
                <a:solidFill>
                  <a:schemeClr val="bg1"/>
                </a:solidFill>
              </a:rPr>
              <a:t> function.</a:t>
            </a:r>
          </a:p>
        </p:txBody>
      </p:sp>
      <p:sp>
        <p:nvSpPr>
          <p:cNvPr id="40968" name="Callout: Line 11"/>
          <p:cNvSpPr>
            <a:spLocks/>
          </p:cNvSpPr>
          <p:nvPr/>
        </p:nvSpPr>
        <p:spPr bwMode="auto">
          <a:xfrm>
            <a:off x="571500" y="1636713"/>
            <a:ext cx="2057400" cy="609600"/>
          </a:xfrm>
          <a:prstGeom prst="borderCallout1">
            <a:avLst>
              <a:gd name="adj1" fmla="val 38019"/>
              <a:gd name="adj2" fmla="val 101787"/>
              <a:gd name="adj3" fmla="val 78097"/>
              <a:gd name="adj4" fmla="val 115319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</a:rPr>
              <a:t>Displayed by the </a:t>
            </a:r>
            <a:r>
              <a:rPr lang="en-US" alt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yticks()</a:t>
            </a:r>
            <a:r>
              <a:rPr lang="en-US" altLang="en-US" sz="1600">
                <a:solidFill>
                  <a:schemeClr val="bg1"/>
                </a:solidFill>
              </a:rPr>
              <a:t>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Plotting a Bar Chart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smtClean="0"/>
              <a:t>Use the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2800" smtClean="0"/>
              <a:t> function in the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en-US" sz="2800" smtClean="0"/>
              <a:t> module to create a bar chart.</a:t>
            </a:r>
            <a:br>
              <a:rPr lang="en-US" altLang="en-US" sz="2800" smtClean="0"/>
            </a:br>
            <a:endParaRPr lang="en-US" altLang="en-US" sz="2800" smtClean="0"/>
          </a:p>
          <a:p>
            <a:pPr>
              <a:buFontTx/>
              <a:buChar char="•"/>
            </a:pPr>
            <a:r>
              <a:rPr lang="en-US" altLang="en-US" sz="28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function needs two lists: one with the </a:t>
            </a:r>
            <a:r>
              <a:rPr lang="en-US" altLang="en-US" sz="2800" i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sz="28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coordinates of each bar's left edge, and another with the heights of each bar, along the </a:t>
            </a:r>
            <a:r>
              <a:rPr lang="en-US" altLang="en-US" sz="2800" i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altLang="en-US" sz="28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axis. 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Sequences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smtClean="0"/>
              <a:t>Sequence</a:t>
            </a:r>
            <a:r>
              <a:rPr lang="en-US" altLang="en-US" smtClean="0"/>
              <a:t>: an object that contains multiple items of data</a:t>
            </a:r>
          </a:p>
          <a:p>
            <a:pPr lvl="1"/>
            <a:r>
              <a:rPr lang="en-US" altLang="en-US" smtClean="0"/>
              <a:t>The items are stored in sequence one after another</a:t>
            </a:r>
          </a:p>
          <a:p>
            <a:pPr>
              <a:buFontTx/>
              <a:buChar char="•"/>
            </a:pPr>
            <a:r>
              <a:rPr lang="en-US" altLang="en-US" smtClean="0"/>
              <a:t>Python provides different types of sequences, including lists and tuples</a:t>
            </a:r>
          </a:p>
          <a:p>
            <a:pPr lvl="1"/>
            <a:r>
              <a:rPr lang="en-US" altLang="en-US" smtClean="0"/>
              <a:t>The difference between these is that a list is mutable and a tuple is immutable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Plotting a Bar Chart</a:t>
            </a: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457200" y="2286000"/>
            <a:ext cx="5181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left_edges = [0, 10, 20, 30, 40]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heights = [100, 200, 300, 400, 500]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plt.bar(left_edges, heights)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352800"/>
            <a:ext cx="3922713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Plotting a Bar Chart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000" smtClean="0"/>
              <a:t>The default width of </a:t>
            </a:r>
            <a:r>
              <a:rPr lang="en-US" altLang="en-US" sz="2400" smtClean="0"/>
              <a:t>each</a:t>
            </a:r>
            <a:r>
              <a:rPr lang="en-US" altLang="en-US" sz="2000" smtClean="0"/>
              <a:t> bar in a bar graph is 0.8 along the 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 axis. </a:t>
            </a:r>
          </a:p>
          <a:p>
            <a:pPr>
              <a:buFontTx/>
              <a:buChar char="•"/>
            </a:pPr>
            <a:r>
              <a:rPr lang="en-US" altLang="en-US" sz="2000" smtClean="0"/>
              <a:t>You can change the bar width by passing a third argument to the </a:t>
            </a:r>
            <a:r>
              <a:rPr lang="en-US" altLang="en-US" sz="2000" b="0" smtClean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2000" smtClean="0"/>
              <a:t> function. </a:t>
            </a:r>
            <a:endParaRPr lang="en-US" altLang="en-US" sz="1800" smtClean="0"/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685800" y="3733800"/>
            <a:ext cx="4495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left_edges = [0, 10, 20, 30, 40]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heights = [100, 200, 300, 400, 500]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bar_width = 5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plt.bar(left_edges, heights, bar_width)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440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63" y="3733800"/>
            <a:ext cx="3562350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Plotting a Bar Chart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smtClean="0"/>
              <a:t>The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2400" smtClean="0"/>
              <a:t> function has a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sz="2400" smtClean="0"/>
              <a:t> parameter that you can use to change the colors of the bars. </a:t>
            </a:r>
          </a:p>
          <a:p>
            <a:pPr>
              <a:buFontTx/>
              <a:buChar char="•"/>
            </a:pPr>
            <a:r>
              <a:rPr lang="en-US" altLang="en-US" sz="2400" smtClean="0"/>
              <a:t>The argument that you pass into this parameter is a tuple containing a series of color codes. </a:t>
            </a:r>
            <a:endParaRPr lang="en-US" altLang="en-US" sz="140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38400" y="3657600"/>
          <a:ext cx="4267200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1295400">
                  <a:extLst>
                    <a:ext uri="{9D8B030D-6E8A-4147-A177-3AD203B41FA5}">
                      <a16:colId xmlns:a16="http://schemas.microsoft.com/office/drawing/2014/main" val="202130691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376700071"/>
                    </a:ext>
                  </a:extLst>
                </a:gridCol>
              </a:tblGrid>
              <a:tr h="2437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Color Code</a:t>
                      </a:r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Corresponding Color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915596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'b'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Blue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568548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'g'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Green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719653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'r'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49843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'c'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Cyan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555210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'm'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Magenta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578367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'y'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Yellow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641938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'k'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Black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813087"/>
                  </a:ext>
                </a:extLst>
              </a:tr>
              <a:tr h="24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'w'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White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429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Plotting a Bar Chart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smtClean="0"/>
              <a:t>Example of how to pass a tuple of color codes as a keyword argument: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endParaRPr lang="en-US" altLang="en-US" sz="2400" smtClean="0"/>
          </a:p>
          <a:p>
            <a:pPr>
              <a:buFontTx/>
              <a:buChar char="•"/>
            </a:pPr>
            <a:r>
              <a:rPr lang="en-US" altLang="en-US" sz="2400" smtClean="0"/>
              <a:t>The colors of the bars in the resulting bar chart will be as follows:</a:t>
            </a:r>
          </a:p>
          <a:p>
            <a:pPr lvl="1"/>
            <a:r>
              <a:rPr lang="en-US" altLang="en-US" sz="2000" smtClean="0"/>
              <a:t>The first bar will be red.</a:t>
            </a:r>
          </a:p>
          <a:p>
            <a:pPr lvl="1"/>
            <a:r>
              <a:rPr lang="en-US" altLang="en-US" sz="2000" smtClean="0"/>
              <a:t>The second bar will be green.</a:t>
            </a:r>
          </a:p>
          <a:p>
            <a:pPr lvl="1"/>
            <a:r>
              <a:rPr lang="en-US" altLang="en-US" sz="2000" smtClean="0"/>
              <a:t>The third bar will be blue.</a:t>
            </a:r>
          </a:p>
          <a:p>
            <a:pPr lvl="1"/>
            <a:r>
              <a:rPr lang="en-US" altLang="en-US" sz="2000" smtClean="0"/>
              <a:t>The fourth bar will be white.</a:t>
            </a:r>
          </a:p>
          <a:p>
            <a:pPr lvl="1"/>
            <a:r>
              <a:rPr lang="en-US" altLang="en-US" sz="2000" smtClean="0"/>
              <a:t>The fifth bar will be black.</a:t>
            </a:r>
          </a:p>
          <a:p>
            <a:pPr>
              <a:buFontTx/>
              <a:buChar char="•"/>
            </a:pPr>
            <a:endParaRPr lang="en-US" altLang="en-US" sz="2400" smtClean="0"/>
          </a:p>
        </p:txBody>
      </p:sp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838200" y="2819400"/>
            <a:ext cx="7315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Courier New" panose="02070309020205020404" pitchFamily="49" charset="0"/>
              </a:rPr>
              <a:t>plt.bar(left_edges, heights, color=('r', 'g', 'b', 'w', 'k'))</a:t>
            </a:r>
            <a:endParaRPr lang="en-US" alt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Plotting a Bar Chart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smtClean="0"/>
              <a:t>Use the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altLang="en-US" sz="2400" smtClean="0"/>
              <a:t> and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altLang="en-US" sz="2400" smtClean="0"/>
              <a:t> functions to add labels to the </a:t>
            </a:r>
            <a:r>
              <a:rPr lang="en-US" altLang="en-US" sz="2400" i="1" smtClean="0"/>
              <a:t>X</a:t>
            </a:r>
            <a:r>
              <a:rPr lang="en-US" altLang="en-US" sz="2400" smtClean="0"/>
              <a:t> and </a:t>
            </a:r>
            <a:r>
              <a:rPr lang="en-US" altLang="en-US" sz="2400" i="1" smtClean="0"/>
              <a:t>Y</a:t>
            </a:r>
            <a:r>
              <a:rPr lang="en-US" altLang="en-US" sz="2400" smtClean="0"/>
              <a:t> axes.</a:t>
            </a:r>
            <a:br>
              <a:rPr lang="en-US" altLang="en-US" sz="2400" smtClean="0"/>
            </a:br>
            <a:endParaRPr lang="en-US" altLang="en-US" sz="2400" smtClean="0"/>
          </a:p>
          <a:p>
            <a:pPr>
              <a:buFontTx/>
              <a:buChar char="•"/>
            </a:pPr>
            <a:r>
              <a:rPr lang="en-US" altLang="en-US" sz="2400" smtClean="0"/>
              <a:t>Use the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xticks</a:t>
            </a:r>
            <a:r>
              <a:rPr lang="en-US" altLang="en-US" sz="2400" smtClean="0"/>
              <a:t> function to display custom tick mark labels along the </a:t>
            </a:r>
            <a:r>
              <a:rPr lang="en-US" altLang="en-US" sz="2400" i="1" smtClean="0"/>
              <a:t>X</a:t>
            </a:r>
            <a:r>
              <a:rPr lang="en-US" altLang="en-US" sz="2400" smtClean="0"/>
              <a:t> axis</a:t>
            </a:r>
            <a:br>
              <a:rPr lang="en-US" altLang="en-US" sz="2400" smtClean="0"/>
            </a:br>
            <a:endParaRPr lang="en-US" altLang="en-US" sz="2400" smtClean="0"/>
          </a:p>
          <a:p>
            <a:pPr>
              <a:buFontTx/>
              <a:buChar char="•"/>
            </a:pPr>
            <a:r>
              <a:rPr lang="en-US" altLang="en-US" sz="2400" smtClean="0"/>
              <a:t>Use the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yticks</a:t>
            </a:r>
            <a:r>
              <a:rPr lang="en-US" altLang="en-US" sz="2400" smtClean="0"/>
              <a:t> function to display custom tick mark labels along the </a:t>
            </a:r>
            <a:r>
              <a:rPr lang="en-US" altLang="en-US" sz="2400" i="1" smtClean="0"/>
              <a:t>Y</a:t>
            </a:r>
            <a:r>
              <a:rPr lang="en-US" altLang="en-US" sz="2400" smtClean="0"/>
              <a:t> axis.</a:t>
            </a:r>
            <a:br>
              <a:rPr lang="en-US" altLang="en-US" sz="2400" smtClean="0"/>
            </a:b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Plotting a Pie Chart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smtClean="0"/>
              <a:t>You use the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pie</a:t>
            </a:r>
            <a:r>
              <a:rPr lang="en-US" altLang="en-US" sz="2400" smtClean="0"/>
              <a:t> function in the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 </a:t>
            </a:r>
            <a:r>
              <a:rPr lang="en-US" altLang="en-US" sz="2400" smtClean="0"/>
              <a:t>module to create a pie chart.</a:t>
            </a:r>
            <a:br>
              <a:rPr lang="en-US" altLang="en-US" sz="2400" smtClean="0"/>
            </a:br>
            <a:endParaRPr lang="en-US" altLang="en-US" sz="2400" smtClean="0"/>
          </a:p>
          <a:p>
            <a:pPr>
              <a:buFontTx/>
              <a:buChar char="•"/>
            </a:pPr>
            <a:r>
              <a:rPr lang="en-US" altLang="en-US" sz="2400" smtClean="0"/>
              <a:t>When you call the </a:t>
            </a:r>
            <a:r>
              <a:rPr lang="en-US" altLang="en-US" sz="2400" smtClean="0">
                <a:latin typeface="Courier New" panose="02070309020205020404" pitchFamily="49" charset="0"/>
              </a:rPr>
              <a:t>pie</a:t>
            </a:r>
            <a:r>
              <a:rPr lang="en-US" altLang="en-US" sz="2400" smtClean="0"/>
              <a:t> function, you pass a list of values as an argument. </a:t>
            </a:r>
          </a:p>
          <a:p>
            <a:pPr lvl="1"/>
            <a:r>
              <a:rPr lang="en-US" altLang="en-US" sz="2000" smtClean="0"/>
              <a:t>The sum of the values will be used as the value of the whole. </a:t>
            </a:r>
          </a:p>
          <a:p>
            <a:pPr lvl="1"/>
            <a:r>
              <a:rPr lang="en-US" altLang="en-US" sz="2000" smtClean="0"/>
              <a:t>Each element in the list will become a slice in the pie chart. </a:t>
            </a:r>
          </a:p>
          <a:p>
            <a:pPr lvl="1"/>
            <a:r>
              <a:rPr lang="en-US" altLang="en-US" sz="2000" smtClean="0"/>
              <a:t>The size of a slice represents that element's value as a percentage of the whole.</a:t>
            </a:r>
          </a:p>
          <a:p>
            <a:pPr>
              <a:buFontTx/>
              <a:buChar char="•"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Plotting a Pie Chart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smtClean="0"/>
              <a:t>Example</a:t>
            </a:r>
          </a:p>
        </p:txBody>
      </p:sp>
      <p:sp>
        <p:nvSpPr>
          <p:cNvPr id="49156" name="TextBox 3"/>
          <p:cNvSpPr txBox="1">
            <a:spLocks noChangeArrowheads="1"/>
          </p:cNvSpPr>
          <p:nvPr/>
        </p:nvSpPr>
        <p:spPr bwMode="auto">
          <a:xfrm>
            <a:off x="2319338" y="2316163"/>
            <a:ext cx="4114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values = [20, 60, 80, 40]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plt.pie(values)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plt.show()</a:t>
            </a: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84563"/>
            <a:ext cx="3725863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Plotting a Pie Chart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smtClean="0"/>
              <a:t>The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pie</a:t>
            </a:r>
            <a:r>
              <a:rPr lang="en-US" altLang="en-US" sz="2400" smtClean="0"/>
              <a:t> function has a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en-US" altLang="en-US" sz="2400" smtClean="0"/>
              <a:t> parameter that you can use to display labels for the slices in the pie chart. </a:t>
            </a:r>
          </a:p>
          <a:p>
            <a:pPr>
              <a:buFontTx/>
              <a:buChar char="•"/>
            </a:pPr>
            <a:r>
              <a:rPr lang="en-US" altLang="en-US" sz="2400" smtClean="0"/>
              <a:t>The argument that you pass into this parameter is a list containing the desired labels, as strings. </a:t>
            </a: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Plotting a Pie Chart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smtClean="0"/>
              <a:t>Example</a:t>
            </a:r>
          </a:p>
        </p:txBody>
      </p:sp>
      <p:sp>
        <p:nvSpPr>
          <p:cNvPr id="51204" name="TextBox 5"/>
          <p:cNvSpPr txBox="1">
            <a:spLocks noChangeArrowheads="1"/>
          </p:cNvSpPr>
          <p:nvPr/>
        </p:nvSpPr>
        <p:spPr bwMode="auto">
          <a:xfrm>
            <a:off x="571500" y="2162175"/>
            <a:ext cx="8001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sales = [100, 400, 300, 600]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slice_labels = ['1st Qtr', '2nd Qtr', '3rd Qtr', '4th Qtr']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plt.pie(sales, labels=slice_labels)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plt.title('Sales by Quarter')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plt.show()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3429000"/>
            <a:ext cx="3940175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Plotting a Pie Chart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smtClean="0"/>
              <a:t>The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pie</a:t>
            </a:r>
            <a:r>
              <a:rPr lang="en-US" altLang="en-US" sz="2400" smtClean="0"/>
              <a:t> function automatically changes the color of the slices, in the following order:</a:t>
            </a:r>
          </a:p>
          <a:p>
            <a:pPr lvl="1"/>
            <a:r>
              <a:rPr lang="en-US" altLang="en-US" sz="2000" smtClean="0"/>
              <a:t>blue, green, red, cyan, magenta, yellow, black, and white. </a:t>
            </a:r>
            <a:br>
              <a:rPr lang="en-US" altLang="en-US" sz="2000" smtClean="0"/>
            </a:br>
            <a:endParaRPr lang="en-US" altLang="en-US" sz="2000" smtClean="0"/>
          </a:p>
          <a:p>
            <a:pPr>
              <a:buFontTx/>
              <a:buChar char="•"/>
            </a:pPr>
            <a:r>
              <a:rPr lang="en-US" altLang="en-US" sz="2400" smtClean="0"/>
              <a:t>You can specify a different set of colors, however, by passing a tuple of color codes as an argument to the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pie</a:t>
            </a:r>
            <a:r>
              <a:rPr lang="en-US" altLang="en-US" sz="2400" smtClean="0"/>
              <a:t> function's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en-US" altLang="en-US" sz="2400" smtClean="0"/>
              <a:t> parameter: 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endParaRPr lang="en-US" altLang="en-US" sz="2400" smtClean="0"/>
          </a:p>
          <a:p>
            <a:pPr>
              <a:buFontTx/>
              <a:buChar char="•"/>
            </a:pPr>
            <a:r>
              <a:rPr lang="en-US" altLang="en-US" sz="1800" smtClean="0"/>
              <a:t>When this statement executes, the colors of the slices in the resulting pie chart will be red, green, blue, white, and black.</a:t>
            </a:r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1066800" y="4495800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plt.pie(values, colors=('r', 'g', 'b', 'w', 'k'))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u="sng" smtClean="0"/>
              <a:t>List</a:t>
            </a:r>
            <a:r>
              <a:rPr lang="en-US" altLang="en-US" sz="2800" smtClean="0"/>
              <a:t>: an object that contains multiple data items</a:t>
            </a:r>
          </a:p>
          <a:p>
            <a:pPr lvl="1"/>
            <a:r>
              <a:rPr lang="en-US" altLang="en-US" sz="2400" u="sng" smtClean="0"/>
              <a:t>Element</a:t>
            </a:r>
            <a:r>
              <a:rPr lang="en-US" altLang="en-US" sz="2400" smtClean="0"/>
              <a:t>: An item in a list</a:t>
            </a:r>
          </a:p>
          <a:p>
            <a:pPr lvl="1"/>
            <a:r>
              <a:rPr lang="en-US" altLang="en-US" sz="2400" smtClean="0"/>
              <a:t>Format: 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item1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item2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, etc.]</a:t>
            </a:r>
          </a:p>
          <a:p>
            <a:pPr lvl="1"/>
            <a:r>
              <a:rPr lang="en-US" altLang="en-US" sz="2400" smtClean="0">
                <a:cs typeface="Courier New" panose="02070309020205020404" pitchFamily="49" charset="0"/>
              </a:rPr>
              <a:t>Can hold items of different types</a:t>
            </a:r>
          </a:p>
          <a:p>
            <a:pPr>
              <a:buFontTx/>
              <a:buChar char="•"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smtClean="0">
                <a:cs typeface="Courier New" panose="02070309020205020404" pitchFamily="49" charset="0"/>
              </a:rPr>
              <a:t> function can be used to display an entire list</a:t>
            </a:r>
          </a:p>
          <a:p>
            <a:pPr>
              <a:buFontTx/>
              <a:buChar char="•"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altLang="en-US" sz="2800" smtClean="0">
                <a:cs typeface="Courier New" panose="02070309020205020404" pitchFamily="49" charset="0"/>
              </a:rPr>
              <a:t> function can convert certain types of objects to lists</a:t>
            </a:r>
          </a:p>
          <a:p>
            <a:pPr>
              <a:buFontTx/>
              <a:buChar char="•"/>
            </a:pPr>
            <a:endParaRPr lang="en-US" altLang="en-US" sz="280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  <a:endParaRPr lang="he-IL" altLang="en-US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60375" y="1295400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smtClean="0"/>
              <a:t>This chapter covered:</a:t>
            </a:r>
          </a:p>
          <a:p>
            <a:pPr lvl="1" eaLnBrk="1" hangingPunct="1"/>
            <a:r>
              <a:rPr lang="en-US" altLang="en-US" sz="2400" smtClean="0"/>
              <a:t>Lists,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smtClean="0"/>
              <a:t>Repetition and concatenation operators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smtClean="0"/>
              <a:t>Indexing 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smtClean="0"/>
              <a:t>Techniques for processing lists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smtClean="0"/>
              <a:t>Slicing and copying lists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smtClean="0"/>
              <a:t>List methods and built-in functions for lists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smtClean="0"/>
              <a:t>Two-dimensional lists</a:t>
            </a:r>
          </a:p>
          <a:p>
            <a:pPr lvl="1" eaLnBrk="1" hangingPunct="1"/>
            <a:r>
              <a:rPr lang="en-US" altLang="en-US" sz="2400" smtClean="0"/>
              <a:t>Tuples,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smtClean="0"/>
              <a:t>Immutability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smtClean="0"/>
              <a:t>Difference from and advantages over lists</a:t>
            </a:r>
          </a:p>
          <a:p>
            <a:pPr lvl="1" eaLnBrk="1" hangingPunct="1"/>
            <a:r>
              <a:rPr lang="en-US" altLang="en-US" sz="2400" smtClean="0"/>
              <a:t>Plotting charts and graphs with the </a:t>
            </a:r>
            <a:r>
              <a:rPr lang="en-US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en-US" sz="2400" smtClean="0"/>
              <a:t> Package</a:t>
            </a:r>
            <a:endParaRPr lang="he-IL" altLang="en-US" sz="2000" smtClean="0"/>
          </a:p>
          <a:p>
            <a:pPr lvl="1" eaLnBrk="1" hangingPunct="1"/>
            <a:endParaRPr lang="he-IL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Lists (cont’d.)</a:t>
            </a:r>
          </a:p>
        </p:txBody>
      </p:sp>
      <p:pic>
        <p:nvPicPr>
          <p:cNvPr id="819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9088" y="1676400"/>
            <a:ext cx="8229600" cy="966788"/>
          </a:xfrm>
        </p:spPr>
      </p:pic>
      <p:pic>
        <p:nvPicPr>
          <p:cNvPr id="819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3200400"/>
            <a:ext cx="82296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4656138"/>
            <a:ext cx="82296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Repetition Operator and Iterating over a List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u="sng" smtClean="0"/>
              <a:t>Repetition operator</a:t>
            </a:r>
            <a:r>
              <a:rPr lang="en-US" altLang="en-US" sz="2800" smtClean="0"/>
              <a:t>: makes multiple copies of a list and joins them together</a:t>
            </a:r>
          </a:p>
          <a:p>
            <a:pPr lvl="1"/>
            <a:r>
              <a:rPr lang="en-US" altLang="en-US" sz="2400" smtClean="0"/>
              <a:t>The </a:t>
            </a:r>
            <a:r>
              <a:rPr lang="en-US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400" smtClean="0"/>
              <a:t> symbol is a repetition operator when applied to a sequence and an integer</a:t>
            </a:r>
          </a:p>
          <a:p>
            <a:pPr lvl="2">
              <a:buFontTx/>
              <a:buChar char="•"/>
            </a:pPr>
            <a:r>
              <a:rPr lang="en-US" altLang="en-US" sz="2000" smtClean="0"/>
              <a:t>Sequence is left operand, number is right</a:t>
            </a:r>
          </a:p>
          <a:p>
            <a:pPr lvl="1"/>
            <a:r>
              <a:rPr lang="en-US" altLang="en-US" sz="2400" smtClean="0"/>
              <a:t>General format: 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buFontTx/>
              <a:buChar char="•"/>
            </a:pPr>
            <a:r>
              <a:rPr lang="en-US" altLang="en-US" sz="2800" smtClean="0">
                <a:cs typeface="Courier New" panose="02070309020205020404" pitchFamily="49" charset="0"/>
              </a:rPr>
              <a:t>You can iterate over a list using a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800" smtClean="0">
                <a:cs typeface="Courier New" panose="02070309020205020404" pitchFamily="49" charset="0"/>
              </a:rPr>
              <a:t>loop</a:t>
            </a:r>
          </a:p>
          <a:p>
            <a:pPr lvl="1"/>
            <a:r>
              <a:rPr lang="en-US" altLang="en-US" sz="2400" smtClean="0">
                <a:cs typeface="Courier New" panose="02070309020205020404" pitchFamily="49" charset="0"/>
              </a:rPr>
              <a:t>Format: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FontTx/>
              <a:buChar char="•"/>
            </a:pPr>
            <a:endParaRPr lang="en-US" altLang="en-US" sz="28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Indexing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smtClean="0"/>
              <a:t>Index</a:t>
            </a:r>
            <a:r>
              <a:rPr lang="en-US" altLang="en-US" smtClean="0"/>
              <a:t>: a number specifying the position of an element in a list</a:t>
            </a:r>
          </a:p>
          <a:p>
            <a:pPr lvl="1"/>
            <a:r>
              <a:rPr lang="en-US" altLang="en-US" smtClean="0"/>
              <a:t>Enables access to individual element in list</a:t>
            </a:r>
          </a:p>
          <a:p>
            <a:pPr lvl="1"/>
            <a:r>
              <a:rPr lang="en-US" altLang="en-US" smtClean="0"/>
              <a:t>Index of first element in the list is 0, second element is 1, and n’th element is n-1</a:t>
            </a:r>
          </a:p>
          <a:p>
            <a:pPr lvl="1"/>
            <a:r>
              <a:rPr lang="en-US" altLang="en-US" smtClean="0"/>
              <a:t>Negative indexes identify positions relative to the end of the list</a:t>
            </a:r>
          </a:p>
          <a:p>
            <a:pPr lvl="2">
              <a:buFontTx/>
              <a:buChar char="•"/>
            </a:pPr>
            <a:r>
              <a:rPr lang="en-US" altLang="en-US" smtClean="0"/>
              <a:t>The index -1 identifies the last element, -2 identifies the next to last element, etc.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mtClean="0"/>
              <a:t> function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smtClean="0"/>
              <a:t>An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 sz="2800" smtClean="0"/>
              <a:t> exception is raised if an  invalid index is used</a:t>
            </a:r>
          </a:p>
          <a:p>
            <a:pPr eaLnBrk="1" hangingPunct="1">
              <a:buFontTx/>
              <a:buChar char="•"/>
            </a:pPr>
            <a:r>
              <a:rPr lang="en-US" altLang="en-US" sz="28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800" u="sng" smtClean="0">
                <a:cs typeface="Courier New" panose="02070309020205020404" pitchFamily="49" charset="0"/>
              </a:rPr>
              <a:t> function</a:t>
            </a:r>
            <a:r>
              <a:rPr lang="en-US" altLang="en-US" sz="2800" smtClean="0">
                <a:cs typeface="Courier New" panose="02070309020205020404" pitchFamily="49" charset="0"/>
              </a:rPr>
              <a:t>: returns the length of a sequence such as a list</a:t>
            </a:r>
          </a:p>
          <a:p>
            <a:pPr lvl="1" eaLnBrk="1" hangingPunct="1"/>
            <a:r>
              <a:rPr lang="en-US" altLang="en-US" sz="2400" smtClean="0">
                <a:cs typeface="Courier New" panose="02070309020205020404" pitchFamily="49" charset="0"/>
              </a:rPr>
              <a:t>Example: 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= len(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 sz="2400" smtClean="0">
                <a:cs typeface="Courier New" panose="02070309020205020404" pitchFamily="49" charset="0"/>
              </a:rPr>
              <a:t>Returns the number of elements in the list, so the index of last element is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len(list)-1</a:t>
            </a:r>
          </a:p>
          <a:p>
            <a:pPr lvl="1" eaLnBrk="1" hangingPunct="1"/>
            <a:r>
              <a:rPr lang="en-US" altLang="en-US" sz="2400" smtClean="0">
                <a:cs typeface="Courier New" panose="02070309020205020404" pitchFamily="49" charset="0"/>
              </a:rPr>
              <a:t>Can be used to prevent an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IndexError </a:t>
            </a:r>
            <a:r>
              <a:rPr lang="en-US" altLang="en-US" sz="2400" smtClean="0">
                <a:cs typeface="Courier New" panose="02070309020205020404" pitchFamily="49" charset="0"/>
              </a:rPr>
              <a:t>exception when iterating over a list with a loop</a:t>
            </a:r>
          </a:p>
          <a:p>
            <a:pPr>
              <a:buFontTx/>
              <a:buChar char="•"/>
            </a:pPr>
            <a:endParaRPr lang="en-US" altLang="en-US" sz="28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2950</TotalTime>
  <Words>2104</Words>
  <Application>Microsoft Office PowerPoint</Application>
  <PresentationFormat>全屏显示(4:3)</PresentationFormat>
  <Paragraphs>295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ヒラギノ角ゴ Pro W3</vt:lpstr>
      <vt:lpstr>Arial</vt:lpstr>
      <vt:lpstr>Calibri</vt:lpstr>
      <vt:lpstr>Century Gothic</vt:lpstr>
      <vt:lpstr>Courier New</vt:lpstr>
      <vt:lpstr>Times New Roman</vt:lpstr>
      <vt:lpstr>Tw Cen MT</vt:lpstr>
      <vt:lpstr>Default Design</vt:lpstr>
      <vt:lpstr>PowerPoint 演示文稿</vt:lpstr>
      <vt:lpstr>Topics</vt:lpstr>
      <vt:lpstr>Topics (cont’d.)</vt:lpstr>
      <vt:lpstr>Sequences</vt:lpstr>
      <vt:lpstr>Introduction to Lists</vt:lpstr>
      <vt:lpstr>Introduction to Lists (cont’d.)</vt:lpstr>
      <vt:lpstr>The Repetition Operator and Iterating over a List</vt:lpstr>
      <vt:lpstr>Indexing</vt:lpstr>
      <vt:lpstr>The len function</vt:lpstr>
      <vt:lpstr>Lists Are Mutable</vt:lpstr>
      <vt:lpstr>Concatenating Lists</vt:lpstr>
      <vt:lpstr>List Slicing</vt:lpstr>
      <vt:lpstr>Finding Items in Lists with the in Operator</vt:lpstr>
      <vt:lpstr>List Methods and Useful Built-in Functions</vt:lpstr>
      <vt:lpstr>List Methods and Useful Built-in Functions (cont’d.)</vt:lpstr>
      <vt:lpstr>PowerPoint 演示文稿</vt:lpstr>
      <vt:lpstr>List Methods and Useful Built-in Functions (cont’d.)</vt:lpstr>
      <vt:lpstr>Copying Lists</vt:lpstr>
      <vt:lpstr>Copying Lists (cont’d.)</vt:lpstr>
      <vt:lpstr>Processing Lists</vt:lpstr>
      <vt:lpstr>Processing Lists (cont’d.)</vt:lpstr>
      <vt:lpstr>Two-Dimensional Lists</vt:lpstr>
      <vt:lpstr>Two-Dimensional Lists (cont’d.)</vt:lpstr>
      <vt:lpstr>Two-Dimensional Lists (cont’d.)</vt:lpstr>
      <vt:lpstr>Tuples</vt:lpstr>
      <vt:lpstr>Tuples (cont’d.)</vt:lpstr>
      <vt:lpstr>Tuples (cont’d.)</vt:lpstr>
      <vt:lpstr>Plotting Data with matplotlib</vt:lpstr>
      <vt:lpstr>Plotting Data with matplotlib</vt:lpstr>
      <vt:lpstr>Plotting Data with matplotlib</vt:lpstr>
      <vt:lpstr>Plotting Data with matplotlib</vt:lpstr>
      <vt:lpstr>Plotting a Line Graph with the plot Function</vt:lpstr>
      <vt:lpstr>Plotting a Line Graph with the plot Function</vt:lpstr>
      <vt:lpstr>Plotting a Line Graph with the plot Function</vt:lpstr>
      <vt:lpstr>Plotting a Line Graph with the plot Function</vt:lpstr>
      <vt:lpstr>Program 7-24</vt:lpstr>
      <vt:lpstr>Program 7-24 (continued)</vt:lpstr>
      <vt:lpstr>Output of Program 7-24</vt:lpstr>
      <vt:lpstr>Plotting a Bar Chart</vt:lpstr>
      <vt:lpstr>Plotting a Bar Chart</vt:lpstr>
      <vt:lpstr>Plotting a Bar Chart</vt:lpstr>
      <vt:lpstr>Plotting a Bar Chart</vt:lpstr>
      <vt:lpstr>Plotting a Bar Chart</vt:lpstr>
      <vt:lpstr>Plotting a Bar Chart</vt:lpstr>
      <vt:lpstr>Plotting a Pie Chart</vt:lpstr>
      <vt:lpstr>Plotting a Pie Chart</vt:lpstr>
      <vt:lpstr>Plotting a Pie Chart</vt:lpstr>
      <vt:lpstr>Plotting a Pie Chart</vt:lpstr>
      <vt:lpstr>Plotting a Pie Chart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Jessica Shao</cp:lastModifiedBy>
  <cp:revision>111</cp:revision>
  <dcterms:created xsi:type="dcterms:W3CDTF">2011-02-21T19:15:53Z</dcterms:created>
  <dcterms:modified xsi:type="dcterms:W3CDTF">2018-03-27T01:34:46Z</dcterms:modified>
</cp:coreProperties>
</file>