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5"/>
    <p:sldMasterId id="2147483678" r:id="rId6"/>
    <p:sldMasterId id="2147483679" r:id="rId7"/>
    <p:sldMasterId id="214748368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Lst>
  <p:sldSz cy="5143500" cx="9144000"/>
  <p:notesSz cx="6858000" cy="9144000"/>
  <p:embeddedFontLst>
    <p:embeddedFont>
      <p:font typeface="Lato"/>
      <p:regular r:id="rId41"/>
      <p:bold r:id="rId42"/>
      <p:italic r:id="rId43"/>
      <p:boldItalic r:id="rId44"/>
    </p:embeddedFont>
    <p:embeddedFont>
      <p:font typeface="Raleway Black"/>
      <p:bold r:id="rId45"/>
      <p:boldItalic r:id="rId46"/>
    </p:embeddedFont>
    <p:embeddedFont>
      <p:font typeface="Lato Black"/>
      <p:bold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65">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92DB118-061D-4DE9-A6CB-89226CAA9168}">
  <a:tblStyle styleId="{D92DB118-061D-4DE9-A6CB-89226CAA91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4EF4CC7-6B04-4F51-9E85-89739D0CF456}"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65" orient="horz"/>
        <p:guide pos="283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20" Type="http://schemas.openxmlformats.org/officeDocument/2006/relationships/slide" Target="slides/slide11.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3.xml"/><Relationship Id="rId44" Type="http://schemas.openxmlformats.org/officeDocument/2006/relationships/font" Target="fonts/Lato-boldItalic.fntdata"/><Relationship Id="rId21" Type="http://schemas.openxmlformats.org/officeDocument/2006/relationships/slide" Target="slides/slide12.xml"/><Relationship Id="rId43" Type="http://schemas.openxmlformats.org/officeDocument/2006/relationships/font" Target="fonts/Lato-italic.fntdata"/><Relationship Id="rId24" Type="http://schemas.openxmlformats.org/officeDocument/2006/relationships/slide" Target="slides/slide15.xml"/><Relationship Id="rId46" Type="http://schemas.openxmlformats.org/officeDocument/2006/relationships/font" Target="fonts/RalewayBlack-boldItalic.fntdata"/><Relationship Id="rId23" Type="http://schemas.openxmlformats.org/officeDocument/2006/relationships/slide" Target="slides/slide14.xml"/><Relationship Id="rId45" Type="http://schemas.openxmlformats.org/officeDocument/2006/relationships/font" Target="fonts/Raleway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48" Type="http://schemas.openxmlformats.org/officeDocument/2006/relationships/font" Target="fonts/LatoBlack-boldItalic.fntdata"/><Relationship Id="rId25" Type="http://schemas.openxmlformats.org/officeDocument/2006/relationships/slide" Target="slides/slide16.xml"/><Relationship Id="rId47" Type="http://schemas.openxmlformats.org/officeDocument/2006/relationships/font" Target="fonts/LatoBlack-bold.fntdata"/><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slide" Target="slides/slide30.xml"/><Relationship Id="rId16" Type="http://schemas.openxmlformats.org/officeDocument/2006/relationships/slide" Target="slides/slide7.xml"/><Relationship Id="rId38" Type="http://schemas.openxmlformats.org/officeDocument/2006/relationships/slide" Target="slides/slide29.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8808ae6b5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8808ae6b5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48808ae6b5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8808ae6b5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8808ae6b5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48808ae6b5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3a518dabe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3a518dabe_1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33a518dabe_1_1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8808ae6b5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8808ae6b5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1" name="Google Shape;241;g48808ae6b5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63c89665f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63c89665f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463c89665f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are interested in predicting whether quality of wine is good , on the basis of 11 independent </a:t>
            </a:r>
            <a:r>
              <a:rPr lang="en-US"/>
              <a:t>variables</a:t>
            </a:r>
            <a:r>
              <a:rPr lang="en-US"/>
              <a:t>. As mentioned earlier our response is quality with 2 categories(good and bad). We can use logistic </a:t>
            </a:r>
            <a:r>
              <a:rPr lang="en-US"/>
              <a:t>regression</a:t>
            </a:r>
            <a:r>
              <a:rPr lang="en-US"/>
              <a:t> to estimate probability of good wine and probability of bad wine.</a:t>
            </a:r>
            <a:endParaRPr/>
          </a:p>
        </p:txBody>
      </p:sp>
      <p:sp>
        <p:nvSpPr>
          <p:cNvPr id="254" name="Google Shape;2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63c89665f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63c89665f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First we  fit the first model which includes all 11 independent variables with all observations and we see that not every independent variable is statistically significant.  </a:t>
            </a:r>
            <a:endParaRPr/>
          </a:p>
          <a:p>
            <a:pPr indent="0" lvl="0" marL="0" rtl="0" algn="l">
              <a:spcBef>
                <a:spcPts val="0"/>
              </a:spcBef>
              <a:spcAft>
                <a:spcPts val="0"/>
              </a:spcAft>
              <a:buNone/>
            </a:pPr>
            <a:r>
              <a:rPr lang="en-US"/>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61" name="Google Shape;261;g463c89665f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3a518dabe_1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3a518dabe_1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a:t>Next </a:t>
            </a:r>
            <a:r>
              <a:rPr lang="en-US"/>
              <a:t>we evaluated the prediction accuracy of this models. We splitted the original data set into one training set and one test  set. We randomly selected 80% of the observations for training and the remaining in the test set. We evaluated the performance of the model using test set and we produces a confusion matrix to determine how many observations were correctly classified. </a:t>
            </a:r>
            <a:endParaRPr/>
          </a:p>
        </p:txBody>
      </p:sp>
      <p:sp>
        <p:nvSpPr>
          <p:cNvPr id="281" name="Google Shape;281;g33a518dabe_1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3a518dabe_1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3a518dabe_1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lnSpc>
                <a:spcPct val="150000"/>
              </a:lnSpc>
              <a:spcBef>
                <a:spcPts val="0"/>
              </a:spcBef>
              <a:spcAft>
                <a:spcPts val="0"/>
              </a:spcAft>
              <a:buNone/>
            </a:pPr>
            <a:r>
              <a:t/>
            </a:r>
            <a:endParaRPr/>
          </a:p>
        </p:txBody>
      </p:sp>
      <p:sp>
        <p:nvSpPr>
          <p:cNvPr id="300" name="Google Shape;300;g33a518dabe_1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3a518dabe_1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3a518dabe_1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a:t>Our final </a:t>
            </a:r>
            <a:r>
              <a:rPr lang="en-US"/>
              <a:t>equation</a:t>
            </a:r>
            <a:r>
              <a:rPr lang="en-US"/>
              <a:t> for LR with 6 variables and their associated </a:t>
            </a:r>
            <a:r>
              <a:rPr lang="en-US"/>
              <a:t>coefficients</a:t>
            </a:r>
            <a:r>
              <a:rPr lang="en-US"/>
              <a:t> </a:t>
            </a:r>
            <a:endParaRPr/>
          </a:p>
        </p:txBody>
      </p:sp>
      <p:sp>
        <p:nvSpPr>
          <p:cNvPr id="310" name="Google Shape;310;g33a518dabe_1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200000"/>
              </a:lnSpc>
              <a:spcBef>
                <a:spcPts val="0"/>
              </a:spcBef>
              <a:spcAft>
                <a:spcPts val="0"/>
              </a:spcAft>
              <a:buClr>
                <a:schemeClr val="dk1"/>
              </a:buClr>
              <a:buSzPts val="1100"/>
              <a:buFont typeface="Arial"/>
              <a:buNone/>
            </a:pPr>
            <a:r>
              <a:rPr lang="en-US" sz="1000">
                <a:solidFill>
                  <a:srgbClr val="000000"/>
                </a:solidFill>
                <a:latin typeface="Lato"/>
                <a:ea typeface="Lato"/>
                <a:cs typeface="Lato"/>
                <a:sym typeface="Lato"/>
              </a:rPr>
              <a:t>The wine in this dataset was evaluated and their quality determined by wine professionals.  </a:t>
            </a:r>
            <a:r>
              <a:rPr lang="en-US" sz="1000">
                <a:solidFill>
                  <a:srgbClr val="000000"/>
                </a:solidFill>
                <a:latin typeface="Lato"/>
                <a:ea typeface="Lato"/>
                <a:cs typeface="Lato"/>
                <a:sym typeface="Lato"/>
              </a:rPr>
              <a:t>We plan to analyze the data to determine which chemical properties classify a wine as 'good’ quality by utilizing various methods. We believe the target audience that may find this useful could be anyone else who is looking to determine the quality of wine based on these variables.</a:t>
            </a:r>
            <a:endParaRPr sz="1000">
              <a:solidFill>
                <a:srgbClr val="000000"/>
              </a:solidFill>
              <a:latin typeface="Lato"/>
              <a:ea typeface="Lato"/>
              <a:cs typeface="Lato"/>
              <a:sym typeface="Lato"/>
            </a:endParaRPr>
          </a:p>
          <a:p>
            <a:pPr indent="0" lvl="0" marL="0" rtl="0" algn="l">
              <a:lnSpc>
                <a:spcPct val="155555"/>
              </a:lnSpc>
              <a:spcBef>
                <a:spcPts val="0"/>
              </a:spcBef>
              <a:spcAft>
                <a:spcPts val="0"/>
              </a:spcAft>
              <a:buClr>
                <a:srgbClr val="7F7F7F"/>
              </a:buClr>
              <a:buSzPts val="900"/>
              <a:buFont typeface="Arial"/>
              <a:buNone/>
            </a:pPr>
            <a:r>
              <a:t/>
            </a:r>
            <a:endParaRPr b="1" sz="1000">
              <a:solidFill>
                <a:srgbClr val="000000"/>
              </a:solidFill>
              <a:latin typeface="Lato"/>
              <a:ea typeface="Lato"/>
              <a:cs typeface="Lato"/>
              <a:sym typeface="Lato"/>
            </a:endParaRPr>
          </a:p>
          <a:p>
            <a:pPr indent="0" lvl="0" marL="0" rtl="0" algn="l">
              <a:spcBef>
                <a:spcPts val="0"/>
              </a:spcBef>
              <a:spcAft>
                <a:spcPts val="0"/>
              </a:spcAft>
              <a:buNone/>
            </a:pPr>
            <a:r>
              <a:t/>
            </a:r>
            <a:endParaRPr/>
          </a:p>
        </p:txBody>
      </p:sp>
      <p:sp>
        <p:nvSpPr>
          <p:cNvPr id="144" name="Google Shape;1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3a518dabe_1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3a518dabe_1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350">
                <a:highlight>
                  <a:srgbClr val="FFFFFF"/>
                </a:highlight>
                <a:latin typeface="Arial"/>
                <a:ea typeface="Arial"/>
                <a:cs typeface="Arial"/>
                <a:sym typeface="Arial"/>
              </a:rPr>
              <a:t>odds for good quality of wine are about 32.5% higher than the odds for bad quality</a:t>
            </a:r>
            <a:endParaRPr sz="1350">
              <a:highlight>
                <a:srgbClr val="FFFFFF"/>
              </a:highlight>
              <a:latin typeface="Arial"/>
              <a:ea typeface="Arial"/>
              <a:cs typeface="Arial"/>
              <a:sym typeface="Arial"/>
            </a:endParaRPr>
          </a:p>
          <a:p>
            <a:pPr indent="0" lvl="0" marL="0" rtl="0" algn="l">
              <a:spcBef>
                <a:spcPts val="0"/>
              </a:spcBef>
              <a:spcAft>
                <a:spcPts val="0"/>
              </a:spcAft>
              <a:buNone/>
            </a:pPr>
            <a:r>
              <a:t/>
            </a:r>
            <a:endParaRPr sz="1350">
              <a:highlight>
                <a:srgbClr val="FFFFFF"/>
              </a:highlight>
              <a:latin typeface="Arial"/>
              <a:ea typeface="Arial"/>
              <a:cs typeface="Arial"/>
              <a:sym typeface="Arial"/>
            </a:endParaRPr>
          </a:p>
          <a:p>
            <a:pPr indent="0" lvl="0" marL="0" rtl="0" algn="l">
              <a:spcBef>
                <a:spcPts val="0"/>
              </a:spcBef>
              <a:spcAft>
                <a:spcPts val="0"/>
              </a:spcAft>
              <a:buNone/>
            </a:pPr>
            <a:r>
              <a:rPr lang="en-US" sz="1350">
                <a:highlight>
                  <a:srgbClr val="FFFFFF"/>
                </a:highlight>
                <a:latin typeface="Arial"/>
                <a:ea typeface="Arial"/>
                <a:cs typeface="Arial"/>
                <a:sym typeface="Arial"/>
              </a:rPr>
              <a:t>Volatile Acidity 0.0543 (a decrease of about 99.95%)</a:t>
            </a:r>
            <a:endParaRPr sz="1350">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US" sz="1000">
                <a:solidFill>
                  <a:srgbClr val="242729"/>
                </a:solidFill>
                <a:highlight>
                  <a:srgbClr val="EFF0F1"/>
                </a:highlight>
                <a:latin typeface="Arial"/>
                <a:ea typeface="Arial"/>
                <a:cs typeface="Arial"/>
                <a:sym typeface="Arial"/>
              </a:rPr>
              <a:t>Quality ~ fixed acidity + alcohol + volatile acidity + citric acid + residual sugars + chlorides + free sulfur dioxide + total sulfur dioxide + density + pH +sulphates</a:t>
            </a:r>
            <a:endParaRPr sz="1000">
              <a:solidFill>
                <a:srgbClr val="242729"/>
              </a:solidFill>
              <a:highlight>
                <a:srgbClr val="EFF0F1"/>
              </a:highlight>
              <a:latin typeface="Arial"/>
              <a:ea typeface="Arial"/>
              <a:cs typeface="Arial"/>
              <a:sym typeface="Arial"/>
            </a:endParaRPr>
          </a:p>
          <a:p>
            <a:pPr indent="0" lvl="0" marL="0" rtl="0" algn="l">
              <a:lnSpc>
                <a:spcPct val="150000"/>
              </a:lnSpc>
              <a:spcBef>
                <a:spcPts val="0"/>
              </a:spcBef>
              <a:spcAft>
                <a:spcPts val="0"/>
              </a:spcAft>
              <a:buNone/>
            </a:pPr>
            <a:r>
              <a:t/>
            </a:r>
            <a:endParaRPr sz="1000">
              <a:solidFill>
                <a:srgbClr val="242729"/>
              </a:solidFill>
              <a:highlight>
                <a:srgbClr val="EFF0F1"/>
              </a:highlight>
              <a:latin typeface="Arial"/>
              <a:ea typeface="Arial"/>
              <a:cs typeface="Arial"/>
              <a:sym typeface="Arial"/>
            </a:endParaRPr>
          </a:p>
          <a:p>
            <a:pPr indent="0" lvl="0" marL="0" rtl="0" algn="l">
              <a:lnSpc>
                <a:spcPct val="150000"/>
              </a:lnSpc>
              <a:spcBef>
                <a:spcPts val="0"/>
              </a:spcBef>
              <a:spcAft>
                <a:spcPts val="0"/>
              </a:spcAft>
              <a:buNone/>
            </a:pPr>
            <a:r>
              <a:rPr lang="en-US" sz="1000">
                <a:solidFill>
                  <a:srgbClr val="242729"/>
                </a:solidFill>
                <a:highlight>
                  <a:srgbClr val="EFF0F1"/>
                </a:highlight>
                <a:latin typeface="Arial"/>
                <a:ea typeface="Arial"/>
                <a:cs typeface="Arial"/>
                <a:sym typeface="Arial"/>
              </a:rPr>
              <a:t>The exponentiated coefficient is called Odds Ratio</a:t>
            </a:r>
            <a:endParaRPr sz="1000">
              <a:solidFill>
                <a:srgbClr val="242729"/>
              </a:solidFill>
              <a:highlight>
                <a:srgbClr val="EFF0F1"/>
              </a:highlight>
              <a:latin typeface="Arial"/>
              <a:ea typeface="Arial"/>
              <a:cs typeface="Arial"/>
              <a:sym typeface="Arial"/>
            </a:endParaRPr>
          </a:p>
        </p:txBody>
      </p:sp>
      <p:sp>
        <p:nvSpPr>
          <p:cNvPr id="321" name="Google Shape;321;g33a518dabe_1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88097042c_3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488097042c_3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63c89665f_3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463c89665f_3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highlight>
                <a:srgbClr val="FFFFFF"/>
              </a:highlight>
            </a:endParaRPr>
          </a:p>
        </p:txBody>
      </p:sp>
      <p:sp>
        <p:nvSpPr>
          <p:cNvPr id="371" name="Google Shape;3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63c89665f_3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463c89665f_3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600"/>
              </a:spcAft>
              <a:buNone/>
            </a:pPr>
            <a:r>
              <a:t/>
            </a:r>
            <a:endParaRPr b="1">
              <a:solidFill>
                <a:srgbClr val="000000"/>
              </a:solidFill>
            </a:endParaRPr>
          </a:p>
        </p:txBody>
      </p:sp>
      <p:sp>
        <p:nvSpPr>
          <p:cNvPr id="394" name="Google Shape;39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63c89665f_3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463c89665f_3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488097042c_3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488097042c_3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data set consists of 12 variables and 1,599 observations. Quality is our response variable and we plan to determine which of these variables have a greater effect on the wine quality. </a:t>
            </a:r>
            <a:endParaRPr/>
          </a:p>
        </p:txBody>
      </p:sp>
      <p:sp>
        <p:nvSpPr>
          <p:cNvPr id="175" name="Google Shape;1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98bb1b93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98bb1b93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a:latin typeface="Lato"/>
                <a:ea typeface="Lato"/>
                <a:cs typeface="Lato"/>
                <a:sym typeface="Lato"/>
              </a:rPr>
              <a:t>I’m going to give a brief description of the data so you can see how the following attributes may have an effect on the quality of the wine. F</a:t>
            </a:r>
            <a:r>
              <a:rPr lang="en-US">
                <a:latin typeface="Lato"/>
                <a:ea typeface="Lato"/>
                <a:cs typeface="Lato"/>
                <a:sym typeface="Lato"/>
              </a:rPr>
              <a:t>ixed acidity refers to the acids that are present and do not evaporate easily. Volatile Acidity </a:t>
            </a:r>
            <a:r>
              <a:rPr lang="en-US">
                <a:highlight>
                  <a:srgbClr val="FFFFFF"/>
                </a:highlight>
                <a:latin typeface="Lato"/>
                <a:ea typeface="Lato"/>
                <a:cs typeface="Lato"/>
                <a:sym typeface="Lato"/>
              </a:rPr>
              <a:t>could indicate spoilage or mistakes in processing, such as using damaged grapes. This causes acetic acid bacteria to grow and make the wine taste unpleasant.</a:t>
            </a:r>
            <a:r>
              <a:rPr lang="en-US">
                <a:latin typeface="Lato"/>
                <a:ea typeface="Lato"/>
                <a:cs typeface="Lato"/>
                <a:sym typeface="Lato"/>
              </a:rPr>
              <a:t> Citric acid can add a fresh taste to the wine and it’s usually added as a preservative. Residual sugar is the amount of sugar remaining after fermentation stops. Chlorides refers to the amount of salt and free sulfur dioxide prevents oxidation, which would lead to the degredation of wine. The density of the wine is dependent on the sugar content and the pH </a:t>
            </a:r>
            <a:r>
              <a:rPr lang="en-US">
                <a:highlight>
                  <a:srgbClr val="FFFFFF"/>
                </a:highlight>
                <a:latin typeface="Lato"/>
                <a:ea typeface="Lato"/>
                <a:cs typeface="Lato"/>
                <a:sym typeface="Lato"/>
              </a:rPr>
              <a:t>stands for power of hydrogen, which is a measurement of the hydrogen ion concentration in the solution. Generally, solutions with a pH value less than 7 are considered acidic</a:t>
            </a:r>
            <a:r>
              <a:rPr lang="en-US">
                <a:latin typeface="Lato"/>
                <a:ea typeface="Lato"/>
                <a:cs typeface="Lato"/>
                <a:sym typeface="Lato"/>
              </a:rPr>
              <a:t>.</a:t>
            </a:r>
            <a:r>
              <a:rPr lang="en-US">
                <a:solidFill>
                  <a:srgbClr val="000000"/>
                </a:solidFill>
                <a:latin typeface="Lato"/>
                <a:ea typeface="Lato"/>
                <a:cs typeface="Lato"/>
                <a:sym typeface="Lato"/>
              </a:rPr>
              <a:t> </a:t>
            </a:r>
            <a:r>
              <a:rPr lang="en-US">
                <a:solidFill>
                  <a:srgbClr val="000000"/>
                </a:solidFill>
                <a:highlight>
                  <a:srgbClr val="FFFFFF"/>
                </a:highlight>
                <a:latin typeface="Lato"/>
                <a:ea typeface="Lato"/>
                <a:cs typeface="Lato"/>
                <a:sym typeface="Lato"/>
              </a:rPr>
              <a:t>Tart red wine generally has a pH of 3.1 and softer tasting red wine would have a pH of 3.8.</a:t>
            </a:r>
            <a:r>
              <a:rPr lang="en-US">
                <a:solidFill>
                  <a:srgbClr val="000000"/>
                </a:solidFill>
                <a:latin typeface="Lato"/>
                <a:ea typeface="Lato"/>
                <a:cs typeface="Lato"/>
                <a:sym typeface="Lato"/>
              </a:rPr>
              <a:t> </a:t>
            </a:r>
            <a:r>
              <a:rPr lang="en-US">
                <a:latin typeface="Lato"/>
                <a:ea typeface="Lato"/>
                <a:cs typeface="Lato"/>
                <a:sym typeface="Lato"/>
              </a:rPr>
              <a:t>Sulphates contribute to the  SO2 levels and alcohol is the percentage of alcoholic content. Now that you have some knowledge on wine we’re going to start exploring our data.</a:t>
            </a:r>
            <a:endParaRPr>
              <a:latin typeface="Lato"/>
              <a:ea typeface="Lato"/>
              <a:cs typeface="Lato"/>
              <a:sym typeface="Lato"/>
            </a:endParaRPr>
          </a:p>
        </p:txBody>
      </p:sp>
      <p:sp>
        <p:nvSpPr>
          <p:cNvPr id="187" name="Google Shape;187;g498bb1b93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62f4304e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62f4304e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The Quality variable (y-response) is actually not a quantitative variable but rather a qualitative (categorical) variable.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Instead of having 6 responses for quality we made it a binary response falling into the two categories, good quality or bad quality. If quality &gt;=6 then the wine is categorized as good quality and if the quality is &lt;6 it is considered bad quality wine. The observations appear to be fairly evenly distributed with 855 good quality and 744 bad quality wines. </a:t>
            </a:r>
            <a:endParaRPr sz="1400">
              <a:latin typeface="Lato"/>
              <a:ea typeface="Lato"/>
              <a:cs typeface="Lato"/>
              <a:sym typeface="Lato"/>
            </a:endParaRPr>
          </a:p>
          <a:p>
            <a:pPr indent="0" lvl="0" marL="0" rtl="0" algn="l">
              <a:spcBef>
                <a:spcPts val="0"/>
              </a:spcBef>
              <a:spcAft>
                <a:spcPts val="0"/>
              </a:spcAft>
              <a:buNone/>
            </a:pPr>
            <a:r>
              <a:t/>
            </a:r>
            <a:endParaRPr/>
          </a:p>
        </p:txBody>
      </p:sp>
      <p:sp>
        <p:nvSpPr>
          <p:cNvPr id="203" name="Google Shape;203;g462f4304e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9868af84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9868af84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summary table shows statistics about all the variables that could have an effect on quality. From here we can make some interesting observations. The max value for total sulfur dioxide is 289 and the minimum value is only 6, while the median is 38. Free sulfur dioxide has a max of 72 and a minimum of 1, while the median is 14. There are clearly outliers present in these variables. The maximum and minimum pH show that there are both tart and sweet wines present, but most of the wines fall in the middle. </a:t>
            </a:r>
            <a:endParaRPr/>
          </a:p>
        </p:txBody>
      </p:sp>
      <p:sp>
        <p:nvSpPr>
          <p:cNvPr id="211" name="Google Shape;211;g49868af84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Number title">
  <p:cSld name="1_Number title">
    <p:spTree>
      <p:nvGrpSpPr>
        <p:cNvPr id="10" name="Shape 10"/>
        <p:cNvGrpSpPr/>
        <p:nvPr/>
      </p:nvGrpSpPr>
      <p:grpSpPr>
        <a:xfrm>
          <a:off x="0" y="0"/>
          <a:ext cx="0" cy="0"/>
          <a:chOff x="0" y="0"/>
          <a:chExt cx="0" cy="0"/>
        </a:xfrm>
      </p:grpSpPr>
      <p:sp>
        <p:nvSpPr>
          <p:cNvPr id="11" name="Google Shape;11;p2"/>
          <p:cNvSpPr txBox="1"/>
          <p:nvPr>
            <p:ph idx="1" type="body"/>
          </p:nvPr>
        </p:nvSpPr>
        <p:spPr>
          <a:xfrm>
            <a:off x="2550806" y="2198442"/>
            <a:ext cx="4059970" cy="755770"/>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750"/>
              </a:spcBef>
              <a:spcAft>
                <a:spcPts val="0"/>
              </a:spcAft>
              <a:buClr>
                <a:schemeClr val="accent1"/>
              </a:buClr>
              <a:buSzPts val="7500"/>
              <a:buFont typeface="Arial"/>
              <a:buNone/>
              <a:defRPr b="1" i="0" sz="7500" u="none" cap="none" strike="noStrike">
                <a:solidFill>
                  <a:schemeClr val="accent1"/>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2"/>
          <p:cNvSpPr txBox="1"/>
          <p:nvPr>
            <p:ph idx="2" type="body"/>
          </p:nvPr>
        </p:nvSpPr>
        <p:spPr>
          <a:xfrm>
            <a:off x="2550806" y="2954212"/>
            <a:ext cx="4059969" cy="254979"/>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Simple title slide">
  <p:cSld name="9_Simple title slide">
    <p:bg>
      <p:bgPr>
        <a:solidFill>
          <a:schemeClr val="accent1"/>
        </a:solidFill>
      </p:bgPr>
    </p:bg>
    <p:spTree>
      <p:nvGrpSpPr>
        <p:cNvPr id="51" name="Shape 51"/>
        <p:cNvGrpSpPr/>
        <p:nvPr/>
      </p:nvGrpSpPr>
      <p:grpSpPr>
        <a:xfrm>
          <a:off x="0" y="0"/>
          <a:ext cx="0" cy="0"/>
          <a:chOff x="0" y="0"/>
          <a:chExt cx="0" cy="0"/>
        </a:xfrm>
      </p:grpSpPr>
      <p:sp>
        <p:nvSpPr>
          <p:cNvPr id="52" name="Google Shape;52;p12"/>
          <p:cNvSpPr txBox="1"/>
          <p:nvPr>
            <p:ph idx="1" type="body"/>
          </p:nvPr>
        </p:nvSpPr>
        <p:spPr>
          <a:xfrm>
            <a:off x="512031" y="1120781"/>
            <a:ext cx="3009645" cy="3077766"/>
          </a:xfrm>
          <a:prstGeom prst="rect">
            <a:avLst/>
          </a:prstGeom>
          <a:noFill/>
          <a:ln>
            <a:noFill/>
          </a:ln>
        </p:spPr>
        <p:txBody>
          <a:bodyPr anchorCtr="0" anchor="t" bIns="0" lIns="0" spcFirstLastPara="1" rIns="0" wrap="square" tIns="0"/>
          <a:lstStyle>
            <a:lvl1pPr indent="-228600" lvl="0" marL="457200" marR="0" rtl="0" algn="l">
              <a:lnSpc>
                <a:spcPct val="80000"/>
              </a:lnSpc>
              <a:spcBef>
                <a:spcPts val="750"/>
              </a:spcBef>
              <a:spcAft>
                <a:spcPts val="0"/>
              </a:spcAft>
              <a:buClr>
                <a:srgbClr val="382A42"/>
              </a:buClr>
              <a:buSzPts val="10000"/>
              <a:buFont typeface="Arial"/>
              <a:buNone/>
              <a:defRPr b="1" i="0" sz="10000" u="none" cap="none" strike="noStrike">
                <a:solidFill>
                  <a:srgbClr val="382A42"/>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53" name="Google Shape;53;p12"/>
          <p:cNvSpPr txBox="1"/>
          <p:nvPr>
            <p:ph idx="2" type="body"/>
          </p:nvPr>
        </p:nvSpPr>
        <p:spPr>
          <a:xfrm>
            <a:off x="512031" y="2156478"/>
            <a:ext cx="4059970" cy="611436"/>
          </a:xfrm>
          <a:prstGeom prst="rect">
            <a:avLst/>
          </a:prstGeom>
          <a:noFill/>
          <a:ln>
            <a:noFill/>
          </a:ln>
        </p:spPr>
        <p:txBody>
          <a:bodyPr anchorCtr="0" anchor="t" bIns="0" lIns="0" spcFirstLastPara="1" rIns="0" wrap="square" tIns="72000"/>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imple title slide">
  <p:cSld name="2_Simple title slide">
    <p:spTree>
      <p:nvGrpSpPr>
        <p:cNvPr id="58" name="Shape 58"/>
        <p:cNvGrpSpPr/>
        <p:nvPr/>
      </p:nvGrpSpPr>
      <p:grpSpPr>
        <a:xfrm>
          <a:off x="0" y="0"/>
          <a:ext cx="0" cy="0"/>
          <a:chOff x="0" y="0"/>
          <a:chExt cx="0" cy="0"/>
        </a:xfrm>
      </p:grpSpPr>
      <p:sp>
        <p:nvSpPr>
          <p:cNvPr id="59" name="Google Shape;59;p14"/>
          <p:cNvSpPr txBox="1"/>
          <p:nvPr>
            <p:ph idx="1" type="body"/>
          </p:nvPr>
        </p:nvSpPr>
        <p:spPr>
          <a:xfrm>
            <a:off x="512030" y="1024227"/>
            <a:ext cx="2976777" cy="2769989"/>
          </a:xfrm>
          <a:prstGeom prst="rect">
            <a:avLst/>
          </a:prstGeom>
          <a:noFill/>
          <a:ln>
            <a:noFill/>
          </a:ln>
        </p:spPr>
        <p:txBody>
          <a:bodyPr anchorCtr="0" anchor="t" bIns="0" lIns="0" spcFirstLastPara="1" rIns="0" wrap="square" tIns="0"/>
          <a:lstStyle>
            <a:lvl1pPr indent="-228600" lvl="0" marL="457200" marR="0" rtl="0" algn="l">
              <a:lnSpc>
                <a:spcPct val="90000"/>
              </a:lnSpc>
              <a:spcBef>
                <a:spcPts val="750"/>
              </a:spcBef>
              <a:spcAft>
                <a:spcPts val="0"/>
              </a:spcAft>
              <a:buClr>
                <a:srgbClr val="D8D8D8"/>
              </a:buClr>
              <a:buSzPts val="20000"/>
              <a:buFont typeface="Arial"/>
              <a:buNone/>
              <a:defRPr b="1" i="0" sz="200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 name="Google Shape;60;p14"/>
          <p:cNvSpPr txBox="1"/>
          <p:nvPr>
            <p:ph idx="2" type="body"/>
          </p:nvPr>
        </p:nvSpPr>
        <p:spPr>
          <a:xfrm>
            <a:off x="512030" y="2453045"/>
            <a:ext cx="2976777" cy="931988"/>
          </a:xfrm>
          <a:prstGeom prst="rect">
            <a:avLst/>
          </a:prstGeom>
          <a:solidFill>
            <a:schemeClr val="lt1"/>
          </a:solidFill>
          <a:ln>
            <a:noFill/>
          </a:ln>
        </p:spPr>
        <p:txBody>
          <a:bodyPr anchorCtr="0" anchor="t" bIns="0" lIns="0" spcFirstLastPara="1" rIns="0" wrap="square" tIns="72000"/>
          <a:lstStyle>
            <a:lvl1pPr indent="-228600" lvl="0" marL="457200" marR="0" rtl="0" algn="ctr">
              <a:lnSpc>
                <a:spcPct val="90000"/>
              </a:lnSpc>
              <a:spcBef>
                <a:spcPts val="750"/>
              </a:spcBef>
              <a:spcAft>
                <a:spcPts val="0"/>
              </a:spcAft>
              <a:buClr>
                <a:srgbClr val="262626"/>
              </a:buClr>
              <a:buSzPts val="3500"/>
              <a:buFont typeface="Arial"/>
              <a:buNone/>
              <a:defRPr b="1" i="0" sz="35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title">
  <p:cSld name="Number title">
    <p:spTree>
      <p:nvGrpSpPr>
        <p:cNvPr id="61" name="Shape 61"/>
        <p:cNvGrpSpPr/>
        <p:nvPr/>
      </p:nvGrpSpPr>
      <p:grpSpPr>
        <a:xfrm>
          <a:off x="0" y="0"/>
          <a:ext cx="0" cy="0"/>
          <a:chOff x="0" y="0"/>
          <a:chExt cx="0" cy="0"/>
        </a:xfrm>
      </p:grpSpPr>
      <p:sp>
        <p:nvSpPr>
          <p:cNvPr id="62" name="Google Shape;62;p15"/>
          <p:cNvSpPr txBox="1"/>
          <p:nvPr>
            <p:ph idx="1" type="body"/>
          </p:nvPr>
        </p:nvSpPr>
        <p:spPr>
          <a:xfrm>
            <a:off x="512030" y="527905"/>
            <a:ext cx="1272808" cy="597510"/>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3" name="Google Shape;63;p15"/>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Number title">
  <p:cSld name="2_Number title">
    <p:spTree>
      <p:nvGrpSpPr>
        <p:cNvPr id="64" name="Shape 64"/>
        <p:cNvGrpSpPr/>
        <p:nvPr/>
      </p:nvGrpSpPr>
      <p:grpSpPr>
        <a:xfrm>
          <a:off x="0" y="0"/>
          <a:ext cx="0" cy="0"/>
          <a:chOff x="0" y="0"/>
          <a:chExt cx="0" cy="0"/>
        </a:xfrm>
      </p:grpSpPr>
      <p:sp>
        <p:nvSpPr>
          <p:cNvPr id="65" name="Google Shape;65;p16"/>
          <p:cNvSpPr txBox="1"/>
          <p:nvPr>
            <p:ph idx="1" type="body"/>
          </p:nvPr>
        </p:nvSpPr>
        <p:spPr>
          <a:xfrm>
            <a:off x="512030" y="527905"/>
            <a:ext cx="1272808" cy="597510"/>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6" name="Google Shape;66;p16"/>
          <p:cNvSpPr txBox="1"/>
          <p:nvPr>
            <p:ph idx="2" type="body"/>
          </p:nvPr>
        </p:nvSpPr>
        <p:spPr>
          <a:xfrm>
            <a:off x="503237" y="842626"/>
            <a:ext cx="4068763" cy="423464"/>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7" name="Google Shape;67;p16"/>
          <p:cNvSpPr/>
          <p:nvPr>
            <p:ph idx="3" type="pic"/>
          </p:nvPr>
        </p:nvSpPr>
        <p:spPr>
          <a:xfrm>
            <a:off x="512030" y="1273088"/>
            <a:ext cx="8273195" cy="1936110"/>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imple title slide 2">
  <p:cSld name="1_Simple title slide 2">
    <p:spTree>
      <p:nvGrpSpPr>
        <p:cNvPr id="68" name="Shape 68"/>
        <p:cNvGrpSpPr/>
        <p:nvPr/>
      </p:nvGrpSpPr>
      <p:grpSpPr>
        <a:xfrm>
          <a:off x="0" y="0"/>
          <a:ext cx="0" cy="0"/>
          <a:chOff x="0" y="0"/>
          <a:chExt cx="0" cy="0"/>
        </a:xfrm>
      </p:grpSpPr>
      <p:sp>
        <p:nvSpPr>
          <p:cNvPr id="69" name="Google Shape;69;p17"/>
          <p:cNvSpPr txBox="1"/>
          <p:nvPr>
            <p:ph idx="1" type="body"/>
          </p:nvPr>
        </p:nvSpPr>
        <p:spPr>
          <a:xfrm>
            <a:off x="512030" y="413610"/>
            <a:ext cx="3736120" cy="484748"/>
          </a:xfrm>
          <a:prstGeom prst="rect">
            <a:avLst/>
          </a:prstGeom>
          <a:noFill/>
          <a:ln>
            <a:noFill/>
          </a:ln>
        </p:spPr>
        <p:txBody>
          <a:bodyPr anchorCtr="0" anchor="t" bIns="0" lIns="0" spcFirstLastPara="1" rIns="0" wrap="square" tIns="0"/>
          <a:lstStyle>
            <a:lvl1pPr indent="-228600" lvl="0" marL="457200" marR="0" rtl="0" algn="l">
              <a:lnSpc>
                <a:spcPct val="90000"/>
              </a:lnSpc>
              <a:spcBef>
                <a:spcPts val="750"/>
              </a:spcBef>
              <a:spcAft>
                <a:spcPts val="0"/>
              </a:spcAft>
              <a:buClr>
                <a:srgbClr val="D8D8D8"/>
              </a:buClr>
              <a:buSzPts val="3500"/>
              <a:buFont typeface="Arial"/>
              <a:buNone/>
              <a:defRPr b="1" i="0" sz="3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0" name="Google Shape;70;p17"/>
          <p:cNvSpPr txBox="1"/>
          <p:nvPr>
            <p:ph idx="2" type="body"/>
          </p:nvPr>
        </p:nvSpPr>
        <p:spPr>
          <a:xfrm>
            <a:off x="503238" y="675589"/>
            <a:ext cx="3744211" cy="537756"/>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1" name="Google Shape;71;p17"/>
          <p:cNvSpPr/>
          <p:nvPr>
            <p:ph idx="3" type="pic"/>
          </p:nvPr>
        </p:nvSpPr>
        <p:spPr>
          <a:xfrm>
            <a:off x="4572000" y="663575"/>
            <a:ext cx="4213225" cy="3887788"/>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2" name="Google Shape;72;p17"/>
          <p:cNvSpPr txBox="1"/>
          <p:nvPr/>
        </p:nvSpPr>
        <p:spPr>
          <a:xfrm>
            <a:off x="7007469" y="413610"/>
            <a:ext cx="1777756" cy="168055"/>
          </a:xfrm>
          <a:prstGeom prst="rect">
            <a:avLst/>
          </a:prstGeom>
          <a:noFill/>
          <a:ln>
            <a:noFill/>
          </a:ln>
        </p:spPr>
        <p:txBody>
          <a:bodyPr anchorCtr="0" anchor="t" bIns="0" lIns="0" spcFirstLastPara="1" rIns="0" wrap="square" tIns="0">
            <a:noAutofit/>
          </a:bodyPr>
          <a:lstStyle/>
          <a:p>
            <a:pPr indent="0" lvl="0" marL="0" marR="0" rtl="0" algn="r">
              <a:lnSpc>
                <a:spcPct val="116666"/>
              </a:lnSpc>
              <a:spcBef>
                <a:spcPts val="0"/>
              </a:spcBef>
              <a:spcAft>
                <a:spcPts val="0"/>
              </a:spcAft>
              <a:buClr>
                <a:srgbClr val="D8D8D8"/>
              </a:buClr>
              <a:buSzPts val="1200"/>
              <a:buFont typeface="Arial"/>
              <a:buNone/>
            </a:pPr>
            <a:r>
              <a:rPr b="1" i="0" lang="en-US" sz="1200" u="none" cap="none" strike="noStrike">
                <a:solidFill>
                  <a:srgbClr val="D8D8D8"/>
                </a:solidFill>
                <a:latin typeface="Calibri"/>
                <a:ea typeface="Calibri"/>
                <a:cs typeface="Calibri"/>
                <a:sym typeface="Calibri"/>
              </a:rPr>
              <a:t>www.zacomic.com</a:t>
            </a:r>
            <a:endParaRPr b="0" i="0" sz="1200" u="none" cap="none" strike="noStrike">
              <a:solidFill>
                <a:srgbClr val="D8D8D8"/>
              </a:solidFill>
              <a:latin typeface="Calibri"/>
              <a:ea typeface="Calibri"/>
              <a:cs typeface="Calibri"/>
              <a:sym typeface="Calibri"/>
            </a:endParaRPr>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guide id="5" pos="2676">
          <p15:clr>
            <a:srgbClr val="FBAE40"/>
          </p15:clr>
        </p15:guide>
        <p15:guide id="6" orient="horz" pos="286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mple title slide">
  <p:cSld name="Simple title slide">
    <p:spTree>
      <p:nvGrpSpPr>
        <p:cNvPr id="73" name="Shape 73"/>
        <p:cNvGrpSpPr/>
        <p:nvPr/>
      </p:nvGrpSpPr>
      <p:grpSpPr>
        <a:xfrm>
          <a:off x="0" y="0"/>
          <a:ext cx="0" cy="0"/>
          <a:chOff x="0" y="0"/>
          <a:chExt cx="0" cy="0"/>
        </a:xfrm>
      </p:grpSpPr>
      <p:sp>
        <p:nvSpPr>
          <p:cNvPr id="74" name="Google Shape;74;p18"/>
          <p:cNvSpPr txBox="1"/>
          <p:nvPr>
            <p:ph idx="1" type="body"/>
          </p:nvPr>
        </p:nvSpPr>
        <p:spPr>
          <a:xfrm>
            <a:off x="512030" y="144202"/>
            <a:ext cx="6855923" cy="1038746"/>
          </a:xfrm>
          <a:prstGeom prst="rect">
            <a:avLst/>
          </a:prstGeom>
          <a:noFill/>
          <a:ln>
            <a:noFill/>
          </a:ln>
        </p:spPr>
        <p:txBody>
          <a:bodyPr anchorCtr="0" anchor="t" bIns="0" lIns="0" spcFirstLastPara="1" rIns="0" wrap="square" tIns="0"/>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5" name="Google Shape;75;p18"/>
          <p:cNvSpPr txBox="1"/>
          <p:nvPr>
            <p:ph idx="2" type="body"/>
          </p:nvPr>
        </p:nvSpPr>
        <p:spPr>
          <a:xfrm>
            <a:off x="512030" y="660424"/>
            <a:ext cx="6855923" cy="711176"/>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262626"/>
              </a:buClr>
              <a:buSzPts val="3500"/>
              <a:buFont typeface="Arial"/>
              <a:buNone/>
              <a:defRPr b="1" i="0" sz="35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imple title slide">
  <p:cSld name="1_Simple title slide">
    <p:spTree>
      <p:nvGrpSpPr>
        <p:cNvPr id="76" name="Shape 76"/>
        <p:cNvGrpSpPr/>
        <p:nvPr/>
      </p:nvGrpSpPr>
      <p:grpSpPr>
        <a:xfrm>
          <a:off x="0" y="0"/>
          <a:ext cx="0" cy="0"/>
          <a:chOff x="0" y="0"/>
          <a:chExt cx="0" cy="0"/>
        </a:xfrm>
      </p:grpSpPr>
      <p:sp>
        <p:nvSpPr>
          <p:cNvPr id="77" name="Google Shape;77;p19"/>
          <p:cNvSpPr txBox="1"/>
          <p:nvPr>
            <p:ph idx="1" type="body"/>
          </p:nvPr>
        </p:nvSpPr>
        <p:spPr>
          <a:xfrm>
            <a:off x="512030" y="144202"/>
            <a:ext cx="4059970" cy="1038746"/>
          </a:xfrm>
          <a:prstGeom prst="rect">
            <a:avLst/>
          </a:prstGeom>
          <a:noFill/>
          <a:ln>
            <a:noFill/>
          </a:ln>
        </p:spPr>
        <p:txBody>
          <a:bodyPr anchorCtr="0" anchor="t" bIns="0" lIns="0" spcFirstLastPara="1" rIns="0" wrap="square" tIns="0"/>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8" name="Google Shape;78;p19"/>
          <p:cNvSpPr/>
          <p:nvPr>
            <p:ph idx="2" type="pic"/>
          </p:nvPr>
        </p:nvSpPr>
        <p:spPr>
          <a:xfrm>
            <a:off x="4572000" y="663575"/>
            <a:ext cx="4213225" cy="3887788"/>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9" name="Google Shape;79;p19"/>
          <p:cNvSpPr txBox="1"/>
          <p:nvPr>
            <p:ph idx="3" type="body"/>
          </p:nvPr>
        </p:nvSpPr>
        <p:spPr>
          <a:xfrm>
            <a:off x="512030" y="663573"/>
            <a:ext cx="4059969" cy="822327"/>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3F3F3F"/>
              </a:buClr>
              <a:buSzPts val="3500"/>
              <a:buFont typeface="Arial"/>
              <a:buNone/>
              <a:defRPr b="1" i="0" sz="3500" u="none" cap="none" strike="noStrike">
                <a:solidFill>
                  <a:srgbClr val="3F3F3F"/>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Number title">
  <p:cSld name="4_Number title">
    <p:spTree>
      <p:nvGrpSpPr>
        <p:cNvPr id="80" name="Shape 80"/>
        <p:cNvGrpSpPr/>
        <p:nvPr/>
      </p:nvGrpSpPr>
      <p:grpSpPr>
        <a:xfrm>
          <a:off x="0" y="0"/>
          <a:ext cx="0" cy="0"/>
          <a:chOff x="0" y="0"/>
          <a:chExt cx="0" cy="0"/>
        </a:xfrm>
      </p:grpSpPr>
      <p:sp>
        <p:nvSpPr>
          <p:cNvPr id="81" name="Google Shape;81;p20"/>
          <p:cNvSpPr txBox="1"/>
          <p:nvPr>
            <p:ph idx="1" type="body"/>
          </p:nvPr>
        </p:nvSpPr>
        <p:spPr>
          <a:xfrm>
            <a:off x="512030" y="527905"/>
            <a:ext cx="1272808" cy="597510"/>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2" name="Google Shape;82;p20"/>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3" name="Google Shape;83;p20"/>
          <p:cNvSpPr/>
          <p:nvPr>
            <p:ph idx="3" type="pic"/>
          </p:nvPr>
        </p:nvSpPr>
        <p:spPr>
          <a:xfrm>
            <a:off x="503238" y="1440136"/>
            <a:ext cx="2327885" cy="1608993"/>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4" name="Google Shape;84;p20"/>
          <p:cNvSpPr/>
          <p:nvPr>
            <p:ph idx="4" type="pic"/>
          </p:nvPr>
        </p:nvSpPr>
        <p:spPr>
          <a:xfrm>
            <a:off x="3408057" y="1440136"/>
            <a:ext cx="2327885" cy="1608993"/>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5" name="Google Shape;85;p20"/>
          <p:cNvSpPr/>
          <p:nvPr>
            <p:ph idx="5" type="pic"/>
          </p:nvPr>
        </p:nvSpPr>
        <p:spPr>
          <a:xfrm>
            <a:off x="6457340" y="1440136"/>
            <a:ext cx="2327885" cy="1608993"/>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Number title">
  <p:cSld name="5_Number title">
    <p:spTree>
      <p:nvGrpSpPr>
        <p:cNvPr id="86" name="Shape 86"/>
        <p:cNvGrpSpPr/>
        <p:nvPr/>
      </p:nvGrpSpPr>
      <p:grpSpPr>
        <a:xfrm>
          <a:off x="0" y="0"/>
          <a:ext cx="0" cy="0"/>
          <a:chOff x="0" y="0"/>
          <a:chExt cx="0" cy="0"/>
        </a:xfrm>
      </p:grpSpPr>
      <p:sp>
        <p:nvSpPr>
          <p:cNvPr id="87" name="Google Shape;87;p21"/>
          <p:cNvSpPr txBox="1"/>
          <p:nvPr>
            <p:ph idx="1" type="body"/>
          </p:nvPr>
        </p:nvSpPr>
        <p:spPr>
          <a:xfrm>
            <a:off x="512030" y="527905"/>
            <a:ext cx="1272808" cy="597510"/>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8" name="Google Shape;88;p21"/>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9" name="Google Shape;89;p21"/>
          <p:cNvSpPr/>
          <p:nvPr>
            <p:ph idx="3" type="pic"/>
          </p:nvPr>
        </p:nvSpPr>
        <p:spPr>
          <a:xfrm>
            <a:off x="503238" y="1440136"/>
            <a:ext cx="3951104" cy="1608993"/>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0" name="Google Shape;90;p21"/>
          <p:cNvSpPr/>
          <p:nvPr>
            <p:ph idx="4" type="pic"/>
          </p:nvPr>
        </p:nvSpPr>
        <p:spPr>
          <a:xfrm>
            <a:off x="4834121" y="1440136"/>
            <a:ext cx="3951104" cy="1608993"/>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Number title">
  <p:cSld name="6_Number title">
    <p:spTree>
      <p:nvGrpSpPr>
        <p:cNvPr id="91" name="Shape 91"/>
        <p:cNvGrpSpPr/>
        <p:nvPr/>
      </p:nvGrpSpPr>
      <p:grpSpPr>
        <a:xfrm>
          <a:off x="0" y="0"/>
          <a:ext cx="0" cy="0"/>
          <a:chOff x="0" y="0"/>
          <a:chExt cx="0" cy="0"/>
        </a:xfrm>
      </p:grpSpPr>
      <p:sp>
        <p:nvSpPr>
          <p:cNvPr id="92" name="Google Shape;92;p22"/>
          <p:cNvSpPr txBox="1"/>
          <p:nvPr>
            <p:ph idx="1" type="body"/>
          </p:nvPr>
        </p:nvSpPr>
        <p:spPr>
          <a:xfrm>
            <a:off x="512030" y="527905"/>
            <a:ext cx="1272808" cy="597510"/>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3" name="Google Shape;93;p22"/>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4" name="Google Shape;94;p22"/>
          <p:cNvSpPr/>
          <p:nvPr>
            <p:ph idx="3" type="pic"/>
          </p:nvPr>
        </p:nvSpPr>
        <p:spPr>
          <a:xfrm>
            <a:off x="503237" y="1440136"/>
            <a:ext cx="8281987" cy="1608993"/>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Number title">
  <p:cSld name="2_Number title">
    <p:spTree>
      <p:nvGrpSpPr>
        <p:cNvPr id="13" name="Shape 13"/>
        <p:cNvGrpSpPr/>
        <p:nvPr/>
      </p:nvGrpSpPr>
      <p:grpSpPr>
        <a:xfrm>
          <a:off x="0" y="0"/>
          <a:ext cx="0" cy="0"/>
          <a:chOff x="0" y="0"/>
          <a:chExt cx="0" cy="0"/>
        </a:xfrm>
      </p:grpSpPr>
      <p:sp>
        <p:nvSpPr>
          <p:cNvPr id="14" name="Google Shape;14;p3"/>
          <p:cNvSpPr txBox="1"/>
          <p:nvPr>
            <p:ph idx="1" type="body"/>
          </p:nvPr>
        </p:nvSpPr>
        <p:spPr>
          <a:xfrm>
            <a:off x="2550806" y="1318842"/>
            <a:ext cx="4059970" cy="457197"/>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750"/>
              </a:spcBef>
              <a:spcAft>
                <a:spcPts val="0"/>
              </a:spcAft>
              <a:buClr>
                <a:schemeClr val="accent1"/>
              </a:buClr>
              <a:buSzPts val="3500"/>
              <a:buFont typeface="Arial"/>
              <a:buNone/>
              <a:defRPr b="1" i="0" sz="3500" u="none" cap="none" strike="noStrike">
                <a:solidFill>
                  <a:schemeClr val="accent1"/>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 name="Google Shape;15;p3"/>
          <p:cNvSpPr txBox="1"/>
          <p:nvPr>
            <p:ph idx="2" type="body"/>
          </p:nvPr>
        </p:nvSpPr>
        <p:spPr>
          <a:xfrm>
            <a:off x="2550806" y="1837584"/>
            <a:ext cx="4059969" cy="254979"/>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Number title">
  <p:cSld name="3_Number title">
    <p:spTree>
      <p:nvGrpSpPr>
        <p:cNvPr id="95" name="Shape 95"/>
        <p:cNvGrpSpPr/>
        <p:nvPr/>
      </p:nvGrpSpPr>
      <p:grpSpPr>
        <a:xfrm>
          <a:off x="0" y="0"/>
          <a:ext cx="0" cy="0"/>
          <a:chOff x="0" y="0"/>
          <a:chExt cx="0" cy="0"/>
        </a:xfrm>
      </p:grpSpPr>
      <p:sp>
        <p:nvSpPr>
          <p:cNvPr id="96" name="Google Shape;96;p23"/>
          <p:cNvSpPr txBox="1"/>
          <p:nvPr>
            <p:ph idx="1" type="body"/>
          </p:nvPr>
        </p:nvSpPr>
        <p:spPr>
          <a:xfrm>
            <a:off x="512030" y="527905"/>
            <a:ext cx="4037586" cy="597510"/>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7" name="Google Shape;97;p23"/>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8" name="Google Shape;98;p23"/>
          <p:cNvSpPr/>
          <p:nvPr>
            <p:ph idx="3" type="pic"/>
          </p:nvPr>
        </p:nvSpPr>
        <p:spPr>
          <a:xfrm>
            <a:off x="512030" y="1273086"/>
            <a:ext cx="8273195" cy="3228576"/>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Number title">
  <p:cSld name="8_Number title">
    <p:spTree>
      <p:nvGrpSpPr>
        <p:cNvPr id="99" name="Shape 99"/>
        <p:cNvGrpSpPr/>
        <p:nvPr/>
      </p:nvGrpSpPr>
      <p:grpSpPr>
        <a:xfrm>
          <a:off x="0" y="0"/>
          <a:ext cx="0" cy="0"/>
          <a:chOff x="0" y="0"/>
          <a:chExt cx="0" cy="0"/>
        </a:xfrm>
      </p:grpSpPr>
      <p:sp>
        <p:nvSpPr>
          <p:cNvPr id="100" name="Google Shape;100;p24"/>
          <p:cNvSpPr txBox="1"/>
          <p:nvPr>
            <p:ph idx="1" type="body"/>
          </p:nvPr>
        </p:nvSpPr>
        <p:spPr>
          <a:xfrm>
            <a:off x="512030" y="527905"/>
            <a:ext cx="1272808" cy="597510"/>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1" name="Google Shape;101;p24"/>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2" name="Google Shape;102;p24"/>
          <p:cNvSpPr/>
          <p:nvPr>
            <p:ph idx="3" type="pic"/>
          </p:nvPr>
        </p:nvSpPr>
        <p:spPr>
          <a:xfrm>
            <a:off x="503238" y="1440136"/>
            <a:ext cx="3992382" cy="3140656"/>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3" name="Google Shape;103;p24"/>
          <p:cNvSpPr/>
          <p:nvPr>
            <p:ph idx="4" type="pic"/>
          </p:nvPr>
        </p:nvSpPr>
        <p:spPr>
          <a:xfrm>
            <a:off x="4792843" y="1440136"/>
            <a:ext cx="3992382" cy="3140656"/>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Number title">
  <p:cSld name="7_Number title">
    <p:spTree>
      <p:nvGrpSpPr>
        <p:cNvPr id="104" name="Shape 104"/>
        <p:cNvGrpSpPr/>
        <p:nvPr/>
      </p:nvGrpSpPr>
      <p:grpSpPr>
        <a:xfrm>
          <a:off x="0" y="0"/>
          <a:ext cx="0" cy="0"/>
          <a:chOff x="0" y="0"/>
          <a:chExt cx="0" cy="0"/>
        </a:xfrm>
      </p:grpSpPr>
      <p:sp>
        <p:nvSpPr>
          <p:cNvPr id="105" name="Google Shape;105;p25"/>
          <p:cNvSpPr txBox="1"/>
          <p:nvPr>
            <p:ph idx="1" type="body"/>
          </p:nvPr>
        </p:nvSpPr>
        <p:spPr>
          <a:xfrm>
            <a:off x="512030" y="527905"/>
            <a:ext cx="1272808" cy="597510"/>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6" name="Google Shape;106;p25"/>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7" name="Google Shape;107;p25"/>
          <p:cNvSpPr/>
          <p:nvPr>
            <p:ph idx="3" type="pic"/>
          </p:nvPr>
        </p:nvSpPr>
        <p:spPr>
          <a:xfrm>
            <a:off x="503238" y="1440136"/>
            <a:ext cx="2565277" cy="3140656"/>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8" name="Google Shape;108;p25"/>
          <p:cNvSpPr/>
          <p:nvPr>
            <p:ph idx="4" type="pic"/>
          </p:nvPr>
        </p:nvSpPr>
        <p:spPr>
          <a:xfrm>
            <a:off x="3359697" y="1440136"/>
            <a:ext cx="2565277" cy="3140656"/>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9" name="Google Shape;109;p25"/>
          <p:cNvSpPr/>
          <p:nvPr>
            <p:ph idx="5" type="pic"/>
          </p:nvPr>
        </p:nvSpPr>
        <p:spPr>
          <a:xfrm>
            <a:off x="6219948" y="1440136"/>
            <a:ext cx="2565277" cy="3140656"/>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Number title">
  <p:cSld name="9_Number title">
    <p:spTree>
      <p:nvGrpSpPr>
        <p:cNvPr id="110" name="Shape 110"/>
        <p:cNvGrpSpPr/>
        <p:nvPr/>
      </p:nvGrpSpPr>
      <p:grpSpPr>
        <a:xfrm>
          <a:off x="0" y="0"/>
          <a:ext cx="0" cy="0"/>
          <a:chOff x="0" y="0"/>
          <a:chExt cx="0" cy="0"/>
        </a:xfrm>
      </p:grpSpPr>
      <p:sp>
        <p:nvSpPr>
          <p:cNvPr id="111" name="Google Shape;111;p26"/>
          <p:cNvSpPr txBox="1"/>
          <p:nvPr>
            <p:ph idx="1" type="body"/>
          </p:nvPr>
        </p:nvSpPr>
        <p:spPr>
          <a:xfrm>
            <a:off x="512030" y="527905"/>
            <a:ext cx="1272808" cy="597510"/>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2" name="Google Shape;112;p26"/>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3" name="Google Shape;113;p26"/>
          <p:cNvSpPr/>
          <p:nvPr>
            <p:ph idx="3" type="pic"/>
          </p:nvPr>
        </p:nvSpPr>
        <p:spPr>
          <a:xfrm>
            <a:off x="1149839" y="1580811"/>
            <a:ext cx="2672862" cy="2597489"/>
          </a:xfrm>
          <a:prstGeom prst="ellipse">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mple title slide 2">
  <p:cSld name="Simple title slide 2">
    <p:spTree>
      <p:nvGrpSpPr>
        <p:cNvPr id="114" name="Shape 114"/>
        <p:cNvGrpSpPr/>
        <p:nvPr/>
      </p:nvGrpSpPr>
      <p:grpSpPr>
        <a:xfrm>
          <a:off x="0" y="0"/>
          <a:ext cx="0" cy="0"/>
          <a:chOff x="0" y="0"/>
          <a:chExt cx="0" cy="0"/>
        </a:xfrm>
      </p:grpSpPr>
      <p:sp>
        <p:nvSpPr>
          <p:cNvPr id="115" name="Google Shape;115;p27"/>
          <p:cNvSpPr txBox="1"/>
          <p:nvPr>
            <p:ph idx="1" type="body"/>
          </p:nvPr>
        </p:nvSpPr>
        <p:spPr>
          <a:xfrm>
            <a:off x="503238" y="433210"/>
            <a:ext cx="4059970" cy="484748"/>
          </a:xfrm>
          <a:prstGeom prst="rect">
            <a:avLst/>
          </a:prstGeom>
          <a:noFill/>
          <a:ln>
            <a:noFill/>
          </a:ln>
        </p:spPr>
        <p:txBody>
          <a:bodyPr anchorCtr="0" anchor="t" bIns="0" lIns="0" spcFirstLastPara="1" rIns="0" wrap="square" tIns="0"/>
          <a:lstStyle>
            <a:lvl1pPr indent="-228600" lvl="0" marL="457200" marR="0" rtl="0" algn="l">
              <a:lnSpc>
                <a:spcPct val="90000"/>
              </a:lnSpc>
              <a:spcBef>
                <a:spcPts val="750"/>
              </a:spcBef>
              <a:spcAft>
                <a:spcPts val="0"/>
              </a:spcAft>
              <a:buClr>
                <a:srgbClr val="D8D8D8"/>
              </a:buClr>
              <a:buSzPts val="3500"/>
              <a:buFont typeface="Arial"/>
              <a:buNone/>
              <a:defRPr b="1" i="0" sz="3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6" name="Google Shape;116;p27"/>
          <p:cNvSpPr txBox="1"/>
          <p:nvPr/>
        </p:nvSpPr>
        <p:spPr>
          <a:xfrm>
            <a:off x="7007469" y="413610"/>
            <a:ext cx="1777756" cy="168055"/>
          </a:xfrm>
          <a:prstGeom prst="rect">
            <a:avLst/>
          </a:prstGeom>
          <a:noFill/>
          <a:ln>
            <a:noFill/>
          </a:ln>
        </p:spPr>
        <p:txBody>
          <a:bodyPr anchorCtr="0" anchor="t" bIns="0" lIns="0" spcFirstLastPara="1" rIns="0" wrap="square" tIns="0">
            <a:noAutofit/>
          </a:bodyPr>
          <a:lstStyle/>
          <a:p>
            <a:pPr indent="0" lvl="0" marL="0" marR="0" rtl="0" algn="r">
              <a:lnSpc>
                <a:spcPct val="116666"/>
              </a:lnSpc>
              <a:spcBef>
                <a:spcPts val="0"/>
              </a:spcBef>
              <a:spcAft>
                <a:spcPts val="0"/>
              </a:spcAft>
              <a:buClr>
                <a:srgbClr val="D8D8D8"/>
              </a:buClr>
              <a:buSzPts val="1200"/>
              <a:buFont typeface="Arial"/>
              <a:buNone/>
            </a:pPr>
            <a:r>
              <a:rPr b="1" lang="en-US" sz="1200">
                <a:solidFill>
                  <a:srgbClr val="D8D8D8"/>
                </a:solidFill>
                <a:latin typeface="Calibri"/>
                <a:ea typeface="Calibri"/>
                <a:cs typeface="Calibri"/>
                <a:sym typeface="Calibri"/>
              </a:rPr>
              <a:t>www.zacomic.com</a:t>
            </a:r>
            <a:endParaRPr sz="1200">
              <a:solidFill>
                <a:srgbClr val="D8D8D8"/>
              </a:solidFill>
              <a:latin typeface="Calibri"/>
              <a:ea typeface="Calibri"/>
              <a:cs typeface="Calibri"/>
              <a:sym typeface="Calibri"/>
            </a:endParaRPr>
          </a:p>
        </p:txBody>
      </p:sp>
      <p:sp>
        <p:nvSpPr>
          <p:cNvPr id="117" name="Google Shape;117;p27"/>
          <p:cNvSpPr txBox="1"/>
          <p:nvPr>
            <p:ph idx="2" type="body"/>
          </p:nvPr>
        </p:nvSpPr>
        <p:spPr>
          <a:xfrm>
            <a:off x="503238" y="675584"/>
            <a:ext cx="4068762" cy="537756"/>
          </a:xfrm>
          <a:prstGeom prst="rect">
            <a:avLst/>
          </a:prstGeom>
          <a:solidFill>
            <a:schemeClr val="lt1"/>
          </a:solidFill>
          <a:ln>
            <a:noFill/>
          </a:ln>
        </p:spPr>
        <p:txBody>
          <a:bodyPr anchorCtr="0" anchor="t" bIns="0" lIns="0" spcFirstLastPara="1" rIns="0" wrap="square" tIns="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imple title slide 2">
  <p:cSld name="2_Simple title slide 2">
    <p:spTree>
      <p:nvGrpSpPr>
        <p:cNvPr id="118" name="Shape 118"/>
        <p:cNvGrpSpPr/>
        <p:nvPr/>
      </p:nvGrpSpPr>
      <p:grpSpPr>
        <a:xfrm>
          <a:off x="0" y="0"/>
          <a:ext cx="0" cy="0"/>
          <a:chOff x="0" y="0"/>
          <a:chExt cx="0" cy="0"/>
        </a:xfrm>
      </p:grpSpPr>
      <p:sp>
        <p:nvSpPr>
          <p:cNvPr id="119" name="Google Shape;119;p28"/>
          <p:cNvSpPr txBox="1"/>
          <p:nvPr>
            <p:ph idx="1" type="body"/>
          </p:nvPr>
        </p:nvSpPr>
        <p:spPr>
          <a:xfrm>
            <a:off x="503238" y="433210"/>
            <a:ext cx="4059970" cy="484748"/>
          </a:xfrm>
          <a:prstGeom prst="rect">
            <a:avLst/>
          </a:prstGeom>
          <a:noFill/>
          <a:ln>
            <a:noFill/>
          </a:ln>
        </p:spPr>
        <p:txBody>
          <a:bodyPr anchorCtr="0" anchor="t" bIns="0" lIns="0" spcFirstLastPara="1" rIns="0" wrap="square" tIns="0"/>
          <a:lstStyle>
            <a:lvl1pPr indent="-228600" lvl="0" marL="457200" marR="0" rtl="0" algn="l">
              <a:lnSpc>
                <a:spcPct val="90000"/>
              </a:lnSpc>
              <a:spcBef>
                <a:spcPts val="750"/>
              </a:spcBef>
              <a:spcAft>
                <a:spcPts val="0"/>
              </a:spcAft>
              <a:buClr>
                <a:srgbClr val="D8D8D8"/>
              </a:buClr>
              <a:buSzPts val="3500"/>
              <a:buFont typeface="Arial"/>
              <a:buNone/>
              <a:defRPr b="1" i="0" sz="3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0" name="Google Shape;120;p28"/>
          <p:cNvSpPr txBox="1"/>
          <p:nvPr/>
        </p:nvSpPr>
        <p:spPr>
          <a:xfrm>
            <a:off x="7007469" y="413610"/>
            <a:ext cx="1777756" cy="168055"/>
          </a:xfrm>
          <a:prstGeom prst="rect">
            <a:avLst/>
          </a:prstGeom>
          <a:noFill/>
          <a:ln>
            <a:noFill/>
          </a:ln>
        </p:spPr>
        <p:txBody>
          <a:bodyPr anchorCtr="0" anchor="t" bIns="0" lIns="0" spcFirstLastPara="1" rIns="0" wrap="square" tIns="0">
            <a:noAutofit/>
          </a:bodyPr>
          <a:lstStyle/>
          <a:p>
            <a:pPr indent="0" lvl="0" marL="0" marR="0" rtl="0" algn="r">
              <a:lnSpc>
                <a:spcPct val="116666"/>
              </a:lnSpc>
              <a:spcBef>
                <a:spcPts val="0"/>
              </a:spcBef>
              <a:spcAft>
                <a:spcPts val="0"/>
              </a:spcAft>
              <a:buClr>
                <a:srgbClr val="D8D8D8"/>
              </a:buClr>
              <a:buSzPts val="1200"/>
              <a:buFont typeface="Arial"/>
              <a:buNone/>
            </a:pPr>
            <a:r>
              <a:rPr b="1" lang="en-US" sz="1200">
                <a:solidFill>
                  <a:srgbClr val="D8D8D8"/>
                </a:solidFill>
                <a:latin typeface="Calibri"/>
                <a:ea typeface="Calibri"/>
                <a:cs typeface="Calibri"/>
                <a:sym typeface="Calibri"/>
              </a:rPr>
              <a:t>www.zacomic.com</a:t>
            </a:r>
            <a:endParaRPr sz="1200">
              <a:solidFill>
                <a:srgbClr val="D8D8D8"/>
              </a:solidFill>
              <a:latin typeface="Calibri"/>
              <a:ea typeface="Calibri"/>
              <a:cs typeface="Calibri"/>
              <a:sym typeface="Calibri"/>
            </a:endParaRPr>
          </a:p>
        </p:txBody>
      </p:sp>
      <p:sp>
        <p:nvSpPr>
          <p:cNvPr id="121" name="Google Shape;121;p28"/>
          <p:cNvSpPr txBox="1"/>
          <p:nvPr>
            <p:ph idx="2" type="body"/>
          </p:nvPr>
        </p:nvSpPr>
        <p:spPr>
          <a:xfrm>
            <a:off x="503238" y="675584"/>
            <a:ext cx="4068762" cy="537756"/>
          </a:xfrm>
          <a:prstGeom prst="rect">
            <a:avLst/>
          </a:prstGeom>
          <a:solidFill>
            <a:schemeClr val="lt1"/>
          </a:solidFill>
          <a:ln>
            <a:noFill/>
          </a:ln>
        </p:spPr>
        <p:txBody>
          <a:bodyPr anchorCtr="0" anchor="t" bIns="0" lIns="0" spcFirstLastPara="1" rIns="0" wrap="square" tIns="0"/>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Number title">
  <p:cSld name="1_Number title">
    <p:spTree>
      <p:nvGrpSpPr>
        <p:cNvPr id="122" name="Shape 122"/>
        <p:cNvGrpSpPr/>
        <p:nvPr/>
      </p:nvGrpSpPr>
      <p:grpSpPr>
        <a:xfrm>
          <a:off x="0" y="0"/>
          <a:ext cx="0" cy="0"/>
          <a:chOff x="0" y="0"/>
          <a:chExt cx="0" cy="0"/>
        </a:xfrm>
      </p:grpSpPr>
      <p:sp>
        <p:nvSpPr>
          <p:cNvPr id="123" name="Google Shape;123;p29"/>
          <p:cNvSpPr txBox="1"/>
          <p:nvPr>
            <p:ph idx="1" type="body"/>
          </p:nvPr>
        </p:nvSpPr>
        <p:spPr>
          <a:xfrm>
            <a:off x="2550806" y="1776411"/>
            <a:ext cx="4059970" cy="755770"/>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750"/>
              </a:spcBef>
              <a:spcAft>
                <a:spcPts val="0"/>
              </a:spcAft>
              <a:buClr>
                <a:schemeClr val="accent1"/>
              </a:buClr>
              <a:buSzPts val="7500"/>
              <a:buFont typeface="Arial"/>
              <a:buNone/>
              <a:defRPr b="1" i="0" sz="7500" u="none" cap="none" strike="noStrike">
                <a:solidFill>
                  <a:schemeClr val="accent1"/>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4" name="Google Shape;124;p29"/>
          <p:cNvSpPr txBox="1"/>
          <p:nvPr>
            <p:ph idx="2" type="body"/>
          </p:nvPr>
        </p:nvSpPr>
        <p:spPr>
          <a:xfrm>
            <a:off x="2550806" y="2532181"/>
            <a:ext cx="4059969" cy="254979"/>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01">
  <p:cSld name="Dark 01">
    <p:bg>
      <p:bgPr>
        <a:solidFill>
          <a:srgbClr val="181D24"/>
        </a:solidFill>
      </p:bgPr>
    </p:bg>
    <p:spTree>
      <p:nvGrpSpPr>
        <p:cNvPr id="125" name="Shape 125"/>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26" name="Shape 126"/>
        <p:cNvGrpSpPr/>
        <p:nvPr/>
      </p:nvGrpSpPr>
      <p:grpSpPr>
        <a:xfrm>
          <a:off x="0" y="0"/>
          <a:ext cx="0" cy="0"/>
          <a:chOff x="0" y="0"/>
          <a:chExt cx="0" cy="0"/>
        </a:xfrm>
      </p:grpSpPr>
      <p:sp>
        <p:nvSpPr>
          <p:cNvPr id="127" name="Google Shape;127;p31"/>
          <p:cNvSpPr txBox="1"/>
          <p:nvPr>
            <p:ph type="title"/>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31"/>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9" name="Google Shape;129;p31"/>
          <p:cNvSpPr txBox="1"/>
          <p:nvPr>
            <p:ph idx="12" type="sldNum"/>
          </p:nvPr>
        </p:nvSpPr>
        <p:spPr>
          <a:xfrm>
            <a:off x="6727825"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Simple title slide">
  <p:cSld name="9_Simple title slide">
    <p:bg>
      <p:bgPr>
        <a:solidFill>
          <a:schemeClr val="accent1"/>
        </a:solidFill>
      </p:bgPr>
    </p:bg>
    <p:spTree>
      <p:nvGrpSpPr>
        <p:cNvPr id="131" name="Shape 131"/>
        <p:cNvGrpSpPr/>
        <p:nvPr/>
      </p:nvGrpSpPr>
      <p:grpSpPr>
        <a:xfrm>
          <a:off x="0" y="0"/>
          <a:ext cx="0" cy="0"/>
          <a:chOff x="0" y="0"/>
          <a:chExt cx="0" cy="0"/>
        </a:xfrm>
      </p:grpSpPr>
      <p:sp>
        <p:nvSpPr>
          <p:cNvPr id="132" name="Google Shape;132;p33"/>
          <p:cNvSpPr txBox="1"/>
          <p:nvPr>
            <p:ph idx="1" type="body"/>
          </p:nvPr>
        </p:nvSpPr>
        <p:spPr>
          <a:xfrm>
            <a:off x="512031" y="1120781"/>
            <a:ext cx="3009600" cy="3077700"/>
          </a:xfrm>
          <a:prstGeom prst="rect">
            <a:avLst/>
          </a:prstGeom>
          <a:noFill/>
          <a:ln>
            <a:noFill/>
          </a:ln>
        </p:spPr>
        <p:txBody>
          <a:bodyPr anchorCtr="0" anchor="t" bIns="0" lIns="0" spcFirstLastPara="1" rIns="0" wrap="square" tIns="0"/>
          <a:lstStyle>
            <a:lvl1pPr indent="-228600" lvl="0" marL="457200" marR="0" rtl="0" algn="l">
              <a:lnSpc>
                <a:spcPct val="80000"/>
              </a:lnSpc>
              <a:spcBef>
                <a:spcPts val="750"/>
              </a:spcBef>
              <a:spcAft>
                <a:spcPts val="0"/>
              </a:spcAft>
              <a:buClr>
                <a:srgbClr val="382A42"/>
              </a:buClr>
              <a:buSzPts val="10000"/>
              <a:buFont typeface="Arial"/>
              <a:buNone/>
              <a:defRPr b="1" i="0" sz="10000" u="none" cap="none" strike="noStrike">
                <a:solidFill>
                  <a:srgbClr val="382A42"/>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133" name="Google Shape;133;p33"/>
          <p:cNvSpPr txBox="1"/>
          <p:nvPr>
            <p:ph idx="2" type="body"/>
          </p:nvPr>
        </p:nvSpPr>
        <p:spPr>
          <a:xfrm>
            <a:off x="512031" y="2156478"/>
            <a:ext cx="4059900" cy="611400"/>
          </a:xfrm>
          <a:prstGeom prst="rect">
            <a:avLst/>
          </a:prstGeom>
          <a:noFill/>
          <a:ln>
            <a:noFill/>
          </a:ln>
        </p:spPr>
        <p:txBody>
          <a:bodyPr anchorCtr="0" anchor="t" bIns="0" lIns="0" spcFirstLastPara="1" rIns="0" wrap="square" tIns="72000"/>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Number title">
  <p:cSld name="3_Number title">
    <p:spTree>
      <p:nvGrpSpPr>
        <p:cNvPr id="16" name="Shape 16"/>
        <p:cNvGrpSpPr/>
        <p:nvPr/>
      </p:nvGrpSpPr>
      <p:grpSpPr>
        <a:xfrm>
          <a:off x="0" y="0"/>
          <a:ext cx="0" cy="0"/>
          <a:chOff x="0" y="0"/>
          <a:chExt cx="0" cy="0"/>
        </a:xfrm>
      </p:grpSpPr>
      <p:sp>
        <p:nvSpPr>
          <p:cNvPr id="17" name="Google Shape;17;p4"/>
          <p:cNvSpPr txBox="1"/>
          <p:nvPr>
            <p:ph idx="1" type="body"/>
          </p:nvPr>
        </p:nvSpPr>
        <p:spPr>
          <a:xfrm>
            <a:off x="2550806" y="545121"/>
            <a:ext cx="4059970" cy="457197"/>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750"/>
              </a:spcBef>
              <a:spcAft>
                <a:spcPts val="0"/>
              </a:spcAft>
              <a:buClr>
                <a:schemeClr val="accent1"/>
              </a:buClr>
              <a:buSzPts val="3500"/>
              <a:buFont typeface="Arial"/>
              <a:buNone/>
              <a:defRPr b="1" i="0" sz="3500" u="none" cap="none" strike="noStrike">
                <a:solidFill>
                  <a:schemeClr val="accent1"/>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 name="Google Shape;18;p4"/>
          <p:cNvSpPr txBox="1"/>
          <p:nvPr>
            <p:ph idx="2" type="body"/>
          </p:nvPr>
        </p:nvSpPr>
        <p:spPr>
          <a:xfrm>
            <a:off x="2550806" y="1063863"/>
            <a:ext cx="4059969" cy="254979"/>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cxnSp>
        <p:nvCxnSpPr>
          <p:cNvPr id="19" name="Google Shape;19;p4"/>
          <p:cNvCxnSpPr/>
          <p:nvPr/>
        </p:nvCxnSpPr>
        <p:spPr>
          <a:xfrm rot="10800000">
            <a:off x="4580790" y="1600200"/>
            <a:ext cx="0" cy="2778495"/>
          </a:xfrm>
          <a:prstGeom prst="straightConnector1">
            <a:avLst/>
          </a:prstGeom>
          <a:noFill/>
          <a:ln cap="flat" cmpd="sng" w="9525">
            <a:solidFill>
              <a:srgbClr val="AF3D35"/>
            </a:solidFill>
            <a:prstDash val="solid"/>
            <a:miter lim="800000"/>
            <a:headEnd len="med" w="med" type="oval"/>
            <a:tailEnd len="sm" w="sm" type="none"/>
          </a:ln>
        </p:spPr>
      </p:cxnSp>
      <p:sp>
        <p:nvSpPr>
          <p:cNvPr id="20" name="Google Shape;20;p4"/>
          <p:cNvSpPr txBox="1"/>
          <p:nvPr>
            <p:ph idx="3" type="body"/>
          </p:nvPr>
        </p:nvSpPr>
        <p:spPr>
          <a:xfrm>
            <a:off x="2550807" y="1600200"/>
            <a:ext cx="1915686" cy="254979"/>
          </a:xfrm>
          <a:prstGeom prst="rect">
            <a:avLst/>
          </a:prstGeom>
          <a:noFill/>
          <a:ln>
            <a:noFill/>
          </a:ln>
        </p:spPr>
        <p:txBody>
          <a:bodyPr anchorCtr="0" anchor="ctr" bIns="0" lIns="0" spcFirstLastPara="1" rIns="0" wrap="square" tIns="0"/>
          <a:lstStyle>
            <a:lvl1pPr indent="-228600" lvl="0" marL="457200" marR="0" rtl="0" algn="r">
              <a:lnSpc>
                <a:spcPct val="90000"/>
              </a:lnSpc>
              <a:spcBef>
                <a:spcPts val="750"/>
              </a:spcBef>
              <a:spcAft>
                <a:spcPts val="0"/>
              </a:spcAft>
              <a:buClr>
                <a:schemeClr val="accent2"/>
              </a:buClr>
              <a:buSzPts val="3000"/>
              <a:buFont typeface="Arial"/>
              <a:buNone/>
              <a:defRPr b="1" i="0" sz="3000" u="none" cap="none" strike="noStrike">
                <a:solidFill>
                  <a:schemeClr val="accent2"/>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 name="Google Shape;21;p4"/>
          <p:cNvSpPr txBox="1"/>
          <p:nvPr>
            <p:ph idx="4" type="body"/>
          </p:nvPr>
        </p:nvSpPr>
        <p:spPr>
          <a:xfrm>
            <a:off x="4695089" y="1600200"/>
            <a:ext cx="1915686" cy="254979"/>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chemeClr val="accent2"/>
              </a:buClr>
              <a:buSzPts val="1200"/>
              <a:buFont typeface="Arial"/>
              <a:buNone/>
              <a:defRPr b="1" i="0" sz="1200" u="none" cap="none" strike="noStrike">
                <a:solidFill>
                  <a:schemeClr val="accent2"/>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 name="Google Shape;22;p4"/>
          <p:cNvSpPr txBox="1"/>
          <p:nvPr>
            <p:ph idx="5" type="body"/>
          </p:nvPr>
        </p:nvSpPr>
        <p:spPr>
          <a:xfrm>
            <a:off x="2550807" y="2365129"/>
            <a:ext cx="1915686" cy="254979"/>
          </a:xfrm>
          <a:prstGeom prst="rect">
            <a:avLst/>
          </a:prstGeom>
          <a:noFill/>
          <a:ln>
            <a:noFill/>
          </a:ln>
        </p:spPr>
        <p:txBody>
          <a:bodyPr anchorCtr="0" anchor="ctr" bIns="0" lIns="0" spcFirstLastPara="1" rIns="0" wrap="square" tIns="0"/>
          <a:lstStyle>
            <a:lvl1pPr indent="-228600" lvl="0" marL="457200" marR="0" rtl="0" algn="r">
              <a:lnSpc>
                <a:spcPct val="90000"/>
              </a:lnSpc>
              <a:spcBef>
                <a:spcPts val="750"/>
              </a:spcBef>
              <a:spcAft>
                <a:spcPts val="0"/>
              </a:spcAft>
              <a:buClr>
                <a:schemeClr val="accent3"/>
              </a:buClr>
              <a:buSzPts val="3000"/>
              <a:buFont typeface="Arial"/>
              <a:buNone/>
              <a:defRPr b="1" i="0" sz="3000" u="none" cap="none" strike="noStrike">
                <a:solidFill>
                  <a:schemeClr val="accent3"/>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 name="Google Shape;23;p4"/>
          <p:cNvSpPr txBox="1"/>
          <p:nvPr>
            <p:ph idx="6" type="body"/>
          </p:nvPr>
        </p:nvSpPr>
        <p:spPr>
          <a:xfrm>
            <a:off x="4695089" y="2365129"/>
            <a:ext cx="1915686" cy="254979"/>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chemeClr val="accent3"/>
              </a:buClr>
              <a:buSzPts val="1200"/>
              <a:buFont typeface="Arial"/>
              <a:buNone/>
              <a:defRPr b="1" i="0" sz="1200" u="none" cap="none" strike="noStrike">
                <a:solidFill>
                  <a:schemeClr val="accent3"/>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 name="Google Shape;24;p4"/>
          <p:cNvSpPr txBox="1"/>
          <p:nvPr>
            <p:ph idx="7" type="body"/>
          </p:nvPr>
        </p:nvSpPr>
        <p:spPr>
          <a:xfrm>
            <a:off x="4695089" y="1978270"/>
            <a:ext cx="1915686" cy="254979"/>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A5A5A5"/>
              </a:buClr>
              <a:buSzPts val="3000"/>
              <a:buFont typeface="Arial"/>
              <a:buNone/>
              <a:defRPr b="1" i="0" sz="30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 name="Google Shape;25;p4"/>
          <p:cNvSpPr txBox="1"/>
          <p:nvPr>
            <p:ph idx="8" type="body"/>
          </p:nvPr>
        </p:nvSpPr>
        <p:spPr>
          <a:xfrm>
            <a:off x="2542014" y="1978270"/>
            <a:ext cx="1915686" cy="254979"/>
          </a:xfrm>
          <a:prstGeom prst="rect">
            <a:avLst/>
          </a:prstGeom>
          <a:noFill/>
          <a:ln>
            <a:noFill/>
          </a:ln>
        </p:spPr>
        <p:txBody>
          <a:bodyPr anchorCtr="0" anchor="ctr" bIns="0" lIns="0" spcFirstLastPara="1" rIns="0" wrap="square" tIns="0"/>
          <a:lstStyle>
            <a:lvl1pPr indent="-228600" lvl="0" marL="457200" marR="0" rtl="0" algn="r">
              <a:lnSpc>
                <a:spcPct val="90000"/>
              </a:lnSpc>
              <a:spcBef>
                <a:spcPts val="750"/>
              </a:spcBef>
              <a:spcAft>
                <a:spcPts val="0"/>
              </a:spcAft>
              <a:buClr>
                <a:srgbClr val="A5A5A5"/>
              </a:buClr>
              <a:buSzPts val="1200"/>
              <a:buFont typeface="Arial"/>
              <a:buNone/>
              <a:defRPr b="1" i="0" sz="12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 name="Google Shape;26;p4"/>
          <p:cNvSpPr txBox="1"/>
          <p:nvPr>
            <p:ph idx="9" type="body"/>
          </p:nvPr>
        </p:nvSpPr>
        <p:spPr>
          <a:xfrm>
            <a:off x="4695089" y="2751993"/>
            <a:ext cx="1915686" cy="254979"/>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A5A5A5"/>
              </a:buClr>
              <a:buSzPts val="3000"/>
              <a:buFont typeface="Arial"/>
              <a:buNone/>
              <a:defRPr b="1" i="0" sz="30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 name="Google Shape;27;p4"/>
          <p:cNvSpPr txBox="1"/>
          <p:nvPr>
            <p:ph idx="13" type="body"/>
          </p:nvPr>
        </p:nvSpPr>
        <p:spPr>
          <a:xfrm>
            <a:off x="2542014" y="2751993"/>
            <a:ext cx="1915686" cy="254979"/>
          </a:xfrm>
          <a:prstGeom prst="rect">
            <a:avLst/>
          </a:prstGeom>
          <a:noFill/>
          <a:ln>
            <a:noFill/>
          </a:ln>
        </p:spPr>
        <p:txBody>
          <a:bodyPr anchorCtr="0" anchor="ctr" bIns="0" lIns="0" spcFirstLastPara="1" rIns="0" wrap="square" tIns="0"/>
          <a:lstStyle>
            <a:lvl1pPr indent="-228600" lvl="0" marL="457200" marR="0" rtl="0" algn="r">
              <a:lnSpc>
                <a:spcPct val="90000"/>
              </a:lnSpc>
              <a:spcBef>
                <a:spcPts val="750"/>
              </a:spcBef>
              <a:spcAft>
                <a:spcPts val="0"/>
              </a:spcAft>
              <a:buClr>
                <a:srgbClr val="A5A5A5"/>
              </a:buClr>
              <a:buSzPts val="1200"/>
              <a:buFont typeface="Arial"/>
              <a:buNone/>
              <a:defRPr b="1" i="0" sz="12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 name="Google Shape;28;p4"/>
          <p:cNvSpPr txBox="1"/>
          <p:nvPr>
            <p:ph idx="14" type="body"/>
          </p:nvPr>
        </p:nvSpPr>
        <p:spPr>
          <a:xfrm>
            <a:off x="2550807" y="3147647"/>
            <a:ext cx="1915686" cy="254979"/>
          </a:xfrm>
          <a:prstGeom prst="rect">
            <a:avLst/>
          </a:prstGeom>
          <a:noFill/>
          <a:ln>
            <a:noFill/>
          </a:ln>
        </p:spPr>
        <p:txBody>
          <a:bodyPr anchorCtr="0" anchor="ctr" bIns="0" lIns="0" spcFirstLastPara="1" rIns="0" wrap="square" tIns="0"/>
          <a:lstStyle>
            <a:lvl1pPr indent="-228600" lvl="0" marL="457200" marR="0" rtl="0" algn="r">
              <a:lnSpc>
                <a:spcPct val="90000"/>
              </a:lnSpc>
              <a:spcBef>
                <a:spcPts val="750"/>
              </a:spcBef>
              <a:spcAft>
                <a:spcPts val="0"/>
              </a:spcAft>
              <a:buClr>
                <a:schemeClr val="accent5"/>
              </a:buClr>
              <a:buSzPts val="3000"/>
              <a:buFont typeface="Arial"/>
              <a:buNone/>
              <a:defRPr b="1" i="0" sz="3000" u="none" cap="none" strike="noStrike">
                <a:solidFill>
                  <a:schemeClr val="accent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 name="Google Shape;29;p4"/>
          <p:cNvSpPr txBox="1"/>
          <p:nvPr>
            <p:ph idx="15" type="body"/>
          </p:nvPr>
        </p:nvSpPr>
        <p:spPr>
          <a:xfrm>
            <a:off x="4695089" y="3147647"/>
            <a:ext cx="1915686" cy="254979"/>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chemeClr val="accent5"/>
              </a:buClr>
              <a:buSzPts val="1200"/>
              <a:buFont typeface="Arial"/>
              <a:buNone/>
              <a:defRPr b="1" i="0" sz="1200" u="none" cap="none" strike="noStrike">
                <a:solidFill>
                  <a:schemeClr val="accent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 name="Google Shape;30;p4"/>
          <p:cNvSpPr txBox="1"/>
          <p:nvPr>
            <p:ph idx="16" type="body"/>
          </p:nvPr>
        </p:nvSpPr>
        <p:spPr>
          <a:xfrm>
            <a:off x="4695089" y="3543302"/>
            <a:ext cx="1915686" cy="254979"/>
          </a:xfrm>
          <a:prstGeom prst="rect">
            <a:avLst/>
          </a:prstGeom>
          <a:noFill/>
          <a:ln>
            <a:noFill/>
          </a:ln>
        </p:spPr>
        <p:txBody>
          <a:bodyPr anchorCtr="0" anchor="ctr" bIns="0" lIns="0" spcFirstLastPara="1" rIns="0" wrap="square" tIns="0"/>
          <a:lstStyle>
            <a:lvl1pPr indent="-228600" lvl="0" marL="457200" marR="0" rtl="0" algn="l">
              <a:lnSpc>
                <a:spcPct val="90000"/>
              </a:lnSpc>
              <a:spcBef>
                <a:spcPts val="750"/>
              </a:spcBef>
              <a:spcAft>
                <a:spcPts val="0"/>
              </a:spcAft>
              <a:buClr>
                <a:srgbClr val="A5A5A5"/>
              </a:buClr>
              <a:buSzPts val="3000"/>
              <a:buFont typeface="Arial"/>
              <a:buNone/>
              <a:defRPr b="1" i="0" sz="30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4"/>
          <p:cNvSpPr txBox="1"/>
          <p:nvPr>
            <p:ph idx="17" type="body"/>
          </p:nvPr>
        </p:nvSpPr>
        <p:spPr>
          <a:xfrm>
            <a:off x="2542014" y="3543302"/>
            <a:ext cx="1915686" cy="254979"/>
          </a:xfrm>
          <a:prstGeom prst="rect">
            <a:avLst/>
          </a:prstGeom>
          <a:noFill/>
          <a:ln>
            <a:noFill/>
          </a:ln>
        </p:spPr>
        <p:txBody>
          <a:bodyPr anchorCtr="0" anchor="ctr" bIns="0" lIns="0" spcFirstLastPara="1" rIns="0" wrap="square" tIns="0"/>
          <a:lstStyle>
            <a:lvl1pPr indent="-228600" lvl="0" marL="457200" marR="0" rtl="0" algn="r">
              <a:lnSpc>
                <a:spcPct val="90000"/>
              </a:lnSpc>
              <a:spcBef>
                <a:spcPts val="750"/>
              </a:spcBef>
              <a:spcAft>
                <a:spcPts val="0"/>
              </a:spcAft>
              <a:buClr>
                <a:srgbClr val="A5A5A5"/>
              </a:buClr>
              <a:buSzPts val="1200"/>
              <a:buFont typeface="Arial"/>
              <a:buNone/>
              <a:defRPr b="1" i="0" sz="12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Simple title slide">
  <p:cSld name="9_Simple title slide">
    <p:bg>
      <p:bgPr>
        <a:solidFill>
          <a:schemeClr val="accent1"/>
        </a:solidFill>
      </p:bgPr>
    </p:bg>
    <p:spTree>
      <p:nvGrpSpPr>
        <p:cNvPr id="32" name="Shape 32"/>
        <p:cNvGrpSpPr/>
        <p:nvPr/>
      </p:nvGrpSpPr>
      <p:grpSpPr>
        <a:xfrm>
          <a:off x="0" y="0"/>
          <a:ext cx="0" cy="0"/>
          <a:chOff x="0" y="0"/>
          <a:chExt cx="0" cy="0"/>
        </a:xfrm>
      </p:grpSpPr>
      <p:sp>
        <p:nvSpPr>
          <p:cNvPr id="33" name="Google Shape;33;p5"/>
          <p:cNvSpPr txBox="1"/>
          <p:nvPr>
            <p:ph idx="1" type="body"/>
          </p:nvPr>
        </p:nvSpPr>
        <p:spPr>
          <a:xfrm>
            <a:off x="512031" y="1120781"/>
            <a:ext cx="3009645" cy="3077766"/>
          </a:xfrm>
          <a:prstGeom prst="rect">
            <a:avLst/>
          </a:prstGeom>
          <a:noFill/>
          <a:ln>
            <a:noFill/>
          </a:ln>
        </p:spPr>
        <p:txBody>
          <a:bodyPr anchorCtr="0" anchor="t" bIns="0" lIns="0" spcFirstLastPara="1" rIns="0" wrap="square" tIns="0"/>
          <a:lstStyle>
            <a:lvl1pPr indent="-228600" lvl="0" marL="457200" marR="0" rtl="0" algn="l">
              <a:lnSpc>
                <a:spcPct val="80000"/>
              </a:lnSpc>
              <a:spcBef>
                <a:spcPts val="750"/>
              </a:spcBef>
              <a:spcAft>
                <a:spcPts val="0"/>
              </a:spcAft>
              <a:buClr>
                <a:srgbClr val="382A42"/>
              </a:buClr>
              <a:buSzPts val="10000"/>
              <a:buFont typeface="Arial"/>
              <a:buNone/>
              <a:defRPr b="1" i="0" sz="10000" u="none" cap="none" strike="noStrike">
                <a:solidFill>
                  <a:srgbClr val="382A42"/>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34" name="Google Shape;34;p5"/>
          <p:cNvSpPr txBox="1"/>
          <p:nvPr>
            <p:ph idx="2" type="body"/>
          </p:nvPr>
        </p:nvSpPr>
        <p:spPr>
          <a:xfrm>
            <a:off x="512031" y="2156478"/>
            <a:ext cx="4059970" cy="611436"/>
          </a:xfrm>
          <a:prstGeom prst="rect">
            <a:avLst/>
          </a:prstGeom>
          <a:noFill/>
          <a:ln>
            <a:noFill/>
          </a:ln>
        </p:spPr>
        <p:txBody>
          <a:bodyPr anchorCtr="0" anchor="t" bIns="0" lIns="0" spcFirstLastPara="1" rIns="0" wrap="square" tIns="72000"/>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imple title slide">
  <p:cSld name="4_Simple title slide">
    <p:bg>
      <p:bgPr>
        <a:solidFill>
          <a:schemeClr val="accent2"/>
        </a:solidFill>
      </p:bgPr>
    </p:bg>
    <p:spTree>
      <p:nvGrpSpPr>
        <p:cNvPr id="35" name="Shape 35"/>
        <p:cNvGrpSpPr/>
        <p:nvPr/>
      </p:nvGrpSpPr>
      <p:grpSpPr>
        <a:xfrm>
          <a:off x="0" y="0"/>
          <a:ext cx="0" cy="0"/>
          <a:chOff x="0" y="0"/>
          <a:chExt cx="0" cy="0"/>
        </a:xfrm>
      </p:grpSpPr>
      <p:sp>
        <p:nvSpPr>
          <p:cNvPr id="36" name="Google Shape;36;p6"/>
          <p:cNvSpPr txBox="1"/>
          <p:nvPr>
            <p:ph idx="1" type="body"/>
          </p:nvPr>
        </p:nvSpPr>
        <p:spPr>
          <a:xfrm>
            <a:off x="512029" y="1534044"/>
            <a:ext cx="8273195" cy="1384995"/>
          </a:xfrm>
          <a:prstGeom prst="rect">
            <a:avLst/>
          </a:prstGeom>
          <a:noFill/>
          <a:ln>
            <a:noFill/>
          </a:ln>
        </p:spPr>
        <p:txBody>
          <a:bodyPr anchorCtr="0" anchor="t" bIns="0" lIns="0" spcFirstLastPara="1" rIns="0" wrap="square" tIns="0"/>
          <a:lstStyle>
            <a:lvl1pPr indent="-228600" lvl="0" marL="457200" marR="0" rtl="0" algn="ctr">
              <a:lnSpc>
                <a:spcPct val="90000"/>
              </a:lnSpc>
              <a:spcBef>
                <a:spcPts val="750"/>
              </a:spcBef>
              <a:spcAft>
                <a:spcPts val="0"/>
              </a:spcAft>
              <a:buClr>
                <a:srgbClr val="314B67"/>
              </a:buClr>
              <a:buSzPts val="10000"/>
              <a:buFont typeface="Arial"/>
              <a:buNone/>
              <a:defRPr b="1" i="0" sz="10000" u="none" cap="none" strike="noStrike">
                <a:solidFill>
                  <a:srgbClr val="314B67"/>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37" name="Google Shape;37;p6"/>
          <p:cNvSpPr txBox="1"/>
          <p:nvPr>
            <p:ph idx="2" type="body"/>
          </p:nvPr>
        </p:nvSpPr>
        <p:spPr>
          <a:xfrm>
            <a:off x="512030" y="2156478"/>
            <a:ext cx="8273195" cy="1105706"/>
          </a:xfrm>
          <a:prstGeom prst="rect">
            <a:avLst/>
          </a:prstGeom>
          <a:solidFill>
            <a:schemeClr val="accent2"/>
          </a:solidFill>
          <a:ln>
            <a:noFill/>
          </a:ln>
        </p:spPr>
        <p:txBody>
          <a:bodyPr anchorCtr="0" anchor="t" bIns="0" lIns="0" spcFirstLastPara="1" rIns="0" wrap="square" tIns="72000"/>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imple title slide">
  <p:cSld name="5_Simple title slide">
    <p:bg>
      <p:bgPr>
        <a:solidFill>
          <a:schemeClr val="accent3"/>
        </a:solidFill>
      </p:bgPr>
    </p:bg>
    <p:spTree>
      <p:nvGrpSpPr>
        <p:cNvPr id="38" name="Shape 38"/>
        <p:cNvGrpSpPr/>
        <p:nvPr/>
      </p:nvGrpSpPr>
      <p:grpSpPr>
        <a:xfrm>
          <a:off x="0" y="0"/>
          <a:ext cx="0" cy="0"/>
          <a:chOff x="0" y="0"/>
          <a:chExt cx="0" cy="0"/>
        </a:xfrm>
      </p:grpSpPr>
      <p:sp>
        <p:nvSpPr>
          <p:cNvPr id="39" name="Google Shape;39;p7"/>
          <p:cNvSpPr txBox="1"/>
          <p:nvPr>
            <p:ph idx="1" type="body"/>
          </p:nvPr>
        </p:nvSpPr>
        <p:spPr>
          <a:xfrm>
            <a:off x="512029" y="1534044"/>
            <a:ext cx="8273195" cy="1384995"/>
          </a:xfrm>
          <a:prstGeom prst="rect">
            <a:avLst/>
          </a:prstGeom>
          <a:noFill/>
          <a:ln>
            <a:noFill/>
          </a:ln>
        </p:spPr>
        <p:txBody>
          <a:bodyPr anchorCtr="0" anchor="t" bIns="0" lIns="0" spcFirstLastPara="1" rIns="0" wrap="square" tIns="0"/>
          <a:lstStyle>
            <a:lvl1pPr indent="-228600" lvl="0" marL="457200" marR="0" rtl="0" algn="ctr">
              <a:lnSpc>
                <a:spcPct val="90000"/>
              </a:lnSpc>
              <a:spcBef>
                <a:spcPts val="750"/>
              </a:spcBef>
              <a:spcAft>
                <a:spcPts val="0"/>
              </a:spcAft>
              <a:buClr>
                <a:srgbClr val="758A7E"/>
              </a:buClr>
              <a:buSzPts val="10000"/>
              <a:buFont typeface="Arial"/>
              <a:buNone/>
              <a:defRPr b="1" i="0" sz="10000" u="none" cap="none" strike="noStrike">
                <a:solidFill>
                  <a:srgbClr val="758A7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40" name="Google Shape;40;p7"/>
          <p:cNvSpPr txBox="1"/>
          <p:nvPr>
            <p:ph idx="2" type="body"/>
          </p:nvPr>
        </p:nvSpPr>
        <p:spPr>
          <a:xfrm>
            <a:off x="512030" y="2156478"/>
            <a:ext cx="8273195" cy="1105706"/>
          </a:xfrm>
          <a:prstGeom prst="rect">
            <a:avLst/>
          </a:prstGeom>
          <a:solidFill>
            <a:schemeClr val="accent3"/>
          </a:solidFill>
          <a:ln>
            <a:noFill/>
          </a:ln>
        </p:spPr>
        <p:txBody>
          <a:bodyPr anchorCtr="0" anchor="t" bIns="0" lIns="0" spcFirstLastPara="1" rIns="0" wrap="square" tIns="72000"/>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Simple title slide">
  <p:cSld name="6_Simple title slide">
    <p:bg>
      <p:bgPr>
        <a:solidFill>
          <a:schemeClr val="accent4"/>
        </a:solidFill>
      </p:bgPr>
    </p:bg>
    <p:spTree>
      <p:nvGrpSpPr>
        <p:cNvPr id="41" name="Shape 41"/>
        <p:cNvGrpSpPr/>
        <p:nvPr/>
      </p:nvGrpSpPr>
      <p:grpSpPr>
        <a:xfrm>
          <a:off x="0" y="0"/>
          <a:ext cx="0" cy="0"/>
          <a:chOff x="0" y="0"/>
          <a:chExt cx="0" cy="0"/>
        </a:xfrm>
      </p:grpSpPr>
      <p:sp>
        <p:nvSpPr>
          <p:cNvPr id="42" name="Google Shape;42;p8"/>
          <p:cNvSpPr txBox="1"/>
          <p:nvPr>
            <p:ph idx="1" type="body"/>
          </p:nvPr>
        </p:nvSpPr>
        <p:spPr>
          <a:xfrm>
            <a:off x="512029" y="1534044"/>
            <a:ext cx="8273195" cy="1384995"/>
          </a:xfrm>
          <a:prstGeom prst="rect">
            <a:avLst/>
          </a:prstGeom>
          <a:noFill/>
          <a:ln>
            <a:noFill/>
          </a:ln>
        </p:spPr>
        <p:txBody>
          <a:bodyPr anchorCtr="0" anchor="t" bIns="0" lIns="0" spcFirstLastPara="1" rIns="0" wrap="square" tIns="0"/>
          <a:lstStyle>
            <a:lvl1pPr indent="-228600" lvl="0" marL="457200" marR="0" rtl="0" algn="ctr">
              <a:lnSpc>
                <a:spcPct val="90000"/>
              </a:lnSpc>
              <a:spcBef>
                <a:spcPts val="750"/>
              </a:spcBef>
              <a:spcAft>
                <a:spcPts val="0"/>
              </a:spcAft>
              <a:buClr>
                <a:srgbClr val="C4A255"/>
              </a:buClr>
              <a:buSzPts val="10000"/>
              <a:buFont typeface="Arial"/>
              <a:buNone/>
              <a:defRPr b="1" i="0" sz="10000" u="none" cap="none" strike="noStrike">
                <a:solidFill>
                  <a:srgbClr val="C4A25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43" name="Google Shape;43;p8"/>
          <p:cNvSpPr txBox="1"/>
          <p:nvPr>
            <p:ph idx="2" type="body"/>
          </p:nvPr>
        </p:nvSpPr>
        <p:spPr>
          <a:xfrm>
            <a:off x="512030" y="2156478"/>
            <a:ext cx="8273195" cy="1105706"/>
          </a:xfrm>
          <a:prstGeom prst="rect">
            <a:avLst/>
          </a:prstGeom>
          <a:solidFill>
            <a:schemeClr val="accent4"/>
          </a:solidFill>
          <a:ln>
            <a:noFill/>
          </a:ln>
        </p:spPr>
        <p:txBody>
          <a:bodyPr anchorCtr="0" anchor="t" bIns="0" lIns="0" spcFirstLastPara="1" rIns="0" wrap="square" tIns="72000"/>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imple title slide">
  <p:cSld name="7_Simple title slide">
    <p:bg>
      <p:bgPr>
        <a:solidFill>
          <a:schemeClr val="accent5"/>
        </a:solidFill>
      </p:bgPr>
    </p:bg>
    <p:spTree>
      <p:nvGrpSpPr>
        <p:cNvPr id="44" name="Shape 44"/>
        <p:cNvGrpSpPr/>
        <p:nvPr/>
      </p:nvGrpSpPr>
      <p:grpSpPr>
        <a:xfrm>
          <a:off x="0" y="0"/>
          <a:ext cx="0" cy="0"/>
          <a:chOff x="0" y="0"/>
          <a:chExt cx="0" cy="0"/>
        </a:xfrm>
      </p:grpSpPr>
      <p:sp>
        <p:nvSpPr>
          <p:cNvPr id="45" name="Google Shape;45;p9"/>
          <p:cNvSpPr txBox="1"/>
          <p:nvPr>
            <p:ph idx="1" type="body"/>
          </p:nvPr>
        </p:nvSpPr>
        <p:spPr>
          <a:xfrm>
            <a:off x="512029" y="1534044"/>
            <a:ext cx="8273195" cy="1384995"/>
          </a:xfrm>
          <a:prstGeom prst="rect">
            <a:avLst/>
          </a:prstGeom>
          <a:noFill/>
          <a:ln>
            <a:noFill/>
          </a:ln>
        </p:spPr>
        <p:txBody>
          <a:bodyPr anchorCtr="0" anchor="t" bIns="0" lIns="0" spcFirstLastPara="1" rIns="0" wrap="square" tIns="0"/>
          <a:lstStyle>
            <a:lvl1pPr indent="-228600" lvl="0" marL="457200" marR="0" rtl="0" algn="ctr">
              <a:lnSpc>
                <a:spcPct val="90000"/>
              </a:lnSpc>
              <a:spcBef>
                <a:spcPts val="750"/>
              </a:spcBef>
              <a:spcAft>
                <a:spcPts val="0"/>
              </a:spcAft>
              <a:buClr>
                <a:srgbClr val="AF3D35"/>
              </a:buClr>
              <a:buSzPts val="10000"/>
              <a:buFont typeface="Arial"/>
              <a:buNone/>
              <a:defRPr b="1" i="0" sz="10000" u="none" cap="none" strike="noStrike">
                <a:solidFill>
                  <a:srgbClr val="AF3D3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46" name="Google Shape;46;p9"/>
          <p:cNvSpPr txBox="1"/>
          <p:nvPr>
            <p:ph idx="2" type="body"/>
          </p:nvPr>
        </p:nvSpPr>
        <p:spPr>
          <a:xfrm>
            <a:off x="512030" y="2156478"/>
            <a:ext cx="8273195" cy="1105706"/>
          </a:xfrm>
          <a:prstGeom prst="rect">
            <a:avLst/>
          </a:prstGeom>
          <a:solidFill>
            <a:schemeClr val="accent5"/>
          </a:solidFill>
          <a:ln>
            <a:noFill/>
          </a:ln>
        </p:spPr>
        <p:txBody>
          <a:bodyPr anchorCtr="0" anchor="t" bIns="0" lIns="0" spcFirstLastPara="1" rIns="0" wrap="square" tIns="72000"/>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Simple title slide">
  <p:cSld name="8_Simple title slide">
    <p:bg>
      <p:bgPr>
        <a:solidFill>
          <a:schemeClr val="accent6"/>
        </a:solidFill>
      </p:bgPr>
    </p:bg>
    <p:spTree>
      <p:nvGrpSpPr>
        <p:cNvPr id="47" name="Shape 47"/>
        <p:cNvGrpSpPr/>
        <p:nvPr/>
      </p:nvGrpSpPr>
      <p:grpSpPr>
        <a:xfrm>
          <a:off x="0" y="0"/>
          <a:ext cx="0" cy="0"/>
          <a:chOff x="0" y="0"/>
          <a:chExt cx="0" cy="0"/>
        </a:xfrm>
      </p:grpSpPr>
      <p:sp>
        <p:nvSpPr>
          <p:cNvPr id="48" name="Google Shape;48;p10"/>
          <p:cNvSpPr txBox="1"/>
          <p:nvPr>
            <p:ph idx="1" type="body"/>
          </p:nvPr>
        </p:nvSpPr>
        <p:spPr>
          <a:xfrm>
            <a:off x="512029" y="1534044"/>
            <a:ext cx="8273195" cy="1384995"/>
          </a:xfrm>
          <a:prstGeom prst="rect">
            <a:avLst/>
          </a:prstGeom>
          <a:noFill/>
          <a:ln>
            <a:noFill/>
          </a:ln>
        </p:spPr>
        <p:txBody>
          <a:bodyPr anchorCtr="0" anchor="t" bIns="0" lIns="0" spcFirstLastPara="1" rIns="0" wrap="square" tIns="0"/>
          <a:lstStyle>
            <a:lvl1pPr indent="-228600" lvl="0" marL="457200" marR="0" rtl="0" algn="ctr">
              <a:lnSpc>
                <a:spcPct val="90000"/>
              </a:lnSpc>
              <a:spcBef>
                <a:spcPts val="750"/>
              </a:spcBef>
              <a:spcAft>
                <a:spcPts val="0"/>
              </a:spcAft>
              <a:buClr>
                <a:srgbClr val="532837"/>
              </a:buClr>
              <a:buSzPts val="10000"/>
              <a:buFont typeface="Arial"/>
              <a:buNone/>
              <a:defRPr b="1" i="0" sz="10000" u="none" cap="none" strike="noStrike">
                <a:solidFill>
                  <a:srgbClr val="532837"/>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49" name="Google Shape;49;p10"/>
          <p:cNvSpPr txBox="1"/>
          <p:nvPr>
            <p:ph idx="2" type="body"/>
          </p:nvPr>
        </p:nvSpPr>
        <p:spPr>
          <a:xfrm>
            <a:off x="512030" y="2156478"/>
            <a:ext cx="8273195" cy="1105706"/>
          </a:xfrm>
          <a:prstGeom prst="rect">
            <a:avLst/>
          </a:prstGeom>
          <a:solidFill>
            <a:schemeClr val="accent6"/>
          </a:solidFill>
          <a:ln>
            <a:noFill/>
          </a:ln>
        </p:spPr>
        <p:txBody>
          <a:bodyPr anchorCtr="0" anchor="t" bIns="0" lIns="0" spcFirstLastPara="1" rIns="0" wrap="square" tIns="72000"/>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2.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7" r:id="rId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nvSpPr>
        <p:spPr>
          <a:xfrm>
            <a:off x="7007469" y="413610"/>
            <a:ext cx="1777756" cy="168055"/>
          </a:xfrm>
          <a:prstGeom prst="rect">
            <a:avLst/>
          </a:prstGeom>
          <a:noFill/>
          <a:ln>
            <a:noFill/>
          </a:ln>
        </p:spPr>
        <p:txBody>
          <a:bodyPr anchorCtr="0" anchor="t" bIns="0" lIns="0" spcFirstLastPara="1" rIns="0" wrap="square" tIns="0">
            <a:noAutofit/>
          </a:bodyPr>
          <a:lstStyle/>
          <a:p>
            <a:pPr indent="0" lvl="0" marL="0" marR="0" rtl="0" algn="r">
              <a:lnSpc>
                <a:spcPct val="116666"/>
              </a:lnSpc>
              <a:spcBef>
                <a:spcPts val="0"/>
              </a:spcBef>
              <a:spcAft>
                <a:spcPts val="0"/>
              </a:spcAft>
              <a:buClr>
                <a:srgbClr val="D8D8D8"/>
              </a:buClr>
              <a:buSzPts val="1200"/>
              <a:buFont typeface="Arial"/>
              <a:buNone/>
            </a:pPr>
            <a:r>
              <a:rPr b="1" i="0" lang="en-US" sz="1200" u="none" cap="none" strike="noStrike">
                <a:solidFill>
                  <a:srgbClr val="D8D8D8"/>
                </a:solidFill>
                <a:latin typeface="Calibri"/>
                <a:ea typeface="Calibri"/>
                <a:cs typeface="Calibri"/>
                <a:sym typeface="Calibri"/>
              </a:rPr>
              <a:t>www.zacomic.com</a:t>
            </a:r>
            <a:endParaRPr b="0" i="0" sz="1200" u="none" cap="none" strike="noStrike">
              <a:solidFill>
                <a:srgbClr val="D8D8D8"/>
              </a:solidFill>
              <a:latin typeface="Calibri"/>
              <a:ea typeface="Calibri"/>
              <a:cs typeface="Calibri"/>
              <a:sym typeface="Calibri"/>
            </a:endParaRPr>
          </a:p>
        </p:txBody>
      </p:sp>
      <p:sp>
        <p:nvSpPr>
          <p:cNvPr id="56" name="Google Shape;56;p13"/>
          <p:cNvSpPr txBox="1"/>
          <p:nvPr/>
        </p:nvSpPr>
        <p:spPr>
          <a:xfrm>
            <a:off x="512030" y="4677879"/>
            <a:ext cx="4059970" cy="219436"/>
          </a:xfrm>
          <a:prstGeom prst="rect">
            <a:avLst/>
          </a:prstGeom>
          <a:noFill/>
          <a:ln>
            <a:noFill/>
          </a:ln>
        </p:spPr>
        <p:txBody>
          <a:bodyPr anchorCtr="0" anchor="t" bIns="0" lIns="0" spcFirstLastPara="1" rIns="0" wrap="square" tIns="0">
            <a:noAutofit/>
          </a:bodyPr>
          <a:lstStyle/>
          <a:p>
            <a:pPr indent="0" lvl="0" marL="0" marR="0" rtl="0" algn="l">
              <a:lnSpc>
                <a:spcPct val="116666"/>
              </a:lnSpc>
              <a:spcBef>
                <a:spcPts val="0"/>
              </a:spcBef>
              <a:spcAft>
                <a:spcPts val="0"/>
              </a:spcAft>
              <a:buClr>
                <a:srgbClr val="D8D8D8"/>
              </a:buClr>
              <a:buSzPts val="1200"/>
              <a:buFont typeface="Arial"/>
              <a:buNone/>
            </a:pPr>
            <a:r>
              <a:rPr b="1" i="0" lang="en-US" sz="1200" u="none" cap="none" strike="noStrike">
                <a:solidFill>
                  <a:srgbClr val="D8D8D8"/>
                </a:solidFill>
                <a:latin typeface="Calibri"/>
                <a:ea typeface="Calibri"/>
                <a:cs typeface="Calibri"/>
                <a:sym typeface="Calibri"/>
              </a:rPr>
              <a:t>“The best company is our company”</a:t>
            </a:r>
            <a:endParaRPr b="0" i="0" sz="1200" u="none" cap="none" strike="noStrike">
              <a:solidFill>
                <a:srgbClr val="D8D8D8"/>
              </a:solidFill>
              <a:latin typeface="Calibri"/>
              <a:ea typeface="Calibri"/>
              <a:cs typeface="Calibri"/>
              <a:sym typeface="Calibri"/>
            </a:endParaRPr>
          </a:p>
        </p:txBody>
      </p:sp>
      <p:sp>
        <p:nvSpPr>
          <p:cNvPr id="57" name="Google Shape;57;p13"/>
          <p:cNvSpPr txBox="1"/>
          <p:nvPr>
            <p:ph idx="12" type="sldNum"/>
          </p:nvPr>
        </p:nvSpPr>
        <p:spPr>
          <a:xfrm>
            <a:off x="6727825" y="4767263"/>
            <a:ext cx="2057400" cy="274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0" name="Shape 13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4"/>
          <p:cNvSpPr txBox="1"/>
          <p:nvPr>
            <p:ph idx="1" type="body"/>
          </p:nvPr>
        </p:nvSpPr>
        <p:spPr>
          <a:xfrm>
            <a:off x="0" y="1747100"/>
            <a:ext cx="9144000" cy="7557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1"/>
              </a:buClr>
              <a:buSzPts val="7500"/>
              <a:buNone/>
            </a:pPr>
            <a:r>
              <a:rPr b="0" lang="en-US"/>
              <a:t>Wine Quality Evaluation</a:t>
            </a:r>
            <a:endParaRPr b="0"/>
          </a:p>
        </p:txBody>
      </p:sp>
      <p:sp>
        <p:nvSpPr>
          <p:cNvPr id="139" name="Google Shape;139;p34"/>
          <p:cNvSpPr txBox="1"/>
          <p:nvPr>
            <p:ph idx="2" type="body"/>
          </p:nvPr>
        </p:nvSpPr>
        <p:spPr>
          <a:xfrm>
            <a:off x="2868500" y="3461200"/>
            <a:ext cx="3497400" cy="581100"/>
          </a:xfrm>
          <a:prstGeom prst="rect">
            <a:avLst/>
          </a:prstGeom>
          <a:solidFill>
            <a:schemeClr val="lt1"/>
          </a:solidFill>
          <a:ln>
            <a:noFill/>
          </a:ln>
        </p:spPr>
        <p:txBody>
          <a:bodyPr anchorCtr="0" anchor="t" bIns="0" lIns="0" spcFirstLastPara="1" rIns="0" wrap="square" tIns="108000">
            <a:noAutofit/>
          </a:bodyPr>
          <a:lstStyle/>
          <a:p>
            <a:pPr indent="0" lvl="0" marL="0" rtl="0" algn="ctr">
              <a:lnSpc>
                <a:spcPct val="90000"/>
              </a:lnSpc>
              <a:spcBef>
                <a:spcPts val="0"/>
              </a:spcBef>
              <a:spcAft>
                <a:spcPts val="0"/>
              </a:spcAft>
              <a:buClr>
                <a:srgbClr val="262626"/>
              </a:buClr>
              <a:buSzPts val="1200"/>
              <a:buNone/>
            </a:pPr>
            <a:r>
              <a:rPr b="0" lang="en-US" sz="1250">
                <a:solidFill>
                  <a:srgbClr val="434343"/>
                </a:solidFill>
                <a:latin typeface="Lato"/>
                <a:ea typeface="Lato"/>
                <a:cs typeface="Lato"/>
                <a:sym typeface="Lato"/>
              </a:rPr>
              <a:t>Yula Ko, Farzana Manjra, Natalia Gomez, </a:t>
            </a:r>
            <a:endParaRPr b="0" sz="1250">
              <a:solidFill>
                <a:srgbClr val="434343"/>
              </a:solidFill>
              <a:latin typeface="Lato"/>
              <a:ea typeface="Lato"/>
              <a:cs typeface="Lato"/>
              <a:sym typeface="Lato"/>
            </a:endParaRPr>
          </a:p>
          <a:p>
            <a:pPr indent="0" lvl="0" marL="0" rtl="0" algn="ctr">
              <a:lnSpc>
                <a:spcPct val="90000"/>
              </a:lnSpc>
              <a:spcBef>
                <a:spcPts val="0"/>
              </a:spcBef>
              <a:spcAft>
                <a:spcPts val="0"/>
              </a:spcAft>
              <a:buClr>
                <a:srgbClr val="262626"/>
              </a:buClr>
              <a:buSzPts val="1200"/>
              <a:buNone/>
            </a:pPr>
            <a:r>
              <a:rPr b="0" lang="en-US" sz="1250">
                <a:solidFill>
                  <a:srgbClr val="434343"/>
                </a:solidFill>
                <a:latin typeface="Lato"/>
                <a:ea typeface="Lato"/>
                <a:cs typeface="Lato"/>
                <a:sym typeface="Lato"/>
              </a:rPr>
              <a:t>Victoria Wayda, JiaRui (Jessica) Shao</a:t>
            </a:r>
            <a:br>
              <a:rPr b="0" lang="en-US" sz="1250">
                <a:solidFill>
                  <a:srgbClr val="434343"/>
                </a:solidFill>
                <a:latin typeface="Lato"/>
                <a:ea typeface="Lato"/>
                <a:cs typeface="Lato"/>
                <a:sym typeface="Lato"/>
              </a:rPr>
            </a:br>
            <a:endParaRPr b="0" sz="1250">
              <a:solidFill>
                <a:srgbClr val="434343"/>
              </a:solidFill>
              <a:latin typeface="Lato"/>
              <a:ea typeface="Lato"/>
              <a:cs typeface="Lato"/>
              <a:sym typeface="Lato"/>
            </a:endParaRPr>
          </a:p>
        </p:txBody>
      </p:sp>
      <p:cxnSp>
        <p:nvCxnSpPr>
          <p:cNvPr id="140" name="Google Shape;140;p34"/>
          <p:cNvCxnSpPr/>
          <p:nvPr/>
        </p:nvCxnSpPr>
        <p:spPr>
          <a:xfrm>
            <a:off x="2868369" y="3341076"/>
            <a:ext cx="3497400" cy="0"/>
          </a:xfrm>
          <a:prstGeom prst="straightConnector1">
            <a:avLst/>
          </a:prstGeom>
          <a:noFill/>
          <a:ln cap="flat" cmpd="sng" w="9525">
            <a:solidFill>
              <a:srgbClr val="AF3D35"/>
            </a:solidFill>
            <a:prstDash val="solid"/>
            <a:miter lim="800000"/>
            <a:headEnd len="sm" w="sm" type="none"/>
            <a:tailEnd len="sm" w="sm" type="none"/>
          </a:ln>
        </p:spPr>
      </p:cxnSp>
      <p:sp>
        <p:nvSpPr>
          <p:cNvPr id="141" name="Google Shape;141;p34"/>
          <p:cNvSpPr txBox="1"/>
          <p:nvPr/>
        </p:nvSpPr>
        <p:spPr>
          <a:xfrm>
            <a:off x="3061675" y="4042375"/>
            <a:ext cx="2932800" cy="321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262626"/>
              </a:buClr>
              <a:buSzPts val="1200"/>
              <a:buFont typeface="Arial"/>
              <a:buNone/>
            </a:pPr>
            <a:r>
              <a:rPr lang="en-US" sz="1600">
                <a:solidFill>
                  <a:srgbClr val="980000"/>
                </a:solidFill>
                <a:latin typeface="Lato"/>
                <a:ea typeface="Lato"/>
                <a:cs typeface="Lato"/>
                <a:sym typeface="Lato"/>
              </a:rPr>
              <a:t>Data Diggers</a:t>
            </a:r>
            <a:endParaRPr>
              <a:solidFill>
                <a:srgbClr val="98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0" name="Shape 220"/>
        <p:cNvGrpSpPr/>
        <p:nvPr/>
      </p:nvGrpSpPr>
      <p:grpSpPr>
        <a:xfrm>
          <a:off x="0" y="0"/>
          <a:ext cx="0" cy="0"/>
          <a:chOff x="0" y="0"/>
          <a:chExt cx="0" cy="0"/>
        </a:xfrm>
      </p:grpSpPr>
      <p:sp>
        <p:nvSpPr>
          <p:cNvPr id="221" name="Google Shape;221;p43"/>
          <p:cNvSpPr txBox="1"/>
          <p:nvPr>
            <p:ph idx="2" type="body"/>
          </p:nvPr>
        </p:nvSpPr>
        <p:spPr>
          <a:xfrm>
            <a:off x="362025" y="52175"/>
            <a:ext cx="5131500" cy="611400"/>
          </a:xfrm>
          <a:prstGeom prst="rect">
            <a:avLst/>
          </a:prstGeom>
        </p:spPr>
        <p:txBody>
          <a:bodyPr anchorCtr="0" anchor="t" bIns="0" lIns="0" spcFirstLastPara="1" rIns="0" wrap="square" tIns="72000">
            <a:noAutofit/>
          </a:bodyPr>
          <a:lstStyle/>
          <a:p>
            <a:pPr indent="0" lvl="0" marL="0" rtl="0" algn="l">
              <a:spcBef>
                <a:spcPts val="750"/>
              </a:spcBef>
              <a:spcAft>
                <a:spcPts val="0"/>
              </a:spcAft>
              <a:buNone/>
            </a:pPr>
            <a:r>
              <a:rPr lang="en-US">
                <a:solidFill>
                  <a:srgbClr val="314B67"/>
                </a:solidFill>
              </a:rPr>
              <a:t>Correlation</a:t>
            </a:r>
            <a:endParaRPr>
              <a:solidFill>
                <a:srgbClr val="314B67"/>
              </a:solidFill>
            </a:endParaRPr>
          </a:p>
        </p:txBody>
      </p:sp>
      <p:pic>
        <p:nvPicPr>
          <p:cNvPr id="222" name="Google Shape;222;p43"/>
          <p:cNvPicPr preferRelativeResize="0"/>
          <p:nvPr/>
        </p:nvPicPr>
        <p:blipFill>
          <a:blip r:embed="rId3">
            <a:alphaModFix/>
          </a:blip>
          <a:stretch>
            <a:fillRect/>
          </a:stretch>
        </p:blipFill>
        <p:spPr>
          <a:xfrm>
            <a:off x="1306600" y="792725"/>
            <a:ext cx="6222187" cy="4175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7" name="Shape 227"/>
        <p:cNvGrpSpPr/>
        <p:nvPr/>
      </p:nvGrpSpPr>
      <p:grpSpPr>
        <a:xfrm>
          <a:off x="0" y="0"/>
          <a:ext cx="0" cy="0"/>
          <a:chOff x="0" y="0"/>
          <a:chExt cx="0" cy="0"/>
        </a:xfrm>
      </p:grpSpPr>
      <p:pic>
        <p:nvPicPr>
          <p:cNvPr id="228" name="Google Shape;228;p44"/>
          <p:cNvPicPr preferRelativeResize="0"/>
          <p:nvPr/>
        </p:nvPicPr>
        <p:blipFill>
          <a:blip r:embed="rId3">
            <a:alphaModFix/>
          </a:blip>
          <a:stretch>
            <a:fillRect/>
          </a:stretch>
        </p:blipFill>
        <p:spPr>
          <a:xfrm>
            <a:off x="1019075" y="471288"/>
            <a:ext cx="6963001" cy="4672225"/>
          </a:xfrm>
          <a:prstGeom prst="rect">
            <a:avLst/>
          </a:prstGeom>
          <a:noFill/>
          <a:ln>
            <a:noFill/>
          </a:ln>
        </p:spPr>
      </p:pic>
      <p:sp>
        <p:nvSpPr>
          <p:cNvPr id="229" name="Google Shape;229;p44"/>
          <p:cNvSpPr txBox="1"/>
          <p:nvPr>
            <p:ph idx="2" type="body"/>
          </p:nvPr>
        </p:nvSpPr>
        <p:spPr>
          <a:xfrm>
            <a:off x="362025" y="0"/>
            <a:ext cx="5131500" cy="611400"/>
          </a:xfrm>
          <a:prstGeom prst="rect">
            <a:avLst/>
          </a:prstGeom>
        </p:spPr>
        <p:txBody>
          <a:bodyPr anchorCtr="0" anchor="t" bIns="0" lIns="0" spcFirstLastPara="1" rIns="0" wrap="square" tIns="72000">
            <a:noAutofit/>
          </a:bodyPr>
          <a:lstStyle/>
          <a:p>
            <a:pPr indent="0" lvl="0" marL="0" rtl="0" algn="l">
              <a:spcBef>
                <a:spcPts val="750"/>
              </a:spcBef>
              <a:spcAft>
                <a:spcPts val="0"/>
              </a:spcAft>
              <a:buNone/>
            </a:pPr>
            <a:r>
              <a:rPr lang="en-US">
                <a:solidFill>
                  <a:srgbClr val="314B67"/>
                </a:solidFill>
              </a:rPr>
              <a:t>Correlation</a:t>
            </a:r>
            <a:endParaRPr>
              <a:solidFill>
                <a:srgbClr val="314B6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4" name="Shape 234"/>
        <p:cNvGrpSpPr/>
        <p:nvPr/>
      </p:nvGrpSpPr>
      <p:grpSpPr>
        <a:xfrm>
          <a:off x="0" y="0"/>
          <a:ext cx="0" cy="0"/>
          <a:chOff x="0" y="0"/>
          <a:chExt cx="0" cy="0"/>
        </a:xfrm>
      </p:grpSpPr>
      <p:sp>
        <p:nvSpPr>
          <p:cNvPr id="235" name="Google Shape;235;p45"/>
          <p:cNvSpPr txBox="1"/>
          <p:nvPr>
            <p:ph idx="2" type="body"/>
          </p:nvPr>
        </p:nvSpPr>
        <p:spPr>
          <a:xfrm>
            <a:off x="362025" y="52175"/>
            <a:ext cx="7606200" cy="611400"/>
          </a:xfrm>
          <a:prstGeom prst="rect">
            <a:avLst/>
          </a:prstGeom>
        </p:spPr>
        <p:txBody>
          <a:bodyPr anchorCtr="0" anchor="t" bIns="0" lIns="0" spcFirstLastPara="1" rIns="0" wrap="square" tIns="72000">
            <a:noAutofit/>
          </a:bodyPr>
          <a:lstStyle/>
          <a:p>
            <a:pPr indent="0" lvl="0" marL="0" rtl="0" algn="l">
              <a:spcBef>
                <a:spcPts val="750"/>
              </a:spcBef>
              <a:spcAft>
                <a:spcPts val="0"/>
              </a:spcAft>
              <a:buNone/>
            </a:pPr>
            <a:r>
              <a:rPr lang="en-US">
                <a:solidFill>
                  <a:srgbClr val="314B67"/>
                </a:solidFill>
              </a:rPr>
              <a:t>Correlation Matrix Heatmap</a:t>
            </a:r>
            <a:endParaRPr>
              <a:solidFill>
                <a:srgbClr val="314B67"/>
              </a:solidFill>
            </a:endParaRPr>
          </a:p>
        </p:txBody>
      </p:sp>
      <p:sp>
        <p:nvSpPr>
          <p:cNvPr id="236" name="Google Shape;236;p45"/>
          <p:cNvSpPr txBox="1"/>
          <p:nvPr/>
        </p:nvSpPr>
        <p:spPr>
          <a:xfrm>
            <a:off x="5967725" y="1177500"/>
            <a:ext cx="2871000" cy="3527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US">
                <a:latin typeface="Lato"/>
                <a:ea typeface="Lato"/>
                <a:cs typeface="Lato"/>
                <a:sym typeface="Lato"/>
              </a:rPr>
              <a:t>Red = positive correlation</a:t>
            </a:r>
            <a:endParaRPr>
              <a:latin typeface="Lato"/>
              <a:ea typeface="Lato"/>
              <a:cs typeface="Lato"/>
              <a:sym typeface="Lato"/>
            </a:endParaRPr>
          </a:p>
          <a:p>
            <a:pPr indent="0" lvl="0" marL="457200" rtl="0" algn="l">
              <a:lnSpc>
                <a:spcPct val="115000"/>
              </a:lnSpc>
              <a:spcBef>
                <a:spcPts val="0"/>
              </a:spcBef>
              <a:spcAft>
                <a:spcPts val="0"/>
              </a:spcAft>
              <a:buNone/>
            </a:pPr>
            <a:r>
              <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US">
                <a:latin typeface="Lato"/>
                <a:ea typeface="Lato"/>
                <a:cs typeface="Lato"/>
                <a:sym typeface="Lato"/>
              </a:rPr>
              <a:t>Blue = negative correlation</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US">
                <a:latin typeface="Lato"/>
                <a:ea typeface="Lato"/>
                <a:cs typeface="Lato"/>
                <a:sym typeface="Lato"/>
              </a:rPr>
              <a:t>Numbers closer to 1 or -1 mean higher correlation , 0 means no correlation</a:t>
            </a:r>
            <a:endParaRPr>
              <a:latin typeface="Lato"/>
              <a:ea typeface="Lato"/>
              <a:cs typeface="Lato"/>
              <a:sym typeface="Lato"/>
            </a:endParaRPr>
          </a:p>
          <a:p>
            <a:pPr indent="0" lvl="0" marL="457200" rtl="0" algn="l">
              <a:lnSpc>
                <a:spcPct val="115000"/>
              </a:lnSpc>
              <a:spcBef>
                <a:spcPts val="0"/>
              </a:spcBef>
              <a:spcAft>
                <a:spcPts val="0"/>
              </a:spcAft>
              <a:buNone/>
            </a:pPr>
            <a:r>
              <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US">
                <a:latin typeface="Lato"/>
                <a:ea typeface="Lato"/>
                <a:cs typeface="Lato"/>
                <a:sym typeface="Lato"/>
              </a:rPr>
              <a:t>Above .70  or below -.70 means highly correlated</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p:txBody>
      </p:sp>
      <p:pic>
        <p:nvPicPr>
          <p:cNvPr id="237" name="Google Shape;237;p45"/>
          <p:cNvPicPr preferRelativeResize="0"/>
          <p:nvPr/>
        </p:nvPicPr>
        <p:blipFill rotWithShape="1">
          <a:blip r:embed="rId3">
            <a:alphaModFix/>
          </a:blip>
          <a:srcRect b="0" l="0" r="8399" t="0"/>
          <a:stretch/>
        </p:blipFill>
        <p:spPr>
          <a:xfrm>
            <a:off x="152400" y="815975"/>
            <a:ext cx="5656150" cy="417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2" name="Shape 242"/>
        <p:cNvGrpSpPr/>
        <p:nvPr/>
      </p:nvGrpSpPr>
      <p:grpSpPr>
        <a:xfrm>
          <a:off x="0" y="0"/>
          <a:ext cx="0" cy="0"/>
          <a:chOff x="0" y="0"/>
          <a:chExt cx="0" cy="0"/>
        </a:xfrm>
      </p:grpSpPr>
      <p:pic>
        <p:nvPicPr>
          <p:cNvPr id="243" name="Google Shape;243;p46"/>
          <p:cNvPicPr preferRelativeResize="0"/>
          <p:nvPr/>
        </p:nvPicPr>
        <p:blipFill>
          <a:blip r:embed="rId3">
            <a:alphaModFix/>
          </a:blip>
          <a:stretch>
            <a:fillRect/>
          </a:stretch>
        </p:blipFill>
        <p:spPr>
          <a:xfrm>
            <a:off x="1144263" y="663575"/>
            <a:ext cx="6855475" cy="4422375"/>
          </a:xfrm>
          <a:prstGeom prst="rect">
            <a:avLst/>
          </a:prstGeom>
          <a:noFill/>
          <a:ln>
            <a:noFill/>
          </a:ln>
        </p:spPr>
      </p:pic>
      <p:sp>
        <p:nvSpPr>
          <p:cNvPr id="244" name="Google Shape;244;p46"/>
          <p:cNvSpPr txBox="1"/>
          <p:nvPr>
            <p:ph idx="2" type="body"/>
          </p:nvPr>
        </p:nvSpPr>
        <p:spPr>
          <a:xfrm>
            <a:off x="392525" y="94025"/>
            <a:ext cx="7480500" cy="611400"/>
          </a:xfrm>
          <a:prstGeom prst="rect">
            <a:avLst/>
          </a:prstGeom>
        </p:spPr>
        <p:txBody>
          <a:bodyPr anchorCtr="0" anchor="t" bIns="0" lIns="0" spcFirstLastPara="1" rIns="0" wrap="square" tIns="72000">
            <a:noAutofit/>
          </a:bodyPr>
          <a:lstStyle/>
          <a:p>
            <a:pPr indent="0" lvl="0" marL="0" rtl="0" algn="l">
              <a:spcBef>
                <a:spcPts val="750"/>
              </a:spcBef>
              <a:spcAft>
                <a:spcPts val="0"/>
              </a:spcAft>
              <a:buNone/>
            </a:pPr>
            <a:r>
              <a:rPr lang="en-US">
                <a:solidFill>
                  <a:srgbClr val="314B67"/>
                </a:solidFill>
              </a:rPr>
              <a:t>Box Plots</a:t>
            </a:r>
            <a:endParaRPr>
              <a:solidFill>
                <a:srgbClr val="314B6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alpha val="0"/>
          </a:srgbClr>
        </a:solidFill>
      </p:bgPr>
    </p:bg>
    <p:spTree>
      <p:nvGrpSpPr>
        <p:cNvPr id="249" name="Shape 249"/>
        <p:cNvGrpSpPr/>
        <p:nvPr/>
      </p:nvGrpSpPr>
      <p:grpSpPr>
        <a:xfrm>
          <a:off x="0" y="0"/>
          <a:ext cx="0" cy="0"/>
          <a:chOff x="0" y="0"/>
          <a:chExt cx="0" cy="0"/>
        </a:xfrm>
      </p:grpSpPr>
      <p:pic>
        <p:nvPicPr>
          <p:cNvPr id="250" name="Google Shape;250;p47"/>
          <p:cNvPicPr preferRelativeResize="0"/>
          <p:nvPr/>
        </p:nvPicPr>
        <p:blipFill>
          <a:blip r:embed="rId3">
            <a:alphaModFix/>
          </a:blip>
          <a:stretch>
            <a:fillRect/>
          </a:stretch>
        </p:blipFill>
        <p:spPr>
          <a:xfrm>
            <a:off x="947862" y="516400"/>
            <a:ext cx="7105426" cy="4583625"/>
          </a:xfrm>
          <a:prstGeom prst="rect">
            <a:avLst/>
          </a:prstGeom>
          <a:noFill/>
          <a:ln>
            <a:noFill/>
          </a:ln>
        </p:spPr>
      </p:pic>
      <p:sp>
        <p:nvSpPr>
          <p:cNvPr id="251" name="Google Shape;251;p47"/>
          <p:cNvSpPr txBox="1"/>
          <p:nvPr/>
        </p:nvSpPr>
        <p:spPr>
          <a:xfrm>
            <a:off x="213625" y="34675"/>
            <a:ext cx="7336200" cy="85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750"/>
              </a:spcBef>
              <a:spcAft>
                <a:spcPts val="0"/>
              </a:spcAft>
              <a:buClr>
                <a:schemeClr val="dk1"/>
              </a:buClr>
              <a:buSzPts val="1100"/>
              <a:buFont typeface="Arial"/>
              <a:buNone/>
            </a:pPr>
            <a:r>
              <a:rPr b="1" lang="en-US" sz="3500">
                <a:solidFill>
                  <a:srgbClr val="314B67"/>
                </a:solidFill>
                <a:latin typeface="Raleway Black"/>
                <a:ea typeface="Raleway Black"/>
                <a:cs typeface="Raleway Black"/>
                <a:sym typeface="Raleway Black"/>
              </a:rPr>
              <a:t>Box Plots</a:t>
            </a:r>
            <a:endParaRPr b="1" sz="3500">
              <a:solidFill>
                <a:srgbClr val="314B67"/>
              </a:solidFill>
              <a:latin typeface="Raleway Black"/>
              <a:ea typeface="Raleway Black"/>
              <a:cs typeface="Raleway Black"/>
              <a:sym typeface="Raleway Black"/>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55" name="Shape 255"/>
        <p:cNvGrpSpPr/>
        <p:nvPr/>
      </p:nvGrpSpPr>
      <p:grpSpPr>
        <a:xfrm>
          <a:off x="0" y="0"/>
          <a:ext cx="0" cy="0"/>
          <a:chOff x="0" y="0"/>
          <a:chExt cx="0" cy="0"/>
        </a:xfrm>
      </p:grpSpPr>
      <p:sp>
        <p:nvSpPr>
          <p:cNvPr id="256" name="Google Shape;256;p48"/>
          <p:cNvSpPr txBox="1"/>
          <p:nvPr>
            <p:ph idx="1" type="body"/>
          </p:nvPr>
        </p:nvSpPr>
        <p:spPr>
          <a:xfrm>
            <a:off x="359625" y="1271125"/>
            <a:ext cx="4932600" cy="3077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758A7E"/>
              </a:buClr>
              <a:buSzPts val="15000"/>
              <a:buNone/>
            </a:pPr>
            <a:r>
              <a:rPr lang="en-US" sz="15000">
                <a:solidFill>
                  <a:srgbClr val="758A7E"/>
                </a:solidFill>
              </a:rPr>
              <a:t>lOG</a:t>
            </a:r>
            <a:endParaRPr sz="15000">
              <a:solidFill>
                <a:srgbClr val="758A7E"/>
              </a:solidFill>
            </a:endParaRPr>
          </a:p>
          <a:p>
            <a:pPr indent="0" lvl="0" marL="0" rtl="0" algn="l">
              <a:lnSpc>
                <a:spcPct val="80000"/>
              </a:lnSpc>
              <a:spcBef>
                <a:spcPts val="0"/>
              </a:spcBef>
              <a:spcAft>
                <a:spcPts val="0"/>
              </a:spcAft>
              <a:buClr>
                <a:srgbClr val="758A7E"/>
              </a:buClr>
              <a:buSzPts val="15000"/>
              <a:buNone/>
            </a:pPr>
            <a:r>
              <a:rPr lang="en-US" sz="15000">
                <a:solidFill>
                  <a:srgbClr val="758A7E"/>
                </a:solidFill>
              </a:rPr>
              <a:t>ISTIC</a:t>
            </a:r>
            <a:endParaRPr/>
          </a:p>
        </p:txBody>
      </p:sp>
      <p:sp>
        <p:nvSpPr>
          <p:cNvPr id="257" name="Google Shape;257;p48"/>
          <p:cNvSpPr txBox="1"/>
          <p:nvPr>
            <p:ph idx="2" type="body"/>
          </p:nvPr>
        </p:nvSpPr>
        <p:spPr>
          <a:xfrm>
            <a:off x="512031" y="2020551"/>
            <a:ext cx="4059970" cy="611436"/>
          </a:xfrm>
          <a:prstGeom prst="rect">
            <a:avLst/>
          </a:prstGeom>
          <a:no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FEFEFE"/>
              </a:buClr>
              <a:buSzPts val="3500"/>
              <a:buNone/>
            </a:pPr>
            <a:r>
              <a:rPr lang="en-US"/>
              <a:t>LOGISTIC</a:t>
            </a:r>
            <a:endParaRPr/>
          </a:p>
          <a:p>
            <a:pPr indent="0" lvl="0" marL="0" rtl="0" algn="l">
              <a:lnSpc>
                <a:spcPct val="90000"/>
              </a:lnSpc>
              <a:spcBef>
                <a:spcPts val="0"/>
              </a:spcBef>
              <a:spcAft>
                <a:spcPts val="0"/>
              </a:spcAft>
              <a:buClr>
                <a:srgbClr val="FEFEFE"/>
              </a:buClr>
              <a:buSzPts val="3500"/>
              <a:buNone/>
            </a:pPr>
            <a:r>
              <a:rPr lang="en-US"/>
              <a:t>REGRESSION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2" name="Shape 262"/>
        <p:cNvGrpSpPr/>
        <p:nvPr/>
      </p:nvGrpSpPr>
      <p:grpSpPr>
        <a:xfrm>
          <a:off x="0" y="0"/>
          <a:ext cx="0" cy="0"/>
          <a:chOff x="0" y="0"/>
          <a:chExt cx="0" cy="0"/>
        </a:xfrm>
      </p:grpSpPr>
      <p:sp>
        <p:nvSpPr>
          <p:cNvPr id="263" name="Google Shape;263;p49"/>
          <p:cNvSpPr txBox="1"/>
          <p:nvPr>
            <p:ph idx="2" type="body"/>
          </p:nvPr>
        </p:nvSpPr>
        <p:spPr>
          <a:xfrm>
            <a:off x="400500" y="144475"/>
            <a:ext cx="7480500" cy="611400"/>
          </a:xfrm>
          <a:prstGeom prst="rect">
            <a:avLst/>
          </a:prstGeom>
        </p:spPr>
        <p:txBody>
          <a:bodyPr anchorCtr="0" anchor="t" bIns="0" lIns="0" spcFirstLastPara="1" rIns="0" wrap="square" tIns="72000">
            <a:noAutofit/>
          </a:bodyPr>
          <a:lstStyle/>
          <a:p>
            <a:pPr indent="0" lvl="0" marL="0" rtl="0" algn="l">
              <a:spcBef>
                <a:spcPts val="750"/>
              </a:spcBef>
              <a:spcAft>
                <a:spcPts val="0"/>
              </a:spcAft>
              <a:buNone/>
            </a:pPr>
            <a:r>
              <a:rPr lang="en-US">
                <a:solidFill>
                  <a:srgbClr val="314B67"/>
                </a:solidFill>
              </a:rPr>
              <a:t>Logistic Regression</a:t>
            </a:r>
            <a:endParaRPr>
              <a:solidFill>
                <a:srgbClr val="314B67"/>
              </a:solidFill>
            </a:endParaRPr>
          </a:p>
        </p:txBody>
      </p:sp>
      <p:sp>
        <p:nvSpPr>
          <p:cNvPr id="264" name="Google Shape;264;p49"/>
          <p:cNvSpPr txBox="1"/>
          <p:nvPr/>
        </p:nvSpPr>
        <p:spPr>
          <a:xfrm>
            <a:off x="881375" y="1163713"/>
            <a:ext cx="1496400" cy="53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Model 1</a:t>
            </a:r>
            <a:endParaRPr sz="1800"/>
          </a:p>
        </p:txBody>
      </p:sp>
      <p:sp>
        <p:nvSpPr>
          <p:cNvPr id="265" name="Google Shape;265;p49"/>
          <p:cNvSpPr txBox="1"/>
          <p:nvPr/>
        </p:nvSpPr>
        <p:spPr>
          <a:xfrm>
            <a:off x="387225" y="1879800"/>
            <a:ext cx="2540400" cy="3068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US">
                <a:solidFill>
                  <a:schemeClr val="dk1"/>
                </a:solidFill>
                <a:latin typeface="Lato"/>
                <a:ea typeface="Lato"/>
                <a:cs typeface="Lato"/>
                <a:sym typeface="Lato"/>
              </a:rPr>
              <a:t>Coefficients               P-value</a:t>
            </a:r>
            <a:endParaRPr b="1">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rgbClr val="FF0000"/>
                </a:solidFill>
                <a:latin typeface="Lato"/>
                <a:ea typeface="Lato"/>
                <a:cs typeface="Lato"/>
                <a:sym typeface="Lato"/>
              </a:rPr>
              <a:t>(Intercept)                         </a:t>
            </a:r>
            <a:r>
              <a:rPr lang="en-US" sz="1200">
                <a:solidFill>
                  <a:srgbClr val="FF0000"/>
                </a:solidFill>
                <a:latin typeface="Lato"/>
                <a:ea typeface="Lato"/>
                <a:cs typeface="Lato"/>
                <a:sym typeface="Lato"/>
              </a:rPr>
              <a:t>0.58890 </a:t>
            </a:r>
            <a:endParaRPr sz="1200">
              <a:solidFill>
                <a:srgbClr val="FF0000"/>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Alcohol                                </a:t>
            </a:r>
            <a:r>
              <a:rPr lang="en-US" sz="1200">
                <a:solidFill>
                  <a:schemeClr val="dk1"/>
                </a:solidFill>
                <a:latin typeface="Lato"/>
                <a:ea typeface="Lato"/>
                <a:cs typeface="Lato"/>
                <a:sym typeface="Lato"/>
              </a:rPr>
              <a:t>&lt; 2e-16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rgbClr val="FF0000"/>
                </a:solidFill>
                <a:latin typeface="Lato"/>
                <a:ea typeface="Lato"/>
                <a:cs typeface="Lato"/>
                <a:sym typeface="Lato"/>
              </a:rPr>
              <a:t>Fixed Acidity                    </a:t>
            </a:r>
            <a:r>
              <a:rPr lang="en-US" sz="1200">
                <a:solidFill>
                  <a:srgbClr val="FF0000"/>
                </a:solidFill>
                <a:latin typeface="Lato"/>
                <a:ea typeface="Lato"/>
                <a:cs typeface="Lato"/>
                <a:sym typeface="Lato"/>
              </a:rPr>
              <a:t>0.16736</a:t>
            </a:r>
            <a:endParaRPr sz="1200">
              <a:solidFill>
                <a:srgbClr val="FF0000"/>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Volatile Acidity               </a:t>
            </a:r>
            <a:r>
              <a:rPr lang="en-US" sz="1200">
                <a:solidFill>
                  <a:schemeClr val="dk1"/>
                </a:solidFill>
                <a:latin typeface="Lato"/>
                <a:ea typeface="Lato"/>
                <a:cs typeface="Lato"/>
                <a:sym typeface="Lato"/>
              </a:rPr>
              <a:t>1.79e-11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latin typeface="Lato"/>
                <a:ea typeface="Lato"/>
                <a:cs typeface="Lato"/>
                <a:sym typeface="Lato"/>
              </a:rPr>
              <a:t>Citric Acid                          </a:t>
            </a:r>
            <a:r>
              <a:rPr lang="en-US" sz="1200">
                <a:latin typeface="Lato"/>
                <a:ea typeface="Lato"/>
                <a:cs typeface="Lato"/>
                <a:sym typeface="Lato"/>
              </a:rPr>
              <a:t>0.02354 *</a:t>
            </a:r>
            <a:endParaRPr sz="1200">
              <a:latin typeface="Lato"/>
              <a:ea typeface="Lato"/>
              <a:cs typeface="Lato"/>
              <a:sym typeface="Lato"/>
            </a:endParaRPr>
          </a:p>
          <a:p>
            <a:pPr indent="0" lvl="0" marL="0" rtl="0" algn="l">
              <a:lnSpc>
                <a:spcPct val="120000"/>
              </a:lnSpc>
              <a:spcBef>
                <a:spcPts val="0"/>
              </a:spcBef>
              <a:spcAft>
                <a:spcPts val="0"/>
              </a:spcAft>
              <a:buNone/>
            </a:pPr>
            <a:r>
              <a:rPr lang="en-US" sz="1200">
                <a:solidFill>
                  <a:srgbClr val="FF0000"/>
                </a:solidFill>
                <a:latin typeface="Lato"/>
                <a:ea typeface="Lato"/>
                <a:cs typeface="Lato"/>
                <a:sym typeface="Lato"/>
              </a:rPr>
              <a:t>Residual Sugar                </a:t>
            </a:r>
            <a:r>
              <a:rPr lang="en-US" sz="1200">
                <a:solidFill>
                  <a:srgbClr val="FF0000"/>
                </a:solidFill>
                <a:latin typeface="Lato"/>
                <a:ea typeface="Lato"/>
                <a:cs typeface="Lato"/>
                <a:sym typeface="Lato"/>
              </a:rPr>
              <a:t>0.30351</a:t>
            </a:r>
            <a:r>
              <a:rPr lang="en-US" sz="1200">
                <a:solidFill>
                  <a:srgbClr val="FF0000"/>
                </a:solidFill>
                <a:latin typeface="Lato"/>
                <a:ea typeface="Lato"/>
                <a:cs typeface="Lato"/>
                <a:sym typeface="Lato"/>
              </a:rPr>
              <a:t> </a:t>
            </a:r>
            <a:endParaRPr sz="1200">
              <a:solidFill>
                <a:srgbClr val="FF0000"/>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Chlorides                      	   0.01259 *                       </a:t>
            </a:r>
            <a:r>
              <a:rPr lang="en-US" sz="1200">
                <a:latin typeface="Lato"/>
                <a:ea typeface="Lato"/>
                <a:cs typeface="Lato"/>
                <a:sym typeface="Lato"/>
              </a:rPr>
              <a:t>Free Sulfur Dioxide      </a:t>
            </a:r>
            <a:r>
              <a:rPr lang="en-US" sz="1200">
                <a:latin typeface="Lato"/>
                <a:ea typeface="Lato"/>
                <a:cs typeface="Lato"/>
                <a:sym typeface="Lato"/>
              </a:rPr>
              <a:t>0.00698 **</a:t>
            </a:r>
            <a:endParaRPr sz="1200">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Total Sulfur Dioxide    </a:t>
            </a:r>
            <a:r>
              <a:rPr lang="en-US" sz="1200">
                <a:solidFill>
                  <a:schemeClr val="dk1"/>
                </a:solidFill>
                <a:latin typeface="Lato"/>
                <a:ea typeface="Lato"/>
                <a:cs typeface="Lato"/>
                <a:sym typeface="Lato"/>
              </a:rPr>
              <a:t>1.29e-08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rgbClr val="FF0000"/>
                </a:solidFill>
                <a:latin typeface="Lato"/>
                <a:ea typeface="Lato"/>
                <a:cs typeface="Lato"/>
                <a:sym typeface="Lato"/>
              </a:rPr>
              <a:t>Density                                0.53024</a:t>
            </a:r>
            <a:endParaRPr sz="1200">
              <a:solidFill>
                <a:srgbClr val="FF0000"/>
              </a:solidFill>
              <a:latin typeface="Lato"/>
              <a:ea typeface="Lato"/>
              <a:cs typeface="Lato"/>
              <a:sym typeface="Lato"/>
            </a:endParaRPr>
          </a:p>
          <a:p>
            <a:pPr indent="0" lvl="0" marL="0" rtl="0" algn="l">
              <a:lnSpc>
                <a:spcPct val="120000"/>
              </a:lnSpc>
              <a:spcBef>
                <a:spcPts val="0"/>
              </a:spcBef>
              <a:spcAft>
                <a:spcPts val="0"/>
              </a:spcAft>
              <a:buNone/>
            </a:pPr>
            <a:r>
              <a:rPr lang="en-US" sz="1200">
                <a:solidFill>
                  <a:srgbClr val="FF0000"/>
                </a:solidFill>
                <a:latin typeface="Lato"/>
                <a:ea typeface="Lato"/>
                <a:cs typeface="Lato"/>
                <a:sym typeface="Lato"/>
              </a:rPr>
              <a:t>pH                                           </a:t>
            </a:r>
            <a:r>
              <a:rPr lang="en-US" sz="1200">
                <a:solidFill>
                  <a:srgbClr val="FF0000"/>
                </a:solidFill>
                <a:latin typeface="Lato"/>
                <a:ea typeface="Lato"/>
                <a:cs typeface="Lato"/>
                <a:sym typeface="Lato"/>
              </a:rPr>
              <a:t>0.59717</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Sulphates                           </a:t>
            </a:r>
            <a:r>
              <a:rPr lang="en-US" sz="1200">
                <a:solidFill>
                  <a:schemeClr val="dk1"/>
                </a:solidFill>
                <a:latin typeface="Lato"/>
                <a:ea typeface="Lato"/>
                <a:cs typeface="Lato"/>
                <a:sym typeface="Lato"/>
              </a:rPr>
              <a:t>6.36e-10 ***</a:t>
            </a:r>
            <a:endParaRPr sz="1200">
              <a:solidFill>
                <a:schemeClr val="dk1"/>
              </a:solidFill>
              <a:latin typeface="Lato"/>
              <a:ea typeface="Lato"/>
              <a:cs typeface="Lato"/>
              <a:sym typeface="Lato"/>
            </a:endParaRPr>
          </a:p>
          <a:p>
            <a:pPr indent="0" lvl="0" marL="457200" rtl="0" algn="l">
              <a:lnSpc>
                <a:spcPct val="120000"/>
              </a:lnSpc>
              <a:spcBef>
                <a:spcPts val="0"/>
              </a:spcBef>
              <a:spcAft>
                <a:spcPts val="0"/>
              </a:spcAft>
              <a:buNone/>
            </a:pPr>
            <a:r>
              <a:t/>
            </a:r>
            <a:endParaRPr sz="1200"/>
          </a:p>
        </p:txBody>
      </p:sp>
      <p:sp>
        <p:nvSpPr>
          <p:cNvPr id="266" name="Google Shape;266;p49"/>
          <p:cNvSpPr txBox="1"/>
          <p:nvPr/>
        </p:nvSpPr>
        <p:spPr>
          <a:xfrm>
            <a:off x="3378038" y="1876200"/>
            <a:ext cx="2455500" cy="234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US">
                <a:solidFill>
                  <a:schemeClr val="dk1"/>
                </a:solidFill>
                <a:latin typeface="Lato"/>
                <a:ea typeface="Lato"/>
                <a:cs typeface="Lato"/>
                <a:sym typeface="Lato"/>
              </a:rPr>
              <a:t>Coefficients               P-value</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(Intercept)                        </a:t>
            </a:r>
            <a:r>
              <a:rPr lang="en-US" sz="1200">
                <a:solidFill>
                  <a:schemeClr val="dk1"/>
                </a:solidFill>
                <a:latin typeface="Lato"/>
                <a:ea typeface="Lato"/>
                <a:cs typeface="Lato"/>
                <a:sym typeface="Lato"/>
              </a:rPr>
              <a:t>&lt; 2e-16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Alcohol                               </a:t>
            </a:r>
            <a:r>
              <a:rPr lang="en-US" sz="1200">
                <a:solidFill>
                  <a:schemeClr val="dk1"/>
                </a:solidFill>
                <a:latin typeface="Lato"/>
                <a:ea typeface="Lato"/>
                <a:cs typeface="Lato"/>
                <a:sym typeface="Lato"/>
              </a:rPr>
              <a:t>&lt; 2e-16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Volatile Acidity              </a:t>
            </a:r>
            <a:r>
              <a:rPr lang="en-US" sz="1200">
                <a:solidFill>
                  <a:schemeClr val="dk1"/>
                </a:solidFill>
                <a:latin typeface="Lato"/>
                <a:ea typeface="Lato"/>
                <a:cs typeface="Lato"/>
                <a:sym typeface="Lato"/>
              </a:rPr>
              <a:t>1.24e-11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rgbClr val="FF0000"/>
                </a:solidFill>
                <a:latin typeface="Lato"/>
                <a:ea typeface="Lato"/>
                <a:cs typeface="Lato"/>
                <a:sym typeface="Lato"/>
              </a:rPr>
              <a:t>Citric Acid                         0.45448</a:t>
            </a:r>
            <a:endParaRPr sz="1200">
              <a:solidFill>
                <a:srgbClr val="FF0000"/>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Chlorides                           </a:t>
            </a:r>
            <a:r>
              <a:rPr lang="en-US" sz="1200">
                <a:solidFill>
                  <a:schemeClr val="dk1"/>
                </a:solidFill>
                <a:latin typeface="Lato"/>
                <a:ea typeface="Lato"/>
                <a:cs typeface="Lato"/>
                <a:sym typeface="Lato"/>
              </a:rPr>
              <a:t>0.00431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Clr>
                <a:schemeClr val="dk1"/>
              </a:buClr>
              <a:buSzPts val="1100"/>
              <a:buFont typeface="Arial"/>
              <a:buNone/>
            </a:pPr>
            <a:r>
              <a:rPr lang="en-US" sz="1200">
                <a:solidFill>
                  <a:schemeClr val="dk1"/>
                </a:solidFill>
                <a:latin typeface="Lato"/>
                <a:ea typeface="Lato"/>
                <a:cs typeface="Lato"/>
                <a:sym typeface="Lato"/>
              </a:rPr>
              <a:t>Free Sulfur Dioxide     0.00566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Total Sulfur Dioxide    </a:t>
            </a:r>
            <a:r>
              <a:rPr lang="en-US" sz="1200">
                <a:solidFill>
                  <a:schemeClr val="dk1"/>
                </a:solidFill>
                <a:latin typeface="Lato"/>
                <a:ea typeface="Lato"/>
                <a:cs typeface="Lato"/>
                <a:sym typeface="Lato"/>
              </a:rPr>
              <a:t>6.48e-10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Sulphates                          </a:t>
            </a:r>
            <a:r>
              <a:rPr lang="en-US" sz="1200">
                <a:solidFill>
                  <a:schemeClr val="dk1"/>
                </a:solidFill>
                <a:latin typeface="Lato"/>
                <a:ea typeface="Lato"/>
                <a:cs typeface="Lato"/>
                <a:sym typeface="Lato"/>
              </a:rPr>
              <a:t>2.16e-10 ***</a:t>
            </a:r>
            <a:endParaRPr>
              <a:latin typeface="Lato"/>
              <a:ea typeface="Lato"/>
              <a:cs typeface="Lato"/>
              <a:sym typeface="Lato"/>
            </a:endParaRPr>
          </a:p>
        </p:txBody>
      </p:sp>
      <p:cxnSp>
        <p:nvCxnSpPr>
          <p:cNvPr id="267" name="Google Shape;267;p49"/>
          <p:cNvCxnSpPr/>
          <p:nvPr/>
        </p:nvCxnSpPr>
        <p:spPr>
          <a:xfrm>
            <a:off x="1853750" y="1876200"/>
            <a:ext cx="7500" cy="30606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49"/>
          <p:cNvCxnSpPr/>
          <p:nvPr/>
        </p:nvCxnSpPr>
        <p:spPr>
          <a:xfrm>
            <a:off x="392925" y="2215275"/>
            <a:ext cx="2534700" cy="117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49"/>
          <p:cNvCxnSpPr/>
          <p:nvPr/>
        </p:nvCxnSpPr>
        <p:spPr>
          <a:xfrm flipH="1" rot="10800000">
            <a:off x="3379163" y="2216925"/>
            <a:ext cx="2451000" cy="84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49"/>
          <p:cNvCxnSpPr/>
          <p:nvPr/>
        </p:nvCxnSpPr>
        <p:spPr>
          <a:xfrm>
            <a:off x="4799100" y="1876200"/>
            <a:ext cx="21000" cy="2341200"/>
          </a:xfrm>
          <a:prstGeom prst="straightConnector1">
            <a:avLst/>
          </a:prstGeom>
          <a:noFill/>
          <a:ln cap="flat" cmpd="sng" w="9525">
            <a:solidFill>
              <a:schemeClr val="dk2"/>
            </a:solidFill>
            <a:prstDash val="solid"/>
            <a:round/>
            <a:headEnd len="med" w="med" type="none"/>
            <a:tailEnd len="med" w="med" type="none"/>
          </a:ln>
        </p:spPr>
      </p:cxnSp>
      <p:sp>
        <p:nvSpPr>
          <p:cNvPr id="271" name="Google Shape;271;p49"/>
          <p:cNvSpPr txBox="1"/>
          <p:nvPr/>
        </p:nvSpPr>
        <p:spPr>
          <a:xfrm>
            <a:off x="4752125" y="4619350"/>
            <a:ext cx="34314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Signif. codes:  0 ‘***’ 0.001 ‘**’ 0.01 ‘*’ 0.05 ‘.’ 0.1 ‘ ’ 1</a:t>
            </a:r>
            <a:endParaRPr sz="1000"/>
          </a:p>
        </p:txBody>
      </p:sp>
      <p:sp>
        <p:nvSpPr>
          <p:cNvPr id="272" name="Google Shape;272;p49"/>
          <p:cNvSpPr txBox="1"/>
          <p:nvPr/>
        </p:nvSpPr>
        <p:spPr>
          <a:xfrm>
            <a:off x="3937100" y="1124825"/>
            <a:ext cx="1496400" cy="53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Model 2</a:t>
            </a:r>
            <a:endParaRPr sz="1800"/>
          </a:p>
        </p:txBody>
      </p:sp>
      <p:sp>
        <p:nvSpPr>
          <p:cNvPr id="273" name="Google Shape;273;p49"/>
          <p:cNvSpPr txBox="1"/>
          <p:nvPr/>
        </p:nvSpPr>
        <p:spPr>
          <a:xfrm>
            <a:off x="234250" y="331850"/>
            <a:ext cx="56217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9"/>
          <p:cNvSpPr txBox="1"/>
          <p:nvPr/>
        </p:nvSpPr>
        <p:spPr>
          <a:xfrm>
            <a:off x="6819575" y="1124813"/>
            <a:ext cx="1496400" cy="53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Model 3</a:t>
            </a:r>
            <a:endParaRPr sz="1800"/>
          </a:p>
        </p:txBody>
      </p:sp>
      <p:sp>
        <p:nvSpPr>
          <p:cNvPr id="275" name="Google Shape;275;p49"/>
          <p:cNvSpPr txBox="1"/>
          <p:nvPr/>
        </p:nvSpPr>
        <p:spPr>
          <a:xfrm>
            <a:off x="6281700" y="1876200"/>
            <a:ext cx="2455500" cy="234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US">
                <a:solidFill>
                  <a:schemeClr val="dk1"/>
                </a:solidFill>
                <a:latin typeface="Lato"/>
                <a:ea typeface="Lato"/>
                <a:cs typeface="Lato"/>
                <a:sym typeface="Lato"/>
              </a:rPr>
              <a:t>Coefficients               P-value</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(Intercept)                        &lt; 2e-16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Alcohol                               &lt; 2e-16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Volatile Acidity              </a:t>
            </a:r>
            <a:r>
              <a:rPr lang="en-US" sz="1200">
                <a:solidFill>
                  <a:schemeClr val="dk1"/>
                </a:solidFill>
                <a:latin typeface="Lato"/>
                <a:ea typeface="Lato"/>
                <a:cs typeface="Lato"/>
                <a:sym typeface="Lato"/>
              </a:rPr>
              <a:t>5.60e-15 ***</a:t>
            </a:r>
            <a:endParaRPr sz="1200">
              <a:solidFill>
                <a:srgbClr val="FF0000"/>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Chlorides                           </a:t>
            </a:r>
            <a:r>
              <a:rPr lang="en-US" sz="1200">
                <a:solidFill>
                  <a:schemeClr val="dk1"/>
                </a:solidFill>
                <a:latin typeface="Lato"/>
                <a:ea typeface="Lato"/>
                <a:cs typeface="Lato"/>
                <a:sym typeface="Lato"/>
              </a:rPr>
              <a:t>0.00202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Free Sulfur Dioxide     </a:t>
            </a:r>
            <a:r>
              <a:rPr lang="en-US" sz="1200">
                <a:solidFill>
                  <a:schemeClr val="dk1"/>
                </a:solidFill>
                <a:latin typeface="Lato"/>
                <a:ea typeface="Lato"/>
                <a:cs typeface="Lato"/>
                <a:sym typeface="Lato"/>
              </a:rPr>
              <a:t>0.00281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Total Sulfur Dioxide    </a:t>
            </a:r>
            <a:r>
              <a:rPr lang="en-US" sz="1200">
                <a:solidFill>
                  <a:schemeClr val="dk1"/>
                </a:solidFill>
                <a:latin typeface="Lato"/>
                <a:ea typeface="Lato"/>
                <a:cs typeface="Lato"/>
                <a:sym typeface="Lato"/>
              </a:rPr>
              <a:t>9.95e-11 ***</a:t>
            </a:r>
            <a:endParaRPr sz="1200">
              <a:solidFill>
                <a:schemeClr val="dk1"/>
              </a:solidFill>
              <a:latin typeface="Lato"/>
              <a:ea typeface="Lato"/>
              <a:cs typeface="Lato"/>
              <a:sym typeface="Lato"/>
            </a:endParaRPr>
          </a:p>
          <a:p>
            <a:pPr indent="0" lvl="0" marL="0" rtl="0" algn="l">
              <a:lnSpc>
                <a:spcPct val="120000"/>
              </a:lnSpc>
              <a:spcBef>
                <a:spcPts val="0"/>
              </a:spcBef>
              <a:spcAft>
                <a:spcPts val="0"/>
              </a:spcAft>
              <a:buNone/>
            </a:pPr>
            <a:r>
              <a:rPr lang="en-US" sz="1200">
                <a:solidFill>
                  <a:schemeClr val="dk1"/>
                </a:solidFill>
                <a:latin typeface="Lato"/>
                <a:ea typeface="Lato"/>
                <a:cs typeface="Lato"/>
                <a:sym typeface="Lato"/>
              </a:rPr>
              <a:t>Sulphates                          </a:t>
            </a:r>
            <a:r>
              <a:rPr lang="en-US" sz="1200">
                <a:solidFill>
                  <a:schemeClr val="dk1"/>
                </a:solidFill>
                <a:latin typeface="Lato"/>
                <a:ea typeface="Lato"/>
                <a:cs typeface="Lato"/>
                <a:sym typeface="Lato"/>
              </a:rPr>
              <a:t>2.47e-10 ***</a:t>
            </a:r>
            <a:endParaRPr>
              <a:latin typeface="Lato"/>
              <a:ea typeface="Lato"/>
              <a:cs typeface="Lato"/>
              <a:sym typeface="Lato"/>
            </a:endParaRPr>
          </a:p>
        </p:txBody>
      </p:sp>
      <p:cxnSp>
        <p:nvCxnSpPr>
          <p:cNvPr id="276" name="Google Shape;276;p49"/>
          <p:cNvCxnSpPr/>
          <p:nvPr/>
        </p:nvCxnSpPr>
        <p:spPr>
          <a:xfrm flipH="1" rot="10800000">
            <a:off x="6283950" y="2216925"/>
            <a:ext cx="2451000" cy="84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49"/>
          <p:cNvCxnSpPr/>
          <p:nvPr/>
        </p:nvCxnSpPr>
        <p:spPr>
          <a:xfrm>
            <a:off x="7703125" y="1876200"/>
            <a:ext cx="21000" cy="2341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sp>
        <p:nvSpPr>
          <p:cNvPr id="283" name="Google Shape;283;p50"/>
          <p:cNvSpPr txBox="1"/>
          <p:nvPr>
            <p:ph idx="2" type="body"/>
          </p:nvPr>
        </p:nvSpPr>
        <p:spPr>
          <a:xfrm>
            <a:off x="408025" y="194750"/>
            <a:ext cx="7480500" cy="611400"/>
          </a:xfrm>
          <a:prstGeom prst="rect">
            <a:avLst/>
          </a:prstGeom>
        </p:spPr>
        <p:txBody>
          <a:bodyPr anchorCtr="0" anchor="t" bIns="0" lIns="0" spcFirstLastPara="1" rIns="0" wrap="square" tIns="72000">
            <a:noAutofit/>
          </a:bodyPr>
          <a:lstStyle/>
          <a:p>
            <a:pPr indent="0" lvl="0" marL="0" rtl="0" algn="l">
              <a:spcBef>
                <a:spcPts val="750"/>
              </a:spcBef>
              <a:spcAft>
                <a:spcPts val="0"/>
              </a:spcAft>
              <a:buNone/>
            </a:pPr>
            <a:r>
              <a:rPr lang="en-US">
                <a:solidFill>
                  <a:srgbClr val="314B67"/>
                </a:solidFill>
              </a:rPr>
              <a:t>Holdout Method</a:t>
            </a:r>
            <a:endParaRPr>
              <a:solidFill>
                <a:srgbClr val="314B67"/>
              </a:solidFill>
            </a:endParaRPr>
          </a:p>
        </p:txBody>
      </p:sp>
      <p:sp>
        <p:nvSpPr>
          <p:cNvPr id="284" name="Google Shape;284;p50"/>
          <p:cNvSpPr txBox="1"/>
          <p:nvPr/>
        </p:nvSpPr>
        <p:spPr>
          <a:xfrm>
            <a:off x="7782650" y="2908750"/>
            <a:ext cx="227100" cy="3333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000">
              <a:solidFill>
                <a:srgbClr val="242729"/>
              </a:solidFill>
              <a:highlight>
                <a:srgbClr val="EFF0F1"/>
              </a:highlight>
            </a:endParaRPr>
          </a:p>
        </p:txBody>
      </p:sp>
      <p:graphicFrame>
        <p:nvGraphicFramePr>
          <p:cNvPr id="285" name="Google Shape;285;p50"/>
          <p:cNvGraphicFramePr/>
          <p:nvPr/>
        </p:nvGraphicFramePr>
        <p:xfrm>
          <a:off x="348963" y="2010823"/>
          <a:ext cx="3000000" cy="3000000"/>
        </p:xfrm>
        <a:graphic>
          <a:graphicData uri="http://schemas.openxmlformats.org/drawingml/2006/table">
            <a:tbl>
              <a:tblPr>
                <a:noFill/>
                <a:tableStyleId>{14EF4CC7-6B04-4F51-9E85-89739D0CF456}</a:tableStyleId>
              </a:tblPr>
              <a:tblGrid>
                <a:gridCol w="954075"/>
                <a:gridCol w="778550"/>
                <a:gridCol w="731925"/>
              </a:tblGrid>
              <a:tr h="592150">
                <a:tc>
                  <a:txBody>
                    <a:bodyPr>
                      <a:noAutofit/>
                    </a:bodyPr>
                    <a:lstStyle/>
                    <a:p>
                      <a:pPr indent="0" lvl="0" marL="0" rtl="0" algn="ctr">
                        <a:spcBef>
                          <a:spcPts val="0"/>
                        </a:spcBef>
                        <a:spcAft>
                          <a:spcPts val="0"/>
                        </a:spcAft>
                        <a:buNone/>
                      </a:pPr>
                      <a:r>
                        <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a:latin typeface="Lato"/>
                          <a:ea typeface="Lato"/>
                          <a:cs typeface="Lato"/>
                          <a:sym typeface="Lato"/>
                        </a:rPr>
                        <a:t>True Bad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4A255"/>
                    </a:solidFill>
                  </a:tcPr>
                </a:tc>
                <a:tc>
                  <a:txBody>
                    <a:bodyPr>
                      <a:noAutofit/>
                    </a:bodyPr>
                    <a:lstStyle/>
                    <a:p>
                      <a:pPr indent="0" lvl="0" marL="0" rtl="0" algn="ctr">
                        <a:spcBef>
                          <a:spcPts val="0"/>
                        </a:spcBef>
                        <a:spcAft>
                          <a:spcPts val="0"/>
                        </a:spcAft>
                        <a:buNone/>
                      </a:pPr>
                      <a:r>
                        <a:rPr b="1" lang="en-US">
                          <a:latin typeface="Lato"/>
                          <a:ea typeface="Lato"/>
                          <a:cs typeface="Lato"/>
                          <a:sym typeface="Lato"/>
                        </a:rPr>
                        <a:t>True Good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4A255"/>
                    </a:solidFill>
                  </a:tcPr>
                </a:tc>
              </a:tr>
              <a:tr h="592150">
                <a:tc>
                  <a:txBody>
                    <a:bodyPr>
                      <a:noAutofit/>
                    </a:bodyPr>
                    <a:lstStyle/>
                    <a:p>
                      <a:pPr indent="0" lvl="0" marL="0" rtl="0" algn="ctr">
                        <a:spcBef>
                          <a:spcPts val="0"/>
                        </a:spcBef>
                        <a:spcAft>
                          <a:spcPts val="0"/>
                        </a:spcAft>
                        <a:buNone/>
                      </a:pPr>
                      <a:r>
                        <a:rPr b="1" lang="en-US">
                          <a:latin typeface="Lato"/>
                          <a:ea typeface="Lato"/>
                          <a:cs typeface="Lato"/>
                          <a:sym typeface="Lato"/>
                        </a:rPr>
                        <a:t>Predicted Bad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US">
                          <a:latin typeface="Lato"/>
                          <a:ea typeface="Lato"/>
                          <a:cs typeface="Lato"/>
                          <a:sym typeface="Lato"/>
                        </a:rPr>
                        <a:t>105</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US">
                          <a:latin typeface="Lato"/>
                          <a:ea typeface="Lato"/>
                          <a:cs typeface="Lato"/>
                          <a:sym typeface="Lato"/>
                        </a:rPr>
                        <a:t>45</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r h="592150">
                <a:tc>
                  <a:txBody>
                    <a:bodyPr>
                      <a:noAutofit/>
                    </a:bodyPr>
                    <a:lstStyle/>
                    <a:p>
                      <a:pPr indent="0" lvl="0" marL="0" rtl="0" algn="ctr">
                        <a:spcBef>
                          <a:spcPts val="0"/>
                        </a:spcBef>
                        <a:spcAft>
                          <a:spcPts val="0"/>
                        </a:spcAft>
                        <a:buNone/>
                      </a:pPr>
                      <a:r>
                        <a:rPr b="1" lang="en-US">
                          <a:latin typeface="Lato"/>
                          <a:ea typeface="Lato"/>
                          <a:cs typeface="Lato"/>
                          <a:sym typeface="Lato"/>
                        </a:rPr>
                        <a:t>Predicted Good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US">
                          <a:latin typeface="Lato"/>
                          <a:ea typeface="Lato"/>
                          <a:cs typeface="Lato"/>
                          <a:sym typeface="Lato"/>
                        </a:rPr>
                        <a:t>27</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US">
                          <a:latin typeface="Lato"/>
                          <a:ea typeface="Lato"/>
                          <a:cs typeface="Lato"/>
                          <a:sym typeface="Lato"/>
                        </a:rPr>
                        <a:t>143</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bl>
          </a:graphicData>
        </a:graphic>
      </p:graphicFrame>
      <p:sp>
        <p:nvSpPr>
          <p:cNvPr id="286" name="Google Shape;286;p50"/>
          <p:cNvSpPr txBox="1"/>
          <p:nvPr/>
        </p:nvSpPr>
        <p:spPr>
          <a:xfrm>
            <a:off x="833038" y="1193250"/>
            <a:ext cx="1496400" cy="53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Model 1</a:t>
            </a:r>
            <a:endParaRPr sz="1800"/>
          </a:p>
        </p:txBody>
      </p:sp>
      <p:sp>
        <p:nvSpPr>
          <p:cNvPr id="287" name="Google Shape;287;p50"/>
          <p:cNvSpPr txBox="1"/>
          <p:nvPr/>
        </p:nvSpPr>
        <p:spPr>
          <a:xfrm>
            <a:off x="3752363" y="1241875"/>
            <a:ext cx="1496400" cy="53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Model 2</a:t>
            </a:r>
            <a:endParaRPr sz="1800"/>
          </a:p>
        </p:txBody>
      </p:sp>
      <p:sp>
        <p:nvSpPr>
          <p:cNvPr id="288" name="Google Shape;288;p50"/>
          <p:cNvSpPr txBox="1"/>
          <p:nvPr/>
        </p:nvSpPr>
        <p:spPr>
          <a:xfrm>
            <a:off x="348975" y="4068450"/>
            <a:ext cx="2900700" cy="942300"/>
          </a:xfrm>
          <a:prstGeom prst="rect">
            <a:avLst/>
          </a:prstGeom>
          <a:noFill/>
          <a:ln>
            <a:noFill/>
          </a:ln>
        </p:spPr>
        <p:txBody>
          <a:bodyPr anchorCtr="0" anchor="t" bIns="91425" lIns="91425" spcFirstLastPara="1" rIns="91425" wrap="square" tIns="91425">
            <a:noAutofit/>
          </a:bodyPr>
          <a:lstStyle/>
          <a:p>
            <a:pPr indent="-330200" lvl="0" marL="457200" rtl="0" algn="just">
              <a:lnSpc>
                <a:spcPct val="155555"/>
              </a:lnSpc>
              <a:spcBef>
                <a:spcPts val="750"/>
              </a:spcBef>
              <a:spcAft>
                <a:spcPts val="0"/>
              </a:spcAft>
              <a:buClr>
                <a:srgbClr val="666666"/>
              </a:buClr>
              <a:buSzPts val="1600"/>
              <a:buFont typeface="Lato"/>
              <a:buChar char="●"/>
            </a:pPr>
            <a:r>
              <a:rPr lang="en-US" sz="1600">
                <a:solidFill>
                  <a:srgbClr val="666666"/>
                </a:solidFill>
                <a:latin typeface="Lato"/>
                <a:ea typeface="Lato"/>
                <a:cs typeface="Lato"/>
                <a:sym typeface="Lato"/>
              </a:rPr>
              <a:t>Accuracy = 77.50% </a:t>
            </a:r>
            <a:endParaRPr sz="1600">
              <a:solidFill>
                <a:srgbClr val="666666"/>
              </a:solidFill>
              <a:latin typeface="Lato"/>
              <a:ea typeface="Lato"/>
              <a:cs typeface="Lato"/>
              <a:sym typeface="Lato"/>
            </a:endParaRPr>
          </a:p>
          <a:p>
            <a:pPr indent="-330200" lvl="0" marL="457200" rtl="0" algn="just">
              <a:lnSpc>
                <a:spcPct val="155555"/>
              </a:lnSpc>
              <a:spcBef>
                <a:spcPts val="0"/>
              </a:spcBef>
              <a:spcAft>
                <a:spcPts val="0"/>
              </a:spcAft>
              <a:buClr>
                <a:srgbClr val="666666"/>
              </a:buClr>
              <a:buSzPts val="1600"/>
              <a:buFont typeface="Lato"/>
              <a:buChar char="●"/>
            </a:pPr>
            <a:r>
              <a:rPr lang="en-US" sz="1600">
                <a:solidFill>
                  <a:srgbClr val="666666"/>
                </a:solidFill>
                <a:latin typeface="Lato"/>
                <a:ea typeface="Lato"/>
                <a:cs typeface="Lato"/>
                <a:sym typeface="Lato"/>
              </a:rPr>
              <a:t>Recall = 76.06%</a:t>
            </a:r>
            <a:endParaRPr sz="1600">
              <a:solidFill>
                <a:srgbClr val="666666"/>
              </a:solidFill>
              <a:latin typeface="Lato"/>
              <a:ea typeface="Lato"/>
              <a:cs typeface="Lato"/>
              <a:sym typeface="Lato"/>
            </a:endParaRPr>
          </a:p>
        </p:txBody>
      </p:sp>
      <p:sp>
        <p:nvSpPr>
          <p:cNvPr id="289" name="Google Shape;289;p50"/>
          <p:cNvSpPr txBox="1"/>
          <p:nvPr/>
        </p:nvSpPr>
        <p:spPr>
          <a:xfrm>
            <a:off x="3139850" y="4108025"/>
            <a:ext cx="3048000" cy="854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666666"/>
              </a:buClr>
              <a:buSzPts val="1400"/>
              <a:buChar char="●"/>
            </a:pPr>
            <a:r>
              <a:rPr lang="en-US"/>
              <a:t> </a:t>
            </a:r>
            <a:r>
              <a:rPr lang="en-US" sz="1600">
                <a:solidFill>
                  <a:srgbClr val="666666"/>
                </a:solidFill>
                <a:latin typeface="Lato"/>
                <a:ea typeface="Lato"/>
                <a:cs typeface="Lato"/>
                <a:sym typeface="Lato"/>
              </a:rPr>
              <a:t>Accuracy = 77.50%</a:t>
            </a:r>
            <a:endParaRPr sz="1600">
              <a:solidFill>
                <a:srgbClr val="666666"/>
              </a:solidFill>
              <a:latin typeface="Lato"/>
              <a:ea typeface="Lato"/>
              <a:cs typeface="Lato"/>
              <a:sym typeface="Lato"/>
            </a:endParaRPr>
          </a:p>
          <a:p>
            <a:pPr indent="-330200" lvl="0" marL="457200" rtl="0" algn="just">
              <a:lnSpc>
                <a:spcPct val="150000"/>
              </a:lnSpc>
              <a:spcBef>
                <a:spcPts val="0"/>
              </a:spcBef>
              <a:spcAft>
                <a:spcPts val="0"/>
              </a:spcAft>
              <a:buClr>
                <a:srgbClr val="666666"/>
              </a:buClr>
              <a:buSzPts val="1600"/>
              <a:buFont typeface="Lato"/>
              <a:buChar char="●"/>
            </a:pPr>
            <a:r>
              <a:rPr lang="en-US" sz="1600">
                <a:solidFill>
                  <a:srgbClr val="666666"/>
                </a:solidFill>
                <a:latin typeface="Lato"/>
                <a:ea typeface="Lato"/>
                <a:cs typeface="Lato"/>
                <a:sym typeface="Lato"/>
              </a:rPr>
              <a:t> Recall = 78.19%</a:t>
            </a:r>
            <a:endParaRPr/>
          </a:p>
        </p:txBody>
      </p:sp>
      <p:graphicFrame>
        <p:nvGraphicFramePr>
          <p:cNvPr id="290" name="Google Shape;290;p50"/>
          <p:cNvGraphicFramePr/>
          <p:nvPr/>
        </p:nvGraphicFramePr>
        <p:xfrm>
          <a:off x="3291063" y="2054923"/>
          <a:ext cx="3000000" cy="3000000"/>
        </p:xfrm>
        <a:graphic>
          <a:graphicData uri="http://schemas.openxmlformats.org/drawingml/2006/table">
            <a:tbl>
              <a:tblPr>
                <a:noFill/>
                <a:tableStyleId>{14EF4CC7-6B04-4F51-9E85-89739D0CF456}</a:tableStyleId>
              </a:tblPr>
              <a:tblGrid>
                <a:gridCol w="927550"/>
                <a:gridCol w="806200"/>
                <a:gridCol w="818325"/>
              </a:tblGrid>
              <a:tr h="592150">
                <a:tc>
                  <a:txBody>
                    <a:bodyPr>
                      <a:noAutofit/>
                    </a:bodyPr>
                    <a:lstStyle/>
                    <a:p>
                      <a:pPr indent="0" lvl="0" marL="0" rtl="0" algn="ctr">
                        <a:spcBef>
                          <a:spcPts val="0"/>
                        </a:spcBef>
                        <a:spcAft>
                          <a:spcPts val="0"/>
                        </a:spcAft>
                        <a:buNone/>
                      </a:pPr>
                      <a:r>
                        <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a:latin typeface="Lato"/>
                          <a:ea typeface="Lato"/>
                          <a:cs typeface="Lato"/>
                          <a:sym typeface="Lato"/>
                        </a:rPr>
                        <a:t>True Bad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4A255"/>
                    </a:solidFill>
                  </a:tcPr>
                </a:tc>
                <a:tc>
                  <a:txBody>
                    <a:bodyPr>
                      <a:noAutofit/>
                    </a:bodyPr>
                    <a:lstStyle/>
                    <a:p>
                      <a:pPr indent="0" lvl="0" marL="0" rtl="0" algn="ctr">
                        <a:spcBef>
                          <a:spcPts val="0"/>
                        </a:spcBef>
                        <a:spcAft>
                          <a:spcPts val="0"/>
                        </a:spcAft>
                        <a:buNone/>
                      </a:pPr>
                      <a:r>
                        <a:rPr b="1" lang="en-US">
                          <a:latin typeface="Lato"/>
                          <a:ea typeface="Lato"/>
                          <a:cs typeface="Lato"/>
                          <a:sym typeface="Lato"/>
                        </a:rPr>
                        <a:t>True Good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4A255"/>
                    </a:solidFill>
                  </a:tcPr>
                </a:tc>
              </a:tr>
              <a:tr h="592150">
                <a:tc>
                  <a:txBody>
                    <a:bodyPr>
                      <a:noAutofit/>
                    </a:bodyPr>
                    <a:lstStyle/>
                    <a:p>
                      <a:pPr indent="0" lvl="0" marL="0" rtl="0" algn="ctr">
                        <a:spcBef>
                          <a:spcPts val="0"/>
                        </a:spcBef>
                        <a:spcAft>
                          <a:spcPts val="0"/>
                        </a:spcAft>
                        <a:buNone/>
                      </a:pPr>
                      <a:r>
                        <a:rPr b="1" lang="en-US">
                          <a:latin typeface="Lato"/>
                          <a:ea typeface="Lato"/>
                          <a:cs typeface="Lato"/>
                          <a:sym typeface="Lato"/>
                        </a:rPr>
                        <a:t>Predicted Bad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US">
                          <a:latin typeface="Lato"/>
                          <a:ea typeface="Lato"/>
                          <a:cs typeface="Lato"/>
                          <a:sym typeface="Lato"/>
                        </a:rPr>
                        <a:t>101</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US">
                          <a:latin typeface="Lato"/>
                          <a:ea typeface="Lato"/>
                          <a:cs typeface="Lato"/>
                          <a:sym typeface="Lato"/>
                        </a:rPr>
                        <a:t>41</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r h="592150">
                <a:tc>
                  <a:txBody>
                    <a:bodyPr>
                      <a:noAutofit/>
                    </a:bodyPr>
                    <a:lstStyle/>
                    <a:p>
                      <a:pPr indent="0" lvl="0" marL="0" rtl="0" algn="ctr">
                        <a:spcBef>
                          <a:spcPts val="0"/>
                        </a:spcBef>
                        <a:spcAft>
                          <a:spcPts val="0"/>
                        </a:spcAft>
                        <a:buNone/>
                      </a:pPr>
                      <a:r>
                        <a:rPr b="1" lang="en-US">
                          <a:latin typeface="Lato"/>
                          <a:ea typeface="Lato"/>
                          <a:cs typeface="Lato"/>
                          <a:sym typeface="Lato"/>
                        </a:rPr>
                        <a:t>Predicted Good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US">
                          <a:latin typeface="Lato"/>
                          <a:ea typeface="Lato"/>
                          <a:cs typeface="Lato"/>
                          <a:sym typeface="Lato"/>
                        </a:rPr>
                        <a:t>31</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US">
                          <a:latin typeface="Lato"/>
                          <a:ea typeface="Lato"/>
                          <a:cs typeface="Lato"/>
                          <a:sym typeface="Lato"/>
                        </a:rPr>
                        <a:t>147</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bl>
          </a:graphicData>
        </a:graphic>
      </p:graphicFrame>
      <p:graphicFrame>
        <p:nvGraphicFramePr>
          <p:cNvPr id="291" name="Google Shape;291;p50"/>
          <p:cNvGraphicFramePr/>
          <p:nvPr/>
        </p:nvGraphicFramePr>
        <p:xfrm>
          <a:off x="6320663" y="2033885"/>
          <a:ext cx="3000000" cy="3000000"/>
        </p:xfrm>
        <a:graphic>
          <a:graphicData uri="http://schemas.openxmlformats.org/drawingml/2006/table">
            <a:tbl>
              <a:tblPr>
                <a:noFill/>
                <a:tableStyleId>{14EF4CC7-6B04-4F51-9E85-89739D0CF456}</a:tableStyleId>
              </a:tblPr>
              <a:tblGrid>
                <a:gridCol w="944375"/>
                <a:gridCol w="729925"/>
                <a:gridCol w="790250"/>
              </a:tblGrid>
              <a:tr h="606175">
                <a:tc>
                  <a:txBody>
                    <a:bodyPr>
                      <a:noAutofit/>
                    </a:bodyPr>
                    <a:lstStyle/>
                    <a:p>
                      <a:pPr indent="0" lvl="0" marL="0" rtl="0" algn="ctr">
                        <a:spcBef>
                          <a:spcPts val="0"/>
                        </a:spcBef>
                        <a:spcAft>
                          <a:spcPts val="0"/>
                        </a:spcAft>
                        <a:buNone/>
                      </a:pPr>
                      <a:r>
                        <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a:latin typeface="Lato"/>
                          <a:ea typeface="Lato"/>
                          <a:cs typeface="Lato"/>
                          <a:sym typeface="Lato"/>
                        </a:rPr>
                        <a:t>True Bad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4A255"/>
                    </a:solidFill>
                  </a:tcPr>
                </a:tc>
                <a:tc>
                  <a:txBody>
                    <a:bodyPr>
                      <a:noAutofit/>
                    </a:bodyPr>
                    <a:lstStyle/>
                    <a:p>
                      <a:pPr indent="0" lvl="0" marL="0" rtl="0" algn="ctr">
                        <a:spcBef>
                          <a:spcPts val="0"/>
                        </a:spcBef>
                        <a:spcAft>
                          <a:spcPts val="0"/>
                        </a:spcAft>
                        <a:buNone/>
                      </a:pPr>
                      <a:r>
                        <a:rPr b="1" lang="en-US">
                          <a:latin typeface="Lato"/>
                          <a:ea typeface="Lato"/>
                          <a:cs typeface="Lato"/>
                          <a:sym typeface="Lato"/>
                        </a:rPr>
                        <a:t>True Good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4A255"/>
                    </a:solidFill>
                  </a:tcPr>
                </a:tc>
              </a:tr>
              <a:tr h="606175">
                <a:tc>
                  <a:txBody>
                    <a:bodyPr>
                      <a:noAutofit/>
                    </a:bodyPr>
                    <a:lstStyle/>
                    <a:p>
                      <a:pPr indent="0" lvl="0" marL="0" rtl="0" algn="ctr">
                        <a:spcBef>
                          <a:spcPts val="0"/>
                        </a:spcBef>
                        <a:spcAft>
                          <a:spcPts val="0"/>
                        </a:spcAft>
                        <a:buNone/>
                      </a:pPr>
                      <a:r>
                        <a:rPr b="1" lang="en-US">
                          <a:latin typeface="Lato"/>
                          <a:ea typeface="Lato"/>
                          <a:cs typeface="Lato"/>
                          <a:sym typeface="Lato"/>
                        </a:rPr>
                        <a:t>Predicted Bad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US">
                          <a:latin typeface="Lato"/>
                          <a:ea typeface="Lato"/>
                          <a:cs typeface="Lato"/>
                          <a:sym typeface="Lato"/>
                        </a:rPr>
                        <a:t>101</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US">
                          <a:latin typeface="Lato"/>
                          <a:ea typeface="Lato"/>
                          <a:cs typeface="Lato"/>
                          <a:sym typeface="Lato"/>
                        </a:rPr>
                        <a:t>40</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r h="606175">
                <a:tc>
                  <a:txBody>
                    <a:bodyPr>
                      <a:noAutofit/>
                    </a:bodyPr>
                    <a:lstStyle/>
                    <a:p>
                      <a:pPr indent="0" lvl="0" marL="0" rtl="0" algn="ctr">
                        <a:spcBef>
                          <a:spcPts val="0"/>
                        </a:spcBef>
                        <a:spcAft>
                          <a:spcPts val="0"/>
                        </a:spcAft>
                        <a:buNone/>
                      </a:pPr>
                      <a:r>
                        <a:rPr b="1" lang="en-US">
                          <a:latin typeface="Lato"/>
                          <a:ea typeface="Lato"/>
                          <a:cs typeface="Lato"/>
                          <a:sym typeface="Lato"/>
                        </a:rPr>
                        <a:t>Predicted Good</a:t>
                      </a:r>
                      <a:endParaRPr b="1">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US">
                          <a:latin typeface="Lato"/>
                          <a:ea typeface="Lato"/>
                          <a:cs typeface="Lato"/>
                          <a:sym typeface="Lato"/>
                        </a:rPr>
                        <a:t>31</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US">
                          <a:latin typeface="Lato"/>
                          <a:ea typeface="Lato"/>
                          <a:cs typeface="Lato"/>
                          <a:sym typeface="Lato"/>
                        </a:rPr>
                        <a:t>148</a:t>
                      </a:r>
                      <a:endParaRPr>
                        <a:latin typeface="Lato"/>
                        <a:ea typeface="Lato"/>
                        <a:cs typeface="Lato"/>
                        <a:sym typeface="La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bl>
          </a:graphicData>
        </a:graphic>
      </p:graphicFrame>
      <p:sp>
        <p:nvSpPr>
          <p:cNvPr id="292" name="Google Shape;292;p50"/>
          <p:cNvSpPr txBox="1"/>
          <p:nvPr/>
        </p:nvSpPr>
        <p:spPr>
          <a:xfrm>
            <a:off x="6804738" y="1241850"/>
            <a:ext cx="1496400" cy="53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Model 3</a:t>
            </a:r>
            <a:endParaRPr sz="1800"/>
          </a:p>
        </p:txBody>
      </p:sp>
      <p:sp>
        <p:nvSpPr>
          <p:cNvPr id="293" name="Google Shape;293;p50"/>
          <p:cNvSpPr txBox="1"/>
          <p:nvPr/>
        </p:nvSpPr>
        <p:spPr>
          <a:xfrm>
            <a:off x="6247375" y="4108025"/>
            <a:ext cx="2464500" cy="737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666666"/>
              </a:buClr>
              <a:buSzPts val="1400"/>
              <a:buChar char="●"/>
            </a:pPr>
            <a:r>
              <a:rPr lang="en-US"/>
              <a:t> </a:t>
            </a:r>
            <a:r>
              <a:rPr lang="en-US" sz="1600">
                <a:solidFill>
                  <a:srgbClr val="666666"/>
                </a:solidFill>
                <a:latin typeface="Lato"/>
                <a:ea typeface="Lato"/>
                <a:cs typeface="Lato"/>
                <a:sym typeface="Lato"/>
              </a:rPr>
              <a:t>Accuracy = 77.81%</a:t>
            </a:r>
            <a:endParaRPr sz="1600">
              <a:solidFill>
                <a:srgbClr val="666666"/>
              </a:solidFill>
              <a:latin typeface="Lato"/>
              <a:ea typeface="Lato"/>
              <a:cs typeface="Lato"/>
              <a:sym typeface="Lato"/>
            </a:endParaRPr>
          </a:p>
          <a:p>
            <a:pPr indent="-330200" lvl="0" marL="457200" rtl="0" algn="just">
              <a:lnSpc>
                <a:spcPct val="150000"/>
              </a:lnSpc>
              <a:spcBef>
                <a:spcPts val="0"/>
              </a:spcBef>
              <a:spcAft>
                <a:spcPts val="0"/>
              </a:spcAft>
              <a:buClr>
                <a:srgbClr val="666666"/>
              </a:buClr>
              <a:buSzPts val="1600"/>
              <a:buFont typeface="Lato"/>
              <a:buChar char="●"/>
            </a:pPr>
            <a:r>
              <a:rPr lang="en-US" sz="1600">
                <a:solidFill>
                  <a:srgbClr val="666666"/>
                </a:solidFill>
                <a:latin typeface="Lato"/>
                <a:ea typeface="Lato"/>
                <a:cs typeface="Lato"/>
                <a:sym typeface="Lato"/>
              </a:rPr>
              <a:t> Recall  = 78.72%</a:t>
            </a:r>
            <a:endParaRPr/>
          </a:p>
        </p:txBody>
      </p:sp>
      <p:cxnSp>
        <p:nvCxnSpPr>
          <p:cNvPr id="294" name="Google Shape;294;p50"/>
          <p:cNvCxnSpPr/>
          <p:nvPr/>
        </p:nvCxnSpPr>
        <p:spPr>
          <a:xfrm>
            <a:off x="348975" y="2033875"/>
            <a:ext cx="924900" cy="562200"/>
          </a:xfrm>
          <a:prstGeom prst="straightConnector1">
            <a:avLst/>
          </a:prstGeom>
          <a:noFill/>
          <a:ln cap="flat" cmpd="sng" w="9525">
            <a:solidFill>
              <a:srgbClr val="000000"/>
            </a:solidFill>
            <a:prstDash val="solid"/>
            <a:round/>
            <a:headEnd len="med" w="med" type="none"/>
            <a:tailEnd len="med" w="med" type="none"/>
          </a:ln>
        </p:spPr>
      </p:cxnSp>
      <p:cxnSp>
        <p:nvCxnSpPr>
          <p:cNvPr id="295" name="Google Shape;295;p50"/>
          <p:cNvCxnSpPr/>
          <p:nvPr/>
        </p:nvCxnSpPr>
        <p:spPr>
          <a:xfrm>
            <a:off x="3291075" y="2054925"/>
            <a:ext cx="938400" cy="579900"/>
          </a:xfrm>
          <a:prstGeom prst="straightConnector1">
            <a:avLst/>
          </a:prstGeom>
          <a:noFill/>
          <a:ln cap="flat" cmpd="sng" w="9525">
            <a:solidFill>
              <a:srgbClr val="000000"/>
            </a:solidFill>
            <a:prstDash val="solid"/>
            <a:round/>
            <a:headEnd len="med" w="med" type="none"/>
            <a:tailEnd len="med" w="med" type="none"/>
          </a:ln>
        </p:spPr>
      </p:cxnSp>
      <p:cxnSp>
        <p:nvCxnSpPr>
          <p:cNvPr id="296" name="Google Shape;296;p50"/>
          <p:cNvCxnSpPr/>
          <p:nvPr/>
        </p:nvCxnSpPr>
        <p:spPr>
          <a:xfrm>
            <a:off x="6320700" y="2054925"/>
            <a:ext cx="961800" cy="6093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1" name="Shape 301"/>
        <p:cNvGrpSpPr/>
        <p:nvPr/>
      </p:nvGrpSpPr>
      <p:grpSpPr>
        <a:xfrm>
          <a:off x="0" y="0"/>
          <a:ext cx="0" cy="0"/>
          <a:chOff x="0" y="0"/>
          <a:chExt cx="0" cy="0"/>
        </a:xfrm>
      </p:grpSpPr>
      <p:sp>
        <p:nvSpPr>
          <p:cNvPr id="302" name="Google Shape;302;p51"/>
          <p:cNvSpPr txBox="1"/>
          <p:nvPr>
            <p:ph idx="2" type="body"/>
          </p:nvPr>
        </p:nvSpPr>
        <p:spPr>
          <a:xfrm>
            <a:off x="408025" y="194750"/>
            <a:ext cx="7480500" cy="611400"/>
          </a:xfrm>
          <a:prstGeom prst="rect">
            <a:avLst/>
          </a:prstGeom>
        </p:spPr>
        <p:txBody>
          <a:bodyPr anchorCtr="0" anchor="t" bIns="0" lIns="0" spcFirstLastPara="1" rIns="0" wrap="square" tIns="72000">
            <a:noAutofit/>
          </a:bodyPr>
          <a:lstStyle/>
          <a:p>
            <a:pPr indent="0" lvl="0" marL="0" rtl="0" algn="l">
              <a:spcBef>
                <a:spcPts val="750"/>
              </a:spcBef>
              <a:spcAft>
                <a:spcPts val="0"/>
              </a:spcAft>
              <a:buNone/>
            </a:pPr>
            <a:r>
              <a:rPr lang="en-US">
                <a:solidFill>
                  <a:srgbClr val="314B67"/>
                </a:solidFill>
              </a:rPr>
              <a:t>10-Fold Cross-Validation</a:t>
            </a:r>
            <a:endParaRPr>
              <a:solidFill>
                <a:srgbClr val="314B67"/>
              </a:solidFill>
            </a:endParaRPr>
          </a:p>
        </p:txBody>
      </p:sp>
      <p:sp>
        <p:nvSpPr>
          <p:cNvPr id="303" name="Google Shape;303;p51"/>
          <p:cNvSpPr txBox="1"/>
          <p:nvPr/>
        </p:nvSpPr>
        <p:spPr>
          <a:xfrm>
            <a:off x="354725" y="1645950"/>
            <a:ext cx="4572000" cy="1851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000">
              <a:solidFill>
                <a:srgbClr val="242729"/>
              </a:solidFill>
              <a:highlight>
                <a:srgbClr val="000000"/>
              </a:highlight>
            </a:endParaRPr>
          </a:p>
          <a:p>
            <a:pPr indent="0" lvl="0" marL="0" rtl="0" algn="l">
              <a:lnSpc>
                <a:spcPct val="150000"/>
              </a:lnSpc>
              <a:spcBef>
                <a:spcPts val="0"/>
              </a:spcBef>
              <a:spcAft>
                <a:spcPts val="0"/>
              </a:spcAft>
              <a:buNone/>
            </a:pPr>
            <a:r>
              <a:t/>
            </a:r>
            <a:endParaRPr sz="1000">
              <a:solidFill>
                <a:srgbClr val="242729"/>
              </a:solidFill>
              <a:highlight>
                <a:srgbClr val="EFF0F1"/>
              </a:highlight>
            </a:endParaRPr>
          </a:p>
        </p:txBody>
      </p:sp>
      <p:graphicFrame>
        <p:nvGraphicFramePr>
          <p:cNvPr id="304" name="Google Shape;304;p51"/>
          <p:cNvGraphicFramePr/>
          <p:nvPr/>
        </p:nvGraphicFramePr>
        <p:xfrm>
          <a:off x="1087275" y="2000250"/>
          <a:ext cx="3000000" cy="3000000"/>
        </p:xfrm>
        <a:graphic>
          <a:graphicData uri="http://schemas.openxmlformats.org/drawingml/2006/table">
            <a:tbl>
              <a:tblPr>
                <a:noFill/>
                <a:tableStyleId>{D92DB118-061D-4DE9-A6CB-89226CAA9168}</a:tableStyleId>
              </a:tblPr>
              <a:tblGrid>
                <a:gridCol w="1987125"/>
                <a:gridCol w="1987125"/>
              </a:tblGrid>
              <a:tr h="604475">
                <a:tc>
                  <a:txBody>
                    <a:bodyPr>
                      <a:noAutofit/>
                    </a:bodyPr>
                    <a:lstStyle/>
                    <a:p>
                      <a:pPr indent="0" lvl="0" marL="0" rtl="0" algn="ctr">
                        <a:spcBef>
                          <a:spcPts val="0"/>
                        </a:spcBef>
                        <a:spcAft>
                          <a:spcPts val="0"/>
                        </a:spcAft>
                        <a:buNone/>
                      </a:pPr>
                      <a:r>
                        <a:t/>
                      </a:r>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a:t>Accuracy</a:t>
                      </a:r>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CCCCCC"/>
                    </a:solidFill>
                  </a:tcPr>
                </a:tc>
              </a:tr>
              <a:tr h="604475">
                <a:tc>
                  <a:txBody>
                    <a:bodyPr>
                      <a:noAutofit/>
                    </a:bodyPr>
                    <a:lstStyle/>
                    <a:p>
                      <a:pPr indent="0" lvl="0" marL="0" rtl="0" algn="ctr">
                        <a:spcBef>
                          <a:spcPts val="0"/>
                        </a:spcBef>
                        <a:spcAft>
                          <a:spcPts val="0"/>
                        </a:spcAft>
                        <a:buNone/>
                      </a:pPr>
                      <a:r>
                        <a:rPr lang="en-US"/>
                        <a:t>Model 1</a:t>
                      </a:r>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chemeClr val="accent4"/>
                    </a:solidFill>
                  </a:tcPr>
                </a:tc>
                <a:tc>
                  <a:txBody>
                    <a:bodyPr>
                      <a:noAutofit/>
                    </a:bodyPr>
                    <a:lstStyle/>
                    <a:p>
                      <a:pPr indent="0" lvl="0" marL="0" rtl="0" algn="ctr">
                        <a:spcBef>
                          <a:spcPts val="0"/>
                        </a:spcBef>
                        <a:spcAft>
                          <a:spcPts val="0"/>
                        </a:spcAft>
                        <a:buNone/>
                      </a:pPr>
                      <a:r>
                        <a:rPr lang="en-US"/>
                        <a:t>74.29%</a:t>
                      </a:r>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r h="604475">
                <a:tc>
                  <a:txBody>
                    <a:bodyPr>
                      <a:noAutofit/>
                    </a:bodyPr>
                    <a:lstStyle/>
                    <a:p>
                      <a:pPr indent="0" lvl="0" marL="0" rtl="0" algn="ctr">
                        <a:spcBef>
                          <a:spcPts val="0"/>
                        </a:spcBef>
                        <a:spcAft>
                          <a:spcPts val="0"/>
                        </a:spcAft>
                        <a:buNone/>
                      </a:pPr>
                      <a:r>
                        <a:rPr lang="en-US"/>
                        <a:t>Model 2</a:t>
                      </a:r>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chemeClr val="accent4"/>
                    </a:solidFill>
                  </a:tcPr>
                </a:tc>
                <a:tc>
                  <a:txBody>
                    <a:bodyPr>
                      <a:noAutofit/>
                    </a:bodyPr>
                    <a:lstStyle/>
                    <a:p>
                      <a:pPr indent="0" lvl="0" marL="0" rtl="0" algn="ctr">
                        <a:spcBef>
                          <a:spcPts val="0"/>
                        </a:spcBef>
                        <a:spcAft>
                          <a:spcPts val="0"/>
                        </a:spcAft>
                        <a:buNone/>
                      </a:pPr>
                      <a:r>
                        <a:rPr lang="en-US"/>
                        <a:t>74.61%</a:t>
                      </a:r>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r h="604475">
                <a:tc>
                  <a:txBody>
                    <a:bodyPr>
                      <a:noAutofit/>
                    </a:bodyPr>
                    <a:lstStyle/>
                    <a:p>
                      <a:pPr indent="0" lvl="0" marL="0" rtl="0" algn="ctr">
                        <a:spcBef>
                          <a:spcPts val="0"/>
                        </a:spcBef>
                        <a:spcAft>
                          <a:spcPts val="0"/>
                        </a:spcAft>
                        <a:buNone/>
                      </a:pPr>
                      <a:r>
                        <a:rPr lang="en-US"/>
                        <a:t>Model 3</a:t>
                      </a:r>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chemeClr val="accent4"/>
                    </a:solidFill>
                  </a:tcPr>
                </a:tc>
                <a:tc>
                  <a:txBody>
                    <a:bodyPr>
                      <a:noAutofit/>
                    </a:bodyPr>
                    <a:lstStyle/>
                    <a:p>
                      <a:pPr indent="0" lvl="0" marL="0" rtl="0" algn="ctr">
                        <a:spcBef>
                          <a:spcPts val="0"/>
                        </a:spcBef>
                        <a:spcAft>
                          <a:spcPts val="0"/>
                        </a:spcAft>
                        <a:buNone/>
                      </a:pPr>
                      <a:r>
                        <a:rPr lang="en-US"/>
                        <a:t>74.63%</a:t>
                      </a:r>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sp>
        <p:nvSpPr>
          <p:cNvPr id="305" name="Google Shape;305;p51"/>
          <p:cNvSpPr txBox="1"/>
          <p:nvPr/>
        </p:nvSpPr>
        <p:spPr>
          <a:xfrm>
            <a:off x="5860025" y="2107050"/>
            <a:ext cx="2717100" cy="147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solidFill>
                  <a:srgbClr val="666666"/>
                </a:solidFill>
                <a:latin typeface="Lato"/>
                <a:ea typeface="Lato"/>
                <a:cs typeface="Lato"/>
                <a:sym typeface="Lato"/>
              </a:rPr>
              <a:t>Accuracy for the third model is </a:t>
            </a:r>
            <a:r>
              <a:rPr lang="en-US">
                <a:solidFill>
                  <a:srgbClr val="666666"/>
                </a:solidFill>
                <a:latin typeface="Lato"/>
                <a:ea typeface="Lato"/>
                <a:cs typeface="Lato"/>
                <a:sym typeface="Lato"/>
              </a:rPr>
              <a:t>slightly</a:t>
            </a:r>
            <a:r>
              <a:rPr lang="en-US">
                <a:solidFill>
                  <a:srgbClr val="666666"/>
                </a:solidFill>
                <a:latin typeface="Lato"/>
                <a:ea typeface="Lato"/>
                <a:cs typeface="Lato"/>
                <a:sym typeface="Lato"/>
              </a:rPr>
              <a:t> higher. That indicates the third model is better than the first model and the second model</a:t>
            </a:r>
            <a:endParaRPr>
              <a:solidFill>
                <a:srgbClr val="666666"/>
              </a:solidFill>
              <a:latin typeface="Lato"/>
              <a:ea typeface="Lato"/>
              <a:cs typeface="Lato"/>
              <a:sym typeface="Lato"/>
            </a:endParaRPr>
          </a:p>
        </p:txBody>
      </p:sp>
      <p:cxnSp>
        <p:nvCxnSpPr>
          <p:cNvPr id="306" name="Google Shape;306;p51"/>
          <p:cNvCxnSpPr/>
          <p:nvPr/>
        </p:nvCxnSpPr>
        <p:spPr>
          <a:xfrm>
            <a:off x="1099650" y="2014825"/>
            <a:ext cx="1972200" cy="581700"/>
          </a:xfrm>
          <a:prstGeom prst="straightConnector1">
            <a:avLst/>
          </a:prstGeom>
          <a:noFill/>
          <a:ln cap="flat" cmpd="sng" w="9525">
            <a:solidFill>
              <a:srgbClr val="0B5394"/>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1" name="Shape 311"/>
        <p:cNvGrpSpPr/>
        <p:nvPr/>
      </p:nvGrpSpPr>
      <p:grpSpPr>
        <a:xfrm>
          <a:off x="0" y="0"/>
          <a:ext cx="0" cy="0"/>
          <a:chOff x="0" y="0"/>
          <a:chExt cx="0" cy="0"/>
        </a:xfrm>
      </p:grpSpPr>
      <p:sp>
        <p:nvSpPr>
          <p:cNvPr id="312" name="Google Shape;312;p52"/>
          <p:cNvSpPr txBox="1"/>
          <p:nvPr>
            <p:ph idx="2" type="body"/>
          </p:nvPr>
        </p:nvSpPr>
        <p:spPr>
          <a:xfrm>
            <a:off x="408025" y="194750"/>
            <a:ext cx="7480500" cy="611400"/>
          </a:xfrm>
          <a:prstGeom prst="rect">
            <a:avLst/>
          </a:prstGeom>
        </p:spPr>
        <p:txBody>
          <a:bodyPr anchorCtr="0" anchor="t" bIns="0" lIns="0" spcFirstLastPara="1" rIns="0" wrap="square" tIns="72000">
            <a:noAutofit/>
          </a:bodyPr>
          <a:lstStyle/>
          <a:p>
            <a:pPr indent="0" lvl="0" marL="0" rtl="0" algn="l">
              <a:spcBef>
                <a:spcPts val="750"/>
              </a:spcBef>
              <a:spcAft>
                <a:spcPts val="0"/>
              </a:spcAft>
              <a:buNone/>
            </a:pPr>
            <a:r>
              <a:rPr lang="en-US">
                <a:solidFill>
                  <a:srgbClr val="314B67"/>
                </a:solidFill>
              </a:rPr>
              <a:t>The Fitted Model</a:t>
            </a:r>
            <a:endParaRPr>
              <a:solidFill>
                <a:srgbClr val="314B67"/>
              </a:solidFill>
            </a:endParaRPr>
          </a:p>
        </p:txBody>
      </p:sp>
      <p:sp>
        <p:nvSpPr>
          <p:cNvPr id="313" name="Google Shape;313;p52"/>
          <p:cNvSpPr txBox="1"/>
          <p:nvPr/>
        </p:nvSpPr>
        <p:spPr>
          <a:xfrm>
            <a:off x="408025" y="956225"/>
            <a:ext cx="7838700" cy="1445400"/>
          </a:xfrm>
          <a:prstGeom prst="rect">
            <a:avLst/>
          </a:prstGeom>
          <a:solidFill>
            <a:srgbClr val="000000">
              <a:alpha val="0"/>
            </a:srgbClr>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t/>
            </a:r>
            <a:endParaRPr sz="1000">
              <a:solidFill>
                <a:srgbClr val="242729"/>
              </a:solidFill>
              <a:highlight>
                <a:srgbClr val="EFF0F1"/>
              </a:highlight>
            </a:endParaRPr>
          </a:p>
          <a:p>
            <a:pPr indent="0" lvl="0" marL="0" rtl="0" algn="l">
              <a:lnSpc>
                <a:spcPct val="150000"/>
              </a:lnSpc>
              <a:spcBef>
                <a:spcPts val="0"/>
              </a:spcBef>
              <a:spcAft>
                <a:spcPts val="0"/>
              </a:spcAft>
              <a:buNone/>
            </a:pPr>
            <a:r>
              <a:t/>
            </a:r>
            <a:endParaRPr sz="1000">
              <a:highlight>
                <a:srgbClr val="000000"/>
              </a:highlight>
            </a:endParaRPr>
          </a:p>
          <a:p>
            <a:pPr indent="0" lvl="0" marL="0" rtl="0" algn="l">
              <a:lnSpc>
                <a:spcPct val="150000"/>
              </a:lnSpc>
              <a:spcBef>
                <a:spcPts val="0"/>
              </a:spcBef>
              <a:spcAft>
                <a:spcPts val="0"/>
              </a:spcAft>
              <a:buNone/>
            </a:pPr>
            <a:r>
              <a:t/>
            </a:r>
            <a:endParaRPr b="1" sz="1800">
              <a:solidFill>
                <a:srgbClr val="666666"/>
              </a:solidFill>
              <a:highlight>
                <a:srgbClr val="F3F3F3"/>
              </a:highlight>
            </a:endParaRPr>
          </a:p>
        </p:txBody>
      </p:sp>
      <p:sp>
        <p:nvSpPr>
          <p:cNvPr id="314" name="Google Shape;314;p52"/>
          <p:cNvSpPr txBox="1"/>
          <p:nvPr/>
        </p:nvSpPr>
        <p:spPr>
          <a:xfrm>
            <a:off x="5527850" y="3774600"/>
            <a:ext cx="1165800" cy="108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solidFill>
                <a:srgbClr val="666666"/>
              </a:solidFill>
              <a:latin typeface="Lato"/>
              <a:ea typeface="Lato"/>
              <a:cs typeface="Lato"/>
              <a:sym typeface="Lato"/>
            </a:endParaRPr>
          </a:p>
        </p:txBody>
      </p:sp>
      <p:sp>
        <p:nvSpPr>
          <p:cNvPr id="315" name="Google Shape;315;p52"/>
          <p:cNvSpPr txBox="1"/>
          <p:nvPr/>
        </p:nvSpPr>
        <p:spPr>
          <a:xfrm>
            <a:off x="324025" y="3091250"/>
            <a:ext cx="4830600" cy="16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Lato"/>
                <a:ea typeface="Lato"/>
                <a:cs typeface="Lato"/>
                <a:sym typeface="Lato"/>
              </a:rPr>
              <a:t>Coefficient Interpretation:  </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lang="en-US">
                <a:latin typeface="Lato"/>
                <a:ea typeface="Lato"/>
                <a:cs typeface="Lato"/>
                <a:sym typeface="Lato"/>
              </a:rPr>
              <a:t>0.86 tells us when increasing alcohol by one unit, the log odds of good quality is expected to increase by 0.86, with all other predictors held fixed.</a:t>
            </a:r>
            <a:endParaRPr>
              <a:latin typeface="Lato"/>
              <a:ea typeface="Lato"/>
              <a:cs typeface="Lato"/>
              <a:sym typeface="Lato"/>
            </a:endParaRPr>
          </a:p>
        </p:txBody>
      </p:sp>
      <p:sp>
        <p:nvSpPr>
          <p:cNvPr id="316" name="Google Shape;316;p52"/>
          <p:cNvSpPr/>
          <p:nvPr/>
        </p:nvSpPr>
        <p:spPr>
          <a:xfrm>
            <a:off x="324025" y="1254200"/>
            <a:ext cx="7922700" cy="1389000"/>
          </a:xfrm>
          <a:prstGeom prst="rect">
            <a:avLst/>
          </a:prstGeom>
          <a:solidFill>
            <a:schemeClr val="lt2"/>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latin typeface="Lato"/>
                <a:ea typeface="Lato"/>
                <a:cs typeface="Lato"/>
                <a:sym typeface="Lato"/>
              </a:rPr>
              <a:t> </a:t>
            </a:r>
            <a:r>
              <a:rPr b="1" lang="en-US" sz="1800">
                <a:solidFill>
                  <a:srgbClr val="666666"/>
                </a:solidFill>
                <a:highlight>
                  <a:srgbClr val="FFFFFF"/>
                </a:highlight>
                <a:latin typeface="Lato"/>
                <a:ea typeface="Lato"/>
                <a:cs typeface="Lato"/>
                <a:sym typeface="Lato"/>
              </a:rPr>
              <a:t>logit(π(y=1|x)= -8.14  + </a:t>
            </a:r>
            <a:r>
              <a:rPr b="1" lang="en-US" sz="1800">
                <a:solidFill>
                  <a:srgbClr val="666666"/>
                </a:solidFill>
                <a:highlight>
                  <a:schemeClr val="lt1"/>
                </a:highlight>
                <a:latin typeface="Lato"/>
                <a:ea typeface="Lato"/>
                <a:cs typeface="Lato"/>
                <a:sym typeface="Lato"/>
              </a:rPr>
              <a:t>0.86 alcohol - </a:t>
            </a:r>
            <a:r>
              <a:rPr b="1" lang="en-US" sz="1800">
                <a:solidFill>
                  <a:srgbClr val="666666"/>
                </a:solidFill>
                <a:highlight>
                  <a:srgbClr val="FFFFFF"/>
                </a:highlight>
                <a:latin typeface="Lato"/>
                <a:ea typeface="Lato"/>
                <a:cs typeface="Lato"/>
                <a:sym typeface="Lato"/>
              </a:rPr>
              <a:t>2.9 volatile.acidity - 4.42 chlorides +                           0.02  free.sulfur.dioxide -  0.02 total.sulfur.dioxide + 2.71 sulphates </a:t>
            </a:r>
            <a:endParaRPr>
              <a:latin typeface="Lato"/>
              <a:ea typeface="Lato"/>
              <a:cs typeface="Lato"/>
              <a:sym typeface="Lato"/>
            </a:endParaRPr>
          </a:p>
        </p:txBody>
      </p:sp>
      <p:sp>
        <p:nvSpPr>
          <p:cNvPr id="317" name="Google Shape;317;p52"/>
          <p:cNvSpPr/>
          <p:nvPr/>
        </p:nvSpPr>
        <p:spPr>
          <a:xfrm>
            <a:off x="6884850" y="3271325"/>
            <a:ext cx="1258200" cy="1083600"/>
          </a:xfrm>
          <a:prstGeom prst="roundRect">
            <a:avLst>
              <a:gd fmla="val 16667" name="adj"/>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US" sz="1800">
                <a:solidFill>
                  <a:srgbClr val="666666"/>
                </a:solidFill>
                <a:latin typeface="Lato"/>
                <a:ea typeface="Lato"/>
                <a:cs typeface="Lato"/>
                <a:sym typeface="Lato"/>
              </a:rPr>
              <a:t>g</a:t>
            </a:r>
            <a:r>
              <a:rPr lang="en-US" sz="1800">
                <a:solidFill>
                  <a:srgbClr val="666666"/>
                </a:solidFill>
                <a:latin typeface="Lato"/>
                <a:ea typeface="Lato"/>
                <a:cs typeface="Lato"/>
                <a:sym typeface="Lato"/>
              </a:rPr>
              <a:t>ood=1</a:t>
            </a:r>
            <a:endParaRPr sz="1800">
              <a:solidFill>
                <a:srgbClr val="666666"/>
              </a:solidFill>
              <a:latin typeface="Lato"/>
              <a:ea typeface="Lato"/>
              <a:cs typeface="Lato"/>
              <a:sym typeface="Lato"/>
            </a:endParaRPr>
          </a:p>
          <a:p>
            <a:pPr indent="0" lvl="0" marL="0" rtl="0" algn="l">
              <a:lnSpc>
                <a:spcPct val="150000"/>
              </a:lnSpc>
              <a:spcBef>
                <a:spcPts val="0"/>
              </a:spcBef>
              <a:spcAft>
                <a:spcPts val="0"/>
              </a:spcAft>
              <a:buNone/>
            </a:pPr>
            <a:r>
              <a:rPr lang="en-US" sz="1800">
                <a:solidFill>
                  <a:srgbClr val="666666"/>
                </a:solidFill>
                <a:latin typeface="Lato"/>
                <a:ea typeface="Lato"/>
                <a:cs typeface="Lato"/>
                <a:sym typeface="Lato"/>
              </a:rPr>
              <a:t>bad=0</a:t>
            </a:r>
            <a:endParaRPr sz="1800">
              <a:solidFill>
                <a:srgbClr val="666666"/>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5"/>
          <p:cNvSpPr txBox="1"/>
          <p:nvPr>
            <p:ph idx="1" type="body"/>
          </p:nvPr>
        </p:nvSpPr>
        <p:spPr>
          <a:xfrm>
            <a:off x="2550806" y="1318842"/>
            <a:ext cx="4059970" cy="457197"/>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1"/>
              </a:buClr>
              <a:buSzPts val="3500"/>
              <a:buNone/>
            </a:pPr>
            <a:r>
              <a:rPr lang="en-US" sz="5000"/>
              <a:t>Introduction</a:t>
            </a:r>
            <a:endParaRPr sz="5000"/>
          </a:p>
        </p:txBody>
      </p:sp>
      <p:sp>
        <p:nvSpPr>
          <p:cNvPr id="147" name="Google Shape;147;p35"/>
          <p:cNvSpPr txBox="1"/>
          <p:nvPr>
            <p:ph idx="2" type="body"/>
          </p:nvPr>
        </p:nvSpPr>
        <p:spPr>
          <a:xfrm>
            <a:off x="2550806" y="2142384"/>
            <a:ext cx="4059900" cy="2550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262626"/>
              </a:buClr>
              <a:buSzPts val="1200"/>
              <a:buNone/>
            </a:pPr>
            <a:r>
              <a:rPr lang="en-US" sz="1400"/>
              <a:t>Determine what makes a “good” wine</a:t>
            </a:r>
            <a:endParaRPr sz="1400"/>
          </a:p>
        </p:txBody>
      </p:sp>
      <p:sp>
        <p:nvSpPr>
          <p:cNvPr id="148" name="Google Shape;148;p35"/>
          <p:cNvSpPr txBox="1"/>
          <p:nvPr/>
        </p:nvSpPr>
        <p:spPr>
          <a:xfrm>
            <a:off x="1837600" y="2757908"/>
            <a:ext cx="5622000" cy="1598100"/>
          </a:xfrm>
          <a:prstGeom prst="rect">
            <a:avLst/>
          </a:prstGeom>
          <a:noFill/>
          <a:ln>
            <a:noFill/>
          </a:ln>
        </p:spPr>
        <p:txBody>
          <a:bodyPr anchorCtr="0" anchor="t" bIns="0" lIns="0" spcFirstLastPara="1" rIns="0" wrap="square" tIns="0">
            <a:noAutofit/>
          </a:bodyPr>
          <a:lstStyle/>
          <a:p>
            <a:pPr indent="0" lvl="0" marL="0" rtl="0" algn="ctr">
              <a:lnSpc>
                <a:spcPct val="200000"/>
              </a:lnSpc>
              <a:spcBef>
                <a:spcPts val="0"/>
              </a:spcBef>
              <a:spcAft>
                <a:spcPts val="0"/>
              </a:spcAft>
              <a:buClr>
                <a:schemeClr val="dk1"/>
              </a:buClr>
              <a:buSzPts val="1100"/>
              <a:buFont typeface="Arial"/>
              <a:buNone/>
            </a:pPr>
            <a:r>
              <a:rPr lang="en-US" sz="1100">
                <a:solidFill>
                  <a:srgbClr val="434343"/>
                </a:solidFill>
                <a:latin typeface="Lato"/>
                <a:ea typeface="Lato"/>
                <a:cs typeface="Lato"/>
                <a:sym typeface="Lato"/>
              </a:rPr>
              <a:t>We plan to determine which chemical properties make a wine 'good’ by utilizing various methods. We believe the target audience that may find this useful could be anyone else who is looking to determine the quality of wine based on these variables.</a:t>
            </a:r>
            <a:endParaRPr sz="1100">
              <a:solidFill>
                <a:srgbClr val="434343"/>
              </a:solidFill>
              <a:latin typeface="Lato"/>
              <a:ea typeface="Lato"/>
              <a:cs typeface="Lato"/>
              <a:sym typeface="Lato"/>
            </a:endParaRPr>
          </a:p>
          <a:p>
            <a:pPr indent="0" lvl="0" marL="0" marR="0" rtl="0" algn="just">
              <a:lnSpc>
                <a:spcPct val="155555"/>
              </a:lnSpc>
              <a:spcBef>
                <a:spcPts val="0"/>
              </a:spcBef>
              <a:spcAft>
                <a:spcPts val="0"/>
              </a:spcAft>
              <a:buClr>
                <a:srgbClr val="7F7F7F"/>
              </a:buClr>
              <a:buSzPts val="900"/>
              <a:buFont typeface="Arial"/>
              <a:buNone/>
            </a:pPr>
            <a:r>
              <a:t/>
            </a:r>
            <a:endParaRPr b="1" sz="1100">
              <a:solidFill>
                <a:srgbClr val="43434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2" name="Shape 322"/>
        <p:cNvGrpSpPr/>
        <p:nvPr/>
      </p:nvGrpSpPr>
      <p:grpSpPr>
        <a:xfrm>
          <a:off x="0" y="0"/>
          <a:ext cx="0" cy="0"/>
          <a:chOff x="0" y="0"/>
          <a:chExt cx="0" cy="0"/>
        </a:xfrm>
      </p:grpSpPr>
      <p:sp>
        <p:nvSpPr>
          <p:cNvPr id="323" name="Google Shape;323;p53"/>
          <p:cNvSpPr txBox="1"/>
          <p:nvPr>
            <p:ph idx="2" type="body"/>
          </p:nvPr>
        </p:nvSpPr>
        <p:spPr>
          <a:xfrm>
            <a:off x="408025" y="194750"/>
            <a:ext cx="7480500" cy="611400"/>
          </a:xfrm>
          <a:prstGeom prst="rect">
            <a:avLst/>
          </a:prstGeom>
        </p:spPr>
        <p:txBody>
          <a:bodyPr anchorCtr="0" anchor="t" bIns="0" lIns="0" spcFirstLastPara="1" rIns="0" wrap="square" tIns="72000">
            <a:noAutofit/>
          </a:bodyPr>
          <a:lstStyle/>
          <a:p>
            <a:pPr indent="0" lvl="0" marL="0" rtl="0" algn="l">
              <a:spcBef>
                <a:spcPts val="750"/>
              </a:spcBef>
              <a:spcAft>
                <a:spcPts val="0"/>
              </a:spcAft>
              <a:buNone/>
            </a:pPr>
            <a:r>
              <a:rPr lang="en-US">
                <a:solidFill>
                  <a:srgbClr val="314B67"/>
                </a:solidFill>
              </a:rPr>
              <a:t>Odds Ratio</a:t>
            </a:r>
            <a:endParaRPr>
              <a:solidFill>
                <a:srgbClr val="314B67"/>
              </a:solidFill>
            </a:endParaRPr>
          </a:p>
        </p:txBody>
      </p:sp>
      <p:sp>
        <p:nvSpPr>
          <p:cNvPr id="324" name="Google Shape;324;p53"/>
          <p:cNvSpPr txBox="1"/>
          <p:nvPr/>
        </p:nvSpPr>
        <p:spPr>
          <a:xfrm>
            <a:off x="354725" y="1645950"/>
            <a:ext cx="4572000" cy="1851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000">
              <a:solidFill>
                <a:srgbClr val="242729"/>
              </a:solidFill>
              <a:highlight>
                <a:srgbClr val="000000"/>
              </a:highlight>
            </a:endParaRPr>
          </a:p>
          <a:p>
            <a:pPr indent="0" lvl="0" marL="0" rtl="0" algn="l">
              <a:lnSpc>
                <a:spcPct val="150000"/>
              </a:lnSpc>
              <a:spcBef>
                <a:spcPts val="0"/>
              </a:spcBef>
              <a:spcAft>
                <a:spcPts val="0"/>
              </a:spcAft>
              <a:buNone/>
            </a:pPr>
            <a:r>
              <a:t/>
            </a:r>
            <a:endParaRPr sz="1000">
              <a:solidFill>
                <a:srgbClr val="242729"/>
              </a:solidFill>
              <a:highlight>
                <a:srgbClr val="EFF0F1"/>
              </a:highlight>
            </a:endParaRPr>
          </a:p>
        </p:txBody>
      </p:sp>
      <p:sp>
        <p:nvSpPr>
          <p:cNvPr id="325" name="Google Shape;325;p53"/>
          <p:cNvSpPr txBox="1"/>
          <p:nvPr/>
        </p:nvSpPr>
        <p:spPr>
          <a:xfrm>
            <a:off x="4287925" y="996500"/>
            <a:ext cx="4218000" cy="358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solidFill>
                  <a:srgbClr val="666666"/>
                </a:solidFill>
                <a:latin typeface="Lato"/>
                <a:ea typeface="Lato"/>
                <a:cs typeface="Lato"/>
                <a:sym typeface="Lato"/>
              </a:rPr>
              <a:t>   </a:t>
            </a:r>
            <a:r>
              <a:rPr lang="en-US" sz="1800">
                <a:solidFill>
                  <a:srgbClr val="666666"/>
                </a:solidFill>
                <a:latin typeface="Lato"/>
                <a:ea typeface="Lato"/>
                <a:cs typeface="Lato"/>
                <a:sym typeface="Lato"/>
              </a:rPr>
              <a:t> </a:t>
            </a:r>
            <a:r>
              <a:rPr lang="en-US" sz="1800">
                <a:solidFill>
                  <a:srgbClr val="666666"/>
                </a:solidFill>
                <a:latin typeface="Lato"/>
                <a:ea typeface="Lato"/>
                <a:cs typeface="Lato"/>
                <a:sym typeface="Lato"/>
              </a:rPr>
              <a:t>Interpretation:</a:t>
            </a:r>
            <a:endParaRPr sz="1800">
              <a:solidFill>
                <a:srgbClr val="666666"/>
              </a:solidFill>
              <a:latin typeface="Lato"/>
              <a:ea typeface="Lato"/>
              <a:cs typeface="Lato"/>
              <a:sym typeface="Lato"/>
            </a:endParaRPr>
          </a:p>
          <a:p>
            <a:pPr indent="-317500" lvl="0" marL="457200" rtl="0" algn="l">
              <a:lnSpc>
                <a:spcPct val="150000"/>
              </a:lnSpc>
              <a:spcBef>
                <a:spcPts val="0"/>
              </a:spcBef>
              <a:spcAft>
                <a:spcPts val="0"/>
              </a:spcAft>
              <a:buClr>
                <a:srgbClr val="666666"/>
              </a:buClr>
              <a:buSzPts val="1400"/>
              <a:buFont typeface="Lato"/>
              <a:buChar char="●"/>
            </a:pPr>
            <a:r>
              <a:rPr lang="en-US">
                <a:solidFill>
                  <a:srgbClr val="666666"/>
                </a:solidFill>
                <a:latin typeface="Lato"/>
                <a:ea typeface="Lato"/>
                <a:cs typeface="Lato"/>
                <a:sym typeface="Lato"/>
              </a:rPr>
              <a:t>The odds of alcohol equals 2.36</a:t>
            </a:r>
            <a:endParaRPr>
              <a:solidFill>
                <a:srgbClr val="666666"/>
              </a:solidFill>
              <a:latin typeface="Lato"/>
              <a:ea typeface="Lato"/>
              <a:cs typeface="Lato"/>
              <a:sym typeface="Lato"/>
            </a:endParaRPr>
          </a:p>
          <a:p>
            <a:pPr indent="-317500" lvl="0" marL="457200" rtl="0" algn="l">
              <a:lnSpc>
                <a:spcPct val="150000"/>
              </a:lnSpc>
              <a:spcBef>
                <a:spcPts val="0"/>
              </a:spcBef>
              <a:spcAft>
                <a:spcPts val="0"/>
              </a:spcAft>
              <a:buClr>
                <a:srgbClr val="666666"/>
              </a:buClr>
              <a:buSzPts val="1400"/>
              <a:buFont typeface="Lato"/>
              <a:buChar char="●"/>
            </a:pPr>
            <a:r>
              <a:rPr lang="en-US">
                <a:solidFill>
                  <a:srgbClr val="666666"/>
                </a:solidFill>
                <a:latin typeface="Lato"/>
                <a:ea typeface="Lato"/>
                <a:cs typeface="Lato"/>
                <a:sym typeface="Lato"/>
              </a:rPr>
              <a:t>It means that: holding all other independent variables at a fixed value, for a one unit increase in alcohol, the odds of wine quality good increase by a factor of 2.36;</a:t>
            </a:r>
            <a:endParaRPr>
              <a:solidFill>
                <a:srgbClr val="666666"/>
              </a:solidFill>
              <a:latin typeface="Lato"/>
              <a:ea typeface="Lato"/>
              <a:cs typeface="Lato"/>
              <a:sym typeface="Lato"/>
            </a:endParaRPr>
          </a:p>
          <a:p>
            <a:pPr indent="-317500" lvl="0" marL="457200" rtl="0" algn="l">
              <a:lnSpc>
                <a:spcPct val="150000"/>
              </a:lnSpc>
              <a:spcBef>
                <a:spcPts val="0"/>
              </a:spcBef>
              <a:spcAft>
                <a:spcPts val="0"/>
              </a:spcAft>
              <a:buClr>
                <a:srgbClr val="666666"/>
              </a:buClr>
              <a:buSzPts val="1400"/>
              <a:buFont typeface="Lato"/>
              <a:buChar char="●"/>
            </a:pPr>
            <a:r>
              <a:rPr lang="en-US">
                <a:solidFill>
                  <a:srgbClr val="666666"/>
                </a:solidFill>
                <a:latin typeface="Lato"/>
                <a:ea typeface="Lato"/>
                <a:cs typeface="Lato"/>
                <a:sym typeface="Lato"/>
              </a:rPr>
              <a:t>Or we can expect to see about 136% increase in the odds of quality good.</a:t>
            </a:r>
            <a:endParaRPr>
              <a:solidFill>
                <a:srgbClr val="666666"/>
              </a:solidFill>
              <a:latin typeface="Lato"/>
              <a:ea typeface="Lato"/>
              <a:cs typeface="Lato"/>
              <a:sym typeface="Lato"/>
            </a:endParaRPr>
          </a:p>
        </p:txBody>
      </p:sp>
      <p:graphicFrame>
        <p:nvGraphicFramePr>
          <p:cNvPr id="326" name="Google Shape;326;p53"/>
          <p:cNvGraphicFramePr/>
          <p:nvPr/>
        </p:nvGraphicFramePr>
        <p:xfrm>
          <a:off x="354725" y="1057275"/>
          <a:ext cx="3000000" cy="3000000"/>
        </p:xfrm>
        <a:graphic>
          <a:graphicData uri="http://schemas.openxmlformats.org/drawingml/2006/table">
            <a:tbl>
              <a:tblPr>
                <a:noFill/>
                <a:tableStyleId>{D92DB118-061D-4DE9-A6CB-89226CAA9168}</a:tableStyleId>
              </a:tblPr>
              <a:tblGrid>
                <a:gridCol w="1490700"/>
                <a:gridCol w="1490700"/>
              </a:tblGrid>
              <a:tr h="381000">
                <a:tc>
                  <a:txBody>
                    <a:bodyPr>
                      <a:noAutofit/>
                    </a:bodyPr>
                    <a:lstStyle/>
                    <a:p>
                      <a:pPr indent="0" lvl="0" marL="0" rtl="0" algn="l">
                        <a:spcBef>
                          <a:spcPts val="0"/>
                        </a:spcBef>
                        <a:spcAft>
                          <a:spcPts val="0"/>
                        </a:spcAft>
                        <a:buNone/>
                      </a:pPr>
                      <a:r>
                        <a:rPr lang="en-US">
                          <a:latin typeface="Lato"/>
                          <a:ea typeface="Lato"/>
                          <a:cs typeface="Lato"/>
                          <a:sym typeface="Lato"/>
                        </a:rPr>
                        <a:t>(Intercept)</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Lato"/>
                          <a:ea typeface="Lato"/>
                          <a:cs typeface="Lato"/>
                          <a:sym typeface="Lato"/>
                        </a:rPr>
                        <a:t>2.995201e+98</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US">
                          <a:latin typeface="Lato"/>
                          <a:ea typeface="Lato"/>
                          <a:cs typeface="Lato"/>
                          <a:sym typeface="Lato"/>
                        </a:rPr>
                        <a:t>Alcohol</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US">
                          <a:latin typeface="Lato"/>
                          <a:ea typeface="Lato"/>
                          <a:cs typeface="Lato"/>
                          <a:sym typeface="Lato"/>
                        </a:rPr>
                        <a:t>2.361693e+00</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US">
                          <a:latin typeface="Lato"/>
                          <a:ea typeface="Lato"/>
                          <a:cs typeface="Lato"/>
                          <a:sym typeface="Lato"/>
                        </a:rPr>
                        <a:t>Volatile Acidity</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US">
                          <a:latin typeface="Lato"/>
                          <a:ea typeface="Lato"/>
                          <a:cs typeface="Lato"/>
                          <a:sym typeface="Lato"/>
                        </a:rPr>
                        <a:t>5.524713e-02</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US">
                          <a:latin typeface="Lato"/>
                          <a:ea typeface="Lato"/>
                          <a:cs typeface="Lato"/>
                          <a:sym typeface="Lato"/>
                        </a:rPr>
                        <a:t>Chlorides</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US">
                          <a:latin typeface="Lato"/>
                          <a:ea typeface="Lato"/>
                          <a:cs typeface="Lato"/>
                          <a:sym typeface="Lato"/>
                        </a:rPr>
                        <a:t>1.202188e-02</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US">
                          <a:latin typeface="Lato"/>
                          <a:ea typeface="Lato"/>
                          <a:cs typeface="Lato"/>
                          <a:sym typeface="Lato"/>
                        </a:rPr>
                        <a:t>Free Sulfur Dioxide</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US">
                          <a:latin typeface="Lato"/>
                          <a:ea typeface="Lato"/>
                          <a:cs typeface="Lato"/>
                          <a:sym typeface="Lato"/>
                        </a:rPr>
                        <a:t>1.024149e+00</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US">
                          <a:latin typeface="Lato"/>
                          <a:ea typeface="Lato"/>
                          <a:cs typeface="Lato"/>
                          <a:sym typeface="Lato"/>
                        </a:rPr>
                        <a:t>Total Sulfur Dioxide</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US">
                          <a:latin typeface="Lato"/>
                          <a:ea typeface="Lato"/>
                          <a:cs typeface="Lato"/>
                          <a:sym typeface="Lato"/>
                        </a:rPr>
                        <a:t>9.826471e-01</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US">
                          <a:latin typeface="Lato"/>
                          <a:ea typeface="Lato"/>
                          <a:cs typeface="Lato"/>
                          <a:sym typeface="Lato"/>
                        </a:rPr>
                        <a:t>Sulphates</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Lato"/>
                          <a:ea typeface="Lato"/>
                          <a:cs typeface="Lato"/>
                          <a:sym typeface="Lato"/>
                        </a:rPr>
                        <a:t> 1.496742e+01</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30" name="Shape 330"/>
        <p:cNvGrpSpPr/>
        <p:nvPr/>
      </p:nvGrpSpPr>
      <p:grpSpPr>
        <a:xfrm>
          <a:off x="0" y="0"/>
          <a:ext cx="0" cy="0"/>
          <a:chOff x="0" y="0"/>
          <a:chExt cx="0" cy="0"/>
        </a:xfrm>
      </p:grpSpPr>
      <p:sp>
        <p:nvSpPr>
          <p:cNvPr id="331" name="Google Shape;331;p54"/>
          <p:cNvSpPr txBox="1"/>
          <p:nvPr>
            <p:ph idx="1" type="body"/>
          </p:nvPr>
        </p:nvSpPr>
        <p:spPr>
          <a:xfrm>
            <a:off x="512026" y="1120775"/>
            <a:ext cx="8273100" cy="3077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314B67"/>
              </a:buClr>
              <a:buSzPts val="10000"/>
              <a:buNone/>
            </a:pPr>
            <a:r>
              <a:rPr lang="en-US">
                <a:solidFill>
                  <a:srgbClr val="AF3D35"/>
                </a:solidFill>
              </a:rPr>
              <a:t>K</a:t>
            </a:r>
            <a:endParaRPr>
              <a:solidFill>
                <a:srgbClr val="AF3D35"/>
              </a:solidFill>
            </a:endParaRPr>
          </a:p>
          <a:p>
            <a:pPr indent="0" lvl="0" marL="0" rtl="0" algn="l">
              <a:lnSpc>
                <a:spcPct val="80000"/>
              </a:lnSpc>
              <a:spcBef>
                <a:spcPts val="0"/>
              </a:spcBef>
              <a:spcAft>
                <a:spcPts val="0"/>
              </a:spcAft>
              <a:buClr>
                <a:srgbClr val="314B67"/>
              </a:buClr>
              <a:buSzPts val="10000"/>
              <a:buNone/>
            </a:pPr>
            <a:r>
              <a:rPr lang="en-US">
                <a:solidFill>
                  <a:srgbClr val="AF3D35"/>
                </a:solidFill>
              </a:rPr>
              <a:t>NEAREST</a:t>
            </a:r>
            <a:endParaRPr>
              <a:solidFill>
                <a:srgbClr val="AF3D35"/>
              </a:solidFill>
            </a:endParaRPr>
          </a:p>
          <a:p>
            <a:pPr indent="0" lvl="0" marL="0" rtl="0" algn="l">
              <a:lnSpc>
                <a:spcPct val="80000"/>
              </a:lnSpc>
              <a:spcBef>
                <a:spcPts val="0"/>
              </a:spcBef>
              <a:spcAft>
                <a:spcPts val="0"/>
              </a:spcAft>
              <a:buClr>
                <a:srgbClr val="314B67"/>
              </a:buClr>
              <a:buSzPts val="10000"/>
              <a:buNone/>
            </a:pPr>
            <a:r>
              <a:rPr lang="en-US">
                <a:solidFill>
                  <a:srgbClr val="AF3D35"/>
                </a:solidFill>
              </a:rPr>
              <a:t>NEIGHBORS</a:t>
            </a:r>
            <a:endParaRPr>
              <a:solidFill>
                <a:srgbClr val="AF3D35"/>
              </a:solidFill>
            </a:endParaRPr>
          </a:p>
        </p:txBody>
      </p:sp>
      <p:sp>
        <p:nvSpPr>
          <p:cNvPr id="332" name="Google Shape;332;p54"/>
          <p:cNvSpPr txBox="1"/>
          <p:nvPr>
            <p:ph idx="2" type="body"/>
          </p:nvPr>
        </p:nvSpPr>
        <p:spPr>
          <a:xfrm>
            <a:off x="512031" y="2020551"/>
            <a:ext cx="4059900" cy="611400"/>
          </a:xfrm>
          <a:prstGeom prst="rect">
            <a:avLst/>
          </a:prstGeom>
          <a:no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FEFEFE"/>
              </a:buClr>
              <a:buSzPts val="3500"/>
              <a:buNone/>
            </a:pPr>
            <a:r>
              <a:rPr lang="en-US"/>
              <a:t>K-NN</a:t>
            </a:r>
            <a:endParaRPr/>
          </a:p>
        </p:txBody>
      </p:sp>
      <p:sp>
        <p:nvSpPr>
          <p:cNvPr id="333" name="Google Shape;333;p54"/>
          <p:cNvSpPr txBox="1"/>
          <p:nvPr/>
        </p:nvSpPr>
        <p:spPr>
          <a:xfrm>
            <a:off x="561368" y="2582559"/>
            <a:ext cx="4010700" cy="345900"/>
          </a:xfrm>
          <a:prstGeom prst="rect">
            <a:avLst/>
          </a:prstGeom>
          <a:noFill/>
          <a:ln>
            <a:noFill/>
          </a:ln>
        </p:spPr>
        <p:txBody>
          <a:bodyPr anchorCtr="0" anchor="t" bIns="0" lIns="0" spcFirstLastPara="1" rIns="0" wrap="square" tIns="72000">
            <a:noAutofit/>
          </a:bodyPr>
          <a:lstStyle/>
          <a:p>
            <a:pPr indent="0" lvl="0" marL="0" marR="0" rtl="0" algn="l">
              <a:lnSpc>
                <a:spcPct val="90000"/>
              </a:lnSpc>
              <a:spcBef>
                <a:spcPts val="0"/>
              </a:spcBef>
              <a:spcAft>
                <a:spcPts val="0"/>
              </a:spcAft>
              <a:buClr>
                <a:srgbClr val="FEFEFE"/>
              </a:buClr>
              <a:buSzPts val="1500"/>
              <a:buFont typeface="Arial"/>
              <a:buNone/>
            </a:pPr>
            <a:r>
              <a:rPr b="1" lang="en-US" sz="1500">
                <a:solidFill>
                  <a:srgbClr val="FEFEFE"/>
                </a:solidFill>
                <a:latin typeface="Raleway Black"/>
                <a:ea typeface="Raleway Black"/>
                <a:cs typeface="Raleway Black"/>
                <a:sym typeface="Raleway Black"/>
              </a:rPr>
              <a:t>K NEAREST NEIGHBORS</a:t>
            </a:r>
            <a:endParaRPr b="1" i="0" sz="1500">
              <a:solidFill>
                <a:srgbClr val="FEFEFE"/>
              </a:solidFill>
              <a:latin typeface="Raleway Black"/>
              <a:ea typeface="Raleway Black"/>
              <a:cs typeface="Raleway Black"/>
              <a:sym typeface="Raleway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5"/>
          <p:cNvSpPr/>
          <p:nvPr/>
        </p:nvSpPr>
        <p:spPr>
          <a:xfrm>
            <a:off x="4898575" y="743150"/>
            <a:ext cx="3493500" cy="3308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5"/>
          <p:cNvSpPr txBox="1"/>
          <p:nvPr>
            <p:ph idx="1" type="body"/>
          </p:nvPr>
        </p:nvSpPr>
        <p:spPr>
          <a:xfrm>
            <a:off x="512027" y="-8200"/>
            <a:ext cx="4104000" cy="103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K-NN</a:t>
            </a:r>
            <a:endParaRPr/>
          </a:p>
        </p:txBody>
      </p:sp>
      <p:sp>
        <p:nvSpPr>
          <p:cNvPr id="340" name="Google Shape;340;p55"/>
          <p:cNvSpPr txBox="1"/>
          <p:nvPr>
            <p:ph idx="2" type="body"/>
          </p:nvPr>
        </p:nvSpPr>
        <p:spPr>
          <a:xfrm>
            <a:off x="512022" y="650750"/>
            <a:ext cx="4170000" cy="7113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3500"/>
              <a:buNone/>
            </a:pPr>
            <a:r>
              <a:rPr lang="en-US"/>
              <a:t>K-NN</a:t>
            </a:r>
            <a:endParaRPr/>
          </a:p>
        </p:txBody>
      </p:sp>
      <p:sp>
        <p:nvSpPr>
          <p:cNvPr id="341" name="Google Shape;341;p55"/>
          <p:cNvSpPr txBox="1"/>
          <p:nvPr/>
        </p:nvSpPr>
        <p:spPr>
          <a:xfrm>
            <a:off x="512025" y="1450775"/>
            <a:ext cx="3322200" cy="3024300"/>
          </a:xfrm>
          <a:prstGeom prst="rect">
            <a:avLst/>
          </a:prstGeom>
          <a:noFill/>
          <a:ln>
            <a:noFill/>
          </a:ln>
        </p:spPr>
        <p:txBody>
          <a:bodyPr anchorCtr="0" anchor="t" bIns="0" lIns="0" spcFirstLastPara="1" rIns="0" wrap="square" tIns="0">
            <a:noAutofit/>
          </a:bodyPr>
          <a:lstStyle/>
          <a:p>
            <a:pPr indent="-330200" lvl="0" marL="457200" marR="0" rtl="0" algn="l">
              <a:lnSpc>
                <a:spcPct val="155555"/>
              </a:lnSpc>
              <a:spcBef>
                <a:spcPts val="750"/>
              </a:spcBef>
              <a:spcAft>
                <a:spcPts val="0"/>
              </a:spcAft>
              <a:buClr>
                <a:srgbClr val="666666"/>
              </a:buClr>
              <a:buSzPts val="1600"/>
              <a:buFont typeface="Lato"/>
              <a:buChar char="●"/>
            </a:pPr>
            <a:r>
              <a:rPr lang="en-US" sz="1600">
                <a:solidFill>
                  <a:srgbClr val="666666"/>
                </a:solidFill>
                <a:latin typeface="Lato"/>
                <a:ea typeface="Lato"/>
                <a:cs typeface="Lato"/>
                <a:sym typeface="Lato"/>
              </a:rPr>
              <a:t>The output is qualitative</a:t>
            </a:r>
            <a:endParaRPr sz="1600">
              <a:solidFill>
                <a:srgbClr val="666666"/>
              </a:solidFill>
              <a:latin typeface="Lato"/>
              <a:ea typeface="Lato"/>
              <a:cs typeface="Lato"/>
              <a:sym typeface="Lato"/>
            </a:endParaRPr>
          </a:p>
          <a:p>
            <a:pPr indent="-330200" lvl="0" marL="457200" marR="0" rtl="0" algn="l">
              <a:lnSpc>
                <a:spcPct val="155555"/>
              </a:lnSpc>
              <a:spcBef>
                <a:spcPts val="0"/>
              </a:spcBef>
              <a:spcAft>
                <a:spcPts val="0"/>
              </a:spcAft>
              <a:buClr>
                <a:srgbClr val="666666"/>
              </a:buClr>
              <a:buSzPts val="1600"/>
              <a:buFont typeface="Lato"/>
              <a:buChar char="●"/>
            </a:pPr>
            <a:r>
              <a:rPr lang="en-US" sz="1600">
                <a:solidFill>
                  <a:srgbClr val="666666"/>
                </a:solidFill>
                <a:latin typeface="Lato"/>
                <a:ea typeface="Lato"/>
                <a:cs typeface="Lato"/>
                <a:sym typeface="Lato"/>
              </a:rPr>
              <a:t>An object is classified by a majority vote of its neighbors, with the object being assigned to the class most common among its k nearest neighbors </a:t>
            </a:r>
            <a:endParaRPr sz="1600">
              <a:solidFill>
                <a:srgbClr val="666666"/>
              </a:solidFill>
              <a:latin typeface="Lato"/>
              <a:ea typeface="Lato"/>
              <a:cs typeface="Lato"/>
              <a:sym typeface="Lato"/>
            </a:endParaRPr>
          </a:p>
        </p:txBody>
      </p:sp>
      <p:cxnSp>
        <p:nvCxnSpPr>
          <p:cNvPr id="342" name="Google Shape;342;p55"/>
          <p:cNvCxnSpPr/>
          <p:nvPr/>
        </p:nvCxnSpPr>
        <p:spPr>
          <a:xfrm>
            <a:off x="503238" y="650760"/>
            <a:ext cx="3744912" cy="0"/>
          </a:xfrm>
          <a:prstGeom prst="straightConnector1">
            <a:avLst/>
          </a:prstGeom>
          <a:noFill/>
          <a:ln cap="flat" cmpd="sng" w="9525">
            <a:solidFill>
              <a:srgbClr val="AF3D35"/>
            </a:solidFill>
            <a:prstDash val="solid"/>
            <a:miter lim="800000"/>
            <a:headEnd len="med" w="med" type="oval"/>
            <a:tailEnd len="sm" w="sm" type="none"/>
          </a:ln>
        </p:spPr>
      </p:cxnSp>
      <p:sp>
        <p:nvSpPr>
          <p:cNvPr id="343" name="Google Shape;343;p55"/>
          <p:cNvSpPr/>
          <p:nvPr/>
        </p:nvSpPr>
        <p:spPr>
          <a:xfrm>
            <a:off x="7504025" y="372100"/>
            <a:ext cx="13920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5"/>
          <p:cNvSpPr/>
          <p:nvPr/>
        </p:nvSpPr>
        <p:spPr>
          <a:xfrm>
            <a:off x="5510022" y="1204618"/>
            <a:ext cx="408154" cy="408185"/>
          </a:xfrm>
          <a:prstGeom prst="roundRect">
            <a:avLst>
              <a:gd fmla="val 50000" name="adj"/>
            </a:avLst>
          </a:prstGeom>
          <a:solidFill>
            <a:schemeClr val="accent1"/>
          </a:solidFill>
          <a:ln>
            <a:noFill/>
          </a:ln>
        </p:spPr>
        <p:txBody>
          <a:bodyPr anchorCtr="0" anchor="ctr" bIns="60925" lIns="121850" spcFirstLastPara="1" rIns="121850" wrap="square" tIns="60925">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sp>
        <p:nvSpPr>
          <p:cNvPr id="345" name="Google Shape;345;p55"/>
          <p:cNvSpPr/>
          <p:nvPr/>
        </p:nvSpPr>
        <p:spPr>
          <a:xfrm>
            <a:off x="5321177" y="3265063"/>
            <a:ext cx="408300" cy="408300"/>
          </a:xfrm>
          <a:prstGeom prst="roundRect">
            <a:avLst>
              <a:gd fmla="val 50000" name="adj"/>
            </a:avLst>
          </a:prstGeom>
          <a:solidFill>
            <a:srgbClr val="8C6F30"/>
          </a:solidFill>
          <a:ln cap="flat" cmpd="sng" w="9525">
            <a:solidFill>
              <a:schemeClr val="accent4"/>
            </a:solidFill>
            <a:prstDash val="solid"/>
            <a:miter lim="800000"/>
            <a:headEnd len="sm" w="sm" type="none"/>
            <a:tailEnd len="sm" w="sm" type="none"/>
          </a:ln>
        </p:spPr>
        <p:txBody>
          <a:bodyPr anchorCtr="0" anchor="ctr" bIns="60925" lIns="121850" spcFirstLastPara="1" rIns="121850" wrap="square" tIns="60925">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sp>
        <p:nvSpPr>
          <p:cNvPr id="346" name="Google Shape;346;p55"/>
          <p:cNvSpPr/>
          <p:nvPr/>
        </p:nvSpPr>
        <p:spPr>
          <a:xfrm>
            <a:off x="7569332" y="1672253"/>
            <a:ext cx="408300" cy="408300"/>
          </a:xfrm>
          <a:prstGeom prst="roundRect">
            <a:avLst>
              <a:gd fmla="val 50000" name="adj"/>
            </a:avLst>
          </a:prstGeom>
          <a:solidFill>
            <a:schemeClr val="accent1"/>
          </a:solidFill>
          <a:ln>
            <a:noFill/>
          </a:ln>
        </p:spPr>
        <p:txBody>
          <a:bodyPr anchorCtr="0" anchor="ctr" bIns="60925" lIns="121850" spcFirstLastPara="1" rIns="121850" wrap="square" tIns="60925">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sp>
        <p:nvSpPr>
          <p:cNvPr id="347" name="Google Shape;347;p55"/>
          <p:cNvSpPr/>
          <p:nvPr/>
        </p:nvSpPr>
        <p:spPr>
          <a:xfrm>
            <a:off x="5923397" y="2845418"/>
            <a:ext cx="408300" cy="408300"/>
          </a:xfrm>
          <a:prstGeom prst="roundRect">
            <a:avLst>
              <a:gd fmla="val 50000" name="adj"/>
            </a:avLst>
          </a:prstGeom>
          <a:solidFill>
            <a:srgbClr val="AF3D35"/>
          </a:solidFill>
          <a:ln>
            <a:noFill/>
          </a:ln>
        </p:spPr>
        <p:txBody>
          <a:bodyPr anchorCtr="0" anchor="ctr" bIns="60925" lIns="121850" spcFirstLastPara="1" rIns="121850" wrap="square" tIns="60925">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sp>
        <p:nvSpPr>
          <p:cNvPr id="348" name="Google Shape;348;p55"/>
          <p:cNvSpPr/>
          <p:nvPr/>
        </p:nvSpPr>
        <p:spPr>
          <a:xfrm>
            <a:off x="299150" y="4641200"/>
            <a:ext cx="26307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6"/>
          <p:cNvSpPr/>
          <p:nvPr/>
        </p:nvSpPr>
        <p:spPr>
          <a:xfrm>
            <a:off x="299150" y="4641200"/>
            <a:ext cx="26307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6"/>
          <p:cNvSpPr txBox="1"/>
          <p:nvPr>
            <p:ph idx="1" type="body"/>
          </p:nvPr>
        </p:nvSpPr>
        <p:spPr>
          <a:xfrm>
            <a:off x="512030" y="-8198"/>
            <a:ext cx="6855900" cy="103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K-NN</a:t>
            </a:r>
            <a:endParaRPr/>
          </a:p>
        </p:txBody>
      </p:sp>
      <p:sp>
        <p:nvSpPr>
          <p:cNvPr id="355" name="Google Shape;355;p56"/>
          <p:cNvSpPr txBox="1"/>
          <p:nvPr>
            <p:ph idx="2" type="body"/>
          </p:nvPr>
        </p:nvSpPr>
        <p:spPr>
          <a:xfrm>
            <a:off x="512017" y="650749"/>
            <a:ext cx="6855900" cy="7113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3500"/>
              <a:buNone/>
            </a:pPr>
            <a:r>
              <a:rPr lang="en-US"/>
              <a:t>Confusion Matrix</a:t>
            </a:r>
            <a:endParaRPr/>
          </a:p>
        </p:txBody>
      </p:sp>
      <p:cxnSp>
        <p:nvCxnSpPr>
          <p:cNvPr id="356" name="Google Shape;356;p56"/>
          <p:cNvCxnSpPr/>
          <p:nvPr/>
        </p:nvCxnSpPr>
        <p:spPr>
          <a:xfrm>
            <a:off x="503238" y="650760"/>
            <a:ext cx="3744900" cy="0"/>
          </a:xfrm>
          <a:prstGeom prst="straightConnector1">
            <a:avLst/>
          </a:prstGeom>
          <a:noFill/>
          <a:ln cap="flat" cmpd="sng" w="9525">
            <a:solidFill>
              <a:srgbClr val="AF3D35"/>
            </a:solidFill>
            <a:prstDash val="solid"/>
            <a:miter lim="800000"/>
            <a:headEnd len="med" w="med" type="oval"/>
            <a:tailEnd len="sm" w="sm" type="none"/>
          </a:ln>
        </p:spPr>
      </p:cxnSp>
      <p:sp>
        <p:nvSpPr>
          <p:cNvPr id="357" name="Google Shape;357;p56"/>
          <p:cNvSpPr/>
          <p:nvPr/>
        </p:nvSpPr>
        <p:spPr>
          <a:xfrm>
            <a:off x="7504025" y="372100"/>
            <a:ext cx="13920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58" name="Google Shape;358;p56"/>
          <p:cNvGraphicFramePr/>
          <p:nvPr/>
        </p:nvGraphicFramePr>
        <p:xfrm>
          <a:off x="740625" y="2169400"/>
          <a:ext cx="3000000" cy="3000000"/>
        </p:xfrm>
        <a:graphic>
          <a:graphicData uri="http://schemas.openxmlformats.org/drawingml/2006/table">
            <a:tbl>
              <a:tblPr>
                <a:noFill/>
                <a:tableStyleId>{14EF4CC7-6B04-4F51-9E85-89739D0CF456}</a:tableStyleId>
              </a:tblPr>
              <a:tblGrid>
                <a:gridCol w="2160175"/>
                <a:gridCol w="1877575"/>
                <a:gridCol w="1905850"/>
              </a:tblGrid>
              <a:tr h="12700">
                <a:tc>
                  <a:txBody>
                    <a:bodyPr>
                      <a:noAutofit/>
                    </a:bodyPr>
                    <a:lstStyle/>
                    <a:p>
                      <a:pPr indent="0" lvl="0" marL="0" rtl="0" algn="ctr">
                        <a:spcBef>
                          <a:spcPts val="0"/>
                        </a:spcBef>
                        <a:spcAft>
                          <a:spcPts val="0"/>
                        </a:spcAft>
                        <a:buNone/>
                      </a:pPr>
                      <a:r>
                        <a:t/>
                      </a:r>
                      <a:endParaRPr b="1">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a:latin typeface="Lato"/>
                          <a:ea typeface="Lato"/>
                          <a:cs typeface="Lato"/>
                          <a:sym typeface="Lato"/>
                        </a:rPr>
                        <a:t>True Bad</a:t>
                      </a:r>
                      <a:endParaRPr b="1">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4"/>
                    </a:solidFill>
                  </a:tcPr>
                </a:tc>
                <a:tc>
                  <a:txBody>
                    <a:bodyPr>
                      <a:noAutofit/>
                    </a:bodyPr>
                    <a:lstStyle/>
                    <a:p>
                      <a:pPr indent="0" lvl="0" marL="0" rtl="0" algn="ctr">
                        <a:spcBef>
                          <a:spcPts val="0"/>
                        </a:spcBef>
                        <a:spcAft>
                          <a:spcPts val="0"/>
                        </a:spcAft>
                        <a:buNone/>
                      </a:pPr>
                      <a:r>
                        <a:rPr b="1" lang="en-US">
                          <a:latin typeface="Lato"/>
                          <a:ea typeface="Lato"/>
                          <a:cs typeface="Lato"/>
                          <a:sym typeface="Lato"/>
                        </a:rPr>
                        <a:t>True Good</a:t>
                      </a:r>
                      <a:endParaRPr b="1">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4"/>
                    </a:solidFill>
                  </a:tcPr>
                </a:tc>
              </a:tr>
              <a:tr h="12700">
                <a:tc>
                  <a:txBody>
                    <a:bodyPr>
                      <a:noAutofit/>
                    </a:bodyPr>
                    <a:lstStyle/>
                    <a:p>
                      <a:pPr indent="0" lvl="0" marL="0" rtl="0" algn="ctr">
                        <a:spcBef>
                          <a:spcPts val="0"/>
                        </a:spcBef>
                        <a:spcAft>
                          <a:spcPts val="0"/>
                        </a:spcAft>
                        <a:buNone/>
                      </a:pPr>
                      <a:r>
                        <a:rPr b="1" lang="en-US">
                          <a:latin typeface="Lato"/>
                          <a:ea typeface="Lato"/>
                          <a:cs typeface="Lato"/>
                          <a:sym typeface="Lato"/>
                        </a:rPr>
                        <a:t>Predicted Bad</a:t>
                      </a:r>
                      <a:endParaRPr b="1">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US">
                          <a:latin typeface="Lato"/>
                          <a:ea typeface="Lato"/>
                          <a:cs typeface="Lato"/>
                          <a:sym typeface="Lato"/>
                        </a:rPr>
                        <a:t>89</a:t>
                      </a:r>
                      <a:endParaRPr>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US">
                          <a:latin typeface="Lato"/>
                          <a:ea typeface="Lato"/>
                          <a:cs typeface="Lato"/>
                          <a:sym typeface="Lato"/>
                        </a:rPr>
                        <a:t>39</a:t>
                      </a:r>
                      <a:endParaRPr>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r h="12700">
                <a:tc>
                  <a:txBody>
                    <a:bodyPr>
                      <a:noAutofit/>
                    </a:bodyPr>
                    <a:lstStyle/>
                    <a:p>
                      <a:pPr indent="0" lvl="0" marL="0" rtl="0" algn="ctr">
                        <a:spcBef>
                          <a:spcPts val="0"/>
                        </a:spcBef>
                        <a:spcAft>
                          <a:spcPts val="0"/>
                        </a:spcAft>
                        <a:buNone/>
                      </a:pPr>
                      <a:r>
                        <a:rPr b="1" lang="en-US">
                          <a:latin typeface="Lato"/>
                          <a:ea typeface="Lato"/>
                          <a:cs typeface="Lato"/>
                          <a:sym typeface="Lato"/>
                        </a:rPr>
                        <a:t>Predicted Good</a:t>
                      </a:r>
                      <a:endParaRPr b="1">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US">
                          <a:latin typeface="Lato"/>
                          <a:ea typeface="Lato"/>
                          <a:cs typeface="Lato"/>
                          <a:sym typeface="Lato"/>
                        </a:rPr>
                        <a:t>58</a:t>
                      </a:r>
                      <a:endParaRPr>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US">
                          <a:latin typeface="Lato"/>
                          <a:ea typeface="Lato"/>
                          <a:cs typeface="Lato"/>
                          <a:sym typeface="Lato"/>
                        </a:rPr>
                        <a:t>141</a:t>
                      </a:r>
                      <a:endParaRPr>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bl>
          </a:graphicData>
        </a:graphic>
      </p:graphicFrame>
      <p:cxnSp>
        <p:nvCxnSpPr>
          <p:cNvPr id="359" name="Google Shape;359;p56"/>
          <p:cNvCxnSpPr/>
          <p:nvPr/>
        </p:nvCxnSpPr>
        <p:spPr>
          <a:xfrm>
            <a:off x="731850" y="2169400"/>
            <a:ext cx="2157300" cy="339000"/>
          </a:xfrm>
          <a:prstGeom prst="straightConnector1">
            <a:avLst/>
          </a:prstGeom>
          <a:noFill/>
          <a:ln cap="flat" cmpd="sng" w="9525">
            <a:solidFill>
              <a:schemeClr val="dk2"/>
            </a:solidFill>
            <a:prstDash val="solid"/>
            <a:round/>
            <a:headEnd len="med" w="med" type="none"/>
            <a:tailEnd len="med" w="med" type="none"/>
          </a:ln>
        </p:spPr>
      </p:cxnSp>
      <p:sp>
        <p:nvSpPr>
          <p:cNvPr id="360" name="Google Shape;360;p56"/>
          <p:cNvSpPr txBox="1"/>
          <p:nvPr/>
        </p:nvSpPr>
        <p:spPr>
          <a:xfrm>
            <a:off x="512025" y="3636050"/>
            <a:ext cx="2332200" cy="862500"/>
          </a:xfrm>
          <a:prstGeom prst="rect">
            <a:avLst/>
          </a:prstGeom>
          <a:noFill/>
          <a:ln>
            <a:noFill/>
          </a:ln>
        </p:spPr>
        <p:txBody>
          <a:bodyPr anchorCtr="0" anchor="t" bIns="0" lIns="0" spcFirstLastPara="1" rIns="0" wrap="square" tIns="0">
            <a:noAutofit/>
          </a:bodyPr>
          <a:lstStyle/>
          <a:p>
            <a:pPr indent="-330200" lvl="0" marL="457200" marR="0" rtl="0" algn="just">
              <a:lnSpc>
                <a:spcPct val="150000"/>
              </a:lnSpc>
              <a:spcBef>
                <a:spcPts val="750"/>
              </a:spcBef>
              <a:spcAft>
                <a:spcPts val="0"/>
              </a:spcAft>
              <a:buSzPts val="1600"/>
              <a:buFont typeface="Lato"/>
              <a:buChar char="●"/>
            </a:pPr>
            <a:r>
              <a:rPr lang="en-US" sz="1600">
                <a:latin typeface="Lato"/>
                <a:ea typeface="Lato"/>
                <a:cs typeface="Lato"/>
                <a:sym typeface="Lato"/>
              </a:rPr>
              <a:t>Accuracy = </a:t>
            </a:r>
            <a:r>
              <a:rPr lang="en-US" sz="1600">
                <a:latin typeface="Lato"/>
                <a:ea typeface="Lato"/>
                <a:cs typeface="Lato"/>
                <a:sym typeface="Lato"/>
              </a:rPr>
              <a:t>75.91</a:t>
            </a:r>
            <a:r>
              <a:rPr lang="en-US" sz="1600">
                <a:latin typeface="Lato"/>
                <a:ea typeface="Lato"/>
                <a:cs typeface="Lato"/>
                <a:sym typeface="Lato"/>
              </a:rPr>
              <a:t>%</a:t>
            </a:r>
            <a:endParaRPr sz="1600">
              <a:latin typeface="Lato"/>
              <a:ea typeface="Lato"/>
              <a:cs typeface="Lato"/>
              <a:sym typeface="Lato"/>
            </a:endParaRPr>
          </a:p>
          <a:p>
            <a:pPr indent="-330200" lvl="0" marL="457200" rtl="0" algn="just">
              <a:lnSpc>
                <a:spcPct val="150000"/>
              </a:lnSpc>
              <a:spcBef>
                <a:spcPts val="0"/>
              </a:spcBef>
              <a:spcAft>
                <a:spcPts val="0"/>
              </a:spcAft>
              <a:buSzPts val="1600"/>
              <a:buFont typeface="Lato"/>
              <a:buChar char="●"/>
            </a:pPr>
            <a:r>
              <a:rPr lang="en-US" sz="1600">
                <a:latin typeface="Lato"/>
                <a:ea typeface="Lato"/>
                <a:cs typeface="Lato"/>
                <a:sym typeface="Lato"/>
              </a:rPr>
              <a:t>Recall =78.33%</a:t>
            </a:r>
            <a:endParaRPr sz="1600">
              <a:latin typeface="Lato"/>
              <a:ea typeface="Lato"/>
              <a:cs typeface="Lato"/>
              <a:sym typeface="Lato"/>
            </a:endParaRPr>
          </a:p>
        </p:txBody>
      </p:sp>
      <p:sp>
        <p:nvSpPr>
          <p:cNvPr id="361" name="Google Shape;361;p56"/>
          <p:cNvSpPr txBox="1"/>
          <p:nvPr/>
        </p:nvSpPr>
        <p:spPr>
          <a:xfrm>
            <a:off x="512025" y="1473450"/>
            <a:ext cx="2332200" cy="862500"/>
          </a:xfrm>
          <a:prstGeom prst="rect">
            <a:avLst/>
          </a:prstGeom>
          <a:noFill/>
          <a:ln>
            <a:noFill/>
          </a:ln>
        </p:spPr>
        <p:txBody>
          <a:bodyPr anchorCtr="0" anchor="t" bIns="0" lIns="0" spcFirstLastPara="1" rIns="0" wrap="square" tIns="0">
            <a:noAutofit/>
          </a:bodyPr>
          <a:lstStyle/>
          <a:p>
            <a:pPr indent="-330200" lvl="0" marL="457200" rtl="0" algn="just">
              <a:lnSpc>
                <a:spcPct val="150000"/>
              </a:lnSpc>
              <a:spcBef>
                <a:spcPts val="750"/>
              </a:spcBef>
              <a:spcAft>
                <a:spcPts val="0"/>
              </a:spcAft>
              <a:buSzPts val="1600"/>
              <a:buFont typeface="Lato"/>
              <a:buChar char="●"/>
            </a:pPr>
            <a:r>
              <a:rPr lang="en-US" sz="1600">
                <a:latin typeface="Lato"/>
                <a:ea typeface="Lato"/>
                <a:cs typeface="Lato"/>
                <a:sym typeface="Lato"/>
              </a:rPr>
              <a:t>K=1</a:t>
            </a:r>
            <a:endParaRPr sz="16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65" name="Shape 365"/>
        <p:cNvGrpSpPr/>
        <p:nvPr/>
      </p:nvGrpSpPr>
      <p:grpSpPr>
        <a:xfrm>
          <a:off x="0" y="0"/>
          <a:ext cx="0" cy="0"/>
          <a:chOff x="0" y="0"/>
          <a:chExt cx="0" cy="0"/>
        </a:xfrm>
      </p:grpSpPr>
      <p:sp>
        <p:nvSpPr>
          <p:cNvPr id="366" name="Google Shape;366;p57"/>
          <p:cNvSpPr txBox="1"/>
          <p:nvPr>
            <p:ph idx="1" type="body"/>
          </p:nvPr>
        </p:nvSpPr>
        <p:spPr>
          <a:xfrm>
            <a:off x="512025" y="1120775"/>
            <a:ext cx="3931200" cy="3077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C4A255"/>
              </a:buClr>
              <a:buSzPts val="10000"/>
              <a:buNone/>
            </a:pPr>
            <a:r>
              <a:rPr lang="en-US">
                <a:solidFill>
                  <a:srgbClr val="C4A255"/>
                </a:solidFill>
              </a:rPr>
              <a:t>CLASSIFICATION</a:t>
            </a:r>
            <a:endParaRPr>
              <a:solidFill>
                <a:srgbClr val="C4A255"/>
              </a:solidFill>
            </a:endParaRPr>
          </a:p>
        </p:txBody>
      </p:sp>
      <p:sp>
        <p:nvSpPr>
          <p:cNvPr id="367" name="Google Shape;367;p57"/>
          <p:cNvSpPr txBox="1"/>
          <p:nvPr>
            <p:ph idx="2" type="body"/>
          </p:nvPr>
        </p:nvSpPr>
        <p:spPr>
          <a:xfrm>
            <a:off x="512031" y="2020551"/>
            <a:ext cx="4059970" cy="611436"/>
          </a:xfrm>
          <a:prstGeom prst="rect">
            <a:avLst/>
          </a:prstGeom>
          <a:no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FEFEFE"/>
              </a:buClr>
              <a:buSzPts val="3500"/>
              <a:buNone/>
            </a:pPr>
            <a:r>
              <a:rPr lang="en-US"/>
              <a:t>CLASSIFICATION</a:t>
            </a:r>
            <a:endParaRPr/>
          </a:p>
        </p:txBody>
      </p:sp>
      <p:sp>
        <p:nvSpPr>
          <p:cNvPr id="368" name="Google Shape;368;p57"/>
          <p:cNvSpPr txBox="1"/>
          <p:nvPr/>
        </p:nvSpPr>
        <p:spPr>
          <a:xfrm>
            <a:off x="561368" y="2582559"/>
            <a:ext cx="4010700" cy="345900"/>
          </a:xfrm>
          <a:prstGeom prst="rect">
            <a:avLst/>
          </a:prstGeom>
          <a:noFill/>
          <a:ln>
            <a:noFill/>
          </a:ln>
        </p:spPr>
        <p:txBody>
          <a:bodyPr anchorCtr="0" anchor="t" bIns="0" lIns="0" spcFirstLastPara="1" rIns="0" wrap="square" tIns="72000">
            <a:noAutofit/>
          </a:bodyPr>
          <a:lstStyle/>
          <a:p>
            <a:pPr indent="0" lvl="0" marL="0" marR="0" rtl="0" algn="l">
              <a:lnSpc>
                <a:spcPct val="90000"/>
              </a:lnSpc>
              <a:spcBef>
                <a:spcPts val="0"/>
              </a:spcBef>
              <a:spcAft>
                <a:spcPts val="0"/>
              </a:spcAft>
              <a:buClr>
                <a:srgbClr val="FEFEFE"/>
              </a:buClr>
              <a:buSzPts val="1500"/>
              <a:buFont typeface="Arial"/>
              <a:buNone/>
            </a:pPr>
            <a:r>
              <a:rPr b="1" lang="en-US" sz="1500">
                <a:solidFill>
                  <a:srgbClr val="FEFEFE"/>
                </a:solidFill>
                <a:latin typeface="Raleway Black"/>
                <a:ea typeface="Raleway Black"/>
                <a:cs typeface="Raleway Black"/>
                <a:sym typeface="Raleway Black"/>
              </a:rPr>
              <a:t>DECISION TREE &amp; RANDOM </a:t>
            </a:r>
            <a:r>
              <a:rPr b="1" lang="en-US" sz="1500">
                <a:solidFill>
                  <a:srgbClr val="FEFEFE"/>
                </a:solidFill>
                <a:latin typeface="Raleway Black"/>
                <a:ea typeface="Raleway Black"/>
                <a:cs typeface="Raleway Black"/>
                <a:sym typeface="Raleway Black"/>
              </a:rPr>
              <a:t>FOREST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8"/>
          <p:cNvSpPr/>
          <p:nvPr/>
        </p:nvSpPr>
        <p:spPr>
          <a:xfrm>
            <a:off x="373325" y="4645750"/>
            <a:ext cx="2530200" cy="291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4" name="Google Shape;374;p58"/>
          <p:cNvPicPr preferRelativeResize="0"/>
          <p:nvPr/>
        </p:nvPicPr>
        <p:blipFill rotWithShape="1">
          <a:blip r:embed="rId3">
            <a:alphaModFix/>
          </a:blip>
          <a:srcRect b="9056" l="0" r="0" t="5742"/>
          <a:stretch/>
        </p:blipFill>
        <p:spPr>
          <a:xfrm>
            <a:off x="1445050" y="1502700"/>
            <a:ext cx="6634801" cy="3509701"/>
          </a:xfrm>
          <a:prstGeom prst="rect">
            <a:avLst/>
          </a:prstGeom>
          <a:noFill/>
          <a:ln>
            <a:noFill/>
          </a:ln>
        </p:spPr>
      </p:pic>
      <p:sp>
        <p:nvSpPr>
          <p:cNvPr id="375" name="Google Shape;375;p58"/>
          <p:cNvSpPr txBox="1"/>
          <p:nvPr>
            <p:ph idx="1" type="body"/>
          </p:nvPr>
        </p:nvSpPr>
        <p:spPr>
          <a:xfrm>
            <a:off x="512000" y="312300"/>
            <a:ext cx="7021800" cy="750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sz="6000"/>
              <a:t>Decision Tree</a:t>
            </a:r>
            <a:endParaRPr sz="6000"/>
          </a:p>
        </p:txBody>
      </p:sp>
      <p:sp>
        <p:nvSpPr>
          <p:cNvPr id="376" name="Google Shape;376;p58"/>
          <p:cNvSpPr txBox="1"/>
          <p:nvPr>
            <p:ph idx="2" type="body"/>
          </p:nvPr>
        </p:nvSpPr>
        <p:spPr>
          <a:xfrm>
            <a:off x="503259" y="842625"/>
            <a:ext cx="7265700" cy="4236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sz="3500"/>
              <a:t>Decision </a:t>
            </a:r>
            <a:r>
              <a:rPr lang="en-US" sz="3500"/>
              <a:t>Tree</a:t>
            </a:r>
            <a:endParaRPr sz="3500"/>
          </a:p>
        </p:txBody>
      </p:sp>
      <p:cxnSp>
        <p:nvCxnSpPr>
          <p:cNvPr id="377" name="Google Shape;377;p58"/>
          <p:cNvCxnSpPr/>
          <p:nvPr/>
        </p:nvCxnSpPr>
        <p:spPr>
          <a:xfrm flipH="1" rot="10800000">
            <a:off x="511988" y="842626"/>
            <a:ext cx="7021800" cy="3300"/>
          </a:xfrm>
          <a:prstGeom prst="straightConnector1">
            <a:avLst/>
          </a:prstGeom>
          <a:noFill/>
          <a:ln cap="flat" cmpd="sng" w="9525">
            <a:solidFill>
              <a:srgbClr val="AF3D35"/>
            </a:solidFill>
            <a:prstDash val="solid"/>
            <a:miter lim="800000"/>
            <a:headEnd len="med" w="med" type="oval"/>
            <a:tailEnd len="sm" w="sm" type="none"/>
          </a:ln>
        </p:spPr>
      </p:cxnSp>
      <p:sp>
        <p:nvSpPr>
          <p:cNvPr id="378" name="Google Shape;378;p58"/>
          <p:cNvSpPr txBox="1"/>
          <p:nvPr/>
        </p:nvSpPr>
        <p:spPr>
          <a:xfrm>
            <a:off x="234250" y="331850"/>
            <a:ext cx="56217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8"/>
          <p:cNvSpPr/>
          <p:nvPr/>
        </p:nvSpPr>
        <p:spPr>
          <a:xfrm>
            <a:off x="7549325" y="373325"/>
            <a:ext cx="1341300" cy="29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9"/>
          <p:cNvSpPr txBox="1"/>
          <p:nvPr/>
        </p:nvSpPr>
        <p:spPr>
          <a:xfrm>
            <a:off x="2178455" y="1616888"/>
            <a:ext cx="3736200" cy="3024300"/>
          </a:xfrm>
          <a:prstGeom prst="rect">
            <a:avLst/>
          </a:prstGeom>
          <a:noFill/>
          <a:ln>
            <a:noFill/>
          </a:ln>
        </p:spPr>
        <p:txBody>
          <a:bodyPr anchorCtr="0" anchor="t" bIns="0" lIns="0" spcFirstLastPara="1" rIns="0" wrap="square" tIns="0">
            <a:noAutofit/>
          </a:bodyPr>
          <a:lstStyle/>
          <a:p>
            <a:pPr indent="0" lvl="0" marL="457200" marR="0" rtl="0" algn="just">
              <a:lnSpc>
                <a:spcPct val="155555"/>
              </a:lnSpc>
              <a:spcBef>
                <a:spcPts val="750"/>
              </a:spcBef>
              <a:spcAft>
                <a:spcPts val="0"/>
              </a:spcAft>
              <a:buNone/>
            </a:pPr>
            <a:r>
              <a:t/>
            </a:r>
            <a:endParaRPr sz="1600">
              <a:solidFill>
                <a:srgbClr val="666666"/>
              </a:solidFill>
              <a:latin typeface="Lato"/>
              <a:ea typeface="Lato"/>
              <a:cs typeface="Lato"/>
              <a:sym typeface="Lato"/>
            </a:endParaRPr>
          </a:p>
          <a:p>
            <a:pPr indent="0" lvl="0" marL="0" marR="0" rtl="0" algn="just">
              <a:lnSpc>
                <a:spcPct val="155555"/>
              </a:lnSpc>
              <a:spcBef>
                <a:spcPts val="750"/>
              </a:spcBef>
              <a:spcAft>
                <a:spcPts val="0"/>
              </a:spcAft>
              <a:buNone/>
            </a:pPr>
            <a:r>
              <a:t/>
            </a:r>
            <a:endParaRPr sz="1600">
              <a:solidFill>
                <a:srgbClr val="666666"/>
              </a:solidFill>
              <a:latin typeface="Lato"/>
              <a:ea typeface="Lato"/>
              <a:cs typeface="Lato"/>
              <a:sym typeface="Lato"/>
            </a:endParaRPr>
          </a:p>
          <a:p>
            <a:pPr indent="0" lvl="0" marL="0" marR="0" rtl="0" algn="just">
              <a:lnSpc>
                <a:spcPct val="155555"/>
              </a:lnSpc>
              <a:spcBef>
                <a:spcPts val="750"/>
              </a:spcBef>
              <a:spcAft>
                <a:spcPts val="0"/>
              </a:spcAft>
              <a:buNone/>
            </a:pPr>
            <a:r>
              <a:t/>
            </a:r>
            <a:endParaRPr sz="1600">
              <a:solidFill>
                <a:srgbClr val="666666"/>
              </a:solidFill>
              <a:latin typeface="Lato"/>
              <a:ea typeface="Lato"/>
              <a:cs typeface="Lato"/>
              <a:sym typeface="Lato"/>
            </a:endParaRPr>
          </a:p>
          <a:p>
            <a:pPr indent="0" lvl="0" marL="0" marR="0" rtl="0" algn="just">
              <a:lnSpc>
                <a:spcPct val="155555"/>
              </a:lnSpc>
              <a:spcBef>
                <a:spcPts val="750"/>
              </a:spcBef>
              <a:spcAft>
                <a:spcPts val="0"/>
              </a:spcAft>
              <a:buNone/>
            </a:pPr>
            <a:r>
              <a:t/>
            </a:r>
            <a:endParaRPr sz="1600">
              <a:solidFill>
                <a:srgbClr val="666666"/>
              </a:solidFill>
              <a:latin typeface="Lato"/>
              <a:ea typeface="Lato"/>
              <a:cs typeface="Lato"/>
              <a:sym typeface="Lato"/>
            </a:endParaRPr>
          </a:p>
          <a:p>
            <a:pPr indent="-330200" lvl="0" marL="457200" marR="0" rtl="0" algn="just">
              <a:lnSpc>
                <a:spcPct val="155555"/>
              </a:lnSpc>
              <a:spcBef>
                <a:spcPts val="750"/>
              </a:spcBef>
              <a:spcAft>
                <a:spcPts val="0"/>
              </a:spcAft>
              <a:buSzPts val="1600"/>
              <a:buFont typeface="Lato"/>
              <a:buChar char="●"/>
            </a:pPr>
            <a:r>
              <a:rPr lang="en-US" sz="1600">
                <a:latin typeface="Lato"/>
                <a:ea typeface="Lato"/>
                <a:cs typeface="Lato"/>
                <a:sym typeface="Lato"/>
              </a:rPr>
              <a:t>Accuracy = </a:t>
            </a:r>
            <a:r>
              <a:rPr lang="en-US" sz="1600">
                <a:latin typeface="Lato"/>
                <a:ea typeface="Lato"/>
                <a:cs typeface="Lato"/>
                <a:sym typeface="Lato"/>
              </a:rPr>
              <a:t>70.94</a:t>
            </a:r>
            <a:r>
              <a:rPr lang="en-US" sz="1600">
                <a:latin typeface="Lato"/>
                <a:ea typeface="Lato"/>
                <a:cs typeface="Lato"/>
                <a:sym typeface="Lato"/>
              </a:rPr>
              <a:t>% </a:t>
            </a:r>
            <a:endParaRPr sz="1600">
              <a:latin typeface="Lato"/>
              <a:ea typeface="Lato"/>
              <a:cs typeface="Lato"/>
              <a:sym typeface="Lato"/>
            </a:endParaRPr>
          </a:p>
          <a:p>
            <a:pPr indent="-330200" lvl="0" marL="457200" marR="0" rtl="0" algn="just">
              <a:lnSpc>
                <a:spcPct val="155555"/>
              </a:lnSpc>
              <a:spcBef>
                <a:spcPts val="0"/>
              </a:spcBef>
              <a:spcAft>
                <a:spcPts val="0"/>
              </a:spcAft>
              <a:buSzPts val="1600"/>
              <a:buFont typeface="Lato"/>
              <a:buChar char="●"/>
            </a:pPr>
            <a:r>
              <a:rPr lang="en-US" sz="1600">
                <a:latin typeface="Lato"/>
                <a:ea typeface="Lato"/>
                <a:cs typeface="Lato"/>
                <a:sym typeface="Lato"/>
              </a:rPr>
              <a:t>Recall = 63.83%</a:t>
            </a:r>
            <a:endParaRPr sz="1600">
              <a:latin typeface="Lato"/>
              <a:ea typeface="Lato"/>
              <a:cs typeface="Lato"/>
              <a:sym typeface="Lato"/>
            </a:endParaRPr>
          </a:p>
        </p:txBody>
      </p:sp>
      <p:sp>
        <p:nvSpPr>
          <p:cNvPr id="385" name="Google Shape;385;p59"/>
          <p:cNvSpPr txBox="1"/>
          <p:nvPr>
            <p:ph idx="1" type="body"/>
          </p:nvPr>
        </p:nvSpPr>
        <p:spPr>
          <a:xfrm>
            <a:off x="512025" y="65800"/>
            <a:ext cx="6855900" cy="101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sz="6000"/>
              <a:t>Decision Tree</a:t>
            </a:r>
            <a:endParaRPr sz="6000"/>
          </a:p>
        </p:txBody>
      </p:sp>
      <p:sp>
        <p:nvSpPr>
          <p:cNvPr id="386" name="Google Shape;386;p59"/>
          <p:cNvSpPr txBox="1"/>
          <p:nvPr>
            <p:ph idx="2" type="body"/>
          </p:nvPr>
        </p:nvSpPr>
        <p:spPr>
          <a:xfrm>
            <a:off x="512017" y="667599"/>
            <a:ext cx="6855900" cy="7113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3500"/>
              <a:buNone/>
            </a:pPr>
            <a:r>
              <a:rPr lang="en-US"/>
              <a:t>Confusion Matrix</a:t>
            </a:r>
            <a:endParaRPr/>
          </a:p>
        </p:txBody>
      </p:sp>
      <p:cxnSp>
        <p:nvCxnSpPr>
          <p:cNvPr id="387" name="Google Shape;387;p59"/>
          <p:cNvCxnSpPr/>
          <p:nvPr/>
        </p:nvCxnSpPr>
        <p:spPr>
          <a:xfrm>
            <a:off x="503238" y="666885"/>
            <a:ext cx="6192000" cy="6600"/>
          </a:xfrm>
          <a:prstGeom prst="straightConnector1">
            <a:avLst/>
          </a:prstGeom>
          <a:noFill/>
          <a:ln cap="flat" cmpd="sng" w="9525">
            <a:solidFill>
              <a:srgbClr val="AF3D35"/>
            </a:solidFill>
            <a:prstDash val="solid"/>
            <a:miter lim="800000"/>
            <a:headEnd len="med" w="med" type="oval"/>
            <a:tailEnd len="sm" w="sm" type="none"/>
          </a:ln>
        </p:spPr>
      </p:cxnSp>
      <p:sp>
        <p:nvSpPr>
          <p:cNvPr id="388" name="Google Shape;388;p59"/>
          <p:cNvSpPr/>
          <p:nvPr/>
        </p:nvSpPr>
        <p:spPr>
          <a:xfrm>
            <a:off x="7504025" y="372100"/>
            <a:ext cx="13920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9"/>
          <p:cNvSpPr/>
          <p:nvPr/>
        </p:nvSpPr>
        <p:spPr>
          <a:xfrm>
            <a:off x="299150" y="4641200"/>
            <a:ext cx="26307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90" name="Google Shape;390;p59"/>
          <p:cNvGraphicFramePr/>
          <p:nvPr/>
        </p:nvGraphicFramePr>
        <p:xfrm>
          <a:off x="1155463" y="1816113"/>
          <a:ext cx="3000000" cy="3000000"/>
        </p:xfrm>
        <a:graphic>
          <a:graphicData uri="http://schemas.openxmlformats.org/drawingml/2006/table">
            <a:tbl>
              <a:tblPr>
                <a:noFill/>
                <a:tableStyleId>{14EF4CC7-6B04-4F51-9E85-89739D0CF456}</a:tableStyleId>
              </a:tblPr>
              <a:tblGrid>
                <a:gridCol w="2197425"/>
                <a:gridCol w="1909950"/>
                <a:gridCol w="1938700"/>
              </a:tblGrid>
              <a:tr h="387875">
                <a:tc>
                  <a:txBody>
                    <a:bodyPr>
                      <a:noAutofit/>
                    </a:bodyPr>
                    <a:lstStyle/>
                    <a:p>
                      <a:pPr indent="0" lvl="0" marL="0" rtl="0" algn="ctr">
                        <a:spcBef>
                          <a:spcPts val="0"/>
                        </a:spcBef>
                        <a:spcAft>
                          <a:spcPts val="0"/>
                        </a:spcAft>
                        <a:buNone/>
                      </a:pPr>
                      <a:r>
                        <a:t/>
                      </a:r>
                      <a:endParaRPr b="1">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a:latin typeface="Lato"/>
                          <a:ea typeface="Lato"/>
                          <a:cs typeface="Lato"/>
                          <a:sym typeface="Lato"/>
                        </a:rPr>
                        <a:t>True Bad</a:t>
                      </a:r>
                      <a:endParaRPr b="1">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4"/>
                    </a:solidFill>
                  </a:tcPr>
                </a:tc>
                <a:tc>
                  <a:txBody>
                    <a:bodyPr>
                      <a:noAutofit/>
                    </a:bodyPr>
                    <a:lstStyle/>
                    <a:p>
                      <a:pPr indent="0" lvl="0" marL="0" rtl="0" algn="ctr">
                        <a:spcBef>
                          <a:spcPts val="0"/>
                        </a:spcBef>
                        <a:spcAft>
                          <a:spcPts val="0"/>
                        </a:spcAft>
                        <a:buNone/>
                      </a:pPr>
                      <a:r>
                        <a:rPr b="1" lang="en-US">
                          <a:latin typeface="Lato"/>
                          <a:ea typeface="Lato"/>
                          <a:cs typeface="Lato"/>
                          <a:sym typeface="Lato"/>
                        </a:rPr>
                        <a:t>True Good</a:t>
                      </a:r>
                      <a:endParaRPr b="1">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4"/>
                    </a:solidFill>
                  </a:tcPr>
                </a:tc>
              </a:tr>
              <a:tr h="383550">
                <a:tc>
                  <a:txBody>
                    <a:bodyPr>
                      <a:noAutofit/>
                    </a:bodyPr>
                    <a:lstStyle/>
                    <a:p>
                      <a:pPr indent="0" lvl="0" marL="0" rtl="0" algn="ctr">
                        <a:spcBef>
                          <a:spcPts val="0"/>
                        </a:spcBef>
                        <a:spcAft>
                          <a:spcPts val="0"/>
                        </a:spcAft>
                        <a:buNone/>
                      </a:pPr>
                      <a:r>
                        <a:rPr b="1" lang="en-US">
                          <a:latin typeface="Lato"/>
                          <a:ea typeface="Lato"/>
                          <a:cs typeface="Lato"/>
                          <a:sym typeface="Lato"/>
                        </a:rPr>
                        <a:t>Predicted Bad</a:t>
                      </a:r>
                      <a:endParaRPr b="1">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US">
                          <a:latin typeface="Lato"/>
                          <a:ea typeface="Lato"/>
                          <a:cs typeface="Lato"/>
                          <a:sym typeface="Lato"/>
                        </a:rPr>
                        <a:t>107</a:t>
                      </a:r>
                      <a:endParaRPr>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US">
                          <a:latin typeface="Lato"/>
                          <a:ea typeface="Lato"/>
                          <a:cs typeface="Lato"/>
                          <a:sym typeface="Lato"/>
                        </a:rPr>
                        <a:t>68</a:t>
                      </a:r>
                      <a:endParaRPr>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r h="383550">
                <a:tc>
                  <a:txBody>
                    <a:bodyPr>
                      <a:noAutofit/>
                    </a:bodyPr>
                    <a:lstStyle/>
                    <a:p>
                      <a:pPr indent="0" lvl="0" marL="0" rtl="0" algn="ctr">
                        <a:spcBef>
                          <a:spcPts val="0"/>
                        </a:spcBef>
                        <a:spcAft>
                          <a:spcPts val="0"/>
                        </a:spcAft>
                        <a:buNone/>
                      </a:pPr>
                      <a:r>
                        <a:rPr b="1" lang="en-US">
                          <a:latin typeface="Lato"/>
                          <a:ea typeface="Lato"/>
                          <a:cs typeface="Lato"/>
                          <a:sym typeface="Lato"/>
                        </a:rPr>
                        <a:t>Predicted Good</a:t>
                      </a:r>
                      <a:endParaRPr b="1">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US">
                          <a:latin typeface="Lato"/>
                          <a:ea typeface="Lato"/>
                          <a:cs typeface="Lato"/>
                          <a:sym typeface="Lato"/>
                        </a:rPr>
                        <a:t>25</a:t>
                      </a:r>
                      <a:endParaRPr>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US">
                          <a:latin typeface="Lato"/>
                          <a:ea typeface="Lato"/>
                          <a:cs typeface="Lato"/>
                          <a:sym typeface="Lato"/>
                        </a:rPr>
                        <a:t>120</a:t>
                      </a:r>
                      <a:endParaRPr>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bl>
          </a:graphicData>
        </a:graphic>
      </p:graphicFrame>
      <p:cxnSp>
        <p:nvCxnSpPr>
          <p:cNvPr id="391" name="Google Shape;391;p59"/>
          <p:cNvCxnSpPr/>
          <p:nvPr/>
        </p:nvCxnSpPr>
        <p:spPr>
          <a:xfrm>
            <a:off x="1141925" y="1834875"/>
            <a:ext cx="2196300" cy="361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0"/>
          <p:cNvSpPr txBox="1"/>
          <p:nvPr>
            <p:ph idx="1" type="body"/>
          </p:nvPr>
        </p:nvSpPr>
        <p:spPr>
          <a:xfrm>
            <a:off x="503185" y="423700"/>
            <a:ext cx="8282100" cy="597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sz="6000"/>
              <a:t>Random Forest</a:t>
            </a:r>
            <a:endParaRPr sz="6000"/>
          </a:p>
        </p:txBody>
      </p:sp>
      <p:sp>
        <p:nvSpPr>
          <p:cNvPr id="397" name="Google Shape;397;p60"/>
          <p:cNvSpPr txBox="1"/>
          <p:nvPr>
            <p:ph idx="2" type="body"/>
          </p:nvPr>
        </p:nvSpPr>
        <p:spPr>
          <a:xfrm>
            <a:off x="503260" y="842625"/>
            <a:ext cx="7519500" cy="4236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sz="3500"/>
              <a:t>Random Forest</a:t>
            </a:r>
            <a:endParaRPr sz="3500"/>
          </a:p>
          <a:p>
            <a:pPr indent="0" lvl="0" marL="0" rtl="0" algn="l">
              <a:lnSpc>
                <a:spcPct val="90000"/>
              </a:lnSpc>
              <a:spcBef>
                <a:spcPts val="0"/>
              </a:spcBef>
              <a:spcAft>
                <a:spcPts val="0"/>
              </a:spcAft>
              <a:buClr>
                <a:srgbClr val="262626"/>
              </a:buClr>
              <a:buSzPts val="1200"/>
              <a:buNone/>
            </a:pPr>
            <a:r>
              <a:t/>
            </a:r>
            <a:endParaRPr sz="3500"/>
          </a:p>
        </p:txBody>
      </p:sp>
      <p:cxnSp>
        <p:nvCxnSpPr>
          <p:cNvPr id="398" name="Google Shape;398;p60"/>
          <p:cNvCxnSpPr/>
          <p:nvPr/>
        </p:nvCxnSpPr>
        <p:spPr>
          <a:xfrm>
            <a:off x="503238" y="844190"/>
            <a:ext cx="7839300" cy="18000"/>
          </a:xfrm>
          <a:prstGeom prst="straightConnector1">
            <a:avLst/>
          </a:prstGeom>
          <a:noFill/>
          <a:ln cap="flat" cmpd="sng" w="9525">
            <a:solidFill>
              <a:srgbClr val="AF3D35"/>
            </a:solidFill>
            <a:prstDash val="solid"/>
            <a:miter lim="800000"/>
            <a:headEnd len="med" w="med" type="oval"/>
            <a:tailEnd len="sm" w="sm" type="none"/>
          </a:ln>
        </p:spPr>
      </p:cxnSp>
      <p:sp>
        <p:nvSpPr>
          <p:cNvPr id="399" name="Google Shape;399;p60"/>
          <p:cNvSpPr txBox="1"/>
          <p:nvPr/>
        </p:nvSpPr>
        <p:spPr>
          <a:xfrm>
            <a:off x="512025" y="1578475"/>
            <a:ext cx="4572900" cy="2808900"/>
          </a:xfrm>
          <a:prstGeom prst="rect">
            <a:avLst/>
          </a:prstGeom>
          <a:noFill/>
          <a:ln>
            <a:noFill/>
          </a:ln>
        </p:spPr>
        <p:txBody>
          <a:bodyPr anchorCtr="0" anchor="t" bIns="0" lIns="0" spcFirstLastPara="1" rIns="0" wrap="square" tIns="0">
            <a:noAutofit/>
          </a:bodyPr>
          <a:lstStyle/>
          <a:p>
            <a:pPr indent="0" lvl="0" marL="457200" marR="0" rtl="0" algn="l">
              <a:lnSpc>
                <a:spcPct val="150000"/>
              </a:lnSpc>
              <a:spcBef>
                <a:spcPts val="0"/>
              </a:spcBef>
              <a:spcAft>
                <a:spcPts val="0"/>
              </a:spcAft>
              <a:buNone/>
            </a:pPr>
            <a:r>
              <a:t/>
            </a:r>
            <a:endParaRPr b="1" sz="1600">
              <a:solidFill>
                <a:srgbClr val="262626"/>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666666"/>
              </a:buClr>
              <a:buSzPts val="1800"/>
              <a:buFont typeface="Lato"/>
              <a:buChar char="●"/>
            </a:pPr>
            <a:r>
              <a:rPr b="1" lang="en-US" sz="1800">
                <a:solidFill>
                  <a:srgbClr val="666666"/>
                </a:solidFill>
                <a:latin typeface="Lato"/>
                <a:ea typeface="Lato"/>
                <a:cs typeface="Lato"/>
                <a:sym typeface="Lato"/>
              </a:rPr>
              <a:t>Ensemble Algorithm</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US" sz="1800">
                <a:solidFill>
                  <a:srgbClr val="666666"/>
                </a:solidFill>
                <a:latin typeface="Lato"/>
                <a:ea typeface="Lato"/>
                <a:cs typeface="Lato"/>
                <a:sym typeface="Lato"/>
              </a:rPr>
              <a:t>Reduce chances of over-fitting</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US" sz="1800">
                <a:solidFill>
                  <a:srgbClr val="666666"/>
                </a:solidFill>
                <a:latin typeface="Lato"/>
                <a:ea typeface="Lato"/>
                <a:cs typeface="Lato"/>
                <a:sym typeface="Lato"/>
              </a:rPr>
              <a:t>Higher model performance or accuracy</a:t>
            </a:r>
            <a:endParaRPr b="1" sz="1800">
              <a:solidFill>
                <a:srgbClr val="666666"/>
              </a:solidFill>
              <a:latin typeface="Lato"/>
              <a:ea typeface="Lato"/>
              <a:cs typeface="Lato"/>
              <a:sym typeface="Lato"/>
            </a:endParaRPr>
          </a:p>
          <a:p>
            <a:pPr indent="-342900" lvl="0" marL="457200" rtl="0" algn="just">
              <a:lnSpc>
                <a:spcPct val="155555"/>
              </a:lnSpc>
              <a:spcBef>
                <a:spcPts val="0"/>
              </a:spcBef>
              <a:spcAft>
                <a:spcPts val="0"/>
              </a:spcAft>
              <a:buClr>
                <a:srgbClr val="666666"/>
              </a:buClr>
              <a:buSzPts val="1800"/>
              <a:buFont typeface="Lato"/>
              <a:buChar char="●"/>
            </a:pPr>
            <a:r>
              <a:rPr b="1" lang="en-US" sz="1600">
                <a:solidFill>
                  <a:srgbClr val="666666"/>
                </a:solidFill>
                <a:latin typeface="Lato"/>
                <a:ea typeface="Lato"/>
                <a:cs typeface="Lato"/>
                <a:sym typeface="Lato"/>
              </a:rPr>
              <a:t>Accuracy = 83.75%</a:t>
            </a:r>
            <a:endParaRPr b="1" sz="1800">
              <a:solidFill>
                <a:srgbClr val="666666"/>
              </a:solidFill>
              <a:latin typeface="Lato"/>
              <a:ea typeface="Lato"/>
              <a:cs typeface="Lato"/>
              <a:sym typeface="Lato"/>
            </a:endParaRPr>
          </a:p>
          <a:p>
            <a:pPr indent="0" lvl="0" marL="457200" marR="0" rtl="0" algn="l">
              <a:lnSpc>
                <a:spcPct val="90000"/>
              </a:lnSpc>
              <a:spcBef>
                <a:spcPts val="0"/>
              </a:spcBef>
              <a:spcAft>
                <a:spcPts val="0"/>
              </a:spcAft>
              <a:buNone/>
            </a:pPr>
            <a:r>
              <a:t/>
            </a:r>
            <a:endParaRPr b="1">
              <a:solidFill>
                <a:srgbClr val="262626"/>
              </a:solidFill>
              <a:latin typeface="Calibri"/>
              <a:ea typeface="Calibri"/>
              <a:cs typeface="Calibri"/>
              <a:sym typeface="Calibri"/>
            </a:endParaRPr>
          </a:p>
        </p:txBody>
      </p:sp>
      <p:sp>
        <p:nvSpPr>
          <p:cNvPr id="400" name="Google Shape;400;p60"/>
          <p:cNvSpPr txBox="1"/>
          <p:nvPr/>
        </p:nvSpPr>
        <p:spPr>
          <a:xfrm>
            <a:off x="4834121" y="3409486"/>
            <a:ext cx="3796201" cy="16619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62626"/>
              </a:buClr>
              <a:buSzPts val="1200"/>
              <a:buFont typeface="Arial"/>
              <a:buNone/>
            </a:pPr>
            <a:r>
              <a:t/>
            </a:r>
            <a:endParaRPr/>
          </a:p>
        </p:txBody>
      </p:sp>
      <p:sp>
        <p:nvSpPr>
          <p:cNvPr id="401" name="Google Shape;401;p60"/>
          <p:cNvSpPr txBox="1"/>
          <p:nvPr/>
        </p:nvSpPr>
        <p:spPr>
          <a:xfrm>
            <a:off x="4834121" y="3774387"/>
            <a:ext cx="3796201" cy="612969"/>
          </a:xfrm>
          <a:prstGeom prst="rect">
            <a:avLst/>
          </a:prstGeom>
          <a:noFill/>
          <a:ln>
            <a:noFill/>
          </a:ln>
        </p:spPr>
        <p:txBody>
          <a:bodyPr anchorCtr="0" anchor="t" bIns="0" lIns="0" spcFirstLastPara="1" rIns="0" wrap="square" tIns="0">
            <a:noAutofit/>
          </a:bodyPr>
          <a:lstStyle/>
          <a:p>
            <a:pPr indent="0" lvl="0" marL="0" marR="0" rtl="0" algn="just">
              <a:lnSpc>
                <a:spcPct val="155555"/>
              </a:lnSpc>
              <a:spcBef>
                <a:spcPts val="0"/>
              </a:spcBef>
              <a:spcAft>
                <a:spcPts val="0"/>
              </a:spcAft>
              <a:buClr>
                <a:srgbClr val="7F7F7F"/>
              </a:buClr>
              <a:buSzPts val="900"/>
              <a:buFont typeface="Arial"/>
              <a:buNone/>
            </a:pPr>
            <a:r>
              <a:t/>
            </a:r>
            <a:endParaRPr/>
          </a:p>
        </p:txBody>
      </p:sp>
      <p:sp>
        <p:nvSpPr>
          <p:cNvPr id="402" name="Google Shape;402;p60"/>
          <p:cNvSpPr/>
          <p:nvPr/>
        </p:nvSpPr>
        <p:spPr>
          <a:xfrm>
            <a:off x="7504025" y="372100"/>
            <a:ext cx="13920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0"/>
          <p:cNvSpPr/>
          <p:nvPr/>
        </p:nvSpPr>
        <p:spPr>
          <a:xfrm>
            <a:off x="299150" y="4641200"/>
            <a:ext cx="26307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4" name="Google Shape;404;p60"/>
          <p:cNvPicPr preferRelativeResize="0"/>
          <p:nvPr/>
        </p:nvPicPr>
        <p:blipFill rotWithShape="1">
          <a:blip r:embed="rId3">
            <a:alphaModFix/>
          </a:blip>
          <a:srcRect b="0" l="-6069" r="6069" t="0"/>
          <a:stretch/>
        </p:blipFill>
        <p:spPr>
          <a:xfrm>
            <a:off x="5038549" y="1266225"/>
            <a:ext cx="3302175" cy="3302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1"/>
          <p:cNvSpPr/>
          <p:nvPr/>
        </p:nvSpPr>
        <p:spPr>
          <a:xfrm>
            <a:off x="299150" y="4641200"/>
            <a:ext cx="26307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1"/>
          <p:cNvSpPr txBox="1"/>
          <p:nvPr>
            <p:ph idx="1" type="body"/>
          </p:nvPr>
        </p:nvSpPr>
        <p:spPr>
          <a:xfrm>
            <a:off x="512025" y="17000"/>
            <a:ext cx="6855900" cy="101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sz="6000"/>
              <a:t>Random Forest</a:t>
            </a:r>
            <a:endParaRPr sz="6000"/>
          </a:p>
        </p:txBody>
      </p:sp>
      <p:pic>
        <p:nvPicPr>
          <p:cNvPr id="411" name="Google Shape;411;p61"/>
          <p:cNvPicPr preferRelativeResize="0"/>
          <p:nvPr/>
        </p:nvPicPr>
        <p:blipFill>
          <a:blip r:embed="rId3">
            <a:alphaModFix/>
          </a:blip>
          <a:stretch>
            <a:fillRect/>
          </a:stretch>
        </p:blipFill>
        <p:spPr>
          <a:xfrm>
            <a:off x="1098822" y="1030400"/>
            <a:ext cx="6405203" cy="3976826"/>
          </a:xfrm>
          <a:prstGeom prst="rect">
            <a:avLst/>
          </a:prstGeom>
          <a:noFill/>
          <a:ln>
            <a:noFill/>
          </a:ln>
        </p:spPr>
      </p:pic>
      <p:sp>
        <p:nvSpPr>
          <p:cNvPr id="412" name="Google Shape;412;p61"/>
          <p:cNvSpPr txBox="1"/>
          <p:nvPr>
            <p:ph idx="2" type="body"/>
          </p:nvPr>
        </p:nvSpPr>
        <p:spPr>
          <a:xfrm>
            <a:off x="512017" y="667599"/>
            <a:ext cx="6855900" cy="7113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3500"/>
              <a:buNone/>
            </a:pPr>
            <a:r>
              <a:rPr lang="en-US"/>
              <a:t>Variable importance</a:t>
            </a:r>
            <a:endParaRPr/>
          </a:p>
        </p:txBody>
      </p:sp>
      <p:cxnSp>
        <p:nvCxnSpPr>
          <p:cNvPr id="413" name="Google Shape;413;p61"/>
          <p:cNvCxnSpPr/>
          <p:nvPr/>
        </p:nvCxnSpPr>
        <p:spPr>
          <a:xfrm>
            <a:off x="503238" y="666885"/>
            <a:ext cx="6192000" cy="6600"/>
          </a:xfrm>
          <a:prstGeom prst="straightConnector1">
            <a:avLst/>
          </a:prstGeom>
          <a:noFill/>
          <a:ln cap="flat" cmpd="sng" w="9525">
            <a:solidFill>
              <a:srgbClr val="AF3D35"/>
            </a:solidFill>
            <a:prstDash val="solid"/>
            <a:miter lim="800000"/>
            <a:headEnd len="med" w="med" type="oval"/>
            <a:tailEnd len="sm" w="sm" type="none"/>
          </a:ln>
        </p:spPr>
      </p:cxnSp>
      <p:sp>
        <p:nvSpPr>
          <p:cNvPr id="414" name="Google Shape;414;p61"/>
          <p:cNvSpPr/>
          <p:nvPr/>
        </p:nvSpPr>
        <p:spPr>
          <a:xfrm>
            <a:off x="7504025" y="372100"/>
            <a:ext cx="13920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418" name="Shape 418"/>
        <p:cNvGrpSpPr/>
        <p:nvPr/>
      </p:nvGrpSpPr>
      <p:grpSpPr>
        <a:xfrm>
          <a:off x="0" y="0"/>
          <a:ext cx="0" cy="0"/>
          <a:chOff x="0" y="0"/>
          <a:chExt cx="0" cy="0"/>
        </a:xfrm>
      </p:grpSpPr>
      <p:sp>
        <p:nvSpPr>
          <p:cNvPr id="419" name="Google Shape;419;p62"/>
          <p:cNvSpPr txBox="1"/>
          <p:nvPr>
            <p:ph idx="1" type="body"/>
          </p:nvPr>
        </p:nvSpPr>
        <p:spPr>
          <a:xfrm>
            <a:off x="512025" y="1194925"/>
            <a:ext cx="3378300" cy="3077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532837"/>
              </a:buClr>
              <a:buSzPts val="15000"/>
              <a:buNone/>
            </a:pPr>
            <a:r>
              <a:rPr lang="en-US">
                <a:solidFill>
                  <a:srgbClr val="532837"/>
                </a:solidFill>
              </a:rPr>
              <a:t>CONCLU</a:t>
            </a:r>
            <a:endParaRPr>
              <a:solidFill>
                <a:srgbClr val="532837"/>
              </a:solidFill>
            </a:endParaRPr>
          </a:p>
          <a:p>
            <a:pPr indent="0" lvl="0" marL="0" rtl="0" algn="l">
              <a:lnSpc>
                <a:spcPct val="80000"/>
              </a:lnSpc>
              <a:spcBef>
                <a:spcPts val="0"/>
              </a:spcBef>
              <a:spcAft>
                <a:spcPts val="0"/>
              </a:spcAft>
              <a:buClr>
                <a:srgbClr val="532837"/>
              </a:buClr>
              <a:buSzPts val="15000"/>
              <a:buNone/>
            </a:pPr>
            <a:r>
              <a:rPr lang="en-US">
                <a:solidFill>
                  <a:srgbClr val="532837"/>
                </a:solidFill>
              </a:rPr>
              <a:t>SION</a:t>
            </a:r>
            <a:endParaRPr>
              <a:solidFill>
                <a:srgbClr val="532837"/>
              </a:solidFill>
            </a:endParaRPr>
          </a:p>
        </p:txBody>
      </p:sp>
      <p:sp>
        <p:nvSpPr>
          <p:cNvPr id="420" name="Google Shape;420;p62"/>
          <p:cNvSpPr txBox="1"/>
          <p:nvPr>
            <p:ph idx="2" type="body"/>
          </p:nvPr>
        </p:nvSpPr>
        <p:spPr>
          <a:xfrm>
            <a:off x="512031" y="2020551"/>
            <a:ext cx="4059970" cy="611436"/>
          </a:xfrm>
          <a:prstGeom prst="rect">
            <a:avLst/>
          </a:prstGeom>
          <a:no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FEFEFE"/>
              </a:buClr>
              <a:buSzPts val="3500"/>
              <a:buNone/>
            </a:pPr>
            <a:r>
              <a:rPr lang="en-US"/>
              <a:t>CONCLUSION</a:t>
            </a:r>
            <a:endParaRPr/>
          </a:p>
        </p:txBody>
      </p:sp>
      <p:sp>
        <p:nvSpPr>
          <p:cNvPr id="421" name="Google Shape;421;p62"/>
          <p:cNvSpPr txBox="1"/>
          <p:nvPr/>
        </p:nvSpPr>
        <p:spPr>
          <a:xfrm>
            <a:off x="561368" y="2582559"/>
            <a:ext cx="4010633" cy="345991"/>
          </a:xfrm>
          <a:prstGeom prst="rect">
            <a:avLst/>
          </a:prstGeom>
          <a:noFill/>
          <a:ln>
            <a:noFill/>
          </a:ln>
        </p:spPr>
        <p:txBody>
          <a:bodyPr anchorCtr="0" anchor="t" bIns="0" lIns="0" spcFirstLastPara="1" rIns="0" wrap="square" tIns="72000">
            <a:noAutofit/>
          </a:bodyPr>
          <a:lstStyle/>
          <a:p>
            <a:pPr indent="0" lvl="0" marL="0" marR="0" rtl="0" algn="l">
              <a:lnSpc>
                <a:spcPct val="90000"/>
              </a:lnSpc>
              <a:spcBef>
                <a:spcPts val="0"/>
              </a:spcBef>
              <a:spcAft>
                <a:spcPts val="0"/>
              </a:spcAft>
              <a:buClr>
                <a:srgbClr val="FEFEFE"/>
              </a:buClr>
              <a:buSzPts val="1500"/>
              <a:buFont typeface="Arial"/>
              <a:buNone/>
            </a:pPr>
            <a:r>
              <a:rPr b="1" lang="en-US" sz="1500">
                <a:solidFill>
                  <a:srgbClr val="FEFEFE"/>
                </a:solidFill>
                <a:latin typeface="Raleway Black"/>
                <a:ea typeface="Raleway Black"/>
                <a:cs typeface="Raleway Black"/>
                <a:sym typeface="Raleway Black"/>
              </a:rPr>
              <a:t>HOW TO DETERMINE A GOOD WINE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6"/>
          <p:cNvSpPr txBox="1"/>
          <p:nvPr>
            <p:ph idx="1" type="body"/>
          </p:nvPr>
        </p:nvSpPr>
        <p:spPr>
          <a:xfrm>
            <a:off x="2550806" y="545121"/>
            <a:ext cx="4059970" cy="457197"/>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1"/>
              </a:buClr>
              <a:buSzPts val="3500"/>
              <a:buNone/>
            </a:pPr>
            <a:r>
              <a:rPr lang="en-US"/>
              <a:t>Overview</a:t>
            </a:r>
            <a:endParaRPr/>
          </a:p>
        </p:txBody>
      </p:sp>
      <p:sp>
        <p:nvSpPr>
          <p:cNvPr id="154" name="Google Shape;154;p36"/>
          <p:cNvSpPr txBox="1"/>
          <p:nvPr>
            <p:ph idx="3" type="body"/>
          </p:nvPr>
        </p:nvSpPr>
        <p:spPr>
          <a:xfrm>
            <a:off x="2550807" y="1600200"/>
            <a:ext cx="1915686" cy="254979"/>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Clr>
                <a:schemeClr val="accent2"/>
              </a:buClr>
              <a:buSzPts val="3000"/>
              <a:buNone/>
            </a:pPr>
            <a:r>
              <a:rPr lang="en-US"/>
              <a:t>01</a:t>
            </a:r>
            <a:endParaRPr/>
          </a:p>
        </p:txBody>
      </p:sp>
      <p:sp>
        <p:nvSpPr>
          <p:cNvPr id="155" name="Google Shape;155;p36"/>
          <p:cNvSpPr txBox="1"/>
          <p:nvPr>
            <p:ph idx="4" type="body"/>
          </p:nvPr>
        </p:nvSpPr>
        <p:spPr>
          <a:xfrm>
            <a:off x="4695089" y="1600200"/>
            <a:ext cx="1915686" cy="254979"/>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2"/>
              </a:buClr>
              <a:buSzPts val="1200"/>
              <a:buNone/>
            </a:pPr>
            <a:r>
              <a:rPr lang="en-US"/>
              <a:t>Intro to this data </a:t>
            </a:r>
            <a:endParaRPr/>
          </a:p>
        </p:txBody>
      </p:sp>
      <p:sp>
        <p:nvSpPr>
          <p:cNvPr id="156" name="Google Shape;156;p36"/>
          <p:cNvSpPr txBox="1"/>
          <p:nvPr>
            <p:ph idx="5" type="body"/>
          </p:nvPr>
        </p:nvSpPr>
        <p:spPr>
          <a:xfrm>
            <a:off x="2541957" y="2453054"/>
            <a:ext cx="1915800" cy="2550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Clr>
                <a:schemeClr val="accent3"/>
              </a:buClr>
              <a:buSzPts val="3000"/>
              <a:buNone/>
            </a:pPr>
            <a:r>
              <a:rPr lang="en-US">
                <a:solidFill>
                  <a:srgbClr val="6D8176"/>
                </a:solidFill>
              </a:rPr>
              <a:t>03</a:t>
            </a:r>
            <a:endParaRPr>
              <a:solidFill>
                <a:srgbClr val="6D8176"/>
              </a:solidFill>
            </a:endParaRPr>
          </a:p>
        </p:txBody>
      </p:sp>
      <p:sp>
        <p:nvSpPr>
          <p:cNvPr id="157" name="Google Shape;157;p36"/>
          <p:cNvSpPr txBox="1"/>
          <p:nvPr>
            <p:ph idx="6" type="body"/>
          </p:nvPr>
        </p:nvSpPr>
        <p:spPr>
          <a:xfrm>
            <a:off x="4686239" y="2529254"/>
            <a:ext cx="1915800" cy="255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3"/>
              </a:buClr>
              <a:buSzPts val="1200"/>
              <a:buNone/>
            </a:pPr>
            <a:r>
              <a:rPr lang="en-US">
                <a:solidFill>
                  <a:srgbClr val="6D8176"/>
                </a:solidFill>
              </a:rPr>
              <a:t>Logistic Regression</a:t>
            </a:r>
            <a:endParaRPr>
              <a:solidFill>
                <a:srgbClr val="6D8176"/>
              </a:solidFill>
            </a:endParaRPr>
          </a:p>
        </p:txBody>
      </p:sp>
      <p:sp>
        <p:nvSpPr>
          <p:cNvPr id="158" name="Google Shape;158;p36"/>
          <p:cNvSpPr txBox="1"/>
          <p:nvPr>
            <p:ph idx="7" type="body"/>
          </p:nvPr>
        </p:nvSpPr>
        <p:spPr>
          <a:xfrm>
            <a:off x="4699414" y="2058845"/>
            <a:ext cx="1915800" cy="255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A5A5A5"/>
              </a:buClr>
              <a:buSzPts val="3000"/>
              <a:buNone/>
            </a:pPr>
            <a:r>
              <a:rPr lang="en-US">
                <a:solidFill>
                  <a:srgbClr val="8A8F99"/>
                </a:solidFill>
              </a:rPr>
              <a:t>02</a:t>
            </a:r>
            <a:endParaRPr>
              <a:solidFill>
                <a:srgbClr val="8A8F99"/>
              </a:solidFill>
            </a:endParaRPr>
          </a:p>
        </p:txBody>
      </p:sp>
      <p:sp>
        <p:nvSpPr>
          <p:cNvPr id="159" name="Google Shape;159;p36"/>
          <p:cNvSpPr txBox="1"/>
          <p:nvPr>
            <p:ph idx="8" type="body"/>
          </p:nvPr>
        </p:nvSpPr>
        <p:spPr>
          <a:xfrm>
            <a:off x="2546339" y="2058845"/>
            <a:ext cx="1915800" cy="2550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Clr>
                <a:srgbClr val="A5A5A5"/>
              </a:buClr>
              <a:buSzPts val="1200"/>
              <a:buNone/>
            </a:pPr>
            <a:r>
              <a:rPr lang="en-US">
                <a:solidFill>
                  <a:srgbClr val="8A8F99"/>
                </a:solidFill>
              </a:rPr>
              <a:t>Visualize</a:t>
            </a:r>
            <a:r>
              <a:rPr lang="en-US">
                <a:solidFill>
                  <a:srgbClr val="8A8F99"/>
                </a:solidFill>
              </a:rPr>
              <a:t> the data</a:t>
            </a:r>
            <a:endParaRPr>
              <a:solidFill>
                <a:srgbClr val="8A8F99"/>
              </a:solidFill>
            </a:endParaRPr>
          </a:p>
        </p:txBody>
      </p:sp>
      <p:sp>
        <p:nvSpPr>
          <p:cNvPr id="160" name="Google Shape;160;p36"/>
          <p:cNvSpPr txBox="1"/>
          <p:nvPr>
            <p:ph idx="9" type="body"/>
          </p:nvPr>
        </p:nvSpPr>
        <p:spPr>
          <a:xfrm>
            <a:off x="4692802" y="3041143"/>
            <a:ext cx="1915800" cy="255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A5A5A5"/>
              </a:buClr>
              <a:buSzPts val="3000"/>
              <a:buNone/>
            </a:pPr>
            <a:r>
              <a:rPr lang="en-US">
                <a:solidFill>
                  <a:srgbClr val="C4A255"/>
                </a:solidFill>
              </a:rPr>
              <a:t>04</a:t>
            </a:r>
            <a:endParaRPr>
              <a:solidFill>
                <a:srgbClr val="C4A255"/>
              </a:solidFill>
            </a:endParaRPr>
          </a:p>
        </p:txBody>
      </p:sp>
      <p:sp>
        <p:nvSpPr>
          <p:cNvPr id="161" name="Google Shape;161;p36"/>
          <p:cNvSpPr txBox="1"/>
          <p:nvPr>
            <p:ph idx="13" type="body"/>
          </p:nvPr>
        </p:nvSpPr>
        <p:spPr>
          <a:xfrm>
            <a:off x="2552977" y="3092943"/>
            <a:ext cx="1915800" cy="2550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Clr>
                <a:srgbClr val="A5A5A5"/>
              </a:buClr>
              <a:buSzPts val="1200"/>
              <a:buNone/>
            </a:pPr>
            <a:r>
              <a:rPr lang="en-US">
                <a:solidFill>
                  <a:srgbClr val="C4A255"/>
                </a:solidFill>
              </a:rPr>
              <a:t>K-NN</a:t>
            </a:r>
            <a:endParaRPr>
              <a:solidFill>
                <a:srgbClr val="C4A255"/>
              </a:solidFill>
            </a:endParaRPr>
          </a:p>
        </p:txBody>
      </p:sp>
      <p:sp>
        <p:nvSpPr>
          <p:cNvPr id="162" name="Google Shape;162;p36"/>
          <p:cNvSpPr txBox="1"/>
          <p:nvPr>
            <p:ph idx="14" type="body"/>
          </p:nvPr>
        </p:nvSpPr>
        <p:spPr>
          <a:xfrm>
            <a:off x="2550745" y="3553047"/>
            <a:ext cx="1915800" cy="2550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Clr>
                <a:schemeClr val="accent5"/>
              </a:buClr>
              <a:buSzPts val="3000"/>
              <a:buNone/>
            </a:pPr>
            <a:r>
              <a:rPr lang="en-US"/>
              <a:t>05</a:t>
            </a:r>
            <a:endParaRPr/>
          </a:p>
        </p:txBody>
      </p:sp>
      <p:sp>
        <p:nvSpPr>
          <p:cNvPr id="163" name="Google Shape;163;p36"/>
          <p:cNvSpPr txBox="1"/>
          <p:nvPr>
            <p:ph idx="15" type="body"/>
          </p:nvPr>
        </p:nvSpPr>
        <p:spPr>
          <a:xfrm>
            <a:off x="4695027" y="3610022"/>
            <a:ext cx="1915800" cy="255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5"/>
              </a:buClr>
              <a:buSzPts val="1200"/>
              <a:buNone/>
            </a:pPr>
            <a:r>
              <a:rPr lang="en-US"/>
              <a:t>Classification</a:t>
            </a:r>
            <a:endParaRPr/>
          </a:p>
        </p:txBody>
      </p:sp>
      <p:sp>
        <p:nvSpPr>
          <p:cNvPr id="164" name="Google Shape;164;p36"/>
          <p:cNvSpPr txBox="1"/>
          <p:nvPr/>
        </p:nvSpPr>
        <p:spPr>
          <a:xfrm>
            <a:off x="4699414" y="4127052"/>
            <a:ext cx="1915800" cy="255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b="1" lang="en-US" sz="3000">
                <a:solidFill>
                  <a:srgbClr val="81A1C3"/>
                </a:solidFill>
                <a:latin typeface="Raleway Black"/>
                <a:ea typeface="Raleway Black"/>
                <a:cs typeface="Raleway Black"/>
                <a:sym typeface="Raleway Black"/>
              </a:rPr>
              <a:t>06</a:t>
            </a:r>
            <a:endParaRPr b="1" sz="3000">
              <a:solidFill>
                <a:srgbClr val="81A1C3"/>
              </a:solidFill>
              <a:latin typeface="Raleway Black"/>
              <a:ea typeface="Raleway Black"/>
              <a:cs typeface="Raleway Black"/>
              <a:sym typeface="Raleway Black"/>
            </a:endParaRPr>
          </a:p>
        </p:txBody>
      </p:sp>
      <p:sp>
        <p:nvSpPr>
          <p:cNvPr id="165" name="Google Shape;165;p36"/>
          <p:cNvSpPr txBox="1"/>
          <p:nvPr/>
        </p:nvSpPr>
        <p:spPr>
          <a:xfrm>
            <a:off x="2546339" y="4127052"/>
            <a:ext cx="1915800" cy="2550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b="1" lang="en-US" sz="1200">
                <a:solidFill>
                  <a:srgbClr val="81A1C3"/>
                </a:solidFill>
                <a:latin typeface="Raleway Black"/>
                <a:ea typeface="Raleway Black"/>
                <a:cs typeface="Raleway Black"/>
                <a:sym typeface="Raleway Black"/>
              </a:rPr>
              <a:t>Conclusion</a:t>
            </a:r>
            <a:endParaRPr b="1" sz="1200">
              <a:solidFill>
                <a:srgbClr val="81A1C3"/>
              </a:solidFill>
              <a:latin typeface="Raleway Black"/>
              <a:ea typeface="Raleway Black"/>
              <a:cs typeface="Raleway Black"/>
              <a:sym typeface="Raleway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grpSp>
        <p:nvGrpSpPr>
          <p:cNvPr id="426" name="Google Shape;426;p63"/>
          <p:cNvGrpSpPr/>
          <p:nvPr/>
        </p:nvGrpSpPr>
        <p:grpSpPr>
          <a:xfrm flipH="1" rot="9901437">
            <a:off x="6309013" y="1528367"/>
            <a:ext cx="2275449" cy="2617414"/>
            <a:chOff x="3030562" y="-1"/>
            <a:chExt cx="5095412" cy="6499679"/>
          </a:xfrm>
        </p:grpSpPr>
        <p:sp>
          <p:nvSpPr>
            <p:cNvPr id="427" name="Google Shape;427;p63"/>
            <p:cNvSpPr/>
            <p:nvPr/>
          </p:nvSpPr>
          <p:spPr>
            <a:xfrm>
              <a:off x="3856452" y="5386122"/>
              <a:ext cx="2928150" cy="830272"/>
            </a:xfrm>
            <a:custGeom>
              <a:rect b="b" l="l" r="r" t="t"/>
              <a:pathLst>
                <a:path extrusionOk="0" h="20513" w="21600">
                  <a:moveTo>
                    <a:pt x="21600" y="3026"/>
                  </a:moveTo>
                  <a:cubicBezTo>
                    <a:pt x="18727" y="7557"/>
                    <a:pt x="15855" y="12083"/>
                    <a:pt x="12981" y="16610"/>
                  </a:cubicBezTo>
                  <a:cubicBezTo>
                    <a:pt x="10551" y="20445"/>
                    <a:pt x="7705" y="21600"/>
                    <a:pt x="4646" y="19422"/>
                  </a:cubicBezTo>
                  <a:cubicBezTo>
                    <a:pt x="3039" y="18277"/>
                    <a:pt x="1482" y="16271"/>
                    <a:pt x="0" y="13587"/>
                  </a:cubicBezTo>
                  <a:lnTo>
                    <a:pt x="8619" y="0"/>
                  </a:lnTo>
                  <a:cubicBezTo>
                    <a:pt x="10100" y="2686"/>
                    <a:pt x="11658" y="4695"/>
                    <a:pt x="13264" y="5838"/>
                  </a:cubicBezTo>
                  <a:cubicBezTo>
                    <a:pt x="16324" y="8013"/>
                    <a:pt x="19170" y="6858"/>
                    <a:pt x="21600" y="3026"/>
                  </a:cubicBezTo>
                  <a:close/>
                </a:path>
              </a:pathLst>
            </a:custGeom>
            <a:solidFill>
              <a:srgbClr val="758A7E"/>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428" name="Google Shape;428;p63"/>
            <p:cNvSpPr/>
            <p:nvPr/>
          </p:nvSpPr>
          <p:spPr>
            <a:xfrm>
              <a:off x="3030562" y="533438"/>
              <a:ext cx="1368544" cy="502449"/>
            </a:xfrm>
            <a:custGeom>
              <a:rect b="b" l="l" r="r" t="t"/>
              <a:pathLst>
                <a:path extrusionOk="0" h="19449" w="21600">
                  <a:moveTo>
                    <a:pt x="21492" y="2004"/>
                  </a:moveTo>
                  <a:lnTo>
                    <a:pt x="21600" y="13054"/>
                  </a:lnTo>
                  <a:cubicBezTo>
                    <a:pt x="14385" y="9293"/>
                    <a:pt x="7725" y="11903"/>
                    <a:pt x="2201" y="19449"/>
                  </a:cubicBezTo>
                  <a:lnTo>
                    <a:pt x="0" y="9066"/>
                  </a:lnTo>
                  <a:cubicBezTo>
                    <a:pt x="6570" y="132"/>
                    <a:pt x="13517" y="-2151"/>
                    <a:pt x="21492" y="2004"/>
                  </a:cubicBezTo>
                  <a:close/>
                </a:path>
              </a:pathLst>
            </a:custGeom>
            <a:solidFill>
              <a:srgbClr val="532837"/>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429" name="Google Shape;429;p63"/>
            <p:cNvSpPr/>
            <p:nvPr/>
          </p:nvSpPr>
          <p:spPr>
            <a:xfrm>
              <a:off x="3168618" y="-1"/>
              <a:ext cx="2410849" cy="722947"/>
            </a:xfrm>
            <a:custGeom>
              <a:rect b="b" l="l" r="r" t="t"/>
              <a:pathLst>
                <a:path extrusionOk="0" h="20324" w="21600">
                  <a:moveTo>
                    <a:pt x="0" y="20324"/>
                  </a:moveTo>
                  <a:cubicBezTo>
                    <a:pt x="3490" y="15171"/>
                    <a:pt x="6978" y="10018"/>
                    <a:pt x="10468" y="4864"/>
                  </a:cubicBezTo>
                  <a:cubicBezTo>
                    <a:pt x="13883" y="-176"/>
                    <a:pt x="17502" y="-1276"/>
                    <a:pt x="21600" y="1456"/>
                  </a:cubicBezTo>
                  <a:lnTo>
                    <a:pt x="11131" y="16912"/>
                  </a:lnTo>
                  <a:cubicBezTo>
                    <a:pt x="7034" y="14181"/>
                    <a:pt x="3415" y="15280"/>
                    <a:pt x="0" y="20324"/>
                  </a:cubicBezTo>
                  <a:close/>
                </a:path>
              </a:pathLst>
            </a:custGeom>
            <a:solidFill>
              <a:schemeClr val="accent6"/>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430" name="Google Shape;430;p63"/>
            <p:cNvSpPr/>
            <p:nvPr/>
          </p:nvSpPr>
          <p:spPr>
            <a:xfrm>
              <a:off x="5751671" y="3893364"/>
              <a:ext cx="2351871" cy="2423378"/>
            </a:xfrm>
            <a:custGeom>
              <a:rect b="b" l="l" r="r" t="t"/>
              <a:pathLst>
                <a:path extrusionOk="0" h="21600" w="21600">
                  <a:moveTo>
                    <a:pt x="10730" y="16699"/>
                  </a:moveTo>
                  <a:cubicBezTo>
                    <a:pt x="7154" y="18333"/>
                    <a:pt x="3576" y="19967"/>
                    <a:pt x="0" y="21600"/>
                  </a:cubicBezTo>
                  <a:cubicBezTo>
                    <a:pt x="5850" y="18928"/>
                    <a:pt x="10042" y="12986"/>
                    <a:pt x="10870" y="4899"/>
                  </a:cubicBezTo>
                  <a:lnTo>
                    <a:pt x="21600" y="0"/>
                  </a:lnTo>
                  <a:cubicBezTo>
                    <a:pt x="20773" y="8086"/>
                    <a:pt x="16579" y="14028"/>
                    <a:pt x="10730" y="16699"/>
                  </a:cubicBezTo>
                  <a:close/>
                </a:path>
              </a:pathLst>
            </a:custGeom>
            <a:solidFill>
              <a:srgbClr val="758A7E"/>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431" name="Google Shape;431;p63"/>
            <p:cNvSpPr/>
            <p:nvPr/>
          </p:nvSpPr>
          <p:spPr>
            <a:xfrm>
              <a:off x="3816698" y="4359000"/>
              <a:ext cx="3134141" cy="2140678"/>
            </a:xfrm>
            <a:custGeom>
              <a:rect b="b" l="l" r="r" t="t"/>
              <a:pathLst>
                <a:path extrusionOk="0" h="19631" w="21600">
                  <a:moveTo>
                    <a:pt x="19920" y="0"/>
                  </a:moveTo>
                  <a:lnTo>
                    <a:pt x="21600" y="836"/>
                  </a:lnTo>
                  <a:cubicBezTo>
                    <a:pt x="20620" y="13965"/>
                    <a:pt x="13352" y="21600"/>
                    <a:pt x="4830" y="19189"/>
                  </a:cubicBezTo>
                  <a:cubicBezTo>
                    <a:pt x="4025" y="18962"/>
                    <a:pt x="3208" y="18644"/>
                    <a:pt x="2386" y="18233"/>
                  </a:cubicBezTo>
                  <a:cubicBezTo>
                    <a:pt x="1526" y="17807"/>
                    <a:pt x="837" y="17387"/>
                    <a:pt x="0" y="16781"/>
                  </a:cubicBezTo>
                  <a:lnTo>
                    <a:pt x="421" y="14397"/>
                  </a:lnTo>
                  <a:cubicBezTo>
                    <a:pt x="1806" y="15393"/>
                    <a:pt x="3260" y="16138"/>
                    <a:pt x="4761" y="16563"/>
                  </a:cubicBezTo>
                  <a:cubicBezTo>
                    <a:pt x="12682" y="18802"/>
                    <a:pt x="19066" y="11536"/>
                    <a:pt x="19920" y="0"/>
                  </a:cubicBezTo>
                  <a:close/>
                </a:path>
              </a:pathLst>
            </a:custGeom>
            <a:solidFill>
              <a:schemeClr val="accent3"/>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432" name="Google Shape;432;p63"/>
            <p:cNvSpPr/>
            <p:nvPr/>
          </p:nvSpPr>
          <p:spPr>
            <a:xfrm>
              <a:off x="4385264" y="52623"/>
              <a:ext cx="2514739" cy="1280505"/>
            </a:xfrm>
            <a:custGeom>
              <a:rect b="b" l="l" r="r" t="t"/>
              <a:pathLst>
                <a:path extrusionOk="0" h="21600" w="21600">
                  <a:moveTo>
                    <a:pt x="0" y="9274"/>
                  </a:moveTo>
                  <a:lnTo>
                    <a:pt x="10036" y="0"/>
                  </a:lnTo>
                  <a:cubicBezTo>
                    <a:pt x="14376" y="1812"/>
                    <a:pt x="17856" y="5520"/>
                    <a:pt x="21600" y="12326"/>
                  </a:cubicBezTo>
                  <a:lnTo>
                    <a:pt x="11565" y="21600"/>
                  </a:lnTo>
                  <a:cubicBezTo>
                    <a:pt x="7821" y="14794"/>
                    <a:pt x="4341" y="11087"/>
                    <a:pt x="0" y="9274"/>
                  </a:cubicBezTo>
                  <a:close/>
                </a:path>
              </a:pathLst>
            </a:custGeom>
            <a:solidFill>
              <a:schemeClr val="accent6"/>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433" name="Google Shape;433;p63"/>
            <p:cNvSpPr/>
            <p:nvPr/>
          </p:nvSpPr>
          <p:spPr>
            <a:xfrm>
              <a:off x="4385263" y="580274"/>
              <a:ext cx="1346395" cy="945448"/>
            </a:xfrm>
            <a:custGeom>
              <a:rect b="b" l="l" r="r" t="t"/>
              <a:pathLst>
                <a:path extrusionOk="0" h="21600" w="21600">
                  <a:moveTo>
                    <a:pt x="0" y="0"/>
                  </a:moveTo>
                  <a:cubicBezTo>
                    <a:pt x="8108" y="2455"/>
                    <a:pt x="14608" y="7476"/>
                    <a:pt x="21600" y="16694"/>
                  </a:cubicBezTo>
                  <a:lnTo>
                    <a:pt x="19611" y="21600"/>
                  </a:lnTo>
                  <a:cubicBezTo>
                    <a:pt x="13903" y="14066"/>
                    <a:pt x="7217" y="8675"/>
                    <a:pt x="110" y="6522"/>
                  </a:cubicBezTo>
                  <a:cubicBezTo>
                    <a:pt x="110" y="6522"/>
                    <a:pt x="0" y="0"/>
                    <a:pt x="0" y="0"/>
                  </a:cubicBezTo>
                  <a:close/>
                </a:path>
              </a:pathLst>
            </a:custGeom>
            <a:solidFill>
              <a:srgbClr val="532837"/>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434" name="Google Shape;434;p63"/>
            <p:cNvSpPr/>
            <p:nvPr/>
          </p:nvSpPr>
          <p:spPr>
            <a:xfrm>
              <a:off x="5711912" y="758085"/>
              <a:ext cx="2414062" cy="3698886"/>
            </a:xfrm>
            <a:custGeom>
              <a:rect b="b" l="l" r="r" t="t"/>
              <a:pathLst>
                <a:path extrusionOk="0" h="21600" w="20770">
                  <a:moveTo>
                    <a:pt x="0" y="3211"/>
                  </a:moveTo>
                  <a:lnTo>
                    <a:pt x="10052" y="0"/>
                  </a:lnTo>
                  <a:cubicBezTo>
                    <a:pt x="17565" y="4719"/>
                    <a:pt x="21600" y="11738"/>
                    <a:pt x="20627" y="18390"/>
                  </a:cubicBezTo>
                  <a:lnTo>
                    <a:pt x="10575" y="21600"/>
                  </a:lnTo>
                  <a:cubicBezTo>
                    <a:pt x="11547" y="14949"/>
                    <a:pt x="7512" y="7929"/>
                    <a:pt x="0" y="3211"/>
                  </a:cubicBezTo>
                  <a:close/>
                </a:path>
              </a:pathLst>
            </a:custGeom>
            <a:solidFill>
              <a:srgbClr val="C4A25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435" name="Google Shape;435;p63"/>
            <p:cNvSpPr/>
            <p:nvPr/>
          </p:nvSpPr>
          <p:spPr>
            <a:xfrm>
              <a:off x="5597274" y="1314940"/>
              <a:ext cx="1369742" cy="3149076"/>
            </a:xfrm>
            <a:custGeom>
              <a:rect b="b" l="l" r="r" t="t"/>
              <a:pathLst>
                <a:path extrusionOk="0" h="21600" w="20180">
                  <a:moveTo>
                    <a:pt x="1827" y="0"/>
                  </a:moveTo>
                  <a:cubicBezTo>
                    <a:pt x="14690" y="5543"/>
                    <a:pt x="21600" y="13788"/>
                    <a:pt x="19935" y="21600"/>
                  </a:cubicBezTo>
                  <a:lnTo>
                    <a:pt x="16344" y="20975"/>
                  </a:lnTo>
                  <a:cubicBezTo>
                    <a:pt x="16514" y="20167"/>
                    <a:pt x="16587" y="19333"/>
                    <a:pt x="16545" y="18474"/>
                  </a:cubicBezTo>
                  <a:cubicBezTo>
                    <a:pt x="16214" y="11962"/>
                    <a:pt x="9626" y="5628"/>
                    <a:pt x="0" y="1473"/>
                  </a:cubicBezTo>
                  <a:cubicBezTo>
                    <a:pt x="0" y="1473"/>
                    <a:pt x="1827" y="0"/>
                    <a:pt x="1827" y="0"/>
                  </a:cubicBezTo>
                  <a:close/>
                </a:path>
              </a:pathLst>
            </a:custGeom>
            <a:solidFill>
              <a:srgbClr val="C4A25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grpSp>
      <p:sp>
        <p:nvSpPr>
          <p:cNvPr id="436" name="Google Shape;436;p63"/>
          <p:cNvSpPr/>
          <p:nvPr/>
        </p:nvSpPr>
        <p:spPr>
          <a:xfrm flipH="1" rot="10800000">
            <a:off x="3821620" y="1606849"/>
            <a:ext cx="522300" cy="507900"/>
          </a:xfrm>
          <a:prstGeom prst="roundRect">
            <a:avLst>
              <a:gd fmla="val 50000" name="adj"/>
            </a:avLst>
          </a:prstGeom>
          <a:solidFill>
            <a:schemeClr val="accent3"/>
          </a:solidFill>
          <a:ln>
            <a:noFill/>
          </a:ln>
        </p:spPr>
        <p:txBody>
          <a:bodyPr anchorCtr="0" anchor="ctr" bIns="60925" lIns="121850" spcFirstLastPara="1" rIns="121850" wrap="square" tIns="60925">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sp>
        <p:nvSpPr>
          <p:cNvPr id="437" name="Google Shape;437;p63"/>
          <p:cNvSpPr txBox="1"/>
          <p:nvPr/>
        </p:nvSpPr>
        <p:spPr>
          <a:xfrm>
            <a:off x="3886792" y="1689284"/>
            <a:ext cx="378600" cy="33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Arial"/>
              <a:buNone/>
            </a:pPr>
            <a:r>
              <a:rPr lang="en-US" sz="2000">
                <a:solidFill>
                  <a:schemeClr val="lt1"/>
                </a:solidFill>
              </a:rPr>
              <a:t>1</a:t>
            </a:r>
            <a:endParaRPr b="0" i="0" sz="2000">
              <a:solidFill>
                <a:schemeClr val="lt1"/>
              </a:solidFill>
              <a:latin typeface="Arial"/>
              <a:ea typeface="Arial"/>
              <a:cs typeface="Arial"/>
              <a:sym typeface="Arial"/>
            </a:endParaRPr>
          </a:p>
        </p:txBody>
      </p:sp>
      <p:sp>
        <p:nvSpPr>
          <p:cNvPr id="438" name="Google Shape;438;p63"/>
          <p:cNvSpPr/>
          <p:nvPr/>
        </p:nvSpPr>
        <p:spPr>
          <a:xfrm>
            <a:off x="2013723" y="1629211"/>
            <a:ext cx="1563000" cy="1965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a:solidFill>
                  <a:srgbClr val="758A7E"/>
                </a:solidFill>
                <a:latin typeface="Lato Black"/>
                <a:ea typeface="Lato Black"/>
                <a:cs typeface="Lato Black"/>
                <a:sym typeface="Lato Black"/>
              </a:rPr>
              <a:t>Logistic Regression</a:t>
            </a:r>
            <a:endParaRPr>
              <a:solidFill>
                <a:srgbClr val="758A7E"/>
              </a:solidFill>
            </a:endParaRPr>
          </a:p>
        </p:txBody>
      </p:sp>
      <p:cxnSp>
        <p:nvCxnSpPr>
          <p:cNvPr id="439" name="Google Shape;439;p63"/>
          <p:cNvCxnSpPr/>
          <p:nvPr/>
        </p:nvCxnSpPr>
        <p:spPr>
          <a:xfrm rot="10800000">
            <a:off x="5877798" y="3116681"/>
            <a:ext cx="1420200" cy="0"/>
          </a:xfrm>
          <a:prstGeom prst="straightConnector1">
            <a:avLst/>
          </a:prstGeom>
          <a:noFill/>
          <a:ln cap="flat" cmpd="sng" w="9525">
            <a:solidFill>
              <a:schemeClr val="accent3"/>
            </a:solidFill>
            <a:prstDash val="solid"/>
            <a:miter lim="800000"/>
            <a:headEnd len="med" w="med" type="oval"/>
            <a:tailEnd len="sm" w="sm" type="none"/>
          </a:ln>
        </p:spPr>
      </p:cxnSp>
      <p:sp>
        <p:nvSpPr>
          <p:cNvPr id="440" name="Google Shape;440;p63"/>
          <p:cNvSpPr/>
          <p:nvPr/>
        </p:nvSpPr>
        <p:spPr>
          <a:xfrm flipH="1" rot="10800000">
            <a:off x="5224410" y="2851839"/>
            <a:ext cx="522300" cy="507900"/>
          </a:xfrm>
          <a:prstGeom prst="roundRect">
            <a:avLst>
              <a:gd fmla="val 50000" name="adj"/>
            </a:avLst>
          </a:prstGeom>
          <a:solidFill>
            <a:srgbClr val="C4A255"/>
          </a:solidFill>
          <a:ln>
            <a:noFill/>
          </a:ln>
        </p:spPr>
        <p:txBody>
          <a:bodyPr anchorCtr="0" anchor="ctr" bIns="60925" lIns="121850" spcFirstLastPara="1" rIns="121850" wrap="square" tIns="60925">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sp>
        <p:nvSpPr>
          <p:cNvPr id="441" name="Google Shape;441;p63"/>
          <p:cNvSpPr txBox="1"/>
          <p:nvPr/>
        </p:nvSpPr>
        <p:spPr>
          <a:xfrm>
            <a:off x="5289582" y="2934274"/>
            <a:ext cx="378600" cy="33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Arial"/>
              <a:buNone/>
            </a:pPr>
            <a:r>
              <a:rPr lang="en-US" sz="2000">
                <a:solidFill>
                  <a:schemeClr val="lt1"/>
                </a:solidFill>
              </a:rPr>
              <a:t>2</a:t>
            </a:r>
            <a:endParaRPr b="0" i="0" sz="2000">
              <a:solidFill>
                <a:schemeClr val="lt1"/>
              </a:solidFill>
              <a:latin typeface="Arial"/>
              <a:ea typeface="Arial"/>
              <a:cs typeface="Arial"/>
              <a:sym typeface="Arial"/>
            </a:endParaRPr>
          </a:p>
        </p:txBody>
      </p:sp>
      <p:sp>
        <p:nvSpPr>
          <p:cNvPr id="442" name="Google Shape;442;p63"/>
          <p:cNvSpPr/>
          <p:nvPr/>
        </p:nvSpPr>
        <p:spPr>
          <a:xfrm>
            <a:off x="3497775" y="3001419"/>
            <a:ext cx="1612500" cy="2601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a:latin typeface="Lato"/>
                <a:ea typeface="Lato"/>
                <a:cs typeface="Lato"/>
                <a:sym typeface="Lato"/>
              </a:rPr>
              <a:t>75.91</a:t>
            </a:r>
            <a:r>
              <a:rPr lang="en-US">
                <a:latin typeface="Lato"/>
                <a:ea typeface="Lato"/>
                <a:cs typeface="Lato"/>
                <a:sym typeface="Lato"/>
              </a:rPr>
              <a:t>%</a:t>
            </a:r>
            <a:endParaRPr/>
          </a:p>
        </p:txBody>
      </p:sp>
      <p:sp>
        <p:nvSpPr>
          <p:cNvPr id="443" name="Google Shape;443;p63"/>
          <p:cNvSpPr/>
          <p:nvPr/>
        </p:nvSpPr>
        <p:spPr>
          <a:xfrm>
            <a:off x="3668652" y="2738825"/>
            <a:ext cx="1392000" cy="1965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a:solidFill>
                  <a:srgbClr val="C4A255"/>
                </a:solidFill>
                <a:latin typeface="Lato Black"/>
                <a:ea typeface="Lato Black"/>
                <a:cs typeface="Lato Black"/>
                <a:sym typeface="Lato Black"/>
              </a:rPr>
              <a:t>K-NN</a:t>
            </a:r>
            <a:endParaRPr>
              <a:solidFill>
                <a:srgbClr val="C4A255"/>
              </a:solidFill>
            </a:endParaRPr>
          </a:p>
        </p:txBody>
      </p:sp>
      <p:grpSp>
        <p:nvGrpSpPr>
          <p:cNvPr id="444" name="Google Shape;444;p63"/>
          <p:cNvGrpSpPr/>
          <p:nvPr/>
        </p:nvGrpSpPr>
        <p:grpSpPr>
          <a:xfrm flipH="1" rot="10800000">
            <a:off x="4062307" y="3933439"/>
            <a:ext cx="2556314" cy="97848"/>
            <a:chOff x="3567795" y="3953773"/>
            <a:chExt cx="2223655" cy="48246"/>
          </a:xfrm>
        </p:grpSpPr>
        <p:cxnSp>
          <p:nvCxnSpPr>
            <p:cNvPr id="445" name="Google Shape;445;p63"/>
            <p:cNvCxnSpPr/>
            <p:nvPr/>
          </p:nvCxnSpPr>
          <p:spPr>
            <a:xfrm rot="10800000">
              <a:off x="3567795" y="4002017"/>
              <a:ext cx="2223405" cy="0"/>
            </a:xfrm>
            <a:prstGeom prst="straightConnector1">
              <a:avLst/>
            </a:prstGeom>
            <a:noFill/>
            <a:ln cap="flat" cmpd="sng" w="9525">
              <a:solidFill>
                <a:schemeClr val="accent3"/>
              </a:solidFill>
              <a:prstDash val="solid"/>
              <a:miter lim="800000"/>
              <a:headEnd len="sm" w="sm" type="none"/>
              <a:tailEnd len="sm" w="sm" type="none"/>
            </a:ln>
          </p:spPr>
        </p:cxnSp>
        <p:cxnSp>
          <p:nvCxnSpPr>
            <p:cNvPr id="446" name="Google Shape;446;p63"/>
            <p:cNvCxnSpPr/>
            <p:nvPr/>
          </p:nvCxnSpPr>
          <p:spPr>
            <a:xfrm rot="10800000">
              <a:off x="5791450" y="3953773"/>
              <a:ext cx="0" cy="48246"/>
            </a:xfrm>
            <a:prstGeom prst="straightConnector1">
              <a:avLst/>
            </a:prstGeom>
            <a:noFill/>
            <a:ln cap="flat" cmpd="sng" w="9525">
              <a:solidFill>
                <a:schemeClr val="accent3"/>
              </a:solidFill>
              <a:prstDash val="solid"/>
              <a:miter lim="800000"/>
              <a:headEnd len="sm" w="sm" type="none"/>
              <a:tailEnd len="med" w="med" type="oval"/>
            </a:ln>
          </p:spPr>
        </p:cxnSp>
      </p:grpSp>
      <p:grpSp>
        <p:nvGrpSpPr>
          <p:cNvPr id="447" name="Google Shape;447;p63"/>
          <p:cNvGrpSpPr/>
          <p:nvPr/>
        </p:nvGrpSpPr>
        <p:grpSpPr>
          <a:xfrm>
            <a:off x="4082956" y="2157296"/>
            <a:ext cx="2178515" cy="276329"/>
            <a:chOff x="3567795" y="3688080"/>
            <a:chExt cx="2223655" cy="313939"/>
          </a:xfrm>
        </p:grpSpPr>
        <p:cxnSp>
          <p:nvCxnSpPr>
            <p:cNvPr id="448" name="Google Shape;448;p63"/>
            <p:cNvCxnSpPr/>
            <p:nvPr/>
          </p:nvCxnSpPr>
          <p:spPr>
            <a:xfrm rot="10800000">
              <a:off x="3567795" y="4002017"/>
              <a:ext cx="2223405" cy="0"/>
            </a:xfrm>
            <a:prstGeom prst="straightConnector1">
              <a:avLst/>
            </a:prstGeom>
            <a:noFill/>
            <a:ln cap="flat" cmpd="sng" w="9525">
              <a:solidFill>
                <a:schemeClr val="accent3"/>
              </a:solidFill>
              <a:prstDash val="solid"/>
              <a:miter lim="800000"/>
              <a:headEnd len="sm" w="sm" type="none"/>
              <a:tailEnd len="sm" w="sm" type="none"/>
            </a:ln>
          </p:spPr>
        </p:cxnSp>
        <p:cxnSp>
          <p:nvCxnSpPr>
            <p:cNvPr id="449" name="Google Shape;449;p63"/>
            <p:cNvCxnSpPr/>
            <p:nvPr/>
          </p:nvCxnSpPr>
          <p:spPr>
            <a:xfrm rot="10800000">
              <a:off x="5791450" y="3855979"/>
              <a:ext cx="0" cy="146040"/>
            </a:xfrm>
            <a:prstGeom prst="straightConnector1">
              <a:avLst/>
            </a:prstGeom>
            <a:noFill/>
            <a:ln cap="flat" cmpd="sng" w="9525">
              <a:solidFill>
                <a:schemeClr val="accent3"/>
              </a:solidFill>
              <a:prstDash val="solid"/>
              <a:miter lim="800000"/>
              <a:headEnd len="sm" w="sm" type="none"/>
              <a:tailEnd len="med" w="med" type="oval"/>
            </a:ln>
          </p:spPr>
        </p:cxnSp>
        <p:cxnSp>
          <p:nvCxnSpPr>
            <p:cNvPr id="450" name="Google Shape;450;p63"/>
            <p:cNvCxnSpPr/>
            <p:nvPr/>
          </p:nvCxnSpPr>
          <p:spPr>
            <a:xfrm rot="10800000">
              <a:off x="3567795" y="3688080"/>
              <a:ext cx="0" cy="311534"/>
            </a:xfrm>
            <a:prstGeom prst="straightConnector1">
              <a:avLst/>
            </a:prstGeom>
            <a:noFill/>
            <a:ln cap="flat" cmpd="sng" w="9525">
              <a:solidFill>
                <a:schemeClr val="accent3"/>
              </a:solidFill>
              <a:prstDash val="solid"/>
              <a:miter lim="800000"/>
              <a:headEnd len="sm" w="sm" type="none"/>
              <a:tailEnd len="sm" w="sm" type="none"/>
            </a:ln>
          </p:spPr>
        </p:cxnSp>
      </p:grpSp>
      <p:sp>
        <p:nvSpPr>
          <p:cNvPr id="451" name="Google Shape;451;p63"/>
          <p:cNvSpPr/>
          <p:nvPr/>
        </p:nvSpPr>
        <p:spPr>
          <a:xfrm flipH="1" rot="10800000">
            <a:off x="3492489" y="3702022"/>
            <a:ext cx="522300" cy="507900"/>
          </a:xfrm>
          <a:prstGeom prst="roundRect">
            <a:avLst>
              <a:gd fmla="val 50000" name="adj"/>
            </a:avLst>
          </a:prstGeom>
          <a:solidFill>
            <a:schemeClr val="accent6"/>
          </a:solidFill>
          <a:ln>
            <a:noFill/>
          </a:ln>
        </p:spPr>
        <p:txBody>
          <a:bodyPr anchorCtr="0" anchor="ctr" bIns="60925" lIns="121850" spcFirstLastPara="1" rIns="121850" wrap="square" tIns="60925">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sp>
        <p:nvSpPr>
          <p:cNvPr id="452" name="Google Shape;452;p63"/>
          <p:cNvSpPr txBox="1"/>
          <p:nvPr/>
        </p:nvSpPr>
        <p:spPr>
          <a:xfrm>
            <a:off x="3557662" y="3784457"/>
            <a:ext cx="378600" cy="33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Arial"/>
              <a:buNone/>
            </a:pPr>
            <a:r>
              <a:rPr lang="en-US" sz="2000">
                <a:solidFill>
                  <a:schemeClr val="lt1"/>
                </a:solidFill>
              </a:rPr>
              <a:t>3</a:t>
            </a:r>
            <a:endParaRPr b="0" i="0" sz="2000">
              <a:solidFill>
                <a:schemeClr val="lt1"/>
              </a:solidFill>
              <a:latin typeface="Arial"/>
              <a:ea typeface="Arial"/>
              <a:cs typeface="Arial"/>
              <a:sym typeface="Arial"/>
            </a:endParaRPr>
          </a:p>
        </p:txBody>
      </p:sp>
      <p:sp>
        <p:nvSpPr>
          <p:cNvPr id="453" name="Google Shape;453;p63"/>
          <p:cNvSpPr/>
          <p:nvPr/>
        </p:nvSpPr>
        <p:spPr>
          <a:xfrm>
            <a:off x="925704" y="3615725"/>
            <a:ext cx="2438700" cy="1965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a:solidFill>
                  <a:schemeClr val="accent6"/>
                </a:solidFill>
                <a:latin typeface="Lato Black"/>
                <a:ea typeface="Lato Black"/>
                <a:cs typeface="Lato Black"/>
                <a:sym typeface="Lato Black"/>
              </a:rPr>
              <a:t>Classification</a:t>
            </a:r>
            <a:endParaRPr>
              <a:solidFill>
                <a:schemeClr val="accent6"/>
              </a:solidFill>
            </a:endParaRPr>
          </a:p>
        </p:txBody>
      </p:sp>
      <p:sp>
        <p:nvSpPr>
          <p:cNvPr id="454" name="Google Shape;454;p63"/>
          <p:cNvSpPr/>
          <p:nvPr/>
        </p:nvSpPr>
        <p:spPr>
          <a:xfrm>
            <a:off x="7504025" y="372100"/>
            <a:ext cx="13920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3"/>
          <p:cNvSpPr/>
          <p:nvPr/>
        </p:nvSpPr>
        <p:spPr>
          <a:xfrm>
            <a:off x="436150" y="4582400"/>
            <a:ext cx="2889300" cy="42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3"/>
          <p:cNvSpPr txBox="1"/>
          <p:nvPr>
            <p:ph idx="1" type="body"/>
          </p:nvPr>
        </p:nvSpPr>
        <p:spPr>
          <a:xfrm>
            <a:off x="512035" y="321075"/>
            <a:ext cx="7768500" cy="597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CONCLUSION</a:t>
            </a:r>
            <a:endParaRPr/>
          </a:p>
        </p:txBody>
      </p:sp>
      <p:sp>
        <p:nvSpPr>
          <p:cNvPr id="457" name="Google Shape;457;p63"/>
          <p:cNvSpPr txBox="1"/>
          <p:nvPr>
            <p:ph idx="2" type="body"/>
          </p:nvPr>
        </p:nvSpPr>
        <p:spPr>
          <a:xfrm>
            <a:off x="503257" y="842625"/>
            <a:ext cx="6477300" cy="4236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sz="3500"/>
              <a:t>Conclusion</a:t>
            </a:r>
            <a:endParaRPr sz="3500"/>
          </a:p>
        </p:txBody>
      </p:sp>
      <p:cxnSp>
        <p:nvCxnSpPr>
          <p:cNvPr id="458" name="Google Shape;458;p63"/>
          <p:cNvCxnSpPr/>
          <p:nvPr/>
        </p:nvCxnSpPr>
        <p:spPr>
          <a:xfrm>
            <a:off x="503238" y="826660"/>
            <a:ext cx="6439500" cy="11700"/>
          </a:xfrm>
          <a:prstGeom prst="straightConnector1">
            <a:avLst/>
          </a:prstGeom>
          <a:noFill/>
          <a:ln cap="flat" cmpd="sng" w="9525">
            <a:solidFill>
              <a:srgbClr val="AF3D35"/>
            </a:solidFill>
            <a:prstDash val="solid"/>
            <a:miter lim="800000"/>
            <a:headEnd len="med" w="med" type="oval"/>
            <a:tailEnd len="sm" w="sm" type="none"/>
          </a:ln>
        </p:spPr>
      </p:cxnSp>
      <p:sp>
        <p:nvSpPr>
          <p:cNvPr id="459" name="Google Shape;459;p63"/>
          <p:cNvSpPr/>
          <p:nvPr/>
        </p:nvSpPr>
        <p:spPr>
          <a:xfrm>
            <a:off x="7504025" y="372100"/>
            <a:ext cx="13920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3"/>
          <p:cNvSpPr/>
          <p:nvPr/>
        </p:nvSpPr>
        <p:spPr>
          <a:xfrm>
            <a:off x="1497825" y="2022875"/>
            <a:ext cx="2103600" cy="2601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a:latin typeface="Lato"/>
                <a:ea typeface="Lato"/>
                <a:cs typeface="Lato"/>
                <a:sym typeface="Lato"/>
              </a:rPr>
              <a:t>Hold-out: 77.81%</a:t>
            </a:r>
            <a:endParaRPr>
              <a:latin typeface="Lato"/>
              <a:ea typeface="Lato"/>
              <a:cs typeface="Lato"/>
              <a:sym typeface="Lato"/>
            </a:endParaRPr>
          </a:p>
          <a:p>
            <a:pPr indent="0" lvl="0" marL="0" marR="0" rtl="0" algn="r">
              <a:spcBef>
                <a:spcPts val="0"/>
              </a:spcBef>
              <a:spcAft>
                <a:spcPts val="0"/>
              </a:spcAft>
              <a:buNone/>
            </a:pPr>
            <a:r>
              <a:rPr lang="en-US">
                <a:latin typeface="Lato"/>
                <a:ea typeface="Lato"/>
                <a:cs typeface="Lato"/>
                <a:sym typeface="Lato"/>
              </a:rPr>
              <a:t>Cross Validation: 74.63%</a:t>
            </a:r>
            <a:endParaRPr>
              <a:latin typeface="Lato"/>
              <a:ea typeface="Lato"/>
              <a:cs typeface="Lato"/>
              <a:sym typeface="Lato"/>
            </a:endParaRPr>
          </a:p>
        </p:txBody>
      </p:sp>
      <p:sp>
        <p:nvSpPr>
          <p:cNvPr id="461" name="Google Shape;461;p63"/>
          <p:cNvSpPr/>
          <p:nvPr/>
        </p:nvSpPr>
        <p:spPr>
          <a:xfrm>
            <a:off x="838400" y="3857250"/>
            <a:ext cx="2487000" cy="5079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a:latin typeface="Lato"/>
                <a:ea typeface="Lato"/>
                <a:cs typeface="Lato"/>
                <a:sym typeface="Lato"/>
              </a:rPr>
              <a:t> Decision Tree: 63.83</a:t>
            </a:r>
            <a:r>
              <a:rPr lang="en-US">
                <a:latin typeface="Lato"/>
                <a:ea typeface="Lato"/>
                <a:cs typeface="Lato"/>
                <a:sym typeface="Lato"/>
              </a:rPr>
              <a:t>%</a:t>
            </a:r>
            <a:endParaRPr>
              <a:latin typeface="Lato"/>
              <a:ea typeface="Lato"/>
              <a:cs typeface="Lato"/>
              <a:sym typeface="Lato"/>
            </a:endParaRPr>
          </a:p>
          <a:p>
            <a:pPr indent="0" lvl="0" marL="0" marR="0" rtl="0" algn="r">
              <a:spcBef>
                <a:spcPts val="0"/>
              </a:spcBef>
              <a:spcAft>
                <a:spcPts val="0"/>
              </a:spcAft>
              <a:buNone/>
            </a:pPr>
            <a:r>
              <a:rPr lang="en-US">
                <a:latin typeface="Lato"/>
                <a:ea typeface="Lato"/>
                <a:cs typeface="Lato"/>
                <a:sym typeface="Lato"/>
              </a:rPr>
              <a:t>Random Forest: 84.06% </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4"/>
          <p:cNvSpPr txBox="1"/>
          <p:nvPr>
            <p:ph idx="1" type="body"/>
          </p:nvPr>
        </p:nvSpPr>
        <p:spPr>
          <a:xfrm>
            <a:off x="0" y="1670900"/>
            <a:ext cx="9144000" cy="7557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1"/>
              </a:buClr>
              <a:buSzPts val="7500"/>
              <a:buNone/>
            </a:pPr>
            <a:r>
              <a:rPr b="0" lang="en-US"/>
              <a:t>Thanks for listening</a:t>
            </a:r>
            <a:endParaRPr b="0"/>
          </a:p>
        </p:txBody>
      </p:sp>
      <p:cxnSp>
        <p:nvCxnSpPr>
          <p:cNvPr id="467" name="Google Shape;467;p64"/>
          <p:cNvCxnSpPr/>
          <p:nvPr/>
        </p:nvCxnSpPr>
        <p:spPr>
          <a:xfrm>
            <a:off x="2868369" y="3264876"/>
            <a:ext cx="3497400" cy="0"/>
          </a:xfrm>
          <a:prstGeom prst="straightConnector1">
            <a:avLst/>
          </a:prstGeom>
          <a:noFill/>
          <a:ln cap="flat" cmpd="sng" w="9525">
            <a:solidFill>
              <a:srgbClr val="AF3D35"/>
            </a:solidFill>
            <a:prstDash val="solid"/>
            <a:miter lim="800000"/>
            <a:headEnd len="sm" w="sm" type="none"/>
            <a:tailEnd len="sm" w="sm" type="none"/>
          </a:ln>
        </p:spPr>
      </p:cxnSp>
      <p:sp>
        <p:nvSpPr>
          <p:cNvPr id="468" name="Google Shape;468;p64"/>
          <p:cNvSpPr txBox="1"/>
          <p:nvPr/>
        </p:nvSpPr>
        <p:spPr>
          <a:xfrm>
            <a:off x="3061675" y="3280375"/>
            <a:ext cx="2932800" cy="321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262626"/>
              </a:buClr>
              <a:buSzPts val="1200"/>
              <a:buFont typeface="Arial"/>
              <a:buNone/>
            </a:pPr>
            <a:r>
              <a:rPr lang="en-US" sz="4800">
                <a:solidFill>
                  <a:srgbClr val="980000"/>
                </a:solidFill>
                <a:latin typeface="Lato Black"/>
                <a:ea typeface="Lato Black"/>
                <a:cs typeface="Lato Black"/>
                <a:sym typeface="Lato Black"/>
              </a:rPr>
              <a:t>Q &amp; A</a:t>
            </a:r>
            <a:endParaRPr b="1" sz="4800">
              <a:solidFill>
                <a:srgbClr val="98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7"/>
          <p:cNvSpPr txBox="1"/>
          <p:nvPr>
            <p:ph idx="1" type="body"/>
          </p:nvPr>
        </p:nvSpPr>
        <p:spPr>
          <a:xfrm>
            <a:off x="359625" y="53975"/>
            <a:ext cx="2911200" cy="54705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382A42"/>
              </a:buClr>
              <a:buSzPts val="10000"/>
              <a:buNone/>
            </a:pPr>
            <a:r>
              <a:rPr lang="en-US" sz="9600"/>
              <a:t>INTRODUCTION</a:t>
            </a:r>
            <a:endParaRPr sz="9600"/>
          </a:p>
        </p:txBody>
      </p:sp>
      <p:sp>
        <p:nvSpPr>
          <p:cNvPr id="171" name="Google Shape;171;p37"/>
          <p:cNvSpPr txBox="1"/>
          <p:nvPr>
            <p:ph idx="2" type="body"/>
          </p:nvPr>
        </p:nvSpPr>
        <p:spPr>
          <a:xfrm>
            <a:off x="512031" y="2020551"/>
            <a:ext cx="4059970" cy="611436"/>
          </a:xfrm>
          <a:prstGeom prst="rect">
            <a:avLst/>
          </a:prstGeom>
          <a:no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FEFEFE"/>
              </a:buClr>
              <a:buSzPts val="3500"/>
              <a:buNone/>
            </a:pPr>
            <a:r>
              <a:rPr lang="en-US"/>
              <a:t>INTRODUCTION</a:t>
            </a:r>
            <a:endParaRPr/>
          </a:p>
        </p:txBody>
      </p:sp>
      <p:sp>
        <p:nvSpPr>
          <p:cNvPr id="172" name="Google Shape;172;p37"/>
          <p:cNvSpPr txBox="1"/>
          <p:nvPr/>
        </p:nvSpPr>
        <p:spPr>
          <a:xfrm>
            <a:off x="561368" y="2582559"/>
            <a:ext cx="4010633" cy="345991"/>
          </a:xfrm>
          <a:prstGeom prst="rect">
            <a:avLst/>
          </a:prstGeom>
          <a:noFill/>
          <a:ln>
            <a:noFill/>
          </a:ln>
        </p:spPr>
        <p:txBody>
          <a:bodyPr anchorCtr="0" anchor="t" bIns="0" lIns="0" spcFirstLastPara="1" rIns="0" wrap="square" tIns="72000">
            <a:noAutofit/>
          </a:bodyPr>
          <a:lstStyle/>
          <a:p>
            <a:pPr indent="0" lvl="0" marL="0" marR="0" rtl="0" algn="l">
              <a:lnSpc>
                <a:spcPct val="90000"/>
              </a:lnSpc>
              <a:spcBef>
                <a:spcPts val="0"/>
              </a:spcBef>
              <a:spcAft>
                <a:spcPts val="0"/>
              </a:spcAft>
              <a:buClr>
                <a:srgbClr val="FEFEFE"/>
              </a:buClr>
              <a:buSzPts val="1500"/>
              <a:buFont typeface="Arial"/>
              <a:buNone/>
            </a:pPr>
            <a:r>
              <a:rPr b="1" lang="en-US" sz="1500">
                <a:solidFill>
                  <a:srgbClr val="FEFEFE"/>
                </a:solidFill>
                <a:latin typeface="Raleway Black"/>
                <a:ea typeface="Raleway Black"/>
                <a:cs typeface="Raleway Black"/>
                <a:sym typeface="Raleway Black"/>
              </a:rPr>
              <a:t>TO THIS DATA</a:t>
            </a:r>
            <a:endParaRPr b="1" i="0" sz="1500" u="none" cap="none" strike="noStrike">
              <a:solidFill>
                <a:srgbClr val="FEFEFE"/>
              </a:solidFill>
              <a:latin typeface="Raleway Black"/>
              <a:ea typeface="Raleway Black"/>
              <a:cs typeface="Raleway Black"/>
              <a:sym typeface="Raleway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8"/>
          <p:cNvSpPr txBox="1"/>
          <p:nvPr>
            <p:ph idx="1" type="body"/>
          </p:nvPr>
        </p:nvSpPr>
        <p:spPr>
          <a:xfrm>
            <a:off x="479697" y="168225"/>
            <a:ext cx="8032200" cy="597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Introduction</a:t>
            </a:r>
            <a:endParaRPr/>
          </a:p>
        </p:txBody>
      </p:sp>
      <p:sp>
        <p:nvSpPr>
          <p:cNvPr id="178" name="Google Shape;178;p38"/>
          <p:cNvSpPr txBox="1"/>
          <p:nvPr>
            <p:ph idx="2" type="body"/>
          </p:nvPr>
        </p:nvSpPr>
        <p:spPr>
          <a:xfrm>
            <a:off x="503238" y="842626"/>
            <a:ext cx="2635616" cy="423464"/>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The Variables</a:t>
            </a:r>
            <a:endParaRPr/>
          </a:p>
        </p:txBody>
      </p:sp>
      <p:cxnSp>
        <p:nvCxnSpPr>
          <p:cNvPr id="179" name="Google Shape;179;p38"/>
          <p:cNvCxnSpPr/>
          <p:nvPr/>
        </p:nvCxnSpPr>
        <p:spPr>
          <a:xfrm>
            <a:off x="503238" y="844190"/>
            <a:ext cx="8281987" cy="0"/>
          </a:xfrm>
          <a:prstGeom prst="straightConnector1">
            <a:avLst/>
          </a:prstGeom>
          <a:noFill/>
          <a:ln cap="flat" cmpd="sng" w="9525">
            <a:solidFill>
              <a:srgbClr val="AF3D35"/>
            </a:solidFill>
            <a:prstDash val="solid"/>
            <a:miter lim="800000"/>
            <a:headEnd len="med" w="med" type="oval"/>
            <a:tailEnd len="sm" w="sm" type="none"/>
          </a:ln>
        </p:spPr>
      </p:cxnSp>
      <p:sp>
        <p:nvSpPr>
          <p:cNvPr id="180" name="Google Shape;180;p38"/>
          <p:cNvSpPr/>
          <p:nvPr/>
        </p:nvSpPr>
        <p:spPr>
          <a:xfrm>
            <a:off x="7504025" y="372100"/>
            <a:ext cx="1392000" cy="2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81" name="Google Shape;181;p38"/>
          <p:cNvGraphicFramePr/>
          <p:nvPr/>
        </p:nvGraphicFramePr>
        <p:xfrm>
          <a:off x="427050" y="1266100"/>
          <a:ext cx="3000000" cy="3000000"/>
        </p:xfrm>
        <a:graphic>
          <a:graphicData uri="http://schemas.openxmlformats.org/drawingml/2006/table">
            <a:tbl>
              <a:tblPr>
                <a:noFill/>
                <a:tableStyleId>{D92DB118-061D-4DE9-A6CB-89226CAA9168}</a:tableStyleId>
              </a:tblPr>
              <a:tblGrid>
                <a:gridCol w="1915575"/>
                <a:gridCol w="1915575"/>
                <a:gridCol w="1915575"/>
              </a:tblGrid>
              <a:tr h="824300">
                <a:tc>
                  <a:txBody>
                    <a:bodyPr>
                      <a:noAutofit/>
                    </a:bodyPr>
                    <a:lstStyle/>
                    <a:p>
                      <a:pPr indent="0" lvl="0" marL="0" rtl="0" algn="ctr">
                        <a:spcBef>
                          <a:spcPts val="0"/>
                        </a:spcBef>
                        <a:spcAft>
                          <a:spcPts val="0"/>
                        </a:spcAft>
                        <a:buNone/>
                      </a:pPr>
                      <a:r>
                        <a:rPr lang="en-US">
                          <a:latin typeface="Lato"/>
                          <a:ea typeface="Lato"/>
                          <a:cs typeface="Lato"/>
                          <a:sym typeface="Lato"/>
                        </a:rPr>
                        <a:t>Fixed Acidity</a:t>
                      </a:r>
                      <a:endParaRPr sz="1000">
                        <a:latin typeface="Lato"/>
                        <a:ea typeface="Lato"/>
                        <a:cs typeface="Lato"/>
                        <a:sym typeface="Lato"/>
                      </a:endParaRPr>
                    </a:p>
                  </a:txBody>
                  <a:tcPr marT="91425" marB="91425" marR="91425" marL="91425" anchor="ctr"/>
                </a:tc>
                <a:tc>
                  <a:txBody>
                    <a:bodyPr>
                      <a:noAutofit/>
                    </a:bodyPr>
                    <a:lstStyle/>
                    <a:p>
                      <a:pPr indent="0" lvl="0" marL="0" rtl="0" algn="ctr">
                        <a:spcBef>
                          <a:spcPts val="0"/>
                        </a:spcBef>
                        <a:spcAft>
                          <a:spcPts val="0"/>
                        </a:spcAft>
                        <a:buNone/>
                      </a:pPr>
                      <a:r>
                        <a:rPr lang="en-US">
                          <a:latin typeface="Lato"/>
                          <a:ea typeface="Lato"/>
                          <a:cs typeface="Lato"/>
                          <a:sym typeface="Lato"/>
                        </a:rPr>
                        <a:t>Volatile Acidity</a:t>
                      </a:r>
                      <a:endParaRPr>
                        <a:latin typeface="Lato"/>
                        <a:ea typeface="Lato"/>
                        <a:cs typeface="Lato"/>
                        <a:sym typeface="Lato"/>
                      </a:endParaRPr>
                    </a:p>
                  </a:txBody>
                  <a:tcPr marT="91425" marB="91425" marR="91425" marL="91425" anchor="ctr"/>
                </a:tc>
                <a:tc>
                  <a:txBody>
                    <a:bodyPr>
                      <a:noAutofit/>
                    </a:bodyPr>
                    <a:lstStyle/>
                    <a:p>
                      <a:pPr indent="0" lvl="0" marL="0" rtl="0" algn="ctr">
                        <a:spcBef>
                          <a:spcPts val="0"/>
                        </a:spcBef>
                        <a:spcAft>
                          <a:spcPts val="0"/>
                        </a:spcAft>
                        <a:buNone/>
                      </a:pPr>
                      <a:r>
                        <a:rPr lang="en-US">
                          <a:latin typeface="Lato"/>
                          <a:ea typeface="Lato"/>
                          <a:cs typeface="Lato"/>
                          <a:sym typeface="Lato"/>
                        </a:rPr>
                        <a:t>Citric  Acid</a:t>
                      </a:r>
                      <a:endParaRPr>
                        <a:latin typeface="Lato"/>
                        <a:ea typeface="Lato"/>
                        <a:cs typeface="Lato"/>
                        <a:sym typeface="Lato"/>
                      </a:endParaRPr>
                    </a:p>
                  </a:txBody>
                  <a:tcPr marT="91425" marB="91425" marR="91425" marL="91425" anchor="ctr"/>
                </a:tc>
              </a:tr>
              <a:tr h="824300">
                <a:tc>
                  <a:txBody>
                    <a:bodyPr>
                      <a:noAutofit/>
                    </a:bodyPr>
                    <a:lstStyle/>
                    <a:p>
                      <a:pPr indent="0" lvl="0" marL="0" rtl="0" algn="ctr">
                        <a:spcBef>
                          <a:spcPts val="0"/>
                        </a:spcBef>
                        <a:spcAft>
                          <a:spcPts val="0"/>
                        </a:spcAft>
                        <a:buNone/>
                      </a:pPr>
                      <a:r>
                        <a:rPr lang="en-US">
                          <a:latin typeface="Lato"/>
                          <a:ea typeface="Lato"/>
                          <a:cs typeface="Lato"/>
                          <a:sym typeface="Lato"/>
                        </a:rPr>
                        <a:t>Residual Sugar</a:t>
                      </a:r>
                      <a:endParaRPr>
                        <a:latin typeface="Lato"/>
                        <a:ea typeface="Lato"/>
                        <a:cs typeface="Lato"/>
                        <a:sym typeface="Lato"/>
                      </a:endParaRPr>
                    </a:p>
                  </a:txBody>
                  <a:tcPr marT="91425" marB="91425" marR="91425" marL="91425" anchor="ctr"/>
                </a:tc>
                <a:tc>
                  <a:txBody>
                    <a:bodyPr>
                      <a:noAutofit/>
                    </a:bodyPr>
                    <a:lstStyle/>
                    <a:p>
                      <a:pPr indent="0" lvl="0" marL="0" rtl="0" algn="ctr">
                        <a:spcBef>
                          <a:spcPts val="0"/>
                        </a:spcBef>
                        <a:spcAft>
                          <a:spcPts val="0"/>
                        </a:spcAft>
                        <a:buNone/>
                      </a:pPr>
                      <a:r>
                        <a:rPr lang="en-US">
                          <a:latin typeface="Lato"/>
                          <a:ea typeface="Lato"/>
                          <a:cs typeface="Lato"/>
                          <a:sym typeface="Lato"/>
                        </a:rPr>
                        <a:t>Chlorides</a:t>
                      </a:r>
                      <a:endParaRPr>
                        <a:latin typeface="Lato"/>
                        <a:ea typeface="Lato"/>
                        <a:cs typeface="Lato"/>
                        <a:sym typeface="Lato"/>
                      </a:endParaRPr>
                    </a:p>
                  </a:txBody>
                  <a:tcPr marT="91425" marB="91425" marR="91425" marL="91425" anchor="ctr"/>
                </a:tc>
                <a:tc>
                  <a:txBody>
                    <a:bodyPr>
                      <a:noAutofit/>
                    </a:bodyPr>
                    <a:lstStyle/>
                    <a:p>
                      <a:pPr indent="0" lvl="0" marL="0" rtl="0" algn="ctr">
                        <a:spcBef>
                          <a:spcPts val="0"/>
                        </a:spcBef>
                        <a:spcAft>
                          <a:spcPts val="0"/>
                        </a:spcAft>
                        <a:buNone/>
                      </a:pPr>
                      <a:r>
                        <a:rPr lang="en-US">
                          <a:latin typeface="Lato"/>
                          <a:ea typeface="Lato"/>
                          <a:cs typeface="Lato"/>
                          <a:sym typeface="Lato"/>
                        </a:rPr>
                        <a:t>Free Sulfur Dioxide</a:t>
                      </a:r>
                      <a:endParaRPr>
                        <a:latin typeface="Lato"/>
                        <a:ea typeface="Lato"/>
                        <a:cs typeface="Lato"/>
                        <a:sym typeface="Lato"/>
                      </a:endParaRPr>
                    </a:p>
                  </a:txBody>
                  <a:tcPr marT="91425" marB="91425" marR="91425" marL="91425" anchor="ctr"/>
                </a:tc>
              </a:tr>
              <a:tr h="857225">
                <a:tc>
                  <a:txBody>
                    <a:bodyPr>
                      <a:noAutofit/>
                    </a:bodyPr>
                    <a:lstStyle/>
                    <a:p>
                      <a:pPr indent="0" lvl="0" marL="0" rtl="0" algn="ctr">
                        <a:spcBef>
                          <a:spcPts val="0"/>
                        </a:spcBef>
                        <a:spcAft>
                          <a:spcPts val="0"/>
                        </a:spcAft>
                        <a:buNone/>
                      </a:pPr>
                      <a:r>
                        <a:rPr lang="en-US">
                          <a:latin typeface="Lato"/>
                          <a:ea typeface="Lato"/>
                          <a:cs typeface="Lato"/>
                          <a:sym typeface="Lato"/>
                        </a:rPr>
                        <a:t>Total Sulfur Dioxide</a:t>
                      </a:r>
                      <a:endParaRPr>
                        <a:latin typeface="Lato"/>
                        <a:ea typeface="Lato"/>
                        <a:cs typeface="Lato"/>
                        <a:sym typeface="Lato"/>
                      </a:endParaRPr>
                    </a:p>
                  </a:txBody>
                  <a:tcPr marT="91425" marB="91425" marR="91425" marL="91425" anchor="ctr"/>
                </a:tc>
                <a:tc>
                  <a:txBody>
                    <a:bodyPr>
                      <a:noAutofit/>
                    </a:bodyPr>
                    <a:lstStyle/>
                    <a:p>
                      <a:pPr indent="0" lvl="0" marL="0" rtl="0" algn="ctr">
                        <a:spcBef>
                          <a:spcPts val="0"/>
                        </a:spcBef>
                        <a:spcAft>
                          <a:spcPts val="0"/>
                        </a:spcAft>
                        <a:buNone/>
                      </a:pPr>
                      <a:r>
                        <a:rPr lang="en-US">
                          <a:latin typeface="Lato"/>
                          <a:ea typeface="Lato"/>
                          <a:cs typeface="Lato"/>
                          <a:sym typeface="Lato"/>
                        </a:rPr>
                        <a:t>Density</a:t>
                      </a:r>
                      <a:endParaRPr>
                        <a:latin typeface="Lato"/>
                        <a:ea typeface="Lato"/>
                        <a:cs typeface="Lato"/>
                        <a:sym typeface="Lato"/>
                      </a:endParaRPr>
                    </a:p>
                  </a:txBody>
                  <a:tcPr marT="91425" marB="91425" marR="91425" marL="91425" anchor="ctr"/>
                </a:tc>
                <a:tc>
                  <a:txBody>
                    <a:bodyPr>
                      <a:noAutofit/>
                    </a:bodyPr>
                    <a:lstStyle/>
                    <a:p>
                      <a:pPr indent="0" lvl="0" marL="0" rtl="0" algn="ctr">
                        <a:spcBef>
                          <a:spcPts val="0"/>
                        </a:spcBef>
                        <a:spcAft>
                          <a:spcPts val="0"/>
                        </a:spcAft>
                        <a:buNone/>
                      </a:pPr>
                      <a:r>
                        <a:rPr lang="en-US">
                          <a:latin typeface="Lato"/>
                          <a:ea typeface="Lato"/>
                          <a:cs typeface="Lato"/>
                          <a:sym typeface="Lato"/>
                        </a:rPr>
                        <a:t>pH</a:t>
                      </a:r>
                      <a:endParaRPr>
                        <a:latin typeface="Lato"/>
                        <a:ea typeface="Lato"/>
                        <a:cs typeface="Lato"/>
                        <a:sym typeface="Lato"/>
                      </a:endParaRPr>
                    </a:p>
                  </a:txBody>
                  <a:tcPr marT="91425" marB="91425" marR="91425" marL="91425" anchor="ctr"/>
                </a:tc>
              </a:tr>
              <a:tr h="824300">
                <a:tc>
                  <a:txBody>
                    <a:bodyPr>
                      <a:noAutofit/>
                    </a:bodyPr>
                    <a:lstStyle/>
                    <a:p>
                      <a:pPr indent="0" lvl="0" marL="0" rtl="0" algn="ctr">
                        <a:spcBef>
                          <a:spcPts val="0"/>
                        </a:spcBef>
                        <a:spcAft>
                          <a:spcPts val="0"/>
                        </a:spcAft>
                        <a:buNone/>
                      </a:pPr>
                      <a:r>
                        <a:rPr lang="en-US">
                          <a:latin typeface="Lato"/>
                          <a:ea typeface="Lato"/>
                          <a:cs typeface="Lato"/>
                          <a:sym typeface="Lato"/>
                        </a:rPr>
                        <a:t>Sulphates</a:t>
                      </a:r>
                      <a:endParaRPr>
                        <a:latin typeface="Lato"/>
                        <a:ea typeface="Lato"/>
                        <a:cs typeface="Lato"/>
                        <a:sym typeface="Lato"/>
                      </a:endParaRPr>
                    </a:p>
                  </a:txBody>
                  <a:tcPr marT="91425" marB="91425" marR="91425" marL="91425" anchor="ctr"/>
                </a:tc>
                <a:tc>
                  <a:txBody>
                    <a:bodyPr>
                      <a:noAutofit/>
                    </a:bodyPr>
                    <a:lstStyle/>
                    <a:p>
                      <a:pPr indent="0" lvl="0" marL="0" rtl="0" algn="ctr">
                        <a:spcBef>
                          <a:spcPts val="0"/>
                        </a:spcBef>
                        <a:spcAft>
                          <a:spcPts val="0"/>
                        </a:spcAft>
                        <a:buNone/>
                      </a:pPr>
                      <a:r>
                        <a:rPr lang="en-US">
                          <a:latin typeface="Lato"/>
                          <a:ea typeface="Lato"/>
                          <a:cs typeface="Lato"/>
                          <a:sym typeface="Lato"/>
                        </a:rPr>
                        <a:t>Alcohol</a:t>
                      </a:r>
                      <a:endParaRPr>
                        <a:latin typeface="Lato"/>
                        <a:ea typeface="Lato"/>
                        <a:cs typeface="Lato"/>
                        <a:sym typeface="Lato"/>
                      </a:endParaRPr>
                    </a:p>
                  </a:txBody>
                  <a:tcPr marT="91425" marB="91425" marR="91425" marL="91425" anchor="ctr"/>
                </a:tc>
                <a:tc>
                  <a:txBody>
                    <a:bodyPr>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Quality</a:t>
                      </a:r>
                      <a:endParaRPr b="1">
                        <a:solidFill>
                          <a:srgbClr val="FFFFFF"/>
                        </a:solidFill>
                        <a:latin typeface="Lato"/>
                        <a:ea typeface="Lato"/>
                        <a:cs typeface="Lato"/>
                        <a:sym typeface="Lato"/>
                      </a:endParaRPr>
                    </a:p>
                  </a:txBody>
                  <a:tcPr marT="91425" marB="91425" marR="91425" marL="91425" anchor="ctr">
                    <a:solidFill>
                      <a:srgbClr val="741B47"/>
                    </a:solidFill>
                  </a:tcPr>
                </a:tc>
              </a:tr>
            </a:tbl>
          </a:graphicData>
        </a:graphic>
      </p:graphicFrame>
      <p:sp>
        <p:nvSpPr>
          <p:cNvPr id="182" name="Google Shape;182;p38"/>
          <p:cNvSpPr/>
          <p:nvPr/>
        </p:nvSpPr>
        <p:spPr>
          <a:xfrm>
            <a:off x="408700" y="4672200"/>
            <a:ext cx="2635500" cy="37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8"/>
          <p:cNvSpPr txBox="1"/>
          <p:nvPr/>
        </p:nvSpPr>
        <p:spPr>
          <a:xfrm>
            <a:off x="6241200" y="1243125"/>
            <a:ext cx="2902800" cy="13473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Lato"/>
              <a:buChar char="●"/>
            </a:pPr>
            <a:r>
              <a:rPr lang="en-US">
                <a:latin typeface="Lato"/>
                <a:ea typeface="Lato"/>
                <a:cs typeface="Lato"/>
                <a:sym typeface="Lato"/>
              </a:rPr>
              <a:t>12 Variables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US">
                <a:latin typeface="Lato"/>
                <a:ea typeface="Lato"/>
                <a:cs typeface="Lato"/>
                <a:sym typeface="Lato"/>
              </a:rPr>
              <a:t>1,599 Observations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US">
                <a:latin typeface="Lato"/>
                <a:ea typeface="Lato"/>
                <a:cs typeface="Lato"/>
                <a:sym typeface="Lato"/>
              </a:rPr>
              <a:t>Quality = Response Variable</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9"/>
          <p:cNvSpPr txBox="1"/>
          <p:nvPr>
            <p:ph idx="2" type="body"/>
          </p:nvPr>
        </p:nvSpPr>
        <p:spPr>
          <a:xfrm>
            <a:off x="503238" y="231126"/>
            <a:ext cx="4068900" cy="423600"/>
          </a:xfrm>
          <a:prstGeom prst="rect">
            <a:avLst/>
          </a:prstGeom>
        </p:spPr>
        <p:txBody>
          <a:bodyPr anchorCtr="0" anchor="t" bIns="0" lIns="0" spcFirstLastPara="1" rIns="0" wrap="square" tIns="72000">
            <a:noAutofit/>
          </a:bodyPr>
          <a:lstStyle/>
          <a:p>
            <a:pPr indent="0" lvl="0" marL="0" rtl="0" algn="l">
              <a:spcBef>
                <a:spcPts val="750"/>
              </a:spcBef>
              <a:spcAft>
                <a:spcPts val="0"/>
              </a:spcAft>
              <a:buNone/>
            </a:pPr>
            <a:r>
              <a:rPr lang="en-US" sz="3500">
                <a:solidFill>
                  <a:srgbClr val="073763"/>
                </a:solidFill>
              </a:rPr>
              <a:t>Data Description</a:t>
            </a:r>
            <a:endParaRPr sz="3500">
              <a:solidFill>
                <a:srgbClr val="073763"/>
              </a:solidFill>
            </a:endParaRPr>
          </a:p>
        </p:txBody>
      </p:sp>
      <p:sp>
        <p:nvSpPr>
          <p:cNvPr id="190" name="Google Shape;190;p39"/>
          <p:cNvSpPr/>
          <p:nvPr/>
        </p:nvSpPr>
        <p:spPr>
          <a:xfrm>
            <a:off x="501325" y="4692325"/>
            <a:ext cx="2396400" cy="260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9"/>
          <p:cNvSpPr/>
          <p:nvPr/>
        </p:nvSpPr>
        <p:spPr>
          <a:xfrm>
            <a:off x="6649450" y="388775"/>
            <a:ext cx="2396400" cy="260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9"/>
          <p:cNvSpPr txBox="1"/>
          <p:nvPr/>
        </p:nvSpPr>
        <p:spPr>
          <a:xfrm>
            <a:off x="501325" y="1002375"/>
            <a:ext cx="7971000" cy="3888900"/>
          </a:xfrm>
          <a:prstGeom prst="rect">
            <a:avLst/>
          </a:prstGeom>
          <a:noFill/>
          <a:ln>
            <a:noFill/>
          </a:ln>
        </p:spPr>
        <p:txBody>
          <a:bodyPr anchorCtr="0" anchor="t" bIns="91425" lIns="91425" spcFirstLastPara="1" rIns="91425" wrap="square" tIns="91425">
            <a:noAutofit/>
          </a:bodyPr>
          <a:lstStyle/>
          <a:p>
            <a:pPr indent="-330200" lvl="0" marL="457200" rtl="0" algn="l">
              <a:lnSpc>
                <a:spcPct val="125000"/>
              </a:lnSpc>
              <a:spcBef>
                <a:spcPts val="0"/>
              </a:spcBef>
              <a:spcAft>
                <a:spcPts val="0"/>
              </a:spcAft>
              <a:buSzPts val="1600"/>
              <a:buFont typeface="Lato"/>
              <a:buChar char="●"/>
            </a:pPr>
            <a:r>
              <a:rPr lang="en-US" sz="1600">
                <a:latin typeface="Lato"/>
                <a:ea typeface="Lato"/>
                <a:cs typeface="Lato"/>
                <a:sym typeface="Lato"/>
              </a:rPr>
              <a:t>Fixed Acidity - most acids in wine that do not evaporate easily</a:t>
            </a:r>
            <a:endParaRPr sz="1600">
              <a:latin typeface="Lato"/>
              <a:ea typeface="Lato"/>
              <a:cs typeface="Lato"/>
              <a:sym typeface="Lato"/>
            </a:endParaRPr>
          </a:p>
          <a:p>
            <a:pPr indent="-330200" lvl="0" marL="457200" rtl="0" algn="l">
              <a:lnSpc>
                <a:spcPct val="125000"/>
              </a:lnSpc>
              <a:spcBef>
                <a:spcPts val="0"/>
              </a:spcBef>
              <a:spcAft>
                <a:spcPts val="0"/>
              </a:spcAft>
              <a:buSzPts val="1600"/>
              <a:buFont typeface="Lato"/>
              <a:buChar char="●"/>
            </a:pPr>
            <a:r>
              <a:rPr lang="en-US" sz="1600">
                <a:latin typeface="Lato"/>
                <a:ea typeface="Lato"/>
                <a:cs typeface="Lato"/>
                <a:sym typeface="Lato"/>
              </a:rPr>
              <a:t>Volatile Acidity - </a:t>
            </a:r>
            <a:r>
              <a:rPr lang="en-US" sz="1600">
                <a:solidFill>
                  <a:schemeClr val="dk1"/>
                </a:solidFill>
                <a:latin typeface="Lato"/>
                <a:ea typeface="Lato"/>
                <a:cs typeface="Lato"/>
                <a:sym typeface="Lato"/>
              </a:rPr>
              <a:t>amount of acetic acid, unpleasant taste </a:t>
            </a:r>
            <a:endParaRPr sz="1600">
              <a:solidFill>
                <a:schemeClr val="dk1"/>
              </a:solidFill>
              <a:latin typeface="Lato"/>
              <a:ea typeface="Lato"/>
              <a:cs typeface="Lato"/>
              <a:sym typeface="Lato"/>
            </a:endParaRPr>
          </a:p>
          <a:p>
            <a:pPr indent="-330200" lvl="0" marL="457200" rtl="0" algn="l">
              <a:lnSpc>
                <a:spcPct val="125000"/>
              </a:lnSpc>
              <a:spcBef>
                <a:spcPts val="0"/>
              </a:spcBef>
              <a:spcAft>
                <a:spcPts val="0"/>
              </a:spcAft>
              <a:buSzPts val="1600"/>
              <a:buFont typeface="Lato"/>
              <a:buChar char="●"/>
            </a:pPr>
            <a:r>
              <a:rPr lang="en-US" sz="1600">
                <a:latin typeface="Lato"/>
                <a:ea typeface="Lato"/>
                <a:cs typeface="Lato"/>
                <a:sym typeface="Lato"/>
              </a:rPr>
              <a:t>Citric Acid - preservative that </a:t>
            </a:r>
            <a:r>
              <a:rPr lang="en-US" sz="1600">
                <a:solidFill>
                  <a:schemeClr val="dk1"/>
                </a:solidFill>
                <a:latin typeface="Lato"/>
                <a:ea typeface="Lato"/>
                <a:cs typeface="Lato"/>
                <a:sym typeface="Lato"/>
              </a:rPr>
              <a:t>can add a fresh taste</a:t>
            </a:r>
            <a:endParaRPr sz="1600">
              <a:latin typeface="Lato"/>
              <a:ea typeface="Lato"/>
              <a:cs typeface="Lato"/>
              <a:sym typeface="Lato"/>
            </a:endParaRPr>
          </a:p>
          <a:p>
            <a:pPr indent="-330200" lvl="0" marL="457200" rtl="0" algn="l">
              <a:lnSpc>
                <a:spcPct val="125000"/>
              </a:lnSpc>
              <a:spcBef>
                <a:spcPts val="0"/>
              </a:spcBef>
              <a:spcAft>
                <a:spcPts val="0"/>
              </a:spcAft>
              <a:buSzPts val="1600"/>
              <a:buFont typeface="Lato"/>
              <a:buChar char="●"/>
            </a:pPr>
            <a:r>
              <a:rPr lang="en-US" sz="1600">
                <a:latin typeface="Lato"/>
                <a:ea typeface="Lato"/>
                <a:cs typeface="Lato"/>
                <a:sym typeface="Lato"/>
              </a:rPr>
              <a:t>Residual Sugar - </a:t>
            </a:r>
            <a:r>
              <a:rPr lang="en-US" sz="1600">
                <a:solidFill>
                  <a:schemeClr val="dk1"/>
                </a:solidFill>
                <a:latin typeface="Lato"/>
                <a:ea typeface="Lato"/>
                <a:cs typeface="Lato"/>
                <a:sym typeface="Lato"/>
              </a:rPr>
              <a:t>amount of sugar after fermentation stops</a:t>
            </a:r>
            <a:endParaRPr sz="1600">
              <a:latin typeface="Lato"/>
              <a:ea typeface="Lato"/>
              <a:cs typeface="Lato"/>
              <a:sym typeface="Lato"/>
            </a:endParaRPr>
          </a:p>
          <a:p>
            <a:pPr indent="-330200" lvl="0" marL="457200" rtl="0" algn="l">
              <a:lnSpc>
                <a:spcPct val="125000"/>
              </a:lnSpc>
              <a:spcBef>
                <a:spcPts val="0"/>
              </a:spcBef>
              <a:spcAft>
                <a:spcPts val="0"/>
              </a:spcAft>
              <a:buSzPts val="1600"/>
              <a:buFont typeface="Lato"/>
              <a:buChar char="●"/>
            </a:pPr>
            <a:r>
              <a:rPr lang="en-US" sz="1600">
                <a:latin typeface="Lato"/>
                <a:ea typeface="Lato"/>
                <a:cs typeface="Lato"/>
                <a:sym typeface="Lato"/>
              </a:rPr>
              <a:t>Chlorides - </a:t>
            </a:r>
            <a:r>
              <a:rPr lang="en-US" sz="1600">
                <a:solidFill>
                  <a:schemeClr val="dk1"/>
                </a:solidFill>
                <a:latin typeface="Lato"/>
                <a:ea typeface="Lato"/>
                <a:cs typeface="Lato"/>
                <a:sym typeface="Lato"/>
              </a:rPr>
              <a:t>amount of salt</a:t>
            </a:r>
            <a:endParaRPr sz="1600">
              <a:latin typeface="Lato"/>
              <a:ea typeface="Lato"/>
              <a:cs typeface="Lato"/>
              <a:sym typeface="Lato"/>
            </a:endParaRPr>
          </a:p>
          <a:p>
            <a:pPr indent="-330200" lvl="0" marL="457200" rtl="0" algn="l">
              <a:lnSpc>
                <a:spcPct val="125000"/>
              </a:lnSpc>
              <a:spcBef>
                <a:spcPts val="0"/>
              </a:spcBef>
              <a:spcAft>
                <a:spcPts val="0"/>
              </a:spcAft>
              <a:buSzPts val="1600"/>
              <a:buFont typeface="Lato"/>
              <a:buChar char="●"/>
            </a:pPr>
            <a:r>
              <a:rPr lang="en-US" sz="1600">
                <a:latin typeface="Lato"/>
                <a:ea typeface="Lato"/>
                <a:cs typeface="Lato"/>
                <a:sym typeface="Lato"/>
              </a:rPr>
              <a:t>Free Sulfur Dioxide - </a:t>
            </a:r>
            <a:r>
              <a:rPr lang="en-US" sz="1600">
                <a:solidFill>
                  <a:schemeClr val="dk1"/>
                </a:solidFill>
                <a:latin typeface="Lato"/>
                <a:ea typeface="Lato"/>
                <a:cs typeface="Lato"/>
                <a:sym typeface="Lato"/>
              </a:rPr>
              <a:t>prevents oxidation</a:t>
            </a:r>
            <a:endParaRPr sz="1600">
              <a:latin typeface="Lato"/>
              <a:ea typeface="Lato"/>
              <a:cs typeface="Lato"/>
              <a:sym typeface="Lato"/>
            </a:endParaRPr>
          </a:p>
          <a:p>
            <a:pPr indent="-330200" lvl="0" marL="457200" rtl="0" algn="l">
              <a:lnSpc>
                <a:spcPct val="125000"/>
              </a:lnSpc>
              <a:spcBef>
                <a:spcPts val="0"/>
              </a:spcBef>
              <a:spcAft>
                <a:spcPts val="0"/>
              </a:spcAft>
              <a:buSzPts val="1600"/>
              <a:buFont typeface="Lato"/>
              <a:buChar char="●"/>
            </a:pPr>
            <a:r>
              <a:rPr lang="en-US" sz="1600">
                <a:latin typeface="Lato"/>
                <a:ea typeface="Lato"/>
                <a:cs typeface="Lato"/>
                <a:sym typeface="Lato"/>
              </a:rPr>
              <a:t>Total Sulfur Dioxide - preservative that </a:t>
            </a:r>
            <a:r>
              <a:rPr lang="en-US" sz="1600">
                <a:solidFill>
                  <a:schemeClr val="dk1"/>
                </a:solidFill>
                <a:latin typeface="Lato"/>
                <a:ea typeface="Lato"/>
                <a:cs typeface="Lato"/>
                <a:sym typeface="Lato"/>
              </a:rPr>
              <a:t>can affect the taste</a:t>
            </a:r>
            <a:endParaRPr sz="1600">
              <a:latin typeface="Lato"/>
              <a:ea typeface="Lato"/>
              <a:cs typeface="Lato"/>
              <a:sym typeface="Lato"/>
            </a:endParaRPr>
          </a:p>
          <a:p>
            <a:pPr indent="-330200" lvl="0" marL="457200" rtl="0" algn="l">
              <a:lnSpc>
                <a:spcPct val="125000"/>
              </a:lnSpc>
              <a:spcBef>
                <a:spcPts val="0"/>
              </a:spcBef>
              <a:spcAft>
                <a:spcPts val="0"/>
              </a:spcAft>
              <a:buSzPts val="1600"/>
              <a:buFont typeface="Lato"/>
              <a:buChar char="●"/>
            </a:pPr>
            <a:r>
              <a:rPr lang="en-US" sz="1600">
                <a:latin typeface="Lato"/>
                <a:ea typeface="Lato"/>
                <a:cs typeface="Lato"/>
                <a:sym typeface="Lato"/>
              </a:rPr>
              <a:t>Density - </a:t>
            </a:r>
            <a:r>
              <a:rPr lang="en-US" sz="1600">
                <a:solidFill>
                  <a:schemeClr val="dk1"/>
                </a:solidFill>
                <a:latin typeface="Lato"/>
                <a:ea typeface="Lato"/>
                <a:cs typeface="Lato"/>
                <a:sym typeface="Lato"/>
              </a:rPr>
              <a:t>dependant on alcohol and sugar content</a:t>
            </a:r>
            <a:endParaRPr sz="1600">
              <a:latin typeface="Lato"/>
              <a:ea typeface="Lato"/>
              <a:cs typeface="Lato"/>
              <a:sym typeface="Lato"/>
            </a:endParaRPr>
          </a:p>
          <a:p>
            <a:pPr indent="-330200" lvl="0" marL="457200" rtl="0" algn="l">
              <a:lnSpc>
                <a:spcPct val="125000"/>
              </a:lnSpc>
              <a:spcBef>
                <a:spcPts val="0"/>
              </a:spcBef>
              <a:spcAft>
                <a:spcPts val="0"/>
              </a:spcAft>
              <a:buSzPts val="1600"/>
              <a:buFont typeface="Lato"/>
              <a:buChar char="●"/>
            </a:pPr>
            <a:r>
              <a:rPr lang="en-US" sz="1600">
                <a:latin typeface="Lato"/>
                <a:ea typeface="Lato"/>
                <a:cs typeface="Lato"/>
                <a:sym typeface="Lato"/>
              </a:rPr>
              <a:t>pH - </a:t>
            </a:r>
            <a:r>
              <a:rPr lang="en-US" sz="1600">
                <a:solidFill>
                  <a:schemeClr val="dk1"/>
                </a:solidFill>
                <a:latin typeface="Lato"/>
                <a:ea typeface="Lato"/>
                <a:cs typeface="Lato"/>
                <a:sym typeface="Lato"/>
              </a:rPr>
              <a:t>how acidic the wine is</a:t>
            </a:r>
            <a:endParaRPr sz="1600">
              <a:latin typeface="Lato"/>
              <a:ea typeface="Lato"/>
              <a:cs typeface="Lato"/>
              <a:sym typeface="Lato"/>
            </a:endParaRPr>
          </a:p>
          <a:p>
            <a:pPr indent="-330200" lvl="0" marL="457200" rtl="0" algn="l">
              <a:lnSpc>
                <a:spcPct val="125000"/>
              </a:lnSpc>
              <a:spcBef>
                <a:spcPts val="0"/>
              </a:spcBef>
              <a:spcAft>
                <a:spcPts val="0"/>
              </a:spcAft>
              <a:buSzPts val="1600"/>
              <a:buFont typeface="Lato"/>
              <a:buChar char="●"/>
            </a:pPr>
            <a:r>
              <a:rPr lang="en-US" sz="1600">
                <a:latin typeface="Lato"/>
                <a:ea typeface="Lato"/>
                <a:cs typeface="Lato"/>
                <a:sym typeface="Lato"/>
              </a:rPr>
              <a:t>Sulphates - </a:t>
            </a:r>
            <a:r>
              <a:rPr lang="en-US" sz="1600">
                <a:solidFill>
                  <a:schemeClr val="dk1"/>
                </a:solidFill>
                <a:latin typeface="Lato"/>
                <a:ea typeface="Lato"/>
                <a:cs typeface="Lato"/>
                <a:sym typeface="Lato"/>
              </a:rPr>
              <a:t>contributes to SO2 levels, preservative, fresh taste</a:t>
            </a:r>
            <a:endParaRPr sz="1600">
              <a:latin typeface="Lato"/>
              <a:ea typeface="Lato"/>
              <a:cs typeface="Lato"/>
              <a:sym typeface="Lato"/>
            </a:endParaRPr>
          </a:p>
          <a:p>
            <a:pPr indent="-330200" lvl="0" marL="457200" rtl="0" algn="l">
              <a:lnSpc>
                <a:spcPct val="125000"/>
              </a:lnSpc>
              <a:spcBef>
                <a:spcPts val="0"/>
              </a:spcBef>
              <a:spcAft>
                <a:spcPts val="0"/>
              </a:spcAft>
              <a:buSzPts val="1600"/>
              <a:buFont typeface="Lato"/>
              <a:buChar char="●"/>
            </a:pPr>
            <a:r>
              <a:rPr lang="en-US" sz="1600">
                <a:latin typeface="Lato"/>
                <a:ea typeface="Lato"/>
                <a:cs typeface="Lato"/>
                <a:sym typeface="Lato"/>
              </a:rPr>
              <a:t>Alcohol - t</a:t>
            </a:r>
            <a:r>
              <a:rPr lang="en-US" sz="1600">
                <a:solidFill>
                  <a:schemeClr val="dk1"/>
                </a:solidFill>
                <a:latin typeface="Lato"/>
                <a:ea typeface="Lato"/>
                <a:cs typeface="Lato"/>
                <a:sym typeface="Lato"/>
              </a:rPr>
              <a:t>he percentage of alcoholic content</a:t>
            </a:r>
            <a:endParaRPr>
              <a:solidFill>
                <a:schemeClr val="dk1"/>
              </a:solidFill>
              <a:latin typeface="Lato"/>
              <a:ea typeface="Lato"/>
              <a:cs typeface="Lato"/>
              <a:sym typeface="Lato"/>
            </a:endParaRPr>
          </a:p>
          <a:p>
            <a:pPr indent="-317500" lvl="0" marL="457200" rtl="0" algn="l">
              <a:lnSpc>
                <a:spcPct val="125000"/>
              </a:lnSpc>
              <a:spcBef>
                <a:spcPts val="0"/>
              </a:spcBef>
              <a:spcAft>
                <a:spcPts val="0"/>
              </a:spcAft>
              <a:buClr>
                <a:schemeClr val="accent6"/>
              </a:buClr>
              <a:buSzPts val="1400"/>
              <a:buFont typeface="Lato"/>
              <a:buChar char="●"/>
            </a:pPr>
            <a:r>
              <a:rPr b="1" lang="en-US">
                <a:solidFill>
                  <a:schemeClr val="accent6"/>
                </a:solidFill>
                <a:latin typeface="Lato"/>
                <a:ea typeface="Lato"/>
                <a:cs typeface="Lato"/>
                <a:sym typeface="Lato"/>
              </a:rPr>
              <a:t>Output Variable(Y-response): Quality </a:t>
            </a:r>
            <a:endParaRPr b="1">
              <a:solidFill>
                <a:schemeClr val="accent6"/>
              </a:solidFill>
              <a:latin typeface="Lato"/>
              <a:ea typeface="Lato"/>
              <a:cs typeface="Lato"/>
              <a:sym typeface="Lato"/>
            </a:endParaRPr>
          </a:p>
          <a:p>
            <a:pPr indent="0" lvl="0" marL="0" rtl="0" algn="l">
              <a:lnSpc>
                <a:spcPct val="125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96" name="Shape 196"/>
        <p:cNvGrpSpPr/>
        <p:nvPr/>
      </p:nvGrpSpPr>
      <p:grpSpPr>
        <a:xfrm>
          <a:off x="0" y="0"/>
          <a:ext cx="0" cy="0"/>
          <a:chOff x="0" y="0"/>
          <a:chExt cx="0" cy="0"/>
        </a:xfrm>
      </p:grpSpPr>
      <p:sp>
        <p:nvSpPr>
          <p:cNvPr id="197" name="Google Shape;197;p40"/>
          <p:cNvSpPr txBox="1"/>
          <p:nvPr>
            <p:ph idx="1" type="body"/>
          </p:nvPr>
        </p:nvSpPr>
        <p:spPr>
          <a:xfrm>
            <a:off x="512025" y="-98425"/>
            <a:ext cx="2911200" cy="3077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314B67"/>
              </a:buClr>
              <a:buSzPts val="10000"/>
              <a:buNone/>
            </a:pPr>
            <a:r>
              <a:rPr lang="en-US">
                <a:solidFill>
                  <a:srgbClr val="314B67"/>
                </a:solidFill>
              </a:rPr>
              <a:t>VISUALIZATION</a:t>
            </a:r>
            <a:endParaRPr/>
          </a:p>
        </p:txBody>
      </p:sp>
      <p:sp>
        <p:nvSpPr>
          <p:cNvPr id="198" name="Google Shape;198;p40"/>
          <p:cNvSpPr txBox="1"/>
          <p:nvPr>
            <p:ph idx="2" type="body"/>
          </p:nvPr>
        </p:nvSpPr>
        <p:spPr>
          <a:xfrm>
            <a:off x="512031" y="2020551"/>
            <a:ext cx="4059970" cy="611436"/>
          </a:xfrm>
          <a:prstGeom prst="rect">
            <a:avLst/>
          </a:prstGeom>
          <a:no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FEFEFE"/>
              </a:buClr>
              <a:buSzPts val="3500"/>
              <a:buNone/>
            </a:pPr>
            <a:r>
              <a:rPr lang="en-US"/>
              <a:t>VISUALIZATION</a:t>
            </a:r>
            <a:endParaRPr/>
          </a:p>
        </p:txBody>
      </p:sp>
      <p:sp>
        <p:nvSpPr>
          <p:cNvPr id="199" name="Google Shape;199;p40"/>
          <p:cNvSpPr txBox="1"/>
          <p:nvPr/>
        </p:nvSpPr>
        <p:spPr>
          <a:xfrm>
            <a:off x="561368" y="2582559"/>
            <a:ext cx="4010633" cy="345991"/>
          </a:xfrm>
          <a:prstGeom prst="rect">
            <a:avLst/>
          </a:prstGeom>
          <a:noFill/>
          <a:ln>
            <a:noFill/>
          </a:ln>
        </p:spPr>
        <p:txBody>
          <a:bodyPr anchorCtr="0" anchor="t" bIns="0" lIns="0" spcFirstLastPara="1" rIns="0" wrap="square" tIns="72000">
            <a:noAutofit/>
          </a:bodyPr>
          <a:lstStyle/>
          <a:p>
            <a:pPr indent="0" lvl="0" marL="0" marR="0" rtl="0" algn="l">
              <a:lnSpc>
                <a:spcPct val="90000"/>
              </a:lnSpc>
              <a:spcBef>
                <a:spcPts val="0"/>
              </a:spcBef>
              <a:spcAft>
                <a:spcPts val="0"/>
              </a:spcAft>
              <a:buClr>
                <a:srgbClr val="FEFEFE"/>
              </a:buClr>
              <a:buSzPts val="1500"/>
              <a:buFont typeface="Arial"/>
              <a:buNone/>
            </a:pPr>
            <a:r>
              <a:rPr b="1" lang="en-US" sz="1500">
                <a:solidFill>
                  <a:srgbClr val="FEFEFE"/>
                </a:solidFill>
                <a:latin typeface="Raleway Black"/>
                <a:ea typeface="Raleway Black"/>
                <a:cs typeface="Raleway Black"/>
                <a:sym typeface="Raleway Black"/>
              </a:rPr>
              <a:t>OF THE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4" name="Shape 204"/>
        <p:cNvGrpSpPr/>
        <p:nvPr/>
      </p:nvGrpSpPr>
      <p:grpSpPr>
        <a:xfrm>
          <a:off x="0" y="0"/>
          <a:ext cx="0" cy="0"/>
          <a:chOff x="0" y="0"/>
          <a:chExt cx="0" cy="0"/>
        </a:xfrm>
      </p:grpSpPr>
      <p:pic>
        <p:nvPicPr>
          <p:cNvPr id="205" name="Google Shape;205;p41"/>
          <p:cNvPicPr preferRelativeResize="0"/>
          <p:nvPr/>
        </p:nvPicPr>
        <p:blipFill>
          <a:blip r:embed="rId3">
            <a:alphaModFix/>
          </a:blip>
          <a:stretch>
            <a:fillRect/>
          </a:stretch>
        </p:blipFill>
        <p:spPr>
          <a:xfrm>
            <a:off x="579450" y="888625"/>
            <a:ext cx="7090975" cy="4206600"/>
          </a:xfrm>
          <a:prstGeom prst="rect">
            <a:avLst/>
          </a:prstGeom>
          <a:noFill/>
          <a:ln>
            <a:noFill/>
          </a:ln>
        </p:spPr>
      </p:pic>
      <p:sp>
        <p:nvSpPr>
          <p:cNvPr id="206" name="Google Shape;206;p41"/>
          <p:cNvSpPr txBox="1"/>
          <p:nvPr/>
        </p:nvSpPr>
        <p:spPr>
          <a:xfrm>
            <a:off x="409200" y="264225"/>
            <a:ext cx="5435400" cy="1516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750"/>
              </a:spcBef>
              <a:spcAft>
                <a:spcPts val="0"/>
              </a:spcAft>
              <a:buClr>
                <a:schemeClr val="dk1"/>
              </a:buClr>
              <a:buSzPts val="1100"/>
              <a:buFont typeface="Arial"/>
              <a:buNone/>
            </a:pPr>
            <a:r>
              <a:rPr b="1" lang="en-US" sz="3500">
                <a:solidFill>
                  <a:srgbClr val="314B67"/>
                </a:solidFill>
                <a:latin typeface="Raleway Black"/>
                <a:ea typeface="Raleway Black"/>
                <a:cs typeface="Raleway Black"/>
                <a:sym typeface="Raleway Black"/>
              </a:rPr>
              <a:t>Bar Chart</a:t>
            </a:r>
            <a:endParaRPr b="1" sz="4800">
              <a:solidFill>
                <a:srgbClr val="980000"/>
              </a:solidFill>
            </a:endParaRPr>
          </a:p>
        </p:txBody>
      </p:sp>
      <p:sp>
        <p:nvSpPr>
          <p:cNvPr id="207" name="Google Shape;207;p41"/>
          <p:cNvSpPr txBox="1"/>
          <p:nvPr/>
        </p:nvSpPr>
        <p:spPr>
          <a:xfrm>
            <a:off x="6928225" y="1454075"/>
            <a:ext cx="19344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Good: 855</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Bad: 744</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2" name="Shape 212"/>
        <p:cNvGrpSpPr/>
        <p:nvPr/>
      </p:nvGrpSpPr>
      <p:grpSpPr>
        <a:xfrm>
          <a:off x="0" y="0"/>
          <a:ext cx="0" cy="0"/>
          <a:chOff x="0" y="0"/>
          <a:chExt cx="0" cy="0"/>
        </a:xfrm>
      </p:grpSpPr>
      <p:sp>
        <p:nvSpPr>
          <p:cNvPr id="213" name="Google Shape;213;p42"/>
          <p:cNvSpPr txBox="1"/>
          <p:nvPr>
            <p:ph idx="2" type="body"/>
          </p:nvPr>
        </p:nvSpPr>
        <p:spPr>
          <a:xfrm>
            <a:off x="-32000" y="205475"/>
            <a:ext cx="5379000" cy="759900"/>
          </a:xfrm>
          <a:prstGeom prst="rect">
            <a:avLst/>
          </a:prstGeom>
        </p:spPr>
        <p:txBody>
          <a:bodyPr anchorCtr="0" anchor="t" bIns="0" lIns="0" spcFirstLastPara="1" rIns="0" wrap="square" tIns="72000">
            <a:noAutofit/>
          </a:bodyPr>
          <a:lstStyle/>
          <a:p>
            <a:pPr indent="0" lvl="0" marL="0" rtl="0" algn="ctr">
              <a:spcBef>
                <a:spcPts val="750"/>
              </a:spcBef>
              <a:spcAft>
                <a:spcPts val="0"/>
              </a:spcAft>
              <a:buNone/>
            </a:pPr>
            <a:r>
              <a:rPr lang="en-US">
                <a:solidFill>
                  <a:srgbClr val="314B67"/>
                </a:solidFill>
              </a:rPr>
              <a:t>Summary Statistics</a:t>
            </a:r>
            <a:endParaRPr>
              <a:solidFill>
                <a:srgbClr val="314B67"/>
              </a:solidFill>
            </a:endParaRPr>
          </a:p>
        </p:txBody>
      </p:sp>
      <p:pic>
        <p:nvPicPr>
          <p:cNvPr id="214" name="Google Shape;214;p42"/>
          <p:cNvPicPr preferRelativeResize="0"/>
          <p:nvPr/>
        </p:nvPicPr>
        <p:blipFill>
          <a:blip r:embed="rId3">
            <a:alphaModFix/>
          </a:blip>
          <a:stretch>
            <a:fillRect/>
          </a:stretch>
        </p:blipFill>
        <p:spPr>
          <a:xfrm>
            <a:off x="503250" y="2932325"/>
            <a:ext cx="6983500" cy="1545250"/>
          </a:xfrm>
          <a:prstGeom prst="rect">
            <a:avLst/>
          </a:prstGeom>
          <a:noFill/>
          <a:ln>
            <a:noFill/>
          </a:ln>
        </p:spPr>
      </p:pic>
      <p:pic>
        <p:nvPicPr>
          <p:cNvPr id="215" name="Google Shape;215;p42"/>
          <p:cNvPicPr preferRelativeResize="0"/>
          <p:nvPr/>
        </p:nvPicPr>
        <p:blipFill>
          <a:blip r:embed="rId4">
            <a:alphaModFix/>
          </a:blip>
          <a:stretch>
            <a:fillRect/>
          </a:stretch>
        </p:blipFill>
        <p:spPr>
          <a:xfrm>
            <a:off x="503250" y="1187675"/>
            <a:ext cx="8370119" cy="154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Tema de Office">
  <a:themeElements>
    <a:clrScheme name="Instagram 01">
      <a:dk1>
        <a:srgbClr val="000000"/>
      </a:dk1>
      <a:lt1>
        <a:srgbClr val="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Instagram 01">
      <a:dk1>
        <a:srgbClr val="000000"/>
      </a:dk1>
      <a:lt1>
        <a:srgbClr val="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a de Office">
  <a:themeElements>
    <a:clrScheme name="Instagram 01">
      <a:dk1>
        <a:srgbClr val="000000"/>
      </a:dk1>
      <a:lt1>
        <a:srgbClr val="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Tema de Office">
  <a:themeElements>
    <a:clrScheme name="Instagram 01">
      <a:dk1>
        <a:srgbClr val="000000"/>
      </a:dk1>
      <a:lt1>
        <a:srgbClr val="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