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 id="2147483679" r:id="rId3"/>
    <p:sldMasterId id="2147483680"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Lato" panose="02010600030101010101" charset="0"/>
      <p:regular r:id="rId41"/>
      <p:bold r:id="rId42"/>
      <p:italic r:id="rId43"/>
      <p:boldItalic r:id="rId44"/>
    </p:embeddedFont>
    <p:embeddedFont>
      <p:font typeface="Lato Black" panose="02010600030101010101" charset="0"/>
      <p:bold r:id="rId45"/>
      <p:boldItalic r:id="rId46"/>
    </p:embeddedFont>
    <p:embeddedFont>
      <p:font typeface="Raleway Black" panose="02010600030101010101"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65">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2DB118-061D-4DE9-A6CB-89226CAA9168}">
  <a:tblStyle styleId="{D92DB118-061D-4DE9-A6CB-89226CAA9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EF4CC7-6B04-4F51-9E85-89739D0CF456}"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35" y="51"/>
      </p:cViewPr>
      <p:guideLst>
        <p:guide orient="horz" pos="1665"/>
        <p:guide pos="28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8808ae6b5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8808ae6b5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48808ae6b5_0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8808ae6b5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8808ae6b5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48808ae6b5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3a518dabe_1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3a518dabe_1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33a518dabe_1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8808ae6b5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8808ae6b5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1" name="Google Shape;241;g48808ae6b5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63c89665f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63c89665f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463c89665f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are interested in predicting whether quality of wine is good , on the basis of 11 independent variables. As mentioned earlier our response is quality with 2 categories(good and bad). We can use logistic regression to estimate probability of good wine and probability of bad wine.</a:t>
            </a:r>
            <a:endParaRPr/>
          </a:p>
        </p:txBody>
      </p:sp>
      <p:sp>
        <p:nvSpPr>
          <p:cNvPr id="254" name="Google Shape;2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63c89665f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63c89665f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First we  fit the first model which includes all 11 independent variables with all observations and we see that not every independent variable is statistically significant.  </a:t>
            </a:r>
            <a:endParaRPr/>
          </a:p>
          <a:p>
            <a:pPr marL="0" lvl="0" indent="0" algn="l" rtl="0">
              <a:spcBef>
                <a:spcPts val="0"/>
              </a:spcBef>
              <a:spcAft>
                <a:spcPts val="0"/>
              </a:spcAft>
              <a:buNone/>
            </a:pPr>
            <a:r>
              <a:rPr lang="en-US"/>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61" name="Google Shape;261;g463c89665f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a518dabe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3a518dabe_1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t>Next we evaluated the prediction accuracy of this models. We splitted the original data set into one training set and one test  set. We randomly selected 80% of the observations for training and the remaining in the test set. We evaluated the performance of the model using test set and we produces a confusion matrix to determine how many observations were correctly classified. </a:t>
            </a:r>
            <a:endParaRPr/>
          </a:p>
        </p:txBody>
      </p:sp>
      <p:sp>
        <p:nvSpPr>
          <p:cNvPr id="281" name="Google Shape;281;g33a518dabe_1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3a518dabe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3a518dabe_1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lnSpc>
                <a:spcPct val="150000"/>
              </a:lnSpc>
              <a:spcBef>
                <a:spcPts val="0"/>
              </a:spcBef>
              <a:spcAft>
                <a:spcPts val="0"/>
              </a:spcAft>
              <a:buNone/>
            </a:pPr>
            <a:endParaRPr/>
          </a:p>
        </p:txBody>
      </p:sp>
      <p:sp>
        <p:nvSpPr>
          <p:cNvPr id="300" name="Google Shape;300;g33a518dabe_1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3a518dabe_1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3a518dabe_1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a:t>Our final equation for LR with 6 variables and their associated coefficients </a:t>
            </a:r>
            <a:endParaRPr/>
          </a:p>
        </p:txBody>
      </p:sp>
      <p:sp>
        <p:nvSpPr>
          <p:cNvPr id="310" name="Google Shape;310;g33a518dabe_1_1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000">
                <a:solidFill>
                  <a:srgbClr val="000000"/>
                </a:solidFill>
                <a:latin typeface="Lato"/>
                <a:ea typeface="Lato"/>
                <a:cs typeface="Lato"/>
                <a:sym typeface="Lato"/>
              </a:rPr>
              <a:t>The wine in this dataset was evaluated and their quality determined by wine professionals.  We plan to analyze the data to determine which chemical properties classify a wine as 'good’ quality by utilizing various methods. We believe the target audience that may find this useful could be anyone else who is looking to determine the quality of wine based on these variables.</a:t>
            </a:r>
            <a:endParaRPr sz="1000">
              <a:solidFill>
                <a:srgbClr val="000000"/>
              </a:solidFill>
              <a:latin typeface="Lato"/>
              <a:ea typeface="Lato"/>
              <a:cs typeface="Lato"/>
              <a:sym typeface="Lato"/>
            </a:endParaRPr>
          </a:p>
          <a:p>
            <a:pPr marL="0" lvl="0" indent="0" algn="l" rtl="0">
              <a:lnSpc>
                <a:spcPct val="155555"/>
              </a:lnSpc>
              <a:spcBef>
                <a:spcPts val="0"/>
              </a:spcBef>
              <a:spcAft>
                <a:spcPts val="0"/>
              </a:spcAft>
              <a:buClr>
                <a:srgbClr val="7F7F7F"/>
              </a:buClr>
              <a:buSzPts val="900"/>
              <a:buFont typeface="Arial"/>
              <a:buNone/>
            </a:pPr>
            <a:endParaRPr sz="1000" b="1">
              <a:solidFill>
                <a:srgbClr val="000000"/>
              </a:solidFill>
              <a:latin typeface="Lato"/>
              <a:ea typeface="Lato"/>
              <a:cs typeface="Lato"/>
              <a:sym typeface="Lato"/>
            </a:endParaRPr>
          </a:p>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a518dabe_1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3a518dabe_1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highlight>
                  <a:srgbClr val="FFFFFF"/>
                </a:highlight>
                <a:latin typeface="Arial"/>
                <a:ea typeface="Arial"/>
                <a:cs typeface="Arial"/>
                <a:sym typeface="Arial"/>
              </a:rPr>
              <a:t>odds for good quality of wine are about 32.5% higher than the odds for bad quality</a:t>
            </a:r>
            <a:endParaRPr sz="1350">
              <a:highlight>
                <a:srgbClr val="FFFFFF"/>
              </a:highlight>
              <a:latin typeface="Arial"/>
              <a:ea typeface="Arial"/>
              <a:cs typeface="Arial"/>
              <a:sym typeface="Arial"/>
            </a:endParaRPr>
          </a:p>
          <a:p>
            <a:pPr marL="0" lvl="0" indent="0" algn="l" rtl="0">
              <a:spcBef>
                <a:spcPts val="0"/>
              </a:spcBef>
              <a:spcAft>
                <a:spcPts val="0"/>
              </a:spcAft>
              <a:buNone/>
            </a:pPr>
            <a:endParaRPr sz="1350">
              <a:highlight>
                <a:srgbClr val="FFFFFF"/>
              </a:highlight>
              <a:latin typeface="Arial"/>
              <a:ea typeface="Arial"/>
              <a:cs typeface="Arial"/>
              <a:sym typeface="Arial"/>
            </a:endParaRPr>
          </a:p>
          <a:p>
            <a:pPr marL="0" lvl="0" indent="0" algn="l" rtl="0">
              <a:spcBef>
                <a:spcPts val="0"/>
              </a:spcBef>
              <a:spcAft>
                <a:spcPts val="0"/>
              </a:spcAft>
              <a:buNone/>
            </a:pPr>
            <a:r>
              <a:rPr lang="en-US" sz="1350">
                <a:highlight>
                  <a:srgbClr val="FFFFFF"/>
                </a:highlight>
                <a:latin typeface="Arial"/>
                <a:ea typeface="Arial"/>
                <a:cs typeface="Arial"/>
                <a:sym typeface="Arial"/>
              </a:rPr>
              <a:t>Volatile Acidity 0.0543 (a decrease of about 99.95%)</a:t>
            </a:r>
            <a:endParaRPr sz="1350">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50000"/>
              </a:lnSpc>
              <a:spcBef>
                <a:spcPts val="0"/>
              </a:spcBef>
              <a:spcAft>
                <a:spcPts val="0"/>
              </a:spcAft>
              <a:buNone/>
            </a:pPr>
            <a:r>
              <a:rPr lang="en-US" sz="1000">
                <a:solidFill>
                  <a:srgbClr val="242729"/>
                </a:solidFill>
                <a:highlight>
                  <a:srgbClr val="EFF0F1"/>
                </a:highlight>
                <a:latin typeface="Arial"/>
                <a:ea typeface="Arial"/>
                <a:cs typeface="Arial"/>
                <a:sym typeface="Arial"/>
              </a:rPr>
              <a:t>Quality ~ fixed acidity + alcohol + volatile acidity + citric acid + residual sugars + chlorides + free sulfur dioxide + total sulfur dioxide + density + pH +sulphates</a:t>
            </a:r>
            <a:endParaRPr sz="1000">
              <a:solidFill>
                <a:srgbClr val="242729"/>
              </a:solidFill>
              <a:highlight>
                <a:srgbClr val="EFF0F1"/>
              </a:highlight>
              <a:latin typeface="Arial"/>
              <a:ea typeface="Arial"/>
              <a:cs typeface="Arial"/>
              <a:sym typeface="Arial"/>
            </a:endParaRPr>
          </a:p>
          <a:p>
            <a:pPr marL="0" lvl="0" indent="0" algn="l" rtl="0">
              <a:lnSpc>
                <a:spcPct val="150000"/>
              </a:lnSpc>
              <a:spcBef>
                <a:spcPts val="0"/>
              </a:spcBef>
              <a:spcAft>
                <a:spcPts val="0"/>
              </a:spcAft>
              <a:buNone/>
            </a:pPr>
            <a:endParaRPr sz="1000">
              <a:solidFill>
                <a:srgbClr val="242729"/>
              </a:solidFill>
              <a:highlight>
                <a:srgbClr val="EFF0F1"/>
              </a:highlight>
              <a:latin typeface="Arial"/>
              <a:ea typeface="Arial"/>
              <a:cs typeface="Arial"/>
              <a:sym typeface="Arial"/>
            </a:endParaRPr>
          </a:p>
          <a:p>
            <a:pPr marL="0" lvl="0" indent="0" algn="l" rtl="0">
              <a:lnSpc>
                <a:spcPct val="150000"/>
              </a:lnSpc>
              <a:spcBef>
                <a:spcPts val="0"/>
              </a:spcBef>
              <a:spcAft>
                <a:spcPts val="0"/>
              </a:spcAft>
              <a:buNone/>
            </a:pPr>
            <a:r>
              <a:rPr lang="en-US" sz="1000">
                <a:solidFill>
                  <a:srgbClr val="242729"/>
                </a:solidFill>
                <a:highlight>
                  <a:srgbClr val="EFF0F1"/>
                </a:highlight>
                <a:latin typeface="Arial"/>
                <a:ea typeface="Arial"/>
                <a:cs typeface="Arial"/>
                <a:sym typeface="Arial"/>
              </a:rPr>
              <a:t>The exponentiated coefficient is called Odds Ratio</a:t>
            </a:r>
            <a:endParaRPr sz="1000">
              <a:solidFill>
                <a:srgbClr val="242729"/>
              </a:solidFill>
              <a:highlight>
                <a:srgbClr val="EFF0F1"/>
              </a:highlight>
              <a:latin typeface="Arial"/>
              <a:ea typeface="Arial"/>
              <a:cs typeface="Arial"/>
              <a:sym typeface="Arial"/>
            </a:endParaRPr>
          </a:p>
        </p:txBody>
      </p:sp>
      <p:sp>
        <p:nvSpPr>
          <p:cNvPr id="321" name="Google Shape;321;g33a518dabe_1_1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88097042c_3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488097042c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63c89665f_3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463c89665f_3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highlight>
                <a:srgbClr val="FFFFFF"/>
              </a:highlight>
            </a:endParaRPr>
          </a:p>
        </p:txBody>
      </p:sp>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63c89665f_3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463c89665f_3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1600"/>
              </a:spcAft>
              <a:buNone/>
            </a:pPr>
            <a:endParaRPr b="1">
              <a:solidFill>
                <a:srgbClr val="000000"/>
              </a:solidFill>
            </a:endParaRPr>
          </a:p>
        </p:txBody>
      </p:sp>
      <p:sp>
        <p:nvSpPr>
          <p:cNvPr id="394" name="Google Shape;3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463c89665f_3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g463c89665f_3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488097042c_3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g488097042c_3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data set consists of 12 variables and 1,599 observations. Quality is our response variable and we plan to determine which of these variables have a greater effect on the wine quality. </a:t>
            </a:r>
            <a:endParaRPr/>
          </a:p>
        </p:txBody>
      </p:sp>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98bb1b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98bb1b9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20000"/>
              </a:lnSpc>
              <a:spcBef>
                <a:spcPts val="0"/>
              </a:spcBef>
              <a:spcAft>
                <a:spcPts val="0"/>
              </a:spcAft>
              <a:buNone/>
            </a:pPr>
            <a:r>
              <a:rPr lang="en-US">
                <a:latin typeface="Lato"/>
                <a:ea typeface="Lato"/>
                <a:cs typeface="Lato"/>
                <a:sym typeface="Lato"/>
              </a:rPr>
              <a:t>I’m going to give a brief description of the data so you can see how the following attributes may have an effect on the quality of the wine. Fixed acidity refers to the acids that are present and do not evaporate easily. Volatile Acidity </a:t>
            </a:r>
            <a:r>
              <a:rPr lang="en-US">
                <a:highlight>
                  <a:srgbClr val="FFFFFF"/>
                </a:highlight>
                <a:latin typeface="Lato"/>
                <a:ea typeface="Lato"/>
                <a:cs typeface="Lato"/>
                <a:sym typeface="Lato"/>
              </a:rPr>
              <a:t>could indicate spoilage or mistakes in processing, such as using damaged grapes. This causes acetic acid bacteria to grow and make the wine taste unpleasant.</a:t>
            </a:r>
            <a:r>
              <a:rPr lang="en-US">
                <a:latin typeface="Lato"/>
                <a:ea typeface="Lato"/>
                <a:cs typeface="Lato"/>
                <a:sym typeface="Lato"/>
              </a:rPr>
              <a:t> Citric acid can add a fresh taste to the wine and it’s usually added as a preservative. Residual sugar is the amount of sugar remaining after fermentation stops. Chlorides refers to the amount of salt and free sulfur dioxide prevents oxidation, which would lead to the degredation of wine. The density of the wine is dependent on the sugar content and the pH </a:t>
            </a:r>
            <a:r>
              <a:rPr lang="en-US">
                <a:highlight>
                  <a:srgbClr val="FFFFFF"/>
                </a:highlight>
                <a:latin typeface="Lato"/>
                <a:ea typeface="Lato"/>
                <a:cs typeface="Lato"/>
                <a:sym typeface="Lato"/>
              </a:rPr>
              <a:t>stands for power of hydrogen, which is a measurement of the hydrogen ion concentration in the solution. Generally, solutions with a pH value less than 7 are considered acidic</a:t>
            </a:r>
            <a:r>
              <a:rPr lang="en-US">
                <a:latin typeface="Lato"/>
                <a:ea typeface="Lato"/>
                <a:cs typeface="Lato"/>
                <a:sym typeface="Lato"/>
              </a:rPr>
              <a:t>.</a:t>
            </a:r>
            <a:r>
              <a:rPr lang="en-US">
                <a:solidFill>
                  <a:srgbClr val="000000"/>
                </a:solidFill>
                <a:latin typeface="Lato"/>
                <a:ea typeface="Lato"/>
                <a:cs typeface="Lato"/>
                <a:sym typeface="Lato"/>
              </a:rPr>
              <a:t> </a:t>
            </a:r>
            <a:r>
              <a:rPr lang="en-US">
                <a:solidFill>
                  <a:srgbClr val="000000"/>
                </a:solidFill>
                <a:highlight>
                  <a:srgbClr val="FFFFFF"/>
                </a:highlight>
                <a:latin typeface="Lato"/>
                <a:ea typeface="Lato"/>
                <a:cs typeface="Lato"/>
                <a:sym typeface="Lato"/>
              </a:rPr>
              <a:t>Tart red wine generally has a pH of 3.1 and softer tasting red wine would have a pH of 3.8.</a:t>
            </a:r>
            <a:r>
              <a:rPr lang="en-US">
                <a:solidFill>
                  <a:srgbClr val="000000"/>
                </a:solidFill>
                <a:latin typeface="Lato"/>
                <a:ea typeface="Lato"/>
                <a:cs typeface="Lato"/>
                <a:sym typeface="Lato"/>
              </a:rPr>
              <a:t> </a:t>
            </a:r>
            <a:r>
              <a:rPr lang="en-US">
                <a:latin typeface="Lato"/>
                <a:ea typeface="Lato"/>
                <a:cs typeface="Lato"/>
                <a:sym typeface="Lato"/>
              </a:rPr>
              <a:t>Sulphates contribute to the  SO2 levels and alcohol is the percentage of alcoholic content. Now that you have some knowledge on wine we’re going to start exploring our data.</a:t>
            </a:r>
            <a:endParaRPr>
              <a:latin typeface="Lato"/>
              <a:ea typeface="Lato"/>
              <a:cs typeface="Lato"/>
              <a:sym typeface="Lato"/>
            </a:endParaRPr>
          </a:p>
        </p:txBody>
      </p:sp>
      <p:sp>
        <p:nvSpPr>
          <p:cNvPr id="187" name="Google Shape;187;g498bb1b93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62f4304e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62f4304e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Lato"/>
                <a:ea typeface="Lato"/>
                <a:cs typeface="Lato"/>
                <a:sym typeface="Lato"/>
              </a:rPr>
              <a:t>The Quality variable (y-response) is actually not a quantitative variable but rather a qualitative (categorical) variable.  </a:t>
            </a:r>
            <a:endParaRPr sz="1400">
              <a:latin typeface="Lato"/>
              <a:ea typeface="Lato"/>
              <a:cs typeface="Lato"/>
              <a:sym typeface="Lato"/>
            </a:endParaRPr>
          </a:p>
          <a:p>
            <a:pPr marL="0" lvl="0" indent="0" algn="l" rtl="0">
              <a:spcBef>
                <a:spcPts val="0"/>
              </a:spcBef>
              <a:spcAft>
                <a:spcPts val="0"/>
              </a:spcAft>
              <a:buNone/>
            </a:pPr>
            <a:r>
              <a:rPr lang="en-US" sz="1400">
                <a:latin typeface="Lato"/>
                <a:ea typeface="Lato"/>
                <a:cs typeface="Lato"/>
                <a:sym typeface="Lato"/>
              </a:rPr>
              <a:t>Instead of having 6 responses for quality we made it a binary response falling into the two categories, good quality or bad quality. If quality &gt;=6 then the wine is categorized as good quality and if the quality is &lt;6 it is considered bad quality wine. The observations appear to be fairly evenly distributed with 855 good quality and 744 bad quality wines. </a:t>
            </a:r>
            <a:endParaRPr sz="1400">
              <a:latin typeface="Lato"/>
              <a:ea typeface="Lato"/>
              <a:cs typeface="Lato"/>
              <a:sym typeface="Lato"/>
            </a:endParaRPr>
          </a:p>
          <a:p>
            <a:pPr marL="0" lvl="0" indent="0" algn="l" rtl="0">
              <a:spcBef>
                <a:spcPts val="0"/>
              </a:spcBef>
              <a:spcAft>
                <a:spcPts val="0"/>
              </a:spcAft>
              <a:buNone/>
            </a:pPr>
            <a:endParaRPr/>
          </a:p>
        </p:txBody>
      </p:sp>
      <p:sp>
        <p:nvSpPr>
          <p:cNvPr id="203" name="Google Shape;203;g462f4304e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868af84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9868af84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summary table shows statistics about all the variables that could have an effect on quality. From here we can make some interesting observations. The max value for total sulfur dioxide is 289 and the minimum value is only 6, while the median is 38. Free sulfur dioxide has a max of 72 and a minimum of 1, while the median is 14. There are clearly outliers present in these variables. The maximum and minimum pH show that there are both tart and sweet wines present, but most of the wines fall in the middle. </a:t>
            </a:r>
            <a:endParaRPr/>
          </a:p>
        </p:txBody>
      </p:sp>
      <p:sp>
        <p:nvSpPr>
          <p:cNvPr id="211" name="Google Shape;211;g49868af841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Number title">
  <p:cSld name="1_Number title">
    <p:spTree>
      <p:nvGrpSpPr>
        <p:cNvPr id="1" name="Shape 10"/>
        <p:cNvGrpSpPr/>
        <p:nvPr/>
      </p:nvGrpSpPr>
      <p:grpSpPr>
        <a:xfrm>
          <a:off x="0" y="0"/>
          <a:ext cx="0" cy="0"/>
          <a:chOff x="0" y="0"/>
          <a:chExt cx="0" cy="0"/>
        </a:xfrm>
      </p:grpSpPr>
      <p:sp>
        <p:nvSpPr>
          <p:cNvPr id="11" name="Google Shape;11;p2"/>
          <p:cNvSpPr txBox="1">
            <a:spLocks noGrp="1"/>
          </p:cNvSpPr>
          <p:nvPr>
            <p:ph type="body" idx="1"/>
          </p:nvPr>
        </p:nvSpPr>
        <p:spPr>
          <a:xfrm>
            <a:off x="2550806" y="2198442"/>
            <a:ext cx="4059970" cy="755770"/>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chemeClr val="accent1"/>
              </a:buClr>
              <a:buSzPts val="7500"/>
              <a:buFont typeface="Arial"/>
              <a:buNone/>
              <a:defRPr sz="7500" b="1" i="0" u="none" strike="noStrike" cap="none">
                <a:solidFill>
                  <a:schemeClr val="accent1"/>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body" idx="2"/>
          </p:nvPr>
        </p:nvSpPr>
        <p:spPr>
          <a:xfrm>
            <a:off x="2550806" y="2954212"/>
            <a:ext cx="4059969" cy="254979"/>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9_Simple title slide">
  <p:cSld name="9_Simple title slide">
    <p:bg>
      <p:bgPr>
        <a:solidFill>
          <a:schemeClr val="accent1"/>
        </a:solidFill>
        <a:effectLst/>
      </p:bgPr>
    </p:bg>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512031" y="1120781"/>
            <a:ext cx="3009645" cy="3077766"/>
          </a:xfrm>
          <a:prstGeom prst="rect">
            <a:avLst/>
          </a:prstGeom>
          <a:noFill/>
          <a:ln>
            <a:noFill/>
          </a:ln>
        </p:spPr>
        <p:txBody>
          <a:bodyPr spcFirstLastPara="1" wrap="square" lIns="0" tIns="0" rIns="0" bIns="0" anchor="t" anchorCtr="0"/>
          <a:lstStyle>
            <a:lvl1pPr marL="457200" marR="0" lvl="0" indent="-228600" algn="l" rtl="0">
              <a:lnSpc>
                <a:spcPct val="80000"/>
              </a:lnSpc>
              <a:spcBef>
                <a:spcPts val="750"/>
              </a:spcBef>
              <a:spcAft>
                <a:spcPts val="0"/>
              </a:spcAft>
              <a:buClr>
                <a:srgbClr val="382A42"/>
              </a:buClr>
              <a:buSzPts val="10000"/>
              <a:buFont typeface="Arial"/>
              <a:buNone/>
              <a:defRPr sz="10000" b="1" i="0" u="none" strike="noStrike" cap="none">
                <a:solidFill>
                  <a:srgbClr val="382A42"/>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53" name="Google Shape;53;p12"/>
          <p:cNvSpPr txBox="1">
            <a:spLocks noGrp="1"/>
          </p:cNvSpPr>
          <p:nvPr>
            <p:ph type="body" idx="2"/>
          </p:nvPr>
        </p:nvSpPr>
        <p:spPr>
          <a:xfrm>
            <a:off x="512031" y="2156478"/>
            <a:ext cx="4059970" cy="611436"/>
          </a:xfrm>
          <a:prstGeom prst="rect">
            <a:avLst/>
          </a:prstGeom>
          <a:no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Simple title slide">
  <p:cSld name="2_Simple title slide">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2030" y="1024227"/>
            <a:ext cx="2976777" cy="2769989"/>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20000"/>
              <a:buFont typeface="Arial"/>
              <a:buNone/>
              <a:defRPr sz="200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body" idx="2"/>
          </p:nvPr>
        </p:nvSpPr>
        <p:spPr>
          <a:xfrm>
            <a:off x="512030" y="2453045"/>
            <a:ext cx="2976777" cy="931988"/>
          </a:xfrm>
          <a:prstGeom prst="rect">
            <a:avLst/>
          </a:prstGeom>
          <a:solidFill>
            <a:schemeClr val="lt1"/>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262626"/>
              </a:buClr>
              <a:buSzPts val="3500"/>
              <a:buFont typeface="Arial"/>
              <a:buNone/>
              <a:defRPr sz="35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 title">
  <p:cSld name="Number title">
    <p:spTree>
      <p:nvGrpSpPr>
        <p:cNvPr id="1" name="Shape 61"/>
        <p:cNvGrpSpPr/>
        <p:nvPr/>
      </p:nvGrpSpPr>
      <p:grpSpPr>
        <a:xfrm>
          <a:off x="0" y="0"/>
          <a:ext cx="0" cy="0"/>
          <a:chOff x="0" y="0"/>
          <a:chExt cx="0" cy="0"/>
        </a:xfrm>
      </p:grpSpPr>
      <p:sp>
        <p:nvSpPr>
          <p:cNvPr id="62" name="Google Shape;62;p15"/>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Number title">
  <p:cSld name="2_Number title">
    <p:spTree>
      <p:nvGrpSpPr>
        <p:cNvPr id="1" name="Shape 64"/>
        <p:cNvGrpSpPr/>
        <p:nvPr/>
      </p:nvGrpSpPr>
      <p:grpSpPr>
        <a:xfrm>
          <a:off x="0" y="0"/>
          <a:ext cx="0" cy="0"/>
          <a:chOff x="0" y="0"/>
          <a:chExt cx="0" cy="0"/>
        </a:xfrm>
      </p:grpSpPr>
      <p:sp>
        <p:nvSpPr>
          <p:cNvPr id="65" name="Google Shape;65;p16"/>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6" name="Google Shape;66;p16"/>
          <p:cNvSpPr txBox="1">
            <a:spLocks noGrp="1"/>
          </p:cNvSpPr>
          <p:nvPr>
            <p:ph type="body" idx="2"/>
          </p:nvPr>
        </p:nvSpPr>
        <p:spPr>
          <a:xfrm>
            <a:off x="503237" y="842626"/>
            <a:ext cx="4068763"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6"/>
          <p:cNvSpPr>
            <a:spLocks noGrp="1"/>
          </p:cNvSpPr>
          <p:nvPr>
            <p:ph type="pic" idx="3"/>
          </p:nvPr>
        </p:nvSpPr>
        <p:spPr>
          <a:xfrm>
            <a:off x="512030" y="1273088"/>
            <a:ext cx="8273195" cy="1936110"/>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Simple title slide 2">
  <p:cSld name="1_Simple title slide 2">
    <p:spTree>
      <p:nvGrpSpPr>
        <p:cNvPr id="1" name="Shape 68"/>
        <p:cNvGrpSpPr/>
        <p:nvPr/>
      </p:nvGrpSpPr>
      <p:grpSpPr>
        <a:xfrm>
          <a:off x="0" y="0"/>
          <a:ext cx="0" cy="0"/>
          <a:chOff x="0" y="0"/>
          <a:chExt cx="0" cy="0"/>
        </a:xfrm>
      </p:grpSpPr>
      <p:sp>
        <p:nvSpPr>
          <p:cNvPr id="69" name="Google Shape;69;p17"/>
          <p:cNvSpPr txBox="1">
            <a:spLocks noGrp="1"/>
          </p:cNvSpPr>
          <p:nvPr>
            <p:ph type="body" idx="1"/>
          </p:nvPr>
        </p:nvSpPr>
        <p:spPr>
          <a:xfrm>
            <a:off x="512030" y="413610"/>
            <a:ext cx="3736120" cy="484748"/>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3500"/>
              <a:buFont typeface="Arial"/>
              <a:buNone/>
              <a:defRPr sz="3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body" idx="2"/>
          </p:nvPr>
        </p:nvSpPr>
        <p:spPr>
          <a:xfrm>
            <a:off x="503238" y="675589"/>
            <a:ext cx="3744211" cy="537756"/>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1" name="Google Shape;71;p17"/>
          <p:cNvSpPr>
            <a:spLocks noGrp="1"/>
          </p:cNvSpPr>
          <p:nvPr>
            <p:ph type="pic" idx="3"/>
          </p:nvPr>
        </p:nvSpPr>
        <p:spPr>
          <a:xfrm>
            <a:off x="4572000" y="663575"/>
            <a:ext cx="4213225" cy="3887788"/>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2" name="Google Shape;72;p17"/>
          <p:cNvSpPr txBox="1"/>
          <p:nvPr/>
        </p:nvSpPr>
        <p:spPr>
          <a:xfrm>
            <a:off x="7007469" y="413610"/>
            <a:ext cx="1777756" cy="168055"/>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D8D8D8"/>
              </a:buClr>
              <a:buSzPts val="1200"/>
              <a:buFont typeface="Arial"/>
              <a:buNone/>
            </a:pPr>
            <a:r>
              <a:rPr lang="en-US" sz="1200" b="1" i="0" u="none" strike="noStrike" cap="none">
                <a:solidFill>
                  <a:srgbClr val="D8D8D8"/>
                </a:solidFill>
                <a:latin typeface="Calibri"/>
                <a:ea typeface="Calibri"/>
                <a:cs typeface="Calibri"/>
                <a:sym typeface="Calibri"/>
              </a:rPr>
              <a:t>www.zacomic.com</a:t>
            </a:r>
            <a:endParaRPr sz="1200" b="0" i="0" u="none" strike="noStrike" cap="none">
              <a:solidFill>
                <a:srgbClr val="D8D8D8"/>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guide id="5" pos="2676">
          <p15:clr>
            <a:srgbClr val="FBAE40"/>
          </p15:clr>
        </p15:guide>
        <p15:guide id="6" orient="horz" pos="286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mple title slide">
  <p:cSld name="Simple title slide">
    <p:spTree>
      <p:nvGrpSpPr>
        <p:cNvPr id="1" name="Shape 73"/>
        <p:cNvGrpSpPr/>
        <p:nvPr/>
      </p:nvGrpSpPr>
      <p:grpSpPr>
        <a:xfrm>
          <a:off x="0" y="0"/>
          <a:ext cx="0" cy="0"/>
          <a:chOff x="0" y="0"/>
          <a:chExt cx="0" cy="0"/>
        </a:xfrm>
      </p:grpSpPr>
      <p:sp>
        <p:nvSpPr>
          <p:cNvPr id="74" name="Google Shape;74;p18"/>
          <p:cNvSpPr txBox="1">
            <a:spLocks noGrp="1"/>
          </p:cNvSpPr>
          <p:nvPr>
            <p:ph type="body" idx="1"/>
          </p:nvPr>
        </p:nvSpPr>
        <p:spPr>
          <a:xfrm>
            <a:off x="512030" y="144202"/>
            <a:ext cx="6855923" cy="1038746"/>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8"/>
          <p:cNvSpPr txBox="1">
            <a:spLocks noGrp="1"/>
          </p:cNvSpPr>
          <p:nvPr>
            <p:ph type="body" idx="2"/>
          </p:nvPr>
        </p:nvSpPr>
        <p:spPr>
          <a:xfrm>
            <a:off x="512030" y="660424"/>
            <a:ext cx="6855923" cy="711176"/>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3500"/>
              <a:buFont typeface="Arial"/>
              <a:buNone/>
              <a:defRPr sz="35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imple title slide">
  <p:cSld name="1_Simple title slide">
    <p:spTree>
      <p:nvGrpSpPr>
        <p:cNvPr id="1" name="Shape 76"/>
        <p:cNvGrpSpPr/>
        <p:nvPr/>
      </p:nvGrpSpPr>
      <p:grpSpPr>
        <a:xfrm>
          <a:off x="0" y="0"/>
          <a:ext cx="0" cy="0"/>
          <a:chOff x="0" y="0"/>
          <a:chExt cx="0" cy="0"/>
        </a:xfrm>
      </p:grpSpPr>
      <p:sp>
        <p:nvSpPr>
          <p:cNvPr id="77" name="Google Shape;77;p19"/>
          <p:cNvSpPr txBox="1">
            <a:spLocks noGrp="1"/>
          </p:cNvSpPr>
          <p:nvPr>
            <p:ph type="body" idx="1"/>
          </p:nvPr>
        </p:nvSpPr>
        <p:spPr>
          <a:xfrm>
            <a:off x="512030" y="144202"/>
            <a:ext cx="4059970" cy="1038746"/>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8" name="Google Shape;78;p19"/>
          <p:cNvSpPr>
            <a:spLocks noGrp="1"/>
          </p:cNvSpPr>
          <p:nvPr>
            <p:ph type="pic" idx="2"/>
          </p:nvPr>
        </p:nvSpPr>
        <p:spPr>
          <a:xfrm>
            <a:off x="4572000" y="663575"/>
            <a:ext cx="4213225" cy="3887788"/>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9" name="Google Shape;79;p19"/>
          <p:cNvSpPr txBox="1">
            <a:spLocks noGrp="1"/>
          </p:cNvSpPr>
          <p:nvPr>
            <p:ph type="body" idx="3"/>
          </p:nvPr>
        </p:nvSpPr>
        <p:spPr>
          <a:xfrm>
            <a:off x="512030" y="663573"/>
            <a:ext cx="4059969" cy="822327"/>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3F3F3F"/>
              </a:buClr>
              <a:buSzPts val="3500"/>
              <a:buFont typeface="Arial"/>
              <a:buNone/>
              <a:defRPr sz="3500" b="1" i="0" u="none" strike="noStrike" cap="none">
                <a:solidFill>
                  <a:srgbClr val="3F3F3F"/>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Number title">
  <p:cSld name="4_Number title">
    <p:spTree>
      <p:nvGrpSpPr>
        <p:cNvPr id="1" name="Shape 80"/>
        <p:cNvGrpSpPr/>
        <p:nvPr/>
      </p:nvGrpSpPr>
      <p:grpSpPr>
        <a:xfrm>
          <a:off x="0" y="0"/>
          <a:ext cx="0" cy="0"/>
          <a:chOff x="0" y="0"/>
          <a:chExt cx="0" cy="0"/>
        </a:xfrm>
      </p:grpSpPr>
      <p:sp>
        <p:nvSpPr>
          <p:cNvPr id="81" name="Google Shape;81;p20"/>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20"/>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20"/>
          <p:cNvSpPr>
            <a:spLocks noGrp="1"/>
          </p:cNvSpPr>
          <p:nvPr>
            <p:ph type="pic" idx="3"/>
          </p:nvPr>
        </p:nvSpPr>
        <p:spPr>
          <a:xfrm>
            <a:off x="503238" y="1440136"/>
            <a:ext cx="2327885"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20"/>
          <p:cNvSpPr>
            <a:spLocks noGrp="1"/>
          </p:cNvSpPr>
          <p:nvPr>
            <p:ph type="pic" idx="4"/>
          </p:nvPr>
        </p:nvSpPr>
        <p:spPr>
          <a:xfrm>
            <a:off x="3408057" y="1440136"/>
            <a:ext cx="2327885"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20"/>
          <p:cNvSpPr>
            <a:spLocks noGrp="1"/>
          </p:cNvSpPr>
          <p:nvPr>
            <p:ph type="pic" idx="5"/>
          </p:nvPr>
        </p:nvSpPr>
        <p:spPr>
          <a:xfrm>
            <a:off x="6457340" y="1440136"/>
            <a:ext cx="2327885"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Number title">
  <p:cSld name="5_Number title">
    <p:spTree>
      <p:nvGrpSpPr>
        <p:cNvPr id="1" name="Shape 86"/>
        <p:cNvGrpSpPr/>
        <p:nvPr/>
      </p:nvGrpSpPr>
      <p:grpSpPr>
        <a:xfrm>
          <a:off x="0" y="0"/>
          <a:ext cx="0" cy="0"/>
          <a:chOff x="0" y="0"/>
          <a:chExt cx="0" cy="0"/>
        </a:xfrm>
      </p:grpSpPr>
      <p:sp>
        <p:nvSpPr>
          <p:cNvPr id="87" name="Google Shape;87;p21"/>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8" name="Google Shape;88;p21"/>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9" name="Google Shape;89;p21"/>
          <p:cNvSpPr>
            <a:spLocks noGrp="1"/>
          </p:cNvSpPr>
          <p:nvPr>
            <p:ph type="pic" idx="3"/>
          </p:nvPr>
        </p:nvSpPr>
        <p:spPr>
          <a:xfrm>
            <a:off x="503238" y="1440136"/>
            <a:ext cx="3951104"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0" name="Google Shape;90;p21"/>
          <p:cNvSpPr>
            <a:spLocks noGrp="1"/>
          </p:cNvSpPr>
          <p:nvPr>
            <p:ph type="pic" idx="4"/>
          </p:nvPr>
        </p:nvSpPr>
        <p:spPr>
          <a:xfrm>
            <a:off x="4834121" y="1440136"/>
            <a:ext cx="3951104"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Number title">
  <p:cSld name="6_Number title">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3" name="Google Shape;93;p22"/>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4" name="Google Shape;94;p22"/>
          <p:cNvSpPr>
            <a:spLocks noGrp="1"/>
          </p:cNvSpPr>
          <p:nvPr>
            <p:ph type="pic" idx="3"/>
          </p:nvPr>
        </p:nvSpPr>
        <p:spPr>
          <a:xfrm>
            <a:off x="503237" y="1440136"/>
            <a:ext cx="8281987" cy="1608993"/>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Number title">
  <p:cSld name="2_Number title">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2550806" y="1318842"/>
            <a:ext cx="4059970" cy="457197"/>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chemeClr val="accent1"/>
              </a:buClr>
              <a:buSzPts val="3500"/>
              <a:buFont typeface="Arial"/>
              <a:buNone/>
              <a:defRPr sz="3500" b="1" i="0" u="none" strike="noStrike" cap="none">
                <a:solidFill>
                  <a:schemeClr val="accent1"/>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body" idx="2"/>
          </p:nvPr>
        </p:nvSpPr>
        <p:spPr>
          <a:xfrm>
            <a:off x="2550806" y="1837584"/>
            <a:ext cx="4059969" cy="254979"/>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Number title">
  <p:cSld name="3_Number title">
    <p:spTree>
      <p:nvGrpSpPr>
        <p:cNvPr id="1" name="Shape 95"/>
        <p:cNvGrpSpPr/>
        <p:nvPr/>
      </p:nvGrpSpPr>
      <p:grpSpPr>
        <a:xfrm>
          <a:off x="0" y="0"/>
          <a:ext cx="0" cy="0"/>
          <a:chOff x="0" y="0"/>
          <a:chExt cx="0" cy="0"/>
        </a:xfrm>
      </p:grpSpPr>
      <p:sp>
        <p:nvSpPr>
          <p:cNvPr id="96" name="Google Shape;96;p23"/>
          <p:cNvSpPr txBox="1">
            <a:spLocks noGrp="1"/>
          </p:cNvSpPr>
          <p:nvPr>
            <p:ph type="body" idx="1"/>
          </p:nvPr>
        </p:nvSpPr>
        <p:spPr>
          <a:xfrm>
            <a:off x="512030" y="527905"/>
            <a:ext cx="4037586"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7" name="Google Shape;97;p23"/>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8" name="Google Shape;98;p23"/>
          <p:cNvSpPr>
            <a:spLocks noGrp="1"/>
          </p:cNvSpPr>
          <p:nvPr>
            <p:ph type="pic" idx="3"/>
          </p:nvPr>
        </p:nvSpPr>
        <p:spPr>
          <a:xfrm>
            <a:off x="512030" y="1273086"/>
            <a:ext cx="8273195" cy="322857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8_Number title">
  <p:cSld name="8_Number title">
    <p:spTree>
      <p:nvGrpSpPr>
        <p:cNvPr id="1" name="Shape 99"/>
        <p:cNvGrpSpPr/>
        <p:nvPr/>
      </p:nvGrpSpPr>
      <p:grpSpPr>
        <a:xfrm>
          <a:off x="0" y="0"/>
          <a:ext cx="0" cy="0"/>
          <a:chOff x="0" y="0"/>
          <a:chExt cx="0" cy="0"/>
        </a:xfrm>
      </p:grpSpPr>
      <p:sp>
        <p:nvSpPr>
          <p:cNvPr id="100" name="Google Shape;100;p24"/>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1" name="Google Shape;101;p24"/>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2" name="Google Shape;102;p24"/>
          <p:cNvSpPr>
            <a:spLocks noGrp="1"/>
          </p:cNvSpPr>
          <p:nvPr>
            <p:ph type="pic" idx="3"/>
          </p:nvPr>
        </p:nvSpPr>
        <p:spPr>
          <a:xfrm>
            <a:off x="503238" y="1440136"/>
            <a:ext cx="3992382" cy="314065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3" name="Google Shape;103;p24"/>
          <p:cNvSpPr>
            <a:spLocks noGrp="1"/>
          </p:cNvSpPr>
          <p:nvPr>
            <p:ph type="pic" idx="4"/>
          </p:nvPr>
        </p:nvSpPr>
        <p:spPr>
          <a:xfrm>
            <a:off x="4792843" y="1440136"/>
            <a:ext cx="3992382" cy="314065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_Number title">
  <p:cSld name="7_Number title">
    <p:spTree>
      <p:nvGrpSpPr>
        <p:cNvPr id="1" name="Shape 104"/>
        <p:cNvGrpSpPr/>
        <p:nvPr/>
      </p:nvGrpSpPr>
      <p:grpSpPr>
        <a:xfrm>
          <a:off x="0" y="0"/>
          <a:ext cx="0" cy="0"/>
          <a:chOff x="0" y="0"/>
          <a:chExt cx="0" cy="0"/>
        </a:xfrm>
      </p:grpSpPr>
      <p:sp>
        <p:nvSpPr>
          <p:cNvPr id="105" name="Google Shape;105;p25"/>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6" name="Google Shape;106;p25"/>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7" name="Google Shape;107;p25"/>
          <p:cNvSpPr>
            <a:spLocks noGrp="1"/>
          </p:cNvSpPr>
          <p:nvPr>
            <p:ph type="pic" idx="3"/>
          </p:nvPr>
        </p:nvSpPr>
        <p:spPr>
          <a:xfrm>
            <a:off x="503238" y="1440136"/>
            <a:ext cx="2565277" cy="314065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8" name="Google Shape;108;p25"/>
          <p:cNvSpPr>
            <a:spLocks noGrp="1"/>
          </p:cNvSpPr>
          <p:nvPr>
            <p:ph type="pic" idx="4"/>
          </p:nvPr>
        </p:nvSpPr>
        <p:spPr>
          <a:xfrm>
            <a:off x="3359697" y="1440136"/>
            <a:ext cx="2565277" cy="314065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9" name="Google Shape;109;p25"/>
          <p:cNvSpPr>
            <a:spLocks noGrp="1"/>
          </p:cNvSpPr>
          <p:nvPr>
            <p:ph type="pic" idx="5"/>
          </p:nvPr>
        </p:nvSpPr>
        <p:spPr>
          <a:xfrm>
            <a:off x="6219948" y="1440136"/>
            <a:ext cx="2565277" cy="3140656"/>
          </a:xfrm>
          <a:prstGeom prst="rect">
            <a:avLst/>
          </a:prstGeom>
          <a:noFill/>
          <a:ln>
            <a:noFill/>
          </a:ln>
        </p:spPr>
        <p:txBody>
          <a:bodyPr spcFirstLastPara="1" wrap="square" lIns="91425" tIns="45700" rIns="91425" bIns="45700" anchor="ctr" anchorCtr="0"/>
          <a:lstStyle>
            <a:lvl1pPr marR="0" lvl="0" algn="ctr"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Number title">
  <p:cSld name="9_Number title">
    <p:spTree>
      <p:nvGrpSpPr>
        <p:cNvPr id="1" name="Shape 110"/>
        <p:cNvGrpSpPr/>
        <p:nvPr/>
      </p:nvGrpSpPr>
      <p:grpSpPr>
        <a:xfrm>
          <a:off x="0" y="0"/>
          <a:ext cx="0" cy="0"/>
          <a:chOff x="0" y="0"/>
          <a:chExt cx="0" cy="0"/>
        </a:xfrm>
      </p:grpSpPr>
      <p:sp>
        <p:nvSpPr>
          <p:cNvPr id="111" name="Google Shape;111;p26"/>
          <p:cNvSpPr txBox="1">
            <a:spLocks noGrp="1"/>
          </p:cNvSpPr>
          <p:nvPr>
            <p:ph type="body" idx="1"/>
          </p:nvPr>
        </p:nvSpPr>
        <p:spPr>
          <a:xfrm>
            <a:off x="512030" y="527905"/>
            <a:ext cx="1272808" cy="597510"/>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D8D8D8"/>
              </a:buClr>
              <a:buSzPts val="7500"/>
              <a:buFont typeface="Arial"/>
              <a:buNone/>
              <a:defRPr sz="7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2" name="Google Shape;112;p26"/>
          <p:cNvSpPr txBox="1">
            <a:spLocks noGrp="1"/>
          </p:cNvSpPr>
          <p:nvPr>
            <p:ph type="body" idx="2"/>
          </p:nvPr>
        </p:nvSpPr>
        <p:spPr>
          <a:xfrm>
            <a:off x="503238" y="842626"/>
            <a:ext cx="4068762" cy="423464"/>
          </a:xfrm>
          <a:prstGeom prst="rect">
            <a:avLst/>
          </a:prstGeom>
          <a:solidFill>
            <a:schemeClr val="lt1"/>
          </a:solidFill>
          <a:ln>
            <a:noFill/>
          </a:ln>
        </p:spPr>
        <p:txBody>
          <a:bodyPr spcFirstLastPara="1" wrap="square" lIns="0" tIns="7200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3" name="Google Shape;113;p26"/>
          <p:cNvSpPr>
            <a:spLocks noGrp="1"/>
          </p:cNvSpPr>
          <p:nvPr>
            <p:ph type="pic" idx="3"/>
          </p:nvPr>
        </p:nvSpPr>
        <p:spPr>
          <a:xfrm>
            <a:off x="1149839" y="1580811"/>
            <a:ext cx="2672862" cy="2597489"/>
          </a:xfrm>
          <a:prstGeom prst="ellipse">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imple title slide 2">
  <p:cSld name="Simple title slide 2">
    <p:spTree>
      <p:nvGrpSpPr>
        <p:cNvPr id="1" name="Shape 114"/>
        <p:cNvGrpSpPr/>
        <p:nvPr/>
      </p:nvGrpSpPr>
      <p:grpSpPr>
        <a:xfrm>
          <a:off x="0" y="0"/>
          <a:ext cx="0" cy="0"/>
          <a:chOff x="0" y="0"/>
          <a:chExt cx="0" cy="0"/>
        </a:xfrm>
      </p:grpSpPr>
      <p:sp>
        <p:nvSpPr>
          <p:cNvPr id="115" name="Google Shape;115;p27"/>
          <p:cNvSpPr txBox="1">
            <a:spLocks noGrp="1"/>
          </p:cNvSpPr>
          <p:nvPr>
            <p:ph type="body" idx="1"/>
          </p:nvPr>
        </p:nvSpPr>
        <p:spPr>
          <a:xfrm>
            <a:off x="503238" y="433210"/>
            <a:ext cx="4059970" cy="484748"/>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3500"/>
              <a:buFont typeface="Arial"/>
              <a:buNone/>
              <a:defRPr sz="3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27"/>
          <p:cNvSpPr txBox="1"/>
          <p:nvPr/>
        </p:nvSpPr>
        <p:spPr>
          <a:xfrm>
            <a:off x="7007469" y="413610"/>
            <a:ext cx="1777756" cy="168055"/>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D8D8D8"/>
              </a:buClr>
              <a:buSzPts val="1200"/>
              <a:buFont typeface="Arial"/>
              <a:buNone/>
            </a:pPr>
            <a:r>
              <a:rPr lang="en-US" sz="1200" b="1">
                <a:solidFill>
                  <a:srgbClr val="D8D8D8"/>
                </a:solidFill>
                <a:latin typeface="Calibri"/>
                <a:ea typeface="Calibri"/>
                <a:cs typeface="Calibri"/>
                <a:sym typeface="Calibri"/>
              </a:rPr>
              <a:t>www.zacomic.com</a:t>
            </a:r>
            <a:endParaRPr sz="1200">
              <a:solidFill>
                <a:srgbClr val="D8D8D8"/>
              </a:solidFill>
              <a:latin typeface="Calibri"/>
              <a:ea typeface="Calibri"/>
              <a:cs typeface="Calibri"/>
              <a:sym typeface="Calibri"/>
            </a:endParaRPr>
          </a:p>
        </p:txBody>
      </p:sp>
      <p:sp>
        <p:nvSpPr>
          <p:cNvPr id="117" name="Google Shape;117;p27"/>
          <p:cNvSpPr txBox="1">
            <a:spLocks noGrp="1"/>
          </p:cNvSpPr>
          <p:nvPr>
            <p:ph type="body" idx="2"/>
          </p:nvPr>
        </p:nvSpPr>
        <p:spPr>
          <a:xfrm>
            <a:off x="503238" y="675584"/>
            <a:ext cx="4068762" cy="537756"/>
          </a:xfrm>
          <a:prstGeom prst="rect">
            <a:avLst/>
          </a:prstGeom>
          <a:solidFill>
            <a:schemeClr val="lt1"/>
          </a:solid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Simple title slide 2">
  <p:cSld name="2_Simple title slide 2">
    <p:spTree>
      <p:nvGrpSpPr>
        <p:cNvPr id="1" name="Shape 118"/>
        <p:cNvGrpSpPr/>
        <p:nvPr/>
      </p:nvGrpSpPr>
      <p:grpSpPr>
        <a:xfrm>
          <a:off x="0" y="0"/>
          <a:ext cx="0" cy="0"/>
          <a:chOff x="0" y="0"/>
          <a:chExt cx="0" cy="0"/>
        </a:xfrm>
      </p:grpSpPr>
      <p:sp>
        <p:nvSpPr>
          <p:cNvPr id="119" name="Google Shape;119;p28"/>
          <p:cNvSpPr txBox="1">
            <a:spLocks noGrp="1"/>
          </p:cNvSpPr>
          <p:nvPr>
            <p:ph type="body" idx="1"/>
          </p:nvPr>
        </p:nvSpPr>
        <p:spPr>
          <a:xfrm>
            <a:off x="503238" y="433210"/>
            <a:ext cx="4059970" cy="484748"/>
          </a:xfrm>
          <a:prstGeom prst="rect">
            <a:avLst/>
          </a:prstGeom>
          <a:no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D8D8D8"/>
              </a:buClr>
              <a:buSzPts val="3500"/>
              <a:buFont typeface="Arial"/>
              <a:buNone/>
              <a:defRPr sz="3500" b="1" i="0" u="none" strike="noStrike" cap="none">
                <a:solidFill>
                  <a:srgbClr val="D8D8D8"/>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0" name="Google Shape;120;p28"/>
          <p:cNvSpPr txBox="1"/>
          <p:nvPr/>
        </p:nvSpPr>
        <p:spPr>
          <a:xfrm>
            <a:off x="7007469" y="413610"/>
            <a:ext cx="1777756" cy="168055"/>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D8D8D8"/>
              </a:buClr>
              <a:buSzPts val="1200"/>
              <a:buFont typeface="Arial"/>
              <a:buNone/>
            </a:pPr>
            <a:r>
              <a:rPr lang="en-US" sz="1200" b="1">
                <a:solidFill>
                  <a:srgbClr val="D8D8D8"/>
                </a:solidFill>
                <a:latin typeface="Calibri"/>
                <a:ea typeface="Calibri"/>
                <a:cs typeface="Calibri"/>
                <a:sym typeface="Calibri"/>
              </a:rPr>
              <a:t>www.zacomic.com</a:t>
            </a:r>
            <a:endParaRPr sz="1200">
              <a:solidFill>
                <a:srgbClr val="D8D8D8"/>
              </a:solidFill>
              <a:latin typeface="Calibri"/>
              <a:ea typeface="Calibri"/>
              <a:cs typeface="Calibri"/>
              <a:sym typeface="Calibri"/>
            </a:endParaRPr>
          </a:p>
        </p:txBody>
      </p:sp>
      <p:sp>
        <p:nvSpPr>
          <p:cNvPr id="121" name="Google Shape;121;p28"/>
          <p:cNvSpPr txBox="1">
            <a:spLocks noGrp="1"/>
          </p:cNvSpPr>
          <p:nvPr>
            <p:ph type="body" idx="2"/>
          </p:nvPr>
        </p:nvSpPr>
        <p:spPr>
          <a:xfrm>
            <a:off x="503238" y="675584"/>
            <a:ext cx="4068762" cy="537756"/>
          </a:xfrm>
          <a:prstGeom prst="rect">
            <a:avLst/>
          </a:prstGeom>
          <a:solidFill>
            <a:schemeClr val="lt1"/>
          </a:solidFill>
          <a:ln>
            <a:noFill/>
          </a:ln>
        </p:spPr>
        <p:txBody>
          <a:bodyPr spcFirstLastPara="1" wrap="square" lIns="0" tIns="0" rIns="0" bIns="0" anchor="t" anchorCtr="0"/>
          <a:lstStyle>
            <a:lvl1pPr marL="457200" marR="0" lvl="0" indent="-228600" algn="l"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Number title">
  <p:cSld name="1_Number title">
    <p:spTree>
      <p:nvGrpSpPr>
        <p:cNvPr id="1" name="Shape 122"/>
        <p:cNvGrpSpPr/>
        <p:nvPr/>
      </p:nvGrpSpPr>
      <p:grpSpPr>
        <a:xfrm>
          <a:off x="0" y="0"/>
          <a:ext cx="0" cy="0"/>
          <a:chOff x="0" y="0"/>
          <a:chExt cx="0" cy="0"/>
        </a:xfrm>
      </p:grpSpPr>
      <p:sp>
        <p:nvSpPr>
          <p:cNvPr id="123" name="Google Shape;123;p29"/>
          <p:cNvSpPr txBox="1">
            <a:spLocks noGrp="1"/>
          </p:cNvSpPr>
          <p:nvPr>
            <p:ph type="body" idx="1"/>
          </p:nvPr>
        </p:nvSpPr>
        <p:spPr>
          <a:xfrm>
            <a:off x="2550806" y="1776411"/>
            <a:ext cx="4059970" cy="755770"/>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chemeClr val="accent1"/>
              </a:buClr>
              <a:buSzPts val="7500"/>
              <a:buFont typeface="Arial"/>
              <a:buNone/>
              <a:defRPr sz="7500" b="1" i="0" u="none" strike="noStrike" cap="none">
                <a:solidFill>
                  <a:schemeClr val="accent1"/>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29"/>
          <p:cNvSpPr txBox="1">
            <a:spLocks noGrp="1"/>
          </p:cNvSpPr>
          <p:nvPr>
            <p:ph type="body" idx="2"/>
          </p:nvPr>
        </p:nvSpPr>
        <p:spPr>
          <a:xfrm>
            <a:off x="2550806" y="2532181"/>
            <a:ext cx="4059969" cy="254979"/>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ark 01">
  <p:cSld name="Dark 01">
    <p:bg>
      <p:bgPr>
        <a:solidFill>
          <a:srgbClr val="181D24"/>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31"/>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9" name="Google Shape;129;p31"/>
          <p:cNvSpPr txBox="1">
            <a:spLocks noGrp="1"/>
          </p:cNvSpPr>
          <p:nvPr>
            <p:ph type="sldNum" idx="12"/>
          </p:nvPr>
        </p:nvSpPr>
        <p:spPr>
          <a:xfrm>
            <a:off x="6727825"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9_Simple title slide">
  <p:cSld name="9_Simple title slide">
    <p:bg>
      <p:bgPr>
        <a:solidFill>
          <a:schemeClr val="accent1"/>
        </a:solidFill>
        <a:effectLst/>
      </p:bgPr>
    </p:bg>
    <p:spTree>
      <p:nvGrpSpPr>
        <p:cNvPr id="1" name="Shape 131"/>
        <p:cNvGrpSpPr/>
        <p:nvPr/>
      </p:nvGrpSpPr>
      <p:grpSpPr>
        <a:xfrm>
          <a:off x="0" y="0"/>
          <a:ext cx="0" cy="0"/>
          <a:chOff x="0" y="0"/>
          <a:chExt cx="0" cy="0"/>
        </a:xfrm>
      </p:grpSpPr>
      <p:sp>
        <p:nvSpPr>
          <p:cNvPr id="132" name="Google Shape;132;p33"/>
          <p:cNvSpPr txBox="1">
            <a:spLocks noGrp="1"/>
          </p:cNvSpPr>
          <p:nvPr>
            <p:ph type="body" idx="1"/>
          </p:nvPr>
        </p:nvSpPr>
        <p:spPr>
          <a:xfrm>
            <a:off x="512031" y="1120781"/>
            <a:ext cx="3009600" cy="3077700"/>
          </a:xfrm>
          <a:prstGeom prst="rect">
            <a:avLst/>
          </a:prstGeom>
          <a:noFill/>
          <a:ln>
            <a:noFill/>
          </a:ln>
        </p:spPr>
        <p:txBody>
          <a:bodyPr spcFirstLastPara="1" wrap="square" lIns="0" tIns="0" rIns="0" bIns="0" anchor="t" anchorCtr="0"/>
          <a:lstStyle>
            <a:lvl1pPr marL="457200" marR="0" lvl="0" indent="-228600" algn="l" rtl="0">
              <a:lnSpc>
                <a:spcPct val="80000"/>
              </a:lnSpc>
              <a:spcBef>
                <a:spcPts val="750"/>
              </a:spcBef>
              <a:spcAft>
                <a:spcPts val="0"/>
              </a:spcAft>
              <a:buClr>
                <a:srgbClr val="382A42"/>
              </a:buClr>
              <a:buSzPts val="10000"/>
              <a:buFont typeface="Arial"/>
              <a:buNone/>
              <a:defRPr sz="10000" b="1" i="0" u="none" strike="noStrike" cap="none">
                <a:solidFill>
                  <a:srgbClr val="382A42"/>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133" name="Google Shape;133;p33"/>
          <p:cNvSpPr txBox="1">
            <a:spLocks noGrp="1"/>
          </p:cNvSpPr>
          <p:nvPr>
            <p:ph type="body" idx="2"/>
          </p:nvPr>
        </p:nvSpPr>
        <p:spPr>
          <a:xfrm>
            <a:off x="512031" y="2156478"/>
            <a:ext cx="4059900" cy="611400"/>
          </a:xfrm>
          <a:prstGeom prst="rect">
            <a:avLst/>
          </a:prstGeom>
          <a:no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Number title">
  <p:cSld name="3_Number title">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2550806" y="545121"/>
            <a:ext cx="4059970" cy="457197"/>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chemeClr val="accent1"/>
              </a:buClr>
              <a:buSzPts val="3500"/>
              <a:buFont typeface="Arial"/>
              <a:buNone/>
              <a:defRPr sz="3500" b="1" i="0" u="none" strike="noStrike" cap="none">
                <a:solidFill>
                  <a:schemeClr val="accent1"/>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Google Shape;18;p4"/>
          <p:cNvSpPr txBox="1">
            <a:spLocks noGrp="1"/>
          </p:cNvSpPr>
          <p:nvPr>
            <p:ph type="body" idx="2"/>
          </p:nvPr>
        </p:nvSpPr>
        <p:spPr>
          <a:xfrm>
            <a:off x="2550806" y="1063863"/>
            <a:ext cx="4059969" cy="254979"/>
          </a:xfrm>
          <a:prstGeom prst="rect">
            <a:avLst/>
          </a:prstGeom>
          <a:noFill/>
          <a:ln>
            <a:noFill/>
          </a:ln>
        </p:spPr>
        <p:txBody>
          <a:bodyPr spcFirstLastPara="1" wrap="square" lIns="0" tIns="0" rIns="0" bIns="0" anchor="ctr" anchorCtr="0"/>
          <a:lstStyle>
            <a:lvl1pPr marL="457200" marR="0" lvl="0" indent="-228600" algn="ctr" rtl="0">
              <a:lnSpc>
                <a:spcPct val="90000"/>
              </a:lnSpc>
              <a:spcBef>
                <a:spcPts val="750"/>
              </a:spcBef>
              <a:spcAft>
                <a:spcPts val="0"/>
              </a:spcAft>
              <a:buClr>
                <a:srgbClr val="262626"/>
              </a:buClr>
              <a:buSzPts val="1200"/>
              <a:buFont typeface="Arial"/>
              <a:buNone/>
              <a:defRPr sz="1200" b="1" i="0" u="none" strike="noStrike" cap="none">
                <a:solidFill>
                  <a:srgbClr val="262626"/>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cxnSp>
        <p:nvCxnSpPr>
          <p:cNvPr id="19" name="Google Shape;19;p4"/>
          <p:cNvCxnSpPr/>
          <p:nvPr/>
        </p:nvCxnSpPr>
        <p:spPr>
          <a:xfrm rot="10800000">
            <a:off x="4580790" y="1600200"/>
            <a:ext cx="0" cy="2778495"/>
          </a:xfrm>
          <a:prstGeom prst="straightConnector1">
            <a:avLst/>
          </a:prstGeom>
          <a:noFill/>
          <a:ln w="9525" cap="flat" cmpd="sng">
            <a:solidFill>
              <a:srgbClr val="AF3D35"/>
            </a:solidFill>
            <a:prstDash val="solid"/>
            <a:miter lim="800000"/>
            <a:headEnd type="oval" w="med" len="med"/>
            <a:tailEnd type="none" w="sm" len="sm"/>
          </a:ln>
        </p:spPr>
      </p:cxnSp>
      <p:sp>
        <p:nvSpPr>
          <p:cNvPr id="20" name="Google Shape;20;p4"/>
          <p:cNvSpPr txBox="1">
            <a:spLocks noGrp="1"/>
          </p:cNvSpPr>
          <p:nvPr>
            <p:ph type="body" idx="3"/>
          </p:nvPr>
        </p:nvSpPr>
        <p:spPr>
          <a:xfrm>
            <a:off x="2550807" y="1600200"/>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chemeClr val="accent2"/>
              </a:buClr>
              <a:buSzPts val="3000"/>
              <a:buFont typeface="Arial"/>
              <a:buNone/>
              <a:defRPr sz="3000" b="1" i="0" u="none" strike="noStrike" cap="none">
                <a:solidFill>
                  <a:schemeClr val="accent2"/>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body" idx="4"/>
          </p:nvPr>
        </p:nvSpPr>
        <p:spPr>
          <a:xfrm>
            <a:off x="4695089" y="1600200"/>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chemeClr val="accent2"/>
              </a:buClr>
              <a:buSzPts val="1200"/>
              <a:buFont typeface="Arial"/>
              <a:buNone/>
              <a:defRPr sz="1200" b="1" i="0" u="none" strike="noStrike" cap="none">
                <a:solidFill>
                  <a:schemeClr val="accent2"/>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body" idx="5"/>
          </p:nvPr>
        </p:nvSpPr>
        <p:spPr>
          <a:xfrm>
            <a:off x="2550807" y="2365129"/>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chemeClr val="accent3"/>
              </a:buClr>
              <a:buSzPts val="3000"/>
              <a:buFont typeface="Arial"/>
              <a:buNone/>
              <a:defRPr sz="3000" b="1" i="0" u="none" strike="noStrike" cap="none">
                <a:solidFill>
                  <a:schemeClr val="accent3"/>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body" idx="6"/>
          </p:nvPr>
        </p:nvSpPr>
        <p:spPr>
          <a:xfrm>
            <a:off x="4695089" y="2365129"/>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chemeClr val="accent3"/>
              </a:buClr>
              <a:buSzPts val="1200"/>
              <a:buFont typeface="Arial"/>
              <a:buNone/>
              <a:defRPr sz="1200" b="1" i="0" u="none" strike="noStrike" cap="none">
                <a:solidFill>
                  <a:schemeClr val="accent3"/>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body" idx="7"/>
          </p:nvPr>
        </p:nvSpPr>
        <p:spPr>
          <a:xfrm>
            <a:off x="4695089" y="1978270"/>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A5A5A5"/>
              </a:buClr>
              <a:buSzPts val="3000"/>
              <a:buFont typeface="Arial"/>
              <a:buNone/>
              <a:defRPr sz="30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body" idx="8"/>
          </p:nvPr>
        </p:nvSpPr>
        <p:spPr>
          <a:xfrm>
            <a:off x="2542014" y="1978270"/>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rgbClr val="A5A5A5"/>
              </a:buClr>
              <a:buSzPts val="1200"/>
              <a:buFont typeface="Arial"/>
              <a:buNone/>
              <a:defRPr sz="12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body" idx="9"/>
          </p:nvPr>
        </p:nvSpPr>
        <p:spPr>
          <a:xfrm>
            <a:off x="4695089" y="2751993"/>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A5A5A5"/>
              </a:buClr>
              <a:buSzPts val="3000"/>
              <a:buFont typeface="Arial"/>
              <a:buNone/>
              <a:defRPr sz="30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body" idx="13"/>
          </p:nvPr>
        </p:nvSpPr>
        <p:spPr>
          <a:xfrm>
            <a:off x="2542014" y="2751993"/>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rgbClr val="A5A5A5"/>
              </a:buClr>
              <a:buSzPts val="1200"/>
              <a:buFont typeface="Arial"/>
              <a:buNone/>
              <a:defRPr sz="12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body" idx="14"/>
          </p:nvPr>
        </p:nvSpPr>
        <p:spPr>
          <a:xfrm>
            <a:off x="2550807" y="3147647"/>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chemeClr val="accent5"/>
              </a:buClr>
              <a:buSzPts val="3000"/>
              <a:buFont typeface="Arial"/>
              <a:buNone/>
              <a:defRPr sz="3000" b="1" i="0" u="none" strike="noStrike" cap="none">
                <a:solidFill>
                  <a:schemeClr val="accent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5"/>
          </p:nvPr>
        </p:nvSpPr>
        <p:spPr>
          <a:xfrm>
            <a:off x="4695089" y="3147647"/>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chemeClr val="accent5"/>
              </a:buClr>
              <a:buSzPts val="1200"/>
              <a:buFont typeface="Arial"/>
              <a:buNone/>
              <a:defRPr sz="1200" b="1" i="0" u="none" strike="noStrike" cap="none">
                <a:solidFill>
                  <a:schemeClr val="accent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body" idx="16"/>
          </p:nvPr>
        </p:nvSpPr>
        <p:spPr>
          <a:xfrm>
            <a:off x="4695089" y="3543302"/>
            <a:ext cx="1915686" cy="254979"/>
          </a:xfrm>
          <a:prstGeom prst="rect">
            <a:avLst/>
          </a:prstGeom>
          <a:noFill/>
          <a:ln>
            <a:noFill/>
          </a:ln>
        </p:spPr>
        <p:txBody>
          <a:bodyPr spcFirstLastPara="1" wrap="square" lIns="0" tIns="0" rIns="0" bIns="0" anchor="ctr" anchorCtr="0"/>
          <a:lstStyle>
            <a:lvl1pPr marL="457200" marR="0" lvl="0" indent="-228600" algn="l" rtl="0">
              <a:lnSpc>
                <a:spcPct val="90000"/>
              </a:lnSpc>
              <a:spcBef>
                <a:spcPts val="750"/>
              </a:spcBef>
              <a:spcAft>
                <a:spcPts val="0"/>
              </a:spcAft>
              <a:buClr>
                <a:srgbClr val="A5A5A5"/>
              </a:buClr>
              <a:buSzPts val="3000"/>
              <a:buFont typeface="Arial"/>
              <a:buNone/>
              <a:defRPr sz="30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body" idx="17"/>
          </p:nvPr>
        </p:nvSpPr>
        <p:spPr>
          <a:xfrm>
            <a:off x="2542014" y="3543302"/>
            <a:ext cx="1915686" cy="254979"/>
          </a:xfrm>
          <a:prstGeom prst="rect">
            <a:avLst/>
          </a:prstGeom>
          <a:noFill/>
          <a:ln>
            <a:noFill/>
          </a:ln>
        </p:spPr>
        <p:txBody>
          <a:bodyPr spcFirstLastPara="1" wrap="square" lIns="0" tIns="0" rIns="0" bIns="0" anchor="ctr" anchorCtr="0"/>
          <a:lstStyle>
            <a:lvl1pPr marL="457200" marR="0" lvl="0" indent="-228600" algn="r" rtl="0">
              <a:lnSpc>
                <a:spcPct val="90000"/>
              </a:lnSpc>
              <a:spcBef>
                <a:spcPts val="750"/>
              </a:spcBef>
              <a:spcAft>
                <a:spcPts val="0"/>
              </a:spcAft>
              <a:buClr>
                <a:srgbClr val="A5A5A5"/>
              </a:buClr>
              <a:buSzPts val="1200"/>
              <a:buFont typeface="Arial"/>
              <a:buNone/>
              <a:defRPr sz="1200" b="1" i="0" u="none" strike="noStrike" cap="none">
                <a:solidFill>
                  <a:srgbClr val="A5A5A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Simple title slide">
  <p:cSld name="9_Simple title slide">
    <p:bg>
      <p:bgPr>
        <a:solidFill>
          <a:schemeClr val="accent1"/>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512031" y="1120781"/>
            <a:ext cx="3009645" cy="3077766"/>
          </a:xfrm>
          <a:prstGeom prst="rect">
            <a:avLst/>
          </a:prstGeom>
          <a:noFill/>
          <a:ln>
            <a:noFill/>
          </a:ln>
        </p:spPr>
        <p:txBody>
          <a:bodyPr spcFirstLastPara="1" wrap="square" lIns="0" tIns="0" rIns="0" bIns="0" anchor="t" anchorCtr="0"/>
          <a:lstStyle>
            <a:lvl1pPr marL="457200" marR="0" lvl="0" indent="-228600" algn="l" rtl="0">
              <a:lnSpc>
                <a:spcPct val="80000"/>
              </a:lnSpc>
              <a:spcBef>
                <a:spcPts val="750"/>
              </a:spcBef>
              <a:spcAft>
                <a:spcPts val="0"/>
              </a:spcAft>
              <a:buClr>
                <a:srgbClr val="382A42"/>
              </a:buClr>
              <a:buSzPts val="10000"/>
              <a:buFont typeface="Arial"/>
              <a:buNone/>
              <a:defRPr sz="10000" b="1" i="0" u="none" strike="noStrike" cap="none">
                <a:solidFill>
                  <a:srgbClr val="382A42"/>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34" name="Google Shape;34;p5"/>
          <p:cNvSpPr txBox="1">
            <a:spLocks noGrp="1"/>
          </p:cNvSpPr>
          <p:nvPr>
            <p:ph type="body" idx="2"/>
          </p:nvPr>
        </p:nvSpPr>
        <p:spPr>
          <a:xfrm>
            <a:off x="512031" y="2156478"/>
            <a:ext cx="4059970" cy="611436"/>
          </a:xfrm>
          <a:prstGeom prst="rect">
            <a:avLst/>
          </a:prstGeom>
          <a:no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imple title slide">
  <p:cSld name="4_Simple title slide">
    <p:bg>
      <p:bgPr>
        <a:solidFill>
          <a:schemeClr val="accent2"/>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body" idx="1"/>
          </p:nvPr>
        </p:nvSpPr>
        <p:spPr>
          <a:xfrm>
            <a:off x="512029" y="1534044"/>
            <a:ext cx="8273195" cy="1384995"/>
          </a:xfrm>
          <a:prstGeom prst="rect">
            <a:avLst/>
          </a:prstGeom>
          <a:noFill/>
          <a:ln>
            <a:noFill/>
          </a:ln>
        </p:spPr>
        <p:txBody>
          <a:bodyPr spcFirstLastPara="1" wrap="square" lIns="0" tIns="0" rIns="0" bIns="0" anchor="t" anchorCtr="0"/>
          <a:lstStyle>
            <a:lvl1pPr marL="457200" marR="0" lvl="0" indent="-228600" algn="ctr" rtl="0">
              <a:lnSpc>
                <a:spcPct val="90000"/>
              </a:lnSpc>
              <a:spcBef>
                <a:spcPts val="750"/>
              </a:spcBef>
              <a:spcAft>
                <a:spcPts val="0"/>
              </a:spcAft>
              <a:buClr>
                <a:srgbClr val="314B67"/>
              </a:buClr>
              <a:buSzPts val="10000"/>
              <a:buFont typeface="Arial"/>
              <a:buNone/>
              <a:defRPr sz="10000" b="1" i="0" u="none" strike="noStrike" cap="none">
                <a:solidFill>
                  <a:srgbClr val="314B67"/>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37" name="Google Shape;37;p6"/>
          <p:cNvSpPr txBox="1">
            <a:spLocks noGrp="1"/>
          </p:cNvSpPr>
          <p:nvPr>
            <p:ph type="body" idx="2"/>
          </p:nvPr>
        </p:nvSpPr>
        <p:spPr>
          <a:xfrm>
            <a:off x="512030" y="2156478"/>
            <a:ext cx="8273195" cy="1105706"/>
          </a:xfrm>
          <a:prstGeom prst="rect">
            <a:avLst/>
          </a:prstGeom>
          <a:solidFill>
            <a:schemeClr val="accent2"/>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Simple title slide">
  <p:cSld name="5_Simple title slide">
    <p:bg>
      <p:bgPr>
        <a:solidFill>
          <a:schemeClr val="accent3"/>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512029" y="1534044"/>
            <a:ext cx="8273195" cy="1384995"/>
          </a:xfrm>
          <a:prstGeom prst="rect">
            <a:avLst/>
          </a:prstGeom>
          <a:noFill/>
          <a:ln>
            <a:noFill/>
          </a:ln>
        </p:spPr>
        <p:txBody>
          <a:bodyPr spcFirstLastPara="1" wrap="square" lIns="0" tIns="0" rIns="0" bIns="0" anchor="t" anchorCtr="0"/>
          <a:lstStyle>
            <a:lvl1pPr marL="457200" marR="0" lvl="0" indent="-228600" algn="ctr" rtl="0">
              <a:lnSpc>
                <a:spcPct val="90000"/>
              </a:lnSpc>
              <a:spcBef>
                <a:spcPts val="750"/>
              </a:spcBef>
              <a:spcAft>
                <a:spcPts val="0"/>
              </a:spcAft>
              <a:buClr>
                <a:srgbClr val="758A7E"/>
              </a:buClr>
              <a:buSzPts val="10000"/>
              <a:buFont typeface="Arial"/>
              <a:buNone/>
              <a:defRPr sz="10000" b="1" i="0" u="none" strike="noStrike" cap="none">
                <a:solidFill>
                  <a:srgbClr val="758A7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40" name="Google Shape;40;p7"/>
          <p:cNvSpPr txBox="1">
            <a:spLocks noGrp="1"/>
          </p:cNvSpPr>
          <p:nvPr>
            <p:ph type="body" idx="2"/>
          </p:nvPr>
        </p:nvSpPr>
        <p:spPr>
          <a:xfrm>
            <a:off x="512030" y="2156478"/>
            <a:ext cx="8273195" cy="1105706"/>
          </a:xfrm>
          <a:prstGeom prst="rect">
            <a:avLst/>
          </a:prstGeom>
          <a:solidFill>
            <a:schemeClr val="accent3"/>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Simple title slide">
  <p:cSld name="6_Simple title slide">
    <p:bg>
      <p:bgPr>
        <a:solidFill>
          <a:schemeClr val="accent4"/>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body" idx="1"/>
          </p:nvPr>
        </p:nvSpPr>
        <p:spPr>
          <a:xfrm>
            <a:off x="512029" y="1534044"/>
            <a:ext cx="8273195" cy="1384995"/>
          </a:xfrm>
          <a:prstGeom prst="rect">
            <a:avLst/>
          </a:prstGeom>
          <a:noFill/>
          <a:ln>
            <a:noFill/>
          </a:ln>
        </p:spPr>
        <p:txBody>
          <a:bodyPr spcFirstLastPara="1" wrap="square" lIns="0" tIns="0" rIns="0" bIns="0" anchor="t" anchorCtr="0"/>
          <a:lstStyle>
            <a:lvl1pPr marL="457200" marR="0" lvl="0" indent="-228600" algn="ctr" rtl="0">
              <a:lnSpc>
                <a:spcPct val="90000"/>
              </a:lnSpc>
              <a:spcBef>
                <a:spcPts val="750"/>
              </a:spcBef>
              <a:spcAft>
                <a:spcPts val="0"/>
              </a:spcAft>
              <a:buClr>
                <a:srgbClr val="C4A255"/>
              </a:buClr>
              <a:buSzPts val="10000"/>
              <a:buFont typeface="Arial"/>
              <a:buNone/>
              <a:defRPr sz="10000" b="1" i="0" u="none" strike="noStrike" cap="none">
                <a:solidFill>
                  <a:srgbClr val="C4A25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43" name="Google Shape;43;p8"/>
          <p:cNvSpPr txBox="1">
            <a:spLocks noGrp="1"/>
          </p:cNvSpPr>
          <p:nvPr>
            <p:ph type="body" idx="2"/>
          </p:nvPr>
        </p:nvSpPr>
        <p:spPr>
          <a:xfrm>
            <a:off x="512030" y="2156478"/>
            <a:ext cx="8273195" cy="1105706"/>
          </a:xfrm>
          <a:prstGeom prst="rect">
            <a:avLst/>
          </a:prstGeom>
          <a:solidFill>
            <a:schemeClr val="accent4"/>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Simple title slide">
  <p:cSld name="7_Simple title slide">
    <p:bg>
      <p:bgPr>
        <a:solidFill>
          <a:schemeClr val="accent5"/>
        </a:solidFill>
        <a:effectLst/>
      </p:bgPr>
    </p:bg>
    <p:spTree>
      <p:nvGrpSpPr>
        <p:cNvPr id="1" name="Shape 44"/>
        <p:cNvGrpSpPr/>
        <p:nvPr/>
      </p:nvGrpSpPr>
      <p:grpSpPr>
        <a:xfrm>
          <a:off x="0" y="0"/>
          <a:ext cx="0" cy="0"/>
          <a:chOff x="0" y="0"/>
          <a:chExt cx="0" cy="0"/>
        </a:xfrm>
      </p:grpSpPr>
      <p:sp>
        <p:nvSpPr>
          <p:cNvPr id="45" name="Google Shape;45;p9"/>
          <p:cNvSpPr txBox="1">
            <a:spLocks noGrp="1"/>
          </p:cNvSpPr>
          <p:nvPr>
            <p:ph type="body" idx="1"/>
          </p:nvPr>
        </p:nvSpPr>
        <p:spPr>
          <a:xfrm>
            <a:off x="512029" y="1534044"/>
            <a:ext cx="8273195" cy="1384995"/>
          </a:xfrm>
          <a:prstGeom prst="rect">
            <a:avLst/>
          </a:prstGeom>
          <a:noFill/>
          <a:ln>
            <a:noFill/>
          </a:ln>
        </p:spPr>
        <p:txBody>
          <a:bodyPr spcFirstLastPara="1" wrap="square" lIns="0" tIns="0" rIns="0" bIns="0" anchor="t" anchorCtr="0"/>
          <a:lstStyle>
            <a:lvl1pPr marL="457200" marR="0" lvl="0" indent="-228600" algn="ctr" rtl="0">
              <a:lnSpc>
                <a:spcPct val="90000"/>
              </a:lnSpc>
              <a:spcBef>
                <a:spcPts val="750"/>
              </a:spcBef>
              <a:spcAft>
                <a:spcPts val="0"/>
              </a:spcAft>
              <a:buClr>
                <a:srgbClr val="AF3D35"/>
              </a:buClr>
              <a:buSzPts val="10000"/>
              <a:buFont typeface="Arial"/>
              <a:buNone/>
              <a:defRPr sz="10000" b="1" i="0" u="none" strike="noStrike" cap="none">
                <a:solidFill>
                  <a:srgbClr val="AF3D35"/>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46" name="Google Shape;46;p9"/>
          <p:cNvSpPr txBox="1">
            <a:spLocks noGrp="1"/>
          </p:cNvSpPr>
          <p:nvPr>
            <p:ph type="body" idx="2"/>
          </p:nvPr>
        </p:nvSpPr>
        <p:spPr>
          <a:xfrm>
            <a:off x="512030" y="2156478"/>
            <a:ext cx="8273195" cy="1105706"/>
          </a:xfrm>
          <a:prstGeom prst="rect">
            <a:avLst/>
          </a:prstGeom>
          <a:solidFill>
            <a:schemeClr val="accent5"/>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Simple title slide">
  <p:cSld name="8_Simple title slide">
    <p:bg>
      <p:bgPr>
        <a:solidFill>
          <a:schemeClr val="accent6"/>
        </a:solid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512029" y="1534044"/>
            <a:ext cx="8273195" cy="1384995"/>
          </a:xfrm>
          <a:prstGeom prst="rect">
            <a:avLst/>
          </a:prstGeom>
          <a:noFill/>
          <a:ln>
            <a:noFill/>
          </a:ln>
        </p:spPr>
        <p:txBody>
          <a:bodyPr spcFirstLastPara="1" wrap="square" lIns="0" tIns="0" rIns="0" bIns="0" anchor="t" anchorCtr="0"/>
          <a:lstStyle>
            <a:lvl1pPr marL="457200" marR="0" lvl="0" indent="-228600" algn="ctr" rtl="0">
              <a:lnSpc>
                <a:spcPct val="90000"/>
              </a:lnSpc>
              <a:spcBef>
                <a:spcPts val="750"/>
              </a:spcBef>
              <a:spcAft>
                <a:spcPts val="0"/>
              </a:spcAft>
              <a:buClr>
                <a:srgbClr val="532837"/>
              </a:buClr>
              <a:buSzPts val="10000"/>
              <a:buFont typeface="Arial"/>
              <a:buNone/>
              <a:defRPr sz="10000" b="1" i="0" u="none" strike="noStrike" cap="none">
                <a:solidFill>
                  <a:srgbClr val="532837"/>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512030" y="2156478"/>
            <a:ext cx="8273195" cy="1105706"/>
          </a:xfrm>
          <a:prstGeom prst="rect">
            <a:avLst/>
          </a:prstGeom>
          <a:solidFill>
            <a:schemeClr val="accent6"/>
          </a:solidFill>
          <a:ln>
            <a:noFill/>
          </a:ln>
        </p:spPr>
        <p:txBody>
          <a:bodyPr spcFirstLastPara="1" wrap="square" lIns="0" tIns="72000" rIns="0" bIns="0" anchor="t" anchorCtr="0"/>
          <a:lstStyle>
            <a:lvl1pPr marL="457200" marR="0" lvl="0" indent="-228600" algn="ctr" rtl="0">
              <a:lnSpc>
                <a:spcPct val="90000"/>
              </a:lnSpc>
              <a:spcBef>
                <a:spcPts val="750"/>
              </a:spcBef>
              <a:spcAft>
                <a:spcPts val="0"/>
              </a:spcAft>
              <a:buClr>
                <a:srgbClr val="FEFEFE"/>
              </a:buClr>
              <a:buSzPts val="3500"/>
              <a:buFont typeface="Arial"/>
              <a:buNone/>
              <a:defRPr sz="3500" b="1" i="0" u="none" strike="noStrike" cap="none">
                <a:solidFill>
                  <a:srgbClr val="FEFEFE"/>
                </a:solidFill>
                <a:latin typeface="Raleway Black"/>
                <a:ea typeface="Raleway Black"/>
                <a:cs typeface="Raleway Black"/>
                <a:sym typeface="Raleway Black"/>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7" r:id="rId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13"/>
          <p:cNvSpPr txBox="1"/>
          <p:nvPr/>
        </p:nvSpPr>
        <p:spPr>
          <a:xfrm>
            <a:off x="7007469" y="413610"/>
            <a:ext cx="1777756" cy="168055"/>
          </a:xfrm>
          <a:prstGeom prst="rect">
            <a:avLst/>
          </a:prstGeom>
          <a:noFill/>
          <a:ln>
            <a:noFill/>
          </a:ln>
        </p:spPr>
        <p:txBody>
          <a:bodyPr spcFirstLastPara="1" wrap="square" lIns="0" tIns="0" rIns="0" bIns="0" anchor="t" anchorCtr="0">
            <a:noAutofit/>
          </a:bodyPr>
          <a:lstStyle/>
          <a:p>
            <a:pPr marL="0" marR="0" lvl="0" indent="0" algn="r" rtl="0">
              <a:lnSpc>
                <a:spcPct val="116666"/>
              </a:lnSpc>
              <a:spcBef>
                <a:spcPts val="0"/>
              </a:spcBef>
              <a:spcAft>
                <a:spcPts val="0"/>
              </a:spcAft>
              <a:buClr>
                <a:srgbClr val="D8D8D8"/>
              </a:buClr>
              <a:buSzPts val="1200"/>
              <a:buFont typeface="Arial"/>
              <a:buNone/>
            </a:pPr>
            <a:r>
              <a:rPr lang="en-US" sz="1200" b="1" i="0" u="none" strike="noStrike" cap="none">
                <a:solidFill>
                  <a:srgbClr val="D8D8D8"/>
                </a:solidFill>
                <a:latin typeface="Calibri"/>
                <a:ea typeface="Calibri"/>
                <a:cs typeface="Calibri"/>
                <a:sym typeface="Calibri"/>
              </a:rPr>
              <a:t>www.zacomic.com</a:t>
            </a:r>
            <a:endParaRPr sz="1200" b="0" i="0" u="none" strike="noStrike" cap="none">
              <a:solidFill>
                <a:srgbClr val="D8D8D8"/>
              </a:solidFill>
              <a:latin typeface="Calibri"/>
              <a:ea typeface="Calibri"/>
              <a:cs typeface="Calibri"/>
              <a:sym typeface="Calibri"/>
            </a:endParaRPr>
          </a:p>
        </p:txBody>
      </p:sp>
      <p:sp>
        <p:nvSpPr>
          <p:cNvPr id="56" name="Google Shape;56;p13"/>
          <p:cNvSpPr txBox="1"/>
          <p:nvPr/>
        </p:nvSpPr>
        <p:spPr>
          <a:xfrm>
            <a:off x="512030" y="4677879"/>
            <a:ext cx="4059970" cy="219436"/>
          </a:xfrm>
          <a:prstGeom prst="rect">
            <a:avLst/>
          </a:prstGeom>
          <a:noFill/>
          <a:ln>
            <a:noFill/>
          </a:ln>
        </p:spPr>
        <p:txBody>
          <a:bodyPr spcFirstLastPara="1" wrap="square" lIns="0" tIns="0" rIns="0" bIns="0" anchor="t" anchorCtr="0">
            <a:noAutofit/>
          </a:bodyPr>
          <a:lstStyle/>
          <a:p>
            <a:pPr marL="0" marR="0" lvl="0" indent="0" algn="l" rtl="0">
              <a:lnSpc>
                <a:spcPct val="116666"/>
              </a:lnSpc>
              <a:spcBef>
                <a:spcPts val="0"/>
              </a:spcBef>
              <a:spcAft>
                <a:spcPts val="0"/>
              </a:spcAft>
              <a:buClr>
                <a:srgbClr val="D8D8D8"/>
              </a:buClr>
              <a:buSzPts val="1200"/>
              <a:buFont typeface="Arial"/>
              <a:buNone/>
            </a:pPr>
            <a:r>
              <a:rPr lang="en-US" sz="1200" b="1" i="0" u="none" strike="noStrike" cap="none">
                <a:solidFill>
                  <a:srgbClr val="D8D8D8"/>
                </a:solidFill>
                <a:latin typeface="Calibri"/>
                <a:ea typeface="Calibri"/>
                <a:cs typeface="Calibri"/>
                <a:sym typeface="Calibri"/>
              </a:rPr>
              <a:t>“The best company is our company”</a:t>
            </a:r>
            <a:endParaRPr sz="1200" b="0" i="0" u="none" strike="noStrike" cap="none">
              <a:solidFill>
                <a:srgbClr val="D8D8D8"/>
              </a:solidFill>
              <a:latin typeface="Calibri"/>
              <a:ea typeface="Calibri"/>
              <a:cs typeface="Calibri"/>
              <a:sym typeface="Calibri"/>
            </a:endParaRPr>
          </a:p>
        </p:txBody>
      </p:sp>
      <p:sp>
        <p:nvSpPr>
          <p:cNvPr id="57" name="Google Shape;57;p13"/>
          <p:cNvSpPr txBox="1">
            <a:spLocks noGrp="1"/>
          </p:cNvSpPr>
          <p:nvPr>
            <p:ph type="sldNum" idx="12"/>
          </p:nvPr>
        </p:nvSpPr>
        <p:spPr>
          <a:xfrm>
            <a:off x="6727825"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4"/>
          <p:cNvSpPr txBox="1">
            <a:spLocks noGrp="1"/>
          </p:cNvSpPr>
          <p:nvPr>
            <p:ph type="body" idx="1"/>
          </p:nvPr>
        </p:nvSpPr>
        <p:spPr>
          <a:xfrm>
            <a:off x="0" y="1747100"/>
            <a:ext cx="9144000" cy="7557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accent1"/>
              </a:buClr>
              <a:buSzPts val="7500"/>
              <a:buNone/>
            </a:pPr>
            <a:r>
              <a:rPr lang="en-US" b="0"/>
              <a:t>Wine Quality Evaluation</a:t>
            </a:r>
            <a:endParaRPr b="0"/>
          </a:p>
        </p:txBody>
      </p:sp>
      <p:sp>
        <p:nvSpPr>
          <p:cNvPr id="139" name="Google Shape;139;p34"/>
          <p:cNvSpPr txBox="1">
            <a:spLocks noGrp="1"/>
          </p:cNvSpPr>
          <p:nvPr>
            <p:ph type="body" idx="2"/>
          </p:nvPr>
        </p:nvSpPr>
        <p:spPr>
          <a:xfrm>
            <a:off x="2868500" y="3461200"/>
            <a:ext cx="3497400" cy="581100"/>
          </a:xfrm>
          <a:prstGeom prst="rect">
            <a:avLst/>
          </a:prstGeom>
          <a:solidFill>
            <a:schemeClr val="lt1"/>
          </a:solidFill>
          <a:ln>
            <a:noFill/>
          </a:ln>
        </p:spPr>
        <p:txBody>
          <a:bodyPr spcFirstLastPara="1" wrap="square" lIns="0" tIns="108000" rIns="0" bIns="0" anchor="t" anchorCtr="0">
            <a:noAutofit/>
          </a:bodyPr>
          <a:lstStyle/>
          <a:p>
            <a:pPr marL="0" lvl="0" indent="0" algn="ctr" rtl="0">
              <a:lnSpc>
                <a:spcPct val="90000"/>
              </a:lnSpc>
              <a:spcBef>
                <a:spcPts val="0"/>
              </a:spcBef>
              <a:spcAft>
                <a:spcPts val="0"/>
              </a:spcAft>
              <a:buClr>
                <a:srgbClr val="262626"/>
              </a:buClr>
              <a:buSzPts val="1200"/>
              <a:buNone/>
            </a:pPr>
            <a:r>
              <a:rPr lang="en-US" sz="1250" b="0" dirty="0" err="1">
                <a:solidFill>
                  <a:srgbClr val="434343"/>
                </a:solidFill>
                <a:latin typeface="Lato"/>
                <a:ea typeface="Lato"/>
                <a:cs typeface="Lato"/>
                <a:sym typeface="Lato"/>
              </a:rPr>
              <a:t>Yula</a:t>
            </a:r>
            <a:r>
              <a:rPr lang="en-US" sz="1250" b="0" dirty="0">
                <a:solidFill>
                  <a:srgbClr val="434343"/>
                </a:solidFill>
                <a:latin typeface="Lato"/>
                <a:ea typeface="Lato"/>
                <a:cs typeface="Lato"/>
                <a:sym typeface="Lato"/>
              </a:rPr>
              <a:t> Ko, Farzana Manjra, Natalia Gomez, </a:t>
            </a:r>
            <a:endParaRPr sz="1250" b="0" dirty="0">
              <a:solidFill>
                <a:srgbClr val="434343"/>
              </a:solidFill>
              <a:latin typeface="Lato"/>
              <a:ea typeface="Lato"/>
              <a:cs typeface="Lato"/>
              <a:sym typeface="Lato"/>
            </a:endParaRPr>
          </a:p>
          <a:p>
            <a:pPr marL="0" lvl="0" indent="0" algn="ctr" rtl="0">
              <a:lnSpc>
                <a:spcPct val="90000"/>
              </a:lnSpc>
              <a:spcBef>
                <a:spcPts val="0"/>
              </a:spcBef>
              <a:spcAft>
                <a:spcPts val="0"/>
              </a:spcAft>
              <a:buClr>
                <a:srgbClr val="262626"/>
              </a:buClr>
              <a:buSzPts val="1200"/>
              <a:buNone/>
            </a:pPr>
            <a:r>
              <a:rPr lang="en-US" sz="1250" b="0" dirty="0">
                <a:solidFill>
                  <a:srgbClr val="434343"/>
                </a:solidFill>
                <a:latin typeface="Lato"/>
                <a:ea typeface="Lato"/>
                <a:cs typeface="Lato"/>
                <a:sym typeface="Lato"/>
              </a:rPr>
              <a:t>Victoria </a:t>
            </a:r>
            <a:r>
              <a:rPr lang="en-US" sz="1250" b="0" dirty="0" err="1">
                <a:solidFill>
                  <a:srgbClr val="434343"/>
                </a:solidFill>
                <a:latin typeface="Lato"/>
                <a:ea typeface="Lato"/>
                <a:cs typeface="Lato"/>
                <a:sym typeface="Lato"/>
              </a:rPr>
              <a:t>Wayda</a:t>
            </a:r>
            <a:r>
              <a:rPr lang="en-US" sz="1250" b="0" dirty="0">
                <a:solidFill>
                  <a:srgbClr val="434343"/>
                </a:solidFill>
                <a:latin typeface="Lato"/>
                <a:ea typeface="Lato"/>
                <a:cs typeface="Lato"/>
                <a:sym typeface="Lato"/>
              </a:rPr>
              <a:t>, </a:t>
            </a:r>
            <a:r>
              <a:rPr lang="en-US" sz="1250" b="0" dirty="0" err="1">
                <a:solidFill>
                  <a:srgbClr val="434343"/>
                </a:solidFill>
                <a:latin typeface="Lato"/>
                <a:ea typeface="Lato"/>
                <a:cs typeface="Lato"/>
                <a:sym typeface="Lato"/>
              </a:rPr>
              <a:t>JiaRui</a:t>
            </a:r>
            <a:r>
              <a:rPr lang="en-US" sz="1250" b="0">
                <a:solidFill>
                  <a:srgbClr val="434343"/>
                </a:solidFill>
                <a:latin typeface="Lato"/>
                <a:ea typeface="Lato"/>
                <a:cs typeface="Lato"/>
                <a:sym typeface="Lato"/>
              </a:rPr>
              <a:t> (Jesse) Shao</a:t>
            </a:r>
            <a:br>
              <a:rPr lang="en-US" sz="1250" b="0">
                <a:solidFill>
                  <a:srgbClr val="434343"/>
                </a:solidFill>
                <a:latin typeface="Lato"/>
                <a:ea typeface="Lato"/>
                <a:cs typeface="Lato"/>
                <a:sym typeface="Lato"/>
              </a:rPr>
            </a:br>
            <a:endParaRPr sz="1250" b="0">
              <a:solidFill>
                <a:srgbClr val="434343"/>
              </a:solidFill>
              <a:latin typeface="Lato"/>
              <a:ea typeface="Lato"/>
              <a:cs typeface="Lato"/>
              <a:sym typeface="Lato"/>
            </a:endParaRPr>
          </a:p>
        </p:txBody>
      </p:sp>
      <p:cxnSp>
        <p:nvCxnSpPr>
          <p:cNvPr id="140" name="Google Shape;140;p34"/>
          <p:cNvCxnSpPr/>
          <p:nvPr/>
        </p:nvCxnSpPr>
        <p:spPr>
          <a:xfrm>
            <a:off x="2868369" y="3341076"/>
            <a:ext cx="3497400" cy="0"/>
          </a:xfrm>
          <a:prstGeom prst="straightConnector1">
            <a:avLst/>
          </a:prstGeom>
          <a:noFill/>
          <a:ln w="9525" cap="flat" cmpd="sng">
            <a:solidFill>
              <a:srgbClr val="AF3D35"/>
            </a:solidFill>
            <a:prstDash val="solid"/>
            <a:miter lim="800000"/>
            <a:headEnd type="none" w="sm" len="sm"/>
            <a:tailEnd type="none" w="sm" len="sm"/>
          </a:ln>
        </p:spPr>
      </p:cxnSp>
      <p:sp>
        <p:nvSpPr>
          <p:cNvPr id="141" name="Google Shape;141;p34"/>
          <p:cNvSpPr txBox="1"/>
          <p:nvPr/>
        </p:nvSpPr>
        <p:spPr>
          <a:xfrm>
            <a:off x="3061675" y="4042375"/>
            <a:ext cx="2932800" cy="321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262626"/>
              </a:buClr>
              <a:buSzPts val="1200"/>
              <a:buFont typeface="Arial"/>
              <a:buNone/>
            </a:pPr>
            <a:r>
              <a:rPr lang="en-US" sz="1600">
                <a:solidFill>
                  <a:srgbClr val="980000"/>
                </a:solidFill>
                <a:latin typeface="Lato"/>
                <a:ea typeface="Lato"/>
                <a:cs typeface="Lato"/>
                <a:sym typeface="Lato"/>
              </a:rPr>
              <a:t>Data Diggers</a:t>
            </a:r>
            <a:endParaRPr>
              <a:solidFill>
                <a:srgbClr val="98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sp>
        <p:nvSpPr>
          <p:cNvPr id="221" name="Google Shape;221;p43"/>
          <p:cNvSpPr txBox="1">
            <a:spLocks noGrp="1"/>
          </p:cNvSpPr>
          <p:nvPr>
            <p:ph type="body" idx="2"/>
          </p:nvPr>
        </p:nvSpPr>
        <p:spPr>
          <a:xfrm>
            <a:off x="362025" y="52175"/>
            <a:ext cx="5131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Correlation</a:t>
            </a:r>
            <a:endParaRPr>
              <a:solidFill>
                <a:srgbClr val="314B67"/>
              </a:solidFill>
            </a:endParaRPr>
          </a:p>
        </p:txBody>
      </p:sp>
      <p:pic>
        <p:nvPicPr>
          <p:cNvPr id="222" name="Google Shape;222;p43"/>
          <p:cNvPicPr preferRelativeResize="0"/>
          <p:nvPr/>
        </p:nvPicPr>
        <p:blipFill>
          <a:blip r:embed="rId3">
            <a:alphaModFix/>
          </a:blip>
          <a:stretch>
            <a:fillRect/>
          </a:stretch>
        </p:blipFill>
        <p:spPr>
          <a:xfrm>
            <a:off x="1306600" y="792725"/>
            <a:ext cx="6222187" cy="4175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pic>
        <p:nvPicPr>
          <p:cNvPr id="228" name="Google Shape;228;p44"/>
          <p:cNvPicPr preferRelativeResize="0"/>
          <p:nvPr/>
        </p:nvPicPr>
        <p:blipFill>
          <a:blip r:embed="rId3">
            <a:alphaModFix/>
          </a:blip>
          <a:stretch>
            <a:fillRect/>
          </a:stretch>
        </p:blipFill>
        <p:spPr>
          <a:xfrm>
            <a:off x="1019075" y="471288"/>
            <a:ext cx="6963001" cy="4672225"/>
          </a:xfrm>
          <a:prstGeom prst="rect">
            <a:avLst/>
          </a:prstGeom>
          <a:noFill/>
          <a:ln>
            <a:noFill/>
          </a:ln>
        </p:spPr>
      </p:pic>
      <p:sp>
        <p:nvSpPr>
          <p:cNvPr id="229" name="Google Shape;229;p44"/>
          <p:cNvSpPr txBox="1">
            <a:spLocks noGrp="1"/>
          </p:cNvSpPr>
          <p:nvPr>
            <p:ph type="body" idx="2"/>
          </p:nvPr>
        </p:nvSpPr>
        <p:spPr>
          <a:xfrm>
            <a:off x="362025" y="0"/>
            <a:ext cx="5131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Correlation</a:t>
            </a:r>
            <a:endParaRPr>
              <a:solidFill>
                <a:srgbClr val="314B6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4"/>
        <p:cNvGrpSpPr/>
        <p:nvPr/>
      </p:nvGrpSpPr>
      <p:grpSpPr>
        <a:xfrm>
          <a:off x="0" y="0"/>
          <a:ext cx="0" cy="0"/>
          <a:chOff x="0" y="0"/>
          <a:chExt cx="0" cy="0"/>
        </a:xfrm>
      </p:grpSpPr>
      <p:sp>
        <p:nvSpPr>
          <p:cNvPr id="235" name="Google Shape;235;p45"/>
          <p:cNvSpPr txBox="1">
            <a:spLocks noGrp="1"/>
          </p:cNvSpPr>
          <p:nvPr>
            <p:ph type="body" idx="2"/>
          </p:nvPr>
        </p:nvSpPr>
        <p:spPr>
          <a:xfrm>
            <a:off x="362025" y="52175"/>
            <a:ext cx="76062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Correlation Matrix Heatmap</a:t>
            </a:r>
            <a:endParaRPr>
              <a:solidFill>
                <a:srgbClr val="314B67"/>
              </a:solidFill>
            </a:endParaRPr>
          </a:p>
        </p:txBody>
      </p:sp>
      <p:sp>
        <p:nvSpPr>
          <p:cNvPr id="236" name="Google Shape;236;p45"/>
          <p:cNvSpPr txBox="1"/>
          <p:nvPr/>
        </p:nvSpPr>
        <p:spPr>
          <a:xfrm>
            <a:off x="5967725" y="1177500"/>
            <a:ext cx="2871000" cy="352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Lato"/>
              <a:buChar char="●"/>
            </a:pPr>
            <a:r>
              <a:rPr lang="en-US">
                <a:latin typeface="Lato"/>
                <a:ea typeface="Lato"/>
                <a:cs typeface="Lato"/>
                <a:sym typeface="Lato"/>
              </a:rPr>
              <a:t>Red = positive correlation</a:t>
            </a:r>
            <a:endParaRPr>
              <a:latin typeface="Lato"/>
              <a:ea typeface="Lato"/>
              <a:cs typeface="Lato"/>
              <a:sym typeface="Lato"/>
            </a:endParaRPr>
          </a:p>
          <a:p>
            <a:pPr marL="457200" lvl="0" indent="0" algn="l" rtl="0">
              <a:lnSpc>
                <a:spcPct val="115000"/>
              </a:lnSpc>
              <a:spcBef>
                <a:spcPts val="0"/>
              </a:spcBef>
              <a:spcAft>
                <a:spcPts val="0"/>
              </a:spcAft>
              <a:buNone/>
            </a:pP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US">
                <a:latin typeface="Lato"/>
                <a:ea typeface="Lato"/>
                <a:cs typeface="Lato"/>
                <a:sym typeface="Lato"/>
              </a:rPr>
              <a:t>Blue = negative correlation</a:t>
            </a:r>
            <a:endParaRPr>
              <a:latin typeface="Lato"/>
              <a:ea typeface="Lato"/>
              <a:cs typeface="Lato"/>
              <a:sym typeface="Lato"/>
            </a:endParaRPr>
          </a:p>
          <a:p>
            <a:pPr marL="0" lvl="0" indent="0" algn="l" rtl="0">
              <a:lnSpc>
                <a:spcPct val="115000"/>
              </a:lnSpc>
              <a:spcBef>
                <a:spcPts val="0"/>
              </a:spcBef>
              <a:spcAft>
                <a:spcPts val="0"/>
              </a:spcAft>
              <a:buNone/>
            </a:pP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US">
                <a:latin typeface="Lato"/>
                <a:ea typeface="Lato"/>
                <a:cs typeface="Lato"/>
                <a:sym typeface="Lato"/>
              </a:rPr>
              <a:t>Numbers closer to 1 or -1 mean higher correlation , 0 means no correlation</a:t>
            </a:r>
            <a:endParaRPr>
              <a:latin typeface="Lato"/>
              <a:ea typeface="Lato"/>
              <a:cs typeface="Lato"/>
              <a:sym typeface="Lato"/>
            </a:endParaRPr>
          </a:p>
          <a:p>
            <a:pPr marL="457200" lvl="0" indent="0" algn="l" rtl="0">
              <a:lnSpc>
                <a:spcPct val="115000"/>
              </a:lnSpc>
              <a:spcBef>
                <a:spcPts val="0"/>
              </a:spcBef>
              <a:spcAft>
                <a:spcPts val="0"/>
              </a:spcAft>
              <a:buNone/>
            </a:pPr>
            <a:endParaRPr>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US">
                <a:latin typeface="Lato"/>
                <a:ea typeface="Lato"/>
                <a:cs typeface="Lato"/>
                <a:sym typeface="Lato"/>
              </a:rPr>
              <a:t>Above .70  or below -.70 means highly correlated</a:t>
            </a:r>
            <a:endParaRPr>
              <a:latin typeface="Lato"/>
              <a:ea typeface="Lato"/>
              <a:cs typeface="Lato"/>
              <a:sym typeface="Lato"/>
            </a:endParaRPr>
          </a:p>
          <a:p>
            <a:pPr marL="0" lvl="0" indent="0" algn="l" rtl="0">
              <a:lnSpc>
                <a:spcPct val="115000"/>
              </a:lnSpc>
              <a:spcBef>
                <a:spcPts val="0"/>
              </a:spcBef>
              <a:spcAft>
                <a:spcPts val="0"/>
              </a:spcAft>
              <a:buNone/>
            </a:pPr>
            <a:endParaRPr>
              <a:latin typeface="Lato"/>
              <a:ea typeface="Lato"/>
              <a:cs typeface="Lato"/>
              <a:sym typeface="Lato"/>
            </a:endParaRPr>
          </a:p>
        </p:txBody>
      </p:sp>
      <p:pic>
        <p:nvPicPr>
          <p:cNvPr id="237" name="Google Shape;237;p45"/>
          <p:cNvPicPr preferRelativeResize="0"/>
          <p:nvPr/>
        </p:nvPicPr>
        <p:blipFill rotWithShape="1">
          <a:blip r:embed="rId3">
            <a:alphaModFix/>
          </a:blip>
          <a:srcRect r="8399"/>
          <a:stretch/>
        </p:blipFill>
        <p:spPr>
          <a:xfrm>
            <a:off x="152400" y="815975"/>
            <a:ext cx="5656150" cy="417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2"/>
        <p:cNvGrpSpPr/>
        <p:nvPr/>
      </p:nvGrpSpPr>
      <p:grpSpPr>
        <a:xfrm>
          <a:off x="0" y="0"/>
          <a:ext cx="0" cy="0"/>
          <a:chOff x="0" y="0"/>
          <a:chExt cx="0" cy="0"/>
        </a:xfrm>
      </p:grpSpPr>
      <p:pic>
        <p:nvPicPr>
          <p:cNvPr id="243" name="Google Shape;243;p46"/>
          <p:cNvPicPr preferRelativeResize="0"/>
          <p:nvPr/>
        </p:nvPicPr>
        <p:blipFill>
          <a:blip r:embed="rId3">
            <a:alphaModFix/>
          </a:blip>
          <a:stretch>
            <a:fillRect/>
          </a:stretch>
        </p:blipFill>
        <p:spPr>
          <a:xfrm>
            <a:off x="1144263" y="663575"/>
            <a:ext cx="6855475" cy="4422375"/>
          </a:xfrm>
          <a:prstGeom prst="rect">
            <a:avLst/>
          </a:prstGeom>
          <a:noFill/>
          <a:ln>
            <a:noFill/>
          </a:ln>
        </p:spPr>
      </p:pic>
      <p:sp>
        <p:nvSpPr>
          <p:cNvPr id="244" name="Google Shape;244;p46"/>
          <p:cNvSpPr txBox="1">
            <a:spLocks noGrp="1"/>
          </p:cNvSpPr>
          <p:nvPr>
            <p:ph type="body" idx="2"/>
          </p:nvPr>
        </p:nvSpPr>
        <p:spPr>
          <a:xfrm>
            <a:off x="392525" y="94025"/>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Box Plots</a:t>
            </a:r>
            <a:endParaRPr>
              <a:solidFill>
                <a:srgbClr val="314B6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Shape 249"/>
        <p:cNvGrpSpPr/>
        <p:nvPr/>
      </p:nvGrpSpPr>
      <p:grpSpPr>
        <a:xfrm>
          <a:off x="0" y="0"/>
          <a:ext cx="0" cy="0"/>
          <a:chOff x="0" y="0"/>
          <a:chExt cx="0" cy="0"/>
        </a:xfrm>
      </p:grpSpPr>
      <p:pic>
        <p:nvPicPr>
          <p:cNvPr id="250" name="Google Shape;250;p47"/>
          <p:cNvPicPr preferRelativeResize="0"/>
          <p:nvPr/>
        </p:nvPicPr>
        <p:blipFill>
          <a:blip r:embed="rId3">
            <a:alphaModFix/>
          </a:blip>
          <a:stretch>
            <a:fillRect/>
          </a:stretch>
        </p:blipFill>
        <p:spPr>
          <a:xfrm>
            <a:off x="947862" y="516400"/>
            <a:ext cx="7105426" cy="4583625"/>
          </a:xfrm>
          <a:prstGeom prst="rect">
            <a:avLst/>
          </a:prstGeom>
          <a:noFill/>
          <a:ln>
            <a:noFill/>
          </a:ln>
        </p:spPr>
      </p:pic>
      <p:sp>
        <p:nvSpPr>
          <p:cNvPr id="251" name="Google Shape;251;p47"/>
          <p:cNvSpPr txBox="1"/>
          <p:nvPr/>
        </p:nvSpPr>
        <p:spPr>
          <a:xfrm>
            <a:off x="213625" y="34675"/>
            <a:ext cx="7336200" cy="855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750"/>
              </a:spcBef>
              <a:spcAft>
                <a:spcPts val="0"/>
              </a:spcAft>
              <a:buClr>
                <a:schemeClr val="dk1"/>
              </a:buClr>
              <a:buSzPts val="1100"/>
              <a:buFont typeface="Arial"/>
              <a:buNone/>
            </a:pPr>
            <a:r>
              <a:rPr lang="en-US" sz="3500" b="1">
                <a:solidFill>
                  <a:srgbClr val="314B67"/>
                </a:solidFill>
                <a:latin typeface="Raleway Black"/>
                <a:ea typeface="Raleway Black"/>
                <a:cs typeface="Raleway Black"/>
                <a:sym typeface="Raleway Black"/>
              </a:rPr>
              <a:t>Box Plots</a:t>
            </a:r>
            <a:endParaRPr sz="3500" b="1">
              <a:solidFill>
                <a:srgbClr val="314B67"/>
              </a:solidFill>
              <a:latin typeface="Raleway Black"/>
              <a:ea typeface="Raleway Black"/>
              <a:cs typeface="Raleway Black"/>
              <a:sym typeface="Raleway Black"/>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55"/>
        <p:cNvGrpSpPr/>
        <p:nvPr/>
      </p:nvGrpSpPr>
      <p:grpSpPr>
        <a:xfrm>
          <a:off x="0" y="0"/>
          <a:ext cx="0" cy="0"/>
          <a:chOff x="0" y="0"/>
          <a:chExt cx="0" cy="0"/>
        </a:xfrm>
      </p:grpSpPr>
      <p:sp>
        <p:nvSpPr>
          <p:cNvPr id="256" name="Google Shape;256;p48"/>
          <p:cNvSpPr txBox="1">
            <a:spLocks noGrp="1"/>
          </p:cNvSpPr>
          <p:nvPr>
            <p:ph type="body" idx="1"/>
          </p:nvPr>
        </p:nvSpPr>
        <p:spPr>
          <a:xfrm>
            <a:off x="359625" y="1271125"/>
            <a:ext cx="4932600" cy="3077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758A7E"/>
              </a:buClr>
              <a:buSzPts val="15000"/>
              <a:buNone/>
            </a:pPr>
            <a:r>
              <a:rPr lang="en-US" sz="15000">
                <a:solidFill>
                  <a:srgbClr val="758A7E"/>
                </a:solidFill>
              </a:rPr>
              <a:t>lOG</a:t>
            </a:r>
            <a:endParaRPr sz="15000">
              <a:solidFill>
                <a:srgbClr val="758A7E"/>
              </a:solidFill>
            </a:endParaRPr>
          </a:p>
          <a:p>
            <a:pPr marL="0" lvl="0" indent="0" algn="l" rtl="0">
              <a:lnSpc>
                <a:spcPct val="80000"/>
              </a:lnSpc>
              <a:spcBef>
                <a:spcPts val="0"/>
              </a:spcBef>
              <a:spcAft>
                <a:spcPts val="0"/>
              </a:spcAft>
              <a:buClr>
                <a:srgbClr val="758A7E"/>
              </a:buClr>
              <a:buSzPts val="15000"/>
              <a:buNone/>
            </a:pPr>
            <a:r>
              <a:rPr lang="en-US" sz="15000">
                <a:solidFill>
                  <a:srgbClr val="758A7E"/>
                </a:solidFill>
              </a:rPr>
              <a:t>ISTIC</a:t>
            </a:r>
            <a:endParaRPr/>
          </a:p>
        </p:txBody>
      </p:sp>
      <p:sp>
        <p:nvSpPr>
          <p:cNvPr id="257" name="Google Shape;257;p48"/>
          <p:cNvSpPr txBox="1">
            <a:spLocks noGrp="1"/>
          </p:cNvSpPr>
          <p:nvPr>
            <p:ph type="body" idx="2"/>
          </p:nvPr>
        </p:nvSpPr>
        <p:spPr>
          <a:xfrm>
            <a:off x="512031" y="2020551"/>
            <a:ext cx="4059970" cy="611436"/>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LOGISTIC</a:t>
            </a:r>
            <a:endParaRPr/>
          </a:p>
          <a:p>
            <a:pPr marL="0" lvl="0" indent="0" algn="l" rtl="0">
              <a:lnSpc>
                <a:spcPct val="90000"/>
              </a:lnSpc>
              <a:spcBef>
                <a:spcPts val="0"/>
              </a:spcBef>
              <a:spcAft>
                <a:spcPts val="0"/>
              </a:spcAft>
              <a:buClr>
                <a:srgbClr val="FEFEFE"/>
              </a:buClr>
              <a:buSzPts val="3500"/>
              <a:buNone/>
            </a:pPr>
            <a:r>
              <a:rPr lang="en-US"/>
              <a:t>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2"/>
        <p:cNvGrpSpPr/>
        <p:nvPr/>
      </p:nvGrpSpPr>
      <p:grpSpPr>
        <a:xfrm>
          <a:off x="0" y="0"/>
          <a:ext cx="0" cy="0"/>
          <a:chOff x="0" y="0"/>
          <a:chExt cx="0" cy="0"/>
        </a:xfrm>
      </p:grpSpPr>
      <p:sp>
        <p:nvSpPr>
          <p:cNvPr id="263" name="Google Shape;263;p49"/>
          <p:cNvSpPr txBox="1">
            <a:spLocks noGrp="1"/>
          </p:cNvSpPr>
          <p:nvPr>
            <p:ph type="body" idx="2"/>
          </p:nvPr>
        </p:nvSpPr>
        <p:spPr>
          <a:xfrm>
            <a:off x="400500" y="144475"/>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Logistic Regression</a:t>
            </a:r>
            <a:endParaRPr>
              <a:solidFill>
                <a:srgbClr val="314B67"/>
              </a:solidFill>
            </a:endParaRPr>
          </a:p>
        </p:txBody>
      </p:sp>
      <p:sp>
        <p:nvSpPr>
          <p:cNvPr id="264" name="Google Shape;264;p49"/>
          <p:cNvSpPr txBox="1"/>
          <p:nvPr/>
        </p:nvSpPr>
        <p:spPr>
          <a:xfrm>
            <a:off x="881375" y="1163713"/>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1</a:t>
            </a:r>
            <a:endParaRPr sz="1800"/>
          </a:p>
        </p:txBody>
      </p:sp>
      <p:sp>
        <p:nvSpPr>
          <p:cNvPr id="265" name="Google Shape;265;p49"/>
          <p:cNvSpPr txBox="1"/>
          <p:nvPr/>
        </p:nvSpPr>
        <p:spPr>
          <a:xfrm>
            <a:off x="387225" y="1879800"/>
            <a:ext cx="2540400" cy="306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US" b="1">
                <a:solidFill>
                  <a:schemeClr val="dk1"/>
                </a:solidFill>
                <a:latin typeface="Lato"/>
                <a:ea typeface="Lato"/>
                <a:cs typeface="Lato"/>
                <a:sym typeface="Lato"/>
              </a:rPr>
              <a:t>Coefficients               P-value</a:t>
            </a:r>
            <a:endParaRPr b="1">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(Intercept)                         0.58890 </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Alcohol                                &lt; 2e-16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Fixed Acidity                    0.16736</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Volatile Acidity               1.79e-11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latin typeface="Lato"/>
                <a:ea typeface="Lato"/>
                <a:cs typeface="Lato"/>
                <a:sym typeface="Lato"/>
              </a:rPr>
              <a:t>Citric Acid                          0.02354 *</a:t>
            </a:r>
            <a:endParaRPr sz="1200">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Residual Sugar                0.30351 </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Chlorides                      	   0.01259 *                       </a:t>
            </a:r>
            <a:r>
              <a:rPr lang="en-US" sz="1200">
                <a:latin typeface="Lato"/>
                <a:ea typeface="Lato"/>
                <a:cs typeface="Lato"/>
                <a:sym typeface="Lato"/>
              </a:rPr>
              <a:t>Free Sulfur Dioxide      0.00698 **</a:t>
            </a:r>
            <a:endParaRPr sz="1200">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Total Sulfur Dioxide    1.29e-08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Density                                0.53024</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pH                                           0.59717</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Sulphates                           6.36e-10 ***</a:t>
            </a:r>
            <a:endParaRPr sz="1200">
              <a:solidFill>
                <a:schemeClr val="dk1"/>
              </a:solidFill>
              <a:latin typeface="Lato"/>
              <a:ea typeface="Lato"/>
              <a:cs typeface="Lato"/>
              <a:sym typeface="Lato"/>
            </a:endParaRPr>
          </a:p>
          <a:p>
            <a:pPr marL="457200" lvl="0" indent="0" algn="l" rtl="0">
              <a:lnSpc>
                <a:spcPct val="120000"/>
              </a:lnSpc>
              <a:spcBef>
                <a:spcPts val="0"/>
              </a:spcBef>
              <a:spcAft>
                <a:spcPts val="0"/>
              </a:spcAft>
              <a:buNone/>
            </a:pPr>
            <a:endParaRPr sz="1200"/>
          </a:p>
        </p:txBody>
      </p:sp>
      <p:sp>
        <p:nvSpPr>
          <p:cNvPr id="266" name="Google Shape;266;p49"/>
          <p:cNvSpPr txBox="1"/>
          <p:nvPr/>
        </p:nvSpPr>
        <p:spPr>
          <a:xfrm>
            <a:off x="3378038" y="1876200"/>
            <a:ext cx="2455500" cy="234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b="1">
                <a:solidFill>
                  <a:schemeClr val="dk1"/>
                </a:solidFill>
                <a:latin typeface="Lato"/>
                <a:ea typeface="Lato"/>
                <a:cs typeface="Lato"/>
                <a:sym typeface="Lato"/>
              </a:rPr>
              <a:t>Coefficients               P-value</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(Intercept)                        &lt; 2e-16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Alcohol                               &lt; 2e-16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Volatile Acidity              1.24e-11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rgbClr val="FF0000"/>
                </a:solidFill>
                <a:latin typeface="Lato"/>
                <a:ea typeface="Lato"/>
                <a:cs typeface="Lato"/>
                <a:sym typeface="Lato"/>
              </a:rPr>
              <a:t>Citric Acid                         0.45448</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Chlorides                           0.00431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Clr>
                <a:schemeClr val="dk1"/>
              </a:buClr>
              <a:buSzPts val="1100"/>
              <a:buFont typeface="Arial"/>
              <a:buNone/>
            </a:pPr>
            <a:r>
              <a:rPr lang="en-US" sz="1200">
                <a:solidFill>
                  <a:schemeClr val="dk1"/>
                </a:solidFill>
                <a:latin typeface="Lato"/>
                <a:ea typeface="Lato"/>
                <a:cs typeface="Lato"/>
                <a:sym typeface="Lato"/>
              </a:rPr>
              <a:t>Free Sulfur Dioxide     0.00566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Total Sulfur Dioxide    6.48e-10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Sulphates                          2.16e-10 ***</a:t>
            </a:r>
            <a:endParaRPr>
              <a:latin typeface="Lato"/>
              <a:ea typeface="Lato"/>
              <a:cs typeface="Lato"/>
              <a:sym typeface="Lato"/>
            </a:endParaRPr>
          </a:p>
        </p:txBody>
      </p:sp>
      <p:cxnSp>
        <p:nvCxnSpPr>
          <p:cNvPr id="267" name="Google Shape;267;p49"/>
          <p:cNvCxnSpPr/>
          <p:nvPr/>
        </p:nvCxnSpPr>
        <p:spPr>
          <a:xfrm>
            <a:off x="1853750" y="1876200"/>
            <a:ext cx="7500" cy="3060600"/>
          </a:xfrm>
          <a:prstGeom prst="straightConnector1">
            <a:avLst/>
          </a:prstGeom>
          <a:noFill/>
          <a:ln w="9525" cap="flat" cmpd="sng">
            <a:solidFill>
              <a:schemeClr val="dk2"/>
            </a:solidFill>
            <a:prstDash val="solid"/>
            <a:round/>
            <a:headEnd type="none" w="med" len="med"/>
            <a:tailEnd type="none" w="med" len="med"/>
          </a:ln>
        </p:spPr>
      </p:cxnSp>
      <p:cxnSp>
        <p:nvCxnSpPr>
          <p:cNvPr id="268" name="Google Shape;268;p49"/>
          <p:cNvCxnSpPr/>
          <p:nvPr/>
        </p:nvCxnSpPr>
        <p:spPr>
          <a:xfrm>
            <a:off x="392925" y="2215275"/>
            <a:ext cx="2534700" cy="117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49"/>
          <p:cNvCxnSpPr/>
          <p:nvPr/>
        </p:nvCxnSpPr>
        <p:spPr>
          <a:xfrm rot="10800000" flipH="1">
            <a:off x="3379163" y="2216925"/>
            <a:ext cx="2451000" cy="84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49"/>
          <p:cNvCxnSpPr/>
          <p:nvPr/>
        </p:nvCxnSpPr>
        <p:spPr>
          <a:xfrm>
            <a:off x="4799100" y="1876200"/>
            <a:ext cx="21000" cy="2341200"/>
          </a:xfrm>
          <a:prstGeom prst="straightConnector1">
            <a:avLst/>
          </a:prstGeom>
          <a:noFill/>
          <a:ln w="9525" cap="flat" cmpd="sng">
            <a:solidFill>
              <a:schemeClr val="dk2"/>
            </a:solidFill>
            <a:prstDash val="solid"/>
            <a:round/>
            <a:headEnd type="none" w="med" len="med"/>
            <a:tailEnd type="none" w="med" len="med"/>
          </a:ln>
        </p:spPr>
      </p:cxnSp>
      <p:sp>
        <p:nvSpPr>
          <p:cNvPr id="271" name="Google Shape;271;p49"/>
          <p:cNvSpPr txBox="1"/>
          <p:nvPr/>
        </p:nvSpPr>
        <p:spPr>
          <a:xfrm>
            <a:off x="4752125" y="4619350"/>
            <a:ext cx="34314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Signif. codes:  0 ‘***’ 0.001 ‘**’ 0.01 ‘*’ 0.05 ‘.’ 0.1 ‘ ’ 1</a:t>
            </a:r>
            <a:endParaRPr sz="1000"/>
          </a:p>
        </p:txBody>
      </p:sp>
      <p:sp>
        <p:nvSpPr>
          <p:cNvPr id="272" name="Google Shape;272;p49"/>
          <p:cNvSpPr txBox="1"/>
          <p:nvPr/>
        </p:nvSpPr>
        <p:spPr>
          <a:xfrm>
            <a:off x="3937100" y="1124825"/>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2</a:t>
            </a:r>
            <a:endParaRPr sz="1800"/>
          </a:p>
        </p:txBody>
      </p:sp>
      <p:sp>
        <p:nvSpPr>
          <p:cNvPr id="273" name="Google Shape;273;p49"/>
          <p:cNvSpPr txBox="1"/>
          <p:nvPr/>
        </p:nvSpPr>
        <p:spPr>
          <a:xfrm>
            <a:off x="234250" y="331850"/>
            <a:ext cx="5621700" cy="6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49"/>
          <p:cNvSpPr txBox="1"/>
          <p:nvPr/>
        </p:nvSpPr>
        <p:spPr>
          <a:xfrm>
            <a:off x="6819575" y="1124813"/>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3</a:t>
            </a:r>
            <a:endParaRPr sz="1800"/>
          </a:p>
        </p:txBody>
      </p:sp>
      <p:sp>
        <p:nvSpPr>
          <p:cNvPr id="275" name="Google Shape;275;p49"/>
          <p:cNvSpPr txBox="1"/>
          <p:nvPr/>
        </p:nvSpPr>
        <p:spPr>
          <a:xfrm>
            <a:off x="6281700" y="1876200"/>
            <a:ext cx="2455500" cy="234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b="1">
                <a:solidFill>
                  <a:schemeClr val="dk1"/>
                </a:solidFill>
                <a:latin typeface="Lato"/>
                <a:ea typeface="Lato"/>
                <a:cs typeface="Lato"/>
                <a:sym typeface="Lato"/>
              </a:rPr>
              <a:t>Coefficients               P-value</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(Intercept)                        &lt; 2e-16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Alcohol                               &lt; 2e-16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Volatile Acidity              5.60e-15 ***</a:t>
            </a:r>
            <a:endParaRPr sz="1200">
              <a:solidFill>
                <a:srgbClr val="FF0000"/>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Chlorides                           0.00202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Free Sulfur Dioxide     0.00281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Total Sulfur Dioxide    9.95e-11 ***</a:t>
            </a:r>
            <a:endParaRPr sz="1200">
              <a:solidFill>
                <a:schemeClr val="dk1"/>
              </a:solidFill>
              <a:latin typeface="Lato"/>
              <a:ea typeface="Lato"/>
              <a:cs typeface="Lato"/>
              <a:sym typeface="Lato"/>
            </a:endParaRPr>
          </a:p>
          <a:p>
            <a:pPr marL="0" lvl="0" indent="0" algn="l" rtl="0">
              <a:lnSpc>
                <a:spcPct val="120000"/>
              </a:lnSpc>
              <a:spcBef>
                <a:spcPts val="0"/>
              </a:spcBef>
              <a:spcAft>
                <a:spcPts val="0"/>
              </a:spcAft>
              <a:buNone/>
            </a:pPr>
            <a:r>
              <a:rPr lang="en-US" sz="1200">
                <a:solidFill>
                  <a:schemeClr val="dk1"/>
                </a:solidFill>
                <a:latin typeface="Lato"/>
                <a:ea typeface="Lato"/>
                <a:cs typeface="Lato"/>
                <a:sym typeface="Lato"/>
              </a:rPr>
              <a:t>Sulphates                          2.47e-10 ***</a:t>
            </a:r>
            <a:endParaRPr>
              <a:latin typeface="Lato"/>
              <a:ea typeface="Lato"/>
              <a:cs typeface="Lato"/>
              <a:sym typeface="Lato"/>
            </a:endParaRPr>
          </a:p>
        </p:txBody>
      </p:sp>
      <p:cxnSp>
        <p:nvCxnSpPr>
          <p:cNvPr id="276" name="Google Shape;276;p49"/>
          <p:cNvCxnSpPr/>
          <p:nvPr/>
        </p:nvCxnSpPr>
        <p:spPr>
          <a:xfrm rot="10800000" flipH="1">
            <a:off x="6283950" y="2216925"/>
            <a:ext cx="2451000" cy="84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49"/>
          <p:cNvCxnSpPr/>
          <p:nvPr/>
        </p:nvCxnSpPr>
        <p:spPr>
          <a:xfrm>
            <a:off x="7703125" y="1876200"/>
            <a:ext cx="21000" cy="2341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2"/>
        <p:cNvGrpSpPr/>
        <p:nvPr/>
      </p:nvGrpSpPr>
      <p:grpSpPr>
        <a:xfrm>
          <a:off x="0" y="0"/>
          <a:ext cx="0" cy="0"/>
          <a:chOff x="0" y="0"/>
          <a:chExt cx="0" cy="0"/>
        </a:xfrm>
      </p:grpSpPr>
      <p:sp>
        <p:nvSpPr>
          <p:cNvPr id="283" name="Google Shape;283;p50"/>
          <p:cNvSpPr txBox="1">
            <a:spLocks noGrp="1"/>
          </p:cNvSpPr>
          <p:nvPr>
            <p:ph type="body" idx="2"/>
          </p:nvPr>
        </p:nvSpPr>
        <p:spPr>
          <a:xfrm>
            <a:off x="408025" y="194750"/>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Holdout Method</a:t>
            </a:r>
            <a:endParaRPr>
              <a:solidFill>
                <a:srgbClr val="314B67"/>
              </a:solidFill>
            </a:endParaRPr>
          </a:p>
        </p:txBody>
      </p:sp>
      <p:sp>
        <p:nvSpPr>
          <p:cNvPr id="284" name="Google Shape;284;p50"/>
          <p:cNvSpPr txBox="1"/>
          <p:nvPr/>
        </p:nvSpPr>
        <p:spPr>
          <a:xfrm>
            <a:off x="7782650" y="2908750"/>
            <a:ext cx="227100" cy="333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000">
              <a:solidFill>
                <a:srgbClr val="242729"/>
              </a:solidFill>
              <a:highlight>
                <a:srgbClr val="EFF0F1"/>
              </a:highlight>
            </a:endParaRPr>
          </a:p>
        </p:txBody>
      </p:sp>
      <p:graphicFrame>
        <p:nvGraphicFramePr>
          <p:cNvPr id="285" name="Google Shape;285;p50"/>
          <p:cNvGraphicFramePr/>
          <p:nvPr/>
        </p:nvGraphicFramePr>
        <p:xfrm>
          <a:off x="348963" y="2010823"/>
          <a:ext cx="2464550" cy="1776450"/>
        </p:xfrm>
        <a:graphic>
          <a:graphicData uri="http://schemas.openxmlformats.org/drawingml/2006/table">
            <a:tbl>
              <a:tblPr>
                <a:noFill/>
                <a:tableStyleId>{14EF4CC7-6B04-4F51-9E85-89739D0CF456}</a:tableStyleId>
              </a:tblPr>
              <a:tblGrid>
                <a:gridCol w="954075">
                  <a:extLst>
                    <a:ext uri="{9D8B030D-6E8A-4147-A177-3AD203B41FA5}">
                      <a16:colId xmlns:a16="http://schemas.microsoft.com/office/drawing/2014/main" val="20000"/>
                    </a:ext>
                  </a:extLst>
                </a:gridCol>
                <a:gridCol w="778550">
                  <a:extLst>
                    <a:ext uri="{9D8B030D-6E8A-4147-A177-3AD203B41FA5}">
                      <a16:colId xmlns:a16="http://schemas.microsoft.com/office/drawing/2014/main" val="20001"/>
                    </a:ext>
                  </a:extLst>
                </a:gridCol>
                <a:gridCol w="731925">
                  <a:extLst>
                    <a:ext uri="{9D8B030D-6E8A-4147-A177-3AD203B41FA5}">
                      <a16:colId xmlns:a16="http://schemas.microsoft.com/office/drawing/2014/main" val="20002"/>
                    </a:ext>
                  </a:extLst>
                </a:gridCol>
              </a:tblGrid>
              <a:tr h="592150">
                <a:tc>
                  <a:txBody>
                    <a:bodyPr/>
                    <a:lstStyle/>
                    <a:p>
                      <a:pPr marL="0" lvl="0" indent="0" algn="ctr" rtl="0">
                        <a:spcBef>
                          <a:spcPts val="0"/>
                        </a:spcBef>
                        <a:spcAft>
                          <a:spcPts val="0"/>
                        </a:spcAft>
                        <a:buNone/>
                      </a:pP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b="1">
                          <a:latin typeface="Lato"/>
                          <a:ea typeface="Lato"/>
                          <a:cs typeface="Lato"/>
                          <a:sym typeface="Lato"/>
                        </a:rPr>
                        <a:t>True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tc>
                  <a:txBody>
                    <a:bodyPr/>
                    <a:lstStyle/>
                    <a:p>
                      <a:pPr marL="0" lvl="0" indent="0" algn="ctr" rtl="0">
                        <a:spcBef>
                          <a:spcPts val="0"/>
                        </a:spcBef>
                        <a:spcAft>
                          <a:spcPts val="0"/>
                        </a:spcAft>
                        <a:buNone/>
                      </a:pPr>
                      <a:r>
                        <a:rPr lang="en-US" b="1">
                          <a:latin typeface="Lato"/>
                          <a:ea typeface="Lato"/>
                          <a:cs typeface="Lato"/>
                          <a:sym typeface="Lato"/>
                        </a:rPr>
                        <a:t>True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extLst>
                  <a:ext uri="{0D108BD9-81ED-4DB2-BD59-A6C34878D82A}">
                    <a16:rowId xmlns:a16="http://schemas.microsoft.com/office/drawing/2014/main" val="10000"/>
                  </a:ext>
                </a:extLst>
              </a:tr>
              <a:tr h="592150">
                <a:tc>
                  <a:txBody>
                    <a:bodyPr/>
                    <a:lstStyle/>
                    <a:p>
                      <a:pPr marL="0" lvl="0" indent="0" algn="ctr" rtl="0">
                        <a:spcBef>
                          <a:spcPts val="0"/>
                        </a:spcBef>
                        <a:spcAft>
                          <a:spcPts val="0"/>
                        </a:spcAft>
                        <a:buNone/>
                      </a:pPr>
                      <a:r>
                        <a:rPr lang="en-US" b="1">
                          <a:latin typeface="Lato"/>
                          <a:ea typeface="Lato"/>
                          <a:cs typeface="Lato"/>
                          <a:sym typeface="Lato"/>
                        </a:rPr>
                        <a:t>Predicted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105</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45</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92150">
                <a:tc>
                  <a:txBody>
                    <a:bodyPr/>
                    <a:lstStyle/>
                    <a:p>
                      <a:pPr marL="0" lvl="0" indent="0" algn="ctr" rtl="0">
                        <a:spcBef>
                          <a:spcPts val="0"/>
                        </a:spcBef>
                        <a:spcAft>
                          <a:spcPts val="0"/>
                        </a:spcAft>
                        <a:buNone/>
                      </a:pPr>
                      <a:r>
                        <a:rPr lang="en-US" b="1">
                          <a:latin typeface="Lato"/>
                          <a:ea typeface="Lato"/>
                          <a:cs typeface="Lato"/>
                          <a:sym typeface="Lato"/>
                        </a:rPr>
                        <a:t>Predicted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27</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143</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
        <p:nvSpPr>
          <p:cNvPr id="286" name="Google Shape;286;p50"/>
          <p:cNvSpPr txBox="1"/>
          <p:nvPr/>
        </p:nvSpPr>
        <p:spPr>
          <a:xfrm>
            <a:off x="833038" y="1193250"/>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1</a:t>
            </a:r>
            <a:endParaRPr sz="1800"/>
          </a:p>
        </p:txBody>
      </p:sp>
      <p:sp>
        <p:nvSpPr>
          <p:cNvPr id="287" name="Google Shape;287;p50"/>
          <p:cNvSpPr txBox="1"/>
          <p:nvPr/>
        </p:nvSpPr>
        <p:spPr>
          <a:xfrm>
            <a:off x="3752363" y="1241875"/>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2</a:t>
            </a:r>
            <a:endParaRPr sz="1800"/>
          </a:p>
        </p:txBody>
      </p:sp>
      <p:sp>
        <p:nvSpPr>
          <p:cNvPr id="288" name="Google Shape;288;p50"/>
          <p:cNvSpPr txBox="1"/>
          <p:nvPr/>
        </p:nvSpPr>
        <p:spPr>
          <a:xfrm>
            <a:off x="348975" y="4068450"/>
            <a:ext cx="2900700" cy="942300"/>
          </a:xfrm>
          <a:prstGeom prst="rect">
            <a:avLst/>
          </a:prstGeom>
          <a:noFill/>
          <a:ln>
            <a:noFill/>
          </a:ln>
        </p:spPr>
        <p:txBody>
          <a:bodyPr spcFirstLastPara="1" wrap="square" lIns="91425" tIns="91425" rIns="91425" bIns="91425" anchor="t" anchorCtr="0">
            <a:noAutofit/>
          </a:bodyPr>
          <a:lstStyle/>
          <a:p>
            <a:pPr marL="457200" lvl="0" indent="-330200" algn="just" rtl="0">
              <a:lnSpc>
                <a:spcPct val="155555"/>
              </a:lnSpc>
              <a:spcBef>
                <a:spcPts val="750"/>
              </a:spcBef>
              <a:spcAft>
                <a:spcPts val="0"/>
              </a:spcAft>
              <a:buClr>
                <a:srgbClr val="666666"/>
              </a:buClr>
              <a:buSzPts val="1600"/>
              <a:buFont typeface="Lato"/>
              <a:buChar char="●"/>
            </a:pPr>
            <a:r>
              <a:rPr lang="en-US" sz="1600">
                <a:solidFill>
                  <a:srgbClr val="666666"/>
                </a:solidFill>
                <a:latin typeface="Lato"/>
                <a:ea typeface="Lato"/>
                <a:cs typeface="Lato"/>
                <a:sym typeface="Lato"/>
              </a:rPr>
              <a:t>Accuracy = 77.50% </a:t>
            </a:r>
            <a:endParaRPr sz="1600">
              <a:solidFill>
                <a:srgbClr val="666666"/>
              </a:solidFill>
              <a:latin typeface="Lato"/>
              <a:ea typeface="Lato"/>
              <a:cs typeface="Lato"/>
              <a:sym typeface="Lato"/>
            </a:endParaRPr>
          </a:p>
          <a:p>
            <a:pPr marL="457200" lvl="0" indent="-330200" algn="just" rtl="0">
              <a:lnSpc>
                <a:spcPct val="155555"/>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Recall = 76.06%</a:t>
            </a:r>
            <a:endParaRPr sz="1600">
              <a:solidFill>
                <a:srgbClr val="666666"/>
              </a:solidFill>
              <a:latin typeface="Lato"/>
              <a:ea typeface="Lato"/>
              <a:cs typeface="Lato"/>
              <a:sym typeface="Lato"/>
            </a:endParaRPr>
          </a:p>
        </p:txBody>
      </p:sp>
      <p:sp>
        <p:nvSpPr>
          <p:cNvPr id="289" name="Google Shape;289;p50"/>
          <p:cNvSpPr txBox="1"/>
          <p:nvPr/>
        </p:nvSpPr>
        <p:spPr>
          <a:xfrm>
            <a:off x="3139850" y="4108025"/>
            <a:ext cx="3048000" cy="854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666666"/>
              </a:buClr>
              <a:buSzPts val="1400"/>
              <a:buChar char="●"/>
            </a:pPr>
            <a:r>
              <a:rPr lang="en-US"/>
              <a:t> </a:t>
            </a:r>
            <a:r>
              <a:rPr lang="en-US" sz="1600">
                <a:solidFill>
                  <a:srgbClr val="666666"/>
                </a:solidFill>
                <a:latin typeface="Lato"/>
                <a:ea typeface="Lato"/>
                <a:cs typeface="Lato"/>
                <a:sym typeface="Lato"/>
              </a:rPr>
              <a:t>Accuracy = 77.50%</a:t>
            </a:r>
            <a:endParaRPr sz="1600">
              <a:solidFill>
                <a:srgbClr val="666666"/>
              </a:solidFill>
              <a:latin typeface="Lato"/>
              <a:ea typeface="Lato"/>
              <a:cs typeface="Lato"/>
              <a:sym typeface="Lato"/>
            </a:endParaRPr>
          </a:p>
          <a:p>
            <a:pPr marL="457200" lvl="0" indent="-330200" algn="just" rtl="0">
              <a:lnSpc>
                <a:spcPct val="150000"/>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 Recall = 78.19%</a:t>
            </a:r>
            <a:endParaRPr/>
          </a:p>
        </p:txBody>
      </p:sp>
      <p:graphicFrame>
        <p:nvGraphicFramePr>
          <p:cNvPr id="290" name="Google Shape;290;p50"/>
          <p:cNvGraphicFramePr/>
          <p:nvPr/>
        </p:nvGraphicFramePr>
        <p:xfrm>
          <a:off x="3291063" y="2054923"/>
          <a:ext cx="2552075" cy="1776450"/>
        </p:xfrm>
        <a:graphic>
          <a:graphicData uri="http://schemas.openxmlformats.org/drawingml/2006/table">
            <a:tbl>
              <a:tblPr>
                <a:noFill/>
                <a:tableStyleId>{14EF4CC7-6B04-4F51-9E85-89739D0CF456}</a:tableStyleId>
              </a:tblPr>
              <a:tblGrid>
                <a:gridCol w="927550">
                  <a:extLst>
                    <a:ext uri="{9D8B030D-6E8A-4147-A177-3AD203B41FA5}">
                      <a16:colId xmlns:a16="http://schemas.microsoft.com/office/drawing/2014/main" val="20000"/>
                    </a:ext>
                  </a:extLst>
                </a:gridCol>
                <a:gridCol w="806200">
                  <a:extLst>
                    <a:ext uri="{9D8B030D-6E8A-4147-A177-3AD203B41FA5}">
                      <a16:colId xmlns:a16="http://schemas.microsoft.com/office/drawing/2014/main" val="20001"/>
                    </a:ext>
                  </a:extLst>
                </a:gridCol>
                <a:gridCol w="818325">
                  <a:extLst>
                    <a:ext uri="{9D8B030D-6E8A-4147-A177-3AD203B41FA5}">
                      <a16:colId xmlns:a16="http://schemas.microsoft.com/office/drawing/2014/main" val="20002"/>
                    </a:ext>
                  </a:extLst>
                </a:gridCol>
              </a:tblGrid>
              <a:tr h="592150">
                <a:tc>
                  <a:txBody>
                    <a:bodyPr/>
                    <a:lstStyle/>
                    <a:p>
                      <a:pPr marL="0" lvl="0" indent="0" algn="ctr" rtl="0">
                        <a:spcBef>
                          <a:spcPts val="0"/>
                        </a:spcBef>
                        <a:spcAft>
                          <a:spcPts val="0"/>
                        </a:spcAft>
                        <a:buNone/>
                      </a:pP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b="1">
                          <a:latin typeface="Lato"/>
                          <a:ea typeface="Lato"/>
                          <a:cs typeface="Lato"/>
                          <a:sym typeface="Lato"/>
                        </a:rPr>
                        <a:t>True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tc>
                  <a:txBody>
                    <a:bodyPr/>
                    <a:lstStyle/>
                    <a:p>
                      <a:pPr marL="0" lvl="0" indent="0" algn="ctr" rtl="0">
                        <a:spcBef>
                          <a:spcPts val="0"/>
                        </a:spcBef>
                        <a:spcAft>
                          <a:spcPts val="0"/>
                        </a:spcAft>
                        <a:buNone/>
                      </a:pPr>
                      <a:r>
                        <a:rPr lang="en-US" b="1">
                          <a:latin typeface="Lato"/>
                          <a:ea typeface="Lato"/>
                          <a:cs typeface="Lato"/>
                          <a:sym typeface="Lato"/>
                        </a:rPr>
                        <a:t>True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extLst>
                  <a:ext uri="{0D108BD9-81ED-4DB2-BD59-A6C34878D82A}">
                    <a16:rowId xmlns:a16="http://schemas.microsoft.com/office/drawing/2014/main" val="10000"/>
                  </a:ext>
                </a:extLst>
              </a:tr>
              <a:tr h="592150">
                <a:tc>
                  <a:txBody>
                    <a:bodyPr/>
                    <a:lstStyle/>
                    <a:p>
                      <a:pPr marL="0" lvl="0" indent="0" algn="ctr" rtl="0">
                        <a:spcBef>
                          <a:spcPts val="0"/>
                        </a:spcBef>
                        <a:spcAft>
                          <a:spcPts val="0"/>
                        </a:spcAft>
                        <a:buNone/>
                      </a:pPr>
                      <a:r>
                        <a:rPr lang="en-US" b="1">
                          <a:latin typeface="Lato"/>
                          <a:ea typeface="Lato"/>
                          <a:cs typeface="Lato"/>
                          <a:sym typeface="Lato"/>
                        </a:rPr>
                        <a:t>Predicted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101</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41</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92150">
                <a:tc>
                  <a:txBody>
                    <a:bodyPr/>
                    <a:lstStyle/>
                    <a:p>
                      <a:pPr marL="0" lvl="0" indent="0" algn="ctr" rtl="0">
                        <a:spcBef>
                          <a:spcPts val="0"/>
                        </a:spcBef>
                        <a:spcAft>
                          <a:spcPts val="0"/>
                        </a:spcAft>
                        <a:buNone/>
                      </a:pPr>
                      <a:r>
                        <a:rPr lang="en-US" b="1">
                          <a:latin typeface="Lato"/>
                          <a:ea typeface="Lato"/>
                          <a:cs typeface="Lato"/>
                          <a:sym typeface="Lato"/>
                        </a:rPr>
                        <a:t>Predicted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31</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147</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graphicFrame>
        <p:nvGraphicFramePr>
          <p:cNvPr id="291" name="Google Shape;291;p50"/>
          <p:cNvGraphicFramePr/>
          <p:nvPr/>
        </p:nvGraphicFramePr>
        <p:xfrm>
          <a:off x="6320663" y="2033885"/>
          <a:ext cx="2464550" cy="1818525"/>
        </p:xfrm>
        <a:graphic>
          <a:graphicData uri="http://schemas.openxmlformats.org/drawingml/2006/table">
            <a:tbl>
              <a:tblPr>
                <a:noFill/>
                <a:tableStyleId>{14EF4CC7-6B04-4F51-9E85-89739D0CF456}</a:tableStyleId>
              </a:tblPr>
              <a:tblGrid>
                <a:gridCol w="944375">
                  <a:extLst>
                    <a:ext uri="{9D8B030D-6E8A-4147-A177-3AD203B41FA5}">
                      <a16:colId xmlns:a16="http://schemas.microsoft.com/office/drawing/2014/main" val="20000"/>
                    </a:ext>
                  </a:extLst>
                </a:gridCol>
                <a:gridCol w="729925">
                  <a:extLst>
                    <a:ext uri="{9D8B030D-6E8A-4147-A177-3AD203B41FA5}">
                      <a16:colId xmlns:a16="http://schemas.microsoft.com/office/drawing/2014/main" val="20001"/>
                    </a:ext>
                  </a:extLst>
                </a:gridCol>
                <a:gridCol w="790250">
                  <a:extLst>
                    <a:ext uri="{9D8B030D-6E8A-4147-A177-3AD203B41FA5}">
                      <a16:colId xmlns:a16="http://schemas.microsoft.com/office/drawing/2014/main" val="20002"/>
                    </a:ext>
                  </a:extLst>
                </a:gridCol>
              </a:tblGrid>
              <a:tr h="606175">
                <a:tc>
                  <a:txBody>
                    <a:bodyPr/>
                    <a:lstStyle/>
                    <a:p>
                      <a:pPr marL="0" lvl="0" indent="0" algn="ctr" rtl="0">
                        <a:spcBef>
                          <a:spcPts val="0"/>
                        </a:spcBef>
                        <a:spcAft>
                          <a:spcPts val="0"/>
                        </a:spcAft>
                        <a:buNone/>
                      </a:pP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b="1">
                          <a:latin typeface="Lato"/>
                          <a:ea typeface="Lato"/>
                          <a:cs typeface="Lato"/>
                          <a:sym typeface="Lato"/>
                        </a:rPr>
                        <a:t>True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tc>
                  <a:txBody>
                    <a:bodyPr/>
                    <a:lstStyle/>
                    <a:p>
                      <a:pPr marL="0" lvl="0" indent="0" algn="ctr" rtl="0">
                        <a:spcBef>
                          <a:spcPts val="0"/>
                        </a:spcBef>
                        <a:spcAft>
                          <a:spcPts val="0"/>
                        </a:spcAft>
                        <a:buNone/>
                      </a:pPr>
                      <a:r>
                        <a:rPr lang="en-US" b="1">
                          <a:latin typeface="Lato"/>
                          <a:ea typeface="Lato"/>
                          <a:cs typeface="Lato"/>
                          <a:sym typeface="Lato"/>
                        </a:rPr>
                        <a:t>True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4A255"/>
                    </a:solidFill>
                  </a:tcPr>
                </a:tc>
                <a:extLst>
                  <a:ext uri="{0D108BD9-81ED-4DB2-BD59-A6C34878D82A}">
                    <a16:rowId xmlns:a16="http://schemas.microsoft.com/office/drawing/2014/main" val="10000"/>
                  </a:ext>
                </a:extLst>
              </a:tr>
              <a:tr h="606175">
                <a:tc>
                  <a:txBody>
                    <a:bodyPr/>
                    <a:lstStyle/>
                    <a:p>
                      <a:pPr marL="0" lvl="0" indent="0" algn="ctr" rtl="0">
                        <a:spcBef>
                          <a:spcPts val="0"/>
                        </a:spcBef>
                        <a:spcAft>
                          <a:spcPts val="0"/>
                        </a:spcAft>
                        <a:buNone/>
                      </a:pPr>
                      <a:r>
                        <a:rPr lang="en-US" b="1">
                          <a:latin typeface="Lato"/>
                          <a:ea typeface="Lato"/>
                          <a:cs typeface="Lato"/>
                          <a:sym typeface="Lato"/>
                        </a:rPr>
                        <a:t>Predicted Bad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101</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40</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606175">
                <a:tc>
                  <a:txBody>
                    <a:bodyPr/>
                    <a:lstStyle/>
                    <a:p>
                      <a:pPr marL="0" lvl="0" indent="0" algn="ctr" rtl="0">
                        <a:spcBef>
                          <a:spcPts val="0"/>
                        </a:spcBef>
                        <a:spcAft>
                          <a:spcPts val="0"/>
                        </a:spcAft>
                        <a:buNone/>
                      </a:pPr>
                      <a:r>
                        <a:rPr lang="en-US" b="1">
                          <a:latin typeface="Lato"/>
                          <a:ea typeface="Lato"/>
                          <a:cs typeface="Lato"/>
                          <a:sym typeface="Lato"/>
                        </a:rPr>
                        <a:t>Predicted Good</a:t>
                      </a:r>
                      <a:endParaRPr b="1">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31</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148</a:t>
                      </a:r>
                      <a:endParaRPr>
                        <a:latin typeface="Lato"/>
                        <a:ea typeface="Lato"/>
                        <a:cs typeface="Lato"/>
                        <a:sym typeface="Lato"/>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
        <p:nvSpPr>
          <p:cNvPr id="292" name="Google Shape;292;p50"/>
          <p:cNvSpPr txBox="1"/>
          <p:nvPr/>
        </p:nvSpPr>
        <p:spPr>
          <a:xfrm>
            <a:off x="6804738" y="1241850"/>
            <a:ext cx="1496400" cy="53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Model 3</a:t>
            </a:r>
            <a:endParaRPr sz="1800"/>
          </a:p>
        </p:txBody>
      </p:sp>
      <p:sp>
        <p:nvSpPr>
          <p:cNvPr id="293" name="Google Shape;293;p50"/>
          <p:cNvSpPr txBox="1"/>
          <p:nvPr/>
        </p:nvSpPr>
        <p:spPr>
          <a:xfrm>
            <a:off x="6247375" y="4108025"/>
            <a:ext cx="2464500" cy="737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666666"/>
              </a:buClr>
              <a:buSzPts val="1400"/>
              <a:buChar char="●"/>
            </a:pPr>
            <a:r>
              <a:rPr lang="en-US"/>
              <a:t> </a:t>
            </a:r>
            <a:r>
              <a:rPr lang="en-US" sz="1600">
                <a:solidFill>
                  <a:srgbClr val="666666"/>
                </a:solidFill>
                <a:latin typeface="Lato"/>
                <a:ea typeface="Lato"/>
                <a:cs typeface="Lato"/>
                <a:sym typeface="Lato"/>
              </a:rPr>
              <a:t>Accuracy = 77.81%</a:t>
            </a:r>
            <a:endParaRPr sz="1600">
              <a:solidFill>
                <a:srgbClr val="666666"/>
              </a:solidFill>
              <a:latin typeface="Lato"/>
              <a:ea typeface="Lato"/>
              <a:cs typeface="Lato"/>
              <a:sym typeface="Lato"/>
            </a:endParaRPr>
          </a:p>
          <a:p>
            <a:pPr marL="457200" lvl="0" indent="-330200" algn="just" rtl="0">
              <a:lnSpc>
                <a:spcPct val="150000"/>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 Recall  = 78.72%</a:t>
            </a:r>
            <a:endParaRPr/>
          </a:p>
        </p:txBody>
      </p:sp>
      <p:cxnSp>
        <p:nvCxnSpPr>
          <p:cNvPr id="294" name="Google Shape;294;p50"/>
          <p:cNvCxnSpPr/>
          <p:nvPr/>
        </p:nvCxnSpPr>
        <p:spPr>
          <a:xfrm>
            <a:off x="348975" y="2033875"/>
            <a:ext cx="924900" cy="562200"/>
          </a:xfrm>
          <a:prstGeom prst="straightConnector1">
            <a:avLst/>
          </a:prstGeom>
          <a:noFill/>
          <a:ln w="9525" cap="flat" cmpd="sng">
            <a:solidFill>
              <a:srgbClr val="000000"/>
            </a:solidFill>
            <a:prstDash val="solid"/>
            <a:round/>
            <a:headEnd type="none" w="med" len="med"/>
            <a:tailEnd type="none" w="med" len="med"/>
          </a:ln>
        </p:spPr>
      </p:cxnSp>
      <p:cxnSp>
        <p:nvCxnSpPr>
          <p:cNvPr id="295" name="Google Shape;295;p50"/>
          <p:cNvCxnSpPr/>
          <p:nvPr/>
        </p:nvCxnSpPr>
        <p:spPr>
          <a:xfrm>
            <a:off x="3291075" y="2054925"/>
            <a:ext cx="938400" cy="579900"/>
          </a:xfrm>
          <a:prstGeom prst="straightConnector1">
            <a:avLst/>
          </a:prstGeom>
          <a:noFill/>
          <a:ln w="9525" cap="flat" cmpd="sng">
            <a:solidFill>
              <a:srgbClr val="000000"/>
            </a:solidFill>
            <a:prstDash val="solid"/>
            <a:round/>
            <a:headEnd type="none" w="med" len="med"/>
            <a:tailEnd type="none" w="med" len="med"/>
          </a:ln>
        </p:spPr>
      </p:cxnSp>
      <p:cxnSp>
        <p:nvCxnSpPr>
          <p:cNvPr id="296" name="Google Shape;296;p50"/>
          <p:cNvCxnSpPr/>
          <p:nvPr/>
        </p:nvCxnSpPr>
        <p:spPr>
          <a:xfrm>
            <a:off x="6320700" y="2054925"/>
            <a:ext cx="961800" cy="6093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1"/>
        <p:cNvGrpSpPr/>
        <p:nvPr/>
      </p:nvGrpSpPr>
      <p:grpSpPr>
        <a:xfrm>
          <a:off x="0" y="0"/>
          <a:ext cx="0" cy="0"/>
          <a:chOff x="0" y="0"/>
          <a:chExt cx="0" cy="0"/>
        </a:xfrm>
      </p:grpSpPr>
      <p:sp>
        <p:nvSpPr>
          <p:cNvPr id="302" name="Google Shape;302;p51"/>
          <p:cNvSpPr txBox="1">
            <a:spLocks noGrp="1"/>
          </p:cNvSpPr>
          <p:nvPr>
            <p:ph type="body" idx="2"/>
          </p:nvPr>
        </p:nvSpPr>
        <p:spPr>
          <a:xfrm>
            <a:off x="408025" y="194750"/>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10-Fold Cross-Validation</a:t>
            </a:r>
            <a:endParaRPr>
              <a:solidFill>
                <a:srgbClr val="314B67"/>
              </a:solidFill>
            </a:endParaRPr>
          </a:p>
        </p:txBody>
      </p:sp>
      <p:sp>
        <p:nvSpPr>
          <p:cNvPr id="303" name="Google Shape;303;p51"/>
          <p:cNvSpPr txBox="1"/>
          <p:nvPr/>
        </p:nvSpPr>
        <p:spPr>
          <a:xfrm>
            <a:off x="354725" y="1645950"/>
            <a:ext cx="4572000" cy="1851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000">
              <a:solidFill>
                <a:srgbClr val="242729"/>
              </a:solidFill>
              <a:highlight>
                <a:srgbClr val="000000"/>
              </a:highlight>
            </a:endParaRPr>
          </a:p>
          <a:p>
            <a:pPr marL="0" lvl="0" indent="0" algn="l" rtl="0">
              <a:lnSpc>
                <a:spcPct val="150000"/>
              </a:lnSpc>
              <a:spcBef>
                <a:spcPts val="0"/>
              </a:spcBef>
              <a:spcAft>
                <a:spcPts val="0"/>
              </a:spcAft>
              <a:buNone/>
            </a:pPr>
            <a:endParaRPr sz="1000">
              <a:solidFill>
                <a:srgbClr val="242729"/>
              </a:solidFill>
              <a:highlight>
                <a:srgbClr val="EFF0F1"/>
              </a:highlight>
            </a:endParaRPr>
          </a:p>
        </p:txBody>
      </p:sp>
      <p:graphicFrame>
        <p:nvGraphicFramePr>
          <p:cNvPr id="304" name="Google Shape;304;p51"/>
          <p:cNvGraphicFramePr/>
          <p:nvPr/>
        </p:nvGraphicFramePr>
        <p:xfrm>
          <a:off x="1087275" y="2000250"/>
          <a:ext cx="3974250" cy="2417900"/>
        </p:xfrm>
        <a:graphic>
          <a:graphicData uri="http://schemas.openxmlformats.org/drawingml/2006/table">
            <a:tbl>
              <a:tblPr>
                <a:noFill/>
                <a:tableStyleId>{D92DB118-061D-4DE9-A6CB-89226CAA9168}</a:tableStyleId>
              </a:tblPr>
              <a:tblGrid>
                <a:gridCol w="1987125">
                  <a:extLst>
                    <a:ext uri="{9D8B030D-6E8A-4147-A177-3AD203B41FA5}">
                      <a16:colId xmlns:a16="http://schemas.microsoft.com/office/drawing/2014/main" val="20000"/>
                    </a:ext>
                  </a:extLst>
                </a:gridCol>
                <a:gridCol w="1987125">
                  <a:extLst>
                    <a:ext uri="{9D8B030D-6E8A-4147-A177-3AD203B41FA5}">
                      <a16:colId xmlns:a16="http://schemas.microsoft.com/office/drawing/2014/main" val="20001"/>
                    </a:ext>
                  </a:extLst>
                </a:gridCol>
              </a:tblGrid>
              <a:tr h="604475">
                <a:tc>
                  <a:txBody>
                    <a:bodyPr/>
                    <a:lstStyle/>
                    <a:p>
                      <a:pPr marL="0" lvl="0" indent="0" algn="ctr" rtl="0">
                        <a:spcBef>
                          <a:spcPts val="0"/>
                        </a:spcBef>
                        <a:spcAft>
                          <a:spcPts val="0"/>
                        </a:spcAft>
                        <a:buNone/>
                      </a:pP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tc>
                  <a:txBody>
                    <a:bodyPr/>
                    <a:lstStyle/>
                    <a:p>
                      <a:pPr marL="0" lvl="0" indent="0" algn="ctr" rtl="0">
                        <a:spcBef>
                          <a:spcPts val="0"/>
                        </a:spcBef>
                        <a:spcAft>
                          <a:spcPts val="0"/>
                        </a:spcAft>
                        <a:buNone/>
                      </a:pPr>
                      <a:r>
                        <a:rPr lang="en-US"/>
                        <a:t>Accuracy</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604475">
                <a:tc>
                  <a:txBody>
                    <a:bodyPr/>
                    <a:lstStyle/>
                    <a:p>
                      <a:pPr marL="0" lvl="0" indent="0" algn="ctr" rtl="0">
                        <a:spcBef>
                          <a:spcPts val="0"/>
                        </a:spcBef>
                        <a:spcAft>
                          <a:spcPts val="0"/>
                        </a:spcAft>
                        <a:buNone/>
                      </a:pPr>
                      <a:r>
                        <a:rPr lang="en-US"/>
                        <a:t>Model 1</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a:t>74.29%</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r h="604475">
                <a:tc>
                  <a:txBody>
                    <a:bodyPr/>
                    <a:lstStyle/>
                    <a:p>
                      <a:pPr marL="0" lvl="0" indent="0" algn="ctr" rtl="0">
                        <a:spcBef>
                          <a:spcPts val="0"/>
                        </a:spcBef>
                        <a:spcAft>
                          <a:spcPts val="0"/>
                        </a:spcAft>
                        <a:buNone/>
                      </a:pPr>
                      <a:r>
                        <a:rPr lang="en-US"/>
                        <a:t>Model 2</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a:t>74.61%</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2"/>
                  </a:ext>
                </a:extLst>
              </a:tr>
              <a:tr h="604475">
                <a:tc>
                  <a:txBody>
                    <a:bodyPr/>
                    <a:lstStyle/>
                    <a:p>
                      <a:pPr marL="0" lvl="0" indent="0" algn="ctr" rtl="0">
                        <a:spcBef>
                          <a:spcPts val="0"/>
                        </a:spcBef>
                        <a:spcAft>
                          <a:spcPts val="0"/>
                        </a:spcAft>
                        <a:buNone/>
                      </a:pPr>
                      <a:r>
                        <a:rPr lang="en-US"/>
                        <a:t>Model 3</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a:t>74.63%</a:t>
                      </a:r>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05" name="Google Shape;305;p51"/>
          <p:cNvSpPr txBox="1"/>
          <p:nvPr/>
        </p:nvSpPr>
        <p:spPr>
          <a:xfrm>
            <a:off x="5860025" y="2107050"/>
            <a:ext cx="2717100" cy="147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solidFill>
                  <a:srgbClr val="666666"/>
                </a:solidFill>
                <a:latin typeface="Lato"/>
                <a:ea typeface="Lato"/>
                <a:cs typeface="Lato"/>
                <a:sym typeface="Lato"/>
              </a:rPr>
              <a:t>Accuracy for the third model is slightly higher. That indicates the third model is better than the first model and the second model</a:t>
            </a:r>
            <a:endParaRPr>
              <a:solidFill>
                <a:srgbClr val="666666"/>
              </a:solidFill>
              <a:latin typeface="Lato"/>
              <a:ea typeface="Lato"/>
              <a:cs typeface="Lato"/>
              <a:sym typeface="Lato"/>
            </a:endParaRPr>
          </a:p>
        </p:txBody>
      </p:sp>
      <p:cxnSp>
        <p:nvCxnSpPr>
          <p:cNvPr id="306" name="Google Shape;306;p51"/>
          <p:cNvCxnSpPr/>
          <p:nvPr/>
        </p:nvCxnSpPr>
        <p:spPr>
          <a:xfrm>
            <a:off x="1099650" y="2014825"/>
            <a:ext cx="1972200" cy="581700"/>
          </a:xfrm>
          <a:prstGeom prst="straightConnector1">
            <a:avLst/>
          </a:prstGeom>
          <a:noFill/>
          <a:ln w="9525" cap="flat" cmpd="sng">
            <a:solidFill>
              <a:srgbClr val="0B5394"/>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sp>
        <p:nvSpPr>
          <p:cNvPr id="312" name="Google Shape;312;p52"/>
          <p:cNvSpPr txBox="1">
            <a:spLocks noGrp="1"/>
          </p:cNvSpPr>
          <p:nvPr>
            <p:ph type="body" idx="2"/>
          </p:nvPr>
        </p:nvSpPr>
        <p:spPr>
          <a:xfrm>
            <a:off x="408025" y="194750"/>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The Fitted Model</a:t>
            </a:r>
            <a:endParaRPr>
              <a:solidFill>
                <a:srgbClr val="314B67"/>
              </a:solidFill>
            </a:endParaRPr>
          </a:p>
        </p:txBody>
      </p:sp>
      <p:sp>
        <p:nvSpPr>
          <p:cNvPr id="313" name="Google Shape;313;p52"/>
          <p:cNvSpPr txBox="1"/>
          <p:nvPr/>
        </p:nvSpPr>
        <p:spPr>
          <a:xfrm>
            <a:off x="408025" y="956225"/>
            <a:ext cx="7838700" cy="1445400"/>
          </a:xfrm>
          <a:prstGeom prst="rect">
            <a:avLst/>
          </a:prstGeom>
          <a:solidFill>
            <a:srgbClr val="000000">
              <a:alpha val="0"/>
            </a:srgbClr>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rgbClr val="000000"/>
              </a:buClr>
              <a:buSzPts val="1100"/>
              <a:buFont typeface="Arial"/>
              <a:buNone/>
            </a:pPr>
            <a:endParaRPr sz="1000">
              <a:solidFill>
                <a:srgbClr val="242729"/>
              </a:solidFill>
              <a:highlight>
                <a:srgbClr val="EFF0F1"/>
              </a:highlight>
            </a:endParaRPr>
          </a:p>
          <a:p>
            <a:pPr marL="0" lvl="0" indent="0" algn="l" rtl="0">
              <a:lnSpc>
                <a:spcPct val="150000"/>
              </a:lnSpc>
              <a:spcBef>
                <a:spcPts val="0"/>
              </a:spcBef>
              <a:spcAft>
                <a:spcPts val="0"/>
              </a:spcAft>
              <a:buNone/>
            </a:pPr>
            <a:endParaRPr sz="1000">
              <a:highlight>
                <a:srgbClr val="000000"/>
              </a:highlight>
            </a:endParaRPr>
          </a:p>
          <a:p>
            <a:pPr marL="0" lvl="0" indent="0" algn="l" rtl="0">
              <a:lnSpc>
                <a:spcPct val="150000"/>
              </a:lnSpc>
              <a:spcBef>
                <a:spcPts val="0"/>
              </a:spcBef>
              <a:spcAft>
                <a:spcPts val="0"/>
              </a:spcAft>
              <a:buNone/>
            </a:pPr>
            <a:endParaRPr sz="1800" b="1">
              <a:solidFill>
                <a:srgbClr val="666666"/>
              </a:solidFill>
              <a:highlight>
                <a:srgbClr val="F3F3F3"/>
              </a:highlight>
            </a:endParaRPr>
          </a:p>
        </p:txBody>
      </p:sp>
      <p:sp>
        <p:nvSpPr>
          <p:cNvPr id="314" name="Google Shape;314;p52"/>
          <p:cNvSpPr txBox="1"/>
          <p:nvPr/>
        </p:nvSpPr>
        <p:spPr>
          <a:xfrm>
            <a:off x="5527850" y="3774600"/>
            <a:ext cx="1165800" cy="108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a:solidFill>
                <a:srgbClr val="666666"/>
              </a:solidFill>
              <a:latin typeface="Lato"/>
              <a:ea typeface="Lato"/>
              <a:cs typeface="Lato"/>
              <a:sym typeface="Lato"/>
            </a:endParaRPr>
          </a:p>
        </p:txBody>
      </p:sp>
      <p:sp>
        <p:nvSpPr>
          <p:cNvPr id="315" name="Google Shape;315;p52"/>
          <p:cNvSpPr txBox="1"/>
          <p:nvPr/>
        </p:nvSpPr>
        <p:spPr>
          <a:xfrm>
            <a:off x="324025" y="3091250"/>
            <a:ext cx="4830600" cy="16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Lato"/>
                <a:ea typeface="Lato"/>
                <a:cs typeface="Lato"/>
                <a:sym typeface="Lato"/>
              </a:rPr>
              <a:t>Coefficient Interpretation:  </a:t>
            </a: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lnSpc>
                <a:spcPct val="115000"/>
              </a:lnSpc>
              <a:spcBef>
                <a:spcPts val="0"/>
              </a:spcBef>
              <a:spcAft>
                <a:spcPts val="0"/>
              </a:spcAft>
              <a:buNone/>
            </a:pPr>
            <a:r>
              <a:rPr lang="en-US">
                <a:latin typeface="Lato"/>
                <a:ea typeface="Lato"/>
                <a:cs typeface="Lato"/>
                <a:sym typeface="Lato"/>
              </a:rPr>
              <a:t>0.86 tells us when increasing alcohol by one unit, the log odds of good quality is expected to increase by 0.86, with all other predictors held fixed.</a:t>
            </a:r>
            <a:endParaRPr>
              <a:latin typeface="Lato"/>
              <a:ea typeface="Lato"/>
              <a:cs typeface="Lato"/>
              <a:sym typeface="Lato"/>
            </a:endParaRPr>
          </a:p>
        </p:txBody>
      </p:sp>
      <p:sp>
        <p:nvSpPr>
          <p:cNvPr id="316" name="Google Shape;316;p52"/>
          <p:cNvSpPr/>
          <p:nvPr/>
        </p:nvSpPr>
        <p:spPr>
          <a:xfrm>
            <a:off x="324025" y="1254200"/>
            <a:ext cx="7922700" cy="1389000"/>
          </a:xfrm>
          <a:prstGeom prst="rect">
            <a:avLst/>
          </a:prstGeom>
          <a:solidFill>
            <a:schemeClr val="lt2"/>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a:latin typeface="Lato"/>
                <a:ea typeface="Lato"/>
                <a:cs typeface="Lato"/>
                <a:sym typeface="Lato"/>
              </a:rPr>
              <a:t> </a:t>
            </a:r>
            <a:r>
              <a:rPr lang="en-US" sz="1800" b="1">
                <a:solidFill>
                  <a:srgbClr val="666666"/>
                </a:solidFill>
                <a:highlight>
                  <a:srgbClr val="FFFFFF"/>
                </a:highlight>
                <a:latin typeface="Lato"/>
                <a:ea typeface="Lato"/>
                <a:cs typeface="Lato"/>
                <a:sym typeface="Lato"/>
              </a:rPr>
              <a:t>logit(π(y=1|x)= -8.14  + </a:t>
            </a:r>
            <a:r>
              <a:rPr lang="en-US" sz="1800" b="1">
                <a:solidFill>
                  <a:srgbClr val="666666"/>
                </a:solidFill>
                <a:highlight>
                  <a:schemeClr val="lt1"/>
                </a:highlight>
                <a:latin typeface="Lato"/>
                <a:ea typeface="Lato"/>
                <a:cs typeface="Lato"/>
                <a:sym typeface="Lato"/>
              </a:rPr>
              <a:t>0.86 alcohol - </a:t>
            </a:r>
            <a:r>
              <a:rPr lang="en-US" sz="1800" b="1">
                <a:solidFill>
                  <a:srgbClr val="666666"/>
                </a:solidFill>
                <a:highlight>
                  <a:srgbClr val="FFFFFF"/>
                </a:highlight>
                <a:latin typeface="Lato"/>
                <a:ea typeface="Lato"/>
                <a:cs typeface="Lato"/>
                <a:sym typeface="Lato"/>
              </a:rPr>
              <a:t>2.9 volatile.acidity - 4.42 chlorides +                           0.02  free.sulfur.dioxide -  0.02 total.sulfur.dioxide + 2.71 sulphates </a:t>
            </a:r>
            <a:endParaRPr>
              <a:latin typeface="Lato"/>
              <a:ea typeface="Lato"/>
              <a:cs typeface="Lato"/>
              <a:sym typeface="Lato"/>
            </a:endParaRPr>
          </a:p>
        </p:txBody>
      </p:sp>
      <p:sp>
        <p:nvSpPr>
          <p:cNvPr id="317" name="Google Shape;317;p52"/>
          <p:cNvSpPr/>
          <p:nvPr/>
        </p:nvSpPr>
        <p:spPr>
          <a:xfrm>
            <a:off x="6884850" y="3271325"/>
            <a:ext cx="1258200" cy="1083600"/>
          </a:xfrm>
          <a:prstGeom prst="roundRect">
            <a:avLst>
              <a:gd name="adj" fmla="val 16667"/>
            </a:avLst>
          </a:prstGeom>
          <a:solidFill>
            <a:schemeClr val="lt2"/>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800">
                <a:solidFill>
                  <a:srgbClr val="666666"/>
                </a:solidFill>
                <a:latin typeface="Lato"/>
                <a:ea typeface="Lato"/>
                <a:cs typeface="Lato"/>
                <a:sym typeface="Lato"/>
              </a:rPr>
              <a:t>good=1</a:t>
            </a:r>
            <a:endParaRPr sz="1800">
              <a:solidFill>
                <a:srgbClr val="666666"/>
              </a:solidFill>
              <a:latin typeface="Lato"/>
              <a:ea typeface="Lato"/>
              <a:cs typeface="Lato"/>
              <a:sym typeface="Lato"/>
            </a:endParaRPr>
          </a:p>
          <a:p>
            <a:pPr marL="0" lvl="0" indent="0" algn="l" rtl="0">
              <a:lnSpc>
                <a:spcPct val="150000"/>
              </a:lnSpc>
              <a:spcBef>
                <a:spcPts val="0"/>
              </a:spcBef>
              <a:spcAft>
                <a:spcPts val="0"/>
              </a:spcAft>
              <a:buNone/>
            </a:pPr>
            <a:r>
              <a:rPr lang="en-US" sz="1800">
                <a:solidFill>
                  <a:srgbClr val="666666"/>
                </a:solidFill>
                <a:latin typeface="Lato"/>
                <a:ea typeface="Lato"/>
                <a:cs typeface="Lato"/>
                <a:sym typeface="Lato"/>
              </a:rPr>
              <a:t>bad=0</a:t>
            </a:r>
            <a:endParaRPr sz="180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body" idx="1"/>
          </p:nvPr>
        </p:nvSpPr>
        <p:spPr>
          <a:xfrm>
            <a:off x="2550806" y="1318842"/>
            <a:ext cx="4059970" cy="457197"/>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accent1"/>
              </a:buClr>
              <a:buSzPts val="3500"/>
              <a:buNone/>
            </a:pPr>
            <a:r>
              <a:rPr lang="en-US" sz="5000"/>
              <a:t>Introduction</a:t>
            </a:r>
            <a:endParaRPr sz="5000"/>
          </a:p>
        </p:txBody>
      </p:sp>
      <p:sp>
        <p:nvSpPr>
          <p:cNvPr id="147" name="Google Shape;147;p35"/>
          <p:cNvSpPr txBox="1">
            <a:spLocks noGrp="1"/>
          </p:cNvSpPr>
          <p:nvPr>
            <p:ph type="body" idx="2"/>
          </p:nvPr>
        </p:nvSpPr>
        <p:spPr>
          <a:xfrm>
            <a:off x="2550806" y="2142384"/>
            <a:ext cx="4059900" cy="2550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262626"/>
              </a:buClr>
              <a:buSzPts val="1200"/>
              <a:buNone/>
            </a:pPr>
            <a:r>
              <a:rPr lang="en-US" sz="1400"/>
              <a:t>Determine what makes a “good” wine</a:t>
            </a:r>
            <a:endParaRPr sz="1400"/>
          </a:p>
        </p:txBody>
      </p:sp>
      <p:sp>
        <p:nvSpPr>
          <p:cNvPr id="148" name="Google Shape;148;p35"/>
          <p:cNvSpPr txBox="1"/>
          <p:nvPr/>
        </p:nvSpPr>
        <p:spPr>
          <a:xfrm>
            <a:off x="1837600" y="2757908"/>
            <a:ext cx="5622000" cy="1598100"/>
          </a:xfrm>
          <a:prstGeom prst="rect">
            <a:avLst/>
          </a:prstGeom>
          <a:noFill/>
          <a:ln>
            <a:noFill/>
          </a:ln>
        </p:spPr>
        <p:txBody>
          <a:bodyPr spcFirstLastPara="1" wrap="square" lIns="0" tIns="0" rIns="0" bIns="0" anchor="t" anchorCtr="0">
            <a:noAutofit/>
          </a:bodyPr>
          <a:lstStyle/>
          <a:p>
            <a:pPr marL="0" lvl="0" indent="0" algn="ctr" rtl="0">
              <a:lnSpc>
                <a:spcPct val="200000"/>
              </a:lnSpc>
              <a:spcBef>
                <a:spcPts val="0"/>
              </a:spcBef>
              <a:spcAft>
                <a:spcPts val="0"/>
              </a:spcAft>
              <a:buClr>
                <a:schemeClr val="dk1"/>
              </a:buClr>
              <a:buSzPts val="1100"/>
              <a:buFont typeface="Arial"/>
              <a:buNone/>
            </a:pPr>
            <a:r>
              <a:rPr lang="en-US" sz="1100">
                <a:solidFill>
                  <a:srgbClr val="434343"/>
                </a:solidFill>
                <a:latin typeface="Lato"/>
                <a:ea typeface="Lato"/>
                <a:cs typeface="Lato"/>
                <a:sym typeface="Lato"/>
              </a:rPr>
              <a:t>We plan to determine which chemical properties make a wine 'good’ by utilizing various methods. We believe the target audience that may find this useful could be anyone else who is looking to determine the quality of wine based on these variables.</a:t>
            </a:r>
            <a:endParaRPr sz="1100">
              <a:solidFill>
                <a:srgbClr val="434343"/>
              </a:solidFill>
              <a:latin typeface="Lato"/>
              <a:ea typeface="Lato"/>
              <a:cs typeface="Lato"/>
              <a:sym typeface="Lato"/>
            </a:endParaRPr>
          </a:p>
          <a:p>
            <a:pPr marL="0" marR="0" lvl="0" indent="0" algn="just" rtl="0">
              <a:lnSpc>
                <a:spcPct val="155555"/>
              </a:lnSpc>
              <a:spcBef>
                <a:spcPts val="0"/>
              </a:spcBef>
              <a:spcAft>
                <a:spcPts val="0"/>
              </a:spcAft>
              <a:buClr>
                <a:srgbClr val="7F7F7F"/>
              </a:buClr>
              <a:buSzPts val="900"/>
              <a:buFont typeface="Arial"/>
              <a:buNone/>
            </a:pPr>
            <a:endParaRPr sz="1100" b="1">
              <a:solidFill>
                <a:srgbClr val="43434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body" idx="2"/>
          </p:nvPr>
        </p:nvSpPr>
        <p:spPr>
          <a:xfrm>
            <a:off x="408025" y="194750"/>
            <a:ext cx="7480500" cy="6114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a:solidFill>
                  <a:srgbClr val="314B67"/>
                </a:solidFill>
              </a:rPr>
              <a:t>Odds Ratio</a:t>
            </a:r>
            <a:endParaRPr>
              <a:solidFill>
                <a:srgbClr val="314B67"/>
              </a:solidFill>
            </a:endParaRPr>
          </a:p>
        </p:txBody>
      </p:sp>
      <p:sp>
        <p:nvSpPr>
          <p:cNvPr id="324" name="Google Shape;324;p53"/>
          <p:cNvSpPr txBox="1"/>
          <p:nvPr/>
        </p:nvSpPr>
        <p:spPr>
          <a:xfrm>
            <a:off x="354725" y="1645950"/>
            <a:ext cx="4572000" cy="1851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000">
              <a:solidFill>
                <a:srgbClr val="242729"/>
              </a:solidFill>
              <a:highlight>
                <a:srgbClr val="000000"/>
              </a:highlight>
            </a:endParaRPr>
          </a:p>
          <a:p>
            <a:pPr marL="0" lvl="0" indent="0" algn="l" rtl="0">
              <a:lnSpc>
                <a:spcPct val="150000"/>
              </a:lnSpc>
              <a:spcBef>
                <a:spcPts val="0"/>
              </a:spcBef>
              <a:spcAft>
                <a:spcPts val="0"/>
              </a:spcAft>
              <a:buNone/>
            </a:pPr>
            <a:endParaRPr sz="1000">
              <a:solidFill>
                <a:srgbClr val="242729"/>
              </a:solidFill>
              <a:highlight>
                <a:srgbClr val="EFF0F1"/>
              </a:highlight>
            </a:endParaRPr>
          </a:p>
        </p:txBody>
      </p:sp>
      <p:sp>
        <p:nvSpPr>
          <p:cNvPr id="325" name="Google Shape;325;p53"/>
          <p:cNvSpPr txBox="1"/>
          <p:nvPr/>
        </p:nvSpPr>
        <p:spPr>
          <a:xfrm>
            <a:off x="4287925" y="996500"/>
            <a:ext cx="4218000" cy="3583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solidFill>
                  <a:srgbClr val="666666"/>
                </a:solidFill>
                <a:latin typeface="Lato"/>
                <a:ea typeface="Lato"/>
                <a:cs typeface="Lato"/>
                <a:sym typeface="Lato"/>
              </a:rPr>
              <a:t>   </a:t>
            </a:r>
            <a:r>
              <a:rPr lang="en-US" sz="1800">
                <a:solidFill>
                  <a:srgbClr val="666666"/>
                </a:solidFill>
                <a:latin typeface="Lato"/>
                <a:ea typeface="Lato"/>
                <a:cs typeface="Lato"/>
                <a:sym typeface="Lato"/>
              </a:rPr>
              <a:t> Interpretation:</a:t>
            </a:r>
            <a:endParaRPr sz="1800">
              <a:solidFill>
                <a:srgbClr val="666666"/>
              </a:solidFill>
              <a:latin typeface="Lato"/>
              <a:ea typeface="Lato"/>
              <a:cs typeface="Lato"/>
              <a:sym typeface="Lato"/>
            </a:endParaRPr>
          </a:p>
          <a:p>
            <a:pPr marL="457200" lvl="0" indent="-317500" algn="l" rtl="0">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The odds of alcohol equals 2.36</a:t>
            </a:r>
            <a:endParaRPr>
              <a:solidFill>
                <a:srgbClr val="666666"/>
              </a:solidFill>
              <a:latin typeface="Lato"/>
              <a:ea typeface="Lato"/>
              <a:cs typeface="Lato"/>
              <a:sym typeface="Lato"/>
            </a:endParaRPr>
          </a:p>
          <a:p>
            <a:pPr marL="457200" lvl="0" indent="-317500" algn="l" rtl="0">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It means that: holding all other independent variables at a fixed value, for a one unit increase in alcohol, the odds of wine quality good increase by a factor of 2.36;</a:t>
            </a:r>
            <a:endParaRPr>
              <a:solidFill>
                <a:srgbClr val="666666"/>
              </a:solidFill>
              <a:latin typeface="Lato"/>
              <a:ea typeface="Lato"/>
              <a:cs typeface="Lato"/>
              <a:sym typeface="Lato"/>
            </a:endParaRPr>
          </a:p>
          <a:p>
            <a:pPr marL="457200" lvl="0" indent="-317500" algn="l" rtl="0">
              <a:lnSpc>
                <a:spcPct val="150000"/>
              </a:lnSpc>
              <a:spcBef>
                <a:spcPts val="0"/>
              </a:spcBef>
              <a:spcAft>
                <a:spcPts val="0"/>
              </a:spcAft>
              <a:buClr>
                <a:srgbClr val="666666"/>
              </a:buClr>
              <a:buSzPts val="1400"/>
              <a:buFont typeface="Lato"/>
              <a:buChar char="●"/>
            </a:pPr>
            <a:r>
              <a:rPr lang="en-US">
                <a:solidFill>
                  <a:srgbClr val="666666"/>
                </a:solidFill>
                <a:latin typeface="Lato"/>
                <a:ea typeface="Lato"/>
                <a:cs typeface="Lato"/>
                <a:sym typeface="Lato"/>
              </a:rPr>
              <a:t>Or we can expect to see about 136% increase in the odds of quality good.</a:t>
            </a:r>
            <a:endParaRPr>
              <a:solidFill>
                <a:srgbClr val="666666"/>
              </a:solidFill>
              <a:latin typeface="Lato"/>
              <a:ea typeface="Lato"/>
              <a:cs typeface="Lato"/>
              <a:sym typeface="Lato"/>
            </a:endParaRPr>
          </a:p>
        </p:txBody>
      </p:sp>
      <p:graphicFrame>
        <p:nvGraphicFramePr>
          <p:cNvPr id="326" name="Google Shape;326;p53"/>
          <p:cNvGraphicFramePr/>
          <p:nvPr/>
        </p:nvGraphicFramePr>
        <p:xfrm>
          <a:off x="354725" y="1057275"/>
          <a:ext cx="2981400" cy="3200190"/>
        </p:xfrm>
        <a:graphic>
          <a:graphicData uri="http://schemas.openxmlformats.org/drawingml/2006/table">
            <a:tbl>
              <a:tblPr>
                <a:noFill/>
                <a:tableStyleId>{D92DB118-061D-4DE9-A6CB-89226CAA9168}</a:tableStyleId>
              </a:tblPr>
              <a:tblGrid>
                <a:gridCol w="1490700">
                  <a:extLst>
                    <a:ext uri="{9D8B030D-6E8A-4147-A177-3AD203B41FA5}">
                      <a16:colId xmlns:a16="http://schemas.microsoft.com/office/drawing/2014/main" val="20000"/>
                    </a:ext>
                  </a:extLst>
                </a:gridCol>
                <a:gridCol w="14907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latin typeface="Lato"/>
                          <a:ea typeface="Lato"/>
                          <a:cs typeface="Lato"/>
                          <a:sym typeface="Lato"/>
                        </a:rPr>
                        <a:t>(Intercept)</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Lato"/>
                          <a:ea typeface="Lato"/>
                          <a:cs typeface="Lato"/>
                          <a:sym typeface="Lato"/>
                        </a:rPr>
                        <a:t>2.995201e+98</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latin typeface="Lato"/>
                          <a:ea typeface="Lato"/>
                          <a:cs typeface="Lato"/>
                          <a:sym typeface="Lato"/>
                        </a:rPr>
                        <a:t>Alcohol</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a:latin typeface="Lato"/>
                          <a:ea typeface="Lato"/>
                          <a:cs typeface="Lato"/>
                          <a:sym typeface="Lato"/>
                        </a:rPr>
                        <a:t>2.361693e+00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latin typeface="Lato"/>
                          <a:ea typeface="Lato"/>
                          <a:cs typeface="Lato"/>
                          <a:sym typeface="Lato"/>
                        </a:rPr>
                        <a:t>Volatile Acidity</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a:latin typeface="Lato"/>
                          <a:ea typeface="Lato"/>
                          <a:cs typeface="Lato"/>
                          <a:sym typeface="Lato"/>
                        </a:rPr>
                        <a:t>5.524713e-02</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latin typeface="Lato"/>
                          <a:ea typeface="Lato"/>
                          <a:cs typeface="Lato"/>
                          <a:sym typeface="Lato"/>
                        </a:rPr>
                        <a:t>Chlorides</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a:latin typeface="Lato"/>
                          <a:ea typeface="Lato"/>
                          <a:cs typeface="Lato"/>
                          <a:sym typeface="Lato"/>
                        </a:rPr>
                        <a:t>1.202188e-02</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a:latin typeface="Lato"/>
                          <a:ea typeface="Lato"/>
                          <a:cs typeface="Lato"/>
                          <a:sym typeface="Lato"/>
                        </a:rPr>
                        <a:t>Free Sulfur Dioxide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a:latin typeface="Lato"/>
                          <a:ea typeface="Lato"/>
                          <a:cs typeface="Lato"/>
                          <a:sym typeface="Lato"/>
                        </a:rPr>
                        <a:t>1.024149e+00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a:latin typeface="Lato"/>
                          <a:ea typeface="Lato"/>
                          <a:cs typeface="Lato"/>
                          <a:sym typeface="Lato"/>
                        </a:rPr>
                        <a:t>Total Sulfur Dioxide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US">
                          <a:latin typeface="Lato"/>
                          <a:ea typeface="Lato"/>
                          <a:cs typeface="Lato"/>
                          <a:sym typeface="Lato"/>
                        </a:rPr>
                        <a:t>9.826471e-01</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a:latin typeface="Lato"/>
                          <a:ea typeface="Lato"/>
                          <a:cs typeface="Lato"/>
                          <a:sym typeface="Lato"/>
                        </a:rPr>
                        <a:t>Sulphates</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Lato"/>
                          <a:ea typeface="Lato"/>
                          <a:cs typeface="Lato"/>
                          <a:sym typeface="Lato"/>
                        </a:rPr>
                        <a:t> 1.496742e+01</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30"/>
        <p:cNvGrpSpPr/>
        <p:nvPr/>
      </p:nvGrpSpPr>
      <p:grpSpPr>
        <a:xfrm>
          <a:off x="0" y="0"/>
          <a:ext cx="0" cy="0"/>
          <a:chOff x="0" y="0"/>
          <a:chExt cx="0" cy="0"/>
        </a:xfrm>
      </p:grpSpPr>
      <p:sp>
        <p:nvSpPr>
          <p:cNvPr id="331" name="Google Shape;331;p54"/>
          <p:cNvSpPr txBox="1">
            <a:spLocks noGrp="1"/>
          </p:cNvSpPr>
          <p:nvPr>
            <p:ph type="body" idx="1"/>
          </p:nvPr>
        </p:nvSpPr>
        <p:spPr>
          <a:xfrm>
            <a:off x="512026" y="1120775"/>
            <a:ext cx="8273100" cy="3077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314B67"/>
              </a:buClr>
              <a:buSzPts val="10000"/>
              <a:buNone/>
            </a:pPr>
            <a:r>
              <a:rPr lang="en-US">
                <a:solidFill>
                  <a:srgbClr val="AF3D35"/>
                </a:solidFill>
              </a:rPr>
              <a:t>K</a:t>
            </a:r>
            <a:endParaRPr>
              <a:solidFill>
                <a:srgbClr val="AF3D35"/>
              </a:solidFill>
            </a:endParaRPr>
          </a:p>
          <a:p>
            <a:pPr marL="0" lvl="0" indent="0" algn="l" rtl="0">
              <a:lnSpc>
                <a:spcPct val="80000"/>
              </a:lnSpc>
              <a:spcBef>
                <a:spcPts val="0"/>
              </a:spcBef>
              <a:spcAft>
                <a:spcPts val="0"/>
              </a:spcAft>
              <a:buClr>
                <a:srgbClr val="314B67"/>
              </a:buClr>
              <a:buSzPts val="10000"/>
              <a:buNone/>
            </a:pPr>
            <a:r>
              <a:rPr lang="en-US">
                <a:solidFill>
                  <a:srgbClr val="AF3D35"/>
                </a:solidFill>
              </a:rPr>
              <a:t>NEAREST</a:t>
            </a:r>
            <a:endParaRPr>
              <a:solidFill>
                <a:srgbClr val="AF3D35"/>
              </a:solidFill>
            </a:endParaRPr>
          </a:p>
          <a:p>
            <a:pPr marL="0" lvl="0" indent="0" algn="l" rtl="0">
              <a:lnSpc>
                <a:spcPct val="80000"/>
              </a:lnSpc>
              <a:spcBef>
                <a:spcPts val="0"/>
              </a:spcBef>
              <a:spcAft>
                <a:spcPts val="0"/>
              </a:spcAft>
              <a:buClr>
                <a:srgbClr val="314B67"/>
              </a:buClr>
              <a:buSzPts val="10000"/>
              <a:buNone/>
            </a:pPr>
            <a:r>
              <a:rPr lang="en-US">
                <a:solidFill>
                  <a:srgbClr val="AF3D35"/>
                </a:solidFill>
              </a:rPr>
              <a:t>NEIGHBORS</a:t>
            </a:r>
            <a:endParaRPr>
              <a:solidFill>
                <a:srgbClr val="AF3D35"/>
              </a:solidFill>
            </a:endParaRPr>
          </a:p>
        </p:txBody>
      </p:sp>
      <p:sp>
        <p:nvSpPr>
          <p:cNvPr id="332" name="Google Shape;332;p54"/>
          <p:cNvSpPr txBox="1">
            <a:spLocks noGrp="1"/>
          </p:cNvSpPr>
          <p:nvPr>
            <p:ph type="body" idx="2"/>
          </p:nvPr>
        </p:nvSpPr>
        <p:spPr>
          <a:xfrm>
            <a:off x="512031" y="2020551"/>
            <a:ext cx="4059900" cy="611400"/>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K-NN</a:t>
            </a:r>
            <a:endParaRPr/>
          </a:p>
        </p:txBody>
      </p:sp>
      <p:sp>
        <p:nvSpPr>
          <p:cNvPr id="333" name="Google Shape;333;p54"/>
          <p:cNvSpPr txBox="1"/>
          <p:nvPr/>
        </p:nvSpPr>
        <p:spPr>
          <a:xfrm>
            <a:off x="561368" y="2582559"/>
            <a:ext cx="4010700" cy="345900"/>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FEFEFE"/>
              </a:buClr>
              <a:buSzPts val="1500"/>
              <a:buFont typeface="Arial"/>
              <a:buNone/>
            </a:pPr>
            <a:r>
              <a:rPr lang="en-US" sz="1500" b="1">
                <a:solidFill>
                  <a:srgbClr val="FEFEFE"/>
                </a:solidFill>
                <a:latin typeface="Raleway Black"/>
                <a:ea typeface="Raleway Black"/>
                <a:cs typeface="Raleway Black"/>
                <a:sym typeface="Raleway Black"/>
              </a:rPr>
              <a:t>K NEAREST NEIGHBORS</a:t>
            </a:r>
            <a:endParaRPr sz="1500" b="1" i="0">
              <a:solidFill>
                <a:srgbClr val="FEFEFE"/>
              </a:solidFill>
              <a:latin typeface="Raleway Black"/>
              <a:ea typeface="Raleway Black"/>
              <a:cs typeface="Raleway Black"/>
              <a:sym typeface="Raleway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p:nvPr/>
        </p:nvSpPr>
        <p:spPr>
          <a:xfrm>
            <a:off x="4898575" y="743150"/>
            <a:ext cx="3493500" cy="33084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5"/>
          <p:cNvSpPr txBox="1">
            <a:spLocks noGrp="1"/>
          </p:cNvSpPr>
          <p:nvPr>
            <p:ph type="body" idx="1"/>
          </p:nvPr>
        </p:nvSpPr>
        <p:spPr>
          <a:xfrm>
            <a:off x="512027" y="-8200"/>
            <a:ext cx="4104000" cy="1038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8D8D8"/>
              </a:buClr>
              <a:buSzPts val="7500"/>
              <a:buNone/>
            </a:pPr>
            <a:r>
              <a:rPr lang="en-US"/>
              <a:t>K-NN</a:t>
            </a:r>
            <a:endParaRPr/>
          </a:p>
        </p:txBody>
      </p:sp>
      <p:sp>
        <p:nvSpPr>
          <p:cNvPr id="340" name="Google Shape;340;p55"/>
          <p:cNvSpPr txBox="1">
            <a:spLocks noGrp="1"/>
          </p:cNvSpPr>
          <p:nvPr>
            <p:ph type="body" idx="2"/>
          </p:nvPr>
        </p:nvSpPr>
        <p:spPr>
          <a:xfrm>
            <a:off x="512022" y="650750"/>
            <a:ext cx="4170000" cy="7113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3500"/>
              <a:buNone/>
            </a:pPr>
            <a:r>
              <a:rPr lang="en-US"/>
              <a:t>K-NN</a:t>
            </a:r>
            <a:endParaRPr/>
          </a:p>
        </p:txBody>
      </p:sp>
      <p:sp>
        <p:nvSpPr>
          <p:cNvPr id="341" name="Google Shape;341;p55"/>
          <p:cNvSpPr txBox="1"/>
          <p:nvPr/>
        </p:nvSpPr>
        <p:spPr>
          <a:xfrm>
            <a:off x="512025" y="1450775"/>
            <a:ext cx="3322200" cy="3024300"/>
          </a:xfrm>
          <a:prstGeom prst="rect">
            <a:avLst/>
          </a:prstGeom>
          <a:noFill/>
          <a:ln>
            <a:noFill/>
          </a:ln>
        </p:spPr>
        <p:txBody>
          <a:bodyPr spcFirstLastPara="1" wrap="square" lIns="0" tIns="0" rIns="0" bIns="0" anchor="t" anchorCtr="0">
            <a:noAutofit/>
          </a:bodyPr>
          <a:lstStyle/>
          <a:p>
            <a:pPr marL="457200" marR="0" lvl="0" indent="-330200" algn="l" rtl="0">
              <a:lnSpc>
                <a:spcPct val="155555"/>
              </a:lnSpc>
              <a:spcBef>
                <a:spcPts val="750"/>
              </a:spcBef>
              <a:spcAft>
                <a:spcPts val="0"/>
              </a:spcAft>
              <a:buClr>
                <a:srgbClr val="666666"/>
              </a:buClr>
              <a:buSzPts val="1600"/>
              <a:buFont typeface="Lato"/>
              <a:buChar char="●"/>
            </a:pPr>
            <a:r>
              <a:rPr lang="en-US" sz="1600">
                <a:solidFill>
                  <a:srgbClr val="666666"/>
                </a:solidFill>
                <a:latin typeface="Lato"/>
                <a:ea typeface="Lato"/>
                <a:cs typeface="Lato"/>
                <a:sym typeface="Lato"/>
              </a:rPr>
              <a:t>The output is qualitative</a:t>
            </a:r>
            <a:endParaRPr sz="1600">
              <a:solidFill>
                <a:srgbClr val="666666"/>
              </a:solidFill>
              <a:latin typeface="Lato"/>
              <a:ea typeface="Lato"/>
              <a:cs typeface="Lato"/>
              <a:sym typeface="Lato"/>
            </a:endParaRPr>
          </a:p>
          <a:p>
            <a:pPr marL="457200" marR="0" lvl="0" indent="-330200" algn="l" rtl="0">
              <a:lnSpc>
                <a:spcPct val="155555"/>
              </a:lnSpc>
              <a:spcBef>
                <a:spcPts val="0"/>
              </a:spcBef>
              <a:spcAft>
                <a:spcPts val="0"/>
              </a:spcAft>
              <a:buClr>
                <a:srgbClr val="666666"/>
              </a:buClr>
              <a:buSzPts val="1600"/>
              <a:buFont typeface="Lato"/>
              <a:buChar char="●"/>
            </a:pPr>
            <a:r>
              <a:rPr lang="en-US" sz="1600">
                <a:solidFill>
                  <a:srgbClr val="666666"/>
                </a:solidFill>
                <a:latin typeface="Lato"/>
                <a:ea typeface="Lato"/>
                <a:cs typeface="Lato"/>
                <a:sym typeface="Lato"/>
              </a:rPr>
              <a:t>An object is classified by a majority vote of its neighbors, with the object being assigned to the class most common among its k nearest neighbors </a:t>
            </a:r>
            <a:endParaRPr sz="1600">
              <a:solidFill>
                <a:srgbClr val="666666"/>
              </a:solidFill>
              <a:latin typeface="Lato"/>
              <a:ea typeface="Lato"/>
              <a:cs typeface="Lato"/>
              <a:sym typeface="Lato"/>
            </a:endParaRPr>
          </a:p>
        </p:txBody>
      </p:sp>
      <p:cxnSp>
        <p:nvCxnSpPr>
          <p:cNvPr id="342" name="Google Shape;342;p55"/>
          <p:cNvCxnSpPr/>
          <p:nvPr/>
        </p:nvCxnSpPr>
        <p:spPr>
          <a:xfrm>
            <a:off x="503238" y="650760"/>
            <a:ext cx="3744912" cy="0"/>
          </a:xfrm>
          <a:prstGeom prst="straightConnector1">
            <a:avLst/>
          </a:prstGeom>
          <a:noFill/>
          <a:ln w="9525" cap="flat" cmpd="sng">
            <a:solidFill>
              <a:srgbClr val="AF3D35"/>
            </a:solidFill>
            <a:prstDash val="solid"/>
            <a:miter lim="800000"/>
            <a:headEnd type="oval" w="med" len="med"/>
            <a:tailEnd type="none" w="sm" len="sm"/>
          </a:ln>
        </p:spPr>
      </p:cxnSp>
      <p:sp>
        <p:nvSpPr>
          <p:cNvPr id="343" name="Google Shape;343;p55"/>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5"/>
          <p:cNvSpPr/>
          <p:nvPr/>
        </p:nvSpPr>
        <p:spPr>
          <a:xfrm>
            <a:off x="5510022" y="1204618"/>
            <a:ext cx="408154" cy="408185"/>
          </a:xfrm>
          <a:prstGeom prst="roundRect">
            <a:avLst>
              <a:gd name="adj" fmla="val 50000"/>
            </a:avLst>
          </a:prstGeom>
          <a:solidFill>
            <a:schemeClr val="accent1"/>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345" name="Google Shape;345;p55"/>
          <p:cNvSpPr/>
          <p:nvPr/>
        </p:nvSpPr>
        <p:spPr>
          <a:xfrm>
            <a:off x="5321177" y="3265063"/>
            <a:ext cx="408300" cy="408300"/>
          </a:xfrm>
          <a:prstGeom prst="roundRect">
            <a:avLst>
              <a:gd name="adj" fmla="val 50000"/>
            </a:avLst>
          </a:prstGeom>
          <a:solidFill>
            <a:srgbClr val="8C6F30"/>
          </a:solidFill>
          <a:ln w="9525" cap="flat" cmpd="sng">
            <a:solidFill>
              <a:schemeClr val="accent4"/>
            </a:solidFill>
            <a:prstDash val="solid"/>
            <a:miter lim="800000"/>
            <a:headEnd type="none" w="sm" len="sm"/>
            <a:tailEnd type="none" w="sm" len="sm"/>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346" name="Google Shape;346;p55"/>
          <p:cNvSpPr/>
          <p:nvPr/>
        </p:nvSpPr>
        <p:spPr>
          <a:xfrm>
            <a:off x="7569332" y="1672253"/>
            <a:ext cx="408300" cy="408300"/>
          </a:xfrm>
          <a:prstGeom prst="roundRect">
            <a:avLst>
              <a:gd name="adj" fmla="val 50000"/>
            </a:avLst>
          </a:prstGeom>
          <a:solidFill>
            <a:schemeClr val="accent1"/>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347" name="Google Shape;347;p55"/>
          <p:cNvSpPr/>
          <p:nvPr/>
        </p:nvSpPr>
        <p:spPr>
          <a:xfrm>
            <a:off x="5923397" y="2845418"/>
            <a:ext cx="408300" cy="408300"/>
          </a:xfrm>
          <a:prstGeom prst="roundRect">
            <a:avLst>
              <a:gd name="adj" fmla="val 50000"/>
            </a:avLst>
          </a:prstGeom>
          <a:solidFill>
            <a:srgbClr val="AF3D35"/>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348" name="Google Shape;348;p55"/>
          <p:cNvSpPr/>
          <p:nvPr/>
        </p:nvSpPr>
        <p:spPr>
          <a:xfrm>
            <a:off x="299150" y="4641200"/>
            <a:ext cx="26307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6"/>
          <p:cNvSpPr/>
          <p:nvPr/>
        </p:nvSpPr>
        <p:spPr>
          <a:xfrm>
            <a:off x="299150" y="4641200"/>
            <a:ext cx="26307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6"/>
          <p:cNvSpPr txBox="1">
            <a:spLocks noGrp="1"/>
          </p:cNvSpPr>
          <p:nvPr>
            <p:ph type="body" idx="1"/>
          </p:nvPr>
        </p:nvSpPr>
        <p:spPr>
          <a:xfrm>
            <a:off x="512030" y="-8198"/>
            <a:ext cx="6855900" cy="1038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8D8D8"/>
              </a:buClr>
              <a:buSzPts val="7500"/>
              <a:buNone/>
            </a:pPr>
            <a:r>
              <a:rPr lang="en-US"/>
              <a:t>K-NN</a:t>
            </a:r>
            <a:endParaRPr/>
          </a:p>
        </p:txBody>
      </p:sp>
      <p:sp>
        <p:nvSpPr>
          <p:cNvPr id="355" name="Google Shape;355;p56"/>
          <p:cNvSpPr txBox="1">
            <a:spLocks noGrp="1"/>
          </p:cNvSpPr>
          <p:nvPr>
            <p:ph type="body" idx="2"/>
          </p:nvPr>
        </p:nvSpPr>
        <p:spPr>
          <a:xfrm>
            <a:off x="512017" y="650749"/>
            <a:ext cx="6855900" cy="7113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3500"/>
              <a:buNone/>
            </a:pPr>
            <a:r>
              <a:rPr lang="en-US"/>
              <a:t>Confusion Matrix</a:t>
            </a:r>
            <a:endParaRPr/>
          </a:p>
        </p:txBody>
      </p:sp>
      <p:cxnSp>
        <p:nvCxnSpPr>
          <p:cNvPr id="356" name="Google Shape;356;p56"/>
          <p:cNvCxnSpPr/>
          <p:nvPr/>
        </p:nvCxnSpPr>
        <p:spPr>
          <a:xfrm>
            <a:off x="503238" y="650760"/>
            <a:ext cx="3744900" cy="0"/>
          </a:xfrm>
          <a:prstGeom prst="straightConnector1">
            <a:avLst/>
          </a:prstGeom>
          <a:noFill/>
          <a:ln w="9525" cap="flat" cmpd="sng">
            <a:solidFill>
              <a:srgbClr val="AF3D35"/>
            </a:solidFill>
            <a:prstDash val="solid"/>
            <a:miter lim="800000"/>
            <a:headEnd type="oval" w="med" len="med"/>
            <a:tailEnd type="none" w="sm" len="sm"/>
          </a:ln>
        </p:spPr>
      </p:cxnSp>
      <p:sp>
        <p:nvSpPr>
          <p:cNvPr id="357" name="Google Shape;357;p56"/>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58" name="Google Shape;358;p56"/>
          <p:cNvGraphicFramePr/>
          <p:nvPr/>
        </p:nvGraphicFramePr>
        <p:xfrm>
          <a:off x="740625" y="2169400"/>
          <a:ext cx="5943600" cy="1021080"/>
        </p:xfrm>
        <a:graphic>
          <a:graphicData uri="http://schemas.openxmlformats.org/drawingml/2006/table">
            <a:tbl>
              <a:tblPr>
                <a:noFill/>
                <a:tableStyleId>{14EF4CC7-6B04-4F51-9E85-89739D0CF456}</a:tableStyleId>
              </a:tblPr>
              <a:tblGrid>
                <a:gridCol w="2160175">
                  <a:extLst>
                    <a:ext uri="{9D8B030D-6E8A-4147-A177-3AD203B41FA5}">
                      <a16:colId xmlns:a16="http://schemas.microsoft.com/office/drawing/2014/main" val="20000"/>
                    </a:ext>
                  </a:extLst>
                </a:gridCol>
                <a:gridCol w="1877575">
                  <a:extLst>
                    <a:ext uri="{9D8B030D-6E8A-4147-A177-3AD203B41FA5}">
                      <a16:colId xmlns:a16="http://schemas.microsoft.com/office/drawing/2014/main" val="20001"/>
                    </a:ext>
                  </a:extLst>
                </a:gridCol>
                <a:gridCol w="19058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b="1">
                          <a:latin typeface="Lato"/>
                          <a:ea typeface="Lato"/>
                          <a:cs typeface="Lato"/>
                          <a:sym typeface="Lato"/>
                        </a:rPr>
                        <a:t>True Bad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b="1">
                          <a:latin typeface="Lato"/>
                          <a:ea typeface="Lato"/>
                          <a:cs typeface="Lato"/>
                          <a:sym typeface="Lato"/>
                        </a:rPr>
                        <a:t>True Good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b="1">
                          <a:latin typeface="Lato"/>
                          <a:ea typeface="Lato"/>
                          <a:cs typeface="Lato"/>
                          <a:sym typeface="Lato"/>
                        </a:rPr>
                        <a:t>Predicted Bad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89</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39</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US" b="1">
                          <a:latin typeface="Lato"/>
                          <a:ea typeface="Lato"/>
                          <a:cs typeface="Lato"/>
                          <a:sym typeface="Lato"/>
                        </a:rPr>
                        <a:t>Predicted Good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58</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141</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cxnSp>
        <p:nvCxnSpPr>
          <p:cNvPr id="359" name="Google Shape;359;p56"/>
          <p:cNvCxnSpPr/>
          <p:nvPr/>
        </p:nvCxnSpPr>
        <p:spPr>
          <a:xfrm>
            <a:off x="731850" y="2169400"/>
            <a:ext cx="2157300" cy="339000"/>
          </a:xfrm>
          <a:prstGeom prst="straightConnector1">
            <a:avLst/>
          </a:prstGeom>
          <a:noFill/>
          <a:ln w="9525" cap="flat" cmpd="sng">
            <a:solidFill>
              <a:schemeClr val="dk2"/>
            </a:solidFill>
            <a:prstDash val="solid"/>
            <a:round/>
            <a:headEnd type="none" w="med" len="med"/>
            <a:tailEnd type="none" w="med" len="med"/>
          </a:ln>
        </p:spPr>
      </p:cxnSp>
      <p:sp>
        <p:nvSpPr>
          <p:cNvPr id="360" name="Google Shape;360;p56"/>
          <p:cNvSpPr txBox="1"/>
          <p:nvPr/>
        </p:nvSpPr>
        <p:spPr>
          <a:xfrm>
            <a:off x="512025" y="3636050"/>
            <a:ext cx="2332200" cy="862500"/>
          </a:xfrm>
          <a:prstGeom prst="rect">
            <a:avLst/>
          </a:prstGeom>
          <a:noFill/>
          <a:ln>
            <a:noFill/>
          </a:ln>
        </p:spPr>
        <p:txBody>
          <a:bodyPr spcFirstLastPara="1" wrap="square" lIns="0" tIns="0" rIns="0" bIns="0" anchor="t" anchorCtr="0">
            <a:noAutofit/>
          </a:bodyPr>
          <a:lstStyle/>
          <a:p>
            <a:pPr marL="457200" marR="0" lvl="0" indent="-330200" algn="just" rtl="0">
              <a:lnSpc>
                <a:spcPct val="150000"/>
              </a:lnSpc>
              <a:spcBef>
                <a:spcPts val="750"/>
              </a:spcBef>
              <a:spcAft>
                <a:spcPts val="0"/>
              </a:spcAft>
              <a:buSzPts val="1600"/>
              <a:buFont typeface="Lato"/>
              <a:buChar char="●"/>
            </a:pPr>
            <a:r>
              <a:rPr lang="en-US" sz="1600">
                <a:latin typeface="Lato"/>
                <a:ea typeface="Lato"/>
                <a:cs typeface="Lato"/>
                <a:sym typeface="Lato"/>
              </a:rPr>
              <a:t>Accuracy = 75.91%</a:t>
            </a:r>
            <a:endParaRPr sz="1600">
              <a:latin typeface="Lato"/>
              <a:ea typeface="Lato"/>
              <a:cs typeface="Lato"/>
              <a:sym typeface="Lato"/>
            </a:endParaRPr>
          </a:p>
          <a:p>
            <a:pPr marL="457200" lvl="0" indent="-330200" algn="just" rtl="0">
              <a:lnSpc>
                <a:spcPct val="150000"/>
              </a:lnSpc>
              <a:spcBef>
                <a:spcPts val="0"/>
              </a:spcBef>
              <a:spcAft>
                <a:spcPts val="0"/>
              </a:spcAft>
              <a:buSzPts val="1600"/>
              <a:buFont typeface="Lato"/>
              <a:buChar char="●"/>
            </a:pPr>
            <a:r>
              <a:rPr lang="en-US" sz="1600">
                <a:latin typeface="Lato"/>
                <a:ea typeface="Lato"/>
                <a:cs typeface="Lato"/>
                <a:sym typeface="Lato"/>
              </a:rPr>
              <a:t>Recall =78.33%</a:t>
            </a:r>
            <a:endParaRPr sz="1600">
              <a:latin typeface="Lato"/>
              <a:ea typeface="Lato"/>
              <a:cs typeface="Lato"/>
              <a:sym typeface="Lato"/>
            </a:endParaRPr>
          </a:p>
        </p:txBody>
      </p:sp>
      <p:sp>
        <p:nvSpPr>
          <p:cNvPr id="361" name="Google Shape;361;p56"/>
          <p:cNvSpPr txBox="1"/>
          <p:nvPr/>
        </p:nvSpPr>
        <p:spPr>
          <a:xfrm>
            <a:off x="512025" y="1473450"/>
            <a:ext cx="2332200" cy="862500"/>
          </a:xfrm>
          <a:prstGeom prst="rect">
            <a:avLst/>
          </a:prstGeom>
          <a:noFill/>
          <a:ln>
            <a:noFill/>
          </a:ln>
        </p:spPr>
        <p:txBody>
          <a:bodyPr spcFirstLastPara="1" wrap="square" lIns="0" tIns="0" rIns="0" bIns="0" anchor="t" anchorCtr="0">
            <a:noAutofit/>
          </a:bodyPr>
          <a:lstStyle/>
          <a:p>
            <a:pPr marL="457200" lvl="0" indent="-330200" algn="just" rtl="0">
              <a:lnSpc>
                <a:spcPct val="150000"/>
              </a:lnSpc>
              <a:spcBef>
                <a:spcPts val="750"/>
              </a:spcBef>
              <a:spcAft>
                <a:spcPts val="0"/>
              </a:spcAft>
              <a:buSzPts val="1600"/>
              <a:buFont typeface="Lato"/>
              <a:buChar char="●"/>
            </a:pPr>
            <a:r>
              <a:rPr lang="en-US" sz="1600">
                <a:latin typeface="Lato"/>
                <a:ea typeface="Lato"/>
                <a:cs typeface="Lato"/>
                <a:sym typeface="Lato"/>
              </a:rPr>
              <a:t>K=1</a:t>
            </a:r>
            <a:endParaRPr sz="16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65"/>
        <p:cNvGrpSpPr/>
        <p:nvPr/>
      </p:nvGrpSpPr>
      <p:grpSpPr>
        <a:xfrm>
          <a:off x="0" y="0"/>
          <a:ext cx="0" cy="0"/>
          <a:chOff x="0" y="0"/>
          <a:chExt cx="0" cy="0"/>
        </a:xfrm>
      </p:grpSpPr>
      <p:sp>
        <p:nvSpPr>
          <p:cNvPr id="366" name="Google Shape;366;p57"/>
          <p:cNvSpPr txBox="1">
            <a:spLocks noGrp="1"/>
          </p:cNvSpPr>
          <p:nvPr>
            <p:ph type="body" idx="1"/>
          </p:nvPr>
        </p:nvSpPr>
        <p:spPr>
          <a:xfrm>
            <a:off x="512025" y="1120775"/>
            <a:ext cx="3931200" cy="3077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C4A255"/>
              </a:buClr>
              <a:buSzPts val="10000"/>
              <a:buNone/>
            </a:pPr>
            <a:r>
              <a:rPr lang="en-US">
                <a:solidFill>
                  <a:srgbClr val="C4A255"/>
                </a:solidFill>
              </a:rPr>
              <a:t>CLASSIFICATION</a:t>
            </a:r>
            <a:endParaRPr>
              <a:solidFill>
                <a:srgbClr val="C4A255"/>
              </a:solidFill>
            </a:endParaRPr>
          </a:p>
        </p:txBody>
      </p:sp>
      <p:sp>
        <p:nvSpPr>
          <p:cNvPr id="367" name="Google Shape;367;p57"/>
          <p:cNvSpPr txBox="1">
            <a:spLocks noGrp="1"/>
          </p:cNvSpPr>
          <p:nvPr>
            <p:ph type="body" idx="2"/>
          </p:nvPr>
        </p:nvSpPr>
        <p:spPr>
          <a:xfrm>
            <a:off x="512031" y="2020551"/>
            <a:ext cx="4059970" cy="611436"/>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CLASSIFICATION</a:t>
            </a:r>
            <a:endParaRPr/>
          </a:p>
        </p:txBody>
      </p:sp>
      <p:sp>
        <p:nvSpPr>
          <p:cNvPr id="368" name="Google Shape;368;p57"/>
          <p:cNvSpPr txBox="1"/>
          <p:nvPr/>
        </p:nvSpPr>
        <p:spPr>
          <a:xfrm>
            <a:off x="561368" y="2582559"/>
            <a:ext cx="4010700" cy="345900"/>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FEFEFE"/>
              </a:buClr>
              <a:buSzPts val="1500"/>
              <a:buFont typeface="Arial"/>
              <a:buNone/>
            </a:pPr>
            <a:r>
              <a:rPr lang="en-US" sz="1500" b="1">
                <a:solidFill>
                  <a:srgbClr val="FEFEFE"/>
                </a:solidFill>
                <a:latin typeface="Raleway Black"/>
                <a:ea typeface="Raleway Black"/>
                <a:cs typeface="Raleway Black"/>
                <a:sym typeface="Raleway Black"/>
              </a:rPr>
              <a:t>DECISION TREE &amp; RANDOM FOREST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p:nvPr/>
        </p:nvSpPr>
        <p:spPr>
          <a:xfrm>
            <a:off x="373325" y="4645750"/>
            <a:ext cx="2530200" cy="291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4" name="Google Shape;374;p58"/>
          <p:cNvPicPr preferRelativeResize="0"/>
          <p:nvPr/>
        </p:nvPicPr>
        <p:blipFill rotWithShape="1">
          <a:blip r:embed="rId3">
            <a:alphaModFix/>
          </a:blip>
          <a:srcRect t="5742" b="9056"/>
          <a:stretch/>
        </p:blipFill>
        <p:spPr>
          <a:xfrm>
            <a:off x="1445050" y="1502700"/>
            <a:ext cx="6634801" cy="3509701"/>
          </a:xfrm>
          <a:prstGeom prst="rect">
            <a:avLst/>
          </a:prstGeom>
          <a:noFill/>
          <a:ln>
            <a:noFill/>
          </a:ln>
        </p:spPr>
      </p:pic>
      <p:sp>
        <p:nvSpPr>
          <p:cNvPr id="375" name="Google Shape;375;p58"/>
          <p:cNvSpPr txBox="1">
            <a:spLocks noGrp="1"/>
          </p:cNvSpPr>
          <p:nvPr>
            <p:ph type="body" idx="1"/>
          </p:nvPr>
        </p:nvSpPr>
        <p:spPr>
          <a:xfrm>
            <a:off x="512000" y="312300"/>
            <a:ext cx="7021800" cy="750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8D8D8"/>
              </a:buClr>
              <a:buSzPts val="7500"/>
              <a:buNone/>
            </a:pPr>
            <a:r>
              <a:rPr lang="en-US" sz="6000"/>
              <a:t>Decision Tree</a:t>
            </a:r>
            <a:endParaRPr sz="6000"/>
          </a:p>
        </p:txBody>
      </p:sp>
      <p:sp>
        <p:nvSpPr>
          <p:cNvPr id="376" name="Google Shape;376;p58"/>
          <p:cNvSpPr txBox="1">
            <a:spLocks noGrp="1"/>
          </p:cNvSpPr>
          <p:nvPr>
            <p:ph type="body" idx="2"/>
          </p:nvPr>
        </p:nvSpPr>
        <p:spPr>
          <a:xfrm>
            <a:off x="503259" y="842625"/>
            <a:ext cx="7265700" cy="4236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1200"/>
              <a:buNone/>
            </a:pPr>
            <a:r>
              <a:rPr lang="en-US" sz="3500"/>
              <a:t>Decision Tree</a:t>
            </a:r>
            <a:endParaRPr sz="3500"/>
          </a:p>
        </p:txBody>
      </p:sp>
      <p:cxnSp>
        <p:nvCxnSpPr>
          <p:cNvPr id="377" name="Google Shape;377;p58"/>
          <p:cNvCxnSpPr/>
          <p:nvPr/>
        </p:nvCxnSpPr>
        <p:spPr>
          <a:xfrm rot="10800000" flipH="1">
            <a:off x="511988" y="842626"/>
            <a:ext cx="7021800" cy="3300"/>
          </a:xfrm>
          <a:prstGeom prst="straightConnector1">
            <a:avLst/>
          </a:prstGeom>
          <a:noFill/>
          <a:ln w="9525" cap="flat" cmpd="sng">
            <a:solidFill>
              <a:srgbClr val="AF3D35"/>
            </a:solidFill>
            <a:prstDash val="solid"/>
            <a:miter lim="800000"/>
            <a:headEnd type="oval" w="med" len="med"/>
            <a:tailEnd type="none" w="sm" len="sm"/>
          </a:ln>
        </p:spPr>
      </p:cxnSp>
      <p:sp>
        <p:nvSpPr>
          <p:cNvPr id="378" name="Google Shape;378;p58"/>
          <p:cNvSpPr txBox="1"/>
          <p:nvPr/>
        </p:nvSpPr>
        <p:spPr>
          <a:xfrm>
            <a:off x="234250" y="331850"/>
            <a:ext cx="5621700" cy="6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58"/>
          <p:cNvSpPr/>
          <p:nvPr/>
        </p:nvSpPr>
        <p:spPr>
          <a:xfrm>
            <a:off x="7549325" y="373325"/>
            <a:ext cx="1341300" cy="29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p:nvPr/>
        </p:nvSpPr>
        <p:spPr>
          <a:xfrm>
            <a:off x="2178455" y="1616888"/>
            <a:ext cx="3736200" cy="3024300"/>
          </a:xfrm>
          <a:prstGeom prst="rect">
            <a:avLst/>
          </a:prstGeom>
          <a:noFill/>
          <a:ln>
            <a:noFill/>
          </a:ln>
        </p:spPr>
        <p:txBody>
          <a:bodyPr spcFirstLastPara="1" wrap="square" lIns="0" tIns="0" rIns="0" bIns="0" anchor="t" anchorCtr="0">
            <a:noAutofit/>
          </a:bodyPr>
          <a:lstStyle/>
          <a:p>
            <a:pPr marL="457200" marR="0" lvl="0" indent="0" algn="just" rtl="0">
              <a:lnSpc>
                <a:spcPct val="155555"/>
              </a:lnSpc>
              <a:spcBef>
                <a:spcPts val="750"/>
              </a:spcBef>
              <a:spcAft>
                <a:spcPts val="0"/>
              </a:spcAft>
              <a:buNone/>
            </a:pPr>
            <a:endParaRPr sz="1600">
              <a:solidFill>
                <a:srgbClr val="666666"/>
              </a:solidFill>
              <a:latin typeface="Lato"/>
              <a:ea typeface="Lato"/>
              <a:cs typeface="Lato"/>
              <a:sym typeface="Lato"/>
            </a:endParaRPr>
          </a:p>
          <a:p>
            <a:pPr marL="0" marR="0" lvl="0" indent="0" algn="just" rtl="0">
              <a:lnSpc>
                <a:spcPct val="155555"/>
              </a:lnSpc>
              <a:spcBef>
                <a:spcPts val="750"/>
              </a:spcBef>
              <a:spcAft>
                <a:spcPts val="0"/>
              </a:spcAft>
              <a:buNone/>
            </a:pPr>
            <a:endParaRPr sz="1600">
              <a:solidFill>
                <a:srgbClr val="666666"/>
              </a:solidFill>
              <a:latin typeface="Lato"/>
              <a:ea typeface="Lato"/>
              <a:cs typeface="Lato"/>
              <a:sym typeface="Lato"/>
            </a:endParaRPr>
          </a:p>
          <a:p>
            <a:pPr marL="0" marR="0" lvl="0" indent="0" algn="just" rtl="0">
              <a:lnSpc>
                <a:spcPct val="155555"/>
              </a:lnSpc>
              <a:spcBef>
                <a:spcPts val="750"/>
              </a:spcBef>
              <a:spcAft>
                <a:spcPts val="0"/>
              </a:spcAft>
              <a:buNone/>
            </a:pPr>
            <a:endParaRPr sz="1600">
              <a:solidFill>
                <a:srgbClr val="666666"/>
              </a:solidFill>
              <a:latin typeface="Lato"/>
              <a:ea typeface="Lato"/>
              <a:cs typeface="Lato"/>
              <a:sym typeface="Lato"/>
            </a:endParaRPr>
          </a:p>
          <a:p>
            <a:pPr marL="0" marR="0" lvl="0" indent="0" algn="just" rtl="0">
              <a:lnSpc>
                <a:spcPct val="155555"/>
              </a:lnSpc>
              <a:spcBef>
                <a:spcPts val="750"/>
              </a:spcBef>
              <a:spcAft>
                <a:spcPts val="0"/>
              </a:spcAft>
              <a:buNone/>
            </a:pPr>
            <a:endParaRPr sz="1600">
              <a:solidFill>
                <a:srgbClr val="666666"/>
              </a:solidFill>
              <a:latin typeface="Lato"/>
              <a:ea typeface="Lato"/>
              <a:cs typeface="Lato"/>
              <a:sym typeface="Lato"/>
            </a:endParaRPr>
          </a:p>
          <a:p>
            <a:pPr marL="457200" marR="0" lvl="0" indent="-330200" algn="just" rtl="0">
              <a:lnSpc>
                <a:spcPct val="155555"/>
              </a:lnSpc>
              <a:spcBef>
                <a:spcPts val="750"/>
              </a:spcBef>
              <a:spcAft>
                <a:spcPts val="0"/>
              </a:spcAft>
              <a:buSzPts val="1600"/>
              <a:buFont typeface="Lato"/>
              <a:buChar char="●"/>
            </a:pPr>
            <a:r>
              <a:rPr lang="en-US" sz="1600">
                <a:latin typeface="Lato"/>
                <a:ea typeface="Lato"/>
                <a:cs typeface="Lato"/>
                <a:sym typeface="Lato"/>
              </a:rPr>
              <a:t>Accuracy = 70.94% </a:t>
            </a:r>
            <a:endParaRPr sz="1600">
              <a:latin typeface="Lato"/>
              <a:ea typeface="Lato"/>
              <a:cs typeface="Lato"/>
              <a:sym typeface="Lato"/>
            </a:endParaRPr>
          </a:p>
          <a:p>
            <a:pPr marL="457200" marR="0" lvl="0" indent="-330200" algn="just" rtl="0">
              <a:lnSpc>
                <a:spcPct val="155555"/>
              </a:lnSpc>
              <a:spcBef>
                <a:spcPts val="0"/>
              </a:spcBef>
              <a:spcAft>
                <a:spcPts val="0"/>
              </a:spcAft>
              <a:buSzPts val="1600"/>
              <a:buFont typeface="Lato"/>
              <a:buChar char="●"/>
            </a:pPr>
            <a:r>
              <a:rPr lang="en-US" sz="1600">
                <a:latin typeface="Lato"/>
                <a:ea typeface="Lato"/>
                <a:cs typeface="Lato"/>
                <a:sym typeface="Lato"/>
              </a:rPr>
              <a:t>Recall = 63.83%</a:t>
            </a:r>
            <a:endParaRPr sz="1600">
              <a:latin typeface="Lato"/>
              <a:ea typeface="Lato"/>
              <a:cs typeface="Lato"/>
              <a:sym typeface="Lato"/>
            </a:endParaRPr>
          </a:p>
        </p:txBody>
      </p:sp>
      <p:sp>
        <p:nvSpPr>
          <p:cNvPr id="385" name="Google Shape;385;p59"/>
          <p:cNvSpPr txBox="1">
            <a:spLocks noGrp="1"/>
          </p:cNvSpPr>
          <p:nvPr>
            <p:ph type="body" idx="1"/>
          </p:nvPr>
        </p:nvSpPr>
        <p:spPr>
          <a:xfrm>
            <a:off x="512025" y="65800"/>
            <a:ext cx="6855900" cy="1013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8D8D8"/>
              </a:buClr>
              <a:buSzPts val="7500"/>
              <a:buNone/>
            </a:pPr>
            <a:r>
              <a:rPr lang="en-US" sz="6000"/>
              <a:t>Decision Tree</a:t>
            </a:r>
            <a:endParaRPr sz="6000"/>
          </a:p>
        </p:txBody>
      </p:sp>
      <p:sp>
        <p:nvSpPr>
          <p:cNvPr id="386" name="Google Shape;386;p59"/>
          <p:cNvSpPr txBox="1">
            <a:spLocks noGrp="1"/>
          </p:cNvSpPr>
          <p:nvPr>
            <p:ph type="body" idx="2"/>
          </p:nvPr>
        </p:nvSpPr>
        <p:spPr>
          <a:xfrm>
            <a:off x="512017" y="667599"/>
            <a:ext cx="6855900" cy="7113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3500"/>
              <a:buNone/>
            </a:pPr>
            <a:r>
              <a:rPr lang="en-US"/>
              <a:t>Confusion Matrix</a:t>
            </a:r>
            <a:endParaRPr/>
          </a:p>
        </p:txBody>
      </p:sp>
      <p:cxnSp>
        <p:nvCxnSpPr>
          <p:cNvPr id="387" name="Google Shape;387;p59"/>
          <p:cNvCxnSpPr/>
          <p:nvPr/>
        </p:nvCxnSpPr>
        <p:spPr>
          <a:xfrm>
            <a:off x="503238" y="666885"/>
            <a:ext cx="6192000" cy="6600"/>
          </a:xfrm>
          <a:prstGeom prst="straightConnector1">
            <a:avLst/>
          </a:prstGeom>
          <a:noFill/>
          <a:ln w="9525" cap="flat" cmpd="sng">
            <a:solidFill>
              <a:srgbClr val="AF3D35"/>
            </a:solidFill>
            <a:prstDash val="solid"/>
            <a:miter lim="800000"/>
            <a:headEnd type="oval" w="med" len="med"/>
            <a:tailEnd type="none" w="sm" len="sm"/>
          </a:ln>
        </p:spPr>
      </p:cxnSp>
      <p:sp>
        <p:nvSpPr>
          <p:cNvPr id="388" name="Google Shape;388;p59"/>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9"/>
          <p:cNvSpPr/>
          <p:nvPr/>
        </p:nvSpPr>
        <p:spPr>
          <a:xfrm>
            <a:off x="299150" y="4641200"/>
            <a:ext cx="26307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90" name="Google Shape;390;p59"/>
          <p:cNvGraphicFramePr/>
          <p:nvPr/>
        </p:nvGraphicFramePr>
        <p:xfrm>
          <a:off x="1155463" y="1816113"/>
          <a:ext cx="6046075" cy="1154975"/>
        </p:xfrm>
        <a:graphic>
          <a:graphicData uri="http://schemas.openxmlformats.org/drawingml/2006/table">
            <a:tbl>
              <a:tblPr>
                <a:noFill/>
                <a:tableStyleId>{14EF4CC7-6B04-4F51-9E85-89739D0CF456}</a:tableStyleId>
              </a:tblPr>
              <a:tblGrid>
                <a:gridCol w="2197425">
                  <a:extLst>
                    <a:ext uri="{9D8B030D-6E8A-4147-A177-3AD203B41FA5}">
                      <a16:colId xmlns:a16="http://schemas.microsoft.com/office/drawing/2014/main" val="20000"/>
                    </a:ext>
                  </a:extLst>
                </a:gridCol>
                <a:gridCol w="1909950">
                  <a:extLst>
                    <a:ext uri="{9D8B030D-6E8A-4147-A177-3AD203B41FA5}">
                      <a16:colId xmlns:a16="http://schemas.microsoft.com/office/drawing/2014/main" val="20001"/>
                    </a:ext>
                  </a:extLst>
                </a:gridCol>
                <a:gridCol w="1938700">
                  <a:extLst>
                    <a:ext uri="{9D8B030D-6E8A-4147-A177-3AD203B41FA5}">
                      <a16:colId xmlns:a16="http://schemas.microsoft.com/office/drawing/2014/main" val="20002"/>
                    </a:ext>
                  </a:extLst>
                </a:gridCol>
              </a:tblGrid>
              <a:tr h="387875">
                <a:tc>
                  <a:txBody>
                    <a:bodyPr/>
                    <a:lstStyle/>
                    <a:p>
                      <a:pPr marL="0" lvl="0" indent="0" algn="ctr" rtl="0">
                        <a:spcBef>
                          <a:spcPts val="0"/>
                        </a:spcBef>
                        <a:spcAft>
                          <a:spcPts val="0"/>
                        </a:spcAft>
                        <a:buNone/>
                      </a:pP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b="1">
                          <a:latin typeface="Lato"/>
                          <a:ea typeface="Lato"/>
                          <a:cs typeface="Lato"/>
                          <a:sym typeface="Lato"/>
                        </a:rPr>
                        <a:t>True Bad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b="1">
                          <a:latin typeface="Lato"/>
                          <a:ea typeface="Lato"/>
                          <a:cs typeface="Lato"/>
                          <a:sym typeface="Lato"/>
                        </a:rPr>
                        <a:t>True Good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3550">
                <a:tc>
                  <a:txBody>
                    <a:bodyPr/>
                    <a:lstStyle/>
                    <a:p>
                      <a:pPr marL="0" lvl="0" indent="0" algn="ctr" rtl="0">
                        <a:spcBef>
                          <a:spcPts val="0"/>
                        </a:spcBef>
                        <a:spcAft>
                          <a:spcPts val="0"/>
                        </a:spcAft>
                        <a:buNone/>
                      </a:pPr>
                      <a:r>
                        <a:rPr lang="en-US" b="1">
                          <a:latin typeface="Lato"/>
                          <a:ea typeface="Lato"/>
                          <a:cs typeface="Lato"/>
                          <a:sym typeface="Lato"/>
                        </a:rPr>
                        <a:t>Predicted Bad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107</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68</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383550">
                <a:tc>
                  <a:txBody>
                    <a:bodyPr/>
                    <a:lstStyle/>
                    <a:p>
                      <a:pPr marL="0" lvl="0" indent="0" algn="ctr" rtl="0">
                        <a:spcBef>
                          <a:spcPts val="0"/>
                        </a:spcBef>
                        <a:spcAft>
                          <a:spcPts val="0"/>
                        </a:spcAft>
                        <a:buNone/>
                      </a:pPr>
                      <a:r>
                        <a:rPr lang="en-US" b="1">
                          <a:latin typeface="Lato"/>
                          <a:ea typeface="Lato"/>
                          <a:cs typeface="Lato"/>
                          <a:sym typeface="Lato"/>
                        </a:rPr>
                        <a:t>Predicted Good</a:t>
                      </a:r>
                      <a:endParaRPr b="1">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a:latin typeface="Lato"/>
                          <a:ea typeface="Lato"/>
                          <a:cs typeface="Lato"/>
                          <a:sym typeface="Lato"/>
                        </a:rPr>
                        <a:t>25</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US">
                          <a:latin typeface="Lato"/>
                          <a:ea typeface="Lato"/>
                          <a:cs typeface="Lato"/>
                          <a:sym typeface="Lato"/>
                        </a:rPr>
                        <a:t>120</a:t>
                      </a:r>
                      <a:endParaRPr>
                        <a:latin typeface="Lato"/>
                        <a:ea typeface="Lato"/>
                        <a:cs typeface="Lato"/>
                        <a:sym typeface="Lat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cxnSp>
        <p:nvCxnSpPr>
          <p:cNvPr id="391" name="Google Shape;391;p59"/>
          <p:cNvCxnSpPr/>
          <p:nvPr/>
        </p:nvCxnSpPr>
        <p:spPr>
          <a:xfrm>
            <a:off x="1141925" y="1834875"/>
            <a:ext cx="2196300" cy="361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0"/>
          <p:cNvSpPr txBox="1">
            <a:spLocks noGrp="1"/>
          </p:cNvSpPr>
          <p:nvPr>
            <p:ph type="body" idx="1"/>
          </p:nvPr>
        </p:nvSpPr>
        <p:spPr>
          <a:xfrm>
            <a:off x="503185" y="423700"/>
            <a:ext cx="8282100" cy="597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8D8D8"/>
              </a:buClr>
              <a:buSzPts val="7500"/>
              <a:buNone/>
            </a:pPr>
            <a:r>
              <a:rPr lang="en-US" sz="6000"/>
              <a:t>Random Forest</a:t>
            </a:r>
            <a:endParaRPr sz="6000"/>
          </a:p>
        </p:txBody>
      </p:sp>
      <p:sp>
        <p:nvSpPr>
          <p:cNvPr id="397" name="Google Shape;397;p60"/>
          <p:cNvSpPr txBox="1">
            <a:spLocks noGrp="1"/>
          </p:cNvSpPr>
          <p:nvPr>
            <p:ph type="body" idx="2"/>
          </p:nvPr>
        </p:nvSpPr>
        <p:spPr>
          <a:xfrm>
            <a:off x="503260" y="842625"/>
            <a:ext cx="7519500" cy="4236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1200"/>
              <a:buNone/>
            </a:pPr>
            <a:r>
              <a:rPr lang="en-US" sz="3500"/>
              <a:t>Random Forest</a:t>
            </a:r>
            <a:endParaRPr sz="3500"/>
          </a:p>
          <a:p>
            <a:pPr marL="0" lvl="0" indent="0" algn="l" rtl="0">
              <a:lnSpc>
                <a:spcPct val="90000"/>
              </a:lnSpc>
              <a:spcBef>
                <a:spcPts val="0"/>
              </a:spcBef>
              <a:spcAft>
                <a:spcPts val="0"/>
              </a:spcAft>
              <a:buClr>
                <a:srgbClr val="262626"/>
              </a:buClr>
              <a:buSzPts val="1200"/>
              <a:buNone/>
            </a:pPr>
            <a:endParaRPr sz="3500"/>
          </a:p>
        </p:txBody>
      </p:sp>
      <p:cxnSp>
        <p:nvCxnSpPr>
          <p:cNvPr id="398" name="Google Shape;398;p60"/>
          <p:cNvCxnSpPr/>
          <p:nvPr/>
        </p:nvCxnSpPr>
        <p:spPr>
          <a:xfrm>
            <a:off x="503238" y="844190"/>
            <a:ext cx="7839300" cy="18000"/>
          </a:xfrm>
          <a:prstGeom prst="straightConnector1">
            <a:avLst/>
          </a:prstGeom>
          <a:noFill/>
          <a:ln w="9525" cap="flat" cmpd="sng">
            <a:solidFill>
              <a:srgbClr val="AF3D35"/>
            </a:solidFill>
            <a:prstDash val="solid"/>
            <a:miter lim="800000"/>
            <a:headEnd type="oval" w="med" len="med"/>
            <a:tailEnd type="none" w="sm" len="sm"/>
          </a:ln>
        </p:spPr>
      </p:cxnSp>
      <p:sp>
        <p:nvSpPr>
          <p:cNvPr id="399" name="Google Shape;399;p60"/>
          <p:cNvSpPr txBox="1"/>
          <p:nvPr/>
        </p:nvSpPr>
        <p:spPr>
          <a:xfrm>
            <a:off x="512025" y="1578475"/>
            <a:ext cx="4572900" cy="2808900"/>
          </a:xfrm>
          <a:prstGeom prst="rect">
            <a:avLst/>
          </a:prstGeom>
          <a:noFill/>
          <a:ln>
            <a:noFill/>
          </a:ln>
        </p:spPr>
        <p:txBody>
          <a:bodyPr spcFirstLastPara="1" wrap="square" lIns="0" tIns="0" rIns="0" bIns="0" anchor="t" anchorCtr="0">
            <a:noAutofit/>
          </a:bodyPr>
          <a:lstStyle/>
          <a:p>
            <a:pPr marL="457200" marR="0" lvl="0" indent="0" algn="l" rtl="0">
              <a:lnSpc>
                <a:spcPct val="150000"/>
              </a:lnSpc>
              <a:spcBef>
                <a:spcPts val="0"/>
              </a:spcBef>
              <a:spcAft>
                <a:spcPts val="0"/>
              </a:spcAft>
              <a:buNone/>
            </a:pPr>
            <a:endParaRPr sz="1600" b="1">
              <a:solidFill>
                <a:srgbClr val="262626"/>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666666"/>
              </a:buClr>
              <a:buSzPts val="1800"/>
              <a:buFont typeface="Lato"/>
              <a:buChar char="●"/>
            </a:pPr>
            <a:r>
              <a:rPr lang="en-US" sz="1800" b="1">
                <a:solidFill>
                  <a:srgbClr val="666666"/>
                </a:solidFill>
                <a:latin typeface="Lato"/>
                <a:ea typeface="Lato"/>
                <a:cs typeface="Lato"/>
                <a:sym typeface="Lato"/>
              </a:rPr>
              <a:t>Ensemble Algorithm</a:t>
            </a:r>
            <a:endParaRPr sz="1800" b="1">
              <a:solidFill>
                <a:srgbClr val="666666"/>
              </a:solidFill>
              <a:latin typeface="Lato"/>
              <a:ea typeface="Lato"/>
              <a:cs typeface="Lato"/>
              <a:sym typeface="Lato"/>
            </a:endParaRPr>
          </a:p>
          <a:p>
            <a:pPr marL="457200" lvl="0" indent="-342900" algn="l" rtl="0">
              <a:lnSpc>
                <a:spcPct val="150000"/>
              </a:lnSpc>
              <a:spcBef>
                <a:spcPts val="0"/>
              </a:spcBef>
              <a:spcAft>
                <a:spcPts val="0"/>
              </a:spcAft>
              <a:buClr>
                <a:srgbClr val="666666"/>
              </a:buClr>
              <a:buSzPts val="1800"/>
              <a:buFont typeface="Lato"/>
              <a:buChar char="●"/>
            </a:pPr>
            <a:r>
              <a:rPr lang="en-US" sz="1800" b="1">
                <a:solidFill>
                  <a:srgbClr val="666666"/>
                </a:solidFill>
                <a:latin typeface="Lato"/>
                <a:ea typeface="Lato"/>
                <a:cs typeface="Lato"/>
                <a:sym typeface="Lato"/>
              </a:rPr>
              <a:t>Reduce chances of over-fitting</a:t>
            </a:r>
            <a:endParaRPr sz="1800" b="1">
              <a:solidFill>
                <a:srgbClr val="666666"/>
              </a:solidFill>
              <a:latin typeface="Lato"/>
              <a:ea typeface="Lato"/>
              <a:cs typeface="Lato"/>
              <a:sym typeface="Lato"/>
            </a:endParaRPr>
          </a:p>
          <a:p>
            <a:pPr marL="457200" lvl="0" indent="-342900" algn="l" rtl="0">
              <a:lnSpc>
                <a:spcPct val="150000"/>
              </a:lnSpc>
              <a:spcBef>
                <a:spcPts val="0"/>
              </a:spcBef>
              <a:spcAft>
                <a:spcPts val="0"/>
              </a:spcAft>
              <a:buClr>
                <a:srgbClr val="666666"/>
              </a:buClr>
              <a:buSzPts val="1800"/>
              <a:buFont typeface="Lato"/>
              <a:buChar char="●"/>
            </a:pPr>
            <a:r>
              <a:rPr lang="en-US" sz="1800" b="1">
                <a:solidFill>
                  <a:srgbClr val="666666"/>
                </a:solidFill>
                <a:latin typeface="Lato"/>
                <a:ea typeface="Lato"/>
                <a:cs typeface="Lato"/>
                <a:sym typeface="Lato"/>
              </a:rPr>
              <a:t>Higher model performance or accuracy</a:t>
            </a:r>
            <a:endParaRPr sz="1800" b="1">
              <a:solidFill>
                <a:srgbClr val="666666"/>
              </a:solidFill>
              <a:latin typeface="Lato"/>
              <a:ea typeface="Lato"/>
              <a:cs typeface="Lato"/>
              <a:sym typeface="Lato"/>
            </a:endParaRPr>
          </a:p>
          <a:p>
            <a:pPr marL="457200" lvl="0" indent="-342900" algn="just" rtl="0">
              <a:lnSpc>
                <a:spcPct val="155555"/>
              </a:lnSpc>
              <a:spcBef>
                <a:spcPts val="0"/>
              </a:spcBef>
              <a:spcAft>
                <a:spcPts val="0"/>
              </a:spcAft>
              <a:buClr>
                <a:srgbClr val="666666"/>
              </a:buClr>
              <a:buSzPts val="1800"/>
              <a:buFont typeface="Lato"/>
              <a:buChar char="●"/>
            </a:pPr>
            <a:r>
              <a:rPr lang="en-US" sz="1600" b="1">
                <a:solidFill>
                  <a:srgbClr val="666666"/>
                </a:solidFill>
                <a:latin typeface="Lato"/>
                <a:ea typeface="Lato"/>
                <a:cs typeface="Lato"/>
                <a:sym typeface="Lato"/>
              </a:rPr>
              <a:t>Accuracy = 83.75%</a:t>
            </a:r>
            <a:endParaRPr sz="1800" b="1">
              <a:solidFill>
                <a:srgbClr val="666666"/>
              </a:solidFill>
              <a:latin typeface="Lato"/>
              <a:ea typeface="Lato"/>
              <a:cs typeface="Lato"/>
              <a:sym typeface="Lato"/>
            </a:endParaRPr>
          </a:p>
          <a:p>
            <a:pPr marL="457200" marR="0" lvl="0" indent="0" algn="l" rtl="0">
              <a:lnSpc>
                <a:spcPct val="90000"/>
              </a:lnSpc>
              <a:spcBef>
                <a:spcPts val="0"/>
              </a:spcBef>
              <a:spcAft>
                <a:spcPts val="0"/>
              </a:spcAft>
              <a:buNone/>
            </a:pPr>
            <a:endParaRPr b="1">
              <a:solidFill>
                <a:srgbClr val="262626"/>
              </a:solidFill>
              <a:latin typeface="Calibri"/>
              <a:ea typeface="Calibri"/>
              <a:cs typeface="Calibri"/>
              <a:sym typeface="Calibri"/>
            </a:endParaRPr>
          </a:p>
        </p:txBody>
      </p:sp>
      <p:sp>
        <p:nvSpPr>
          <p:cNvPr id="400" name="Google Shape;400;p60"/>
          <p:cNvSpPr txBox="1"/>
          <p:nvPr/>
        </p:nvSpPr>
        <p:spPr>
          <a:xfrm>
            <a:off x="4834121" y="3409486"/>
            <a:ext cx="3796201" cy="16619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262626"/>
              </a:buClr>
              <a:buSzPts val="1200"/>
              <a:buFont typeface="Arial"/>
              <a:buNone/>
            </a:pPr>
            <a:endParaRPr/>
          </a:p>
        </p:txBody>
      </p:sp>
      <p:sp>
        <p:nvSpPr>
          <p:cNvPr id="401" name="Google Shape;401;p60"/>
          <p:cNvSpPr txBox="1"/>
          <p:nvPr/>
        </p:nvSpPr>
        <p:spPr>
          <a:xfrm>
            <a:off x="4834121" y="3774387"/>
            <a:ext cx="3796201" cy="612969"/>
          </a:xfrm>
          <a:prstGeom prst="rect">
            <a:avLst/>
          </a:prstGeom>
          <a:noFill/>
          <a:ln>
            <a:noFill/>
          </a:ln>
        </p:spPr>
        <p:txBody>
          <a:bodyPr spcFirstLastPara="1" wrap="square" lIns="0" tIns="0" rIns="0" bIns="0" anchor="t" anchorCtr="0">
            <a:noAutofit/>
          </a:bodyPr>
          <a:lstStyle/>
          <a:p>
            <a:pPr marL="0" marR="0" lvl="0" indent="0" algn="just" rtl="0">
              <a:lnSpc>
                <a:spcPct val="155555"/>
              </a:lnSpc>
              <a:spcBef>
                <a:spcPts val="0"/>
              </a:spcBef>
              <a:spcAft>
                <a:spcPts val="0"/>
              </a:spcAft>
              <a:buClr>
                <a:srgbClr val="7F7F7F"/>
              </a:buClr>
              <a:buSzPts val="900"/>
              <a:buFont typeface="Arial"/>
              <a:buNone/>
            </a:pPr>
            <a:endParaRPr/>
          </a:p>
        </p:txBody>
      </p:sp>
      <p:sp>
        <p:nvSpPr>
          <p:cNvPr id="402" name="Google Shape;402;p60"/>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0"/>
          <p:cNvSpPr/>
          <p:nvPr/>
        </p:nvSpPr>
        <p:spPr>
          <a:xfrm>
            <a:off x="299150" y="4641200"/>
            <a:ext cx="26307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60"/>
          <p:cNvPicPr preferRelativeResize="0"/>
          <p:nvPr/>
        </p:nvPicPr>
        <p:blipFill rotWithShape="1">
          <a:blip r:embed="rId3">
            <a:alphaModFix/>
          </a:blip>
          <a:srcRect l="-6069" r="6069"/>
          <a:stretch/>
        </p:blipFill>
        <p:spPr>
          <a:xfrm>
            <a:off x="5038549" y="1266225"/>
            <a:ext cx="3302175" cy="330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p:nvPr/>
        </p:nvSpPr>
        <p:spPr>
          <a:xfrm>
            <a:off x="299150" y="4641200"/>
            <a:ext cx="26307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1"/>
          <p:cNvSpPr txBox="1">
            <a:spLocks noGrp="1"/>
          </p:cNvSpPr>
          <p:nvPr>
            <p:ph type="body" idx="1"/>
          </p:nvPr>
        </p:nvSpPr>
        <p:spPr>
          <a:xfrm>
            <a:off x="512025" y="17000"/>
            <a:ext cx="6855900" cy="1013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D8D8D8"/>
              </a:buClr>
              <a:buSzPts val="7500"/>
              <a:buNone/>
            </a:pPr>
            <a:r>
              <a:rPr lang="en-US" sz="6000"/>
              <a:t>Random Forest</a:t>
            </a:r>
            <a:endParaRPr sz="6000"/>
          </a:p>
        </p:txBody>
      </p:sp>
      <p:pic>
        <p:nvPicPr>
          <p:cNvPr id="411" name="Google Shape;411;p61"/>
          <p:cNvPicPr preferRelativeResize="0"/>
          <p:nvPr/>
        </p:nvPicPr>
        <p:blipFill>
          <a:blip r:embed="rId3">
            <a:alphaModFix/>
          </a:blip>
          <a:stretch>
            <a:fillRect/>
          </a:stretch>
        </p:blipFill>
        <p:spPr>
          <a:xfrm>
            <a:off x="1098822" y="1030400"/>
            <a:ext cx="6405203" cy="3976826"/>
          </a:xfrm>
          <a:prstGeom prst="rect">
            <a:avLst/>
          </a:prstGeom>
          <a:noFill/>
          <a:ln>
            <a:noFill/>
          </a:ln>
        </p:spPr>
      </p:pic>
      <p:sp>
        <p:nvSpPr>
          <p:cNvPr id="412" name="Google Shape;412;p61"/>
          <p:cNvSpPr txBox="1">
            <a:spLocks noGrp="1"/>
          </p:cNvSpPr>
          <p:nvPr>
            <p:ph type="body" idx="2"/>
          </p:nvPr>
        </p:nvSpPr>
        <p:spPr>
          <a:xfrm>
            <a:off x="512017" y="667599"/>
            <a:ext cx="6855900" cy="7113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3500"/>
              <a:buNone/>
            </a:pPr>
            <a:r>
              <a:rPr lang="en-US"/>
              <a:t>Variable importance</a:t>
            </a:r>
            <a:endParaRPr/>
          </a:p>
        </p:txBody>
      </p:sp>
      <p:cxnSp>
        <p:nvCxnSpPr>
          <p:cNvPr id="413" name="Google Shape;413;p61"/>
          <p:cNvCxnSpPr/>
          <p:nvPr/>
        </p:nvCxnSpPr>
        <p:spPr>
          <a:xfrm>
            <a:off x="503238" y="666885"/>
            <a:ext cx="6192000" cy="6600"/>
          </a:xfrm>
          <a:prstGeom prst="straightConnector1">
            <a:avLst/>
          </a:prstGeom>
          <a:noFill/>
          <a:ln w="9525" cap="flat" cmpd="sng">
            <a:solidFill>
              <a:srgbClr val="AF3D35"/>
            </a:solidFill>
            <a:prstDash val="solid"/>
            <a:miter lim="800000"/>
            <a:headEnd type="oval" w="med" len="med"/>
            <a:tailEnd type="none" w="sm" len="sm"/>
          </a:ln>
        </p:spPr>
      </p:cxnSp>
      <p:sp>
        <p:nvSpPr>
          <p:cNvPr id="414" name="Google Shape;414;p61"/>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18"/>
        <p:cNvGrpSpPr/>
        <p:nvPr/>
      </p:nvGrpSpPr>
      <p:grpSpPr>
        <a:xfrm>
          <a:off x="0" y="0"/>
          <a:ext cx="0" cy="0"/>
          <a:chOff x="0" y="0"/>
          <a:chExt cx="0" cy="0"/>
        </a:xfrm>
      </p:grpSpPr>
      <p:sp>
        <p:nvSpPr>
          <p:cNvPr id="419" name="Google Shape;419;p62"/>
          <p:cNvSpPr txBox="1">
            <a:spLocks noGrp="1"/>
          </p:cNvSpPr>
          <p:nvPr>
            <p:ph type="body" idx="1"/>
          </p:nvPr>
        </p:nvSpPr>
        <p:spPr>
          <a:xfrm>
            <a:off x="512025" y="1194925"/>
            <a:ext cx="3378300" cy="3077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532837"/>
              </a:buClr>
              <a:buSzPts val="15000"/>
              <a:buNone/>
            </a:pPr>
            <a:r>
              <a:rPr lang="en-US">
                <a:solidFill>
                  <a:srgbClr val="532837"/>
                </a:solidFill>
              </a:rPr>
              <a:t>CONCLU</a:t>
            </a:r>
            <a:endParaRPr>
              <a:solidFill>
                <a:srgbClr val="532837"/>
              </a:solidFill>
            </a:endParaRPr>
          </a:p>
          <a:p>
            <a:pPr marL="0" lvl="0" indent="0" algn="l" rtl="0">
              <a:lnSpc>
                <a:spcPct val="80000"/>
              </a:lnSpc>
              <a:spcBef>
                <a:spcPts val="0"/>
              </a:spcBef>
              <a:spcAft>
                <a:spcPts val="0"/>
              </a:spcAft>
              <a:buClr>
                <a:srgbClr val="532837"/>
              </a:buClr>
              <a:buSzPts val="15000"/>
              <a:buNone/>
            </a:pPr>
            <a:r>
              <a:rPr lang="en-US">
                <a:solidFill>
                  <a:srgbClr val="532837"/>
                </a:solidFill>
              </a:rPr>
              <a:t>SION</a:t>
            </a:r>
            <a:endParaRPr>
              <a:solidFill>
                <a:srgbClr val="532837"/>
              </a:solidFill>
            </a:endParaRPr>
          </a:p>
        </p:txBody>
      </p:sp>
      <p:sp>
        <p:nvSpPr>
          <p:cNvPr id="420" name="Google Shape;420;p62"/>
          <p:cNvSpPr txBox="1">
            <a:spLocks noGrp="1"/>
          </p:cNvSpPr>
          <p:nvPr>
            <p:ph type="body" idx="2"/>
          </p:nvPr>
        </p:nvSpPr>
        <p:spPr>
          <a:xfrm>
            <a:off x="512031" y="2020551"/>
            <a:ext cx="4059970" cy="611436"/>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CONCLUSION</a:t>
            </a:r>
            <a:endParaRPr/>
          </a:p>
        </p:txBody>
      </p:sp>
      <p:sp>
        <p:nvSpPr>
          <p:cNvPr id="421" name="Google Shape;421;p62"/>
          <p:cNvSpPr txBox="1"/>
          <p:nvPr/>
        </p:nvSpPr>
        <p:spPr>
          <a:xfrm>
            <a:off x="561368" y="2582559"/>
            <a:ext cx="4010633" cy="345991"/>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FEFEFE"/>
              </a:buClr>
              <a:buSzPts val="1500"/>
              <a:buFont typeface="Arial"/>
              <a:buNone/>
            </a:pPr>
            <a:r>
              <a:rPr lang="en-US" sz="1500" b="1">
                <a:solidFill>
                  <a:srgbClr val="FEFEFE"/>
                </a:solidFill>
                <a:latin typeface="Raleway Black"/>
                <a:ea typeface="Raleway Black"/>
                <a:cs typeface="Raleway Black"/>
                <a:sym typeface="Raleway Black"/>
              </a:rPr>
              <a:t>HOW TO DETERMINE A GOOD WINE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6"/>
          <p:cNvSpPr txBox="1">
            <a:spLocks noGrp="1"/>
          </p:cNvSpPr>
          <p:nvPr>
            <p:ph type="body" idx="1"/>
          </p:nvPr>
        </p:nvSpPr>
        <p:spPr>
          <a:xfrm>
            <a:off x="2550806" y="545121"/>
            <a:ext cx="4059970" cy="457197"/>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accent1"/>
              </a:buClr>
              <a:buSzPts val="3500"/>
              <a:buNone/>
            </a:pPr>
            <a:r>
              <a:rPr lang="en-US"/>
              <a:t>Overview</a:t>
            </a:r>
            <a:endParaRPr/>
          </a:p>
        </p:txBody>
      </p:sp>
      <p:sp>
        <p:nvSpPr>
          <p:cNvPr id="154" name="Google Shape;154;p36"/>
          <p:cNvSpPr txBox="1">
            <a:spLocks noGrp="1"/>
          </p:cNvSpPr>
          <p:nvPr>
            <p:ph type="body" idx="3"/>
          </p:nvPr>
        </p:nvSpPr>
        <p:spPr>
          <a:xfrm>
            <a:off x="2550807" y="1600200"/>
            <a:ext cx="1915686" cy="254979"/>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chemeClr val="accent2"/>
              </a:buClr>
              <a:buSzPts val="3000"/>
              <a:buNone/>
            </a:pPr>
            <a:r>
              <a:rPr lang="en-US"/>
              <a:t>01</a:t>
            </a:r>
            <a:endParaRPr/>
          </a:p>
        </p:txBody>
      </p:sp>
      <p:sp>
        <p:nvSpPr>
          <p:cNvPr id="155" name="Google Shape;155;p36"/>
          <p:cNvSpPr txBox="1">
            <a:spLocks noGrp="1"/>
          </p:cNvSpPr>
          <p:nvPr>
            <p:ph type="body" idx="4"/>
          </p:nvPr>
        </p:nvSpPr>
        <p:spPr>
          <a:xfrm>
            <a:off x="4695089" y="1600200"/>
            <a:ext cx="1915686" cy="25497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2"/>
              </a:buClr>
              <a:buSzPts val="1200"/>
              <a:buNone/>
            </a:pPr>
            <a:r>
              <a:rPr lang="en-US"/>
              <a:t>Intro to this data </a:t>
            </a:r>
            <a:endParaRPr/>
          </a:p>
        </p:txBody>
      </p:sp>
      <p:sp>
        <p:nvSpPr>
          <p:cNvPr id="156" name="Google Shape;156;p36"/>
          <p:cNvSpPr txBox="1">
            <a:spLocks noGrp="1"/>
          </p:cNvSpPr>
          <p:nvPr>
            <p:ph type="body" idx="5"/>
          </p:nvPr>
        </p:nvSpPr>
        <p:spPr>
          <a:xfrm>
            <a:off x="2541957" y="2453054"/>
            <a:ext cx="1915800" cy="2550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chemeClr val="accent3"/>
              </a:buClr>
              <a:buSzPts val="3000"/>
              <a:buNone/>
            </a:pPr>
            <a:r>
              <a:rPr lang="en-US">
                <a:solidFill>
                  <a:srgbClr val="6D8176"/>
                </a:solidFill>
              </a:rPr>
              <a:t>03</a:t>
            </a:r>
            <a:endParaRPr>
              <a:solidFill>
                <a:srgbClr val="6D8176"/>
              </a:solidFill>
            </a:endParaRPr>
          </a:p>
        </p:txBody>
      </p:sp>
      <p:sp>
        <p:nvSpPr>
          <p:cNvPr id="157" name="Google Shape;157;p36"/>
          <p:cNvSpPr txBox="1">
            <a:spLocks noGrp="1"/>
          </p:cNvSpPr>
          <p:nvPr>
            <p:ph type="body" idx="6"/>
          </p:nvPr>
        </p:nvSpPr>
        <p:spPr>
          <a:xfrm>
            <a:off x="4686239" y="2529254"/>
            <a:ext cx="1915800" cy="25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3"/>
              </a:buClr>
              <a:buSzPts val="1200"/>
              <a:buNone/>
            </a:pPr>
            <a:r>
              <a:rPr lang="en-US">
                <a:solidFill>
                  <a:srgbClr val="6D8176"/>
                </a:solidFill>
              </a:rPr>
              <a:t>Logistic Regression</a:t>
            </a:r>
            <a:endParaRPr>
              <a:solidFill>
                <a:srgbClr val="6D8176"/>
              </a:solidFill>
            </a:endParaRPr>
          </a:p>
        </p:txBody>
      </p:sp>
      <p:sp>
        <p:nvSpPr>
          <p:cNvPr id="158" name="Google Shape;158;p36"/>
          <p:cNvSpPr txBox="1">
            <a:spLocks noGrp="1"/>
          </p:cNvSpPr>
          <p:nvPr>
            <p:ph type="body" idx="7"/>
          </p:nvPr>
        </p:nvSpPr>
        <p:spPr>
          <a:xfrm>
            <a:off x="4699414" y="2058845"/>
            <a:ext cx="1915800" cy="25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A5A5A5"/>
              </a:buClr>
              <a:buSzPts val="3000"/>
              <a:buNone/>
            </a:pPr>
            <a:r>
              <a:rPr lang="en-US">
                <a:solidFill>
                  <a:srgbClr val="8A8F99"/>
                </a:solidFill>
              </a:rPr>
              <a:t>02</a:t>
            </a:r>
            <a:endParaRPr>
              <a:solidFill>
                <a:srgbClr val="8A8F99"/>
              </a:solidFill>
            </a:endParaRPr>
          </a:p>
        </p:txBody>
      </p:sp>
      <p:sp>
        <p:nvSpPr>
          <p:cNvPr id="159" name="Google Shape;159;p36"/>
          <p:cNvSpPr txBox="1">
            <a:spLocks noGrp="1"/>
          </p:cNvSpPr>
          <p:nvPr>
            <p:ph type="body" idx="8"/>
          </p:nvPr>
        </p:nvSpPr>
        <p:spPr>
          <a:xfrm>
            <a:off x="2546339" y="2058845"/>
            <a:ext cx="1915800" cy="2550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rgbClr val="A5A5A5"/>
              </a:buClr>
              <a:buSzPts val="1200"/>
              <a:buNone/>
            </a:pPr>
            <a:r>
              <a:rPr lang="en-US">
                <a:solidFill>
                  <a:srgbClr val="8A8F99"/>
                </a:solidFill>
              </a:rPr>
              <a:t>Visualize the data</a:t>
            </a:r>
            <a:endParaRPr>
              <a:solidFill>
                <a:srgbClr val="8A8F99"/>
              </a:solidFill>
            </a:endParaRPr>
          </a:p>
        </p:txBody>
      </p:sp>
      <p:sp>
        <p:nvSpPr>
          <p:cNvPr id="160" name="Google Shape;160;p36"/>
          <p:cNvSpPr txBox="1">
            <a:spLocks noGrp="1"/>
          </p:cNvSpPr>
          <p:nvPr>
            <p:ph type="body" idx="9"/>
          </p:nvPr>
        </p:nvSpPr>
        <p:spPr>
          <a:xfrm>
            <a:off x="4692802" y="3041143"/>
            <a:ext cx="1915800" cy="25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A5A5A5"/>
              </a:buClr>
              <a:buSzPts val="3000"/>
              <a:buNone/>
            </a:pPr>
            <a:r>
              <a:rPr lang="en-US">
                <a:solidFill>
                  <a:srgbClr val="C4A255"/>
                </a:solidFill>
              </a:rPr>
              <a:t>04</a:t>
            </a:r>
            <a:endParaRPr>
              <a:solidFill>
                <a:srgbClr val="C4A255"/>
              </a:solidFill>
            </a:endParaRPr>
          </a:p>
        </p:txBody>
      </p:sp>
      <p:sp>
        <p:nvSpPr>
          <p:cNvPr id="161" name="Google Shape;161;p36"/>
          <p:cNvSpPr txBox="1">
            <a:spLocks noGrp="1"/>
          </p:cNvSpPr>
          <p:nvPr>
            <p:ph type="body" idx="13"/>
          </p:nvPr>
        </p:nvSpPr>
        <p:spPr>
          <a:xfrm>
            <a:off x="2552977" y="3092943"/>
            <a:ext cx="1915800" cy="2550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rgbClr val="A5A5A5"/>
              </a:buClr>
              <a:buSzPts val="1200"/>
              <a:buNone/>
            </a:pPr>
            <a:r>
              <a:rPr lang="en-US">
                <a:solidFill>
                  <a:srgbClr val="C4A255"/>
                </a:solidFill>
              </a:rPr>
              <a:t>K-NN</a:t>
            </a:r>
            <a:endParaRPr>
              <a:solidFill>
                <a:srgbClr val="C4A255"/>
              </a:solidFill>
            </a:endParaRPr>
          </a:p>
        </p:txBody>
      </p:sp>
      <p:sp>
        <p:nvSpPr>
          <p:cNvPr id="162" name="Google Shape;162;p36"/>
          <p:cNvSpPr txBox="1">
            <a:spLocks noGrp="1"/>
          </p:cNvSpPr>
          <p:nvPr>
            <p:ph type="body" idx="14"/>
          </p:nvPr>
        </p:nvSpPr>
        <p:spPr>
          <a:xfrm>
            <a:off x="2550745" y="3553047"/>
            <a:ext cx="1915800" cy="2550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Clr>
                <a:schemeClr val="accent5"/>
              </a:buClr>
              <a:buSzPts val="3000"/>
              <a:buNone/>
            </a:pPr>
            <a:r>
              <a:rPr lang="en-US"/>
              <a:t>05</a:t>
            </a:r>
            <a:endParaRPr/>
          </a:p>
        </p:txBody>
      </p:sp>
      <p:sp>
        <p:nvSpPr>
          <p:cNvPr id="163" name="Google Shape;163;p36"/>
          <p:cNvSpPr txBox="1">
            <a:spLocks noGrp="1"/>
          </p:cNvSpPr>
          <p:nvPr>
            <p:ph type="body" idx="15"/>
          </p:nvPr>
        </p:nvSpPr>
        <p:spPr>
          <a:xfrm>
            <a:off x="4695027" y="3610022"/>
            <a:ext cx="1915800" cy="25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5"/>
              </a:buClr>
              <a:buSzPts val="1200"/>
              <a:buNone/>
            </a:pPr>
            <a:r>
              <a:rPr lang="en-US"/>
              <a:t>Classification</a:t>
            </a:r>
            <a:endParaRPr/>
          </a:p>
        </p:txBody>
      </p:sp>
      <p:sp>
        <p:nvSpPr>
          <p:cNvPr id="164" name="Google Shape;164;p36"/>
          <p:cNvSpPr txBox="1"/>
          <p:nvPr/>
        </p:nvSpPr>
        <p:spPr>
          <a:xfrm>
            <a:off x="4699414" y="4127052"/>
            <a:ext cx="1915800" cy="25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US" sz="3000" b="1">
                <a:solidFill>
                  <a:srgbClr val="81A1C3"/>
                </a:solidFill>
                <a:latin typeface="Raleway Black"/>
                <a:ea typeface="Raleway Black"/>
                <a:cs typeface="Raleway Black"/>
                <a:sym typeface="Raleway Black"/>
              </a:rPr>
              <a:t>06</a:t>
            </a:r>
            <a:endParaRPr sz="3000" b="1">
              <a:solidFill>
                <a:srgbClr val="81A1C3"/>
              </a:solidFill>
              <a:latin typeface="Raleway Black"/>
              <a:ea typeface="Raleway Black"/>
              <a:cs typeface="Raleway Black"/>
              <a:sym typeface="Raleway Black"/>
            </a:endParaRPr>
          </a:p>
        </p:txBody>
      </p:sp>
      <p:sp>
        <p:nvSpPr>
          <p:cNvPr id="165" name="Google Shape;165;p36"/>
          <p:cNvSpPr txBox="1"/>
          <p:nvPr/>
        </p:nvSpPr>
        <p:spPr>
          <a:xfrm>
            <a:off x="2546339" y="4127052"/>
            <a:ext cx="1915800" cy="2550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0"/>
              </a:spcBef>
              <a:spcAft>
                <a:spcPts val="0"/>
              </a:spcAft>
              <a:buNone/>
            </a:pPr>
            <a:r>
              <a:rPr lang="en-US" sz="1200" b="1">
                <a:solidFill>
                  <a:srgbClr val="81A1C3"/>
                </a:solidFill>
                <a:latin typeface="Raleway Black"/>
                <a:ea typeface="Raleway Black"/>
                <a:cs typeface="Raleway Black"/>
                <a:sym typeface="Raleway Black"/>
              </a:rPr>
              <a:t>Conclusion</a:t>
            </a:r>
            <a:endParaRPr sz="1200" b="1">
              <a:solidFill>
                <a:srgbClr val="81A1C3"/>
              </a:solidFill>
              <a:latin typeface="Raleway Black"/>
              <a:ea typeface="Raleway Black"/>
              <a:cs typeface="Raleway Black"/>
              <a:sym typeface="Raleway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grpSp>
        <p:nvGrpSpPr>
          <p:cNvPr id="426" name="Google Shape;426;p63"/>
          <p:cNvGrpSpPr/>
          <p:nvPr/>
        </p:nvGrpSpPr>
        <p:grpSpPr>
          <a:xfrm rot="9901437" flipH="1">
            <a:off x="6309013" y="1528367"/>
            <a:ext cx="2275449" cy="2617414"/>
            <a:chOff x="3030562" y="-1"/>
            <a:chExt cx="5095412" cy="6499679"/>
          </a:xfrm>
        </p:grpSpPr>
        <p:sp>
          <p:nvSpPr>
            <p:cNvPr id="427" name="Google Shape;427;p63"/>
            <p:cNvSpPr/>
            <p:nvPr/>
          </p:nvSpPr>
          <p:spPr>
            <a:xfrm>
              <a:off x="3856452" y="5386122"/>
              <a:ext cx="2928150" cy="830272"/>
            </a:xfrm>
            <a:custGeom>
              <a:avLst/>
              <a:gdLst/>
              <a:ahLst/>
              <a:cxnLst/>
              <a:rect l="l" t="t" r="r" b="b"/>
              <a:pathLst>
                <a:path w="21600" h="20513" extrusionOk="0">
                  <a:moveTo>
                    <a:pt x="21600" y="3026"/>
                  </a:moveTo>
                  <a:cubicBezTo>
                    <a:pt x="18727" y="7557"/>
                    <a:pt x="15855" y="12083"/>
                    <a:pt x="12981" y="16610"/>
                  </a:cubicBezTo>
                  <a:cubicBezTo>
                    <a:pt x="10551" y="20445"/>
                    <a:pt x="7705" y="21600"/>
                    <a:pt x="4646" y="19422"/>
                  </a:cubicBezTo>
                  <a:cubicBezTo>
                    <a:pt x="3039" y="18277"/>
                    <a:pt x="1482" y="16271"/>
                    <a:pt x="0" y="13587"/>
                  </a:cubicBezTo>
                  <a:lnTo>
                    <a:pt x="8619" y="0"/>
                  </a:lnTo>
                  <a:cubicBezTo>
                    <a:pt x="10100" y="2686"/>
                    <a:pt x="11658" y="4695"/>
                    <a:pt x="13264" y="5838"/>
                  </a:cubicBezTo>
                  <a:cubicBezTo>
                    <a:pt x="16324" y="8013"/>
                    <a:pt x="19170" y="6858"/>
                    <a:pt x="21600" y="3026"/>
                  </a:cubicBezTo>
                  <a:close/>
                </a:path>
              </a:pathLst>
            </a:custGeom>
            <a:solidFill>
              <a:srgbClr val="758A7E"/>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28" name="Google Shape;428;p63"/>
            <p:cNvSpPr/>
            <p:nvPr/>
          </p:nvSpPr>
          <p:spPr>
            <a:xfrm>
              <a:off x="3030562" y="533438"/>
              <a:ext cx="1368544" cy="502449"/>
            </a:xfrm>
            <a:custGeom>
              <a:avLst/>
              <a:gdLst/>
              <a:ahLst/>
              <a:cxnLst/>
              <a:rect l="l" t="t" r="r" b="b"/>
              <a:pathLst>
                <a:path w="21600" h="19449" extrusionOk="0">
                  <a:moveTo>
                    <a:pt x="21492" y="2004"/>
                  </a:moveTo>
                  <a:lnTo>
                    <a:pt x="21600" y="13054"/>
                  </a:lnTo>
                  <a:cubicBezTo>
                    <a:pt x="14385" y="9293"/>
                    <a:pt x="7725" y="11903"/>
                    <a:pt x="2201" y="19449"/>
                  </a:cubicBezTo>
                  <a:lnTo>
                    <a:pt x="0" y="9066"/>
                  </a:lnTo>
                  <a:cubicBezTo>
                    <a:pt x="6570" y="132"/>
                    <a:pt x="13517" y="-2151"/>
                    <a:pt x="21492" y="2004"/>
                  </a:cubicBezTo>
                  <a:close/>
                </a:path>
              </a:pathLst>
            </a:custGeom>
            <a:solidFill>
              <a:srgbClr val="532837"/>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29" name="Google Shape;429;p63"/>
            <p:cNvSpPr/>
            <p:nvPr/>
          </p:nvSpPr>
          <p:spPr>
            <a:xfrm>
              <a:off x="3168618" y="-1"/>
              <a:ext cx="2410849" cy="722947"/>
            </a:xfrm>
            <a:custGeom>
              <a:avLst/>
              <a:gdLst/>
              <a:ahLst/>
              <a:cxnLst/>
              <a:rect l="l" t="t" r="r" b="b"/>
              <a:pathLst>
                <a:path w="21600" h="20324" extrusionOk="0">
                  <a:moveTo>
                    <a:pt x="0" y="20324"/>
                  </a:moveTo>
                  <a:cubicBezTo>
                    <a:pt x="3490" y="15171"/>
                    <a:pt x="6978" y="10018"/>
                    <a:pt x="10468" y="4864"/>
                  </a:cubicBezTo>
                  <a:cubicBezTo>
                    <a:pt x="13883" y="-176"/>
                    <a:pt x="17502" y="-1276"/>
                    <a:pt x="21600" y="1456"/>
                  </a:cubicBezTo>
                  <a:lnTo>
                    <a:pt x="11131" y="16912"/>
                  </a:lnTo>
                  <a:cubicBezTo>
                    <a:pt x="7034" y="14181"/>
                    <a:pt x="3415" y="15280"/>
                    <a:pt x="0" y="20324"/>
                  </a:cubicBezTo>
                  <a:close/>
                </a:path>
              </a:pathLst>
            </a:custGeom>
            <a:solidFill>
              <a:schemeClr val="accent6"/>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0" name="Google Shape;430;p63"/>
            <p:cNvSpPr/>
            <p:nvPr/>
          </p:nvSpPr>
          <p:spPr>
            <a:xfrm>
              <a:off x="5751671" y="3893364"/>
              <a:ext cx="2351871" cy="2423378"/>
            </a:xfrm>
            <a:custGeom>
              <a:avLst/>
              <a:gdLst/>
              <a:ahLst/>
              <a:cxnLst/>
              <a:rect l="l" t="t" r="r" b="b"/>
              <a:pathLst>
                <a:path w="21600" h="21600" extrusionOk="0">
                  <a:moveTo>
                    <a:pt x="10730" y="16699"/>
                  </a:moveTo>
                  <a:cubicBezTo>
                    <a:pt x="7154" y="18333"/>
                    <a:pt x="3576" y="19967"/>
                    <a:pt x="0" y="21600"/>
                  </a:cubicBezTo>
                  <a:cubicBezTo>
                    <a:pt x="5850" y="18928"/>
                    <a:pt x="10042" y="12986"/>
                    <a:pt x="10870" y="4899"/>
                  </a:cubicBezTo>
                  <a:lnTo>
                    <a:pt x="21600" y="0"/>
                  </a:lnTo>
                  <a:cubicBezTo>
                    <a:pt x="20773" y="8086"/>
                    <a:pt x="16579" y="14028"/>
                    <a:pt x="10730" y="16699"/>
                  </a:cubicBezTo>
                  <a:close/>
                </a:path>
              </a:pathLst>
            </a:custGeom>
            <a:solidFill>
              <a:srgbClr val="758A7E"/>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1" name="Google Shape;431;p63"/>
            <p:cNvSpPr/>
            <p:nvPr/>
          </p:nvSpPr>
          <p:spPr>
            <a:xfrm>
              <a:off x="3816698" y="4359000"/>
              <a:ext cx="3134141" cy="2140678"/>
            </a:xfrm>
            <a:custGeom>
              <a:avLst/>
              <a:gdLst/>
              <a:ahLst/>
              <a:cxnLst/>
              <a:rect l="l" t="t" r="r" b="b"/>
              <a:pathLst>
                <a:path w="21600" h="19631" extrusionOk="0">
                  <a:moveTo>
                    <a:pt x="19920" y="0"/>
                  </a:moveTo>
                  <a:lnTo>
                    <a:pt x="21600" y="836"/>
                  </a:lnTo>
                  <a:cubicBezTo>
                    <a:pt x="20620" y="13965"/>
                    <a:pt x="13352" y="21600"/>
                    <a:pt x="4830" y="19189"/>
                  </a:cubicBezTo>
                  <a:cubicBezTo>
                    <a:pt x="4025" y="18962"/>
                    <a:pt x="3208" y="18644"/>
                    <a:pt x="2386" y="18233"/>
                  </a:cubicBezTo>
                  <a:cubicBezTo>
                    <a:pt x="1526" y="17807"/>
                    <a:pt x="837" y="17387"/>
                    <a:pt x="0" y="16781"/>
                  </a:cubicBezTo>
                  <a:lnTo>
                    <a:pt x="421" y="14397"/>
                  </a:lnTo>
                  <a:cubicBezTo>
                    <a:pt x="1806" y="15393"/>
                    <a:pt x="3260" y="16138"/>
                    <a:pt x="4761" y="16563"/>
                  </a:cubicBezTo>
                  <a:cubicBezTo>
                    <a:pt x="12682" y="18802"/>
                    <a:pt x="19066" y="11536"/>
                    <a:pt x="19920" y="0"/>
                  </a:cubicBezTo>
                  <a:close/>
                </a:path>
              </a:pathLst>
            </a:custGeom>
            <a:solidFill>
              <a:schemeClr val="accent3"/>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2" name="Google Shape;432;p63"/>
            <p:cNvSpPr/>
            <p:nvPr/>
          </p:nvSpPr>
          <p:spPr>
            <a:xfrm>
              <a:off x="4385264" y="52623"/>
              <a:ext cx="2514739" cy="1280505"/>
            </a:xfrm>
            <a:custGeom>
              <a:avLst/>
              <a:gdLst/>
              <a:ahLst/>
              <a:cxnLst/>
              <a:rect l="l" t="t" r="r" b="b"/>
              <a:pathLst>
                <a:path w="21600" h="21600" extrusionOk="0">
                  <a:moveTo>
                    <a:pt x="0" y="9274"/>
                  </a:moveTo>
                  <a:lnTo>
                    <a:pt x="10036" y="0"/>
                  </a:lnTo>
                  <a:cubicBezTo>
                    <a:pt x="14376" y="1812"/>
                    <a:pt x="17856" y="5520"/>
                    <a:pt x="21600" y="12326"/>
                  </a:cubicBezTo>
                  <a:lnTo>
                    <a:pt x="11565" y="21600"/>
                  </a:lnTo>
                  <a:cubicBezTo>
                    <a:pt x="7821" y="14794"/>
                    <a:pt x="4341" y="11087"/>
                    <a:pt x="0" y="9274"/>
                  </a:cubicBezTo>
                  <a:close/>
                </a:path>
              </a:pathLst>
            </a:custGeom>
            <a:solidFill>
              <a:schemeClr val="accent6"/>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3" name="Google Shape;433;p63"/>
            <p:cNvSpPr/>
            <p:nvPr/>
          </p:nvSpPr>
          <p:spPr>
            <a:xfrm>
              <a:off x="4385263" y="580274"/>
              <a:ext cx="1346395" cy="945448"/>
            </a:xfrm>
            <a:custGeom>
              <a:avLst/>
              <a:gdLst/>
              <a:ahLst/>
              <a:cxnLst/>
              <a:rect l="l" t="t" r="r" b="b"/>
              <a:pathLst>
                <a:path w="21600" h="21600" extrusionOk="0">
                  <a:moveTo>
                    <a:pt x="0" y="0"/>
                  </a:moveTo>
                  <a:cubicBezTo>
                    <a:pt x="8108" y="2455"/>
                    <a:pt x="14608" y="7476"/>
                    <a:pt x="21600" y="16694"/>
                  </a:cubicBezTo>
                  <a:lnTo>
                    <a:pt x="19611" y="21600"/>
                  </a:lnTo>
                  <a:cubicBezTo>
                    <a:pt x="13903" y="14066"/>
                    <a:pt x="7217" y="8675"/>
                    <a:pt x="110" y="6522"/>
                  </a:cubicBezTo>
                  <a:cubicBezTo>
                    <a:pt x="110" y="6522"/>
                    <a:pt x="0" y="0"/>
                    <a:pt x="0" y="0"/>
                  </a:cubicBezTo>
                  <a:close/>
                </a:path>
              </a:pathLst>
            </a:custGeom>
            <a:solidFill>
              <a:srgbClr val="532837"/>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4" name="Google Shape;434;p63"/>
            <p:cNvSpPr/>
            <p:nvPr/>
          </p:nvSpPr>
          <p:spPr>
            <a:xfrm>
              <a:off x="5711912" y="758085"/>
              <a:ext cx="2414062" cy="3698886"/>
            </a:xfrm>
            <a:custGeom>
              <a:avLst/>
              <a:gdLst/>
              <a:ahLst/>
              <a:cxnLst/>
              <a:rect l="l" t="t" r="r" b="b"/>
              <a:pathLst>
                <a:path w="20770" h="21600" extrusionOk="0">
                  <a:moveTo>
                    <a:pt x="0" y="3211"/>
                  </a:moveTo>
                  <a:lnTo>
                    <a:pt x="10052" y="0"/>
                  </a:lnTo>
                  <a:cubicBezTo>
                    <a:pt x="17565" y="4719"/>
                    <a:pt x="21600" y="11738"/>
                    <a:pt x="20627" y="18390"/>
                  </a:cubicBezTo>
                  <a:lnTo>
                    <a:pt x="10575" y="21600"/>
                  </a:lnTo>
                  <a:cubicBezTo>
                    <a:pt x="11547" y="14949"/>
                    <a:pt x="7512" y="7929"/>
                    <a:pt x="0" y="3211"/>
                  </a:cubicBezTo>
                  <a:close/>
                </a:path>
              </a:pathLst>
            </a:custGeom>
            <a:solidFill>
              <a:srgbClr val="C4A25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sp>
          <p:nvSpPr>
            <p:cNvPr id="435" name="Google Shape;435;p63"/>
            <p:cNvSpPr/>
            <p:nvPr/>
          </p:nvSpPr>
          <p:spPr>
            <a:xfrm>
              <a:off x="5597274" y="1314940"/>
              <a:ext cx="1369742" cy="3149076"/>
            </a:xfrm>
            <a:custGeom>
              <a:avLst/>
              <a:gdLst/>
              <a:ahLst/>
              <a:cxnLst/>
              <a:rect l="l" t="t" r="r" b="b"/>
              <a:pathLst>
                <a:path w="20180" h="21600" extrusionOk="0">
                  <a:moveTo>
                    <a:pt x="1827" y="0"/>
                  </a:moveTo>
                  <a:cubicBezTo>
                    <a:pt x="14690" y="5543"/>
                    <a:pt x="21600" y="13788"/>
                    <a:pt x="19935" y="21600"/>
                  </a:cubicBezTo>
                  <a:lnTo>
                    <a:pt x="16344" y="20975"/>
                  </a:lnTo>
                  <a:cubicBezTo>
                    <a:pt x="16514" y="20167"/>
                    <a:pt x="16587" y="19333"/>
                    <a:pt x="16545" y="18474"/>
                  </a:cubicBezTo>
                  <a:cubicBezTo>
                    <a:pt x="16214" y="11962"/>
                    <a:pt x="9626" y="5628"/>
                    <a:pt x="0" y="1473"/>
                  </a:cubicBezTo>
                  <a:cubicBezTo>
                    <a:pt x="0" y="1473"/>
                    <a:pt x="1827" y="0"/>
                    <a:pt x="1827" y="0"/>
                  </a:cubicBezTo>
                  <a:close/>
                </a:path>
              </a:pathLst>
            </a:custGeom>
            <a:solidFill>
              <a:srgbClr val="C4A25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grpSp>
      <p:sp>
        <p:nvSpPr>
          <p:cNvPr id="436" name="Google Shape;436;p63"/>
          <p:cNvSpPr/>
          <p:nvPr/>
        </p:nvSpPr>
        <p:spPr>
          <a:xfrm rot="10800000" flipH="1">
            <a:off x="3821620" y="1606849"/>
            <a:ext cx="522300" cy="507900"/>
          </a:xfrm>
          <a:prstGeom prst="roundRect">
            <a:avLst>
              <a:gd name="adj" fmla="val 50000"/>
            </a:avLst>
          </a:prstGeom>
          <a:solidFill>
            <a:schemeClr val="accent3"/>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437" name="Google Shape;437;p63"/>
          <p:cNvSpPr txBox="1"/>
          <p:nvPr/>
        </p:nvSpPr>
        <p:spPr>
          <a:xfrm>
            <a:off x="3886792" y="1689284"/>
            <a:ext cx="378600" cy="333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a:solidFill>
                  <a:schemeClr val="lt1"/>
                </a:solidFill>
              </a:rPr>
              <a:t>1</a:t>
            </a:r>
            <a:endParaRPr sz="2000" b="0" i="0">
              <a:solidFill>
                <a:schemeClr val="lt1"/>
              </a:solidFill>
              <a:latin typeface="Arial"/>
              <a:ea typeface="Arial"/>
              <a:cs typeface="Arial"/>
              <a:sym typeface="Arial"/>
            </a:endParaRPr>
          </a:p>
        </p:txBody>
      </p:sp>
      <p:sp>
        <p:nvSpPr>
          <p:cNvPr id="438" name="Google Shape;438;p63"/>
          <p:cNvSpPr/>
          <p:nvPr/>
        </p:nvSpPr>
        <p:spPr>
          <a:xfrm>
            <a:off x="2013723" y="1629211"/>
            <a:ext cx="1563000" cy="1965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solidFill>
                  <a:srgbClr val="758A7E"/>
                </a:solidFill>
                <a:latin typeface="Lato Black"/>
                <a:ea typeface="Lato Black"/>
                <a:cs typeface="Lato Black"/>
                <a:sym typeface="Lato Black"/>
              </a:rPr>
              <a:t>Logistic Regression</a:t>
            </a:r>
            <a:endParaRPr>
              <a:solidFill>
                <a:srgbClr val="758A7E"/>
              </a:solidFill>
            </a:endParaRPr>
          </a:p>
        </p:txBody>
      </p:sp>
      <p:cxnSp>
        <p:nvCxnSpPr>
          <p:cNvPr id="439" name="Google Shape;439;p63"/>
          <p:cNvCxnSpPr/>
          <p:nvPr/>
        </p:nvCxnSpPr>
        <p:spPr>
          <a:xfrm rot="10800000">
            <a:off x="5877798" y="3116681"/>
            <a:ext cx="1420200" cy="0"/>
          </a:xfrm>
          <a:prstGeom prst="straightConnector1">
            <a:avLst/>
          </a:prstGeom>
          <a:noFill/>
          <a:ln w="9525" cap="flat" cmpd="sng">
            <a:solidFill>
              <a:schemeClr val="accent3"/>
            </a:solidFill>
            <a:prstDash val="solid"/>
            <a:miter lim="800000"/>
            <a:headEnd type="oval" w="med" len="med"/>
            <a:tailEnd type="none" w="sm" len="sm"/>
          </a:ln>
        </p:spPr>
      </p:cxnSp>
      <p:sp>
        <p:nvSpPr>
          <p:cNvPr id="440" name="Google Shape;440;p63"/>
          <p:cNvSpPr/>
          <p:nvPr/>
        </p:nvSpPr>
        <p:spPr>
          <a:xfrm rot="10800000" flipH="1">
            <a:off x="5224410" y="2851839"/>
            <a:ext cx="522300" cy="507900"/>
          </a:xfrm>
          <a:prstGeom prst="roundRect">
            <a:avLst>
              <a:gd name="adj" fmla="val 50000"/>
            </a:avLst>
          </a:prstGeom>
          <a:solidFill>
            <a:srgbClr val="C4A255"/>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441" name="Google Shape;441;p63"/>
          <p:cNvSpPr txBox="1"/>
          <p:nvPr/>
        </p:nvSpPr>
        <p:spPr>
          <a:xfrm>
            <a:off x="5289582" y="2934274"/>
            <a:ext cx="378600" cy="333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a:solidFill>
                  <a:schemeClr val="lt1"/>
                </a:solidFill>
              </a:rPr>
              <a:t>2</a:t>
            </a:r>
            <a:endParaRPr sz="2000" b="0" i="0">
              <a:solidFill>
                <a:schemeClr val="lt1"/>
              </a:solidFill>
              <a:latin typeface="Arial"/>
              <a:ea typeface="Arial"/>
              <a:cs typeface="Arial"/>
              <a:sym typeface="Arial"/>
            </a:endParaRPr>
          </a:p>
        </p:txBody>
      </p:sp>
      <p:sp>
        <p:nvSpPr>
          <p:cNvPr id="442" name="Google Shape;442;p63"/>
          <p:cNvSpPr/>
          <p:nvPr/>
        </p:nvSpPr>
        <p:spPr>
          <a:xfrm>
            <a:off x="3497775" y="3001419"/>
            <a:ext cx="1612500" cy="260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latin typeface="Lato"/>
                <a:ea typeface="Lato"/>
                <a:cs typeface="Lato"/>
                <a:sym typeface="Lato"/>
              </a:rPr>
              <a:t>75.91%</a:t>
            </a:r>
            <a:endParaRPr/>
          </a:p>
        </p:txBody>
      </p:sp>
      <p:sp>
        <p:nvSpPr>
          <p:cNvPr id="443" name="Google Shape;443;p63"/>
          <p:cNvSpPr/>
          <p:nvPr/>
        </p:nvSpPr>
        <p:spPr>
          <a:xfrm>
            <a:off x="3668652" y="2738825"/>
            <a:ext cx="1392000" cy="1965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solidFill>
                  <a:srgbClr val="C4A255"/>
                </a:solidFill>
                <a:latin typeface="Lato Black"/>
                <a:ea typeface="Lato Black"/>
                <a:cs typeface="Lato Black"/>
                <a:sym typeface="Lato Black"/>
              </a:rPr>
              <a:t>K-NN</a:t>
            </a:r>
            <a:endParaRPr>
              <a:solidFill>
                <a:srgbClr val="C4A255"/>
              </a:solidFill>
            </a:endParaRPr>
          </a:p>
        </p:txBody>
      </p:sp>
      <p:grpSp>
        <p:nvGrpSpPr>
          <p:cNvPr id="444" name="Google Shape;444;p63"/>
          <p:cNvGrpSpPr/>
          <p:nvPr/>
        </p:nvGrpSpPr>
        <p:grpSpPr>
          <a:xfrm rot="10800000" flipH="1">
            <a:off x="4062307" y="3933439"/>
            <a:ext cx="2556314" cy="97848"/>
            <a:chOff x="3567795" y="3953773"/>
            <a:chExt cx="2223655" cy="48246"/>
          </a:xfrm>
        </p:grpSpPr>
        <p:cxnSp>
          <p:nvCxnSpPr>
            <p:cNvPr id="445" name="Google Shape;445;p63"/>
            <p:cNvCxnSpPr/>
            <p:nvPr/>
          </p:nvCxnSpPr>
          <p:spPr>
            <a:xfrm rot="10800000">
              <a:off x="3567795" y="4002017"/>
              <a:ext cx="2223405" cy="0"/>
            </a:xfrm>
            <a:prstGeom prst="straightConnector1">
              <a:avLst/>
            </a:prstGeom>
            <a:noFill/>
            <a:ln w="9525" cap="flat" cmpd="sng">
              <a:solidFill>
                <a:schemeClr val="accent3"/>
              </a:solidFill>
              <a:prstDash val="solid"/>
              <a:miter lim="800000"/>
              <a:headEnd type="none" w="sm" len="sm"/>
              <a:tailEnd type="none" w="sm" len="sm"/>
            </a:ln>
          </p:spPr>
        </p:cxnSp>
        <p:cxnSp>
          <p:nvCxnSpPr>
            <p:cNvPr id="446" name="Google Shape;446;p63"/>
            <p:cNvCxnSpPr/>
            <p:nvPr/>
          </p:nvCxnSpPr>
          <p:spPr>
            <a:xfrm rot="10800000">
              <a:off x="5791450" y="3953773"/>
              <a:ext cx="0" cy="48246"/>
            </a:xfrm>
            <a:prstGeom prst="straightConnector1">
              <a:avLst/>
            </a:prstGeom>
            <a:noFill/>
            <a:ln w="9525" cap="flat" cmpd="sng">
              <a:solidFill>
                <a:schemeClr val="accent3"/>
              </a:solidFill>
              <a:prstDash val="solid"/>
              <a:miter lim="800000"/>
              <a:headEnd type="none" w="sm" len="sm"/>
              <a:tailEnd type="oval" w="med" len="med"/>
            </a:ln>
          </p:spPr>
        </p:cxnSp>
      </p:grpSp>
      <p:grpSp>
        <p:nvGrpSpPr>
          <p:cNvPr id="447" name="Google Shape;447;p63"/>
          <p:cNvGrpSpPr/>
          <p:nvPr/>
        </p:nvGrpSpPr>
        <p:grpSpPr>
          <a:xfrm>
            <a:off x="4082956" y="2157296"/>
            <a:ext cx="2178515" cy="276329"/>
            <a:chOff x="3567795" y="3688080"/>
            <a:chExt cx="2223655" cy="313939"/>
          </a:xfrm>
        </p:grpSpPr>
        <p:cxnSp>
          <p:nvCxnSpPr>
            <p:cNvPr id="448" name="Google Shape;448;p63"/>
            <p:cNvCxnSpPr/>
            <p:nvPr/>
          </p:nvCxnSpPr>
          <p:spPr>
            <a:xfrm rot="10800000">
              <a:off x="3567795" y="4002017"/>
              <a:ext cx="2223405" cy="0"/>
            </a:xfrm>
            <a:prstGeom prst="straightConnector1">
              <a:avLst/>
            </a:prstGeom>
            <a:noFill/>
            <a:ln w="9525" cap="flat" cmpd="sng">
              <a:solidFill>
                <a:schemeClr val="accent3"/>
              </a:solidFill>
              <a:prstDash val="solid"/>
              <a:miter lim="800000"/>
              <a:headEnd type="none" w="sm" len="sm"/>
              <a:tailEnd type="none" w="sm" len="sm"/>
            </a:ln>
          </p:spPr>
        </p:cxnSp>
        <p:cxnSp>
          <p:nvCxnSpPr>
            <p:cNvPr id="449" name="Google Shape;449;p63"/>
            <p:cNvCxnSpPr/>
            <p:nvPr/>
          </p:nvCxnSpPr>
          <p:spPr>
            <a:xfrm rot="10800000">
              <a:off x="5791450" y="3855979"/>
              <a:ext cx="0" cy="146040"/>
            </a:xfrm>
            <a:prstGeom prst="straightConnector1">
              <a:avLst/>
            </a:prstGeom>
            <a:noFill/>
            <a:ln w="9525" cap="flat" cmpd="sng">
              <a:solidFill>
                <a:schemeClr val="accent3"/>
              </a:solidFill>
              <a:prstDash val="solid"/>
              <a:miter lim="800000"/>
              <a:headEnd type="none" w="sm" len="sm"/>
              <a:tailEnd type="oval" w="med" len="med"/>
            </a:ln>
          </p:spPr>
        </p:cxnSp>
        <p:cxnSp>
          <p:nvCxnSpPr>
            <p:cNvPr id="450" name="Google Shape;450;p63"/>
            <p:cNvCxnSpPr/>
            <p:nvPr/>
          </p:nvCxnSpPr>
          <p:spPr>
            <a:xfrm rot="10800000">
              <a:off x="3567795" y="3688080"/>
              <a:ext cx="0" cy="311534"/>
            </a:xfrm>
            <a:prstGeom prst="straightConnector1">
              <a:avLst/>
            </a:prstGeom>
            <a:noFill/>
            <a:ln w="9525" cap="flat" cmpd="sng">
              <a:solidFill>
                <a:schemeClr val="accent3"/>
              </a:solidFill>
              <a:prstDash val="solid"/>
              <a:miter lim="800000"/>
              <a:headEnd type="none" w="sm" len="sm"/>
              <a:tailEnd type="none" w="sm" len="sm"/>
            </a:ln>
          </p:spPr>
        </p:cxnSp>
      </p:grpSp>
      <p:sp>
        <p:nvSpPr>
          <p:cNvPr id="451" name="Google Shape;451;p63"/>
          <p:cNvSpPr/>
          <p:nvPr/>
        </p:nvSpPr>
        <p:spPr>
          <a:xfrm rot="10800000" flipH="1">
            <a:off x="3492489" y="3702022"/>
            <a:ext cx="522300" cy="507900"/>
          </a:xfrm>
          <a:prstGeom prst="roundRect">
            <a:avLst>
              <a:gd name="adj" fmla="val 50000"/>
            </a:avLst>
          </a:prstGeom>
          <a:solidFill>
            <a:schemeClr val="accent6"/>
          </a:solidFill>
          <a:ln>
            <a:noFill/>
          </a:ln>
        </p:spPr>
        <p:txBody>
          <a:bodyPr spcFirstLastPara="1" wrap="square" lIns="121850" tIns="60925" rIns="121850" bIns="60925" anchor="ctr" anchorCtr="0">
            <a:noAutofit/>
          </a:bodyPr>
          <a:lstStyle/>
          <a:p>
            <a:pPr marL="0" marR="0" lvl="0" indent="0" algn="ctr" rtl="0">
              <a:spcBef>
                <a:spcPts val="0"/>
              </a:spcBef>
              <a:spcAft>
                <a:spcPts val="0"/>
              </a:spcAft>
              <a:buNone/>
            </a:pPr>
            <a:endParaRPr sz="900">
              <a:solidFill>
                <a:srgbClr val="7F7F7F"/>
              </a:solidFill>
              <a:latin typeface="Calibri"/>
              <a:ea typeface="Calibri"/>
              <a:cs typeface="Calibri"/>
              <a:sym typeface="Calibri"/>
            </a:endParaRPr>
          </a:p>
        </p:txBody>
      </p:sp>
      <p:sp>
        <p:nvSpPr>
          <p:cNvPr id="452" name="Google Shape;452;p63"/>
          <p:cNvSpPr txBox="1"/>
          <p:nvPr/>
        </p:nvSpPr>
        <p:spPr>
          <a:xfrm>
            <a:off x="3557662" y="3784457"/>
            <a:ext cx="378600" cy="333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a:solidFill>
                  <a:schemeClr val="lt1"/>
                </a:solidFill>
              </a:rPr>
              <a:t>3</a:t>
            </a:r>
            <a:endParaRPr sz="2000" b="0" i="0">
              <a:solidFill>
                <a:schemeClr val="lt1"/>
              </a:solidFill>
              <a:latin typeface="Arial"/>
              <a:ea typeface="Arial"/>
              <a:cs typeface="Arial"/>
              <a:sym typeface="Arial"/>
            </a:endParaRPr>
          </a:p>
        </p:txBody>
      </p:sp>
      <p:sp>
        <p:nvSpPr>
          <p:cNvPr id="453" name="Google Shape;453;p63"/>
          <p:cNvSpPr/>
          <p:nvPr/>
        </p:nvSpPr>
        <p:spPr>
          <a:xfrm>
            <a:off x="925704" y="3615725"/>
            <a:ext cx="2438700" cy="1965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solidFill>
                  <a:schemeClr val="accent6"/>
                </a:solidFill>
                <a:latin typeface="Lato Black"/>
                <a:ea typeface="Lato Black"/>
                <a:cs typeface="Lato Black"/>
                <a:sym typeface="Lato Black"/>
              </a:rPr>
              <a:t>Classification</a:t>
            </a:r>
            <a:endParaRPr>
              <a:solidFill>
                <a:schemeClr val="accent6"/>
              </a:solidFill>
            </a:endParaRPr>
          </a:p>
        </p:txBody>
      </p:sp>
      <p:sp>
        <p:nvSpPr>
          <p:cNvPr id="454" name="Google Shape;454;p63"/>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3"/>
          <p:cNvSpPr/>
          <p:nvPr/>
        </p:nvSpPr>
        <p:spPr>
          <a:xfrm>
            <a:off x="436150" y="4582400"/>
            <a:ext cx="2889300" cy="42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3"/>
          <p:cNvSpPr txBox="1">
            <a:spLocks noGrp="1"/>
          </p:cNvSpPr>
          <p:nvPr>
            <p:ph type="body" idx="1"/>
          </p:nvPr>
        </p:nvSpPr>
        <p:spPr>
          <a:xfrm>
            <a:off x="512035" y="321075"/>
            <a:ext cx="7768500" cy="597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8D8D8"/>
              </a:buClr>
              <a:buSzPts val="7500"/>
              <a:buNone/>
            </a:pPr>
            <a:r>
              <a:rPr lang="en-US"/>
              <a:t>CONCLUSION</a:t>
            </a:r>
            <a:endParaRPr/>
          </a:p>
        </p:txBody>
      </p:sp>
      <p:sp>
        <p:nvSpPr>
          <p:cNvPr id="457" name="Google Shape;457;p63"/>
          <p:cNvSpPr txBox="1">
            <a:spLocks noGrp="1"/>
          </p:cNvSpPr>
          <p:nvPr>
            <p:ph type="body" idx="2"/>
          </p:nvPr>
        </p:nvSpPr>
        <p:spPr>
          <a:xfrm>
            <a:off x="503257" y="842625"/>
            <a:ext cx="6477300" cy="423600"/>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1200"/>
              <a:buNone/>
            </a:pPr>
            <a:r>
              <a:rPr lang="en-US" sz="3500"/>
              <a:t>Conclusion</a:t>
            </a:r>
            <a:endParaRPr sz="3500"/>
          </a:p>
        </p:txBody>
      </p:sp>
      <p:cxnSp>
        <p:nvCxnSpPr>
          <p:cNvPr id="458" name="Google Shape;458;p63"/>
          <p:cNvCxnSpPr/>
          <p:nvPr/>
        </p:nvCxnSpPr>
        <p:spPr>
          <a:xfrm>
            <a:off x="503238" y="826660"/>
            <a:ext cx="6439500" cy="11700"/>
          </a:xfrm>
          <a:prstGeom prst="straightConnector1">
            <a:avLst/>
          </a:prstGeom>
          <a:noFill/>
          <a:ln w="9525" cap="flat" cmpd="sng">
            <a:solidFill>
              <a:srgbClr val="AF3D35"/>
            </a:solidFill>
            <a:prstDash val="solid"/>
            <a:miter lim="800000"/>
            <a:headEnd type="oval" w="med" len="med"/>
            <a:tailEnd type="none" w="sm" len="sm"/>
          </a:ln>
        </p:spPr>
      </p:cxnSp>
      <p:sp>
        <p:nvSpPr>
          <p:cNvPr id="459" name="Google Shape;459;p63"/>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3"/>
          <p:cNvSpPr/>
          <p:nvPr/>
        </p:nvSpPr>
        <p:spPr>
          <a:xfrm>
            <a:off x="1497825" y="2022875"/>
            <a:ext cx="2103600" cy="2601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latin typeface="Lato"/>
                <a:ea typeface="Lato"/>
                <a:cs typeface="Lato"/>
                <a:sym typeface="Lato"/>
              </a:rPr>
              <a:t>Hold-out: 77.81%</a:t>
            </a:r>
            <a:endParaRPr>
              <a:latin typeface="Lato"/>
              <a:ea typeface="Lato"/>
              <a:cs typeface="Lato"/>
              <a:sym typeface="Lato"/>
            </a:endParaRPr>
          </a:p>
          <a:p>
            <a:pPr marL="0" marR="0" lvl="0" indent="0" algn="r" rtl="0">
              <a:spcBef>
                <a:spcPts val="0"/>
              </a:spcBef>
              <a:spcAft>
                <a:spcPts val="0"/>
              </a:spcAft>
              <a:buNone/>
            </a:pPr>
            <a:r>
              <a:rPr lang="en-US">
                <a:latin typeface="Lato"/>
                <a:ea typeface="Lato"/>
                <a:cs typeface="Lato"/>
                <a:sym typeface="Lato"/>
              </a:rPr>
              <a:t>Cross Validation: 74.63%</a:t>
            </a:r>
            <a:endParaRPr>
              <a:latin typeface="Lato"/>
              <a:ea typeface="Lato"/>
              <a:cs typeface="Lato"/>
              <a:sym typeface="Lato"/>
            </a:endParaRPr>
          </a:p>
        </p:txBody>
      </p:sp>
      <p:sp>
        <p:nvSpPr>
          <p:cNvPr id="461" name="Google Shape;461;p63"/>
          <p:cNvSpPr/>
          <p:nvPr/>
        </p:nvSpPr>
        <p:spPr>
          <a:xfrm>
            <a:off x="838400" y="3857250"/>
            <a:ext cx="2487000" cy="5079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a:latin typeface="Lato"/>
                <a:ea typeface="Lato"/>
                <a:cs typeface="Lato"/>
                <a:sym typeface="Lato"/>
              </a:rPr>
              <a:t> Decision Tree: 63.83%</a:t>
            </a:r>
            <a:endParaRPr>
              <a:latin typeface="Lato"/>
              <a:ea typeface="Lato"/>
              <a:cs typeface="Lato"/>
              <a:sym typeface="Lato"/>
            </a:endParaRPr>
          </a:p>
          <a:p>
            <a:pPr marL="0" marR="0" lvl="0" indent="0" algn="r" rtl="0">
              <a:spcBef>
                <a:spcPts val="0"/>
              </a:spcBef>
              <a:spcAft>
                <a:spcPts val="0"/>
              </a:spcAft>
              <a:buNone/>
            </a:pPr>
            <a:r>
              <a:rPr lang="en-US">
                <a:latin typeface="Lato"/>
                <a:ea typeface="Lato"/>
                <a:cs typeface="Lato"/>
                <a:sym typeface="Lato"/>
              </a:rPr>
              <a:t>Random Forest: 84.06%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body" idx="1"/>
          </p:nvPr>
        </p:nvSpPr>
        <p:spPr>
          <a:xfrm>
            <a:off x="0" y="1670900"/>
            <a:ext cx="9144000" cy="7557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accent1"/>
              </a:buClr>
              <a:buSzPts val="7500"/>
              <a:buNone/>
            </a:pPr>
            <a:r>
              <a:rPr lang="en-US" b="0"/>
              <a:t>Thanks for listening</a:t>
            </a:r>
            <a:endParaRPr b="0"/>
          </a:p>
        </p:txBody>
      </p:sp>
      <p:cxnSp>
        <p:nvCxnSpPr>
          <p:cNvPr id="467" name="Google Shape;467;p64"/>
          <p:cNvCxnSpPr/>
          <p:nvPr/>
        </p:nvCxnSpPr>
        <p:spPr>
          <a:xfrm>
            <a:off x="2868369" y="3264876"/>
            <a:ext cx="3497400" cy="0"/>
          </a:xfrm>
          <a:prstGeom prst="straightConnector1">
            <a:avLst/>
          </a:prstGeom>
          <a:noFill/>
          <a:ln w="9525" cap="flat" cmpd="sng">
            <a:solidFill>
              <a:srgbClr val="AF3D35"/>
            </a:solidFill>
            <a:prstDash val="solid"/>
            <a:miter lim="800000"/>
            <a:headEnd type="none" w="sm" len="sm"/>
            <a:tailEnd type="none" w="sm" len="sm"/>
          </a:ln>
        </p:spPr>
      </p:cxnSp>
      <p:sp>
        <p:nvSpPr>
          <p:cNvPr id="468" name="Google Shape;468;p64"/>
          <p:cNvSpPr txBox="1"/>
          <p:nvPr/>
        </p:nvSpPr>
        <p:spPr>
          <a:xfrm>
            <a:off x="3061675" y="3280375"/>
            <a:ext cx="2932800" cy="321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262626"/>
              </a:buClr>
              <a:buSzPts val="1200"/>
              <a:buFont typeface="Arial"/>
              <a:buNone/>
            </a:pPr>
            <a:r>
              <a:rPr lang="en-US" sz="4800">
                <a:solidFill>
                  <a:srgbClr val="980000"/>
                </a:solidFill>
                <a:latin typeface="Lato Black"/>
                <a:ea typeface="Lato Black"/>
                <a:cs typeface="Lato Black"/>
                <a:sym typeface="Lato Black"/>
              </a:rPr>
              <a:t>Q &amp; A</a:t>
            </a:r>
            <a:endParaRPr sz="4800" b="1">
              <a:solidFill>
                <a:srgbClr val="98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7"/>
          <p:cNvSpPr txBox="1">
            <a:spLocks noGrp="1"/>
          </p:cNvSpPr>
          <p:nvPr>
            <p:ph type="body" idx="1"/>
          </p:nvPr>
        </p:nvSpPr>
        <p:spPr>
          <a:xfrm>
            <a:off x="359625" y="53975"/>
            <a:ext cx="2911200" cy="5470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382A42"/>
              </a:buClr>
              <a:buSzPts val="10000"/>
              <a:buNone/>
            </a:pPr>
            <a:r>
              <a:rPr lang="en-US" sz="9600"/>
              <a:t>INTRODUCTION</a:t>
            </a:r>
            <a:endParaRPr sz="9600"/>
          </a:p>
        </p:txBody>
      </p:sp>
      <p:sp>
        <p:nvSpPr>
          <p:cNvPr id="171" name="Google Shape;171;p37"/>
          <p:cNvSpPr txBox="1">
            <a:spLocks noGrp="1"/>
          </p:cNvSpPr>
          <p:nvPr>
            <p:ph type="body" idx="2"/>
          </p:nvPr>
        </p:nvSpPr>
        <p:spPr>
          <a:xfrm>
            <a:off x="512031" y="2020551"/>
            <a:ext cx="4059970" cy="611436"/>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INTRODUCTION</a:t>
            </a:r>
            <a:endParaRPr/>
          </a:p>
        </p:txBody>
      </p:sp>
      <p:sp>
        <p:nvSpPr>
          <p:cNvPr id="172" name="Google Shape;172;p37"/>
          <p:cNvSpPr txBox="1"/>
          <p:nvPr/>
        </p:nvSpPr>
        <p:spPr>
          <a:xfrm>
            <a:off x="561368" y="2582559"/>
            <a:ext cx="4010633" cy="345991"/>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FEFEFE"/>
              </a:buClr>
              <a:buSzPts val="1500"/>
              <a:buFont typeface="Arial"/>
              <a:buNone/>
            </a:pPr>
            <a:r>
              <a:rPr lang="en-US" sz="1500" b="1">
                <a:solidFill>
                  <a:srgbClr val="FEFEFE"/>
                </a:solidFill>
                <a:latin typeface="Raleway Black"/>
                <a:ea typeface="Raleway Black"/>
                <a:cs typeface="Raleway Black"/>
                <a:sym typeface="Raleway Black"/>
              </a:rPr>
              <a:t>TO THIS DATA</a:t>
            </a:r>
            <a:endParaRPr sz="1500" b="1" i="0" u="none" strike="noStrike" cap="none">
              <a:solidFill>
                <a:srgbClr val="FEFEFE"/>
              </a:solidFill>
              <a:latin typeface="Raleway Black"/>
              <a:ea typeface="Raleway Black"/>
              <a:cs typeface="Raleway Black"/>
              <a:sym typeface="Raleway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8"/>
          <p:cNvSpPr txBox="1">
            <a:spLocks noGrp="1"/>
          </p:cNvSpPr>
          <p:nvPr>
            <p:ph type="body" idx="1"/>
          </p:nvPr>
        </p:nvSpPr>
        <p:spPr>
          <a:xfrm>
            <a:off x="479697" y="168225"/>
            <a:ext cx="8032200" cy="597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8D8D8"/>
              </a:buClr>
              <a:buSzPts val="7500"/>
              <a:buNone/>
            </a:pPr>
            <a:r>
              <a:rPr lang="en-US"/>
              <a:t>Introduction</a:t>
            </a:r>
            <a:endParaRPr/>
          </a:p>
        </p:txBody>
      </p:sp>
      <p:sp>
        <p:nvSpPr>
          <p:cNvPr id="178" name="Google Shape;178;p38"/>
          <p:cNvSpPr txBox="1">
            <a:spLocks noGrp="1"/>
          </p:cNvSpPr>
          <p:nvPr>
            <p:ph type="body" idx="2"/>
          </p:nvPr>
        </p:nvSpPr>
        <p:spPr>
          <a:xfrm>
            <a:off x="503238" y="842626"/>
            <a:ext cx="2635616" cy="423464"/>
          </a:xfrm>
          <a:prstGeom prst="rect">
            <a:avLst/>
          </a:prstGeom>
          <a:solidFill>
            <a:schemeClr val="lt1"/>
          </a:solid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262626"/>
              </a:buClr>
              <a:buSzPts val="1200"/>
              <a:buNone/>
            </a:pPr>
            <a:r>
              <a:rPr lang="en-US"/>
              <a:t>The Variables</a:t>
            </a:r>
            <a:endParaRPr/>
          </a:p>
        </p:txBody>
      </p:sp>
      <p:cxnSp>
        <p:nvCxnSpPr>
          <p:cNvPr id="179" name="Google Shape;179;p38"/>
          <p:cNvCxnSpPr/>
          <p:nvPr/>
        </p:nvCxnSpPr>
        <p:spPr>
          <a:xfrm>
            <a:off x="503238" y="844190"/>
            <a:ext cx="8281987" cy="0"/>
          </a:xfrm>
          <a:prstGeom prst="straightConnector1">
            <a:avLst/>
          </a:prstGeom>
          <a:noFill/>
          <a:ln w="9525" cap="flat" cmpd="sng">
            <a:solidFill>
              <a:srgbClr val="AF3D35"/>
            </a:solidFill>
            <a:prstDash val="solid"/>
            <a:miter lim="800000"/>
            <a:headEnd type="oval" w="med" len="med"/>
            <a:tailEnd type="none" w="sm" len="sm"/>
          </a:ln>
        </p:spPr>
      </p:cxnSp>
      <p:sp>
        <p:nvSpPr>
          <p:cNvPr id="180" name="Google Shape;180;p38"/>
          <p:cNvSpPr/>
          <p:nvPr/>
        </p:nvSpPr>
        <p:spPr>
          <a:xfrm>
            <a:off x="7504025" y="372100"/>
            <a:ext cx="1392000" cy="2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1" name="Google Shape;181;p38"/>
          <p:cNvGraphicFramePr/>
          <p:nvPr/>
        </p:nvGraphicFramePr>
        <p:xfrm>
          <a:off x="427050" y="1266100"/>
          <a:ext cx="5746725" cy="3330125"/>
        </p:xfrm>
        <a:graphic>
          <a:graphicData uri="http://schemas.openxmlformats.org/drawingml/2006/table">
            <a:tbl>
              <a:tblPr>
                <a:noFill/>
                <a:tableStyleId>{D92DB118-061D-4DE9-A6CB-89226CAA9168}</a:tableStyleId>
              </a:tblPr>
              <a:tblGrid>
                <a:gridCol w="1915575">
                  <a:extLst>
                    <a:ext uri="{9D8B030D-6E8A-4147-A177-3AD203B41FA5}">
                      <a16:colId xmlns:a16="http://schemas.microsoft.com/office/drawing/2014/main" val="20000"/>
                    </a:ext>
                  </a:extLst>
                </a:gridCol>
                <a:gridCol w="1915575">
                  <a:extLst>
                    <a:ext uri="{9D8B030D-6E8A-4147-A177-3AD203B41FA5}">
                      <a16:colId xmlns:a16="http://schemas.microsoft.com/office/drawing/2014/main" val="20001"/>
                    </a:ext>
                  </a:extLst>
                </a:gridCol>
                <a:gridCol w="1915575">
                  <a:extLst>
                    <a:ext uri="{9D8B030D-6E8A-4147-A177-3AD203B41FA5}">
                      <a16:colId xmlns:a16="http://schemas.microsoft.com/office/drawing/2014/main" val="20002"/>
                    </a:ext>
                  </a:extLst>
                </a:gridCol>
              </a:tblGrid>
              <a:tr h="824300">
                <a:tc>
                  <a:txBody>
                    <a:bodyPr/>
                    <a:lstStyle/>
                    <a:p>
                      <a:pPr marL="0" lvl="0" indent="0" algn="ctr" rtl="0">
                        <a:spcBef>
                          <a:spcPts val="0"/>
                        </a:spcBef>
                        <a:spcAft>
                          <a:spcPts val="0"/>
                        </a:spcAft>
                        <a:buNone/>
                      </a:pPr>
                      <a:r>
                        <a:rPr lang="en-US">
                          <a:latin typeface="Lato"/>
                          <a:ea typeface="Lato"/>
                          <a:cs typeface="Lato"/>
                          <a:sym typeface="Lato"/>
                        </a:rPr>
                        <a:t>Fixed Acidity</a:t>
                      </a:r>
                      <a:endParaRPr sz="1000">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Volatile Acidity</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Citric  Acid</a:t>
                      </a:r>
                      <a:endParaRPr>
                        <a:latin typeface="Lato"/>
                        <a:ea typeface="Lato"/>
                        <a:cs typeface="Lato"/>
                        <a:sym typeface="Lato"/>
                      </a:endParaRPr>
                    </a:p>
                  </a:txBody>
                  <a:tcPr marL="91425" marR="91425" marT="91425" marB="91425" anchor="ctr"/>
                </a:tc>
                <a:extLst>
                  <a:ext uri="{0D108BD9-81ED-4DB2-BD59-A6C34878D82A}">
                    <a16:rowId xmlns:a16="http://schemas.microsoft.com/office/drawing/2014/main" val="10000"/>
                  </a:ext>
                </a:extLst>
              </a:tr>
              <a:tr h="824300">
                <a:tc>
                  <a:txBody>
                    <a:bodyPr/>
                    <a:lstStyle/>
                    <a:p>
                      <a:pPr marL="0" lvl="0" indent="0" algn="ctr" rtl="0">
                        <a:spcBef>
                          <a:spcPts val="0"/>
                        </a:spcBef>
                        <a:spcAft>
                          <a:spcPts val="0"/>
                        </a:spcAft>
                        <a:buNone/>
                      </a:pPr>
                      <a:r>
                        <a:rPr lang="en-US">
                          <a:latin typeface="Lato"/>
                          <a:ea typeface="Lato"/>
                          <a:cs typeface="Lato"/>
                          <a:sym typeface="Lato"/>
                        </a:rPr>
                        <a:t>Residual Sugar</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Chlorides</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Free Sulfur Dioxide</a:t>
                      </a:r>
                      <a:endParaRPr>
                        <a:latin typeface="Lato"/>
                        <a:ea typeface="Lato"/>
                        <a:cs typeface="Lato"/>
                        <a:sym typeface="Lato"/>
                      </a:endParaRPr>
                    </a:p>
                  </a:txBody>
                  <a:tcPr marL="91425" marR="91425" marT="91425" marB="91425" anchor="ctr"/>
                </a:tc>
                <a:extLst>
                  <a:ext uri="{0D108BD9-81ED-4DB2-BD59-A6C34878D82A}">
                    <a16:rowId xmlns:a16="http://schemas.microsoft.com/office/drawing/2014/main" val="10001"/>
                  </a:ext>
                </a:extLst>
              </a:tr>
              <a:tr h="857225">
                <a:tc>
                  <a:txBody>
                    <a:bodyPr/>
                    <a:lstStyle/>
                    <a:p>
                      <a:pPr marL="0" lvl="0" indent="0" algn="ctr" rtl="0">
                        <a:spcBef>
                          <a:spcPts val="0"/>
                        </a:spcBef>
                        <a:spcAft>
                          <a:spcPts val="0"/>
                        </a:spcAft>
                        <a:buNone/>
                      </a:pPr>
                      <a:r>
                        <a:rPr lang="en-US">
                          <a:latin typeface="Lato"/>
                          <a:ea typeface="Lato"/>
                          <a:cs typeface="Lato"/>
                          <a:sym typeface="Lato"/>
                        </a:rPr>
                        <a:t>Total Sulfur Dioxide</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Density</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pH</a:t>
                      </a:r>
                      <a:endParaRPr>
                        <a:latin typeface="Lato"/>
                        <a:ea typeface="Lato"/>
                        <a:cs typeface="Lato"/>
                        <a:sym typeface="Lato"/>
                      </a:endParaRPr>
                    </a:p>
                  </a:txBody>
                  <a:tcPr marL="91425" marR="91425" marT="91425" marB="91425" anchor="ctr"/>
                </a:tc>
                <a:extLst>
                  <a:ext uri="{0D108BD9-81ED-4DB2-BD59-A6C34878D82A}">
                    <a16:rowId xmlns:a16="http://schemas.microsoft.com/office/drawing/2014/main" val="10002"/>
                  </a:ext>
                </a:extLst>
              </a:tr>
              <a:tr h="824300">
                <a:tc>
                  <a:txBody>
                    <a:bodyPr/>
                    <a:lstStyle/>
                    <a:p>
                      <a:pPr marL="0" lvl="0" indent="0" algn="ctr" rtl="0">
                        <a:spcBef>
                          <a:spcPts val="0"/>
                        </a:spcBef>
                        <a:spcAft>
                          <a:spcPts val="0"/>
                        </a:spcAft>
                        <a:buNone/>
                      </a:pPr>
                      <a:r>
                        <a:rPr lang="en-US">
                          <a:latin typeface="Lato"/>
                          <a:ea typeface="Lato"/>
                          <a:cs typeface="Lato"/>
                          <a:sym typeface="Lato"/>
                        </a:rPr>
                        <a:t>Sulphates</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a:latin typeface="Lato"/>
                          <a:ea typeface="Lato"/>
                          <a:cs typeface="Lato"/>
                          <a:sym typeface="Lato"/>
                        </a:rPr>
                        <a:t>Alcohol</a:t>
                      </a:r>
                      <a:endParaRPr>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US" b="1">
                          <a:solidFill>
                            <a:srgbClr val="FFFFFF"/>
                          </a:solidFill>
                          <a:latin typeface="Lato"/>
                          <a:ea typeface="Lato"/>
                          <a:cs typeface="Lato"/>
                          <a:sym typeface="Lato"/>
                        </a:rPr>
                        <a:t>Quality</a:t>
                      </a:r>
                      <a:endParaRPr b="1">
                        <a:solidFill>
                          <a:srgbClr val="FFFFFF"/>
                        </a:solidFill>
                        <a:latin typeface="Lato"/>
                        <a:ea typeface="Lato"/>
                        <a:cs typeface="Lato"/>
                        <a:sym typeface="Lato"/>
                      </a:endParaRPr>
                    </a:p>
                  </a:txBody>
                  <a:tcPr marL="91425" marR="91425" marT="91425" marB="91425" anchor="ctr">
                    <a:solidFill>
                      <a:srgbClr val="741B47"/>
                    </a:solidFill>
                  </a:tcPr>
                </a:tc>
                <a:extLst>
                  <a:ext uri="{0D108BD9-81ED-4DB2-BD59-A6C34878D82A}">
                    <a16:rowId xmlns:a16="http://schemas.microsoft.com/office/drawing/2014/main" val="10003"/>
                  </a:ext>
                </a:extLst>
              </a:tr>
            </a:tbl>
          </a:graphicData>
        </a:graphic>
      </p:graphicFrame>
      <p:sp>
        <p:nvSpPr>
          <p:cNvPr id="182" name="Google Shape;182;p38"/>
          <p:cNvSpPr/>
          <p:nvPr/>
        </p:nvSpPr>
        <p:spPr>
          <a:xfrm>
            <a:off x="408700" y="4672200"/>
            <a:ext cx="2635500" cy="371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8"/>
          <p:cNvSpPr txBox="1"/>
          <p:nvPr/>
        </p:nvSpPr>
        <p:spPr>
          <a:xfrm>
            <a:off x="6241200" y="1243125"/>
            <a:ext cx="2902800" cy="1347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Lato"/>
              <a:buChar char="●"/>
            </a:pPr>
            <a:r>
              <a:rPr lang="en-US">
                <a:latin typeface="Lato"/>
                <a:ea typeface="Lato"/>
                <a:cs typeface="Lato"/>
                <a:sym typeface="Lato"/>
              </a:rPr>
              <a:t>12 Variables</a:t>
            </a:r>
            <a:endParaRPr>
              <a:latin typeface="Lato"/>
              <a:ea typeface="Lato"/>
              <a:cs typeface="Lato"/>
              <a:sym typeface="Lato"/>
            </a:endParaRPr>
          </a:p>
          <a:p>
            <a:pPr marL="457200" lvl="0" indent="-317500" algn="l" rtl="0">
              <a:lnSpc>
                <a:spcPct val="200000"/>
              </a:lnSpc>
              <a:spcBef>
                <a:spcPts val="0"/>
              </a:spcBef>
              <a:spcAft>
                <a:spcPts val="0"/>
              </a:spcAft>
              <a:buSzPts val="1400"/>
              <a:buFont typeface="Lato"/>
              <a:buChar char="●"/>
            </a:pPr>
            <a:r>
              <a:rPr lang="en-US">
                <a:latin typeface="Lato"/>
                <a:ea typeface="Lato"/>
                <a:cs typeface="Lato"/>
                <a:sym typeface="Lato"/>
              </a:rPr>
              <a:t>1,599 Observations</a:t>
            </a:r>
            <a:endParaRPr>
              <a:latin typeface="Lato"/>
              <a:ea typeface="Lato"/>
              <a:cs typeface="Lato"/>
              <a:sym typeface="Lato"/>
            </a:endParaRPr>
          </a:p>
          <a:p>
            <a:pPr marL="457200" lvl="0" indent="-317500" algn="l" rtl="0">
              <a:lnSpc>
                <a:spcPct val="200000"/>
              </a:lnSpc>
              <a:spcBef>
                <a:spcPts val="0"/>
              </a:spcBef>
              <a:spcAft>
                <a:spcPts val="0"/>
              </a:spcAft>
              <a:buSzPts val="1400"/>
              <a:buFont typeface="Lato"/>
              <a:buChar char="●"/>
            </a:pPr>
            <a:r>
              <a:rPr lang="en-US">
                <a:latin typeface="Lato"/>
                <a:ea typeface="Lato"/>
                <a:cs typeface="Lato"/>
                <a:sym typeface="Lato"/>
              </a:rPr>
              <a:t>Quality = Response Variable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9"/>
          <p:cNvSpPr txBox="1">
            <a:spLocks noGrp="1"/>
          </p:cNvSpPr>
          <p:nvPr>
            <p:ph type="body" idx="2"/>
          </p:nvPr>
        </p:nvSpPr>
        <p:spPr>
          <a:xfrm>
            <a:off x="503238" y="231126"/>
            <a:ext cx="4068900" cy="423600"/>
          </a:xfrm>
          <a:prstGeom prst="rect">
            <a:avLst/>
          </a:prstGeom>
        </p:spPr>
        <p:txBody>
          <a:bodyPr spcFirstLastPara="1" wrap="square" lIns="0" tIns="72000" rIns="0" bIns="0" anchor="t" anchorCtr="0">
            <a:noAutofit/>
          </a:bodyPr>
          <a:lstStyle/>
          <a:p>
            <a:pPr marL="0" lvl="0" indent="0" algn="l" rtl="0">
              <a:spcBef>
                <a:spcPts val="750"/>
              </a:spcBef>
              <a:spcAft>
                <a:spcPts val="0"/>
              </a:spcAft>
              <a:buNone/>
            </a:pPr>
            <a:r>
              <a:rPr lang="en-US" sz="3500">
                <a:solidFill>
                  <a:srgbClr val="073763"/>
                </a:solidFill>
              </a:rPr>
              <a:t>Data Description</a:t>
            </a:r>
            <a:endParaRPr sz="3500">
              <a:solidFill>
                <a:srgbClr val="073763"/>
              </a:solidFill>
            </a:endParaRPr>
          </a:p>
        </p:txBody>
      </p:sp>
      <p:sp>
        <p:nvSpPr>
          <p:cNvPr id="190" name="Google Shape;190;p39"/>
          <p:cNvSpPr/>
          <p:nvPr/>
        </p:nvSpPr>
        <p:spPr>
          <a:xfrm>
            <a:off x="501325" y="4692325"/>
            <a:ext cx="2396400" cy="26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9"/>
          <p:cNvSpPr/>
          <p:nvPr/>
        </p:nvSpPr>
        <p:spPr>
          <a:xfrm>
            <a:off x="6649450" y="388775"/>
            <a:ext cx="2396400" cy="260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9"/>
          <p:cNvSpPr txBox="1"/>
          <p:nvPr/>
        </p:nvSpPr>
        <p:spPr>
          <a:xfrm>
            <a:off x="501325" y="1002375"/>
            <a:ext cx="7971000" cy="3888900"/>
          </a:xfrm>
          <a:prstGeom prst="rect">
            <a:avLst/>
          </a:prstGeom>
          <a:noFill/>
          <a:ln>
            <a:noFill/>
          </a:ln>
        </p:spPr>
        <p:txBody>
          <a:bodyPr spcFirstLastPara="1" wrap="square" lIns="91425" tIns="91425" rIns="91425" bIns="91425" anchor="t" anchorCtr="0">
            <a:noAutofit/>
          </a:bodyPr>
          <a:lstStyle/>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Fixed Acidity - most acids in wine that do not evaporate easily</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Volatile Acidity - </a:t>
            </a:r>
            <a:r>
              <a:rPr lang="en-US" sz="1600">
                <a:solidFill>
                  <a:schemeClr val="dk1"/>
                </a:solidFill>
                <a:latin typeface="Lato"/>
                <a:ea typeface="Lato"/>
                <a:cs typeface="Lato"/>
                <a:sym typeface="Lato"/>
              </a:rPr>
              <a:t>amount of acetic acid, unpleasant taste </a:t>
            </a:r>
            <a:endParaRPr sz="1600">
              <a:solidFill>
                <a:schemeClr val="dk1"/>
              </a:solidFill>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Citric Acid - preservative that </a:t>
            </a:r>
            <a:r>
              <a:rPr lang="en-US" sz="1600">
                <a:solidFill>
                  <a:schemeClr val="dk1"/>
                </a:solidFill>
                <a:latin typeface="Lato"/>
                <a:ea typeface="Lato"/>
                <a:cs typeface="Lato"/>
                <a:sym typeface="Lato"/>
              </a:rPr>
              <a:t>can add a fresh taste</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Residual Sugar - </a:t>
            </a:r>
            <a:r>
              <a:rPr lang="en-US" sz="1600">
                <a:solidFill>
                  <a:schemeClr val="dk1"/>
                </a:solidFill>
                <a:latin typeface="Lato"/>
                <a:ea typeface="Lato"/>
                <a:cs typeface="Lato"/>
                <a:sym typeface="Lato"/>
              </a:rPr>
              <a:t>amount of sugar after fermentation stops</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Chlorides - </a:t>
            </a:r>
            <a:r>
              <a:rPr lang="en-US" sz="1600">
                <a:solidFill>
                  <a:schemeClr val="dk1"/>
                </a:solidFill>
                <a:latin typeface="Lato"/>
                <a:ea typeface="Lato"/>
                <a:cs typeface="Lato"/>
                <a:sym typeface="Lato"/>
              </a:rPr>
              <a:t>amount of salt</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Free Sulfur Dioxide - </a:t>
            </a:r>
            <a:r>
              <a:rPr lang="en-US" sz="1600">
                <a:solidFill>
                  <a:schemeClr val="dk1"/>
                </a:solidFill>
                <a:latin typeface="Lato"/>
                <a:ea typeface="Lato"/>
                <a:cs typeface="Lato"/>
                <a:sym typeface="Lato"/>
              </a:rPr>
              <a:t>prevents oxidation</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Total Sulfur Dioxide - preservative that </a:t>
            </a:r>
            <a:r>
              <a:rPr lang="en-US" sz="1600">
                <a:solidFill>
                  <a:schemeClr val="dk1"/>
                </a:solidFill>
                <a:latin typeface="Lato"/>
                <a:ea typeface="Lato"/>
                <a:cs typeface="Lato"/>
                <a:sym typeface="Lato"/>
              </a:rPr>
              <a:t>can affect the taste</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Density - </a:t>
            </a:r>
            <a:r>
              <a:rPr lang="en-US" sz="1600">
                <a:solidFill>
                  <a:schemeClr val="dk1"/>
                </a:solidFill>
                <a:latin typeface="Lato"/>
                <a:ea typeface="Lato"/>
                <a:cs typeface="Lato"/>
                <a:sym typeface="Lato"/>
              </a:rPr>
              <a:t>dependant on alcohol and sugar content</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pH - </a:t>
            </a:r>
            <a:r>
              <a:rPr lang="en-US" sz="1600">
                <a:solidFill>
                  <a:schemeClr val="dk1"/>
                </a:solidFill>
                <a:latin typeface="Lato"/>
                <a:ea typeface="Lato"/>
                <a:cs typeface="Lato"/>
                <a:sym typeface="Lato"/>
              </a:rPr>
              <a:t>how acidic the wine is</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Sulphates - </a:t>
            </a:r>
            <a:r>
              <a:rPr lang="en-US" sz="1600">
                <a:solidFill>
                  <a:schemeClr val="dk1"/>
                </a:solidFill>
                <a:latin typeface="Lato"/>
                <a:ea typeface="Lato"/>
                <a:cs typeface="Lato"/>
                <a:sym typeface="Lato"/>
              </a:rPr>
              <a:t>contributes to SO2 levels, preservative, fresh taste</a:t>
            </a:r>
            <a:endParaRPr sz="1600">
              <a:latin typeface="Lato"/>
              <a:ea typeface="Lato"/>
              <a:cs typeface="Lato"/>
              <a:sym typeface="Lato"/>
            </a:endParaRPr>
          </a:p>
          <a:p>
            <a:pPr marL="457200" lvl="0" indent="-330200" algn="l" rtl="0">
              <a:lnSpc>
                <a:spcPct val="125000"/>
              </a:lnSpc>
              <a:spcBef>
                <a:spcPts val="0"/>
              </a:spcBef>
              <a:spcAft>
                <a:spcPts val="0"/>
              </a:spcAft>
              <a:buSzPts val="1600"/>
              <a:buFont typeface="Lato"/>
              <a:buChar char="●"/>
            </a:pPr>
            <a:r>
              <a:rPr lang="en-US" sz="1600">
                <a:latin typeface="Lato"/>
                <a:ea typeface="Lato"/>
                <a:cs typeface="Lato"/>
                <a:sym typeface="Lato"/>
              </a:rPr>
              <a:t>Alcohol - t</a:t>
            </a:r>
            <a:r>
              <a:rPr lang="en-US" sz="1600">
                <a:solidFill>
                  <a:schemeClr val="dk1"/>
                </a:solidFill>
                <a:latin typeface="Lato"/>
                <a:ea typeface="Lato"/>
                <a:cs typeface="Lato"/>
                <a:sym typeface="Lato"/>
              </a:rPr>
              <a:t>he percentage of alcoholic content</a:t>
            </a:r>
            <a:endParaRPr>
              <a:solidFill>
                <a:schemeClr val="dk1"/>
              </a:solidFill>
              <a:latin typeface="Lato"/>
              <a:ea typeface="Lato"/>
              <a:cs typeface="Lato"/>
              <a:sym typeface="Lato"/>
            </a:endParaRPr>
          </a:p>
          <a:p>
            <a:pPr marL="457200" lvl="0" indent="-317500" algn="l" rtl="0">
              <a:lnSpc>
                <a:spcPct val="125000"/>
              </a:lnSpc>
              <a:spcBef>
                <a:spcPts val="0"/>
              </a:spcBef>
              <a:spcAft>
                <a:spcPts val="0"/>
              </a:spcAft>
              <a:buClr>
                <a:schemeClr val="accent6"/>
              </a:buClr>
              <a:buSzPts val="1400"/>
              <a:buFont typeface="Lato"/>
              <a:buChar char="●"/>
            </a:pPr>
            <a:r>
              <a:rPr lang="en-US" b="1">
                <a:solidFill>
                  <a:schemeClr val="accent6"/>
                </a:solidFill>
                <a:latin typeface="Lato"/>
                <a:ea typeface="Lato"/>
                <a:cs typeface="Lato"/>
                <a:sym typeface="Lato"/>
              </a:rPr>
              <a:t>Output Variable(Y-response): Quality </a:t>
            </a:r>
            <a:endParaRPr b="1">
              <a:solidFill>
                <a:schemeClr val="accent6"/>
              </a:solidFill>
              <a:latin typeface="Lato"/>
              <a:ea typeface="Lato"/>
              <a:cs typeface="Lato"/>
              <a:sym typeface="Lato"/>
            </a:endParaRPr>
          </a:p>
          <a:p>
            <a:pPr marL="0" lvl="0" indent="0" algn="l" rtl="0">
              <a:lnSpc>
                <a:spcPct val="125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96"/>
        <p:cNvGrpSpPr/>
        <p:nvPr/>
      </p:nvGrpSpPr>
      <p:grpSpPr>
        <a:xfrm>
          <a:off x="0" y="0"/>
          <a:ext cx="0" cy="0"/>
          <a:chOff x="0" y="0"/>
          <a:chExt cx="0" cy="0"/>
        </a:xfrm>
      </p:grpSpPr>
      <p:sp>
        <p:nvSpPr>
          <p:cNvPr id="197" name="Google Shape;197;p40"/>
          <p:cNvSpPr txBox="1">
            <a:spLocks noGrp="1"/>
          </p:cNvSpPr>
          <p:nvPr>
            <p:ph type="body" idx="1"/>
          </p:nvPr>
        </p:nvSpPr>
        <p:spPr>
          <a:xfrm>
            <a:off x="512025" y="-98425"/>
            <a:ext cx="2911200" cy="3077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314B67"/>
              </a:buClr>
              <a:buSzPts val="10000"/>
              <a:buNone/>
            </a:pPr>
            <a:r>
              <a:rPr lang="en-US">
                <a:solidFill>
                  <a:srgbClr val="314B67"/>
                </a:solidFill>
              </a:rPr>
              <a:t>VISUALIZATION</a:t>
            </a:r>
            <a:endParaRPr/>
          </a:p>
        </p:txBody>
      </p:sp>
      <p:sp>
        <p:nvSpPr>
          <p:cNvPr id="198" name="Google Shape;198;p40"/>
          <p:cNvSpPr txBox="1">
            <a:spLocks noGrp="1"/>
          </p:cNvSpPr>
          <p:nvPr>
            <p:ph type="body" idx="2"/>
          </p:nvPr>
        </p:nvSpPr>
        <p:spPr>
          <a:xfrm>
            <a:off x="512031" y="2020551"/>
            <a:ext cx="4059970" cy="611436"/>
          </a:xfrm>
          <a:prstGeom prst="rect">
            <a:avLst/>
          </a:prstGeom>
          <a:noFill/>
          <a:ln>
            <a:noFill/>
          </a:ln>
        </p:spPr>
        <p:txBody>
          <a:bodyPr spcFirstLastPara="1" wrap="square" lIns="0" tIns="72000" rIns="0" bIns="0" anchor="t" anchorCtr="0">
            <a:noAutofit/>
          </a:bodyPr>
          <a:lstStyle/>
          <a:p>
            <a:pPr marL="0" lvl="0" indent="0" algn="l" rtl="0">
              <a:lnSpc>
                <a:spcPct val="90000"/>
              </a:lnSpc>
              <a:spcBef>
                <a:spcPts val="0"/>
              </a:spcBef>
              <a:spcAft>
                <a:spcPts val="0"/>
              </a:spcAft>
              <a:buClr>
                <a:srgbClr val="FEFEFE"/>
              </a:buClr>
              <a:buSzPts val="3500"/>
              <a:buNone/>
            </a:pPr>
            <a:r>
              <a:rPr lang="en-US"/>
              <a:t>VISUALIZATION</a:t>
            </a:r>
            <a:endParaRPr/>
          </a:p>
        </p:txBody>
      </p:sp>
      <p:sp>
        <p:nvSpPr>
          <p:cNvPr id="199" name="Google Shape;199;p40"/>
          <p:cNvSpPr txBox="1"/>
          <p:nvPr/>
        </p:nvSpPr>
        <p:spPr>
          <a:xfrm>
            <a:off x="561368" y="2582559"/>
            <a:ext cx="4010633" cy="345991"/>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FEFEFE"/>
              </a:buClr>
              <a:buSzPts val="1500"/>
              <a:buFont typeface="Arial"/>
              <a:buNone/>
            </a:pPr>
            <a:r>
              <a:rPr lang="en-US" sz="1500" b="1">
                <a:solidFill>
                  <a:srgbClr val="FEFEFE"/>
                </a:solidFill>
                <a:latin typeface="Raleway Black"/>
                <a:ea typeface="Raleway Black"/>
                <a:cs typeface="Raleway Black"/>
                <a:sym typeface="Raleway Black"/>
              </a:rPr>
              <a:t>OF THE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
        <p:cNvGrpSpPr/>
        <p:nvPr/>
      </p:nvGrpSpPr>
      <p:grpSpPr>
        <a:xfrm>
          <a:off x="0" y="0"/>
          <a:ext cx="0" cy="0"/>
          <a:chOff x="0" y="0"/>
          <a:chExt cx="0" cy="0"/>
        </a:xfrm>
      </p:grpSpPr>
      <p:pic>
        <p:nvPicPr>
          <p:cNvPr id="205" name="Google Shape;205;p41"/>
          <p:cNvPicPr preferRelativeResize="0"/>
          <p:nvPr/>
        </p:nvPicPr>
        <p:blipFill>
          <a:blip r:embed="rId3">
            <a:alphaModFix/>
          </a:blip>
          <a:stretch>
            <a:fillRect/>
          </a:stretch>
        </p:blipFill>
        <p:spPr>
          <a:xfrm>
            <a:off x="579450" y="888625"/>
            <a:ext cx="7090975" cy="4206600"/>
          </a:xfrm>
          <a:prstGeom prst="rect">
            <a:avLst/>
          </a:prstGeom>
          <a:noFill/>
          <a:ln>
            <a:noFill/>
          </a:ln>
        </p:spPr>
      </p:pic>
      <p:sp>
        <p:nvSpPr>
          <p:cNvPr id="206" name="Google Shape;206;p41"/>
          <p:cNvSpPr txBox="1"/>
          <p:nvPr/>
        </p:nvSpPr>
        <p:spPr>
          <a:xfrm>
            <a:off x="409200" y="264225"/>
            <a:ext cx="5435400" cy="1516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750"/>
              </a:spcBef>
              <a:spcAft>
                <a:spcPts val="0"/>
              </a:spcAft>
              <a:buClr>
                <a:schemeClr val="dk1"/>
              </a:buClr>
              <a:buSzPts val="1100"/>
              <a:buFont typeface="Arial"/>
              <a:buNone/>
            </a:pPr>
            <a:r>
              <a:rPr lang="en-US" sz="3500" b="1">
                <a:solidFill>
                  <a:srgbClr val="314B67"/>
                </a:solidFill>
                <a:latin typeface="Raleway Black"/>
                <a:ea typeface="Raleway Black"/>
                <a:cs typeface="Raleway Black"/>
                <a:sym typeface="Raleway Black"/>
              </a:rPr>
              <a:t>Bar Chart</a:t>
            </a:r>
            <a:endParaRPr sz="4800" b="1">
              <a:solidFill>
                <a:srgbClr val="980000"/>
              </a:solidFill>
            </a:endParaRPr>
          </a:p>
        </p:txBody>
      </p:sp>
      <p:sp>
        <p:nvSpPr>
          <p:cNvPr id="207" name="Google Shape;207;p41"/>
          <p:cNvSpPr txBox="1"/>
          <p:nvPr/>
        </p:nvSpPr>
        <p:spPr>
          <a:xfrm>
            <a:off x="6928225" y="1454075"/>
            <a:ext cx="19344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Good: 855</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Bad: 744</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sp>
        <p:nvSpPr>
          <p:cNvPr id="213" name="Google Shape;213;p42"/>
          <p:cNvSpPr txBox="1">
            <a:spLocks noGrp="1"/>
          </p:cNvSpPr>
          <p:nvPr>
            <p:ph type="body" idx="2"/>
          </p:nvPr>
        </p:nvSpPr>
        <p:spPr>
          <a:xfrm>
            <a:off x="-32000" y="205475"/>
            <a:ext cx="5379000" cy="759900"/>
          </a:xfrm>
          <a:prstGeom prst="rect">
            <a:avLst/>
          </a:prstGeom>
        </p:spPr>
        <p:txBody>
          <a:bodyPr spcFirstLastPara="1" wrap="square" lIns="0" tIns="72000" rIns="0" bIns="0" anchor="t" anchorCtr="0">
            <a:noAutofit/>
          </a:bodyPr>
          <a:lstStyle/>
          <a:p>
            <a:pPr marL="0" lvl="0" indent="0" algn="ctr" rtl="0">
              <a:spcBef>
                <a:spcPts val="750"/>
              </a:spcBef>
              <a:spcAft>
                <a:spcPts val="0"/>
              </a:spcAft>
              <a:buNone/>
            </a:pPr>
            <a:r>
              <a:rPr lang="en-US">
                <a:solidFill>
                  <a:srgbClr val="314B67"/>
                </a:solidFill>
              </a:rPr>
              <a:t>Summary Statistics</a:t>
            </a:r>
            <a:endParaRPr>
              <a:solidFill>
                <a:srgbClr val="314B67"/>
              </a:solidFill>
            </a:endParaRPr>
          </a:p>
        </p:txBody>
      </p:sp>
      <p:pic>
        <p:nvPicPr>
          <p:cNvPr id="214" name="Google Shape;214;p42"/>
          <p:cNvPicPr preferRelativeResize="0"/>
          <p:nvPr/>
        </p:nvPicPr>
        <p:blipFill>
          <a:blip r:embed="rId3">
            <a:alphaModFix/>
          </a:blip>
          <a:stretch>
            <a:fillRect/>
          </a:stretch>
        </p:blipFill>
        <p:spPr>
          <a:xfrm>
            <a:off x="503250" y="2932325"/>
            <a:ext cx="6983500" cy="1545250"/>
          </a:xfrm>
          <a:prstGeom prst="rect">
            <a:avLst/>
          </a:prstGeom>
          <a:noFill/>
          <a:ln>
            <a:noFill/>
          </a:ln>
        </p:spPr>
      </p:pic>
      <p:pic>
        <p:nvPicPr>
          <p:cNvPr id="215" name="Google Shape;215;p42"/>
          <p:cNvPicPr preferRelativeResize="0"/>
          <p:nvPr/>
        </p:nvPicPr>
        <p:blipFill>
          <a:blip r:embed="rId4">
            <a:alphaModFix/>
          </a:blip>
          <a:stretch>
            <a:fillRect/>
          </a:stretch>
        </p:blipFill>
        <p:spPr>
          <a:xfrm>
            <a:off x="503250" y="1187675"/>
            <a:ext cx="8370119" cy="1545250"/>
          </a:xfrm>
          <a:prstGeom prst="rect">
            <a:avLst/>
          </a:prstGeom>
          <a:noFill/>
          <a:ln>
            <a:noFill/>
          </a:ln>
        </p:spPr>
      </p:pic>
    </p:spTree>
  </p:cSld>
  <p:clrMapOvr>
    <a:masterClrMapping/>
  </p:clrMapOvr>
</p:sld>
</file>

<file path=ppt/theme/theme1.xml><?xml version="1.0" encoding="utf-8"?>
<a:theme xmlns:a="http://schemas.openxmlformats.org/drawingml/2006/main"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1626</Words>
  <Application>Microsoft Office PowerPoint</Application>
  <PresentationFormat>On-screen Show (16:9)</PresentationFormat>
  <Paragraphs>285</Paragraphs>
  <Slides>31</Slides>
  <Notes>31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Arial</vt:lpstr>
      <vt:lpstr>Calibri</vt:lpstr>
      <vt:lpstr>Times New Roman</vt:lpstr>
      <vt:lpstr>Lato Black</vt:lpstr>
      <vt:lpstr>Lato</vt:lpstr>
      <vt:lpstr>Raleway Black</vt:lpstr>
      <vt:lpstr>1_Tema de Office</vt:lpstr>
      <vt:lpstr>1_Tema de Office</vt:lpstr>
      <vt:lpstr>Tema de Office</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Shao</dc:creator>
  <cp:lastModifiedBy>Jessica Shao</cp:lastModifiedBy>
  <cp:revision>2</cp:revision>
  <dcterms:modified xsi:type="dcterms:W3CDTF">2019-04-30T05:24:39Z</dcterms:modified>
</cp:coreProperties>
</file>