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77" r:id="rId3"/>
    <p:sldId id="299" r:id="rId4"/>
    <p:sldId id="297" r:id="rId5"/>
    <p:sldId id="264" r:id="rId6"/>
    <p:sldId id="262" r:id="rId7"/>
    <p:sldId id="271" r:id="rId8"/>
    <p:sldId id="298" r:id="rId9"/>
    <p:sldId id="265" r:id="rId10"/>
    <p:sldId id="273" r:id="rId11"/>
    <p:sldId id="260" r:id="rId12"/>
    <p:sldId id="25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7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289F83-E364-4491-9C4C-85A34E2072F1}">
  <a:tblStyle styleId="{BF289F83-E364-4491-9C4C-85A34E207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83" autoAdjust="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Sheng Ng" userId="dc3e5db6-15a5-4c62-abaf-93f0e6d22e9f" providerId="ADAL" clId="{F35123B8-EABD-43C5-BA5A-3BC11DD5FDC2}"/>
    <pc:docChg chg="modSld">
      <pc:chgData name="Jia Sheng Ng" userId="dc3e5db6-15a5-4c62-abaf-93f0e6d22e9f" providerId="ADAL" clId="{F35123B8-EABD-43C5-BA5A-3BC11DD5FDC2}" dt="2022-03-09T13:11:24.590" v="25"/>
      <pc:docMkLst>
        <pc:docMk/>
      </pc:docMkLst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56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59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60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62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64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65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71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73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77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0" sldId="278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826180108" sldId="297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3225705065" sldId="298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2381180343" sldId="299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4283389089" sldId="301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1097638430" sldId="302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3787638339" sldId="303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3833807755" sldId="304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2456969478" sldId="305"/>
        </pc:sldMkLst>
      </pc:sldChg>
      <pc:sldChg chg="modTransition">
        <pc:chgData name="Jia Sheng Ng" userId="dc3e5db6-15a5-4c62-abaf-93f0e6d22e9f" providerId="ADAL" clId="{F35123B8-EABD-43C5-BA5A-3BC11DD5FDC2}" dt="2022-03-09T13:11:24.590" v="25"/>
        <pc:sldMkLst>
          <pc:docMk/>
          <pc:sldMk cId="3804276289" sldId="306"/>
        </pc:sldMkLst>
      </pc:sldChg>
      <pc:sldChg chg="modSp mod modTransition">
        <pc:chgData name="Jia Sheng Ng" userId="dc3e5db6-15a5-4c62-abaf-93f0e6d22e9f" providerId="ADAL" clId="{F35123B8-EABD-43C5-BA5A-3BC11DD5FDC2}" dt="2022-03-09T13:11:24.590" v="25"/>
        <pc:sldMkLst>
          <pc:docMk/>
          <pc:sldMk cId="4241006617" sldId="307"/>
        </pc:sldMkLst>
        <pc:spChg chg="mod">
          <ac:chgData name="Jia Sheng Ng" userId="dc3e5db6-15a5-4c62-abaf-93f0e6d22e9f" providerId="ADAL" clId="{F35123B8-EABD-43C5-BA5A-3BC11DD5FDC2}" dt="2022-03-09T12:53:33.600" v="23" actId="20577"/>
          <ac:spMkLst>
            <pc:docMk/>
            <pc:sldMk cId="4241006617" sldId="307"/>
            <ac:spMk id="6" creationId="{2531923F-5F75-403D-8334-1EF95CBD32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098bb564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7098bb564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training metric-score and testing metric-scores (Precision, F1, and Accuracy), all models show signs of overfitting with the exception of the </a:t>
            </a:r>
            <a:r>
              <a:rPr lang="en-US" dirty="0" err="1"/>
              <a:t>GradientBoostingClassifier</a:t>
            </a:r>
            <a:r>
              <a:rPr lang="en-US" dirty="0"/>
              <a:t>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20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training metric-score and testing metric-scores (Precision, F1, and Accuracy), all models show signs of overfitting with the exception of the </a:t>
            </a:r>
            <a:r>
              <a:rPr lang="en-US" dirty="0" err="1"/>
              <a:t>GradientBoostingClassifier</a:t>
            </a:r>
            <a:r>
              <a:rPr lang="en-US" dirty="0"/>
              <a:t>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99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214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47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898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1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83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57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00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8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 =  TP/(TP+FP)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 = TP /(TP+FN)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2" r:id="rId9"/>
    <p:sldLayoutId id="2147483663" r:id="rId10"/>
    <p:sldLayoutId id="2147483665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Rajdhani"/>
                <a:ea typeface="Rajdhani"/>
                <a:cs typeface="Rajdhani"/>
                <a:sym typeface="Rajdhani"/>
              </a:rPr>
              <a:t>Project 3: Binary Classification of Subreddit Posts</a:t>
            </a:r>
            <a:endParaRPr sz="40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Ng Jia Sheng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0"/>
    </mc:Choice>
    <mc:Fallback>
      <p:transition spd="slow" advTm="73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1"/>
          <p:cNvSpPr txBox="1">
            <a:spLocks noGrp="1"/>
          </p:cNvSpPr>
          <p:nvPr>
            <p:ph type="title"/>
          </p:nvPr>
        </p:nvSpPr>
        <p:spPr>
          <a:xfrm>
            <a:off x="720000" y="378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 CHART</a:t>
            </a:r>
            <a:endParaRPr dirty="0"/>
          </a:p>
        </p:txBody>
      </p:sp>
      <p:sp>
        <p:nvSpPr>
          <p:cNvPr id="1591" name="Google Shape;1591;p41"/>
          <p:cNvSpPr/>
          <p:nvPr/>
        </p:nvSpPr>
        <p:spPr>
          <a:xfrm>
            <a:off x="5713185" y="2265963"/>
            <a:ext cx="138600" cy="13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1"/>
          <p:cNvSpPr/>
          <p:nvPr/>
        </p:nvSpPr>
        <p:spPr>
          <a:xfrm>
            <a:off x="5713185" y="3404438"/>
            <a:ext cx="138600" cy="13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1"/>
          <p:cNvSpPr txBox="1"/>
          <p:nvPr/>
        </p:nvSpPr>
        <p:spPr>
          <a:xfrm>
            <a:off x="6019352" y="1979763"/>
            <a:ext cx="2310827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Feature Engineering to Count Number of Characters Per Topic</a:t>
            </a:r>
            <a:endParaRPr sz="18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94" name="Google Shape;1594;p41"/>
          <p:cNvSpPr txBox="1"/>
          <p:nvPr/>
        </p:nvSpPr>
        <p:spPr>
          <a:xfrm>
            <a:off x="6019353" y="3118238"/>
            <a:ext cx="2008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Right Skewed Histogram</a:t>
            </a:r>
            <a:endParaRPr sz="1800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1595" name="Google Shape;1595;p41"/>
          <p:cNvCxnSpPr>
            <a:stCxn id="1591" idx="4"/>
            <a:endCxn id="1592" idx="0"/>
          </p:cNvCxnSpPr>
          <p:nvPr/>
        </p:nvCxnSpPr>
        <p:spPr>
          <a:xfrm>
            <a:off x="5782485" y="2404563"/>
            <a:ext cx="0" cy="999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6" name="Google Shape;1596;p41"/>
          <p:cNvSpPr/>
          <p:nvPr/>
        </p:nvSpPr>
        <p:spPr>
          <a:xfrm>
            <a:off x="5749175" y="2301975"/>
            <a:ext cx="66600" cy="66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41"/>
          <p:cNvSpPr/>
          <p:nvPr/>
        </p:nvSpPr>
        <p:spPr>
          <a:xfrm>
            <a:off x="5749175" y="3440475"/>
            <a:ext cx="66600" cy="6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80B33-F2B8-4CB6-B5CB-5344CE3AC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24" y="1164821"/>
            <a:ext cx="5139494" cy="3662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35"/>
    </mc:Choice>
    <mc:Fallback>
      <p:transition spd="slow" advTm="109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8"/>
          <p:cNvCxnSpPr/>
          <p:nvPr/>
        </p:nvCxnSpPr>
        <p:spPr>
          <a:xfrm>
            <a:off x="4572000" y="1051224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39584259-4CBE-47CD-86D5-284DE946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22" y="309840"/>
            <a:ext cx="5671556" cy="1729800"/>
          </a:xfrm>
        </p:spPr>
        <p:txBody>
          <a:bodyPr/>
          <a:lstStyle/>
          <a:p>
            <a:r>
              <a:rPr lang="en-US" sz="3000" dirty="0"/>
              <a:t>MOST FREQUENTLY USED WORDS</a:t>
            </a:r>
            <a:endParaRPr lang="en-SG" sz="3000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6BE4B21-FCB7-4CBF-B0C5-C8ACBA6E5962}"/>
              </a:ext>
            </a:extLst>
          </p:cNvPr>
          <p:cNvSpPr txBox="1">
            <a:spLocks/>
          </p:cNvSpPr>
          <p:nvPr/>
        </p:nvSpPr>
        <p:spPr>
          <a:xfrm>
            <a:off x="-576305" y="4071948"/>
            <a:ext cx="5671556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45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/>
              <a:t>Genuine Questions</a:t>
            </a:r>
          </a:p>
          <a:p>
            <a:pPr algn="ctr"/>
            <a:r>
              <a:rPr lang="en-US" sz="3000" dirty="0"/>
              <a:t>(Negative Class)</a:t>
            </a:r>
            <a:endParaRPr lang="en-SG" sz="3000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74654CA5-2556-4B69-9633-E3568068DA26}"/>
              </a:ext>
            </a:extLst>
          </p:cNvPr>
          <p:cNvSpPr txBox="1">
            <a:spLocks/>
          </p:cNvSpPr>
          <p:nvPr/>
        </p:nvSpPr>
        <p:spPr>
          <a:xfrm>
            <a:off x="4113276" y="4071948"/>
            <a:ext cx="5671556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45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/>
              <a:t>Spams</a:t>
            </a:r>
          </a:p>
          <a:p>
            <a:pPr algn="ctr"/>
            <a:r>
              <a:rPr lang="en-US" sz="3000" dirty="0"/>
              <a:t>(Positive Class)</a:t>
            </a:r>
            <a:endParaRPr lang="en-S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B066B-70D6-46D7-A5E3-45410F2205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79"/>
          <a:stretch/>
        </p:blipFill>
        <p:spPr>
          <a:xfrm>
            <a:off x="405670" y="1765214"/>
            <a:ext cx="3707606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B009-D5B5-4C6E-AF01-2EB1EC58B6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09" r="3954"/>
          <a:stretch/>
        </p:blipFill>
        <p:spPr>
          <a:xfrm>
            <a:off x="4900796" y="1774740"/>
            <a:ext cx="3740281" cy="219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31"/>
    </mc:Choice>
    <mc:Fallback>
      <p:transition spd="slow" advTm="128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7" y="1434600"/>
            <a:ext cx="218400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18D210-69C0-426E-AF5C-5EE6041B5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26" y="548304"/>
            <a:ext cx="4808484" cy="433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27"/>
    </mc:Choice>
    <mc:Fallback>
      <p:transition spd="slow" advTm="133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OTHER ALGORITHMS 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5CB51-7B25-48F2-9EAD-4E2F705F5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1" y="1318512"/>
            <a:ext cx="8183117" cy="33151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76F4BB-1769-4D44-A5C2-426A84D374A4}"/>
              </a:ext>
            </a:extLst>
          </p:cNvPr>
          <p:cNvSpPr/>
          <p:nvPr/>
        </p:nvSpPr>
        <p:spPr>
          <a:xfrm>
            <a:off x="6537960" y="1318512"/>
            <a:ext cx="786384" cy="2085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4" name="Rectangle 1583">
            <a:extLst>
              <a:ext uri="{FF2B5EF4-FFF2-40B4-BE49-F238E27FC236}">
                <a16:creationId xmlns:a16="http://schemas.microsoft.com/office/drawing/2014/main" id="{1F03703D-C033-4F80-A879-D64DD79E535D}"/>
              </a:ext>
            </a:extLst>
          </p:cNvPr>
          <p:cNvSpPr/>
          <p:nvPr/>
        </p:nvSpPr>
        <p:spPr>
          <a:xfrm>
            <a:off x="7804022" y="1327656"/>
            <a:ext cx="620078" cy="2085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6" name="Rectangle 1585">
            <a:extLst>
              <a:ext uri="{FF2B5EF4-FFF2-40B4-BE49-F238E27FC236}">
                <a16:creationId xmlns:a16="http://schemas.microsoft.com/office/drawing/2014/main" id="{1772FBB4-0893-4EF0-9F1B-D8444BEBD745}"/>
              </a:ext>
            </a:extLst>
          </p:cNvPr>
          <p:cNvSpPr/>
          <p:nvPr/>
        </p:nvSpPr>
        <p:spPr>
          <a:xfrm>
            <a:off x="4888706" y="1333752"/>
            <a:ext cx="786383" cy="2024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77713-4122-4A21-B5E6-0B4004EE319E}"/>
              </a:ext>
            </a:extLst>
          </p:cNvPr>
          <p:cNvSpPr/>
          <p:nvPr/>
        </p:nvSpPr>
        <p:spPr>
          <a:xfrm>
            <a:off x="484632" y="2916936"/>
            <a:ext cx="8174736" cy="171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E45A-A087-4BAD-ACF8-58130397D31A}"/>
              </a:ext>
            </a:extLst>
          </p:cNvPr>
          <p:cNvSpPr txBox="1"/>
          <p:nvPr/>
        </p:nvSpPr>
        <p:spPr>
          <a:xfrm>
            <a:off x="4114800" y="211683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7DC6E-2060-4B33-BDA6-911EEFB961F9}"/>
              </a:ext>
            </a:extLst>
          </p:cNvPr>
          <p:cNvSpPr txBox="1"/>
          <p:nvPr/>
        </p:nvSpPr>
        <p:spPr>
          <a:xfrm>
            <a:off x="1207008" y="3134616"/>
            <a:ext cx="712317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Top 4 Algorithms selected for Hyperparameters Finetuning:</a:t>
            </a:r>
          </a:p>
          <a:p>
            <a:pPr>
              <a:lnSpc>
                <a:spcPct val="150000"/>
              </a:lnSpc>
            </a:pPr>
            <a:r>
              <a:rPr lang="en-SG" sz="20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GradientBoostingClassifier</a:t>
            </a:r>
            <a:r>
              <a:rPr lang="en-SG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, </a:t>
            </a:r>
            <a:r>
              <a:rPr lang="en-SG" sz="20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RandomForestClassifier</a:t>
            </a:r>
            <a:r>
              <a:rPr lang="en-SG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, </a:t>
            </a:r>
            <a:r>
              <a:rPr lang="en-SG" sz="20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MultinomialNB</a:t>
            </a:r>
            <a:r>
              <a:rPr lang="en-SG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and </a:t>
            </a:r>
            <a:r>
              <a:rPr lang="en-SG" sz="20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LogisticRegression</a:t>
            </a:r>
            <a:endParaRPr lang="en-SG" sz="20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38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92"/>
    </mc:Choice>
    <mc:Fallback>
      <p:transition spd="slow" advTm="30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84" grpId="0" animBg="1"/>
      <p:bldP spid="1586" grpId="0" animBg="1"/>
      <p:bldP spid="2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000" y="407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HYPERPARAMETERS TUNING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E45A-A087-4BAD-ACF8-58130397D31A}"/>
              </a:ext>
            </a:extLst>
          </p:cNvPr>
          <p:cNvSpPr txBox="1"/>
          <p:nvPr/>
        </p:nvSpPr>
        <p:spPr>
          <a:xfrm>
            <a:off x="4114800" y="211683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03C77-53E4-4B2F-8192-CB50D533B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8"/>
          <a:stretch/>
        </p:blipFill>
        <p:spPr>
          <a:xfrm>
            <a:off x="960120" y="1082525"/>
            <a:ext cx="7463780" cy="37914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0A0016-A383-414E-A611-468CC19C69F1}"/>
              </a:ext>
            </a:extLst>
          </p:cNvPr>
          <p:cNvSpPr/>
          <p:nvPr/>
        </p:nvSpPr>
        <p:spPr>
          <a:xfrm>
            <a:off x="960120" y="3355848"/>
            <a:ext cx="7463780" cy="151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Logistic regression model with </a:t>
            </a:r>
            <a:r>
              <a:rPr lang="en-US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countvectorizer</a:t>
            </a: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as our final model because it is the simpler/easier model for the audience to understand.</a:t>
            </a:r>
            <a:endParaRPr lang="en-SG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63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8"/>
    </mc:Choice>
    <mc:Fallback>
      <p:transition spd="slow" advTm="15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7" y="1434600"/>
            <a:ext cx="218400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Curve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53085B-9E96-4F52-8CC1-94248C5D9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1" r="10856"/>
          <a:stretch/>
        </p:blipFill>
        <p:spPr>
          <a:xfrm>
            <a:off x="482756" y="750291"/>
            <a:ext cx="5396718" cy="36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"/>
    </mc:Choice>
    <mc:Fallback>
      <p:transition spd="slow" advTm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7" y="1434600"/>
            <a:ext cx="218400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3A1864-C0D9-4600-8931-29BDECBD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501694"/>
            <a:ext cx="4944881" cy="43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96"/>
    </mc:Choice>
    <mc:Fallback>
      <p:transition spd="slow" advTm="299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4" y="971850"/>
            <a:ext cx="4131471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400" dirty="0"/>
              <a:t>INTEPRETATION</a:t>
            </a:r>
            <a:endParaRPr lang="en-US" sz="4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30601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Rajdhani"/>
                <a:ea typeface="Rajdhani"/>
                <a:cs typeface="Rajdhani"/>
                <a:sym typeface="Rajdhani"/>
              </a:rPr>
              <a:t>Conduct Model Evaluation with our Cutting-Edge Tools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5696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1"/>
    </mc:Choice>
    <mc:Fallback>
      <p:transition spd="slow" advTm="414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8"/>
          <p:cNvCxnSpPr/>
          <p:nvPr/>
        </p:nvCxnSpPr>
        <p:spPr>
          <a:xfrm>
            <a:off x="4572000" y="1051224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39584259-4CBE-47CD-86D5-284DE946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22" y="309840"/>
            <a:ext cx="5671556" cy="1729800"/>
          </a:xfrm>
        </p:spPr>
        <p:txBody>
          <a:bodyPr/>
          <a:lstStyle/>
          <a:p>
            <a:pPr algn="ctr"/>
            <a:r>
              <a:rPr lang="en-US" sz="3000" dirty="0"/>
              <a:t>FINAL MODEL INTEPRETATION</a:t>
            </a:r>
            <a:endParaRPr lang="en-SG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FBD92-1B57-44E7-9809-664CEB6DA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5" r="10728"/>
          <a:stretch/>
        </p:blipFill>
        <p:spPr>
          <a:xfrm>
            <a:off x="503635" y="1231710"/>
            <a:ext cx="3445243" cy="3544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E83428-8383-4EA5-945A-CB45BC5EF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9" r="21217"/>
          <a:stretch/>
        </p:blipFill>
        <p:spPr>
          <a:xfrm>
            <a:off x="4869307" y="1285575"/>
            <a:ext cx="3771057" cy="35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7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39"/>
    </mc:Choice>
    <mc:Fallback>
      <p:transition spd="slow" advTm="1973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8"/>
          <p:cNvCxnSpPr/>
          <p:nvPr/>
        </p:nvCxnSpPr>
        <p:spPr>
          <a:xfrm>
            <a:off x="4572000" y="1051224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39584259-4CBE-47CD-86D5-284DE946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22" y="309840"/>
            <a:ext cx="5671556" cy="1729800"/>
          </a:xfrm>
        </p:spPr>
        <p:txBody>
          <a:bodyPr/>
          <a:lstStyle/>
          <a:p>
            <a:pPr algn="ctr"/>
            <a:r>
              <a:rPr lang="en-US" sz="3000" dirty="0"/>
              <a:t>RECOMMENDATIONS</a:t>
            </a:r>
            <a:endParaRPr lang="en-SG" sz="3000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6BE4B21-FCB7-4CBF-B0C5-C8ACBA6E5962}"/>
              </a:ext>
            </a:extLst>
          </p:cNvPr>
          <p:cNvSpPr txBox="1">
            <a:spLocks/>
          </p:cNvSpPr>
          <p:nvPr/>
        </p:nvSpPr>
        <p:spPr>
          <a:xfrm>
            <a:off x="-576305" y="4071948"/>
            <a:ext cx="5671556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45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jdhani"/>
              <a:buNone/>
              <a:defRPr sz="1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/>
              <a:t>Top Misclassified Words</a:t>
            </a:r>
            <a:endParaRPr lang="en-SG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217B0-C451-4C87-9F46-32A12AEC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3" y="1822746"/>
            <a:ext cx="3620005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1923F-5F75-403D-8334-1EF95CBD32A0}"/>
              </a:ext>
            </a:extLst>
          </p:cNvPr>
          <p:cNvSpPr txBox="1"/>
          <p:nvPr/>
        </p:nvSpPr>
        <p:spPr>
          <a:xfrm>
            <a:off x="4665484" y="1462197"/>
            <a:ext cx="3975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Expand STOPWORDS library to include most frequently misclassified words</a:t>
            </a:r>
          </a:p>
          <a:p>
            <a:endParaRPr 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Catboost</a:t>
            </a: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algorithm to check for improvement of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Conduct lemmatization/Sentiment Analysis for both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Perform </a:t>
            </a:r>
            <a:r>
              <a:rPr lang="en-US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Gridsearch</a:t>
            </a: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on all 7 classification models</a:t>
            </a:r>
            <a:endParaRPr lang="en-SG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0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71"/>
    </mc:Choice>
    <mc:Fallback>
      <p:transition spd="slow" advTm="84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WELCOME</a:t>
            </a:r>
            <a:endParaRPr dirty="0"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4294967295"/>
          </p:nvPr>
        </p:nvSpPr>
        <p:spPr>
          <a:xfrm>
            <a:off x="57419" y="2105943"/>
            <a:ext cx="4350852" cy="14034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SWINDLER INC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/>
              <a:t>A dating App Perfect for the Busy Bees</a:t>
            </a:r>
            <a:endParaRPr sz="2000" b="1" dirty="0"/>
          </a:p>
        </p:txBody>
      </p:sp>
      <p:cxnSp>
        <p:nvCxnSpPr>
          <p:cNvPr id="1763" name="Google Shape;1763;p45"/>
          <p:cNvCxnSpPr/>
          <p:nvPr/>
        </p:nvCxnSpPr>
        <p:spPr>
          <a:xfrm>
            <a:off x="4572100" y="247790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F0CF01F-DFBC-429B-B4FB-4ADE3296E885}"/>
              </a:ext>
            </a:extLst>
          </p:cNvPr>
          <p:cNvGrpSpPr/>
          <p:nvPr/>
        </p:nvGrpSpPr>
        <p:grpSpPr>
          <a:xfrm>
            <a:off x="5408447" y="1259670"/>
            <a:ext cx="1879317" cy="3492877"/>
            <a:chOff x="4969536" y="1435739"/>
            <a:chExt cx="1470192" cy="2931647"/>
          </a:xfrm>
        </p:grpSpPr>
        <p:sp>
          <p:nvSpPr>
            <p:cNvPr id="1760" name="Google Shape;1760;p45"/>
            <p:cNvSpPr/>
            <p:nvPr/>
          </p:nvSpPr>
          <p:spPr>
            <a:xfrm>
              <a:off x="4969536" y="1435739"/>
              <a:ext cx="1470192" cy="2931647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8" name="Google Shape;9937;p57">
              <a:extLst>
                <a:ext uri="{FF2B5EF4-FFF2-40B4-BE49-F238E27FC236}">
                  <a16:creationId xmlns:a16="http://schemas.microsoft.com/office/drawing/2014/main" id="{3C8B5FD9-E4C5-44B0-89D2-5110684A9CFA}"/>
                </a:ext>
              </a:extLst>
            </p:cNvPr>
            <p:cNvGrpSpPr/>
            <p:nvPr/>
          </p:nvGrpSpPr>
          <p:grpSpPr>
            <a:xfrm>
              <a:off x="5129039" y="2670457"/>
              <a:ext cx="255247" cy="327458"/>
              <a:chOff x="6974158" y="2789537"/>
              <a:chExt cx="255247" cy="327458"/>
            </a:xfrm>
          </p:grpSpPr>
          <p:sp>
            <p:nvSpPr>
              <p:cNvPr id="9" name="Google Shape;9938;p57">
                <a:extLst>
                  <a:ext uri="{FF2B5EF4-FFF2-40B4-BE49-F238E27FC236}">
                    <a16:creationId xmlns:a16="http://schemas.microsoft.com/office/drawing/2014/main" id="{7B17A476-809C-433D-9203-36693CA2F7E5}"/>
                  </a:ext>
                </a:extLst>
              </p:cNvPr>
              <p:cNvSpPr/>
              <p:nvPr/>
            </p:nvSpPr>
            <p:spPr>
              <a:xfrm>
                <a:off x="7066407" y="2897282"/>
                <a:ext cx="9876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144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72" y="465"/>
                      <a:pt x="144" y="465"/>
                    </a:cubicBezTo>
                    <a:cubicBezTo>
                      <a:pt x="227" y="465"/>
                      <a:pt x="299" y="394"/>
                      <a:pt x="299" y="322"/>
                    </a:cubicBezTo>
                    <a:lnTo>
                      <a:pt x="299" y="155"/>
                    </a:lnTo>
                    <a:cubicBezTo>
                      <a:pt x="310" y="60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939;p57">
                <a:extLst>
                  <a:ext uri="{FF2B5EF4-FFF2-40B4-BE49-F238E27FC236}">
                    <a16:creationId xmlns:a16="http://schemas.microsoft.com/office/drawing/2014/main" id="{357BF068-5A56-4129-8A20-6B51885C7C0B}"/>
                  </a:ext>
                </a:extLst>
              </p:cNvPr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940;p57">
                <a:extLst>
                  <a:ext uri="{FF2B5EF4-FFF2-40B4-BE49-F238E27FC236}">
                    <a16:creationId xmlns:a16="http://schemas.microsoft.com/office/drawing/2014/main" id="{3128F929-4B7E-4268-8954-A819E5948162}"/>
                  </a:ext>
                </a:extLst>
              </p:cNvPr>
              <p:cNvSpPr/>
              <p:nvPr/>
            </p:nvSpPr>
            <p:spPr>
              <a:xfrm>
                <a:off x="7081935" y="2933292"/>
                <a:ext cx="40837" cy="1470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463" extrusionOk="0">
                    <a:moveTo>
                      <a:pt x="162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105"/>
                      <a:pt x="0" y="200"/>
                      <a:pt x="60" y="260"/>
                    </a:cubicBezTo>
                    <a:cubicBezTo>
                      <a:pt x="191" y="391"/>
                      <a:pt x="417" y="462"/>
                      <a:pt x="655" y="462"/>
                    </a:cubicBezTo>
                    <a:cubicBezTo>
                      <a:pt x="893" y="462"/>
                      <a:pt x="1119" y="391"/>
                      <a:pt x="1250" y="260"/>
                    </a:cubicBezTo>
                    <a:cubicBezTo>
                      <a:pt x="1286" y="200"/>
                      <a:pt x="1286" y="105"/>
                      <a:pt x="1226" y="45"/>
                    </a:cubicBezTo>
                    <a:cubicBezTo>
                      <a:pt x="1197" y="16"/>
                      <a:pt x="1158" y="1"/>
                      <a:pt x="1119" y="1"/>
                    </a:cubicBezTo>
                    <a:cubicBezTo>
                      <a:pt x="1081" y="1"/>
                      <a:pt x="1042" y="16"/>
                      <a:pt x="1012" y="45"/>
                    </a:cubicBezTo>
                    <a:cubicBezTo>
                      <a:pt x="953" y="105"/>
                      <a:pt x="822" y="164"/>
                      <a:pt x="643" y="164"/>
                    </a:cubicBezTo>
                    <a:cubicBezTo>
                      <a:pt x="464" y="164"/>
                      <a:pt x="310" y="105"/>
                      <a:pt x="274" y="45"/>
                    </a:cubicBezTo>
                    <a:cubicBezTo>
                      <a:pt x="238" y="16"/>
                      <a:pt x="199" y="1"/>
                      <a:pt x="16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941;p57">
                <a:extLst>
                  <a:ext uri="{FF2B5EF4-FFF2-40B4-BE49-F238E27FC236}">
                    <a16:creationId xmlns:a16="http://schemas.microsoft.com/office/drawing/2014/main" id="{8E63B268-B4F7-48B3-8EC1-20CC0A6F9E93}"/>
                  </a:ext>
                </a:extLst>
              </p:cNvPr>
              <p:cNvSpPr/>
              <p:nvPr/>
            </p:nvSpPr>
            <p:spPr>
              <a:xfrm>
                <a:off x="6974158" y="2789537"/>
                <a:ext cx="255247" cy="327458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942;p57">
                <a:extLst>
                  <a:ext uri="{FF2B5EF4-FFF2-40B4-BE49-F238E27FC236}">
                    <a16:creationId xmlns:a16="http://schemas.microsoft.com/office/drawing/2014/main" id="{FC624D91-52A4-4C63-BF81-FA904810609C}"/>
                  </a:ext>
                </a:extLst>
              </p:cNvPr>
              <p:cNvSpPr/>
              <p:nvPr/>
            </p:nvSpPr>
            <p:spPr>
              <a:xfrm>
                <a:off x="7061135" y="2881785"/>
                <a:ext cx="20069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27"/>
                      <a:pt x="72" y="298"/>
                      <a:pt x="155" y="298"/>
                    </a:cubicBezTo>
                    <a:lnTo>
                      <a:pt x="476" y="298"/>
                    </a:lnTo>
                    <a:cubicBezTo>
                      <a:pt x="560" y="298"/>
                      <a:pt x="631" y="227"/>
                      <a:pt x="631" y="155"/>
                    </a:cubicBezTo>
                    <a:cubicBezTo>
                      <a:pt x="631" y="72"/>
                      <a:pt x="572" y="1"/>
                      <a:pt x="47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943;p57">
                <a:extLst>
                  <a:ext uri="{FF2B5EF4-FFF2-40B4-BE49-F238E27FC236}">
                    <a16:creationId xmlns:a16="http://schemas.microsoft.com/office/drawing/2014/main" id="{1141FF1D-93ED-4DDC-932D-934850E6372D}"/>
                  </a:ext>
                </a:extLst>
              </p:cNvPr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9944;p57">
              <a:extLst>
                <a:ext uri="{FF2B5EF4-FFF2-40B4-BE49-F238E27FC236}">
                  <a16:creationId xmlns:a16="http://schemas.microsoft.com/office/drawing/2014/main" id="{28AD1CB8-100D-4C91-9C3C-A6ECAD0B971B}"/>
                </a:ext>
              </a:extLst>
            </p:cNvPr>
            <p:cNvGrpSpPr/>
            <p:nvPr/>
          </p:nvGrpSpPr>
          <p:grpSpPr>
            <a:xfrm>
              <a:off x="6020450" y="2671601"/>
              <a:ext cx="244291" cy="326314"/>
              <a:chOff x="7530697" y="2790299"/>
              <a:chExt cx="244291" cy="326314"/>
            </a:xfrm>
          </p:grpSpPr>
          <p:sp>
            <p:nvSpPr>
              <p:cNvPr id="16" name="Google Shape;9945;p57">
                <a:extLst>
                  <a:ext uri="{FF2B5EF4-FFF2-40B4-BE49-F238E27FC236}">
                    <a16:creationId xmlns:a16="http://schemas.microsoft.com/office/drawing/2014/main" id="{002E1D2A-1DDD-43F2-B30A-C74C9357B7C9}"/>
                  </a:ext>
                </a:extLst>
              </p:cNvPr>
              <p:cNvSpPr/>
              <p:nvPr/>
            </p:nvSpPr>
            <p:spPr>
              <a:xfrm>
                <a:off x="7616911" y="2907507"/>
                <a:ext cx="9463" cy="1438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3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43"/>
                    </a:cubicBezTo>
                    <a:lnTo>
                      <a:pt x="0" y="310"/>
                    </a:lnTo>
                    <a:cubicBezTo>
                      <a:pt x="0" y="393"/>
                      <a:pt x="72" y="453"/>
                      <a:pt x="155" y="453"/>
                    </a:cubicBezTo>
                    <a:cubicBezTo>
                      <a:pt x="227" y="453"/>
                      <a:pt x="298" y="381"/>
                      <a:pt x="298" y="310"/>
                    </a:cubicBezTo>
                    <a:lnTo>
                      <a:pt x="298" y="143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946;p57">
                <a:extLst>
                  <a:ext uri="{FF2B5EF4-FFF2-40B4-BE49-F238E27FC236}">
                    <a16:creationId xmlns:a16="http://schemas.microsoft.com/office/drawing/2014/main" id="{0B97B978-DDA8-4628-A96E-0A4B61EAE5CB}"/>
                  </a:ext>
                </a:extLst>
              </p:cNvPr>
              <p:cNvSpPr/>
              <p:nvPr/>
            </p:nvSpPr>
            <p:spPr>
              <a:xfrm>
                <a:off x="7678548" y="2907507"/>
                <a:ext cx="9463" cy="1438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3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43"/>
                    </a:cubicBezTo>
                    <a:lnTo>
                      <a:pt x="0" y="310"/>
                    </a:lnTo>
                    <a:cubicBezTo>
                      <a:pt x="0" y="393"/>
                      <a:pt x="72" y="453"/>
                      <a:pt x="143" y="453"/>
                    </a:cubicBezTo>
                    <a:cubicBezTo>
                      <a:pt x="214" y="453"/>
                      <a:pt x="298" y="381"/>
                      <a:pt x="298" y="310"/>
                    </a:cubicBezTo>
                    <a:lnTo>
                      <a:pt x="298" y="143"/>
                    </a:lnTo>
                    <a:cubicBezTo>
                      <a:pt x="298" y="72"/>
                      <a:pt x="238" y="0"/>
                      <a:pt x="14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947;p57">
                <a:extLst>
                  <a:ext uri="{FF2B5EF4-FFF2-40B4-BE49-F238E27FC236}">
                    <a16:creationId xmlns:a16="http://schemas.microsoft.com/office/drawing/2014/main" id="{4E448905-9E10-489D-B762-DCD0FFD41E26}"/>
                  </a:ext>
                </a:extLst>
              </p:cNvPr>
              <p:cNvSpPr/>
              <p:nvPr/>
            </p:nvSpPr>
            <p:spPr>
              <a:xfrm>
                <a:off x="7632408" y="2943136"/>
                <a:ext cx="40869" cy="14671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462" extrusionOk="0">
                    <a:moveTo>
                      <a:pt x="167" y="0"/>
                    </a:moveTo>
                    <a:cubicBezTo>
                      <a:pt x="129" y="0"/>
                      <a:pt x="90" y="15"/>
                      <a:pt x="60" y="45"/>
                    </a:cubicBezTo>
                    <a:cubicBezTo>
                      <a:pt x="1" y="104"/>
                      <a:pt x="1" y="200"/>
                      <a:pt x="60" y="259"/>
                    </a:cubicBezTo>
                    <a:cubicBezTo>
                      <a:pt x="203" y="390"/>
                      <a:pt x="417" y="462"/>
                      <a:pt x="655" y="462"/>
                    </a:cubicBezTo>
                    <a:cubicBezTo>
                      <a:pt x="893" y="462"/>
                      <a:pt x="1120" y="390"/>
                      <a:pt x="1251" y="259"/>
                    </a:cubicBezTo>
                    <a:cubicBezTo>
                      <a:pt x="1286" y="212"/>
                      <a:pt x="1286" y="104"/>
                      <a:pt x="1227" y="45"/>
                    </a:cubicBezTo>
                    <a:cubicBezTo>
                      <a:pt x="1197" y="15"/>
                      <a:pt x="1158" y="0"/>
                      <a:pt x="1120" y="0"/>
                    </a:cubicBezTo>
                    <a:cubicBezTo>
                      <a:pt x="1081" y="0"/>
                      <a:pt x="1042" y="15"/>
                      <a:pt x="1013" y="45"/>
                    </a:cubicBezTo>
                    <a:cubicBezTo>
                      <a:pt x="953" y="104"/>
                      <a:pt x="822" y="164"/>
                      <a:pt x="643" y="164"/>
                    </a:cubicBezTo>
                    <a:cubicBezTo>
                      <a:pt x="465" y="164"/>
                      <a:pt x="322" y="104"/>
                      <a:pt x="274" y="45"/>
                    </a:cubicBezTo>
                    <a:cubicBezTo>
                      <a:pt x="245" y="15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948;p57">
                <a:extLst>
                  <a:ext uri="{FF2B5EF4-FFF2-40B4-BE49-F238E27FC236}">
                    <a16:creationId xmlns:a16="http://schemas.microsoft.com/office/drawing/2014/main" id="{D9C29A2C-45CA-4B50-A919-7515FC7B2FB6}"/>
                  </a:ext>
                </a:extLst>
              </p:cNvPr>
              <p:cNvSpPr/>
              <p:nvPr/>
            </p:nvSpPr>
            <p:spPr>
              <a:xfrm>
                <a:off x="7530697" y="2790299"/>
                <a:ext cx="244291" cy="32631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276" extrusionOk="0">
                    <a:moveTo>
                      <a:pt x="3846" y="298"/>
                    </a:moveTo>
                    <a:cubicBezTo>
                      <a:pt x="5275" y="298"/>
                      <a:pt x="6442" y="1453"/>
                      <a:pt x="6442" y="2882"/>
                    </a:cubicBezTo>
                    <a:lnTo>
                      <a:pt x="6442" y="4013"/>
                    </a:lnTo>
                    <a:cubicBezTo>
                      <a:pt x="6442" y="4846"/>
                      <a:pt x="6633" y="5489"/>
                      <a:pt x="6799" y="5870"/>
                    </a:cubicBezTo>
                    <a:cubicBezTo>
                      <a:pt x="6811" y="5918"/>
                      <a:pt x="6811" y="5965"/>
                      <a:pt x="6799" y="6001"/>
                    </a:cubicBezTo>
                    <a:cubicBezTo>
                      <a:pt x="6775" y="6049"/>
                      <a:pt x="6752" y="6084"/>
                      <a:pt x="6704" y="6096"/>
                    </a:cubicBezTo>
                    <a:cubicBezTo>
                      <a:pt x="6359" y="6227"/>
                      <a:pt x="5692" y="6489"/>
                      <a:pt x="4978" y="6632"/>
                    </a:cubicBezTo>
                    <a:lnTo>
                      <a:pt x="4978" y="6132"/>
                    </a:lnTo>
                    <a:cubicBezTo>
                      <a:pt x="5644" y="5739"/>
                      <a:pt x="6109" y="5013"/>
                      <a:pt x="6109" y="4179"/>
                    </a:cubicBezTo>
                    <a:lnTo>
                      <a:pt x="6109" y="3536"/>
                    </a:lnTo>
                    <a:cubicBezTo>
                      <a:pt x="6109" y="3108"/>
                      <a:pt x="5751" y="2751"/>
                      <a:pt x="5323" y="2751"/>
                    </a:cubicBezTo>
                    <a:lnTo>
                      <a:pt x="5073" y="2751"/>
                    </a:lnTo>
                    <a:lnTo>
                      <a:pt x="4311" y="1989"/>
                    </a:lnTo>
                    <a:cubicBezTo>
                      <a:pt x="4282" y="1960"/>
                      <a:pt x="4249" y="1944"/>
                      <a:pt x="4214" y="1944"/>
                    </a:cubicBezTo>
                    <a:cubicBezTo>
                      <a:pt x="4191" y="1944"/>
                      <a:pt x="4168" y="1951"/>
                      <a:pt x="4144" y="1965"/>
                    </a:cubicBezTo>
                    <a:cubicBezTo>
                      <a:pt x="4085" y="1989"/>
                      <a:pt x="4061" y="2036"/>
                      <a:pt x="4061" y="2096"/>
                    </a:cubicBezTo>
                    <a:lnTo>
                      <a:pt x="4061" y="2751"/>
                    </a:lnTo>
                    <a:lnTo>
                      <a:pt x="3239" y="2751"/>
                    </a:lnTo>
                    <a:cubicBezTo>
                      <a:pt x="3144" y="2751"/>
                      <a:pt x="3084" y="2822"/>
                      <a:pt x="3084" y="2893"/>
                    </a:cubicBezTo>
                    <a:cubicBezTo>
                      <a:pt x="3084" y="2965"/>
                      <a:pt x="3168" y="3048"/>
                      <a:pt x="3239" y="3048"/>
                    </a:cubicBezTo>
                    <a:lnTo>
                      <a:pt x="4204" y="3048"/>
                    </a:lnTo>
                    <a:cubicBezTo>
                      <a:pt x="4299" y="3048"/>
                      <a:pt x="4358" y="2965"/>
                      <a:pt x="4358" y="2893"/>
                    </a:cubicBezTo>
                    <a:lnTo>
                      <a:pt x="4358" y="2453"/>
                    </a:lnTo>
                    <a:lnTo>
                      <a:pt x="4906" y="3001"/>
                    </a:lnTo>
                    <a:cubicBezTo>
                      <a:pt x="4930" y="3024"/>
                      <a:pt x="4966" y="3048"/>
                      <a:pt x="5013" y="3048"/>
                    </a:cubicBezTo>
                    <a:lnTo>
                      <a:pt x="5335" y="3048"/>
                    </a:lnTo>
                    <a:cubicBezTo>
                      <a:pt x="5609" y="3048"/>
                      <a:pt x="5823" y="3263"/>
                      <a:pt x="5823" y="3536"/>
                    </a:cubicBezTo>
                    <a:lnTo>
                      <a:pt x="5823" y="4179"/>
                    </a:lnTo>
                    <a:cubicBezTo>
                      <a:pt x="5823" y="5251"/>
                      <a:pt x="4954" y="6132"/>
                      <a:pt x="3882" y="6132"/>
                    </a:cubicBezTo>
                    <a:cubicBezTo>
                      <a:pt x="2811" y="6132"/>
                      <a:pt x="1930" y="5251"/>
                      <a:pt x="1930" y="4179"/>
                    </a:cubicBezTo>
                    <a:lnTo>
                      <a:pt x="1930" y="3536"/>
                    </a:lnTo>
                    <a:cubicBezTo>
                      <a:pt x="1930" y="3263"/>
                      <a:pt x="2156" y="3048"/>
                      <a:pt x="2418" y="3048"/>
                    </a:cubicBezTo>
                    <a:lnTo>
                      <a:pt x="2584" y="3048"/>
                    </a:lnTo>
                    <a:cubicBezTo>
                      <a:pt x="2668" y="3048"/>
                      <a:pt x="2727" y="2965"/>
                      <a:pt x="2727" y="2893"/>
                    </a:cubicBezTo>
                    <a:cubicBezTo>
                      <a:pt x="2727" y="2822"/>
                      <a:pt x="2656" y="2751"/>
                      <a:pt x="2584" y="2751"/>
                    </a:cubicBezTo>
                    <a:lnTo>
                      <a:pt x="2418" y="2751"/>
                    </a:lnTo>
                    <a:cubicBezTo>
                      <a:pt x="1989" y="2751"/>
                      <a:pt x="1632" y="3108"/>
                      <a:pt x="1632" y="3536"/>
                    </a:cubicBezTo>
                    <a:lnTo>
                      <a:pt x="1632" y="4179"/>
                    </a:lnTo>
                    <a:cubicBezTo>
                      <a:pt x="1632" y="5013"/>
                      <a:pt x="2096" y="5739"/>
                      <a:pt x="2763" y="6132"/>
                    </a:cubicBezTo>
                    <a:lnTo>
                      <a:pt x="2763" y="6632"/>
                    </a:lnTo>
                    <a:cubicBezTo>
                      <a:pt x="2001" y="6465"/>
                      <a:pt x="1334" y="6227"/>
                      <a:pt x="989" y="6096"/>
                    </a:cubicBezTo>
                    <a:cubicBezTo>
                      <a:pt x="941" y="6084"/>
                      <a:pt x="918" y="6049"/>
                      <a:pt x="906" y="6001"/>
                    </a:cubicBezTo>
                    <a:cubicBezTo>
                      <a:pt x="882" y="5965"/>
                      <a:pt x="882" y="5918"/>
                      <a:pt x="906" y="5870"/>
                    </a:cubicBezTo>
                    <a:cubicBezTo>
                      <a:pt x="1060" y="5489"/>
                      <a:pt x="1263" y="4846"/>
                      <a:pt x="1263" y="4013"/>
                    </a:cubicBezTo>
                    <a:lnTo>
                      <a:pt x="1263" y="2882"/>
                    </a:lnTo>
                    <a:cubicBezTo>
                      <a:pt x="1263" y="1453"/>
                      <a:pt x="2418" y="298"/>
                      <a:pt x="3846" y="298"/>
                    </a:cubicBezTo>
                    <a:close/>
                    <a:moveTo>
                      <a:pt x="4632" y="6275"/>
                    </a:moveTo>
                    <a:lnTo>
                      <a:pt x="4632" y="6787"/>
                    </a:lnTo>
                    <a:cubicBezTo>
                      <a:pt x="4632" y="7025"/>
                      <a:pt x="4739" y="7239"/>
                      <a:pt x="4918" y="7394"/>
                    </a:cubicBezTo>
                    <a:cubicBezTo>
                      <a:pt x="4894" y="7442"/>
                      <a:pt x="4858" y="7477"/>
                      <a:pt x="4835" y="7513"/>
                    </a:cubicBezTo>
                    <a:cubicBezTo>
                      <a:pt x="4787" y="7573"/>
                      <a:pt x="4787" y="7680"/>
                      <a:pt x="4858" y="7715"/>
                    </a:cubicBezTo>
                    <a:cubicBezTo>
                      <a:pt x="4894" y="7739"/>
                      <a:pt x="4918" y="7751"/>
                      <a:pt x="4954" y="7751"/>
                    </a:cubicBezTo>
                    <a:cubicBezTo>
                      <a:pt x="4989" y="7751"/>
                      <a:pt x="5037" y="7739"/>
                      <a:pt x="5073" y="7692"/>
                    </a:cubicBezTo>
                    <a:cubicBezTo>
                      <a:pt x="5109" y="7632"/>
                      <a:pt x="5156" y="7584"/>
                      <a:pt x="5192" y="7525"/>
                    </a:cubicBezTo>
                    <a:lnTo>
                      <a:pt x="5525" y="7644"/>
                    </a:lnTo>
                    <a:cubicBezTo>
                      <a:pt x="4918" y="8573"/>
                      <a:pt x="4299" y="8894"/>
                      <a:pt x="3882" y="9001"/>
                    </a:cubicBezTo>
                    <a:cubicBezTo>
                      <a:pt x="3864" y="9007"/>
                      <a:pt x="3849" y="9010"/>
                      <a:pt x="3835" y="9010"/>
                    </a:cubicBezTo>
                    <a:cubicBezTo>
                      <a:pt x="3820" y="9010"/>
                      <a:pt x="3805" y="9007"/>
                      <a:pt x="3787" y="9001"/>
                    </a:cubicBezTo>
                    <a:cubicBezTo>
                      <a:pt x="3370" y="8882"/>
                      <a:pt x="2751" y="8549"/>
                      <a:pt x="2120" y="7644"/>
                    </a:cubicBezTo>
                    <a:lnTo>
                      <a:pt x="2465" y="7525"/>
                    </a:lnTo>
                    <a:cubicBezTo>
                      <a:pt x="2763" y="7942"/>
                      <a:pt x="3204" y="8442"/>
                      <a:pt x="3787" y="8644"/>
                    </a:cubicBezTo>
                    <a:cubicBezTo>
                      <a:pt x="3799" y="8644"/>
                      <a:pt x="3823" y="8656"/>
                      <a:pt x="3835" y="8656"/>
                    </a:cubicBezTo>
                    <a:cubicBezTo>
                      <a:pt x="3846" y="8656"/>
                      <a:pt x="3858" y="8656"/>
                      <a:pt x="3882" y="8644"/>
                    </a:cubicBezTo>
                    <a:cubicBezTo>
                      <a:pt x="4144" y="8549"/>
                      <a:pt x="4418" y="8382"/>
                      <a:pt x="4668" y="8132"/>
                    </a:cubicBezTo>
                    <a:cubicBezTo>
                      <a:pt x="4728" y="8073"/>
                      <a:pt x="4728" y="7989"/>
                      <a:pt x="4668" y="7930"/>
                    </a:cubicBezTo>
                    <a:cubicBezTo>
                      <a:pt x="4638" y="7900"/>
                      <a:pt x="4600" y="7885"/>
                      <a:pt x="4561" y="7885"/>
                    </a:cubicBezTo>
                    <a:cubicBezTo>
                      <a:pt x="4522" y="7885"/>
                      <a:pt x="4483" y="7900"/>
                      <a:pt x="4454" y="7930"/>
                    </a:cubicBezTo>
                    <a:cubicBezTo>
                      <a:pt x="4251" y="8120"/>
                      <a:pt x="4025" y="8275"/>
                      <a:pt x="3823" y="8346"/>
                    </a:cubicBezTo>
                    <a:cubicBezTo>
                      <a:pt x="3358" y="8168"/>
                      <a:pt x="2965" y="7751"/>
                      <a:pt x="2715" y="7394"/>
                    </a:cubicBezTo>
                    <a:cubicBezTo>
                      <a:pt x="2894" y="7239"/>
                      <a:pt x="3001" y="7025"/>
                      <a:pt x="3001" y="6787"/>
                    </a:cubicBezTo>
                    <a:lnTo>
                      <a:pt x="3001" y="6275"/>
                    </a:lnTo>
                    <a:cubicBezTo>
                      <a:pt x="3251" y="6382"/>
                      <a:pt x="3525" y="6430"/>
                      <a:pt x="3823" y="6430"/>
                    </a:cubicBezTo>
                    <a:cubicBezTo>
                      <a:pt x="4120" y="6430"/>
                      <a:pt x="4382" y="6370"/>
                      <a:pt x="4632" y="6275"/>
                    </a:cubicBezTo>
                    <a:close/>
                    <a:moveTo>
                      <a:pt x="3846" y="0"/>
                    </a:moveTo>
                    <a:cubicBezTo>
                      <a:pt x="2251" y="0"/>
                      <a:pt x="953" y="1286"/>
                      <a:pt x="953" y="2882"/>
                    </a:cubicBezTo>
                    <a:lnTo>
                      <a:pt x="953" y="4013"/>
                    </a:lnTo>
                    <a:cubicBezTo>
                      <a:pt x="953" y="4846"/>
                      <a:pt x="751" y="5453"/>
                      <a:pt x="632" y="5775"/>
                    </a:cubicBezTo>
                    <a:cubicBezTo>
                      <a:pt x="584" y="5894"/>
                      <a:pt x="584" y="6013"/>
                      <a:pt x="632" y="6132"/>
                    </a:cubicBezTo>
                    <a:cubicBezTo>
                      <a:pt x="679" y="6251"/>
                      <a:pt x="775" y="6334"/>
                      <a:pt x="894" y="6382"/>
                    </a:cubicBezTo>
                    <a:cubicBezTo>
                      <a:pt x="1251" y="6525"/>
                      <a:pt x="1965" y="6787"/>
                      <a:pt x="2715" y="6930"/>
                    </a:cubicBezTo>
                    <a:cubicBezTo>
                      <a:pt x="2668" y="7084"/>
                      <a:pt x="2549" y="7180"/>
                      <a:pt x="2418" y="7239"/>
                    </a:cubicBezTo>
                    <a:lnTo>
                      <a:pt x="751" y="7823"/>
                    </a:lnTo>
                    <a:cubicBezTo>
                      <a:pt x="298" y="7989"/>
                      <a:pt x="1" y="8406"/>
                      <a:pt x="1" y="8882"/>
                    </a:cubicBezTo>
                    <a:lnTo>
                      <a:pt x="1" y="10132"/>
                    </a:lnTo>
                    <a:cubicBezTo>
                      <a:pt x="1" y="10216"/>
                      <a:pt x="84" y="10275"/>
                      <a:pt x="156" y="10275"/>
                    </a:cubicBezTo>
                    <a:cubicBezTo>
                      <a:pt x="227" y="10275"/>
                      <a:pt x="298" y="10204"/>
                      <a:pt x="298" y="10132"/>
                    </a:cubicBezTo>
                    <a:lnTo>
                      <a:pt x="298" y="8882"/>
                    </a:lnTo>
                    <a:cubicBezTo>
                      <a:pt x="298" y="8775"/>
                      <a:pt x="322" y="8692"/>
                      <a:pt x="358" y="8597"/>
                    </a:cubicBezTo>
                    <a:lnTo>
                      <a:pt x="1120" y="9251"/>
                    </a:lnTo>
                    <a:cubicBezTo>
                      <a:pt x="1227" y="9347"/>
                      <a:pt x="1299" y="9478"/>
                      <a:pt x="1299" y="9620"/>
                    </a:cubicBezTo>
                    <a:lnTo>
                      <a:pt x="1299" y="10132"/>
                    </a:lnTo>
                    <a:cubicBezTo>
                      <a:pt x="1299" y="10216"/>
                      <a:pt x="1370" y="10275"/>
                      <a:pt x="1453" y="10275"/>
                    </a:cubicBezTo>
                    <a:cubicBezTo>
                      <a:pt x="1525" y="10275"/>
                      <a:pt x="1596" y="10204"/>
                      <a:pt x="1596" y="10132"/>
                    </a:cubicBezTo>
                    <a:lnTo>
                      <a:pt x="1596" y="9609"/>
                    </a:lnTo>
                    <a:cubicBezTo>
                      <a:pt x="1596" y="9370"/>
                      <a:pt x="1489" y="9168"/>
                      <a:pt x="1310" y="9001"/>
                    </a:cubicBezTo>
                    <a:lnTo>
                      <a:pt x="513" y="8311"/>
                    </a:lnTo>
                    <a:cubicBezTo>
                      <a:pt x="596" y="8216"/>
                      <a:pt x="715" y="8132"/>
                      <a:pt x="834" y="8085"/>
                    </a:cubicBezTo>
                    <a:lnTo>
                      <a:pt x="1846" y="7739"/>
                    </a:lnTo>
                    <a:cubicBezTo>
                      <a:pt x="2537" y="8775"/>
                      <a:pt x="3251" y="9144"/>
                      <a:pt x="3727" y="9275"/>
                    </a:cubicBezTo>
                    <a:cubicBezTo>
                      <a:pt x="3775" y="9299"/>
                      <a:pt x="3799" y="9299"/>
                      <a:pt x="3846" y="9299"/>
                    </a:cubicBezTo>
                    <a:cubicBezTo>
                      <a:pt x="3894" y="9299"/>
                      <a:pt x="3930" y="9299"/>
                      <a:pt x="3966" y="9275"/>
                    </a:cubicBezTo>
                    <a:cubicBezTo>
                      <a:pt x="4442" y="9144"/>
                      <a:pt x="5156" y="8775"/>
                      <a:pt x="5835" y="7739"/>
                    </a:cubicBezTo>
                    <a:lnTo>
                      <a:pt x="6847" y="8085"/>
                    </a:lnTo>
                    <a:cubicBezTo>
                      <a:pt x="6990" y="8132"/>
                      <a:pt x="7085" y="8216"/>
                      <a:pt x="7180" y="8311"/>
                    </a:cubicBezTo>
                    <a:lnTo>
                      <a:pt x="6371" y="9001"/>
                    </a:lnTo>
                    <a:cubicBezTo>
                      <a:pt x="6192" y="9144"/>
                      <a:pt x="6097" y="9370"/>
                      <a:pt x="6097" y="9609"/>
                    </a:cubicBezTo>
                    <a:lnTo>
                      <a:pt x="6097" y="10120"/>
                    </a:lnTo>
                    <a:cubicBezTo>
                      <a:pt x="6097" y="10204"/>
                      <a:pt x="6168" y="10263"/>
                      <a:pt x="6240" y="10263"/>
                    </a:cubicBezTo>
                    <a:cubicBezTo>
                      <a:pt x="6311" y="10263"/>
                      <a:pt x="6394" y="10192"/>
                      <a:pt x="6394" y="10120"/>
                    </a:cubicBezTo>
                    <a:lnTo>
                      <a:pt x="6394" y="9609"/>
                    </a:lnTo>
                    <a:cubicBezTo>
                      <a:pt x="6394" y="9466"/>
                      <a:pt x="6454" y="9323"/>
                      <a:pt x="6573" y="9239"/>
                    </a:cubicBezTo>
                    <a:lnTo>
                      <a:pt x="7323" y="8585"/>
                    </a:lnTo>
                    <a:cubicBezTo>
                      <a:pt x="7359" y="8668"/>
                      <a:pt x="7383" y="8775"/>
                      <a:pt x="7383" y="8870"/>
                    </a:cubicBezTo>
                    <a:lnTo>
                      <a:pt x="7383" y="10120"/>
                    </a:lnTo>
                    <a:cubicBezTo>
                      <a:pt x="7383" y="10204"/>
                      <a:pt x="7466" y="10263"/>
                      <a:pt x="7537" y="10263"/>
                    </a:cubicBezTo>
                    <a:cubicBezTo>
                      <a:pt x="7609" y="10263"/>
                      <a:pt x="7680" y="10192"/>
                      <a:pt x="7680" y="10120"/>
                    </a:cubicBezTo>
                    <a:lnTo>
                      <a:pt x="7680" y="8870"/>
                    </a:lnTo>
                    <a:cubicBezTo>
                      <a:pt x="7692" y="8406"/>
                      <a:pt x="7395" y="7977"/>
                      <a:pt x="6942" y="7823"/>
                    </a:cubicBezTo>
                    <a:lnTo>
                      <a:pt x="5275" y="7239"/>
                    </a:lnTo>
                    <a:cubicBezTo>
                      <a:pt x="5132" y="7203"/>
                      <a:pt x="5025" y="7084"/>
                      <a:pt x="4978" y="6930"/>
                    </a:cubicBezTo>
                    <a:cubicBezTo>
                      <a:pt x="5740" y="6787"/>
                      <a:pt x="6442" y="6513"/>
                      <a:pt x="6799" y="6382"/>
                    </a:cubicBezTo>
                    <a:cubicBezTo>
                      <a:pt x="6918" y="6334"/>
                      <a:pt x="7002" y="6251"/>
                      <a:pt x="7061" y="6132"/>
                    </a:cubicBezTo>
                    <a:cubicBezTo>
                      <a:pt x="7109" y="6013"/>
                      <a:pt x="7109" y="5894"/>
                      <a:pt x="7061" y="5775"/>
                    </a:cubicBezTo>
                    <a:cubicBezTo>
                      <a:pt x="6942" y="5477"/>
                      <a:pt x="6740" y="4846"/>
                      <a:pt x="6740" y="4013"/>
                    </a:cubicBezTo>
                    <a:lnTo>
                      <a:pt x="6740" y="2882"/>
                    </a:lnTo>
                    <a:cubicBezTo>
                      <a:pt x="6740" y="1286"/>
                      <a:pt x="5442" y="0"/>
                      <a:pt x="384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949;p57">
                <a:extLst>
                  <a:ext uri="{FF2B5EF4-FFF2-40B4-BE49-F238E27FC236}">
                    <a16:creationId xmlns:a16="http://schemas.microsoft.com/office/drawing/2014/main" id="{86FDB429-CF42-4CDD-B42C-B5C550DEE435}"/>
                  </a:ext>
                </a:extLst>
              </p:cNvPr>
              <p:cNvSpPr/>
              <p:nvPr/>
            </p:nvSpPr>
            <p:spPr>
              <a:xfrm>
                <a:off x="7611608" y="2891630"/>
                <a:ext cx="20069" cy="946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8" extrusionOk="0">
                    <a:moveTo>
                      <a:pt x="155" y="0"/>
                    </a:moveTo>
                    <a:cubicBezTo>
                      <a:pt x="60" y="0"/>
                      <a:pt x="1" y="83"/>
                      <a:pt x="1" y="155"/>
                    </a:cubicBezTo>
                    <a:cubicBezTo>
                      <a:pt x="1" y="226"/>
                      <a:pt x="84" y="298"/>
                      <a:pt x="155" y="298"/>
                    </a:cubicBezTo>
                    <a:lnTo>
                      <a:pt x="477" y="298"/>
                    </a:lnTo>
                    <a:cubicBezTo>
                      <a:pt x="572" y="298"/>
                      <a:pt x="632" y="226"/>
                      <a:pt x="632" y="155"/>
                    </a:cubicBezTo>
                    <a:cubicBezTo>
                      <a:pt x="632" y="83"/>
                      <a:pt x="572" y="0"/>
                      <a:pt x="4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950;p57">
                <a:extLst>
                  <a:ext uri="{FF2B5EF4-FFF2-40B4-BE49-F238E27FC236}">
                    <a16:creationId xmlns:a16="http://schemas.microsoft.com/office/drawing/2014/main" id="{6BA7D3F2-CD81-4D50-8869-AFBD60DEF7C8}"/>
                  </a:ext>
                </a:extLst>
              </p:cNvPr>
              <p:cNvSpPr/>
              <p:nvPr/>
            </p:nvSpPr>
            <p:spPr>
              <a:xfrm>
                <a:off x="7673245" y="2891630"/>
                <a:ext cx="19688" cy="946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8" extrusionOk="0">
                    <a:moveTo>
                      <a:pt x="143" y="0"/>
                    </a:moveTo>
                    <a:cubicBezTo>
                      <a:pt x="60" y="0"/>
                      <a:pt x="0" y="83"/>
                      <a:pt x="0" y="155"/>
                    </a:cubicBezTo>
                    <a:cubicBezTo>
                      <a:pt x="0" y="226"/>
                      <a:pt x="72" y="298"/>
                      <a:pt x="143" y="298"/>
                    </a:cubicBezTo>
                    <a:lnTo>
                      <a:pt x="477" y="298"/>
                    </a:lnTo>
                    <a:cubicBezTo>
                      <a:pt x="560" y="298"/>
                      <a:pt x="620" y="226"/>
                      <a:pt x="620" y="155"/>
                    </a:cubicBezTo>
                    <a:cubicBezTo>
                      <a:pt x="620" y="83"/>
                      <a:pt x="548" y="0"/>
                      <a:pt x="4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9964;p57">
              <a:extLst>
                <a:ext uri="{FF2B5EF4-FFF2-40B4-BE49-F238E27FC236}">
                  <a16:creationId xmlns:a16="http://schemas.microsoft.com/office/drawing/2014/main" id="{9808BB27-1714-4B91-B135-F72CD1BB9860}"/>
                </a:ext>
              </a:extLst>
            </p:cNvPr>
            <p:cNvGrpSpPr/>
            <p:nvPr/>
          </p:nvGrpSpPr>
          <p:grpSpPr>
            <a:xfrm>
              <a:off x="5537790" y="2676698"/>
              <a:ext cx="364865" cy="324822"/>
              <a:chOff x="5765817" y="3227724"/>
              <a:chExt cx="364865" cy="324822"/>
            </a:xfrm>
          </p:grpSpPr>
          <p:sp>
            <p:nvSpPr>
              <p:cNvPr id="23" name="Google Shape;9965;p57">
                <a:extLst>
                  <a:ext uri="{FF2B5EF4-FFF2-40B4-BE49-F238E27FC236}">
                    <a16:creationId xmlns:a16="http://schemas.microsoft.com/office/drawing/2014/main" id="{9FACCF8E-C9FF-455E-BE72-9822BD3767A3}"/>
                  </a:ext>
                </a:extLst>
              </p:cNvPr>
              <p:cNvSpPr/>
              <p:nvPr/>
            </p:nvSpPr>
            <p:spPr>
              <a:xfrm>
                <a:off x="5765817" y="3227724"/>
                <a:ext cx="364865" cy="324822"/>
              </a:xfrm>
              <a:custGeom>
                <a:avLst/>
                <a:gdLst/>
                <a:ahLst/>
                <a:cxnLst/>
                <a:rect l="l" t="t" r="r" b="b"/>
                <a:pathLst>
                  <a:path w="11490" h="10229" extrusionOk="0">
                    <a:moveTo>
                      <a:pt x="8287" y="370"/>
                    </a:moveTo>
                    <a:cubicBezTo>
                      <a:pt x="9871" y="370"/>
                      <a:pt x="11157" y="1656"/>
                      <a:pt x="11157" y="3251"/>
                    </a:cubicBezTo>
                    <a:cubicBezTo>
                      <a:pt x="11133" y="4037"/>
                      <a:pt x="10847" y="4870"/>
                      <a:pt x="10299" y="5751"/>
                    </a:cubicBezTo>
                    <a:cubicBezTo>
                      <a:pt x="9847" y="6442"/>
                      <a:pt x="9216" y="7156"/>
                      <a:pt x="8418" y="7871"/>
                    </a:cubicBezTo>
                    <a:cubicBezTo>
                      <a:pt x="7263" y="8918"/>
                      <a:pt x="6084" y="9645"/>
                      <a:pt x="5763" y="9835"/>
                    </a:cubicBezTo>
                    <a:cubicBezTo>
                      <a:pt x="5430" y="9645"/>
                      <a:pt x="4251" y="8930"/>
                      <a:pt x="3096" y="7895"/>
                    </a:cubicBezTo>
                    <a:cubicBezTo>
                      <a:pt x="2310" y="7180"/>
                      <a:pt x="1667" y="6466"/>
                      <a:pt x="1215" y="5763"/>
                    </a:cubicBezTo>
                    <a:cubicBezTo>
                      <a:pt x="667" y="4894"/>
                      <a:pt x="381" y="4049"/>
                      <a:pt x="381" y="3251"/>
                    </a:cubicBezTo>
                    <a:cubicBezTo>
                      <a:pt x="381" y="1668"/>
                      <a:pt x="1667" y="370"/>
                      <a:pt x="3263" y="370"/>
                    </a:cubicBezTo>
                    <a:cubicBezTo>
                      <a:pt x="4191" y="370"/>
                      <a:pt x="5084" y="834"/>
                      <a:pt x="5620" y="1608"/>
                    </a:cubicBezTo>
                    <a:cubicBezTo>
                      <a:pt x="5656" y="1656"/>
                      <a:pt x="5715" y="1679"/>
                      <a:pt x="5775" y="1679"/>
                    </a:cubicBezTo>
                    <a:cubicBezTo>
                      <a:pt x="5834" y="1679"/>
                      <a:pt x="5894" y="1656"/>
                      <a:pt x="5918" y="1608"/>
                    </a:cubicBezTo>
                    <a:cubicBezTo>
                      <a:pt x="6454" y="834"/>
                      <a:pt x="7335" y="370"/>
                      <a:pt x="8287" y="370"/>
                    </a:cubicBezTo>
                    <a:close/>
                    <a:moveTo>
                      <a:pt x="3227" y="1"/>
                    </a:moveTo>
                    <a:cubicBezTo>
                      <a:pt x="1441" y="1"/>
                      <a:pt x="0" y="1441"/>
                      <a:pt x="0" y="3227"/>
                    </a:cubicBezTo>
                    <a:cubicBezTo>
                      <a:pt x="0" y="4108"/>
                      <a:pt x="298" y="5013"/>
                      <a:pt x="893" y="5942"/>
                    </a:cubicBezTo>
                    <a:cubicBezTo>
                      <a:pt x="1370" y="6668"/>
                      <a:pt x="2001" y="7418"/>
                      <a:pt x="2822" y="8145"/>
                    </a:cubicBezTo>
                    <a:cubicBezTo>
                      <a:pt x="4203" y="9383"/>
                      <a:pt x="5620" y="10181"/>
                      <a:pt x="5632" y="10192"/>
                    </a:cubicBezTo>
                    <a:cubicBezTo>
                      <a:pt x="5668" y="10216"/>
                      <a:pt x="5692" y="10228"/>
                      <a:pt x="5727" y="10228"/>
                    </a:cubicBezTo>
                    <a:cubicBezTo>
                      <a:pt x="5751" y="10228"/>
                      <a:pt x="5787" y="10216"/>
                      <a:pt x="5811" y="10192"/>
                    </a:cubicBezTo>
                    <a:cubicBezTo>
                      <a:pt x="5834" y="10181"/>
                      <a:pt x="7239" y="9395"/>
                      <a:pt x="8632" y="8145"/>
                    </a:cubicBezTo>
                    <a:cubicBezTo>
                      <a:pt x="9442" y="7418"/>
                      <a:pt x="10097" y="6668"/>
                      <a:pt x="10561" y="5942"/>
                    </a:cubicBezTo>
                    <a:cubicBezTo>
                      <a:pt x="11157" y="5013"/>
                      <a:pt x="11454" y="4108"/>
                      <a:pt x="11454" y="3227"/>
                    </a:cubicBezTo>
                    <a:cubicBezTo>
                      <a:pt x="11490" y="1441"/>
                      <a:pt x="10049" y="1"/>
                      <a:pt x="8263" y="1"/>
                    </a:cubicBezTo>
                    <a:cubicBezTo>
                      <a:pt x="7275" y="1"/>
                      <a:pt x="6358" y="453"/>
                      <a:pt x="5739" y="1203"/>
                    </a:cubicBezTo>
                    <a:cubicBezTo>
                      <a:pt x="5132" y="453"/>
                      <a:pt x="4203" y="1"/>
                      <a:pt x="3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966;p57">
                <a:extLst>
                  <a:ext uri="{FF2B5EF4-FFF2-40B4-BE49-F238E27FC236}">
                    <a16:creationId xmlns:a16="http://schemas.microsoft.com/office/drawing/2014/main" id="{6A14B43C-6FD0-4D1D-A49C-6F6EB3EFB563}"/>
                  </a:ext>
                </a:extLst>
              </p:cNvPr>
              <p:cNvSpPr/>
              <p:nvPr/>
            </p:nvSpPr>
            <p:spPr>
              <a:xfrm>
                <a:off x="6022144" y="3250429"/>
                <a:ext cx="85484" cy="84341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656" extrusionOk="0">
                    <a:moveTo>
                      <a:pt x="191" y="0"/>
                    </a:moveTo>
                    <a:cubicBezTo>
                      <a:pt x="84" y="0"/>
                      <a:pt x="1" y="72"/>
                      <a:pt x="1" y="179"/>
                    </a:cubicBezTo>
                    <a:cubicBezTo>
                      <a:pt x="1" y="286"/>
                      <a:pt x="84" y="357"/>
                      <a:pt x="191" y="357"/>
                    </a:cubicBezTo>
                    <a:cubicBezTo>
                      <a:pt x="1346" y="357"/>
                      <a:pt x="2311" y="1310"/>
                      <a:pt x="2334" y="2477"/>
                    </a:cubicBezTo>
                    <a:cubicBezTo>
                      <a:pt x="2334" y="2572"/>
                      <a:pt x="2406" y="2655"/>
                      <a:pt x="2513" y="2655"/>
                    </a:cubicBezTo>
                    <a:cubicBezTo>
                      <a:pt x="2608" y="2655"/>
                      <a:pt x="2692" y="2560"/>
                      <a:pt x="2692" y="2477"/>
                    </a:cubicBezTo>
                    <a:cubicBezTo>
                      <a:pt x="2668" y="1107"/>
                      <a:pt x="1561" y="0"/>
                      <a:pt x="19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967;p57">
                <a:extLst>
                  <a:ext uri="{FF2B5EF4-FFF2-40B4-BE49-F238E27FC236}">
                    <a16:creationId xmlns:a16="http://schemas.microsoft.com/office/drawing/2014/main" id="{5530A71D-E869-4A3F-AC0E-2EE9018544BA}"/>
                  </a:ext>
                </a:extLst>
              </p:cNvPr>
              <p:cNvSpPr/>
              <p:nvPr/>
            </p:nvSpPr>
            <p:spPr>
              <a:xfrm>
                <a:off x="5862987" y="3250429"/>
                <a:ext cx="73386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70" extrusionOk="0">
                    <a:moveTo>
                      <a:pt x="179" y="0"/>
                    </a:moveTo>
                    <a:cubicBezTo>
                      <a:pt x="72" y="0"/>
                      <a:pt x="0" y="72"/>
                      <a:pt x="0" y="179"/>
                    </a:cubicBezTo>
                    <a:cubicBezTo>
                      <a:pt x="0" y="286"/>
                      <a:pt x="72" y="357"/>
                      <a:pt x="179" y="357"/>
                    </a:cubicBezTo>
                    <a:cubicBezTo>
                      <a:pt x="881" y="357"/>
                      <a:pt x="1548" y="703"/>
                      <a:pt x="1953" y="1298"/>
                    </a:cubicBezTo>
                    <a:cubicBezTo>
                      <a:pt x="1989" y="1334"/>
                      <a:pt x="2036" y="1369"/>
                      <a:pt x="2108" y="1369"/>
                    </a:cubicBezTo>
                    <a:cubicBezTo>
                      <a:pt x="2131" y="1369"/>
                      <a:pt x="2179" y="1357"/>
                      <a:pt x="2203" y="1334"/>
                    </a:cubicBezTo>
                    <a:cubicBezTo>
                      <a:pt x="2286" y="1286"/>
                      <a:pt x="2310" y="1179"/>
                      <a:pt x="2251" y="1084"/>
                    </a:cubicBezTo>
                    <a:cubicBezTo>
                      <a:pt x="1786" y="405"/>
                      <a:pt x="1012" y="0"/>
                      <a:pt x="17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B5774E-E924-4CC1-ABE1-49EE6AC7A88E}"/>
                </a:ext>
              </a:extLst>
            </p:cNvPr>
            <p:cNvSpPr/>
            <p:nvPr/>
          </p:nvSpPr>
          <p:spPr>
            <a:xfrm>
              <a:off x="5148038" y="3309834"/>
              <a:ext cx="1135702" cy="528886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Consult Our Dating Experts for Relationship Advises NOW!!</a:t>
              </a:r>
              <a:endParaRPr lang="en-SG" sz="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192189-AFAC-4532-A2EF-CC065F747790}"/>
                </a:ext>
              </a:extLst>
            </p:cNvPr>
            <p:cNvSpPr/>
            <p:nvPr/>
          </p:nvSpPr>
          <p:spPr>
            <a:xfrm>
              <a:off x="5148038" y="1952593"/>
              <a:ext cx="1135702" cy="27781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SWINDLER INC</a:t>
              </a:r>
              <a:endParaRPr lang="en-SG" sz="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35"/>
    </mc:Choice>
    <mc:Fallback>
      <p:transition spd="slow" advTm="201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656640" y="1441293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8"/>
    </mc:Choice>
    <mc:Fallback>
      <p:transition spd="slow" advTm="36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3549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</a:t>
            </a:r>
            <a:endParaRPr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BB64D-7144-4AA5-A409-0FB4D70728B8}"/>
              </a:ext>
            </a:extLst>
          </p:cNvPr>
          <p:cNvSpPr txBox="1"/>
          <p:nvPr/>
        </p:nvSpPr>
        <p:spPr>
          <a:xfrm>
            <a:off x="5830395" y="1780890"/>
            <a:ext cx="288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Flood of Enquiries Increased By A Staggering 500% (Genuine Questions and Spams)in 2021 against 2020!!</a:t>
            </a:r>
          </a:p>
        </p:txBody>
      </p:sp>
      <p:grpSp>
        <p:nvGrpSpPr>
          <p:cNvPr id="8" name="Google Shape;10847;p59">
            <a:extLst>
              <a:ext uri="{FF2B5EF4-FFF2-40B4-BE49-F238E27FC236}">
                <a16:creationId xmlns:a16="http://schemas.microsoft.com/office/drawing/2014/main" id="{4263CB20-2DF3-4D55-AE1C-E60D54D05462}"/>
              </a:ext>
            </a:extLst>
          </p:cNvPr>
          <p:cNvGrpSpPr/>
          <p:nvPr/>
        </p:nvGrpSpPr>
        <p:grpSpPr>
          <a:xfrm>
            <a:off x="512064" y="1050245"/>
            <a:ext cx="4818888" cy="3855235"/>
            <a:chOff x="854261" y="2908813"/>
            <a:chExt cx="377474" cy="335748"/>
          </a:xfrm>
        </p:grpSpPr>
        <p:sp>
          <p:nvSpPr>
            <p:cNvPr id="9" name="Google Shape;10848;p59">
              <a:extLst>
                <a:ext uri="{FF2B5EF4-FFF2-40B4-BE49-F238E27FC236}">
                  <a16:creationId xmlns:a16="http://schemas.microsoft.com/office/drawing/2014/main" id="{A4EB6FC8-701C-43DE-8156-62E2DE0AE28D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49;p59">
              <a:extLst>
                <a:ext uri="{FF2B5EF4-FFF2-40B4-BE49-F238E27FC236}">
                  <a16:creationId xmlns:a16="http://schemas.microsoft.com/office/drawing/2014/main" id="{1EAC4D53-CB37-494F-A4A7-790BE628753B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50;p59">
              <a:extLst>
                <a:ext uri="{FF2B5EF4-FFF2-40B4-BE49-F238E27FC236}">
                  <a16:creationId xmlns:a16="http://schemas.microsoft.com/office/drawing/2014/main" id="{554A1ECA-E4BC-4A4B-92A1-C68944F10C39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51;p59">
              <a:extLst>
                <a:ext uri="{FF2B5EF4-FFF2-40B4-BE49-F238E27FC236}">
                  <a16:creationId xmlns:a16="http://schemas.microsoft.com/office/drawing/2014/main" id="{3C4AFAEE-6938-4ADA-A66E-516168209881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52;p59">
              <a:extLst>
                <a:ext uri="{FF2B5EF4-FFF2-40B4-BE49-F238E27FC236}">
                  <a16:creationId xmlns:a16="http://schemas.microsoft.com/office/drawing/2014/main" id="{79D000E5-CD86-433F-9584-0BBDB1C446B1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675170-31AA-4D44-BF0D-4FE90467AB8D}"/>
              </a:ext>
            </a:extLst>
          </p:cNvPr>
          <p:cNvSpPr txBox="1"/>
          <p:nvPr/>
        </p:nvSpPr>
        <p:spPr>
          <a:xfrm>
            <a:off x="2811774" y="1584968"/>
            <a:ext cx="1597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Number of Enquiries for Relationship Advises </a:t>
            </a:r>
            <a:endParaRPr lang="en-SG" b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8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21"/>
    </mc:Choice>
    <mc:Fallback>
      <p:transition spd="slow" advTm="89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CONSEQUENCES </a:t>
            </a:r>
            <a:endParaRPr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BB64D-7144-4AA5-A409-0FB4D70728B8}"/>
              </a:ext>
            </a:extLst>
          </p:cNvPr>
          <p:cNvSpPr txBox="1"/>
          <p:nvPr/>
        </p:nvSpPr>
        <p:spPr>
          <a:xfrm>
            <a:off x="5943600" y="1164944"/>
            <a:ext cx="2404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600" b="1" dirty="0">
                <a:solidFill>
                  <a:schemeClr val="tx2"/>
                </a:solidFill>
              </a:rPr>
              <a:t>Dating Specialists are Overloaded with Requests</a:t>
            </a:r>
          </a:p>
          <a:p>
            <a:pPr marL="342900" indent="-342900">
              <a:buFontTx/>
              <a:buChar char="-"/>
            </a:pPr>
            <a:endParaRPr lang="en-US" sz="1600" b="1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>
                <a:solidFill>
                  <a:schemeClr val="tx2"/>
                </a:solidFill>
              </a:rPr>
              <a:t>Manually Filter out unrelated Enquiries</a:t>
            </a:r>
          </a:p>
          <a:p>
            <a:pPr marL="342900" indent="-342900">
              <a:buFontTx/>
              <a:buChar char="-"/>
            </a:pPr>
            <a:endParaRPr lang="en-US" sz="1600" b="1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>
                <a:solidFill>
                  <a:schemeClr val="tx2"/>
                </a:solidFill>
              </a:rPr>
              <a:t>Reduced Productivity </a:t>
            </a:r>
          </a:p>
          <a:p>
            <a:pPr marL="342900" indent="-342900">
              <a:buFontTx/>
              <a:buChar char="-"/>
            </a:pPr>
            <a:endParaRPr lang="en-US" sz="1600" b="1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>
                <a:solidFill>
                  <a:schemeClr val="tx2"/>
                </a:solidFill>
              </a:rPr>
              <a:t>Rating for App has Dropped</a:t>
            </a:r>
            <a:endParaRPr lang="en-SG" sz="16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eadache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CE0DFBB1-7E6D-48CA-B80E-1D0D6D4C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" y="17922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 Illustration Of Businessman Swamped By Paperwork - Paperwork  Overload - Free Transparent PNG Clipart Images Download">
            <a:extLst>
              <a:ext uri="{FF2B5EF4-FFF2-40B4-BE49-F238E27FC236}">
                <a16:creationId xmlns:a16="http://schemas.microsoft.com/office/drawing/2014/main" id="{F12BD657-1957-4CBF-8814-23165E5A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66" y="986456"/>
            <a:ext cx="3608827" cy="33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18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9"/>
    </mc:Choice>
    <mc:Fallback>
      <p:transition spd="slow" advTm="121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48529" y="1880052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6" name="Google Shape;636;p32"/>
          <p:cNvCxnSpPr>
            <a:cxnSpLocks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cxnSpLocks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8" name="Google Shape;638;p32"/>
          <p:cNvCxnSpPr>
            <a:cxnSpLocks/>
          </p:cNvCxnSpPr>
          <p:nvPr/>
        </p:nvCxnSpPr>
        <p:spPr>
          <a:xfrm>
            <a:off x="3069225" y="2688200"/>
            <a:ext cx="841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265176" y="1914378"/>
            <a:ext cx="2717133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2. MODELING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Binary Classification Model Based on Success Metrics 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180783" y="1242093"/>
            <a:ext cx="2575249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1. DATA COLLECTION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Proprietary Webscrapping Algorithm 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6224317" y="2864084"/>
            <a:ext cx="2768923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600" b="1" dirty="0">
                <a:latin typeface="Rajdhani"/>
                <a:ea typeface="Rajdhani"/>
                <a:cs typeface="Rajdhani"/>
                <a:sym typeface="Rajdhani"/>
              </a:rPr>
              <a:t>3. INTEPRETATION </a:t>
            </a:r>
            <a:endParaRPr lang="en" sz="1600" b="1" dirty="0"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Conduct Model Evaluation with our Cutting-Edge Algorithm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7"/>
    </mc:Choice>
    <mc:Fallback>
      <p:transition spd="slow" advTm="68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4" y="971850"/>
            <a:ext cx="4131471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6000" b="1" dirty="0">
                <a:latin typeface="Rajdhani"/>
                <a:ea typeface="Rajdhani"/>
                <a:cs typeface="Rajdhani"/>
                <a:sym typeface="Rajdhani"/>
              </a:rPr>
              <a:t>DATA COLLECTION</a:t>
            </a: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Rajdhani"/>
                <a:ea typeface="Rajdhani"/>
                <a:cs typeface="Rajdhani"/>
                <a:sym typeface="Rajdhani"/>
              </a:rPr>
              <a:t>Proprietary </a:t>
            </a:r>
            <a:r>
              <a:rPr lang="en-US" sz="1400" b="1" dirty="0" err="1">
                <a:latin typeface="Rajdhani"/>
                <a:ea typeface="Rajdhani"/>
                <a:cs typeface="Rajdhani"/>
                <a:sym typeface="Rajdhani"/>
              </a:rPr>
              <a:t>Webscrapping</a:t>
            </a:r>
            <a:r>
              <a:rPr lang="en-US" sz="1400" b="1" dirty="0">
                <a:latin typeface="Rajdhani"/>
                <a:ea typeface="Rajdhani"/>
                <a:cs typeface="Rajdhani"/>
                <a:sym typeface="Rajdhani"/>
              </a:rPr>
              <a:t> Tools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1"/>
    </mc:Choice>
    <mc:Fallback>
      <p:transition spd="slow" advTm="48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267050" y="3744194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8000 </a:t>
            </a:r>
            <a:r>
              <a:rPr lang="en" sz="2400" dirty="0"/>
              <a:t>Posts Per Subreddit</a:t>
            </a:r>
            <a:br>
              <a:rPr lang="en" sz="2000" dirty="0"/>
            </a:br>
            <a:r>
              <a:rPr lang="en" sz="2400" dirty="0"/>
              <a:t>Over</a:t>
            </a:r>
            <a:r>
              <a:rPr lang="en" sz="1600" dirty="0"/>
              <a:t> </a:t>
            </a:r>
            <a:r>
              <a:rPr lang="en" dirty="0"/>
              <a:t>1,136,000</a:t>
            </a:r>
            <a:r>
              <a:rPr lang="en" sz="2000" dirty="0"/>
              <a:t> </a:t>
            </a:r>
            <a:r>
              <a:rPr lang="en" sz="2400" dirty="0"/>
              <a:t>Words From Both Subreddits</a:t>
            </a:r>
            <a:br>
              <a:rPr lang="en" sz="1600" dirty="0"/>
            </a:br>
            <a:br>
              <a:rPr lang="en" sz="1600" dirty="0"/>
            </a:br>
            <a:br>
              <a:rPr lang="en" sz="1600" dirty="0"/>
            </a:br>
            <a:br>
              <a:rPr lang="en" sz="1600" dirty="0"/>
            </a:br>
            <a:r>
              <a:rPr lang="en" sz="1600" dirty="0"/>
              <a:t>Subreddit: Relationship_advise (Negative Class)</a:t>
            </a:r>
            <a:br>
              <a:rPr lang="en" sz="1600" dirty="0"/>
            </a:br>
            <a:br>
              <a:rPr lang="en" sz="1600" dirty="0"/>
            </a:br>
            <a:r>
              <a:rPr lang="en" sz="1600" dirty="0"/>
              <a:t>Subreddit: Stupid_questions(Positive Class)</a:t>
            </a:r>
            <a:endParaRPr dirty="0"/>
          </a:p>
        </p:txBody>
      </p:sp>
      <p:grpSp>
        <p:nvGrpSpPr>
          <p:cNvPr id="761" name="Google Shape;761;p39"/>
          <p:cNvGrpSpPr/>
          <p:nvPr/>
        </p:nvGrpSpPr>
        <p:grpSpPr>
          <a:xfrm>
            <a:off x="4324300" y="448856"/>
            <a:ext cx="495400" cy="473150"/>
            <a:chOff x="4324300" y="1536075"/>
            <a:chExt cx="495400" cy="473150"/>
          </a:xfrm>
        </p:grpSpPr>
        <p:cxnSp>
          <p:nvCxnSpPr>
            <p:cNvPr id="762" name="Google Shape;762;p39"/>
            <p:cNvCxnSpPr>
              <a:stCxn id="763" idx="2"/>
              <a:endCxn id="764" idx="5"/>
            </p:cNvCxnSpPr>
            <p:nvPr/>
          </p:nvCxnSpPr>
          <p:spPr>
            <a:xfrm rot="10800000">
              <a:off x="4391000" y="1747325"/>
              <a:ext cx="272700" cy="2229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39"/>
            <p:cNvSpPr/>
            <p:nvPr/>
          </p:nvSpPr>
          <p:spPr>
            <a:xfrm>
              <a:off x="4324300" y="16807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741700" y="15360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663700" y="193122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6" name="Google Shape;766;p39"/>
            <p:cNvCxnSpPr>
              <a:stCxn id="764" idx="7"/>
              <a:endCxn id="765" idx="2"/>
            </p:cNvCxnSpPr>
            <p:nvPr/>
          </p:nvCxnSpPr>
          <p:spPr>
            <a:xfrm rot="10800000" flipH="1">
              <a:off x="4390877" y="1575198"/>
              <a:ext cx="350700" cy="117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9"/>
            <p:cNvCxnSpPr>
              <a:stCxn id="763" idx="7"/>
              <a:endCxn id="765" idx="4"/>
            </p:cNvCxnSpPr>
            <p:nvPr/>
          </p:nvCxnSpPr>
          <p:spPr>
            <a:xfrm rot="10800000" flipH="1">
              <a:off x="4730277" y="1614148"/>
              <a:ext cx="50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32"/>
    </mc:Choice>
    <mc:Fallback>
      <p:transition spd="slow" advTm="220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4" y="971850"/>
            <a:ext cx="4131471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6000" b="1" dirty="0">
                <a:latin typeface="Rajdhani"/>
                <a:ea typeface="Rajdhani"/>
                <a:cs typeface="Rajdhani"/>
                <a:sym typeface="Rajdhani"/>
              </a:rPr>
              <a:t>MODELING</a:t>
            </a: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30601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Rajdhani"/>
                <a:ea typeface="Rajdhani"/>
                <a:cs typeface="Rajdhani"/>
                <a:sym typeface="Rajdhani"/>
              </a:rPr>
              <a:t>Binary Classification Model Based on Success Metrics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2570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1"/>
    </mc:Choice>
    <mc:Fallback>
      <p:transition spd="slow" advTm="25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SUCCESS METRICS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2040311240"/>
              </p:ext>
            </p:extLst>
          </p:nvPr>
        </p:nvGraphicFramePr>
        <p:xfrm>
          <a:off x="1113379" y="1629825"/>
          <a:ext cx="6917241" cy="2431150"/>
        </p:xfrm>
        <a:graphic>
          <a:graphicData uri="http://schemas.openxmlformats.org/drawingml/2006/table">
            <a:tbl>
              <a:tblPr>
                <a:noFill/>
                <a:tableStyleId>{BF289F83-E364-4491-9C4C-85A34E2072F1}</a:tableStyleId>
              </a:tblPr>
              <a:tblGrid>
                <a:gridCol w="230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1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Precision 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F1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Accuracy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Not to miss any critical relationship inquiries because it is classified as spam. Minimize False Positive 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Takes into account both precision and recall to give balance to our model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Intuitive Metric to understand model performance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E7A8AFD3-78D1-4C95-A472-2FB899EE0C04}"/>
              </a:ext>
            </a:extLst>
          </p:cNvPr>
          <p:cNvSpPr/>
          <p:nvPr/>
        </p:nvSpPr>
        <p:spPr>
          <a:xfrm>
            <a:off x="1901951" y="4274519"/>
            <a:ext cx="5340096" cy="521208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DECREASING IMPORTANCE</a:t>
            </a:r>
            <a:endParaRPr lang="en-S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00"/>
    </mc:Choice>
    <mc:Fallback>
      <p:transition spd="slow" advTm="306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1.4|0.8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409</Words>
  <Application>Microsoft Office PowerPoint</Application>
  <PresentationFormat>On-screen Show (16:9)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Advent Pro Light</vt:lpstr>
      <vt:lpstr>Anton</vt:lpstr>
      <vt:lpstr>Arial</vt:lpstr>
      <vt:lpstr>Fira Sans Condensed</vt:lpstr>
      <vt:lpstr>Fira Sans Condensed Light</vt:lpstr>
      <vt:lpstr>Rajdhani</vt:lpstr>
      <vt:lpstr>Ai Tech Agency by Slidesgo</vt:lpstr>
      <vt:lpstr>Project 3: Binary Classification of Subreddit Posts</vt:lpstr>
      <vt:lpstr>WELCOME</vt:lpstr>
      <vt:lpstr>PROBLEM</vt:lpstr>
      <vt:lpstr>CONSEQUENCES </vt:lpstr>
      <vt:lpstr>SOLUTIONS</vt:lpstr>
      <vt:lpstr>DATA COLLECTION</vt:lpstr>
      <vt:lpstr>8000 Posts Per Subreddit Over 1,136,000 Words From Both Subreddits    Subreddit: Relationship_advise (Negative Class)  Subreddit: Stupid_questions(Positive Class)</vt:lpstr>
      <vt:lpstr>MODELING</vt:lpstr>
      <vt:lpstr>SUCCESS METRICS</vt:lpstr>
      <vt:lpstr>DISTRIBUTION CHART</vt:lpstr>
      <vt:lpstr>MOST FREQUENTLY USED WORDS</vt:lpstr>
      <vt:lpstr>BASE MODEL</vt:lpstr>
      <vt:lpstr>EVALUATING OTHER ALGORITHMS </vt:lpstr>
      <vt:lpstr>HYPERPARAMETERS TUNING</vt:lpstr>
      <vt:lpstr>ROC Curve</vt:lpstr>
      <vt:lpstr>FINAL MODEL</vt:lpstr>
      <vt:lpstr>INTEPRETATION</vt:lpstr>
      <vt:lpstr>FINAL MODEL INTEPRETATION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Jia Sheng</dc:creator>
  <cp:lastModifiedBy>Jia Sheng Ng</cp:lastModifiedBy>
  <cp:revision>17</cp:revision>
  <dcterms:modified xsi:type="dcterms:W3CDTF">2022-03-09T13:12:11Z</dcterms:modified>
</cp:coreProperties>
</file>