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15.xml" ContentType="application/vnd.openxmlformats-officedocument.presentationml.notesSlide+xml"/>
  <Override PartName="/ppt/notesSlides/notesSlide17.xml" ContentType="application/vnd.openxmlformats-officedocument.presentationml.notesSlide+xml"/>
  <Override PartName="/ppt/notesSlides/notesSlide6.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600" r:id="rId4"/>
    <p:sldId id="587" r:id="rId5"/>
    <p:sldId id="588" r:id="rId6"/>
    <p:sldId id="602" r:id="rId7"/>
    <p:sldId id="603" r:id="rId8"/>
    <p:sldId id="589" r:id="rId9"/>
    <p:sldId id="606" r:id="rId10"/>
    <p:sldId id="591" r:id="rId11"/>
    <p:sldId id="609" r:id="rId12"/>
    <p:sldId id="610" r:id="rId13"/>
    <p:sldId id="595" r:id="rId14"/>
    <p:sldId id="592" r:id="rId15"/>
    <p:sldId id="605" r:id="rId16"/>
    <p:sldId id="611" r:id="rId17"/>
    <p:sldId id="612" r:id="rId18"/>
    <p:sldId id="614" r:id="rId19"/>
    <p:sldId id="615" r:id="rId20"/>
    <p:sldId id="616" r:id="rId21"/>
    <p:sldId id="553" r:id="rId22"/>
    <p:sldId id="617" r:id="rId23"/>
    <p:sldId id="618" r:id="rId24"/>
    <p:sldId id="619" r:id="rId25"/>
    <p:sldId id="490" r:id="rId26"/>
    <p:sldId id="502" r:id="rId27"/>
    <p:sldId id="483" r:id="rId28"/>
    <p:sldId id="4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80" autoAdjust="0"/>
    <p:restoredTop sz="89766" autoAdjust="0"/>
  </p:normalViewPr>
  <p:slideViewPr>
    <p:cSldViewPr snapToGrid="0">
      <p:cViewPr varScale="1">
        <p:scale>
          <a:sx n="68" d="100"/>
          <a:sy n="68" d="100"/>
        </p:scale>
        <p:origin x="84" y="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382948-0A97-4043-8012-4F2433F78492}" type="datetimeFigureOut">
              <a:rPr lang="en-US" smtClean="0"/>
              <a:t>7/27/2021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B267B-502B-440A-8460-6E7C65969460}" type="slidenum">
              <a:rPr lang="en-US" smtClean="0"/>
              <a:t>‹#›</a:t>
            </a:fld>
            <a:endParaRPr lang="en-US"/>
          </a:p>
        </p:txBody>
      </p:sp>
    </p:spTree>
    <p:extLst>
      <p:ext uri="{BB962C8B-B14F-4D97-AF65-F5344CB8AC3E}">
        <p14:creationId xmlns:p14="http://schemas.microsoft.com/office/powerpoint/2010/main" val="380919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Query strings</a:t>
            </a:r>
            <a:r>
              <a:rPr lang="en-US" baseline="0" dirty="0"/>
              <a:t> are useful for passing pieces of information from one web page to another. The information in a query string are visible in the address bar of a web browser. So do not use query strings to pass sensitive data to the server.</a:t>
            </a:r>
            <a:endParaRPr lang="en-US" dirty="0"/>
          </a:p>
        </p:txBody>
      </p:sp>
      <p:sp>
        <p:nvSpPr>
          <p:cNvPr id="4" name="Slide Number Placeholder 3"/>
          <p:cNvSpPr>
            <a:spLocks noGrp="1"/>
          </p:cNvSpPr>
          <p:nvPr>
            <p:ph type="sldNum" sz="quarter" idx="10"/>
          </p:nvPr>
        </p:nvSpPr>
        <p:spPr/>
        <p:txBody>
          <a:bodyPr/>
          <a:lstStyle/>
          <a:p>
            <a:pPr>
              <a:defRPr/>
            </a:pPr>
            <a:fld id="{3900D5CE-D1C9-4DF9-9C9C-4091FC6F2B8A}" type="slidenum">
              <a:rPr lang="en-GB" altLang="en-US" smtClean="0"/>
              <a:pPr>
                <a:defRPr/>
              </a:pPr>
              <a:t>3</a:t>
            </a:fld>
            <a:endParaRPr lang="en-GB" altLang="en-US"/>
          </a:p>
        </p:txBody>
      </p:sp>
    </p:spTree>
    <p:extLst>
      <p:ext uri="{BB962C8B-B14F-4D97-AF65-F5344CB8AC3E}">
        <p14:creationId xmlns:p14="http://schemas.microsoft.com/office/powerpoint/2010/main" val="1640489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F6270E51-9E25-4ABF-B325-AF9B45DB84FD}"/>
              </a:ext>
            </a:extLst>
          </p:cNvPr>
          <p:cNvSpPr txBox="1">
            <a:spLocks noGrp="1" noChangeArrowheads="1"/>
          </p:cNvSpPr>
          <p:nvPr/>
        </p:nvSpPr>
        <p:spPr bwMode="auto">
          <a:xfrm>
            <a:off x="3844925" y="9363075"/>
            <a:ext cx="294005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218" tIns="0" rIns="19218" bIns="0" anchor="b"/>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pPr algn="r"/>
            <a:fld id="{D898DD8E-D95A-42D9-8D97-454072ACC642}" type="slidenum">
              <a:rPr lang="en-GB" altLang="en-US" sz="1000" i="1">
                <a:latin typeface="Arial" panose="020B0604020202020204" pitchFamily="34" charset="0"/>
              </a:rPr>
              <a:pPr algn="r"/>
              <a:t>13</a:t>
            </a:fld>
            <a:endParaRPr lang="en-GB" altLang="en-US" sz="1000" i="1">
              <a:latin typeface="Arial" panose="020B0604020202020204" pitchFamily="34" charset="0"/>
            </a:endParaRPr>
          </a:p>
        </p:txBody>
      </p:sp>
      <p:sp>
        <p:nvSpPr>
          <p:cNvPr id="26627" name="Rectangle 2">
            <a:extLst>
              <a:ext uri="{FF2B5EF4-FFF2-40B4-BE49-F238E27FC236}">
                <a16:creationId xmlns:a16="http://schemas.microsoft.com/office/drawing/2014/main" id="{A9BC677F-4635-4F74-9C98-B150257595CB}"/>
              </a:ext>
            </a:extLst>
          </p:cNvPr>
          <p:cNvSpPr>
            <a:spLocks noGrp="1" noRot="1" noChangeAspect="1" noChangeArrowheads="1" noTextEdit="1"/>
          </p:cNvSpPr>
          <p:nvPr>
            <p:ph type="sldImg"/>
          </p:nvPr>
        </p:nvSpPr>
        <p:spPr>
          <a:xfrm>
            <a:off x="107950" y="739775"/>
            <a:ext cx="6569075" cy="3695700"/>
          </a:xfrm>
          <a:ln/>
        </p:spPr>
      </p:sp>
      <p:sp>
        <p:nvSpPr>
          <p:cNvPr id="26628" name="Rectangle 3">
            <a:extLst>
              <a:ext uri="{FF2B5EF4-FFF2-40B4-BE49-F238E27FC236}">
                <a16:creationId xmlns:a16="http://schemas.microsoft.com/office/drawing/2014/main" id="{4CF92B4F-7426-4933-9AEC-EBC11F4FA27A}"/>
              </a:ext>
            </a:extLst>
          </p:cNvPr>
          <p:cNvSpPr>
            <a:spLocks noGrp="1" noChangeArrowheads="1"/>
          </p:cNvSpPr>
          <p:nvPr>
            <p:ph type="body" idx="1"/>
          </p:nvPr>
        </p:nvSpPr>
        <p:spPr>
          <a:xfrm>
            <a:off x="677863" y="4681538"/>
            <a:ext cx="5429250" cy="4435475"/>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altLang="en-US" dirty="0">
                <a:latin typeface="Arial" panose="020B0604020202020204" pitchFamily="34" charset="0"/>
              </a:rPr>
              <a:t>The two main components of ADO.NET for accessing and manipulating data are </a:t>
            </a:r>
            <a:r>
              <a:rPr lang="en-US" altLang="en-US" b="1" dirty="0">
                <a:latin typeface="Arial" panose="020B0604020202020204" pitchFamily="34" charset="0"/>
              </a:rPr>
              <a:t>the .NET Framework data providers </a:t>
            </a:r>
            <a:r>
              <a:rPr lang="en-US" altLang="en-US" dirty="0">
                <a:latin typeface="Arial" panose="020B0604020202020204" pitchFamily="34" charset="0"/>
              </a:rPr>
              <a:t>and the </a:t>
            </a:r>
            <a:r>
              <a:rPr lang="en-US" altLang="en-US" b="1" dirty="0" err="1">
                <a:latin typeface="Arial" panose="020B0604020202020204" pitchFamily="34" charset="0"/>
              </a:rPr>
              <a:t>DataSet</a:t>
            </a:r>
            <a:r>
              <a:rPr lang="en-US" altLang="en-US" dirty="0">
                <a:latin typeface="Arial" panose="020B0604020202020204" pitchFamily="34" charset="0"/>
              </a:rPr>
              <a:t>.</a:t>
            </a:r>
          </a:p>
          <a:p>
            <a:pPr>
              <a:defRPr/>
            </a:pPr>
            <a:endParaRPr lang="en-US" altLang="en-US" dirty="0">
              <a:latin typeface="Arial" panose="020B0604020202020204" pitchFamily="34" charset="0"/>
            </a:endParaRPr>
          </a:p>
          <a:p>
            <a:pPr>
              <a:defRPr/>
            </a:pPr>
            <a:r>
              <a:rPr lang="en-US" altLang="en-US" dirty="0">
                <a:latin typeface="Arial" panose="020B0604020202020204" pitchFamily="34" charset="0"/>
              </a:rPr>
              <a:t>The .NET Framework Data Providers are components that have been explicitly designed for data manipulation and fast, forward-only, read-only access to data. The </a:t>
            </a:r>
            <a:r>
              <a:rPr lang="en-US" altLang="en-US" b="1" dirty="0">
                <a:latin typeface="Arial" panose="020B0604020202020204" pitchFamily="34" charset="0"/>
              </a:rPr>
              <a:t>Connection</a:t>
            </a:r>
            <a:r>
              <a:rPr lang="en-US" altLang="en-US" dirty="0">
                <a:latin typeface="Arial" panose="020B0604020202020204" pitchFamily="34" charset="0"/>
              </a:rPr>
              <a:t> object provides connectivity to a data source. The </a:t>
            </a:r>
            <a:r>
              <a:rPr lang="en-US" altLang="en-US" b="1" dirty="0">
                <a:latin typeface="Arial" panose="020B0604020202020204" pitchFamily="34" charset="0"/>
              </a:rPr>
              <a:t>Command</a:t>
            </a:r>
            <a:r>
              <a:rPr lang="en-US" altLang="en-US" dirty="0">
                <a:latin typeface="Arial" panose="020B0604020202020204" pitchFamily="34" charset="0"/>
              </a:rPr>
              <a:t> object enables access to database commands to return data or modify data. The </a:t>
            </a:r>
            <a:r>
              <a:rPr lang="en-US" altLang="en-US" b="1" dirty="0" err="1">
                <a:latin typeface="Arial" panose="020B0604020202020204" pitchFamily="34" charset="0"/>
              </a:rPr>
              <a:t>DataReader</a:t>
            </a:r>
            <a:r>
              <a:rPr lang="en-US" altLang="en-US" dirty="0">
                <a:latin typeface="Arial" panose="020B0604020202020204" pitchFamily="34" charset="0"/>
              </a:rPr>
              <a:t> provides a high-performance streaming of data from the data source. Finally, the </a:t>
            </a:r>
            <a:r>
              <a:rPr lang="en-US" altLang="en-US" b="1" dirty="0" err="1">
                <a:latin typeface="Arial" panose="020B0604020202020204" pitchFamily="34" charset="0"/>
              </a:rPr>
              <a:t>DataAdapter</a:t>
            </a:r>
            <a:r>
              <a:rPr lang="en-US" altLang="en-US" dirty="0">
                <a:latin typeface="Arial" panose="020B0604020202020204" pitchFamily="34" charset="0"/>
              </a:rPr>
              <a:t> provides the bridge between the </a:t>
            </a:r>
            <a:r>
              <a:rPr lang="en-US" altLang="en-US" dirty="0" err="1">
                <a:latin typeface="Arial" panose="020B0604020202020204" pitchFamily="34" charset="0"/>
              </a:rPr>
              <a:t>DataSet</a:t>
            </a:r>
            <a:r>
              <a:rPr lang="en-US" altLang="en-US" dirty="0">
                <a:latin typeface="Arial" panose="020B0604020202020204" pitchFamily="34" charset="0"/>
              </a:rPr>
              <a:t> object and the data source. The </a:t>
            </a:r>
            <a:r>
              <a:rPr lang="en-US" altLang="en-US" dirty="0" err="1">
                <a:latin typeface="Arial" panose="020B0604020202020204" pitchFamily="34" charset="0"/>
              </a:rPr>
              <a:t>DataAdapter</a:t>
            </a:r>
            <a:r>
              <a:rPr lang="en-US" altLang="en-US" dirty="0">
                <a:latin typeface="Arial" panose="020B0604020202020204" pitchFamily="34" charset="0"/>
              </a:rPr>
              <a:t> uses Command objects to execute SQL commands at the data source to both load the </a:t>
            </a:r>
            <a:r>
              <a:rPr lang="en-US" altLang="en-US" dirty="0" err="1">
                <a:latin typeface="Arial" panose="020B0604020202020204" pitchFamily="34" charset="0"/>
              </a:rPr>
              <a:t>DataSet</a:t>
            </a:r>
            <a:r>
              <a:rPr lang="en-US" altLang="en-US" dirty="0">
                <a:latin typeface="Arial" panose="020B0604020202020204" pitchFamily="34" charset="0"/>
              </a:rPr>
              <a:t> with data and reconcile changes that were made to the data in the </a:t>
            </a:r>
            <a:r>
              <a:rPr lang="en-US" altLang="en-US" dirty="0" err="1">
                <a:latin typeface="Arial" panose="020B0604020202020204" pitchFamily="34" charset="0"/>
              </a:rPr>
              <a:t>DataSet</a:t>
            </a:r>
            <a:r>
              <a:rPr lang="en-US" altLang="en-US" dirty="0">
                <a:latin typeface="Arial" panose="020B0604020202020204" pitchFamily="34" charset="0"/>
              </a:rPr>
              <a:t> back to the data source.</a:t>
            </a:r>
          </a:p>
          <a:p>
            <a:pPr>
              <a:defRPr/>
            </a:pPr>
            <a:endParaRPr lang="en-US" altLang="en-US" dirty="0">
              <a:latin typeface="Arial" panose="020B0604020202020204" pitchFamily="34" charset="0"/>
            </a:endParaRPr>
          </a:p>
          <a:p>
            <a:pPr>
              <a:defRPr/>
            </a:pPr>
            <a:r>
              <a:rPr lang="en-US" altLang="en-US" dirty="0">
                <a:latin typeface="Arial" panose="020B0604020202020204" pitchFamily="34" charset="0"/>
              </a:rPr>
              <a:t>The ADO.NET </a:t>
            </a:r>
            <a:r>
              <a:rPr lang="en-US" altLang="en-US" b="1" dirty="0" err="1">
                <a:latin typeface="Arial" panose="020B0604020202020204" pitchFamily="34" charset="0"/>
              </a:rPr>
              <a:t>DataSet</a:t>
            </a:r>
            <a:r>
              <a:rPr lang="en-US" altLang="en-US" dirty="0">
                <a:latin typeface="Arial" panose="020B0604020202020204" pitchFamily="34" charset="0"/>
              </a:rPr>
              <a:t> is explicitly designed for data access independent of any data source. As a result, it can be used with multiple and differing data sources, used with XML data, or used to manage data local to the application. The </a:t>
            </a:r>
            <a:r>
              <a:rPr lang="en-US" altLang="en-US" dirty="0" err="1">
                <a:latin typeface="Arial" panose="020B0604020202020204" pitchFamily="34" charset="0"/>
              </a:rPr>
              <a:t>DataSet</a:t>
            </a:r>
            <a:r>
              <a:rPr lang="en-US" altLang="en-US" dirty="0">
                <a:latin typeface="Arial" panose="020B0604020202020204" pitchFamily="34" charset="0"/>
              </a:rPr>
              <a:t> contains a collection of one or more </a:t>
            </a:r>
            <a:r>
              <a:rPr lang="en-US" altLang="en-US" b="1" dirty="0" err="1">
                <a:latin typeface="Arial" panose="020B0604020202020204" pitchFamily="34" charset="0"/>
              </a:rPr>
              <a:t>DataTable</a:t>
            </a:r>
            <a:r>
              <a:rPr lang="en-US" altLang="en-US" dirty="0">
                <a:latin typeface="Arial" panose="020B0604020202020204" pitchFamily="34" charset="0"/>
              </a:rPr>
              <a:t> objects consisting of rows and columns of data, and also primary key, foreign key, constraint, and relation information about the data in the </a:t>
            </a:r>
            <a:r>
              <a:rPr lang="en-US" altLang="en-US" dirty="0" err="1">
                <a:latin typeface="Arial" panose="020B0604020202020204" pitchFamily="34" charset="0"/>
              </a:rPr>
              <a:t>DataTable</a:t>
            </a:r>
            <a:r>
              <a:rPr lang="en-US" altLang="en-US" dirty="0">
                <a:latin typeface="Arial" panose="020B0604020202020204" pitchFamily="34" charset="0"/>
              </a:rPr>
              <a:t> objects.</a:t>
            </a:r>
          </a:p>
          <a:p>
            <a:pPr>
              <a:defRPr/>
            </a:pPr>
            <a:endParaRPr lang="en-US" altLang="en-US" dirty="0">
              <a:latin typeface="Arial" panose="020B0604020202020204" pitchFamily="34" charset="0"/>
            </a:endParaRPr>
          </a:p>
          <a:p>
            <a:pPr>
              <a:defRPr/>
            </a:pPr>
            <a:r>
              <a:rPr lang="en-US" altLang="en-US" dirty="0" err="1">
                <a:latin typeface="Arial" panose="020B0604020202020204" pitchFamily="34" charset="0"/>
              </a:rPr>
              <a:t>DataSet</a:t>
            </a:r>
            <a:r>
              <a:rPr lang="en-US" altLang="en-US" dirty="0">
                <a:latin typeface="Arial" panose="020B0604020202020204" pitchFamily="34" charset="0"/>
              </a:rPr>
              <a:t> (disconnected environment) is best used when you need to:</a:t>
            </a:r>
          </a:p>
          <a:p>
            <a:pPr marL="171450" indent="-171450">
              <a:buFont typeface="Arial" panose="020B0604020202020204" pitchFamily="34" charset="0"/>
              <a:buChar char="•"/>
              <a:defRPr/>
            </a:pPr>
            <a:r>
              <a:rPr lang="en-US" altLang="en-US" dirty="0">
                <a:latin typeface="Arial" panose="020B0604020202020204" pitchFamily="34" charset="0"/>
              </a:rPr>
              <a:t>cache data locally in your application so that you can manipulate it, </a:t>
            </a:r>
          </a:p>
          <a:p>
            <a:pPr marL="171450" indent="-171450">
              <a:buFont typeface="Arial" panose="020B0604020202020204" pitchFamily="34" charset="0"/>
              <a:buChar char="•"/>
              <a:defRPr/>
            </a:pPr>
            <a:r>
              <a:rPr lang="en-US" altLang="en-US" dirty="0">
                <a:latin typeface="Arial" panose="020B0604020202020204" pitchFamily="34" charset="0"/>
              </a:rPr>
              <a:t>perform extensive processing on data without requiring an open connection to the data source, which frees the connection to be used by other clients.</a:t>
            </a:r>
          </a:p>
          <a:p>
            <a:pPr>
              <a:defRPr/>
            </a:pPr>
            <a:endParaRPr lang="en-US" altLang="en-US" dirty="0">
              <a:latin typeface="Arial" panose="020B0604020202020204" pitchFamily="34" charset="0"/>
            </a:endParaRPr>
          </a:p>
          <a:p>
            <a:pPr>
              <a:defRPr/>
            </a:pPr>
            <a:r>
              <a:rPr lang="en-US" altLang="en-US" dirty="0">
                <a:latin typeface="Arial" panose="020B0604020202020204" pitchFamily="34" charset="0"/>
              </a:rPr>
              <a:t>If you do not require the functionality provided by the </a:t>
            </a:r>
            <a:r>
              <a:rPr lang="en-US" altLang="en-US" dirty="0" err="1">
                <a:latin typeface="Arial" panose="020B0604020202020204" pitchFamily="34" charset="0"/>
              </a:rPr>
              <a:t>DataSet</a:t>
            </a:r>
            <a:r>
              <a:rPr lang="en-US" altLang="en-US" dirty="0">
                <a:latin typeface="Arial" panose="020B0604020202020204" pitchFamily="34" charset="0"/>
              </a:rPr>
              <a:t>, you can improve the performance of your application by using the </a:t>
            </a:r>
            <a:r>
              <a:rPr lang="en-US" altLang="en-US" dirty="0" err="1">
                <a:latin typeface="Arial" panose="020B0604020202020204" pitchFamily="34" charset="0"/>
              </a:rPr>
              <a:t>DataReader</a:t>
            </a:r>
            <a:r>
              <a:rPr lang="en-US" altLang="en-US" dirty="0">
                <a:latin typeface="Arial" panose="020B0604020202020204" pitchFamily="34" charset="0"/>
              </a:rPr>
              <a:t> to return your data in a forward-only, read-only manner. By using the </a:t>
            </a:r>
            <a:r>
              <a:rPr lang="en-US" altLang="en-US" dirty="0" err="1">
                <a:latin typeface="Arial" panose="020B0604020202020204" pitchFamily="34" charset="0"/>
              </a:rPr>
              <a:t>DataReader</a:t>
            </a:r>
            <a:r>
              <a:rPr lang="en-US" altLang="en-US" dirty="0">
                <a:latin typeface="Arial" panose="020B0604020202020204" pitchFamily="34" charset="0"/>
              </a:rPr>
              <a:t>, you can boost performance because you will save memory that would be consumed by the </a:t>
            </a:r>
            <a:r>
              <a:rPr lang="en-US" altLang="en-US" dirty="0" err="1">
                <a:latin typeface="Arial" panose="020B0604020202020204" pitchFamily="34" charset="0"/>
              </a:rPr>
              <a:t>DataSet</a:t>
            </a:r>
            <a:r>
              <a:rPr lang="en-US" altLang="en-US" dirty="0">
                <a:latin typeface="Arial" panose="020B0604020202020204" pitchFamily="34" charset="0"/>
              </a:rPr>
              <a:t>, and avoid the processing that is required to create and fill the contents of the </a:t>
            </a:r>
            <a:r>
              <a:rPr lang="en-US" altLang="en-US" dirty="0" err="1">
                <a:latin typeface="Arial" panose="020B0604020202020204" pitchFamily="34" charset="0"/>
              </a:rPr>
              <a:t>DataSet</a:t>
            </a:r>
            <a:r>
              <a:rPr lang="en-US" altLang="en-US" dirty="0">
                <a:latin typeface="Arial" panose="020B0604020202020204" pitchFamily="34" charset="0"/>
              </a:rPr>
              <a:t>.</a:t>
            </a:r>
          </a:p>
          <a:p>
            <a:pPr>
              <a:defRPr/>
            </a:pPr>
            <a:endParaRPr lang="en-US" altLang="en-US" dirty="0">
              <a:latin typeface="Arial" panose="020B0604020202020204" pitchFamily="34" charset="0"/>
            </a:endParaRPr>
          </a:p>
          <a:p>
            <a:pPr>
              <a:defRPr/>
            </a:pPr>
            <a:r>
              <a:rPr lang="en-US" altLang="en-US" dirty="0">
                <a:latin typeface="Arial" panose="020B0604020202020204" pitchFamily="34" charset="0"/>
              </a:rPr>
              <a:t>In this module, we focus on retrieving data via </a:t>
            </a:r>
            <a:r>
              <a:rPr lang="en-US" altLang="en-US" dirty="0" err="1">
                <a:latin typeface="Arial" panose="020B0604020202020204" pitchFamily="34" charset="0"/>
              </a:rPr>
              <a:t>DataReader</a:t>
            </a:r>
            <a:r>
              <a:rPr lang="en-US" altLang="en-US" dirty="0">
                <a:latin typeface="Arial" panose="020B0604020202020204" pitchFamily="34" charset="0"/>
              </a:rPr>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6FBD9EB8-9080-490B-BA99-504D1510B6BD}"/>
              </a:ext>
            </a:extLst>
          </p:cNvPr>
          <p:cNvSpPr>
            <a:spLocks noGrp="1" noRot="1" noChangeAspect="1" noChangeArrowheads="1" noTextEdit="1"/>
          </p:cNvSpPr>
          <p:nvPr>
            <p:ph type="sldImg"/>
          </p:nvPr>
        </p:nvSpPr>
        <p:spPr>
          <a:ln/>
        </p:spPr>
      </p:sp>
      <p:sp>
        <p:nvSpPr>
          <p:cNvPr id="40963" name="Notes Placeholder 2">
            <a:extLst>
              <a:ext uri="{FF2B5EF4-FFF2-40B4-BE49-F238E27FC236}">
                <a16:creationId xmlns:a16="http://schemas.microsoft.com/office/drawing/2014/main" id="{C5293FE0-2D10-4E3D-A8D1-D48ABA13C05B}"/>
              </a:ext>
            </a:extLst>
          </p:cNvPr>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altLang="en-US" dirty="0">
                <a:latin typeface="Arial" panose="020B0604020202020204" pitchFamily="34" charset="0"/>
              </a:rPr>
              <a:t>When your application connects to a database or a data file you let </a:t>
            </a:r>
            <a:r>
              <a:rPr lang="en-US" altLang="en-US" dirty="0" err="1">
                <a:latin typeface="Arial" panose="020B0604020202020204" pitchFamily="34" charset="0"/>
              </a:rPr>
              <a:t>ADO.Net</a:t>
            </a:r>
            <a:r>
              <a:rPr lang="en-US" altLang="en-US" dirty="0">
                <a:latin typeface="Arial" panose="020B0604020202020204" pitchFamily="34" charset="0"/>
              </a:rPr>
              <a:t> utilize a provider to do the job for you. </a:t>
            </a:r>
            <a:r>
              <a:rPr lang="en-US" altLang="en-US" b="1" dirty="0">
                <a:latin typeface="Arial" panose="020B0604020202020204" pitchFamily="34" charset="0"/>
              </a:rPr>
              <a:t>The connection string contains the information that the provider need to know to be able to establish a connection to the database or the data file</a:t>
            </a:r>
            <a:r>
              <a:rPr lang="en-US" altLang="en-US" dirty="0">
                <a:latin typeface="Arial" panose="020B0604020202020204" pitchFamily="34" charset="0"/>
              </a:rPr>
              <a:t>.</a:t>
            </a:r>
          </a:p>
          <a:p>
            <a:pPr>
              <a:defRPr/>
            </a:pPr>
            <a:endParaRPr lang="en-US" altLang="en-US" dirty="0">
              <a:latin typeface="Arial" panose="020B0604020202020204" pitchFamily="34" charset="0"/>
            </a:endParaRPr>
          </a:p>
          <a:p>
            <a:pPr>
              <a:defRPr/>
            </a:pPr>
            <a:r>
              <a:rPr lang="en-US" altLang="en-US" dirty="0">
                <a:latin typeface="Arial" panose="020B0604020202020204" pitchFamily="34" charset="0"/>
              </a:rPr>
              <a:t>Because there are different providers and each providers have multiple ways to make a connection there are many different ways to write a connection string. It's like the address when sending a regular mail. Depending on the origin and destination and who is going to make the transport you need to write down the address in different ways.</a:t>
            </a:r>
          </a:p>
          <a:p>
            <a:pPr>
              <a:defRPr/>
            </a:pPr>
            <a:endParaRPr lang="en-US" altLang="en-US" dirty="0">
              <a:latin typeface="Arial" panose="020B0604020202020204" pitchFamily="34" charset="0"/>
            </a:endParaRPr>
          </a:p>
          <a:p>
            <a:pPr>
              <a:defRPr/>
            </a:pPr>
            <a:r>
              <a:rPr lang="en-US" altLang="en-US" dirty="0">
                <a:latin typeface="Arial" panose="020B0604020202020204" pitchFamily="34" charset="0"/>
              </a:rPr>
              <a:t>For example; the provider needs the address to the server (or the path to the data file) to connect to. This parameter is often named "Server" or "Data Source". The value specified for this key in the connection string is passed on to the provider and this is how its possible for the provider to know where to connect.</a:t>
            </a:r>
          </a:p>
          <a:p>
            <a:pPr>
              <a:defRPr/>
            </a:pPr>
            <a:endParaRPr lang="en-US" altLang="en-US" dirty="0">
              <a:latin typeface="Arial" panose="020B0604020202020204" pitchFamily="34" charset="0"/>
            </a:endParaRPr>
          </a:p>
          <a:p>
            <a:pPr>
              <a:defRPr/>
            </a:pPr>
            <a:r>
              <a:rPr lang="en-US" altLang="en-US" dirty="0">
                <a:latin typeface="Arial" panose="020B0604020202020204" pitchFamily="34" charset="0"/>
              </a:rPr>
              <a:t>The following database connection string is used to connect to a database file named as “</a:t>
            </a:r>
            <a:r>
              <a:rPr lang="en-US" altLang="en-US" dirty="0" err="1">
                <a:latin typeface="Arial" panose="020B0604020202020204" pitchFamily="34" charset="0"/>
              </a:rPr>
              <a:t>NPBookWeb</a:t>
            </a:r>
            <a:r>
              <a:rPr lang="en-US" altLang="en-US" dirty="0">
                <a:latin typeface="Arial" panose="020B0604020202020204" pitchFamily="34" charset="0"/>
              </a:rPr>
              <a:t>” resides in the Microsoft SQL Server </a:t>
            </a:r>
            <a:r>
              <a:rPr lang="en-US" altLang="en-US" dirty="0" err="1">
                <a:latin typeface="Arial" panose="020B0604020202020204" pitchFamily="34" charset="0"/>
              </a:rPr>
              <a:t>LocalDb</a:t>
            </a:r>
            <a:r>
              <a:rPr lang="en-US" altLang="en-US" dirty="0">
                <a:latin typeface="Arial" panose="020B0604020202020204" pitchFamily="34" charset="0"/>
              </a:rPr>
              <a:t> provided by Visual Studio.  Access to the </a:t>
            </a:r>
            <a:r>
              <a:rPr lang="en-US" altLang="en-US" dirty="0" err="1">
                <a:latin typeface="Arial" panose="020B0604020202020204" pitchFamily="34" charset="0"/>
              </a:rPr>
              <a:t>LocalDb</a:t>
            </a:r>
            <a:r>
              <a:rPr lang="en-US" altLang="en-US" dirty="0">
                <a:latin typeface="Arial" panose="020B0604020202020204" pitchFamily="34" charset="0"/>
              </a:rPr>
              <a:t> is through the Windows Account of the machine (i.e. Integrated Windows Authentication):</a:t>
            </a:r>
          </a:p>
          <a:p>
            <a:pPr>
              <a:defRPr/>
            </a:pPr>
            <a:endParaRPr lang="en-US" altLang="en-US" dirty="0">
              <a:latin typeface="Arial" panose="020B0604020202020204" pitchFamily="34" charset="0"/>
            </a:endParaRPr>
          </a:p>
          <a:p>
            <a:pPr>
              <a:defRPr/>
            </a:pPr>
            <a:r>
              <a:rPr lang="en-US" altLang="en-US" b="1" dirty="0">
                <a:latin typeface="+mn-lt"/>
              </a:rPr>
              <a:t>Data Source=(</a:t>
            </a:r>
            <a:r>
              <a:rPr lang="en-US" altLang="en-US" b="1" dirty="0" err="1">
                <a:latin typeface="+mn-lt"/>
              </a:rPr>
              <a:t>localdb</a:t>
            </a:r>
            <a:r>
              <a:rPr lang="en-US" altLang="en-US" b="1" dirty="0">
                <a:latin typeface="+mn-lt"/>
              </a:rPr>
              <a:t>)\</a:t>
            </a:r>
            <a:r>
              <a:rPr lang="en-US" altLang="en-US" b="1" dirty="0" err="1">
                <a:latin typeface="+mn-lt"/>
              </a:rPr>
              <a:t>MSSQLLocalDB</a:t>
            </a:r>
            <a:r>
              <a:rPr lang="en-US" altLang="en-US" b="1" dirty="0">
                <a:latin typeface="+mn-lt"/>
              </a:rPr>
              <a:t>; Initial Catalog=</a:t>
            </a:r>
            <a:r>
              <a:rPr lang="en-US" altLang="en-US" b="1" dirty="0" err="1">
                <a:latin typeface="+mn-lt"/>
              </a:rPr>
              <a:t>NPBookWeb</a:t>
            </a:r>
            <a:r>
              <a:rPr lang="en-US" altLang="en-US" b="1" dirty="0">
                <a:latin typeface="+mn-lt"/>
              </a:rPr>
              <a:t>; Integrated Security=True</a:t>
            </a:r>
          </a:p>
          <a:p>
            <a:pPr>
              <a:defRPr/>
            </a:pPr>
            <a:r>
              <a:rPr lang="en-US" altLang="en-US" dirty="0">
                <a:latin typeface="Arial" panose="020B0604020202020204" pitchFamily="34" charset="0"/>
              </a:rPr>
              <a:t> </a:t>
            </a:r>
          </a:p>
          <a:p>
            <a:pPr>
              <a:defRPr/>
            </a:pPr>
            <a:r>
              <a:rPr lang="en-US" altLang="en-US" dirty="0">
                <a:latin typeface="Arial" panose="020B0604020202020204" pitchFamily="34" charset="0"/>
              </a:rPr>
              <a:t>The following database connection string is used to connect to a database named as “</a:t>
            </a:r>
            <a:r>
              <a:rPr lang="en-US" altLang="en-US" dirty="0" err="1">
                <a:latin typeface="Arial" panose="020B0604020202020204" pitchFamily="34" charset="0"/>
              </a:rPr>
              <a:t>NPBookWeb</a:t>
            </a:r>
            <a:r>
              <a:rPr lang="en-US" altLang="en-US" dirty="0">
                <a:latin typeface="Arial" panose="020B0604020202020204" pitchFamily="34" charset="0"/>
              </a:rPr>
              <a:t>” resides in a remote Microsoft SQL Server named as “</a:t>
            </a:r>
            <a:r>
              <a:rPr lang="en-US" altLang="en-US" dirty="0" err="1">
                <a:latin typeface="Arial" panose="020B0604020202020204" pitchFamily="34" charset="0"/>
              </a:rPr>
              <a:t>DatabaseServer</a:t>
            </a:r>
            <a:r>
              <a:rPr lang="en-US" altLang="en-US" dirty="0">
                <a:latin typeface="Arial" panose="020B0604020202020204" pitchFamily="34" charset="0"/>
              </a:rPr>
              <a:t>”, using SQL Authentication to access to the remote database server:</a:t>
            </a:r>
          </a:p>
          <a:p>
            <a:pPr>
              <a:defRPr/>
            </a:pPr>
            <a:endParaRPr lang="en-US" altLang="en-US" dirty="0">
              <a:latin typeface="Arial" panose="020B0604020202020204" pitchFamily="34" charset="0"/>
            </a:endParaRPr>
          </a:p>
          <a:p>
            <a:pPr>
              <a:defRPr/>
            </a:pPr>
            <a:r>
              <a:rPr lang="en-US" altLang="en-US" b="1" dirty="0"/>
              <a:t>Data Source=</a:t>
            </a:r>
            <a:r>
              <a:rPr lang="en-US" altLang="en-US" b="1" dirty="0" err="1"/>
              <a:t>DatabaseServer</a:t>
            </a:r>
            <a:r>
              <a:rPr lang="en-US" altLang="en-US" b="1" dirty="0"/>
              <a:t>; Initial Catalog=</a:t>
            </a:r>
            <a:r>
              <a:rPr lang="en-US" altLang="en-US" b="1" dirty="0" err="1"/>
              <a:t>NPBookWeb</a:t>
            </a:r>
            <a:r>
              <a:rPr lang="en-US" altLang="en-US" b="1" dirty="0"/>
              <a:t>; </a:t>
            </a:r>
            <a:r>
              <a:rPr lang="en-US" altLang="en-US" b="1" dirty="0" err="1"/>
              <a:t>Uid</a:t>
            </a:r>
            <a:r>
              <a:rPr lang="en-US" altLang="en-US" b="1" dirty="0"/>
              <a:t>=dba; </a:t>
            </a:r>
            <a:r>
              <a:rPr lang="en-US" altLang="en-US" b="1" dirty="0" err="1"/>
              <a:t>Pwd</a:t>
            </a:r>
            <a:r>
              <a:rPr lang="en-US" altLang="en-US" b="1" dirty="0"/>
              <a:t>=password</a:t>
            </a:r>
          </a:p>
          <a:p>
            <a:pPr>
              <a:defRPr/>
            </a:pPr>
            <a:endParaRPr lang="en-US" altLang="en-US" dirty="0">
              <a:latin typeface="Arial" panose="020B0604020202020204" pitchFamily="34" charset="0"/>
            </a:endParaRPr>
          </a:p>
        </p:txBody>
      </p:sp>
      <p:sp>
        <p:nvSpPr>
          <p:cNvPr id="34820" name="Slide Number Placeholder 3">
            <a:extLst>
              <a:ext uri="{FF2B5EF4-FFF2-40B4-BE49-F238E27FC236}">
                <a16:creationId xmlns:a16="http://schemas.microsoft.com/office/drawing/2014/main" id="{7EA8A8FA-F209-4C38-A3E8-29D964EDBE2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C9988AE9-5393-4C3F-A346-34FA94BFACB7}" type="slidenum">
              <a:rPr lang="en-GB" altLang="en-US" sz="1000" smtClean="0">
                <a:latin typeface="Arial" panose="020B0604020202020204" pitchFamily="34" charset="0"/>
              </a:rPr>
              <a:pPr/>
              <a:t>14</a:t>
            </a:fld>
            <a:endParaRPr lang="en-GB" altLang="en-US" sz="100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D6DCA93D-DD74-41BE-85F7-4A5A71855E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7AE17F74-4F82-4F82-A643-B91A7518A577}" type="slidenum">
              <a:rPr lang="en-GB" altLang="en-US" sz="1000" smtClean="0">
                <a:latin typeface="Arial" panose="020B0604020202020204" pitchFamily="34" charset="0"/>
              </a:rPr>
              <a:pPr/>
              <a:t>15</a:t>
            </a:fld>
            <a:endParaRPr lang="en-GB" altLang="en-US" sz="1000">
              <a:latin typeface="Arial" panose="020B0604020202020204" pitchFamily="34" charset="0"/>
            </a:endParaRPr>
          </a:p>
        </p:txBody>
      </p:sp>
      <p:sp>
        <p:nvSpPr>
          <p:cNvPr id="49155" name="Rectangle 2">
            <a:extLst>
              <a:ext uri="{FF2B5EF4-FFF2-40B4-BE49-F238E27FC236}">
                <a16:creationId xmlns:a16="http://schemas.microsoft.com/office/drawing/2014/main" id="{FC54BF03-DB7A-48D8-9790-4227C3BE6B2B}"/>
              </a:ext>
            </a:extLst>
          </p:cNvPr>
          <p:cNvSpPr>
            <a:spLocks noGrp="1" noRot="1" noChangeAspect="1" noChangeArrowheads="1" noTextEdit="1"/>
          </p:cNvSpPr>
          <p:nvPr>
            <p:ph type="sldImg"/>
          </p:nvPr>
        </p:nvSpPr>
        <p:spPr>
          <a:xfrm>
            <a:off x="107950" y="738188"/>
            <a:ext cx="6570663" cy="3697287"/>
          </a:xfrm>
          <a:ln/>
        </p:spPr>
      </p:sp>
      <p:sp>
        <p:nvSpPr>
          <p:cNvPr id="49156" name="Rectangle 3">
            <a:extLst>
              <a:ext uri="{FF2B5EF4-FFF2-40B4-BE49-F238E27FC236}">
                <a16:creationId xmlns:a16="http://schemas.microsoft.com/office/drawing/2014/main" id="{CDBE7937-52F5-4846-8F65-B1D2AE9AE8C6}"/>
              </a:ext>
            </a:extLst>
          </p:cNvPr>
          <p:cNvSpPr>
            <a:spLocks noGrp="1" noChangeArrowheads="1"/>
          </p:cNvSpPr>
          <p:nvPr>
            <p:ph type="body" idx="1"/>
          </p:nvPr>
        </p:nvSpPr>
        <p:spPr>
          <a:xfrm>
            <a:off x="679450" y="4683125"/>
            <a:ext cx="5426075" cy="4435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The </a:t>
            </a:r>
            <a:r>
              <a:rPr lang="en-US" altLang="en-US" b="1" dirty="0" err="1">
                <a:latin typeface="Arial" panose="020B0604020202020204" pitchFamily="34" charset="0"/>
              </a:rPr>
              <a:t>ExecuteReader</a:t>
            </a:r>
            <a:r>
              <a:rPr lang="en-US" altLang="en-US" b="1" dirty="0">
                <a:latin typeface="Arial" panose="020B0604020202020204" pitchFamily="34" charset="0"/>
              </a:rPr>
              <a:t>()</a:t>
            </a:r>
            <a:r>
              <a:rPr lang="en-US" altLang="en-US" dirty="0">
                <a:latin typeface="Arial" panose="020B0604020202020204" pitchFamily="34" charset="0"/>
              </a:rPr>
              <a:t> method in </a:t>
            </a:r>
            <a:r>
              <a:rPr lang="en-US" altLang="en-US" dirty="0" err="1">
                <a:latin typeface="Arial" panose="020B0604020202020204" pitchFamily="34" charset="0"/>
              </a:rPr>
              <a:t>SqlCommand</a:t>
            </a:r>
            <a:r>
              <a:rPr lang="en-US" altLang="en-US" dirty="0">
                <a:latin typeface="Arial" panose="020B0604020202020204" pitchFamily="34" charset="0"/>
              </a:rPr>
              <a:t> class sends the SELECT SQL statements to the Connection Object and populate a </a:t>
            </a:r>
            <a:r>
              <a:rPr lang="en-US" altLang="en-US" dirty="0" err="1">
                <a:latin typeface="Arial" panose="020B0604020202020204" pitchFamily="34" charset="0"/>
              </a:rPr>
              <a:t>SqlDataReader</a:t>
            </a:r>
            <a:r>
              <a:rPr lang="en-US" altLang="en-US" dirty="0">
                <a:latin typeface="Arial" panose="020B0604020202020204" pitchFamily="34" charset="0"/>
              </a:rPr>
              <a:t> Object based on the SQL statement.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86508D34-4402-416F-8083-280D7E1156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21831648-2E12-4B08-8546-8A751C7FC2A8}" type="slidenum">
              <a:rPr lang="en-GB" altLang="en-US" sz="1000" smtClean="0">
                <a:latin typeface="Arial" panose="020B0604020202020204" pitchFamily="34" charset="0"/>
              </a:rPr>
              <a:pPr/>
              <a:t>16</a:t>
            </a:fld>
            <a:endParaRPr lang="en-GB" altLang="en-US" sz="1000">
              <a:latin typeface="Arial" panose="020B0604020202020204" pitchFamily="34" charset="0"/>
            </a:endParaRPr>
          </a:p>
        </p:txBody>
      </p:sp>
      <p:sp>
        <p:nvSpPr>
          <p:cNvPr id="51203" name="Rectangle 2">
            <a:extLst>
              <a:ext uri="{FF2B5EF4-FFF2-40B4-BE49-F238E27FC236}">
                <a16:creationId xmlns:a16="http://schemas.microsoft.com/office/drawing/2014/main" id="{AFF8B396-CFB4-41B1-BBD2-D37045EB6150}"/>
              </a:ext>
            </a:extLst>
          </p:cNvPr>
          <p:cNvSpPr>
            <a:spLocks noGrp="1" noRot="1" noChangeAspect="1" noChangeArrowheads="1" noTextEdit="1"/>
          </p:cNvSpPr>
          <p:nvPr>
            <p:ph type="sldImg"/>
          </p:nvPr>
        </p:nvSpPr>
        <p:spPr>
          <a:xfrm>
            <a:off x="107950" y="738188"/>
            <a:ext cx="6570663" cy="3697287"/>
          </a:xfrm>
          <a:ln/>
        </p:spPr>
      </p:sp>
      <p:sp>
        <p:nvSpPr>
          <p:cNvPr id="51204" name="Rectangle 3">
            <a:extLst>
              <a:ext uri="{FF2B5EF4-FFF2-40B4-BE49-F238E27FC236}">
                <a16:creationId xmlns:a16="http://schemas.microsoft.com/office/drawing/2014/main" id="{483A8E77-0F51-466D-8305-496916A94C45}"/>
              </a:ext>
            </a:extLst>
          </p:cNvPr>
          <p:cNvSpPr>
            <a:spLocks noGrp="1" noChangeArrowheads="1"/>
          </p:cNvSpPr>
          <p:nvPr>
            <p:ph type="body" idx="1"/>
          </p:nvPr>
        </p:nvSpPr>
        <p:spPr>
          <a:xfrm>
            <a:off x="679450" y="4683125"/>
            <a:ext cx="5426075" cy="4435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The </a:t>
            </a:r>
            <a:r>
              <a:rPr lang="en-US" altLang="en-US" b="1" dirty="0" err="1">
                <a:latin typeface="Arial" panose="020B0604020202020204" pitchFamily="34" charset="0"/>
              </a:rPr>
              <a:t>SqlDataReader</a:t>
            </a:r>
            <a:r>
              <a:rPr lang="en-US" altLang="en-US" dirty="0">
                <a:latin typeface="Arial" panose="020B0604020202020204" pitchFamily="34" charset="0"/>
              </a:rPr>
              <a:t> provides an unbuffered stream of data that allows program to efficiently process results from a data source sequentially. The </a:t>
            </a:r>
            <a:r>
              <a:rPr lang="en-US" altLang="en-US" dirty="0" err="1">
                <a:latin typeface="Arial" panose="020B0604020202020204" pitchFamily="34" charset="0"/>
              </a:rPr>
              <a:t>SqlDataReader</a:t>
            </a:r>
            <a:r>
              <a:rPr lang="en-US" altLang="en-US" dirty="0">
                <a:latin typeface="Arial" panose="020B0604020202020204" pitchFamily="34" charset="0"/>
              </a:rPr>
              <a:t> is a good choice when you're retrieving large amounts of data because the data is not cached in memory, and hence save the server's memory space.</a:t>
            </a:r>
          </a:p>
          <a:p>
            <a:endParaRPr lang="en-US" altLang="en-US" dirty="0">
              <a:latin typeface="Arial" panose="020B0604020202020204" pitchFamily="34" charset="0"/>
            </a:endParaRPr>
          </a:p>
          <a:p>
            <a:r>
              <a:rPr lang="en-US" altLang="en-US" dirty="0">
                <a:latin typeface="Arial" panose="020B0604020202020204" pitchFamily="34" charset="0"/>
              </a:rPr>
              <a:t>Use the </a:t>
            </a:r>
            <a:r>
              <a:rPr lang="en-US" altLang="en-US" b="1" dirty="0" err="1">
                <a:latin typeface="Arial" panose="020B0604020202020204" pitchFamily="34" charset="0"/>
              </a:rPr>
              <a:t>SqlDataReader.Read</a:t>
            </a:r>
            <a:r>
              <a:rPr lang="en-US" altLang="en-US" b="1" dirty="0">
                <a:latin typeface="Arial" panose="020B0604020202020204" pitchFamily="34" charset="0"/>
              </a:rPr>
              <a:t>()</a:t>
            </a:r>
            <a:r>
              <a:rPr lang="en-US" altLang="en-US" dirty="0">
                <a:latin typeface="Arial" panose="020B0604020202020204" pitchFamily="34" charset="0"/>
              </a:rPr>
              <a:t> method to obtain a row from the query results. You may put the Read() method in a “while” loop and the </a:t>
            </a:r>
            <a:r>
              <a:rPr lang="en-US" altLang="en-US" dirty="0" err="1">
                <a:latin typeface="Arial" panose="020B0604020202020204" pitchFamily="34" charset="0"/>
              </a:rPr>
              <a:t>SqlDataReader</a:t>
            </a:r>
            <a:r>
              <a:rPr lang="en-US" altLang="en-US" dirty="0">
                <a:latin typeface="Arial" panose="020B0604020202020204" pitchFamily="34" charset="0"/>
              </a:rPr>
              <a:t> will read a row in each iteration until the last row.  You can access each column of the returned row by passing the ordinal number of the column to the </a:t>
            </a:r>
            <a:r>
              <a:rPr lang="en-US" altLang="en-US" dirty="0" err="1">
                <a:latin typeface="Arial" panose="020B0604020202020204" pitchFamily="34" charset="0"/>
              </a:rPr>
              <a:t>SqlDataReader</a:t>
            </a:r>
            <a:r>
              <a:rPr lang="en-US" altLang="en-US" b="1" dirty="0">
                <a:latin typeface="Arial" panose="020B0604020202020204" pitchFamily="34" charset="0"/>
              </a:rPr>
              <a:t>, </a:t>
            </a:r>
            <a:r>
              <a:rPr lang="en-US" altLang="en-US" dirty="0">
                <a:latin typeface="Arial" panose="020B0604020202020204" pitchFamily="34" charset="0"/>
              </a:rPr>
              <a:t>take the example on the slide, we access the “</a:t>
            </a:r>
            <a:r>
              <a:rPr lang="en-US" altLang="en-US" dirty="0" err="1">
                <a:latin typeface="Arial" panose="020B0604020202020204" pitchFamily="34" charset="0"/>
              </a:rPr>
              <a:t>StaffId</a:t>
            </a:r>
            <a:r>
              <a:rPr lang="en-US" altLang="en-US" dirty="0">
                <a:latin typeface="Arial" panose="020B0604020202020204" pitchFamily="34" charset="0"/>
              </a:rPr>
              <a:t>” by specifying column 0 (first column) and “Name” by specifying column 1 (second column).  For best performance, the </a:t>
            </a:r>
            <a:r>
              <a:rPr lang="en-US" altLang="en-US" dirty="0" err="1">
                <a:latin typeface="Arial" panose="020B0604020202020204" pitchFamily="34" charset="0"/>
              </a:rPr>
              <a:t>SqlDataReader</a:t>
            </a:r>
            <a:r>
              <a:rPr lang="en-US" altLang="en-US" dirty="0">
                <a:latin typeface="Arial" panose="020B0604020202020204" pitchFamily="34" charset="0"/>
              </a:rPr>
              <a:t> provides a series of methods that allow you to access column values in their native data types (</a:t>
            </a:r>
            <a:r>
              <a:rPr lang="en-US" altLang="en-US" b="1" dirty="0" err="1">
                <a:latin typeface="Arial" panose="020B0604020202020204" pitchFamily="34" charset="0"/>
              </a:rPr>
              <a:t>GetDateTime</a:t>
            </a:r>
            <a:r>
              <a:rPr lang="en-US" altLang="en-US" b="1" dirty="0">
                <a:latin typeface="Arial" panose="020B0604020202020204" pitchFamily="34" charset="0"/>
              </a:rPr>
              <a:t>()</a:t>
            </a:r>
            <a:r>
              <a:rPr lang="en-US" altLang="en-US" dirty="0">
                <a:latin typeface="Arial" panose="020B0604020202020204" pitchFamily="34" charset="0"/>
              </a:rPr>
              <a:t>, </a:t>
            </a:r>
            <a:r>
              <a:rPr lang="en-US" altLang="en-US" b="1" dirty="0" err="1">
                <a:latin typeface="Arial" panose="020B0604020202020204" pitchFamily="34" charset="0"/>
              </a:rPr>
              <a:t>GetDouble</a:t>
            </a:r>
            <a:r>
              <a:rPr lang="en-US" altLang="en-US" b="1" dirty="0">
                <a:latin typeface="Arial" panose="020B0604020202020204" pitchFamily="34" charset="0"/>
              </a:rPr>
              <a:t>()</a:t>
            </a:r>
            <a:r>
              <a:rPr lang="en-US" altLang="en-US" dirty="0">
                <a:latin typeface="Arial" panose="020B0604020202020204" pitchFamily="34" charset="0"/>
              </a:rPr>
              <a:t>, </a:t>
            </a:r>
            <a:r>
              <a:rPr lang="en-US" altLang="en-US" b="1" dirty="0" err="1">
                <a:latin typeface="Arial" panose="020B0604020202020204" pitchFamily="34" charset="0"/>
              </a:rPr>
              <a:t>GetString</a:t>
            </a:r>
            <a:r>
              <a:rPr lang="en-US" altLang="en-US" b="1" dirty="0">
                <a:latin typeface="Arial" panose="020B0604020202020204" pitchFamily="34" charset="0"/>
              </a:rPr>
              <a:t>()</a:t>
            </a:r>
            <a:r>
              <a:rPr lang="en-US" altLang="en-US" dirty="0">
                <a:latin typeface="Arial" panose="020B0604020202020204" pitchFamily="34" charset="0"/>
              </a:rPr>
              <a:t>, </a:t>
            </a:r>
            <a:r>
              <a:rPr lang="en-US" altLang="en-US" b="1" dirty="0">
                <a:latin typeface="Arial" panose="020B0604020202020204" pitchFamily="34" charset="0"/>
              </a:rPr>
              <a:t>GetInt32()</a:t>
            </a:r>
            <a:r>
              <a:rPr lang="en-US" altLang="en-US" dirty="0">
                <a:latin typeface="Arial" panose="020B0604020202020204" pitchFamily="34" charset="0"/>
              </a:rPr>
              <a:t>, and so on). Using the typed accessor methods when you know the underlying data type reduces the amount of type conversion required when retrieving the column value.</a:t>
            </a:r>
          </a:p>
          <a:p>
            <a:endParaRPr lang="en-US" altLang="en-US" dirty="0">
              <a:latin typeface="Arial" panose="020B0604020202020204" pitchFamily="34" charset="0"/>
            </a:endParaRPr>
          </a:p>
          <a:p>
            <a:r>
              <a:rPr lang="en-US" altLang="en-US" dirty="0">
                <a:latin typeface="Arial" panose="020B0604020202020204" pitchFamily="34" charset="0"/>
              </a:rPr>
              <a:t>For column that may contains null value, we use the C# conditional operator C#‘s conditional operator (Pattern: </a:t>
            </a:r>
            <a:r>
              <a:rPr lang="en-US" altLang="en-US" dirty="0" err="1">
                <a:latin typeface="Arial" panose="020B0604020202020204" pitchFamily="34" charset="0"/>
              </a:rPr>
              <a:t>BooleanExpression</a:t>
            </a:r>
            <a:r>
              <a:rPr lang="en-US" altLang="en-US" dirty="0">
                <a:latin typeface="Arial" panose="020B0604020202020204" pitchFamily="34" charset="0"/>
              </a:rPr>
              <a:t> ? expression if true : expression if false) and the </a:t>
            </a:r>
            <a:r>
              <a:rPr lang="en-US" altLang="en-US" dirty="0" err="1">
                <a:latin typeface="Arial" panose="020B0604020202020204" pitchFamily="34" charset="0"/>
              </a:rPr>
              <a:t>IsDBNull</a:t>
            </a:r>
            <a:r>
              <a:rPr lang="en-US" altLang="en-US" dirty="0">
                <a:latin typeface="Arial" panose="020B0604020202020204" pitchFamily="34" charset="0"/>
              </a:rPr>
              <a:t>() method to test the value before assigning the value to a model object.  We need to do so because a database null value is not acceptable by the model object.</a:t>
            </a:r>
          </a:p>
          <a:p>
            <a:endParaRPr lang="en-US" altLang="en-US" dirty="0">
              <a:latin typeface="Arial" panose="020B0604020202020204" pitchFamily="34" charset="0"/>
            </a:endParaRPr>
          </a:p>
          <a:p>
            <a:r>
              <a:rPr lang="en-US" altLang="en-US" dirty="0">
                <a:latin typeface="Arial" panose="020B0604020202020204" pitchFamily="34" charset="0"/>
              </a:rPr>
              <a:t>Always call the </a:t>
            </a:r>
            <a:r>
              <a:rPr lang="en-US" altLang="en-US" b="1" dirty="0">
                <a:latin typeface="Arial" panose="020B0604020202020204" pitchFamily="34" charset="0"/>
              </a:rPr>
              <a:t>Close()</a:t>
            </a:r>
            <a:r>
              <a:rPr lang="en-US" altLang="en-US" dirty="0">
                <a:latin typeface="Arial" panose="020B0604020202020204" pitchFamily="34" charset="0"/>
              </a:rPr>
              <a:t> method when you have finished using the </a:t>
            </a:r>
            <a:r>
              <a:rPr lang="en-US" altLang="en-US" dirty="0" err="1">
                <a:latin typeface="Arial" panose="020B0604020202020204" pitchFamily="34" charset="0"/>
              </a:rPr>
              <a:t>SqlDataReader</a:t>
            </a:r>
            <a:r>
              <a:rPr lang="en-US" altLang="en-US" dirty="0">
                <a:latin typeface="Arial" panose="020B0604020202020204" pitchFamily="34" charset="0"/>
              </a:rPr>
              <a:t> object. While a </a:t>
            </a:r>
            <a:r>
              <a:rPr lang="en-US" altLang="en-US" dirty="0" err="1">
                <a:latin typeface="Arial" panose="020B0604020202020204" pitchFamily="34" charset="0"/>
              </a:rPr>
              <a:t>SqlDataReader</a:t>
            </a:r>
            <a:r>
              <a:rPr lang="en-US" altLang="en-US" dirty="0">
                <a:latin typeface="Arial" panose="020B0604020202020204" pitchFamily="34" charset="0"/>
              </a:rPr>
              <a:t> is opened, the </a:t>
            </a:r>
            <a:r>
              <a:rPr lang="en-US" altLang="en-US" dirty="0" err="1">
                <a:latin typeface="Arial" panose="020B0604020202020204" pitchFamily="34" charset="0"/>
              </a:rPr>
              <a:t>SqlConnection</a:t>
            </a:r>
            <a:r>
              <a:rPr lang="en-US" altLang="en-US" dirty="0">
                <a:latin typeface="Arial" panose="020B0604020202020204" pitchFamily="34" charset="0"/>
              </a:rPr>
              <a:t> is in use exclusively by that </a:t>
            </a:r>
            <a:r>
              <a:rPr lang="en-US" altLang="en-US" dirty="0" err="1">
                <a:latin typeface="Arial" panose="020B0604020202020204" pitchFamily="34" charset="0"/>
              </a:rPr>
              <a:t>SqlDataReader</a:t>
            </a:r>
            <a:r>
              <a:rPr lang="en-US" altLang="en-US" dirty="0">
                <a:latin typeface="Arial" panose="020B0604020202020204" pitchFamily="34" charset="0"/>
              </a:rPr>
              <a:t>. You cannot execute any commands for the </a:t>
            </a:r>
            <a:r>
              <a:rPr lang="en-US" altLang="en-US" dirty="0" err="1">
                <a:latin typeface="Arial" panose="020B0604020202020204" pitchFamily="34" charset="0"/>
              </a:rPr>
              <a:t>SqlConnection</a:t>
            </a:r>
            <a:r>
              <a:rPr lang="en-US" altLang="en-US" dirty="0">
                <a:latin typeface="Arial" panose="020B0604020202020204" pitchFamily="34" charset="0"/>
              </a:rPr>
              <a:t>, including creating another </a:t>
            </a:r>
            <a:r>
              <a:rPr lang="en-US" altLang="en-US" dirty="0" err="1">
                <a:latin typeface="Arial" panose="020B0604020202020204" pitchFamily="34" charset="0"/>
              </a:rPr>
              <a:t>SqlDataReader</a:t>
            </a:r>
            <a:r>
              <a:rPr lang="en-US" altLang="en-US" dirty="0">
                <a:latin typeface="Arial" panose="020B0604020202020204" pitchFamily="34" charset="0"/>
              </a:rPr>
              <a:t>, until the original </a:t>
            </a:r>
            <a:r>
              <a:rPr lang="en-US" altLang="en-US" dirty="0" err="1">
                <a:latin typeface="Arial" panose="020B0604020202020204" pitchFamily="34" charset="0"/>
              </a:rPr>
              <a:t>SqlDataReader</a:t>
            </a:r>
            <a:r>
              <a:rPr lang="en-US" altLang="en-US" dirty="0">
                <a:latin typeface="Arial" panose="020B0604020202020204" pitchFamily="34" charset="0"/>
              </a:rPr>
              <a:t> is closed.</a:t>
            </a:r>
          </a:p>
          <a:p>
            <a:endParaRPr lang="en-US" altLang="en-US" dirty="0">
              <a:latin typeface="Arial" panose="020B0604020202020204" pitchFamily="34" charset="0"/>
            </a:endParaRPr>
          </a:p>
          <a:p>
            <a:endParaRPr lang="en-US" altLang="en-US" dirty="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real-world applications, a single model may not contain all the data required for a view. In such situations, we need to add a </a:t>
            </a:r>
            <a:r>
              <a:rPr lang="en-US" dirty="0" err="1"/>
              <a:t>ViewModel</a:t>
            </a:r>
            <a:r>
              <a:rPr lang="en-US" dirty="0"/>
              <a:t>. A </a:t>
            </a:r>
            <a:r>
              <a:rPr lang="en-US" dirty="0" err="1"/>
              <a:t>ViewModel</a:t>
            </a:r>
            <a:r>
              <a:rPr lang="en-US" dirty="0"/>
              <a:t> is like a model that contains data from more than one models to suit a particular view.</a:t>
            </a:r>
            <a:endParaRPr lang="en-SG" dirty="0"/>
          </a:p>
        </p:txBody>
      </p:sp>
      <p:sp>
        <p:nvSpPr>
          <p:cNvPr id="4" name="Slide Number Placeholder 3"/>
          <p:cNvSpPr>
            <a:spLocks noGrp="1"/>
          </p:cNvSpPr>
          <p:nvPr>
            <p:ph type="sldNum" sz="quarter" idx="10"/>
          </p:nvPr>
        </p:nvSpPr>
        <p:spPr/>
        <p:txBody>
          <a:bodyPr/>
          <a:lstStyle/>
          <a:p>
            <a:pPr>
              <a:defRPr/>
            </a:pPr>
            <a:fld id="{480B1165-9335-4490-A2CF-E29C5EDA27A8}" type="slidenum">
              <a:rPr lang="en-GB" smtClean="0"/>
              <a:pPr>
                <a:defRPr/>
              </a:pPr>
              <a:t>21</a:t>
            </a:fld>
            <a:endParaRPr lang="en-GB"/>
          </a:p>
        </p:txBody>
      </p:sp>
    </p:spTree>
    <p:extLst>
      <p:ext uri="{BB962C8B-B14F-4D97-AF65-F5344CB8AC3E}">
        <p14:creationId xmlns:p14="http://schemas.microsoft.com/office/powerpoint/2010/main" val="3606273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talk about some advantages</a:t>
            </a:r>
            <a:r>
              <a:rPr lang="en-US" baseline="0" dirty="0"/>
              <a:t> of using view models. A</a:t>
            </a:r>
            <a:r>
              <a:rPr lang="en-US" dirty="0"/>
              <a:t> </a:t>
            </a:r>
            <a:r>
              <a:rPr lang="en-US" dirty="0" err="1"/>
              <a:t>ViewModel</a:t>
            </a:r>
            <a:r>
              <a:rPr lang="en-US" dirty="0"/>
              <a:t> is useful when you have a complex user</a:t>
            </a:r>
            <a:r>
              <a:rPr lang="en-US" baseline="0" dirty="0"/>
              <a:t> interface</a:t>
            </a:r>
            <a:r>
              <a:rPr lang="en-US" dirty="0"/>
              <a:t>.</a:t>
            </a:r>
            <a:r>
              <a:rPr lang="en-US" baseline="0" dirty="0"/>
              <a:t>  </a:t>
            </a:r>
            <a:r>
              <a:rPr lang="en-US" dirty="0"/>
              <a:t>Since a view model is not tied to any model, it gives you flexibility to use it according to your needs.</a:t>
            </a:r>
          </a:p>
          <a:p>
            <a:endParaRPr lang="en-US" dirty="0"/>
          </a:p>
          <a:p>
            <a:r>
              <a:rPr lang="en-US" dirty="0"/>
              <a:t>When</a:t>
            </a:r>
            <a:r>
              <a:rPr lang="en-US" baseline="0" dirty="0"/>
              <a:t> us</a:t>
            </a:r>
            <a:r>
              <a:rPr lang="en-US" dirty="0"/>
              <a:t>ing a </a:t>
            </a:r>
            <a:r>
              <a:rPr lang="en-US" dirty="0" err="1"/>
              <a:t>ViewModel</a:t>
            </a:r>
            <a:r>
              <a:rPr lang="en-US" dirty="0"/>
              <a:t>, we do</a:t>
            </a:r>
            <a:r>
              <a:rPr lang="en-US" baseline="0" dirty="0"/>
              <a:t> not need extra code related to the data in </a:t>
            </a:r>
            <a:r>
              <a:rPr lang="en-US" dirty="0"/>
              <a:t>the View or Controller.</a:t>
            </a:r>
            <a:r>
              <a:rPr lang="en-US" baseline="0" dirty="0"/>
              <a:t> This gives </a:t>
            </a:r>
            <a:r>
              <a:rPr lang="en-US" dirty="0"/>
              <a:t>us Separation of Concerns and makes our code more maintainable. </a:t>
            </a:r>
            <a:endParaRPr lang="en-SG" dirty="0"/>
          </a:p>
        </p:txBody>
      </p:sp>
      <p:sp>
        <p:nvSpPr>
          <p:cNvPr id="4" name="Slide Number Placeholder 3"/>
          <p:cNvSpPr>
            <a:spLocks noGrp="1"/>
          </p:cNvSpPr>
          <p:nvPr>
            <p:ph type="sldNum" sz="quarter" idx="10"/>
          </p:nvPr>
        </p:nvSpPr>
        <p:spPr/>
        <p:txBody>
          <a:bodyPr/>
          <a:lstStyle/>
          <a:p>
            <a:pPr>
              <a:defRPr/>
            </a:pPr>
            <a:fld id="{480B1165-9335-4490-A2CF-E29C5EDA27A8}" type="slidenum">
              <a:rPr lang="en-GB" smtClean="0"/>
              <a:pPr>
                <a:defRPr/>
              </a:pPr>
              <a:t>22</a:t>
            </a:fld>
            <a:endParaRPr lang="en-GB"/>
          </a:p>
        </p:txBody>
      </p:sp>
    </p:spTree>
    <p:extLst>
      <p:ext uri="{BB962C8B-B14F-4D97-AF65-F5344CB8AC3E}">
        <p14:creationId xmlns:p14="http://schemas.microsoft.com/office/powerpoint/2010/main" val="817119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looked</a:t>
            </a:r>
            <a:r>
              <a:rPr lang="en-US" baseline="0" dirty="0"/>
              <a:t> at three examples earlier. </a:t>
            </a:r>
            <a:r>
              <a:rPr lang="en-US" dirty="0"/>
              <a:t>Here we list several </a:t>
            </a:r>
            <a:r>
              <a:rPr lang="en-US" baseline="0" dirty="0"/>
              <a:t>reasons for using view models</a:t>
            </a:r>
            <a:endParaRPr lang="en-US" dirty="0"/>
          </a:p>
        </p:txBody>
      </p:sp>
      <p:sp>
        <p:nvSpPr>
          <p:cNvPr id="4" name="Slide Number Placeholder 3"/>
          <p:cNvSpPr>
            <a:spLocks noGrp="1"/>
          </p:cNvSpPr>
          <p:nvPr>
            <p:ph type="sldNum" sz="quarter" idx="10"/>
          </p:nvPr>
        </p:nvSpPr>
        <p:spPr/>
        <p:txBody>
          <a:bodyPr/>
          <a:lstStyle/>
          <a:p>
            <a:pPr>
              <a:defRPr/>
            </a:pPr>
            <a:fld id="{480B1165-9335-4490-A2CF-E29C5EDA27A8}" type="slidenum">
              <a:rPr lang="en-GB" smtClean="0"/>
              <a:pPr>
                <a:defRPr/>
              </a:pPr>
              <a:t>23</a:t>
            </a:fld>
            <a:endParaRPr lang="en-GB"/>
          </a:p>
        </p:txBody>
      </p:sp>
    </p:spTree>
    <p:extLst>
      <p:ext uri="{BB962C8B-B14F-4D97-AF65-F5344CB8AC3E}">
        <p14:creationId xmlns:p14="http://schemas.microsoft.com/office/powerpoint/2010/main" val="28097515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7430C9C2-1561-4A58-B00B-B38744201031}"/>
              </a:ext>
            </a:extLst>
          </p:cNvPr>
          <p:cNvSpPr>
            <a:spLocks noGrp="1" noRot="1" noChangeAspect="1" noChangeArrowheads="1" noTextEdit="1"/>
          </p:cNvSpPr>
          <p:nvPr>
            <p:ph type="sldImg"/>
          </p:nvPr>
        </p:nvSpPr>
        <p:spPr>
          <a:ln/>
        </p:spPr>
      </p:sp>
      <p:sp>
        <p:nvSpPr>
          <p:cNvPr id="24579" name="Notes Placeholder 2">
            <a:extLst>
              <a:ext uri="{FF2B5EF4-FFF2-40B4-BE49-F238E27FC236}">
                <a16:creationId xmlns:a16="http://schemas.microsoft.com/office/drawing/2014/main" id="{8159CD63-617D-43D6-8DB8-7E66B4E1D9D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APIs are everywhere </a:t>
            </a:r>
            <a:r>
              <a:rPr lang="mr-IN" altLang="en-US">
                <a:latin typeface="Arial" panose="020B0604020202020204" pitchFamily="34" charset="0"/>
              </a:rPr>
              <a:t>–</a:t>
            </a:r>
            <a:r>
              <a:rPr lang="en-US" altLang="en-US">
                <a:latin typeface="Arial" panose="020B0604020202020204" pitchFamily="34" charset="0"/>
              </a:rPr>
              <a:t> Computer, Smart</a:t>
            </a:r>
          </a:p>
        </p:txBody>
      </p:sp>
      <p:sp>
        <p:nvSpPr>
          <p:cNvPr id="24580" name="Slide Number Placeholder 3">
            <a:extLst>
              <a:ext uri="{FF2B5EF4-FFF2-40B4-BE49-F238E27FC236}">
                <a16:creationId xmlns:a16="http://schemas.microsoft.com/office/drawing/2014/main" id="{179DF0F0-9A0C-404D-876E-7CF7C81B326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32E3C1DC-45EF-45AB-BDC3-FB9BBF6160F9}" type="slidenum">
              <a:rPr lang="en-GB" altLang="en-US" sz="1000" smtClean="0">
                <a:latin typeface="Arial" panose="020B0604020202020204" pitchFamily="34" charset="0"/>
              </a:rPr>
              <a:pPr/>
              <a:t>25</a:t>
            </a:fld>
            <a:endParaRPr lang="en-GB" altLang="en-US" sz="100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B6304EC2-0A4F-40E1-BEA1-061DA701D1CD}"/>
              </a:ext>
            </a:extLst>
          </p:cNvPr>
          <p:cNvSpPr>
            <a:spLocks noGrp="1" noRot="1" noChangeAspect="1" noChangeArrowheads="1" noTextEdit="1"/>
          </p:cNvSpPr>
          <p:nvPr>
            <p:ph type="sldImg"/>
          </p:nvPr>
        </p:nvSpPr>
        <p:spPr>
          <a:ln/>
        </p:spPr>
      </p:sp>
      <p:sp>
        <p:nvSpPr>
          <p:cNvPr id="46083" name="Notes Placeholder 2">
            <a:extLst>
              <a:ext uri="{FF2B5EF4-FFF2-40B4-BE49-F238E27FC236}">
                <a16:creationId xmlns:a16="http://schemas.microsoft.com/office/drawing/2014/main" id="{9FE55321-A1C1-418D-85AB-C5E054968A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46084" name="Slide Number Placeholder 3">
            <a:extLst>
              <a:ext uri="{FF2B5EF4-FFF2-40B4-BE49-F238E27FC236}">
                <a16:creationId xmlns:a16="http://schemas.microsoft.com/office/drawing/2014/main" id="{7B4E8097-54E0-44F6-80C9-6D10D6D4367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3AB269E5-301E-47B8-B613-D3C853DC2F35}" type="slidenum">
              <a:rPr lang="en-GB" altLang="en-US" sz="1000" smtClean="0">
                <a:latin typeface="Arial" panose="020B0604020202020204" pitchFamily="34" charset="0"/>
              </a:rPr>
              <a:pPr/>
              <a:t>26</a:t>
            </a:fld>
            <a:endParaRPr lang="en-GB" altLang="en-US" sz="100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F66B759A-C4EA-4379-9CD6-F655A4CA2AAD}"/>
              </a:ext>
            </a:extLst>
          </p:cNvPr>
          <p:cNvSpPr>
            <a:spLocks noGrp="1" noRot="1" noChangeAspect="1" noChangeArrowheads="1" noTextEdit="1"/>
          </p:cNvSpPr>
          <p:nvPr>
            <p:ph type="sldImg"/>
          </p:nvPr>
        </p:nvSpPr>
        <p:spPr>
          <a:ln/>
        </p:spPr>
      </p:sp>
      <p:sp>
        <p:nvSpPr>
          <p:cNvPr id="57347" name="Notes Placeholder 2">
            <a:extLst>
              <a:ext uri="{FF2B5EF4-FFF2-40B4-BE49-F238E27FC236}">
                <a16:creationId xmlns:a16="http://schemas.microsoft.com/office/drawing/2014/main" id="{D747F588-B88D-4EB9-8F6C-3FE065BB6F2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We know that there are three pillars of the internet, they are:</a:t>
            </a:r>
          </a:p>
          <a:p>
            <a:r>
              <a:rPr lang="en-US" altLang="en-US" dirty="0">
                <a:latin typeface="Arial" panose="020B0604020202020204" pitchFamily="34" charset="0"/>
              </a:rPr>
              <a:t>- The resource</a:t>
            </a:r>
          </a:p>
          <a:p>
            <a:r>
              <a:rPr lang="en-US" altLang="en-US" dirty="0">
                <a:latin typeface="Arial" panose="020B0604020202020204" pitchFamily="34" charset="0"/>
              </a:rPr>
              <a:t>- The URL </a:t>
            </a:r>
          </a:p>
          <a:p>
            <a:r>
              <a:rPr lang="en-US" altLang="en-US" dirty="0">
                <a:latin typeface="Arial" panose="020B0604020202020204" pitchFamily="34" charset="0"/>
              </a:rPr>
              <a:t>- The representation</a:t>
            </a:r>
          </a:p>
          <a:p>
            <a:endParaRPr lang="en-US" altLang="en-US" dirty="0">
              <a:latin typeface="Arial" panose="020B0604020202020204" pitchFamily="34" charset="0"/>
            </a:endParaRPr>
          </a:p>
          <a:p>
            <a:r>
              <a:rPr lang="en-US" altLang="en-US" dirty="0">
                <a:latin typeface="Arial" panose="020B0604020202020204" pitchFamily="34" charset="0"/>
              </a:rPr>
              <a:t>The first two are very straight forward but the last one is a little confusing to understand. The representation is very important in the modern web. Why? People are currently not only using Desktop computers to browse the web, they are using various types of devices to consume web applications. And the interesting fact is that the various devices expect data in various formats.</a:t>
            </a:r>
            <a:br>
              <a:rPr lang="en-US" altLang="en-US" dirty="0">
                <a:latin typeface="Arial" panose="020B0604020202020204" pitchFamily="34" charset="0"/>
              </a:rPr>
            </a:br>
            <a:br>
              <a:rPr lang="en-US" altLang="en-US" dirty="0">
                <a:latin typeface="Arial" panose="020B0604020202020204" pitchFamily="34" charset="0"/>
              </a:rPr>
            </a:br>
            <a:r>
              <a:rPr lang="en-US" altLang="en-US" dirty="0">
                <a:latin typeface="Arial" panose="020B0604020202020204" pitchFamily="34" charset="0"/>
              </a:rPr>
              <a:t>For example a few want data in normal HTML format and some in normal text format. Others need the JSON format and still others in XML format.</a:t>
            </a:r>
            <a:br>
              <a:rPr lang="en-US" altLang="en-US" dirty="0">
                <a:latin typeface="Arial" panose="020B0604020202020204" pitchFamily="34" charset="0"/>
              </a:rPr>
            </a:br>
            <a:br>
              <a:rPr lang="en-US" altLang="en-US" dirty="0">
                <a:latin typeface="Arial" panose="020B0604020202020204" pitchFamily="34" charset="0"/>
              </a:rPr>
            </a:br>
            <a:r>
              <a:rPr lang="en-US" altLang="en-US" dirty="0">
                <a:latin typeface="Arial" panose="020B0604020202020204" pitchFamily="34" charset="0"/>
              </a:rPr>
              <a:t>The formal definition of Content Negotiation as “the process of selecting the best representation for a given response when there are multiple representations available”.</a:t>
            </a:r>
            <a:br>
              <a:rPr lang="en-US" altLang="en-US" dirty="0">
                <a:latin typeface="Arial" panose="020B0604020202020204" pitchFamily="34" charset="0"/>
              </a:rPr>
            </a:br>
            <a:br>
              <a:rPr lang="en-US" altLang="en-US" dirty="0">
                <a:latin typeface="Arial" panose="020B0604020202020204" pitchFamily="34" charset="0"/>
              </a:rPr>
            </a:br>
            <a:r>
              <a:rPr lang="en-US" altLang="en-US" dirty="0">
                <a:latin typeface="Arial" panose="020B0604020202020204" pitchFamily="34" charset="0"/>
              </a:rPr>
              <a:t>The question is, how does the Web API know what the client expects? By checking below the header of the request object:</a:t>
            </a:r>
            <a:br>
              <a:rPr lang="en-US" altLang="en-US" dirty="0">
                <a:latin typeface="Arial" panose="020B0604020202020204" pitchFamily="34" charset="0"/>
              </a:rPr>
            </a:br>
            <a:br>
              <a:rPr lang="en-US" altLang="en-US" dirty="0">
                <a:latin typeface="Arial" panose="020B0604020202020204" pitchFamily="34" charset="0"/>
              </a:rPr>
            </a:br>
            <a:r>
              <a:rPr lang="en-US" altLang="en-US" b="1" dirty="0">
                <a:latin typeface="Arial" panose="020B0604020202020204" pitchFamily="34" charset="0"/>
              </a:rPr>
              <a:t>Content-type:</a:t>
            </a:r>
            <a:r>
              <a:rPr lang="en-US" altLang="en-US" dirty="0">
                <a:latin typeface="Arial" panose="020B0604020202020204" pitchFamily="34" charset="0"/>
              </a:rPr>
              <a:t> which request to API to represent data in this type.</a:t>
            </a:r>
            <a:br>
              <a:rPr lang="en-US" altLang="en-US" dirty="0">
                <a:latin typeface="Arial" panose="020B0604020202020204" pitchFamily="34" charset="0"/>
              </a:rPr>
            </a:br>
            <a:br>
              <a:rPr lang="en-US" altLang="en-US" dirty="0">
                <a:latin typeface="Arial" panose="020B0604020202020204" pitchFamily="34" charset="0"/>
              </a:rPr>
            </a:br>
            <a:r>
              <a:rPr lang="en-US" altLang="en-US" b="1" dirty="0">
                <a:latin typeface="Arial" panose="020B0604020202020204" pitchFamily="34" charset="0"/>
              </a:rPr>
              <a:t>Accept: </a:t>
            </a:r>
            <a:r>
              <a:rPr lang="en-US" altLang="en-US" dirty="0">
                <a:latin typeface="Arial" panose="020B0604020202020204" pitchFamily="34" charset="0"/>
              </a:rPr>
              <a:t>The acceptable media types for the response, such as “application/json,” “application/xml,” or a custom media type such as "application/</a:t>
            </a:r>
            <a:r>
              <a:rPr lang="en-US" altLang="en-US" dirty="0" err="1">
                <a:latin typeface="Arial" panose="020B0604020202020204" pitchFamily="34" charset="0"/>
              </a:rPr>
              <a:t>vnd.example+xml</a:t>
            </a:r>
            <a:r>
              <a:rPr lang="en-US" altLang="en-US" dirty="0">
                <a:latin typeface="Arial" panose="020B0604020202020204" pitchFamily="34" charset="0"/>
              </a:rPr>
              <a:t>".</a:t>
            </a:r>
            <a:br>
              <a:rPr lang="en-US" altLang="en-US" dirty="0">
                <a:latin typeface="Arial" panose="020B0604020202020204" pitchFamily="34" charset="0"/>
              </a:rPr>
            </a:br>
            <a:br>
              <a:rPr lang="en-US" altLang="en-US" dirty="0">
                <a:latin typeface="Arial" panose="020B0604020202020204" pitchFamily="34" charset="0"/>
              </a:rPr>
            </a:br>
            <a:r>
              <a:rPr lang="en-US" altLang="en-US" b="1" dirty="0">
                <a:latin typeface="Arial" panose="020B0604020202020204" pitchFamily="34" charset="0"/>
              </a:rPr>
              <a:t>Accept-Charset: </a:t>
            </a:r>
            <a:r>
              <a:rPr lang="en-US" altLang="en-US" dirty="0">
                <a:latin typeface="Arial" panose="020B0604020202020204" pitchFamily="34" charset="0"/>
              </a:rPr>
              <a:t>The acceptable character sets, such as UTF-8 or ISO 8859-1.</a:t>
            </a:r>
            <a:br>
              <a:rPr lang="en-US" altLang="en-US" dirty="0">
                <a:latin typeface="Arial" panose="020B0604020202020204" pitchFamily="34" charset="0"/>
              </a:rPr>
            </a:br>
            <a:br>
              <a:rPr lang="en-US" altLang="en-US" b="1" dirty="0">
                <a:latin typeface="Arial" panose="020B0604020202020204" pitchFamily="34" charset="0"/>
              </a:rPr>
            </a:br>
            <a:r>
              <a:rPr lang="en-US" altLang="en-US" b="1" dirty="0">
                <a:latin typeface="Arial" panose="020B0604020202020204" pitchFamily="34" charset="0"/>
              </a:rPr>
              <a:t>Accept-Encoding: </a:t>
            </a:r>
            <a:r>
              <a:rPr lang="en-US" altLang="en-US" dirty="0">
                <a:latin typeface="Arial" panose="020B0604020202020204" pitchFamily="34" charset="0"/>
              </a:rPr>
              <a:t>The acceptable content encodings, such as </a:t>
            </a:r>
            <a:r>
              <a:rPr lang="en-US" altLang="en-US" dirty="0" err="1">
                <a:latin typeface="Arial" panose="020B0604020202020204" pitchFamily="34" charset="0"/>
              </a:rPr>
              <a:t>gzip</a:t>
            </a:r>
            <a:r>
              <a:rPr lang="en-US" altLang="en-US" dirty="0">
                <a:latin typeface="Arial" panose="020B0604020202020204" pitchFamily="34" charset="0"/>
              </a:rPr>
              <a:t>.</a:t>
            </a:r>
            <a:br>
              <a:rPr lang="en-US" altLang="en-US" dirty="0">
                <a:latin typeface="Arial" panose="020B0604020202020204" pitchFamily="34" charset="0"/>
              </a:rPr>
            </a:br>
            <a:br>
              <a:rPr lang="en-US" altLang="en-US" dirty="0">
                <a:latin typeface="Arial" panose="020B0604020202020204" pitchFamily="34" charset="0"/>
              </a:rPr>
            </a:br>
            <a:r>
              <a:rPr lang="en-US" altLang="en-US" b="1" dirty="0">
                <a:latin typeface="Arial" panose="020B0604020202020204" pitchFamily="34" charset="0"/>
              </a:rPr>
              <a:t>Accept-Language: </a:t>
            </a:r>
            <a:r>
              <a:rPr lang="en-US" altLang="en-US" dirty="0">
                <a:latin typeface="Arial" panose="020B0604020202020204" pitchFamily="34" charset="0"/>
              </a:rPr>
              <a:t>The preferred natural language, such as “</a:t>
            </a:r>
            <a:r>
              <a:rPr lang="en-US" altLang="en-US" dirty="0" err="1">
                <a:latin typeface="Arial" panose="020B0604020202020204" pitchFamily="34" charset="0"/>
              </a:rPr>
              <a:t>en</a:t>
            </a:r>
            <a:r>
              <a:rPr lang="en-US" altLang="en-US" dirty="0">
                <a:latin typeface="Arial" panose="020B0604020202020204" pitchFamily="34" charset="0"/>
              </a:rPr>
              <a:t>-us”.</a:t>
            </a:r>
            <a:br>
              <a:rPr lang="en-US" altLang="en-US" dirty="0">
                <a:latin typeface="Arial" panose="020B0604020202020204" pitchFamily="34" charset="0"/>
              </a:rPr>
            </a:br>
            <a:endParaRPr lang="en-US" altLang="en-US" dirty="0">
              <a:latin typeface="Arial" panose="020B0604020202020204" pitchFamily="34" charset="0"/>
            </a:endParaRPr>
          </a:p>
          <a:p>
            <a:r>
              <a:rPr lang="en-US" altLang="en-US" dirty="0">
                <a:latin typeface="Arial" panose="020B0604020202020204" pitchFamily="34" charset="0"/>
              </a:rPr>
              <a:t>(Source: http://www.c-sharpcorner.com/UploadFile/dacca2/understand-content-negotiation-in-web-api/)</a:t>
            </a:r>
          </a:p>
        </p:txBody>
      </p:sp>
      <p:sp>
        <p:nvSpPr>
          <p:cNvPr id="57348" name="Slide Number Placeholder 3">
            <a:extLst>
              <a:ext uri="{FF2B5EF4-FFF2-40B4-BE49-F238E27FC236}">
                <a16:creationId xmlns:a16="http://schemas.microsoft.com/office/drawing/2014/main" id="{5D8D437C-BB12-4C42-9AEC-60BCF284A47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A6A8E953-3AC7-4B74-9397-63799C2196AA}" type="slidenum">
              <a:rPr lang="en-GB" altLang="en-US" sz="1000" smtClean="0">
                <a:latin typeface="Arial" panose="020B0604020202020204" pitchFamily="34" charset="0"/>
              </a:rPr>
              <a:pPr/>
              <a:t>27</a:t>
            </a:fld>
            <a:endParaRPr lang="en-GB" altLang="en-US" sz="100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Session state is maintained on behalf of each client within an ASP.NET Core application. When a new client begins to interact with the application, a new session ID is generated and associated with all subsequent requests from that same client.</a:t>
            </a:r>
            <a:r>
              <a:rPr lang="en-US" baseline="0" dirty="0"/>
              <a:t> This means that you can store values for the duration of a particular session. </a:t>
            </a:r>
            <a:r>
              <a:rPr lang="en-US" dirty="0"/>
              <a:t>Session state is ideal for storing user data</a:t>
            </a:r>
            <a:r>
              <a:rPr lang="en-US" baseline="0" dirty="0"/>
              <a:t> t</a:t>
            </a:r>
            <a:r>
              <a:rPr lang="en-US" dirty="0"/>
              <a:t>hat</a:t>
            </a:r>
            <a:r>
              <a:rPr lang="en-US" baseline="0" dirty="0"/>
              <a:t> is</a:t>
            </a:r>
            <a:r>
              <a:rPr lang="en-US" dirty="0"/>
              <a:t> specific to a session</a:t>
            </a:r>
            <a:r>
              <a:rPr lang="en-US" baseline="0" dirty="0"/>
              <a:t> and for </a:t>
            </a:r>
            <a:r>
              <a:rPr lang="en-US" dirty="0"/>
              <a:t>data that doesn't require permanent storage across sessions.</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3900D5CE-D1C9-4DF9-9C9C-4091FC6F2B8A}" type="slidenum">
              <a:rPr lang="en-GB" altLang="en-US" smtClean="0"/>
              <a:pPr>
                <a:defRPr/>
              </a:pPr>
              <a:t>4</a:t>
            </a:fld>
            <a:endParaRPr lang="en-GB" altLang="en-US"/>
          </a:p>
        </p:txBody>
      </p:sp>
    </p:spTree>
    <p:extLst>
      <p:ext uri="{BB962C8B-B14F-4D97-AF65-F5344CB8AC3E}">
        <p14:creationId xmlns:p14="http://schemas.microsoft.com/office/powerpoint/2010/main" val="40851049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6CD901FF-2BB5-49E9-BE70-F2376AC7E52B}"/>
              </a:ext>
            </a:extLst>
          </p:cNvPr>
          <p:cNvSpPr>
            <a:spLocks noGrp="1" noRot="1" noChangeAspect="1" noChangeArrowheads="1" noTextEdit="1"/>
          </p:cNvSpPr>
          <p:nvPr>
            <p:ph type="sldImg"/>
          </p:nvPr>
        </p:nvSpPr>
        <p:spPr>
          <a:ln/>
        </p:spPr>
      </p:sp>
      <p:sp>
        <p:nvSpPr>
          <p:cNvPr id="59395" name="Notes Placeholder 2">
            <a:extLst>
              <a:ext uri="{FF2B5EF4-FFF2-40B4-BE49-F238E27FC236}">
                <a16:creationId xmlns:a16="http://schemas.microsoft.com/office/drawing/2014/main" id="{AD30F1B2-6A8E-4528-8E2A-56DA7B0142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59396" name="Slide Number Placeholder 3">
            <a:extLst>
              <a:ext uri="{FF2B5EF4-FFF2-40B4-BE49-F238E27FC236}">
                <a16:creationId xmlns:a16="http://schemas.microsoft.com/office/drawing/2014/main" id="{9C38188E-458C-464B-B93D-BE527E919AA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ADCA668E-5295-41D0-B820-C94751A97124}" type="slidenum">
              <a:rPr lang="en-GB" altLang="en-US" sz="1000" smtClean="0">
                <a:latin typeface="Arial" panose="020B0604020202020204" pitchFamily="34" charset="0"/>
              </a:rPr>
              <a:pPr/>
              <a:t>28</a:t>
            </a:fld>
            <a:endParaRPr lang="en-GB" altLang="en-US" sz="100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new</a:t>
            </a:r>
            <a:r>
              <a:rPr lang="en-US" baseline="0" dirty="0"/>
              <a:t> session is created when a page is requested for the first time. The session is then reused for subsequent requests for all pages.</a:t>
            </a:r>
          </a:p>
          <a:p>
            <a:endParaRPr lang="en-US" baseline="0" dirty="0"/>
          </a:p>
          <a:p>
            <a:r>
              <a:rPr lang="en-US" dirty="0"/>
              <a:t>The application retains a session for a limited time after the last request. The application either sets the session timeout or uses the default value of 20 minutes. Session data is deleted either when you clear the session in code or when the session expires.</a:t>
            </a:r>
          </a:p>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3900D5CE-D1C9-4DF9-9C9C-4091FC6F2B8A}" type="slidenum">
              <a:rPr lang="en-GB" altLang="en-US" smtClean="0"/>
              <a:pPr>
                <a:defRPr/>
              </a:pPr>
              <a:t>5</a:t>
            </a:fld>
            <a:endParaRPr lang="en-GB" altLang="en-US"/>
          </a:p>
        </p:txBody>
      </p:sp>
    </p:spTree>
    <p:extLst>
      <p:ext uri="{BB962C8B-B14F-4D97-AF65-F5344CB8AC3E}">
        <p14:creationId xmlns:p14="http://schemas.microsoft.com/office/powerpoint/2010/main" val="2258401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kern="0" dirty="0">
                <a:cs typeface="Segoe UI" panose="020B0502040204020203" pitchFamily="34" charset="0"/>
              </a:rPr>
              <a:t>To use Session state in your application, you must configure the required Session services:</a:t>
            </a:r>
            <a:r>
              <a:rPr lang="en-US" altLang="en-US" sz="1200" kern="0" baseline="0" dirty="0">
                <a:cs typeface="Segoe UI" panose="020B0502040204020203" pitchFamily="34" charset="0"/>
              </a:rPr>
              <a:t> </a:t>
            </a:r>
            <a:r>
              <a:rPr lang="en-US" altLang="en-US" sz="1200" kern="0" dirty="0">
                <a:cs typeface="Segoe UI" panose="020B0502040204020203" pitchFamily="34" charset="0"/>
              </a:rPr>
              <a:t>the Session middleware and a distributed cache implementation. </a:t>
            </a:r>
          </a:p>
          <a:p>
            <a:endParaRPr lang="en-US" sz="1200" kern="0" dirty="0">
              <a:cs typeface="Segoe UI" panose="020B0502040204020203" pitchFamily="34" charset="0"/>
            </a:endParaRPr>
          </a:p>
          <a:p>
            <a:r>
              <a:rPr lang="en-US" dirty="0"/>
              <a:t>To enable the session middleware, Startup must contain a call to add a distributed</a:t>
            </a:r>
            <a:r>
              <a:rPr lang="en-US" baseline="0" dirty="0"/>
              <a:t> </a:t>
            </a:r>
            <a:r>
              <a:rPr lang="en-US" dirty="0"/>
              <a:t>memory cache</a:t>
            </a:r>
            <a:r>
              <a:rPr lang="en-US" baseline="0" dirty="0"/>
              <a:t> and a</a:t>
            </a:r>
            <a:r>
              <a:rPr lang="en-US" dirty="0"/>
              <a:t> call to Add Session in Configure Services.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sz="1200" kern="0" baseline="0" dirty="0">
              <a:cs typeface="Segoe UI" panose="020B0502040204020203"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sz="1200" kern="0" dirty="0">
              <a:cs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3900D5CE-D1C9-4DF9-9C9C-4091FC6F2B8A}" type="slidenum">
              <a:rPr lang="en-GB" altLang="en-US" smtClean="0"/>
              <a:pPr>
                <a:defRPr/>
              </a:pPr>
              <a:t>6</a:t>
            </a:fld>
            <a:endParaRPr lang="en-GB" altLang="en-US"/>
          </a:p>
        </p:txBody>
      </p:sp>
    </p:spTree>
    <p:extLst>
      <p:ext uri="{BB962C8B-B14F-4D97-AF65-F5344CB8AC3E}">
        <p14:creationId xmlns:p14="http://schemas.microsoft.com/office/powerpoint/2010/main" val="2503903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kern="0" dirty="0">
                <a:cs typeface="Segoe UI" panose="020B0502040204020203" pitchFamily="34" charset="0"/>
              </a:rPr>
              <a:t>You also need to call </a:t>
            </a:r>
            <a:r>
              <a:rPr lang="en-US" altLang="en-US" sz="1200" kern="0" dirty="0" err="1">
                <a:cs typeface="Segoe UI" panose="020B0502040204020203" pitchFamily="34" charset="0"/>
              </a:rPr>
              <a:t>UseSession</a:t>
            </a:r>
            <a:r>
              <a:rPr lang="en-US" altLang="en-US" sz="1200" kern="0" dirty="0">
                <a:cs typeface="Segoe UI" panose="020B0502040204020203" pitchFamily="34" charset="0"/>
              </a:rPr>
              <a:t> in the Configure</a:t>
            </a:r>
            <a:r>
              <a:rPr lang="en-US" altLang="en-US" sz="1200" kern="0" baseline="0" dirty="0">
                <a:cs typeface="Segoe UI" panose="020B0502040204020203" pitchFamily="34" charset="0"/>
              </a:rPr>
              <a:t> method of the Startup class. </a:t>
            </a:r>
            <a:r>
              <a:rPr lang="en-US" dirty="0"/>
              <a:t>The order of middleware is important. Call Use Session after Use Routing and before Use Endpoints.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sz="1200" kern="0" baseline="0" dirty="0">
              <a:cs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3900D5CE-D1C9-4DF9-9C9C-4091FC6F2B8A}" type="slidenum">
              <a:rPr lang="en-GB" altLang="en-US" smtClean="0"/>
              <a:pPr>
                <a:defRPr/>
              </a:pPr>
              <a:t>7</a:t>
            </a:fld>
            <a:endParaRPr lang="en-GB" altLang="en-US"/>
          </a:p>
        </p:txBody>
      </p:sp>
    </p:spTree>
    <p:extLst>
      <p:ext uri="{BB962C8B-B14F-4D97-AF65-F5344CB8AC3E}">
        <p14:creationId xmlns:p14="http://schemas.microsoft.com/office/powerpoint/2010/main" val="1090627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Session state is accessed from an MVC Controller class with Http Context dot</a:t>
            </a:r>
            <a:r>
              <a:rPr lang="en-US" baseline="0" dirty="0"/>
              <a:t> Session</a:t>
            </a:r>
            <a:r>
              <a:rPr lang="en-US" dirty="0"/>
              <a:t>.</a:t>
            </a:r>
            <a:r>
              <a:rPr lang="en-US" baseline="0" dirty="0"/>
              <a:t> </a:t>
            </a:r>
            <a:r>
              <a:rPr lang="en-US" sz="1200" kern="1200" dirty="0">
                <a:solidFill>
                  <a:schemeClr val="tx1"/>
                </a:solidFill>
                <a:effectLst/>
                <a:latin typeface="Arial" charset="0"/>
                <a:ea typeface="+mn-ea"/>
                <a:cs typeface="+mn-cs"/>
              </a:rPr>
              <a:t>Http Context holds information about the current HTTP request.</a:t>
            </a:r>
            <a:endParaRPr lang="en-SG" dirty="0"/>
          </a:p>
          <a:p>
            <a:r>
              <a:rPr lang="en-US" dirty="0"/>
              <a:t>You</a:t>
            </a:r>
            <a:r>
              <a:rPr lang="en-US" baseline="0" dirty="0"/>
              <a:t> use the Set Int32 method to store an integer and the Set String method to store a string.</a:t>
            </a:r>
            <a:endParaRPr lang="en-US"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3900D5CE-D1C9-4DF9-9C9C-4091FC6F2B8A}" type="slidenum">
              <a:rPr lang="en-GB" altLang="en-US" smtClean="0"/>
              <a:pPr>
                <a:defRPr/>
              </a:pPr>
              <a:t>8</a:t>
            </a:fld>
            <a:endParaRPr lang="en-GB" altLang="en-US"/>
          </a:p>
        </p:txBody>
      </p:sp>
    </p:spTree>
    <p:extLst>
      <p:ext uri="{BB962C8B-B14F-4D97-AF65-F5344CB8AC3E}">
        <p14:creationId xmlns:p14="http://schemas.microsoft.com/office/powerpoint/2010/main" val="2871617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To</a:t>
            </a:r>
            <a:r>
              <a:rPr lang="en-US" altLang="en-US" baseline="0" dirty="0">
                <a:latin typeface="Arial" panose="020B0604020202020204" pitchFamily="34" charset="0"/>
              </a:rPr>
              <a:t> use Http Context in a view, you need to import the required namespace by adding a using directive.</a:t>
            </a:r>
            <a:endParaRPr lang="en-US" altLang="en-US" dirty="0">
              <a:latin typeface="Arial" panose="020B0604020202020204" pitchFamily="34" charset="0"/>
            </a:endParaRP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AE7C0AD8-CB5D-49EF-9088-7AE5E626548E}" type="slidenum">
              <a:rPr lang="en-GB" altLang="en-US" sz="1000" smtClean="0">
                <a:solidFill>
                  <a:srgbClr val="000000"/>
                </a:solidFill>
                <a:latin typeface="Arial" panose="020B0604020202020204" pitchFamily="34" charset="0"/>
              </a:rPr>
              <a:pPr/>
              <a:t>9</a:t>
            </a:fld>
            <a:endParaRPr lang="en-GB" altLang="en-US" sz="1000">
              <a:solidFill>
                <a:srgbClr val="000000"/>
              </a:solidFill>
              <a:latin typeface="Arial" panose="020B0604020202020204" pitchFamily="34" charset="0"/>
            </a:endParaRPr>
          </a:p>
        </p:txBody>
      </p:sp>
    </p:spTree>
    <p:extLst>
      <p:ext uri="{BB962C8B-B14F-4D97-AF65-F5344CB8AC3E}">
        <p14:creationId xmlns:p14="http://schemas.microsoft.com/office/powerpoint/2010/main" val="2139404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TempData</a:t>
            </a:r>
            <a:r>
              <a:rPr lang="en-US" dirty="0"/>
              <a:t> is</a:t>
            </a:r>
            <a:r>
              <a:rPr lang="en-US" baseline="0" dirty="0"/>
              <a:t> u</a:t>
            </a:r>
            <a:r>
              <a:rPr lang="en-US" dirty="0"/>
              <a:t>seful for redirection when data is required for more than a single request. You can use it to pass </a:t>
            </a:r>
            <a:r>
              <a:rPr lang="en-US" sz="1200" b="0" kern="1200" dirty="0">
                <a:solidFill>
                  <a:srgbClr val="0000FF"/>
                </a:solidFill>
                <a:latin typeface="Arial" charset="0"/>
                <a:ea typeface="+mn-ea"/>
                <a:cs typeface="+mn-cs"/>
              </a:rPr>
              <a:t>data from one action to another action of the same or different controller. </a:t>
            </a:r>
            <a:r>
              <a:rPr lang="en-US" dirty="0" err="1"/>
              <a:t>TempData</a:t>
            </a:r>
            <a:r>
              <a:rPr lang="en-US" baseline="0" dirty="0"/>
              <a:t> </a:t>
            </a:r>
            <a:r>
              <a:rPr lang="en-US" dirty="0"/>
              <a:t>stores data until it's read in another request.</a:t>
            </a:r>
            <a:endParaRPr lang="en-US" sz="1200" b="0" kern="1200" dirty="0">
              <a:solidFill>
                <a:srgbClr val="0000FF"/>
              </a:solidFill>
              <a:latin typeface="Arial"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kern="1200" dirty="0">
              <a:solidFill>
                <a:srgbClr val="0000FF"/>
              </a:solidFill>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3900D5CE-D1C9-4DF9-9C9C-4091FC6F2B8A}" type="slidenum">
              <a:rPr lang="en-GB" altLang="en-US" smtClean="0"/>
              <a:pPr>
                <a:defRPr/>
              </a:pPr>
              <a:t>10</a:t>
            </a:fld>
            <a:endParaRPr lang="en-GB" altLang="en-US"/>
          </a:p>
        </p:txBody>
      </p:sp>
    </p:spTree>
    <p:extLst>
      <p:ext uri="{BB962C8B-B14F-4D97-AF65-F5344CB8AC3E}">
        <p14:creationId xmlns:p14="http://schemas.microsoft.com/office/powerpoint/2010/main" val="970147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aseline="0" dirty="0" err="1"/>
              <a:t>TempData</a:t>
            </a:r>
            <a:r>
              <a:rPr lang="en-SG" baseline="0" dirty="0"/>
              <a:t> is used to pass data between 2 controller actions (of the same controller or different controllers).</a:t>
            </a:r>
          </a:p>
          <a:p>
            <a:endParaRPr lang="en-SG" baseline="0" dirty="0"/>
          </a:p>
          <a:p>
            <a:r>
              <a:rPr lang="en-SG" baseline="0" dirty="0"/>
              <a:t>On the other hand, to pass data from a controller’s action to its corresponding view, use </a:t>
            </a:r>
            <a:r>
              <a:rPr lang="en-SG" baseline="0" dirty="0" err="1"/>
              <a:t>ViewData</a:t>
            </a:r>
            <a:r>
              <a:rPr lang="en-SG" baseline="0" dirty="0"/>
              <a:t> or some instance of the Model class. </a:t>
            </a:r>
          </a:p>
          <a:p>
            <a:endParaRPr lang="en-SG" baseline="0" dirty="0"/>
          </a:p>
          <a:p>
            <a:r>
              <a:rPr lang="en-SG" baseline="0" dirty="0"/>
              <a:t>To pass data from a view to a controller’s action, use Query String or HTTP Post.</a:t>
            </a:r>
          </a:p>
          <a:p>
            <a:endParaRPr lang="en-SG" baseline="0" dirty="0"/>
          </a:p>
          <a:p>
            <a:r>
              <a:rPr lang="en-SG" baseline="0" dirty="0"/>
              <a:t>Key-Value pairs stored in Session state can be accessed by any controller action and view. </a:t>
            </a:r>
          </a:p>
          <a:p>
            <a:endParaRPr lang="en-SG" baseline="0" dirty="0"/>
          </a:p>
          <a:p>
            <a:r>
              <a:rPr lang="en-SG" baseline="0" dirty="0"/>
              <a:t>Views cannot interact with each other directly. Their interactions must go through the corresponding controller’s action of the target view.</a:t>
            </a:r>
            <a:endParaRPr lang="en-SG" dirty="0"/>
          </a:p>
        </p:txBody>
      </p:sp>
      <p:sp>
        <p:nvSpPr>
          <p:cNvPr id="4" name="Slide Number Placeholder 3"/>
          <p:cNvSpPr>
            <a:spLocks noGrp="1"/>
          </p:cNvSpPr>
          <p:nvPr>
            <p:ph type="sldNum" sz="quarter" idx="10"/>
          </p:nvPr>
        </p:nvSpPr>
        <p:spPr/>
        <p:txBody>
          <a:bodyPr/>
          <a:lstStyle/>
          <a:p>
            <a:pPr>
              <a:defRPr/>
            </a:pPr>
            <a:fld id="{3900D5CE-D1C9-4DF9-9C9C-4091FC6F2B8A}" type="slidenum">
              <a:rPr lang="en-GB" altLang="en-US" smtClean="0"/>
              <a:pPr>
                <a:defRPr/>
              </a:pPr>
              <a:t>11</a:t>
            </a:fld>
            <a:endParaRPr lang="en-GB" altLang="en-US"/>
          </a:p>
        </p:txBody>
      </p:sp>
    </p:spTree>
    <p:extLst>
      <p:ext uri="{BB962C8B-B14F-4D97-AF65-F5344CB8AC3E}">
        <p14:creationId xmlns:p14="http://schemas.microsoft.com/office/powerpoint/2010/main" val="683134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EEC65-922F-4D26-8DAF-5C9A24C070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F77A4E-EFE0-4C7B-A10F-7584C175B0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073DCD-28E3-45AC-8AF1-0AB5340BB436}"/>
              </a:ext>
            </a:extLst>
          </p:cNvPr>
          <p:cNvSpPr>
            <a:spLocks noGrp="1"/>
          </p:cNvSpPr>
          <p:nvPr>
            <p:ph type="dt" sz="half" idx="10"/>
          </p:nvPr>
        </p:nvSpPr>
        <p:spPr/>
        <p:txBody>
          <a:bodyPr/>
          <a:lstStyle/>
          <a:p>
            <a:fld id="{0414F03C-9A84-4C32-9EF0-3270AF51543B}" type="datetimeFigureOut">
              <a:rPr lang="en-US" smtClean="0"/>
              <a:t>7/27/2021</a:t>
            </a:fld>
            <a:endParaRPr lang="en-US"/>
          </a:p>
        </p:txBody>
      </p:sp>
      <p:sp>
        <p:nvSpPr>
          <p:cNvPr id="5" name="Footer Placeholder 4">
            <a:extLst>
              <a:ext uri="{FF2B5EF4-FFF2-40B4-BE49-F238E27FC236}">
                <a16:creationId xmlns:a16="http://schemas.microsoft.com/office/drawing/2014/main" id="{E9E6A5FD-C77B-432D-83AE-C621AF7BD0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8125F9-2B06-4AEA-B442-3B578DDEA202}"/>
              </a:ext>
            </a:extLst>
          </p:cNvPr>
          <p:cNvSpPr>
            <a:spLocks noGrp="1"/>
          </p:cNvSpPr>
          <p:nvPr>
            <p:ph type="sldNum" sz="quarter" idx="12"/>
          </p:nvPr>
        </p:nvSpPr>
        <p:spPr/>
        <p:txBody>
          <a:bodyPr/>
          <a:lstStyle/>
          <a:p>
            <a:fld id="{423BB202-0F5F-407B-85D0-A426BE2E9C8F}" type="slidenum">
              <a:rPr lang="en-US" smtClean="0"/>
              <a:t>‹#›</a:t>
            </a:fld>
            <a:endParaRPr lang="en-US"/>
          </a:p>
        </p:txBody>
      </p:sp>
    </p:spTree>
    <p:extLst>
      <p:ext uri="{BB962C8B-B14F-4D97-AF65-F5344CB8AC3E}">
        <p14:creationId xmlns:p14="http://schemas.microsoft.com/office/powerpoint/2010/main" val="1252139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1C94D-EBE1-4E13-AE50-2CEA0875A1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89771-B4E8-41C9-B46A-08C7955359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5BA12C-D708-4FEC-A4D8-736C7E06CF80}"/>
              </a:ext>
            </a:extLst>
          </p:cNvPr>
          <p:cNvSpPr>
            <a:spLocks noGrp="1"/>
          </p:cNvSpPr>
          <p:nvPr>
            <p:ph type="dt" sz="half" idx="10"/>
          </p:nvPr>
        </p:nvSpPr>
        <p:spPr/>
        <p:txBody>
          <a:bodyPr/>
          <a:lstStyle/>
          <a:p>
            <a:fld id="{0414F03C-9A84-4C32-9EF0-3270AF51543B}" type="datetimeFigureOut">
              <a:rPr lang="en-US" smtClean="0"/>
              <a:t>7/27/2021</a:t>
            </a:fld>
            <a:endParaRPr lang="en-US"/>
          </a:p>
        </p:txBody>
      </p:sp>
      <p:sp>
        <p:nvSpPr>
          <p:cNvPr id="5" name="Footer Placeholder 4">
            <a:extLst>
              <a:ext uri="{FF2B5EF4-FFF2-40B4-BE49-F238E27FC236}">
                <a16:creationId xmlns:a16="http://schemas.microsoft.com/office/drawing/2014/main" id="{119A72CB-4949-4525-999A-C3DCB243B1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1923E8-B307-42B5-868C-0BD985CA4548}"/>
              </a:ext>
            </a:extLst>
          </p:cNvPr>
          <p:cNvSpPr>
            <a:spLocks noGrp="1"/>
          </p:cNvSpPr>
          <p:nvPr>
            <p:ph type="sldNum" sz="quarter" idx="12"/>
          </p:nvPr>
        </p:nvSpPr>
        <p:spPr/>
        <p:txBody>
          <a:bodyPr/>
          <a:lstStyle/>
          <a:p>
            <a:fld id="{423BB202-0F5F-407B-85D0-A426BE2E9C8F}" type="slidenum">
              <a:rPr lang="en-US" smtClean="0"/>
              <a:t>‹#›</a:t>
            </a:fld>
            <a:endParaRPr lang="en-US"/>
          </a:p>
        </p:txBody>
      </p:sp>
    </p:spTree>
    <p:extLst>
      <p:ext uri="{BB962C8B-B14F-4D97-AF65-F5344CB8AC3E}">
        <p14:creationId xmlns:p14="http://schemas.microsoft.com/office/powerpoint/2010/main" val="2997954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F65A06-A2AB-4725-B0EB-12F0E8EB17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3AD1EA-3F52-4C43-B8CA-1CB53210A5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CC5BAE-5B16-4282-837F-F47A90159574}"/>
              </a:ext>
            </a:extLst>
          </p:cNvPr>
          <p:cNvSpPr>
            <a:spLocks noGrp="1"/>
          </p:cNvSpPr>
          <p:nvPr>
            <p:ph type="dt" sz="half" idx="10"/>
          </p:nvPr>
        </p:nvSpPr>
        <p:spPr/>
        <p:txBody>
          <a:bodyPr/>
          <a:lstStyle/>
          <a:p>
            <a:fld id="{0414F03C-9A84-4C32-9EF0-3270AF51543B}" type="datetimeFigureOut">
              <a:rPr lang="en-US" smtClean="0"/>
              <a:t>7/27/2021</a:t>
            </a:fld>
            <a:endParaRPr lang="en-US"/>
          </a:p>
        </p:txBody>
      </p:sp>
      <p:sp>
        <p:nvSpPr>
          <p:cNvPr id="5" name="Footer Placeholder 4">
            <a:extLst>
              <a:ext uri="{FF2B5EF4-FFF2-40B4-BE49-F238E27FC236}">
                <a16:creationId xmlns:a16="http://schemas.microsoft.com/office/drawing/2014/main" id="{1365A849-8B4A-4D87-A96B-727355FE18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50E0A0-8BFF-4336-ABBD-893115A42138}"/>
              </a:ext>
            </a:extLst>
          </p:cNvPr>
          <p:cNvSpPr>
            <a:spLocks noGrp="1"/>
          </p:cNvSpPr>
          <p:nvPr>
            <p:ph type="sldNum" sz="quarter" idx="12"/>
          </p:nvPr>
        </p:nvSpPr>
        <p:spPr/>
        <p:txBody>
          <a:bodyPr/>
          <a:lstStyle/>
          <a:p>
            <a:fld id="{423BB202-0F5F-407B-85D0-A426BE2E9C8F}" type="slidenum">
              <a:rPr lang="en-US" smtClean="0"/>
              <a:t>‹#›</a:t>
            </a:fld>
            <a:endParaRPr lang="en-US"/>
          </a:p>
        </p:txBody>
      </p:sp>
    </p:spTree>
    <p:extLst>
      <p:ext uri="{BB962C8B-B14F-4D97-AF65-F5344CB8AC3E}">
        <p14:creationId xmlns:p14="http://schemas.microsoft.com/office/powerpoint/2010/main" val="3962413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D97D2-BFAF-4A7A-A34B-04FF08C937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DF6122-8C46-4D11-906E-B4594FE2DA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65BB75-ADAF-4E35-8359-09651BFC19FA}"/>
              </a:ext>
            </a:extLst>
          </p:cNvPr>
          <p:cNvSpPr>
            <a:spLocks noGrp="1"/>
          </p:cNvSpPr>
          <p:nvPr>
            <p:ph type="dt" sz="half" idx="10"/>
          </p:nvPr>
        </p:nvSpPr>
        <p:spPr/>
        <p:txBody>
          <a:bodyPr/>
          <a:lstStyle/>
          <a:p>
            <a:fld id="{0414F03C-9A84-4C32-9EF0-3270AF51543B}" type="datetimeFigureOut">
              <a:rPr lang="en-US" smtClean="0"/>
              <a:t>7/27/2021</a:t>
            </a:fld>
            <a:endParaRPr lang="en-US"/>
          </a:p>
        </p:txBody>
      </p:sp>
      <p:sp>
        <p:nvSpPr>
          <p:cNvPr id="5" name="Footer Placeholder 4">
            <a:extLst>
              <a:ext uri="{FF2B5EF4-FFF2-40B4-BE49-F238E27FC236}">
                <a16:creationId xmlns:a16="http://schemas.microsoft.com/office/drawing/2014/main" id="{C8540176-1398-464F-BDBF-569FFF76E1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9CFA23-2508-43BA-BBE7-293F7F0FADB3}"/>
              </a:ext>
            </a:extLst>
          </p:cNvPr>
          <p:cNvSpPr>
            <a:spLocks noGrp="1"/>
          </p:cNvSpPr>
          <p:nvPr>
            <p:ph type="sldNum" sz="quarter" idx="12"/>
          </p:nvPr>
        </p:nvSpPr>
        <p:spPr/>
        <p:txBody>
          <a:bodyPr/>
          <a:lstStyle/>
          <a:p>
            <a:fld id="{423BB202-0F5F-407B-85D0-A426BE2E9C8F}" type="slidenum">
              <a:rPr lang="en-US" smtClean="0"/>
              <a:t>‹#›</a:t>
            </a:fld>
            <a:endParaRPr lang="en-US"/>
          </a:p>
        </p:txBody>
      </p:sp>
    </p:spTree>
    <p:extLst>
      <p:ext uri="{BB962C8B-B14F-4D97-AF65-F5344CB8AC3E}">
        <p14:creationId xmlns:p14="http://schemas.microsoft.com/office/powerpoint/2010/main" val="1543796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9C238-62E2-4C86-8BDD-240A8A53C2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7D67A5-A1DE-487F-A5FA-A9E2519EE3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B43961-CBB9-4ADA-81FF-B610D2703B71}"/>
              </a:ext>
            </a:extLst>
          </p:cNvPr>
          <p:cNvSpPr>
            <a:spLocks noGrp="1"/>
          </p:cNvSpPr>
          <p:nvPr>
            <p:ph type="dt" sz="half" idx="10"/>
          </p:nvPr>
        </p:nvSpPr>
        <p:spPr/>
        <p:txBody>
          <a:bodyPr/>
          <a:lstStyle/>
          <a:p>
            <a:fld id="{0414F03C-9A84-4C32-9EF0-3270AF51543B}" type="datetimeFigureOut">
              <a:rPr lang="en-US" smtClean="0"/>
              <a:t>7/27/2021</a:t>
            </a:fld>
            <a:endParaRPr lang="en-US"/>
          </a:p>
        </p:txBody>
      </p:sp>
      <p:sp>
        <p:nvSpPr>
          <p:cNvPr id="5" name="Footer Placeholder 4">
            <a:extLst>
              <a:ext uri="{FF2B5EF4-FFF2-40B4-BE49-F238E27FC236}">
                <a16:creationId xmlns:a16="http://schemas.microsoft.com/office/drawing/2014/main" id="{4D187230-2F87-4985-B7D1-36F145E12A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329EAD-AC50-4EEF-93AB-DB4AD9AA5DBD}"/>
              </a:ext>
            </a:extLst>
          </p:cNvPr>
          <p:cNvSpPr>
            <a:spLocks noGrp="1"/>
          </p:cNvSpPr>
          <p:nvPr>
            <p:ph type="sldNum" sz="quarter" idx="12"/>
          </p:nvPr>
        </p:nvSpPr>
        <p:spPr/>
        <p:txBody>
          <a:bodyPr/>
          <a:lstStyle/>
          <a:p>
            <a:fld id="{423BB202-0F5F-407B-85D0-A426BE2E9C8F}" type="slidenum">
              <a:rPr lang="en-US" smtClean="0"/>
              <a:t>‹#›</a:t>
            </a:fld>
            <a:endParaRPr lang="en-US"/>
          </a:p>
        </p:txBody>
      </p:sp>
    </p:spTree>
    <p:extLst>
      <p:ext uri="{BB962C8B-B14F-4D97-AF65-F5344CB8AC3E}">
        <p14:creationId xmlns:p14="http://schemas.microsoft.com/office/powerpoint/2010/main" val="250488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1C93-85D4-49DE-B8B6-01DD934E90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79F636-C996-483F-A040-FB9A81674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851A43-7EA2-4D01-AC8F-76EBFDEEC6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8CFADF-E757-4E93-B0E3-2BD47AB1F450}"/>
              </a:ext>
            </a:extLst>
          </p:cNvPr>
          <p:cNvSpPr>
            <a:spLocks noGrp="1"/>
          </p:cNvSpPr>
          <p:nvPr>
            <p:ph type="dt" sz="half" idx="10"/>
          </p:nvPr>
        </p:nvSpPr>
        <p:spPr/>
        <p:txBody>
          <a:bodyPr/>
          <a:lstStyle/>
          <a:p>
            <a:fld id="{0414F03C-9A84-4C32-9EF0-3270AF51543B}" type="datetimeFigureOut">
              <a:rPr lang="en-US" smtClean="0"/>
              <a:t>7/27/2021</a:t>
            </a:fld>
            <a:endParaRPr lang="en-US"/>
          </a:p>
        </p:txBody>
      </p:sp>
      <p:sp>
        <p:nvSpPr>
          <p:cNvPr id="6" name="Footer Placeholder 5">
            <a:extLst>
              <a:ext uri="{FF2B5EF4-FFF2-40B4-BE49-F238E27FC236}">
                <a16:creationId xmlns:a16="http://schemas.microsoft.com/office/drawing/2014/main" id="{53415AEA-2A55-4A30-AA3E-EDD879CE4B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EC787C-D099-49A2-A5F8-B66A5256743C}"/>
              </a:ext>
            </a:extLst>
          </p:cNvPr>
          <p:cNvSpPr>
            <a:spLocks noGrp="1"/>
          </p:cNvSpPr>
          <p:nvPr>
            <p:ph type="sldNum" sz="quarter" idx="12"/>
          </p:nvPr>
        </p:nvSpPr>
        <p:spPr/>
        <p:txBody>
          <a:bodyPr/>
          <a:lstStyle/>
          <a:p>
            <a:fld id="{423BB202-0F5F-407B-85D0-A426BE2E9C8F}" type="slidenum">
              <a:rPr lang="en-US" smtClean="0"/>
              <a:t>‹#›</a:t>
            </a:fld>
            <a:endParaRPr lang="en-US"/>
          </a:p>
        </p:txBody>
      </p:sp>
    </p:spTree>
    <p:extLst>
      <p:ext uri="{BB962C8B-B14F-4D97-AF65-F5344CB8AC3E}">
        <p14:creationId xmlns:p14="http://schemas.microsoft.com/office/powerpoint/2010/main" val="1211019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A98A0-8B64-4E13-9C26-92D75E17D5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6E4719-EA19-43A6-B092-E2FCF6AD1D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A510D7-CB93-47E5-AD48-69D7EC8435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D3C455-0BA0-4E73-BE6D-D19216AD84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64A679-BE97-44F1-9EC1-F497949BC9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6CBA25-E48D-4861-8EC6-38148679A82D}"/>
              </a:ext>
            </a:extLst>
          </p:cNvPr>
          <p:cNvSpPr>
            <a:spLocks noGrp="1"/>
          </p:cNvSpPr>
          <p:nvPr>
            <p:ph type="dt" sz="half" idx="10"/>
          </p:nvPr>
        </p:nvSpPr>
        <p:spPr/>
        <p:txBody>
          <a:bodyPr/>
          <a:lstStyle/>
          <a:p>
            <a:fld id="{0414F03C-9A84-4C32-9EF0-3270AF51543B}" type="datetimeFigureOut">
              <a:rPr lang="en-US" smtClean="0"/>
              <a:t>7/27/2021</a:t>
            </a:fld>
            <a:endParaRPr lang="en-US"/>
          </a:p>
        </p:txBody>
      </p:sp>
      <p:sp>
        <p:nvSpPr>
          <p:cNvPr id="8" name="Footer Placeholder 7">
            <a:extLst>
              <a:ext uri="{FF2B5EF4-FFF2-40B4-BE49-F238E27FC236}">
                <a16:creationId xmlns:a16="http://schemas.microsoft.com/office/drawing/2014/main" id="{075E2B90-F632-49D8-9682-4C82D807C0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792834-B8B5-4AD6-9B7C-AE40A716F06E}"/>
              </a:ext>
            </a:extLst>
          </p:cNvPr>
          <p:cNvSpPr>
            <a:spLocks noGrp="1"/>
          </p:cNvSpPr>
          <p:nvPr>
            <p:ph type="sldNum" sz="quarter" idx="12"/>
          </p:nvPr>
        </p:nvSpPr>
        <p:spPr/>
        <p:txBody>
          <a:bodyPr/>
          <a:lstStyle/>
          <a:p>
            <a:fld id="{423BB202-0F5F-407B-85D0-A426BE2E9C8F}" type="slidenum">
              <a:rPr lang="en-US" smtClean="0"/>
              <a:t>‹#›</a:t>
            </a:fld>
            <a:endParaRPr lang="en-US"/>
          </a:p>
        </p:txBody>
      </p:sp>
    </p:spTree>
    <p:extLst>
      <p:ext uri="{BB962C8B-B14F-4D97-AF65-F5344CB8AC3E}">
        <p14:creationId xmlns:p14="http://schemas.microsoft.com/office/powerpoint/2010/main" val="695236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F15FA-4AD9-48BD-ABA8-CC36861913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9F62F9-269A-4862-971A-2D7300C647CF}"/>
              </a:ext>
            </a:extLst>
          </p:cNvPr>
          <p:cNvSpPr>
            <a:spLocks noGrp="1"/>
          </p:cNvSpPr>
          <p:nvPr>
            <p:ph type="dt" sz="half" idx="10"/>
          </p:nvPr>
        </p:nvSpPr>
        <p:spPr/>
        <p:txBody>
          <a:bodyPr/>
          <a:lstStyle/>
          <a:p>
            <a:fld id="{0414F03C-9A84-4C32-9EF0-3270AF51543B}" type="datetimeFigureOut">
              <a:rPr lang="en-US" smtClean="0"/>
              <a:t>7/27/2021</a:t>
            </a:fld>
            <a:endParaRPr lang="en-US"/>
          </a:p>
        </p:txBody>
      </p:sp>
      <p:sp>
        <p:nvSpPr>
          <p:cNvPr id="4" name="Footer Placeholder 3">
            <a:extLst>
              <a:ext uri="{FF2B5EF4-FFF2-40B4-BE49-F238E27FC236}">
                <a16:creationId xmlns:a16="http://schemas.microsoft.com/office/drawing/2014/main" id="{CB2E6B4C-ED47-4F55-A537-7E518331F3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92CBD0-A80A-4F52-B25A-E15F07619C28}"/>
              </a:ext>
            </a:extLst>
          </p:cNvPr>
          <p:cNvSpPr>
            <a:spLocks noGrp="1"/>
          </p:cNvSpPr>
          <p:nvPr>
            <p:ph type="sldNum" sz="quarter" idx="12"/>
          </p:nvPr>
        </p:nvSpPr>
        <p:spPr/>
        <p:txBody>
          <a:bodyPr/>
          <a:lstStyle/>
          <a:p>
            <a:fld id="{423BB202-0F5F-407B-85D0-A426BE2E9C8F}" type="slidenum">
              <a:rPr lang="en-US" smtClean="0"/>
              <a:t>‹#›</a:t>
            </a:fld>
            <a:endParaRPr lang="en-US"/>
          </a:p>
        </p:txBody>
      </p:sp>
    </p:spTree>
    <p:extLst>
      <p:ext uri="{BB962C8B-B14F-4D97-AF65-F5344CB8AC3E}">
        <p14:creationId xmlns:p14="http://schemas.microsoft.com/office/powerpoint/2010/main" val="2993092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40C5D9-04EE-4471-AFC9-1370539952EA}"/>
              </a:ext>
            </a:extLst>
          </p:cNvPr>
          <p:cNvSpPr>
            <a:spLocks noGrp="1"/>
          </p:cNvSpPr>
          <p:nvPr>
            <p:ph type="dt" sz="half" idx="10"/>
          </p:nvPr>
        </p:nvSpPr>
        <p:spPr/>
        <p:txBody>
          <a:bodyPr/>
          <a:lstStyle/>
          <a:p>
            <a:fld id="{0414F03C-9A84-4C32-9EF0-3270AF51543B}" type="datetimeFigureOut">
              <a:rPr lang="en-US" smtClean="0"/>
              <a:t>7/27/2021</a:t>
            </a:fld>
            <a:endParaRPr lang="en-US"/>
          </a:p>
        </p:txBody>
      </p:sp>
      <p:sp>
        <p:nvSpPr>
          <p:cNvPr id="3" name="Footer Placeholder 2">
            <a:extLst>
              <a:ext uri="{FF2B5EF4-FFF2-40B4-BE49-F238E27FC236}">
                <a16:creationId xmlns:a16="http://schemas.microsoft.com/office/drawing/2014/main" id="{AD7DB776-B2B8-4AFD-821F-4FBCD3FB7F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24A5B5-471F-4098-B0D8-48BF09CDA0E8}"/>
              </a:ext>
            </a:extLst>
          </p:cNvPr>
          <p:cNvSpPr>
            <a:spLocks noGrp="1"/>
          </p:cNvSpPr>
          <p:nvPr>
            <p:ph type="sldNum" sz="quarter" idx="12"/>
          </p:nvPr>
        </p:nvSpPr>
        <p:spPr/>
        <p:txBody>
          <a:bodyPr/>
          <a:lstStyle/>
          <a:p>
            <a:fld id="{423BB202-0F5F-407B-85D0-A426BE2E9C8F}" type="slidenum">
              <a:rPr lang="en-US" smtClean="0"/>
              <a:t>‹#›</a:t>
            </a:fld>
            <a:endParaRPr lang="en-US"/>
          </a:p>
        </p:txBody>
      </p:sp>
    </p:spTree>
    <p:extLst>
      <p:ext uri="{BB962C8B-B14F-4D97-AF65-F5344CB8AC3E}">
        <p14:creationId xmlns:p14="http://schemas.microsoft.com/office/powerpoint/2010/main" val="71209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D402B-8FC5-4458-BD46-3DB549E541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718CA3-2729-4ADA-899E-3552183324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3C62E8-D111-4006-9922-8918AC3A41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5AE0D8-4D3C-4902-A679-7F2E742D8E08}"/>
              </a:ext>
            </a:extLst>
          </p:cNvPr>
          <p:cNvSpPr>
            <a:spLocks noGrp="1"/>
          </p:cNvSpPr>
          <p:nvPr>
            <p:ph type="dt" sz="half" idx="10"/>
          </p:nvPr>
        </p:nvSpPr>
        <p:spPr/>
        <p:txBody>
          <a:bodyPr/>
          <a:lstStyle/>
          <a:p>
            <a:fld id="{0414F03C-9A84-4C32-9EF0-3270AF51543B}" type="datetimeFigureOut">
              <a:rPr lang="en-US" smtClean="0"/>
              <a:t>7/27/2021</a:t>
            </a:fld>
            <a:endParaRPr lang="en-US"/>
          </a:p>
        </p:txBody>
      </p:sp>
      <p:sp>
        <p:nvSpPr>
          <p:cNvPr id="6" name="Footer Placeholder 5">
            <a:extLst>
              <a:ext uri="{FF2B5EF4-FFF2-40B4-BE49-F238E27FC236}">
                <a16:creationId xmlns:a16="http://schemas.microsoft.com/office/drawing/2014/main" id="{DC03E048-DB51-4D87-A406-C05BC3FBCB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308A15-C071-48DE-AE68-05B47529CD94}"/>
              </a:ext>
            </a:extLst>
          </p:cNvPr>
          <p:cNvSpPr>
            <a:spLocks noGrp="1"/>
          </p:cNvSpPr>
          <p:nvPr>
            <p:ph type="sldNum" sz="quarter" idx="12"/>
          </p:nvPr>
        </p:nvSpPr>
        <p:spPr/>
        <p:txBody>
          <a:bodyPr/>
          <a:lstStyle/>
          <a:p>
            <a:fld id="{423BB202-0F5F-407B-85D0-A426BE2E9C8F}" type="slidenum">
              <a:rPr lang="en-US" smtClean="0"/>
              <a:t>‹#›</a:t>
            </a:fld>
            <a:endParaRPr lang="en-US"/>
          </a:p>
        </p:txBody>
      </p:sp>
    </p:spTree>
    <p:extLst>
      <p:ext uri="{BB962C8B-B14F-4D97-AF65-F5344CB8AC3E}">
        <p14:creationId xmlns:p14="http://schemas.microsoft.com/office/powerpoint/2010/main" val="3764809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DFEC5-3354-4024-8933-D648BDA657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1FBC9C-19AD-4D55-B0F2-265E28BCFC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621DFC-A2D0-4273-90A6-AC257E0C85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0F528A-8808-4718-A2A0-6EE9AB0FCC76}"/>
              </a:ext>
            </a:extLst>
          </p:cNvPr>
          <p:cNvSpPr>
            <a:spLocks noGrp="1"/>
          </p:cNvSpPr>
          <p:nvPr>
            <p:ph type="dt" sz="half" idx="10"/>
          </p:nvPr>
        </p:nvSpPr>
        <p:spPr/>
        <p:txBody>
          <a:bodyPr/>
          <a:lstStyle/>
          <a:p>
            <a:fld id="{0414F03C-9A84-4C32-9EF0-3270AF51543B}" type="datetimeFigureOut">
              <a:rPr lang="en-US" smtClean="0"/>
              <a:t>7/27/2021</a:t>
            </a:fld>
            <a:endParaRPr lang="en-US"/>
          </a:p>
        </p:txBody>
      </p:sp>
      <p:sp>
        <p:nvSpPr>
          <p:cNvPr id="6" name="Footer Placeholder 5">
            <a:extLst>
              <a:ext uri="{FF2B5EF4-FFF2-40B4-BE49-F238E27FC236}">
                <a16:creationId xmlns:a16="http://schemas.microsoft.com/office/drawing/2014/main" id="{3568075E-F693-4C91-9E64-11ED3D965B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D414F1-EDF4-4612-B9D1-DFFEF2A5D951}"/>
              </a:ext>
            </a:extLst>
          </p:cNvPr>
          <p:cNvSpPr>
            <a:spLocks noGrp="1"/>
          </p:cNvSpPr>
          <p:nvPr>
            <p:ph type="sldNum" sz="quarter" idx="12"/>
          </p:nvPr>
        </p:nvSpPr>
        <p:spPr/>
        <p:txBody>
          <a:bodyPr/>
          <a:lstStyle/>
          <a:p>
            <a:fld id="{423BB202-0F5F-407B-85D0-A426BE2E9C8F}" type="slidenum">
              <a:rPr lang="en-US" smtClean="0"/>
              <a:t>‹#›</a:t>
            </a:fld>
            <a:endParaRPr lang="en-US"/>
          </a:p>
        </p:txBody>
      </p:sp>
    </p:spTree>
    <p:extLst>
      <p:ext uri="{BB962C8B-B14F-4D97-AF65-F5344CB8AC3E}">
        <p14:creationId xmlns:p14="http://schemas.microsoft.com/office/powerpoint/2010/main" val="3739712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2344DB-E515-4D10-9DBD-0D6BCAC0C6D2}"/>
              </a:ext>
            </a:extLst>
          </p:cNvPr>
          <p:cNvSpPr>
            <a:spLocks noGrp="1"/>
          </p:cNvSpPr>
          <p:nvPr>
            <p:ph type="title"/>
          </p:nvPr>
        </p:nvSpPr>
        <p:spPr>
          <a:xfrm>
            <a:off x="838200" y="0"/>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8D2C0D-9FA4-4408-A1C9-7F820F864B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5A7C66-B47F-4AF5-91C6-E1B19162FF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14F03C-9A84-4C32-9EF0-3270AF51543B}" type="datetimeFigureOut">
              <a:rPr lang="en-US" smtClean="0"/>
              <a:t>7/27/2021</a:t>
            </a:fld>
            <a:endParaRPr lang="en-US"/>
          </a:p>
        </p:txBody>
      </p:sp>
      <p:sp>
        <p:nvSpPr>
          <p:cNvPr id="5" name="Footer Placeholder 4">
            <a:extLst>
              <a:ext uri="{FF2B5EF4-FFF2-40B4-BE49-F238E27FC236}">
                <a16:creationId xmlns:a16="http://schemas.microsoft.com/office/drawing/2014/main" id="{9D43BC36-5549-4067-8759-C69A628E22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80D3E7-9B93-4C28-BA4E-DB8B35DD0F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3BB202-0F5F-407B-85D0-A426BE2E9C8F}" type="slidenum">
              <a:rPr lang="en-US" smtClean="0"/>
              <a:t>‹#›</a:t>
            </a:fld>
            <a:endParaRPr lang="en-US"/>
          </a:p>
        </p:txBody>
      </p:sp>
    </p:spTree>
    <p:extLst>
      <p:ext uri="{BB962C8B-B14F-4D97-AF65-F5344CB8AC3E}">
        <p14:creationId xmlns:p14="http://schemas.microsoft.com/office/powerpoint/2010/main" val="2495866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267B0-A7ED-4273-8027-CC927A560917}"/>
              </a:ext>
            </a:extLst>
          </p:cNvPr>
          <p:cNvSpPr>
            <a:spLocks noGrp="1"/>
          </p:cNvSpPr>
          <p:nvPr>
            <p:ph type="ctrTitle"/>
          </p:nvPr>
        </p:nvSpPr>
        <p:spPr/>
        <p:txBody>
          <a:bodyPr>
            <a:normAutofit/>
          </a:bodyPr>
          <a:lstStyle/>
          <a:p>
            <a:r>
              <a:rPr lang="en-US" sz="7200" b="1" dirty="0"/>
              <a:t>Revision</a:t>
            </a:r>
          </a:p>
        </p:txBody>
      </p:sp>
    </p:spTree>
    <p:extLst>
      <p:ext uri="{BB962C8B-B14F-4D97-AF65-F5344CB8AC3E}">
        <p14:creationId xmlns:p14="http://schemas.microsoft.com/office/powerpoint/2010/main" val="3086316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What is </a:t>
            </a:r>
            <a:r>
              <a:rPr lang="en-US" dirty="0" err="1"/>
              <a:t>TempData</a:t>
            </a:r>
            <a:r>
              <a:rPr lang="en-US" dirty="0"/>
              <a:t>?</a:t>
            </a:r>
          </a:p>
        </p:txBody>
      </p:sp>
      <p:sp>
        <p:nvSpPr>
          <p:cNvPr id="4" name="Rectangle 4"/>
          <p:cNvSpPr>
            <a:spLocks noChangeArrowheads="1"/>
          </p:cNvSpPr>
          <p:nvPr/>
        </p:nvSpPr>
        <p:spPr bwMode="auto">
          <a:xfrm>
            <a:off x="1828801" y="914400"/>
            <a:ext cx="8320087" cy="5181600"/>
          </a:xfrm>
          <a:prstGeom prst="rect">
            <a:avLst/>
          </a:prstGeom>
          <a:noFill/>
          <a:ln w="9525">
            <a:noFill/>
            <a:miter lim="800000"/>
            <a:headEnd/>
            <a:tailEnd/>
          </a:ln>
        </p:spPr>
        <p:txBody>
          <a:bodyPr/>
          <a:lstStyle/>
          <a:p>
            <a:pPr marL="342900" indent="-342900">
              <a:spcBef>
                <a:spcPct val="20000"/>
              </a:spcBef>
              <a:buClr>
                <a:srgbClr val="000000"/>
              </a:buClr>
              <a:buSzPct val="140000"/>
              <a:buFont typeface="Wingdings" pitchFamily="2" charset="2"/>
              <a:buChar char="§"/>
              <a:defRPr/>
            </a:pPr>
            <a:r>
              <a:rPr kumimoji="1" lang="en-US" sz="2800" b="1" dirty="0" err="1">
                <a:solidFill>
                  <a:srgbClr val="000000"/>
                </a:solidFill>
                <a:cs typeface="Segoe UI" panose="020B0502040204020203" pitchFamily="34" charset="0"/>
              </a:rPr>
              <a:t>TempData</a:t>
            </a:r>
            <a:r>
              <a:rPr kumimoji="1" lang="en-US" sz="2800" b="1" dirty="0">
                <a:solidFill>
                  <a:srgbClr val="000000"/>
                </a:solidFill>
                <a:cs typeface="Segoe UI" panose="020B0502040204020203" pitchFamily="34" charset="0"/>
              </a:rPr>
              <a:t> in ASP.NET MVC can be used to store </a:t>
            </a:r>
            <a:r>
              <a:rPr kumimoji="1" lang="en-US" sz="2800" b="1" dirty="0">
                <a:solidFill>
                  <a:srgbClr val="FF0000"/>
                </a:solidFill>
                <a:cs typeface="Segoe UI" panose="020B0502040204020203" pitchFamily="34" charset="0"/>
              </a:rPr>
              <a:t>temporary data </a:t>
            </a:r>
            <a:r>
              <a:rPr kumimoji="1" lang="en-US" sz="2800" b="1" dirty="0">
                <a:solidFill>
                  <a:srgbClr val="000000"/>
                </a:solidFill>
                <a:cs typeface="Segoe UI" panose="020B0502040204020203" pitchFamily="34" charset="0"/>
              </a:rPr>
              <a:t>which can be used in the subsequent request. </a:t>
            </a:r>
          </a:p>
          <a:p>
            <a:pPr marL="342900" indent="-342900">
              <a:spcBef>
                <a:spcPct val="20000"/>
              </a:spcBef>
              <a:buClr>
                <a:srgbClr val="000000"/>
              </a:buClr>
              <a:buSzPct val="140000"/>
              <a:buFont typeface="Wingdings" pitchFamily="2" charset="2"/>
              <a:buChar char="§"/>
              <a:defRPr/>
            </a:pPr>
            <a:r>
              <a:rPr kumimoji="1" lang="en-US" sz="2800" b="1" dirty="0" err="1">
                <a:solidFill>
                  <a:srgbClr val="000000"/>
                </a:solidFill>
                <a:cs typeface="Segoe UI" panose="020B0502040204020203" pitchFamily="34" charset="0"/>
              </a:rPr>
              <a:t>TempData</a:t>
            </a:r>
            <a:r>
              <a:rPr kumimoji="1" lang="en-US" sz="2800" b="1" dirty="0">
                <a:solidFill>
                  <a:srgbClr val="000000"/>
                </a:solidFill>
                <a:cs typeface="Segoe UI" panose="020B0502040204020203" pitchFamily="34" charset="0"/>
              </a:rPr>
              <a:t> will be </a:t>
            </a:r>
            <a:r>
              <a:rPr kumimoji="1" lang="en-US" sz="2800" b="1" dirty="0">
                <a:solidFill>
                  <a:srgbClr val="FF0000"/>
                </a:solidFill>
                <a:cs typeface="Segoe UI" panose="020B0502040204020203" pitchFamily="34" charset="0"/>
              </a:rPr>
              <a:t>cleared out after the completion of a subsequent request</a:t>
            </a:r>
            <a:r>
              <a:rPr kumimoji="1" lang="en-US" sz="2800" b="1" dirty="0">
                <a:solidFill>
                  <a:srgbClr val="000000"/>
                </a:solidFill>
                <a:cs typeface="Segoe UI" panose="020B0502040204020203" pitchFamily="34" charset="0"/>
              </a:rPr>
              <a:t>. (i.e., after it is read in the subsequent request.)</a:t>
            </a:r>
          </a:p>
          <a:p>
            <a:pPr marL="342900" indent="-342900">
              <a:spcBef>
                <a:spcPct val="20000"/>
              </a:spcBef>
              <a:buClr>
                <a:srgbClr val="000000"/>
              </a:buClr>
              <a:buSzPct val="140000"/>
              <a:buFont typeface="Wingdings" pitchFamily="2" charset="2"/>
              <a:buChar char="§"/>
              <a:defRPr/>
            </a:pPr>
            <a:r>
              <a:rPr lang="en-US" sz="2800" b="1" dirty="0" err="1"/>
              <a:t>TempData</a:t>
            </a:r>
            <a:r>
              <a:rPr lang="en-US" sz="2800" b="1" dirty="0"/>
              <a:t> is useful when you want </a:t>
            </a:r>
            <a:r>
              <a:rPr lang="en-US" sz="2800" b="1" dirty="0">
                <a:solidFill>
                  <a:srgbClr val="0000FF"/>
                </a:solidFill>
              </a:rPr>
              <a:t>to transfer data from one action method to another action method of the same or a different controller.</a:t>
            </a:r>
          </a:p>
          <a:p>
            <a:pPr marL="342900" indent="-342900">
              <a:spcBef>
                <a:spcPct val="20000"/>
              </a:spcBef>
              <a:buClr>
                <a:srgbClr val="000000"/>
              </a:buClr>
              <a:buSzPct val="140000"/>
              <a:buFont typeface="Wingdings" pitchFamily="2" charset="2"/>
              <a:buChar char="§"/>
              <a:defRPr/>
            </a:pPr>
            <a:r>
              <a:rPr lang="en-US" sz="2800" b="1" dirty="0" err="1"/>
              <a:t>TempData</a:t>
            </a:r>
            <a:r>
              <a:rPr lang="en-US" sz="2800" b="1" dirty="0"/>
              <a:t> is a dictionary object with key-value pairs and stored in short lives session.</a:t>
            </a:r>
            <a:endParaRPr kumimoji="1" lang="en-US" sz="2800" b="1" dirty="0">
              <a:solidFill>
                <a:srgbClr val="0000FF"/>
              </a:solidFill>
              <a:cs typeface="Segoe UI" panose="020B0502040204020203"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800" dirty="0"/>
              <a:t>Data Passing between Controllers and Views  </a:t>
            </a:r>
          </a:p>
        </p:txBody>
      </p:sp>
      <p:sp>
        <p:nvSpPr>
          <p:cNvPr id="7" name="Rectangle 4"/>
          <p:cNvSpPr>
            <a:spLocks noChangeArrowheads="1"/>
          </p:cNvSpPr>
          <p:nvPr/>
        </p:nvSpPr>
        <p:spPr bwMode="auto">
          <a:xfrm>
            <a:off x="2480185" y="5272122"/>
            <a:ext cx="6936771" cy="843810"/>
          </a:xfrm>
          <a:prstGeom prst="rect">
            <a:avLst/>
          </a:prstGeom>
          <a:noFill/>
          <a:ln w="9525">
            <a:noFill/>
            <a:miter lim="800000"/>
            <a:headEnd/>
            <a:tailEnd/>
          </a:ln>
        </p:spPr>
        <p:txBody>
          <a:bodyPr/>
          <a:lstStyle/>
          <a:p>
            <a:pPr>
              <a:spcBef>
                <a:spcPct val="20000"/>
              </a:spcBef>
              <a:buClr>
                <a:srgbClr val="000000"/>
              </a:buClr>
              <a:buSzPct val="140000"/>
              <a:defRPr/>
            </a:pPr>
            <a:r>
              <a:rPr kumimoji="1" lang="en-US" dirty="0">
                <a:solidFill>
                  <a:srgbClr val="000000"/>
                </a:solidFill>
                <a:cs typeface="Segoe UI" panose="020B0502040204020203" pitchFamily="34" charset="0"/>
              </a:rPr>
              <a:t>Note:  View A is the corresponding view for Controller Action A and View B is the corresponding view for Controller Action B.  Both controller actions A and B can be in the same controller or belong to two different controllers.</a:t>
            </a:r>
            <a:endParaRPr kumimoji="1" lang="en-US" dirty="0">
              <a:solidFill>
                <a:srgbClr val="0000FF"/>
              </a:solidFill>
              <a:cs typeface="Segoe UI" panose="020B0502040204020203" pitchFamily="34" charset="0"/>
            </a:endParaRPr>
          </a:p>
        </p:txBody>
      </p:sp>
      <p:grpSp>
        <p:nvGrpSpPr>
          <p:cNvPr id="48" name="Group 47"/>
          <p:cNvGrpSpPr/>
          <p:nvPr/>
        </p:nvGrpSpPr>
        <p:grpSpPr>
          <a:xfrm>
            <a:off x="1981200" y="926530"/>
            <a:ext cx="8202082" cy="4191000"/>
            <a:chOff x="429409" y="1042973"/>
            <a:chExt cx="8174564" cy="4191000"/>
          </a:xfrm>
        </p:grpSpPr>
        <p:sp>
          <p:nvSpPr>
            <p:cNvPr id="3" name="Rectangle 2"/>
            <p:cNvSpPr/>
            <p:nvPr/>
          </p:nvSpPr>
          <p:spPr bwMode="auto">
            <a:xfrm>
              <a:off x="429409" y="1042973"/>
              <a:ext cx="8174564" cy="4191000"/>
            </a:xfrm>
            <a:prstGeom prst="rect">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SG" sz="2400" dirty="0">
                  <a:latin typeface="Verdana" pitchFamily="34" charset="0"/>
                </a:rPr>
                <a:t>Session State</a:t>
              </a:r>
            </a:p>
          </p:txBody>
        </p:sp>
        <p:sp>
          <p:nvSpPr>
            <p:cNvPr id="4" name="Rounded Rectangle 3"/>
            <p:cNvSpPr/>
            <p:nvPr/>
          </p:nvSpPr>
          <p:spPr bwMode="auto">
            <a:xfrm>
              <a:off x="914400" y="1676400"/>
              <a:ext cx="1981200" cy="91440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SG" sz="2400" dirty="0">
                  <a:solidFill>
                    <a:schemeClr val="bg1"/>
                  </a:solidFill>
                  <a:latin typeface="Verdana" pitchFamily="34" charset="0"/>
                </a:rPr>
                <a:t>Controller Action A</a:t>
              </a:r>
            </a:p>
          </p:txBody>
        </p:sp>
        <p:sp>
          <p:nvSpPr>
            <p:cNvPr id="9" name="Rounded Rectangle 8"/>
            <p:cNvSpPr/>
            <p:nvPr/>
          </p:nvSpPr>
          <p:spPr bwMode="auto">
            <a:xfrm>
              <a:off x="897835" y="3879505"/>
              <a:ext cx="1981200" cy="91440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SG" sz="2400" dirty="0">
                  <a:solidFill>
                    <a:schemeClr val="bg1"/>
                  </a:solidFill>
                  <a:latin typeface="Verdana" pitchFamily="34" charset="0"/>
                </a:rPr>
                <a:t>Controller Action B</a:t>
              </a:r>
            </a:p>
          </p:txBody>
        </p:sp>
        <p:sp>
          <p:nvSpPr>
            <p:cNvPr id="10" name="Rounded Rectangle 9"/>
            <p:cNvSpPr/>
            <p:nvPr/>
          </p:nvSpPr>
          <p:spPr bwMode="auto">
            <a:xfrm>
              <a:off x="6019800" y="1676400"/>
              <a:ext cx="1981200" cy="914400"/>
            </a:xfrm>
            <a:prstGeom prst="roundRect">
              <a:avLst/>
            </a:prstGeom>
            <a:solidFill>
              <a:srgbClr val="0033C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SG" sz="2400" dirty="0">
                  <a:solidFill>
                    <a:schemeClr val="bg1"/>
                  </a:solidFill>
                  <a:latin typeface="Verdana" pitchFamily="34" charset="0"/>
                </a:rPr>
                <a:t>View </a:t>
              </a:r>
            </a:p>
            <a:p>
              <a:pPr algn="ctr" eaLnBrk="0" fontAlgn="base" hangingPunct="0">
                <a:spcBef>
                  <a:spcPct val="0"/>
                </a:spcBef>
                <a:spcAft>
                  <a:spcPct val="0"/>
                </a:spcAft>
              </a:pPr>
              <a:r>
                <a:rPr lang="en-SG" sz="2400" dirty="0">
                  <a:solidFill>
                    <a:schemeClr val="bg1"/>
                  </a:solidFill>
                  <a:latin typeface="Verdana" pitchFamily="34" charset="0"/>
                </a:rPr>
                <a:t>A</a:t>
              </a:r>
            </a:p>
          </p:txBody>
        </p:sp>
        <p:sp>
          <p:nvSpPr>
            <p:cNvPr id="11" name="Rounded Rectangle 10"/>
            <p:cNvSpPr/>
            <p:nvPr/>
          </p:nvSpPr>
          <p:spPr bwMode="auto">
            <a:xfrm>
              <a:off x="6019800" y="3823505"/>
              <a:ext cx="1981200" cy="914400"/>
            </a:xfrm>
            <a:prstGeom prst="roundRect">
              <a:avLst/>
            </a:prstGeom>
            <a:solidFill>
              <a:srgbClr val="0033C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SG" sz="2400" dirty="0">
                  <a:solidFill>
                    <a:schemeClr val="bg1"/>
                  </a:solidFill>
                  <a:latin typeface="Verdana" pitchFamily="34" charset="0"/>
                </a:rPr>
                <a:t>View </a:t>
              </a:r>
            </a:p>
            <a:p>
              <a:pPr algn="ctr" eaLnBrk="0" fontAlgn="base" hangingPunct="0">
                <a:spcBef>
                  <a:spcPct val="0"/>
                </a:spcBef>
                <a:spcAft>
                  <a:spcPct val="0"/>
                </a:spcAft>
              </a:pPr>
              <a:r>
                <a:rPr lang="en-SG" sz="2400" dirty="0">
                  <a:solidFill>
                    <a:schemeClr val="bg1"/>
                  </a:solidFill>
                  <a:latin typeface="Verdana" pitchFamily="34" charset="0"/>
                </a:rPr>
                <a:t>B</a:t>
              </a:r>
            </a:p>
          </p:txBody>
        </p:sp>
        <p:cxnSp>
          <p:nvCxnSpPr>
            <p:cNvPr id="12" name="Straight Arrow Connector 11"/>
            <p:cNvCxnSpPr/>
            <p:nvPr/>
          </p:nvCxnSpPr>
          <p:spPr bwMode="auto">
            <a:xfrm>
              <a:off x="1526286" y="2597357"/>
              <a:ext cx="0" cy="1282148"/>
            </a:xfrm>
            <a:prstGeom prst="straightConnector1">
              <a:avLst/>
            </a:prstGeom>
            <a:solidFill>
              <a:schemeClr val="accent1"/>
            </a:solidFill>
            <a:ln w="63500" cap="flat" cmpd="sng" algn="ctr">
              <a:solidFill>
                <a:srgbClr val="C00000"/>
              </a:solidFill>
              <a:prstDash val="solid"/>
              <a:round/>
              <a:headEnd type="none" w="sm" len="sm"/>
              <a:tailEnd type="triangle"/>
            </a:ln>
            <a:effectLst/>
          </p:spPr>
        </p:cxnSp>
        <p:cxnSp>
          <p:nvCxnSpPr>
            <p:cNvPr id="13" name="Straight Arrow Connector 12"/>
            <p:cNvCxnSpPr/>
            <p:nvPr/>
          </p:nvCxnSpPr>
          <p:spPr bwMode="auto">
            <a:xfrm flipV="1">
              <a:off x="2335354" y="2552009"/>
              <a:ext cx="0" cy="1327496"/>
            </a:xfrm>
            <a:prstGeom prst="straightConnector1">
              <a:avLst/>
            </a:prstGeom>
            <a:solidFill>
              <a:schemeClr val="accent1"/>
            </a:solidFill>
            <a:ln w="63500" cap="flat" cmpd="sng" algn="ctr">
              <a:solidFill>
                <a:srgbClr val="C00000"/>
              </a:solidFill>
              <a:prstDash val="solid"/>
              <a:round/>
              <a:headEnd type="none" w="sm" len="sm"/>
              <a:tailEnd type="triangle"/>
            </a:ln>
            <a:effectLst/>
          </p:spPr>
        </p:cxnSp>
        <p:sp>
          <p:nvSpPr>
            <p:cNvPr id="17" name="TextBox 16"/>
            <p:cNvSpPr txBox="1"/>
            <p:nvPr/>
          </p:nvSpPr>
          <p:spPr>
            <a:xfrm>
              <a:off x="1546093" y="2846037"/>
              <a:ext cx="695606" cy="646331"/>
            </a:xfrm>
            <a:prstGeom prst="rect">
              <a:avLst/>
            </a:prstGeom>
            <a:noFill/>
          </p:spPr>
          <p:txBody>
            <a:bodyPr wrap="none" rtlCol="0">
              <a:spAutoFit/>
            </a:bodyPr>
            <a:lstStyle/>
            <a:p>
              <a:r>
                <a:rPr lang="en-SG" dirty="0"/>
                <a:t>Temp</a:t>
              </a:r>
            </a:p>
            <a:p>
              <a:r>
                <a:rPr lang="en-SG" dirty="0"/>
                <a:t>Data</a:t>
              </a:r>
            </a:p>
          </p:txBody>
        </p:sp>
        <p:cxnSp>
          <p:nvCxnSpPr>
            <p:cNvPr id="18" name="Straight Arrow Connector 17"/>
            <p:cNvCxnSpPr/>
            <p:nvPr/>
          </p:nvCxnSpPr>
          <p:spPr bwMode="auto">
            <a:xfrm>
              <a:off x="2895600" y="1981200"/>
              <a:ext cx="3157330" cy="0"/>
            </a:xfrm>
            <a:prstGeom prst="straightConnector1">
              <a:avLst/>
            </a:prstGeom>
            <a:solidFill>
              <a:schemeClr val="accent1"/>
            </a:solidFill>
            <a:ln w="63500" cap="flat" cmpd="sng" algn="ctr">
              <a:solidFill>
                <a:srgbClr val="C00000"/>
              </a:solidFill>
              <a:prstDash val="solid"/>
              <a:round/>
              <a:headEnd type="none" w="sm" len="sm"/>
              <a:tailEnd type="triangle"/>
            </a:ln>
            <a:effectLst/>
          </p:spPr>
        </p:cxnSp>
        <p:cxnSp>
          <p:nvCxnSpPr>
            <p:cNvPr id="21" name="Straight Arrow Connector 20"/>
            <p:cNvCxnSpPr/>
            <p:nvPr/>
          </p:nvCxnSpPr>
          <p:spPr bwMode="auto">
            <a:xfrm>
              <a:off x="2879035" y="4505019"/>
              <a:ext cx="3157330" cy="0"/>
            </a:xfrm>
            <a:prstGeom prst="straightConnector1">
              <a:avLst/>
            </a:prstGeom>
            <a:solidFill>
              <a:schemeClr val="accent1"/>
            </a:solidFill>
            <a:ln w="63500" cap="flat" cmpd="sng" algn="ctr">
              <a:solidFill>
                <a:srgbClr val="C00000"/>
              </a:solidFill>
              <a:prstDash val="solid"/>
              <a:round/>
              <a:headEnd type="none" w="sm" len="sm"/>
              <a:tailEnd type="triangle"/>
            </a:ln>
            <a:effectLst/>
          </p:spPr>
        </p:cxnSp>
        <p:sp>
          <p:nvSpPr>
            <p:cNvPr id="22" name="TextBox 21"/>
            <p:cNvSpPr txBox="1"/>
            <p:nvPr/>
          </p:nvSpPr>
          <p:spPr>
            <a:xfrm>
              <a:off x="3095794" y="1595489"/>
              <a:ext cx="2723811" cy="369332"/>
            </a:xfrm>
            <a:prstGeom prst="rect">
              <a:avLst/>
            </a:prstGeom>
            <a:noFill/>
          </p:spPr>
          <p:txBody>
            <a:bodyPr wrap="square" rtlCol="0">
              <a:spAutoFit/>
            </a:bodyPr>
            <a:lstStyle/>
            <a:p>
              <a:pPr algn="ctr"/>
              <a:r>
                <a:rPr lang="en-SG" dirty="0" err="1"/>
                <a:t>ViewData</a:t>
              </a:r>
              <a:r>
                <a:rPr lang="en-SG" dirty="0"/>
                <a:t>, Model</a:t>
              </a:r>
            </a:p>
          </p:txBody>
        </p:sp>
        <p:sp>
          <p:nvSpPr>
            <p:cNvPr id="23" name="TextBox 22"/>
            <p:cNvSpPr txBox="1"/>
            <p:nvPr/>
          </p:nvSpPr>
          <p:spPr>
            <a:xfrm>
              <a:off x="3154786" y="4537921"/>
              <a:ext cx="2723811" cy="369332"/>
            </a:xfrm>
            <a:prstGeom prst="rect">
              <a:avLst/>
            </a:prstGeom>
            <a:noFill/>
          </p:spPr>
          <p:txBody>
            <a:bodyPr wrap="square" rtlCol="0">
              <a:spAutoFit/>
            </a:bodyPr>
            <a:lstStyle/>
            <a:p>
              <a:pPr algn="ctr"/>
              <a:r>
                <a:rPr lang="en-SG" dirty="0" err="1"/>
                <a:t>ViewData</a:t>
              </a:r>
              <a:r>
                <a:rPr lang="en-SG" dirty="0"/>
                <a:t>, Model</a:t>
              </a:r>
            </a:p>
          </p:txBody>
        </p:sp>
        <p:cxnSp>
          <p:nvCxnSpPr>
            <p:cNvPr id="24" name="Straight Arrow Connector 23"/>
            <p:cNvCxnSpPr/>
            <p:nvPr/>
          </p:nvCxnSpPr>
          <p:spPr bwMode="auto">
            <a:xfrm flipH="1" flipV="1">
              <a:off x="2862471" y="2228843"/>
              <a:ext cx="3157330" cy="21128"/>
            </a:xfrm>
            <a:prstGeom prst="straightConnector1">
              <a:avLst/>
            </a:prstGeom>
            <a:solidFill>
              <a:schemeClr val="accent1"/>
            </a:solidFill>
            <a:ln w="63500" cap="flat" cmpd="sng" algn="ctr">
              <a:solidFill>
                <a:srgbClr val="C00000"/>
              </a:solidFill>
              <a:prstDash val="solid"/>
              <a:round/>
              <a:headEnd type="none" w="sm" len="sm"/>
              <a:tailEnd type="triangle"/>
            </a:ln>
            <a:effectLst/>
          </p:spPr>
        </p:cxnSp>
        <p:cxnSp>
          <p:nvCxnSpPr>
            <p:cNvPr id="27" name="Straight Arrow Connector 26"/>
            <p:cNvCxnSpPr/>
            <p:nvPr/>
          </p:nvCxnSpPr>
          <p:spPr bwMode="auto">
            <a:xfrm flipH="1">
              <a:off x="2862471" y="4210335"/>
              <a:ext cx="3124198" cy="14019"/>
            </a:xfrm>
            <a:prstGeom prst="straightConnector1">
              <a:avLst/>
            </a:prstGeom>
            <a:solidFill>
              <a:schemeClr val="accent1"/>
            </a:solidFill>
            <a:ln w="63500" cap="flat" cmpd="sng" algn="ctr">
              <a:solidFill>
                <a:srgbClr val="C00000"/>
              </a:solidFill>
              <a:prstDash val="solid"/>
              <a:round/>
              <a:headEnd type="none" w="sm" len="sm"/>
              <a:tailEnd type="triangle"/>
            </a:ln>
            <a:effectLst/>
          </p:spPr>
        </p:cxnSp>
        <p:cxnSp>
          <p:nvCxnSpPr>
            <p:cNvPr id="30" name="Straight Arrow Connector 29"/>
            <p:cNvCxnSpPr/>
            <p:nvPr/>
          </p:nvCxnSpPr>
          <p:spPr bwMode="auto">
            <a:xfrm flipH="1">
              <a:off x="2829339" y="2390578"/>
              <a:ext cx="3190462" cy="1530872"/>
            </a:xfrm>
            <a:prstGeom prst="straightConnector1">
              <a:avLst/>
            </a:prstGeom>
            <a:solidFill>
              <a:schemeClr val="accent1"/>
            </a:solidFill>
            <a:ln w="63500" cap="flat" cmpd="sng" algn="ctr">
              <a:solidFill>
                <a:srgbClr val="C00000"/>
              </a:solidFill>
              <a:prstDash val="solid"/>
              <a:round/>
              <a:headEnd type="none" w="sm" len="sm"/>
              <a:tailEnd type="triangle"/>
            </a:ln>
            <a:effectLst/>
          </p:spPr>
        </p:cxnSp>
        <p:cxnSp>
          <p:nvCxnSpPr>
            <p:cNvPr id="33" name="Straight Arrow Connector 32"/>
            <p:cNvCxnSpPr/>
            <p:nvPr/>
          </p:nvCxnSpPr>
          <p:spPr bwMode="auto">
            <a:xfrm flipH="1" flipV="1">
              <a:off x="2862471" y="2492790"/>
              <a:ext cx="3124198" cy="1526948"/>
            </a:xfrm>
            <a:prstGeom prst="straightConnector1">
              <a:avLst/>
            </a:prstGeom>
            <a:solidFill>
              <a:schemeClr val="accent1"/>
            </a:solidFill>
            <a:ln w="63500" cap="flat" cmpd="sng" algn="ctr">
              <a:solidFill>
                <a:srgbClr val="C00000"/>
              </a:solidFill>
              <a:prstDash val="solid"/>
              <a:round/>
              <a:headEnd type="none" w="sm" len="sm"/>
              <a:tailEnd type="triangle"/>
            </a:ln>
            <a:effectLst/>
          </p:spPr>
        </p:cxnSp>
        <p:sp>
          <p:nvSpPr>
            <p:cNvPr id="36" name="TextBox 35"/>
            <p:cNvSpPr txBox="1"/>
            <p:nvPr/>
          </p:nvSpPr>
          <p:spPr>
            <a:xfrm>
              <a:off x="3629098" y="2228843"/>
              <a:ext cx="1866900" cy="646331"/>
            </a:xfrm>
            <a:prstGeom prst="rect">
              <a:avLst/>
            </a:prstGeom>
            <a:noFill/>
          </p:spPr>
          <p:txBody>
            <a:bodyPr wrap="square" rtlCol="0">
              <a:spAutoFit/>
            </a:bodyPr>
            <a:lstStyle/>
            <a:p>
              <a:pPr algn="ctr"/>
              <a:r>
                <a:rPr lang="en-SG" dirty="0"/>
                <a:t>Query String, </a:t>
              </a:r>
              <a:r>
                <a:rPr lang="en-SG" dirty="0" err="1"/>
                <a:t>HttpPost</a:t>
              </a:r>
              <a:endParaRPr lang="en-SG" dirty="0"/>
            </a:p>
          </p:txBody>
        </p:sp>
        <p:sp>
          <p:nvSpPr>
            <p:cNvPr id="37" name="TextBox 36"/>
            <p:cNvSpPr txBox="1"/>
            <p:nvPr/>
          </p:nvSpPr>
          <p:spPr>
            <a:xfrm>
              <a:off x="3583242" y="3578023"/>
              <a:ext cx="1866900" cy="646331"/>
            </a:xfrm>
            <a:prstGeom prst="rect">
              <a:avLst/>
            </a:prstGeom>
            <a:noFill/>
          </p:spPr>
          <p:txBody>
            <a:bodyPr wrap="square" rtlCol="0">
              <a:spAutoFit/>
            </a:bodyPr>
            <a:lstStyle/>
            <a:p>
              <a:pPr algn="ctr"/>
              <a:r>
                <a:rPr lang="en-SG" dirty="0"/>
                <a:t>Query String, </a:t>
              </a:r>
              <a:r>
                <a:rPr lang="en-SG" dirty="0" err="1"/>
                <a:t>HttpPost</a:t>
              </a:r>
              <a:endParaRPr lang="en-SG" dirty="0"/>
            </a:p>
          </p:txBody>
        </p:sp>
      </p:grpSp>
    </p:spTree>
    <p:extLst>
      <p:ext uri="{BB962C8B-B14F-4D97-AF65-F5344CB8AC3E}">
        <p14:creationId xmlns:p14="http://schemas.microsoft.com/office/powerpoint/2010/main" val="1158498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C76F4-794F-4BA3-9BB5-92FF3CDE9268}"/>
              </a:ext>
            </a:extLst>
          </p:cNvPr>
          <p:cNvSpPr>
            <a:spLocks noGrp="1"/>
          </p:cNvSpPr>
          <p:nvPr>
            <p:ph type="ctrTitle"/>
          </p:nvPr>
        </p:nvSpPr>
        <p:spPr/>
        <p:txBody>
          <a:bodyPr/>
          <a:lstStyle/>
          <a:p>
            <a:r>
              <a:rPr lang="en-US" dirty="0"/>
              <a:t>ADO.NET</a:t>
            </a:r>
          </a:p>
        </p:txBody>
      </p:sp>
      <p:sp>
        <p:nvSpPr>
          <p:cNvPr id="4" name="Subtitle 3">
            <a:extLst>
              <a:ext uri="{FF2B5EF4-FFF2-40B4-BE49-F238E27FC236}">
                <a16:creationId xmlns:a16="http://schemas.microsoft.com/office/drawing/2014/main" id="{1AAB9225-B3F5-4E6F-8B27-285D093277E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54402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3" name="Rectangle 3">
            <a:extLst>
              <a:ext uri="{FF2B5EF4-FFF2-40B4-BE49-F238E27FC236}">
                <a16:creationId xmlns:a16="http://schemas.microsoft.com/office/drawing/2014/main" id="{72CDBDEA-D48E-49E7-B84C-0A1C10FD412A}"/>
              </a:ext>
            </a:extLst>
          </p:cNvPr>
          <p:cNvSpPr>
            <a:spLocks noChangeArrowheads="1"/>
          </p:cNvSpPr>
          <p:nvPr/>
        </p:nvSpPr>
        <p:spPr bwMode="auto">
          <a:xfrm>
            <a:off x="2171701" y="146051"/>
            <a:ext cx="8189913" cy="841375"/>
          </a:xfrm>
          <a:prstGeom prst="rect">
            <a:avLst/>
          </a:prstGeom>
          <a:noFill/>
          <a:ln w="9525">
            <a:noFill/>
            <a:miter lim="800000"/>
            <a:headEnd/>
            <a:tailEnd/>
          </a:ln>
          <a:effectLst/>
        </p:spPr>
        <p:txBody>
          <a:bodyPr anchor="ctr"/>
          <a:lstStyle/>
          <a:p>
            <a:pPr>
              <a:defRPr/>
            </a:pPr>
            <a:endParaRPr kumimoji="1" lang="en-US" sz="3600" b="1">
              <a:solidFill>
                <a:schemeClr val="bg1"/>
              </a:solidFill>
              <a:effectLst>
                <a:outerShdw blurRad="38100" dist="38100" dir="2700000" algn="tl">
                  <a:srgbClr val="C0C0C0"/>
                </a:outerShdw>
              </a:effectLst>
              <a:latin typeface="Tahoma" pitchFamily="34" charset="0"/>
            </a:endParaRPr>
          </a:p>
        </p:txBody>
      </p:sp>
      <p:sp>
        <p:nvSpPr>
          <p:cNvPr id="25603" name="Rectangle 5">
            <a:extLst>
              <a:ext uri="{FF2B5EF4-FFF2-40B4-BE49-F238E27FC236}">
                <a16:creationId xmlns:a16="http://schemas.microsoft.com/office/drawing/2014/main" id="{FDD748DE-DBAC-4569-B05A-524714A398AB}"/>
              </a:ext>
            </a:extLst>
          </p:cNvPr>
          <p:cNvSpPr>
            <a:spLocks noGrp="1" noChangeArrowheads="1"/>
          </p:cNvSpPr>
          <p:nvPr>
            <p:ph type="title" idx="429496729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r>
              <a:rPr lang="en-US" altLang="en-US">
                <a:effectLst/>
              </a:rPr>
              <a:t>Core ADO.NET Classes</a:t>
            </a:r>
          </a:p>
        </p:txBody>
      </p:sp>
      <p:sp>
        <p:nvSpPr>
          <p:cNvPr id="25604" name="Rectangle 3">
            <a:extLst>
              <a:ext uri="{FF2B5EF4-FFF2-40B4-BE49-F238E27FC236}">
                <a16:creationId xmlns:a16="http://schemas.microsoft.com/office/drawing/2014/main" id="{9278416E-BD65-4642-8A5A-604D8830076D}"/>
              </a:ext>
            </a:extLst>
          </p:cNvPr>
          <p:cNvSpPr>
            <a:spLocks noChangeArrowheads="1"/>
          </p:cNvSpPr>
          <p:nvPr/>
        </p:nvSpPr>
        <p:spPr bwMode="auto">
          <a:xfrm>
            <a:off x="1892300" y="1176338"/>
            <a:ext cx="3581400" cy="480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lnSpc>
                <a:spcPct val="90000"/>
              </a:lnSpc>
            </a:pPr>
            <a:r>
              <a:rPr lang="en-US" altLang="en-US" sz="2400">
                <a:solidFill>
                  <a:srgbClr val="990000"/>
                </a:solidFill>
                <a:latin typeface="Arial" panose="020B0604020202020204" pitchFamily="34" charset="0"/>
              </a:rPr>
              <a:t>Connection </a:t>
            </a:r>
            <a:r>
              <a:rPr lang="en-US" altLang="en-US" sz="2400" b="0"/>
              <a:t>- for connecting to a database. </a:t>
            </a:r>
          </a:p>
          <a:p>
            <a:pPr>
              <a:lnSpc>
                <a:spcPct val="90000"/>
              </a:lnSpc>
              <a:buFont typeface="Wingdings" panose="05000000000000000000" pitchFamily="2" charset="2"/>
              <a:buNone/>
            </a:pPr>
            <a:endParaRPr lang="en-US" altLang="en-US" sz="1000" b="0"/>
          </a:p>
          <a:p>
            <a:pPr>
              <a:lnSpc>
                <a:spcPct val="90000"/>
              </a:lnSpc>
            </a:pPr>
            <a:r>
              <a:rPr lang="en-US" altLang="en-US" sz="2400">
                <a:solidFill>
                  <a:srgbClr val="990000"/>
                </a:solidFill>
                <a:latin typeface="Arial" panose="020B0604020202020204" pitchFamily="34" charset="0"/>
              </a:rPr>
              <a:t>Command</a:t>
            </a:r>
            <a:r>
              <a:rPr lang="en-US" altLang="en-US" sz="2400" b="0"/>
              <a:t> - for issuing SQL commands to execute against a database.</a:t>
            </a:r>
          </a:p>
          <a:p>
            <a:pPr>
              <a:lnSpc>
                <a:spcPct val="90000"/>
              </a:lnSpc>
              <a:buFont typeface="Wingdings" panose="05000000000000000000" pitchFamily="2" charset="2"/>
              <a:buNone/>
            </a:pPr>
            <a:endParaRPr lang="en-US" altLang="en-US" sz="1000" b="0"/>
          </a:p>
          <a:p>
            <a:pPr>
              <a:lnSpc>
                <a:spcPct val="90000"/>
              </a:lnSpc>
            </a:pPr>
            <a:r>
              <a:rPr lang="en-US" altLang="en-US" sz="2400">
                <a:solidFill>
                  <a:srgbClr val="990000"/>
                </a:solidFill>
                <a:latin typeface="Arial" panose="020B0604020202020204" pitchFamily="34" charset="0"/>
              </a:rPr>
              <a:t>DataReader</a:t>
            </a:r>
            <a:r>
              <a:rPr lang="en-US" altLang="en-US" sz="2400" b="0"/>
              <a:t> - for data streaming (i.e. one-direction reading)</a:t>
            </a:r>
          </a:p>
          <a:p>
            <a:pPr>
              <a:lnSpc>
                <a:spcPct val="90000"/>
              </a:lnSpc>
              <a:buFont typeface="Wingdings" panose="05000000000000000000" pitchFamily="2" charset="2"/>
              <a:buNone/>
            </a:pPr>
            <a:endParaRPr lang="en-US" altLang="en-US" sz="1000" b="0"/>
          </a:p>
          <a:p>
            <a:pPr>
              <a:lnSpc>
                <a:spcPct val="90000"/>
              </a:lnSpc>
            </a:pPr>
            <a:r>
              <a:rPr lang="en-US" altLang="en-US" sz="2400">
                <a:solidFill>
                  <a:srgbClr val="990000"/>
                </a:solidFill>
                <a:latin typeface="Arial" panose="020B0604020202020204" pitchFamily="34" charset="0"/>
              </a:rPr>
              <a:t>DataAdapter</a:t>
            </a:r>
            <a:r>
              <a:rPr lang="en-US" altLang="en-US" sz="2400" b="0"/>
              <a:t> – serves as a bridge for fetching or updating data between a dataset and the database.</a:t>
            </a:r>
          </a:p>
        </p:txBody>
      </p:sp>
      <p:pic>
        <p:nvPicPr>
          <p:cNvPr id="25605" name="Picture 4" descr="ado_2">
            <a:extLst>
              <a:ext uri="{FF2B5EF4-FFF2-40B4-BE49-F238E27FC236}">
                <a16:creationId xmlns:a16="http://schemas.microsoft.com/office/drawing/2014/main" id="{6441DB69-9526-4208-B4EC-7DD08A8A8D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143001"/>
            <a:ext cx="4745038" cy="350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Rectangle 5">
            <a:extLst>
              <a:ext uri="{FF2B5EF4-FFF2-40B4-BE49-F238E27FC236}">
                <a16:creationId xmlns:a16="http://schemas.microsoft.com/office/drawing/2014/main" id="{55114A82-F1E3-44CF-9A55-58C9B94E6C62}"/>
              </a:ext>
            </a:extLst>
          </p:cNvPr>
          <p:cNvSpPr>
            <a:spLocks noChangeArrowheads="1"/>
          </p:cNvSpPr>
          <p:nvPr/>
        </p:nvSpPr>
        <p:spPr bwMode="auto">
          <a:xfrm>
            <a:off x="5411788" y="4762500"/>
            <a:ext cx="502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lnSpc>
                <a:spcPct val="80000"/>
              </a:lnSpc>
              <a:buClr>
                <a:schemeClr val="tx1"/>
              </a:buClr>
            </a:pPr>
            <a:r>
              <a:rPr lang="en-US" altLang="en-US" sz="2400">
                <a:solidFill>
                  <a:srgbClr val="990000"/>
                </a:solidFill>
                <a:latin typeface="Arial" panose="020B0604020202020204" pitchFamily="34" charset="0"/>
              </a:rPr>
              <a:t>DataSet</a:t>
            </a:r>
            <a:r>
              <a:rPr lang="en-US" altLang="en-US" sz="2400" b="0"/>
              <a:t> - a memory-resident data store. User will be able to access the data even he/she is disconnected from the database.</a:t>
            </a:r>
            <a:endParaRPr lang="en-US"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a:extLst>
              <a:ext uri="{FF2B5EF4-FFF2-40B4-BE49-F238E27FC236}">
                <a16:creationId xmlns:a16="http://schemas.microsoft.com/office/drawing/2014/main" id="{18AF2C13-5F81-4EA3-AA8B-0D60294D21F2}"/>
              </a:ext>
            </a:extLst>
          </p:cNvPr>
          <p:cNvSpPr>
            <a:spLocks noGrp="1" noChangeArrowheads="1"/>
          </p:cNvSpPr>
          <p:nvPr>
            <p:ph type="body" sz="half" idx="4294967295"/>
          </p:nvPr>
        </p:nvSpPr>
        <p:spPr>
          <a:xfrm>
            <a:off x="1981200" y="990600"/>
            <a:ext cx="8281988" cy="5194300"/>
          </a:xfrm>
        </p:spPr>
        <p:txBody>
          <a:bodyPr/>
          <a:lstStyle/>
          <a:p>
            <a:pPr>
              <a:lnSpc>
                <a:spcPct val="90000"/>
              </a:lnSpc>
              <a:defRPr/>
            </a:pPr>
            <a:r>
              <a:rPr lang="en-US" altLang="en-US" dirty="0"/>
              <a:t>Connection String</a:t>
            </a:r>
          </a:p>
          <a:p>
            <a:pPr lvl="1">
              <a:lnSpc>
                <a:spcPct val="90000"/>
              </a:lnSpc>
              <a:defRPr/>
            </a:pPr>
            <a:r>
              <a:rPr lang="en-SG" altLang="en-US" dirty="0"/>
              <a:t>contains the information that the provider need to know to be able to establish a connection to the database </a:t>
            </a:r>
            <a:endParaRPr lang="en-US" altLang="en-US" sz="2000" dirty="0"/>
          </a:p>
          <a:p>
            <a:pPr lvl="1">
              <a:lnSpc>
                <a:spcPct val="90000"/>
              </a:lnSpc>
              <a:defRPr/>
            </a:pPr>
            <a:r>
              <a:rPr lang="en-US" altLang="en-US" dirty="0"/>
              <a:t>Examples:</a:t>
            </a:r>
          </a:p>
          <a:p>
            <a:pPr lvl="1">
              <a:lnSpc>
                <a:spcPct val="90000"/>
              </a:lnSpc>
              <a:defRPr/>
            </a:pPr>
            <a:endParaRPr lang="en-US" altLang="en-US" dirty="0"/>
          </a:p>
          <a:p>
            <a:pPr marL="457200" lvl="1" indent="0">
              <a:buNone/>
              <a:defRPr/>
            </a:pPr>
            <a:endParaRPr lang="en-US" altLang="en-US" dirty="0"/>
          </a:p>
          <a:p>
            <a:pPr lvl="1">
              <a:lnSpc>
                <a:spcPct val="90000"/>
              </a:lnSpc>
              <a:buSzPct val="100000"/>
              <a:buFont typeface="Wingdings" panose="05000000000000000000" pitchFamily="2" charset="2"/>
              <a:buAutoNum type="arabicParenBoth"/>
              <a:defRPr/>
            </a:pPr>
            <a:r>
              <a:rPr lang="en-US" altLang="en-US" sz="2000" dirty="0"/>
              <a:t>Data Source=(</a:t>
            </a:r>
            <a:r>
              <a:rPr lang="en-US" altLang="en-US" sz="2000" dirty="0" err="1"/>
              <a:t>localdb</a:t>
            </a:r>
            <a:r>
              <a:rPr lang="en-US" altLang="en-US" sz="2000" dirty="0"/>
              <a:t>)\</a:t>
            </a:r>
            <a:r>
              <a:rPr lang="en-SG" altLang="en-US" sz="2000" dirty="0" err="1"/>
              <a:t>MSSQLLocalDB</a:t>
            </a:r>
            <a:r>
              <a:rPr lang="en-US" altLang="en-US" sz="2000" dirty="0"/>
              <a:t>; Initial Catalog=</a:t>
            </a:r>
            <a:r>
              <a:rPr lang="en-US" altLang="en-US" sz="2000" dirty="0" err="1"/>
              <a:t>NPBookWeb</a:t>
            </a:r>
            <a:r>
              <a:rPr lang="en-US" altLang="en-US" sz="2000" dirty="0"/>
              <a:t>;</a:t>
            </a:r>
            <a:br>
              <a:rPr lang="en-US" altLang="en-US" sz="2000" dirty="0"/>
            </a:br>
            <a:r>
              <a:rPr lang="en-US" altLang="en-US" sz="2000" dirty="0"/>
              <a:t>Integrated Security=True</a:t>
            </a:r>
            <a:br>
              <a:rPr lang="en-US" altLang="en-US" sz="2000" dirty="0"/>
            </a:br>
            <a:endParaRPr lang="en-US" altLang="en-US" sz="2000" dirty="0"/>
          </a:p>
          <a:p>
            <a:pPr lvl="1">
              <a:lnSpc>
                <a:spcPct val="90000"/>
              </a:lnSpc>
              <a:buSzPct val="100000"/>
              <a:buFont typeface="Wingdings" panose="05000000000000000000" pitchFamily="2" charset="2"/>
              <a:buAutoNum type="arabicParenBoth"/>
              <a:defRPr/>
            </a:pPr>
            <a:r>
              <a:rPr lang="en-US" altLang="en-US" sz="2000" dirty="0"/>
              <a:t>Data Source=</a:t>
            </a:r>
            <a:r>
              <a:rPr lang="en-US" altLang="en-US" sz="2000" dirty="0" err="1"/>
              <a:t>DatabaseServer</a:t>
            </a:r>
            <a:r>
              <a:rPr lang="en-US" altLang="en-US" sz="2000" dirty="0"/>
              <a:t>; Initial Catalog=</a:t>
            </a:r>
            <a:r>
              <a:rPr lang="en-US" altLang="en-US" sz="2000" dirty="0" err="1"/>
              <a:t>NPBookWeb</a:t>
            </a:r>
            <a:r>
              <a:rPr lang="en-US" altLang="en-US" sz="2000" dirty="0"/>
              <a:t>;</a:t>
            </a:r>
            <a:br>
              <a:rPr lang="en-US" altLang="en-US" sz="2000" dirty="0"/>
            </a:br>
            <a:r>
              <a:rPr lang="en-US" altLang="en-US" sz="2000" dirty="0" err="1"/>
              <a:t>Uid</a:t>
            </a:r>
            <a:r>
              <a:rPr lang="en-US" altLang="en-US" sz="2000" dirty="0"/>
              <a:t>=dba; </a:t>
            </a:r>
            <a:r>
              <a:rPr lang="en-US" altLang="en-US" sz="2000" dirty="0" err="1"/>
              <a:t>Pwd</a:t>
            </a:r>
            <a:r>
              <a:rPr lang="en-US" altLang="en-US" sz="2000" dirty="0"/>
              <a:t>=password</a:t>
            </a:r>
          </a:p>
          <a:p>
            <a:pPr marL="457200" lvl="1" indent="0">
              <a:buNone/>
              <a:defRPr/>
            </a:pPr>
            <a:endParaRPr lang="en-US" altLang="en-US" sz="2000" dirty="0"/>
          </a:p>
        </p:txBody>
      </p:sp>
      <p:sp>
        <p:nvSpPr>
          <p:cNvPr id="13" name="Rectangle 2">
            <a:extLst>
              <a:ext uri="{FF2B5EF4-FFF2-40B4-BE49-F238E27FC236}">
                <a16:creationId xmlns:a16="http://schemas.microsoft.com/office/drawing/2014/main" id="{DEF2E288-0BDC-492B-851E-3CFDF4017B08}"/>
              </a:ext>
            </a:extLst>
          </p:cNvPr>
          <p:cNvSpPr>
            <a:spLocks noGrp="1" noChangeArrowheads="1"/>
          </p:cNvSpPr>
          <p:nvPr>
            <p:ph type="title" idx="4294967295"/>
          </p:nvPr>
        </p:nvSpPr>
        <p:spPr/>
        <p:txBody>
          <a:bodyPr/>
          <a:lstStyle/>
          <a:p>
            <a:pPr>
              <a:defRPr/>
            </a:pPr>
            <a:r>
              <a:rPr lang="en-US" dirty="0"/>
              <a:t>Database Connection String</a:t>
            </a:r>
          </a:p>
        </p:txBody>
      </p:sp>
      <p:sp>
        <p:nvSpPr>
          <p:cNvPr id="14" name="Line Callout 2 13">
            <a:extLst>
              <a:ext uri="{FF2B5EF4-FFF2-40B4-BE49-F238E27FC236}">
                <a16:creationId xmlns:a16="http://schemas.microsoft.com/office/drawing/2014/main" id="{DBDD3B7C-2825-4B0D-989C-CE7D1111838C}"/>
              </a:ext>
            </a:extLst>
          </p:cNvPr>
          <p:cNvSpPr/>
          <p:nvPr/>
        </p:nvSpPr>
        <p:spPr bwMode="auto">
          <a:xfrm>
            <a:off x="2133600" y="2667000"/>
            <a:ext cx="2667000" cy="317500"/>
          </a:xfrm>
          <a:prstGeom prst="borderCallout2">
            <a:avLst>
              <a:gd name="adj1" fmla="val 38750"/>
              <a:gd name="adj2" fmla="val 101250"/>
              <a:gd name="adj3" fmla="val 42750"/>
              <a:gd name="adj4" fmla="val 110833"/>
              <a:gd name="adj5" fmla="val 236807"/>
              <a:gd name="adj6" fmla="val 129821"/>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lstStyle/>
          <a:p>
            <a:pPr>
              <a:defRPr/>
            </a:pPr>
            <a:r>
              <a:rPr lang="en-US" sz="1400" dirty="0">
                <a:solidFill>
                  <a:schemeClr val="tx1"/>
                </a:solidFill>
                <a:latin typeface="Arial" charset="0"/>
              </a:rPr>
              <a:t>Server Name \ Instance Name</a:t>
            </a:r>
            <a:endParaRPr lang="en-US" sz="1200" dirty="0">
              <a:solidFill>
                <a:schemeClr val="tx1"/>
              </a:solidFill>
              <a:latin typeface="Arial" charset="0"/>
            </a:endParaRPr>
          </a:p>
        </p:txBody>
      </p:sp>
      <p:sp>
        <p:nvSpPr>
          <p:cNvPr id="15" name="Line Callout 2 14">
            <a:extLst>
              <a:ext uri="{FF2B5EF4-FFF2-40B4-BE49-F238E27FC236}">
                <a16:creationId xmlns:a16="http://schemas.microsoft.com/office/drawing/2014/main" id="{F70D7145-9165-4D07-8DCC-E87535D65A75}"/>
              </a:ext>
            </a:extLst>
          </p:cNvPr>
          <p:cNvSpPr/>
          <p:nvPr/>
        </p:nvSpPr>
        <p:spPr bwMode="auto">
          <a:xfrm>
            <a:off x="9113838" y="2825750"/>
            <a:ext cx="1524000" cy="317500"/>
          </a:xfrm>
          <a:prstGeom prst="borderCallout2">
            <a:avLst>
              <a:gd name="adj1" fmla="val 46750"/>
              <a:gd name="adj2" fmla="val -2083"/>
              <a:gd name="adj3" fmla="val 106750"/>
              <a:gd name="adj4" fmla="val -24584"/>
              <a:gd name="adj5" fmla="val 181984"/>
              <a:gd name="adj6" fmla="val -25520"/>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lstStyle/>
          <a:p>
            <a:pPr>
              <a:defRPr/>
            </a:pPr>
            <a:r>
              <a:rPr lang="en-US" sz="1400" dirty="0">
                <a:solidFill>
                  <a:schemeClr val="tx1"/>
                </a:solidFill>
                <a:latin typeface="Arial" charset="0"/>
              </a:rPr>
              <a:t>Database Name</a:t>
            </a:r>
            <a:endParaRPr lang="en-US" sz="1200" dirty="0">
              <a:solidFill>
                <a:schemeClr val="tx1"/>
              </a:solidFill>
              <a:latin typeface="Arial" charset="0"/>
            </a:endParaRPr>
          </a:p>
        </p:txBody>
      </p:sp>
      <p:sp>
        <p:nvSpPr>
          <p:cNvPr id="16" name="Line Callout 2 15">
            <a:extLst>
              <a:ext uri="{FF2B5EF4-FFF2-40B4-BE49-F238E27FC236}">
                <a16:creationId xmlns:a16="http://schemas.microsoft.com/office/drawing/2014/main" id="{E976D640-E50D-431A-8FD7-E9D7BA53D2A5}"/>
              </a:ext>
            </a:extLst>
          </p:cNvPr>
          <p:cNvSpPr/>
          <p:nvPr/>
        </p:nvSpPr>
        <p:spPr bwMode="auto">
          <a:xfrm>
            <a:off x="8096250" y="3810000"/>
            <a:ext cx="2133600" cy="317500"/>
          </a:xfrm>
          <a:prstGeom prst="borderCallout2">
            <a:avLst>
              <a:gd name="adj1" fmla="val 46750"/>
              <a:gd name="adj2" fmla="val -2083"/>
              <a:gd name="adj3" fmla="val 30750"/>
              <a:gd name="adj4" fmla="val -26251"/>
              <a:gd name="adj5" fmla="val 12807"/>
              <a:gd name="adj6" fmla="val -125444"/>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lstStyle/>
          <a:p>
            <a:pPr>
              <a:defRPr/>
            </a:pPr>
            <a:r>
              <a:rPr lang="en-US" sz="1400">
                <a:solidFill>
                  <a:schemeClr val="tx1"/>
                </a:solidFill>
                <a:latin typeface="Arial" charset="0"/>
              </a:rPr>
              <a:t>Windows Authentication</a:t>
            </a:r>
            <a:endParaRPr lang="en-US" sz="1200">
              <a:solidFill>
                <a:schemeClr val="tx1"/>
              </a:solidFill>
              <a:latin typeface="Arial" charset="0"/>
            </a:endParaRPr>
          </a:p>
        </p:txBody>
      </p:sp>
      <p:sp>
        <p:nvSpPr>
          <p:cNvPr id="10" name="Line Callout 2 9">
            <a:extLst>
              <a:ext uri="{FF2B5EF4-FFF2-40B4-BE49-F238E27FC236}">
                <a16:creationId xmlns:a16="http://schemas.microsoft.com/office/drawing/2014/main" id="{86152B95-B848-4E90-8319-79EAA3581E3B}"/>
              </a:ext>
            </a:extLst>
          </p:cNvPr>
          <p:cNvSpPr/>
          <p:nvPr/>
        </p:nvSpPr>
        <p:spPr bwMode="auto">
          <a:xfrm>
            <a:off x="7848600" y="4679950"/>
            <a:ext cx="2133600" cy="317500"/>
          </a:xfrm>
          <a:prstGeom prst="borderCallout2">
            <a:avLst>
              <a:gd name="adj1" fmla="val 46750"/>
              <a:gd name="adj2" fmla="val -2083"/>
              <a:gd name="adj3" fmla="val 30750"/>
              <a:gd name="adj4" fmla="val -26251"/>
              <a:gd name="adj5" fmla="val 16807"/>
              <a:gd name="adj6" fmla="val -111158"/>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lstStyle/>
          <a:p>
            <a:pPr>
              <a:defRPr/>
            </a:pPr>
            <a:r>
              <a:rPr lang="en-US" sz="1400">
                <a:solidFill>
                  <a:schemeClr val="tx1"/>
                </a:solidFill>
                <a:latin typeface="Arial" charset="0"/>
              </a:rPr>
              <a:t>SQL Authentication</a:t>
            </a:r>
            <a:endParaRPr lang="en-US" sz="1200">
              <a:solidFill>
                <a:schemeClr val="tx1"/>
              </a:solidFill>
              <a:latin typeface="Arial" charset="0"/>
            </a:endParaRPr>
          </a:p>
        </p:txBody>
      </p:sp>
    </p:spTree>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A294DB9-1EE1-43F6-9748-FC1C2958962D}"/>
              </a:ext>
            </a:extLst>
          </p:cNvPr>
          <p:cNvSpPr>
            <a:spLocks noChangeArrowheads="1"/>
          </p:cNvSpPr>
          <p:nvPr/>
        </p:nvSpPr>
        <p:spPr bwMode="auto">
          <a:xfrm>
            <a:off x="1797050" y="969964"/>
            <a:ext cx="8489950" cy="146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r>
              <a:rPr lang="en-US" altLang="en-US" sz="2800"/>
              <a:t>Use the ExecuteReader() method of SqlCommand to execute a SELECT SQL and populate a SqlReader object for reading the data subsequently.</a:t>
            </a:r>
          </a:p>
          <a:p>
            <a:pPr>
              <a:lnSpc>
                <a:spcPct val="50000"/>
              </a:lnSpc>
            </a:pPr>
            <a:endParaRPr lang="en-US" altLang="en-US"/>
          </a:p>
          <a:p>
            <a:pPr>
              <a:lnSpc>
                <a:spcPct val="50000"/>
              </a:lnSpc>
            </a:pPr>
            <a:endParaRPr lang="en-US" altLang="en-US"/>
          </a:p>
          <a:p>
            <a:endParaRPr lang="en-US" altLang="en-US"/>
          </a:p>
          <a:p>
            <a:pPr>
              <a:lnSpc>
                <a:spcPct val="70000"/>
              </a:lnSpc>
            </a:pPr>
            <a:endParaRPr lang="en-US" altLang="en-US"/>
          </a:p>
          <a:p>
            <a:endParaRPr lang="en-US" altLang="en-US" sz="1200"/>
          </a:p>
          <a:p>
            <a:endParaRPr lang="en-US" altLang="en-US"/>
          </a:p>
        </p:txBody>
      </p:sp>
      <p:sp>
        <p:nvSpPr>
          <p:cNvPr id="392195" name="Rectangle 3">
            <a:extLst>
              <a:ext uri="{FF2B5EF4-FFF2-40B4-BE49-F238E27FC236}">
                <a16:creationId xmlns:a16="http://schemas.microsoft.com/office/drawing/2014/main" id="{92AD208F-BC25-4471-918D-4EE2D699929F}"/>
              </a:ext>
            </a:extLst>
          </p:cNvPr>
          <p:cNvSpPr>
            <a:spLocks noGrp="1" noChangeArrowheads="1"/>
          </p:cNvSpPr>
          <p:nvPr>
            <p:ph type="title"/>
          </p:nvPr>
        </p:nvSpPr>
        <p:spPr/>
        <p:txBody>
          <a:bodyPr/>
          <a:lstStyle/>
          <a:p>
            <a:pPr>
              <a:defRPr/>
            </a:pPr>
            <a:r>
              <a:rPr lang="en-US" dirty="0"/>
              <a:t>Executing SELECT SQL </a:t>
            </a:r>
          </a:p>
        </p:txBody>
      </p:sp>
      <p:sp>
        <p:nvSpPr>
          <p:cNvPr id="48132" name="Rectangle 6">
            <a:extLst>
              <a:ext uri="{FF2B5EF4-FFF2-40B4-BE49-F238E27FC236}">
                <a16:creationId xmlns:a16="http://schemas.microsoft.com/office/drawing/2014/main" id="{BBFF94C8-033A-4070-B9DC-D281C20CECB8}"/>
              </a:ext>
            </a:extLst>
          </p:cNvPr>
          <p:cNvSpPr>
            <a:spLocks noChangeArrowheads="1"/>
          </p:cNvSpPr>
          <p:nvPr/>
        </p:nvSpPr>
        <p:spPr bwMode="auto">
          <a:xfrm>
            <a:off x="1985963" y="2692400"/>
            <a:ext cx="8305800" cy="2306638"/>
          </a:xfrm>
          <a:prstGeom prst="rect">
            <a:avLst/>
          </a:prstGeom>
          <a:solidFill>
            <a:schemeClr val="bg1"/>
          </a:solidFill>
          <a:ln w="12700">
            <a:solidFill>
              <a:schemeClr val="tx1"/>
            </a:solidFill>
            <a:miter lim="800000"/>
            <a:headEnd/>
            <a:tailEnd/>
          </a:ln>
          <a:effectLst>
            <a:outerShdw dist="107763" dir="2700000" algn="ctr" rotWithShape="0">
              <a:srgbClr val="919191"/>
            </a:outerShdw>
          </a:effectLst>
        </p:spPr>
        <p:txBody>
          <a:bodyPr wrap="none" anchor="ct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r>
              <a:rPr kumimoji="0" lang="en-GB" altLang="en-US" sz="2000" b="0" dirty="0" err="1">
                <a:latin typeface="Verdana" panose="020B0604030504040204" pitchFamily="34" charset="0"/>
              </a:rPr>
              <a:t>SqlCommand</a:t>
            </a:r>
            <a:r>
              <a:rPr kumimoji="0" lang="en-GB" altLang="en-US" sz="2000" b="0" dirty="0">
                <a:latin typeface="Verdana" panose="020B0604030504040204" pitchFamily="34" charset="0"/>
              </a:rPr>
              <a:t> command = </a:t>
            </a:r>
            <a:r>
              <a:rPr kumimoji="0" lang="en-GB" altLang="en-US" sz="2000" b="0" dirty="0" err="1">
                <a:latin typeface="Verdana" panose="020B0604030504040204" pitchFamily="34" charset="0"/>
              </a:rPr>
              <a:t>connection.CreateCommand</a:t>
            </a:r>
            <a:r>
              <a:rPr kumimoji="0" lang="en-GB" altLang="en-US" sz="2000" b="0" dirty="0">
                <a:latin typeface="Verdana" panose="020B0604030504040204" pitchFamily="34" charset="0"/>
              </a:rPr>
              <a:t>();</a:t>
            </a:r>
          </a:p>
          <a:p>
            <a:pPr>
              <a:spcBef>
                <a:spcPct val="0"/>
              </a:spcBef>
              <a:buClrTx/>
              <a:buSzTx/>
              <a:buFontTx/>
              <a:buNone/>
            </a:pPr>
            <a:r>
              <a:rPr kumimoji="0" lang="en-GB" altLang="en-US" sz="2000" b="0" dirty="0">
                <a:latin typeface="Verdana" panose="020B0604030504040204" pitchFamily="34" charset="0"/>
              </a:rPr>
              <a:t>command</a:t>
            </a:r>
            <a:r>
              <a:rPr kumimoji="0" lang="en-SG" altLang="en-US" sz="2000" b="0" dirty="0">
                <a:latin typeface="Verdana" panose="020B0604030504040204" pitchFamily="34" charset="0"/>
              </a:rPr>
              <a:t>.</a:t>
            </a:r>
            <a:r>
              <a:rPr kumimoji="0" lang="en-SG" altLang="en-US" sz="2000" b="0" dirty="0" err="1">
                <a:latin typeface="Verdana" panose="020B0604030504040204" pitchFamily="34" charset="0"/>
              </a:rPr>
              <a:t>CommandText</a:t>
            </a:r>
            <a:r>
              <a:rPr kumimoji="0" lang="en-SG" altLang="en-US" sz="2000" b="0" dirty="0">
                <a:latin typeface="Verdana" panose="020B0604030504040204" pitchFamily="34" charset="0"/>
              </a:rPr>
              <a:t> = @</a:t>
            </a:r>
            <a:r>
              <a:rPr kumimoji="0" lang="en-US" altLang="en-US" sz="2000" b="0" dirty="0">
                <a:latin typeface="Verdana" panose="020B0604030504040204" pitchFamily="34" charset="0"/>
              </a:rPr>
              <a:t>“SELECT </a:t>
            </a:r>
            <a:r>
              <a:rPr kumimoji="0" lang="en-US" altLang="en-US" sz="2000" b="0" dirty="0" err="1">
                <a:latin typeface="Verdana" panose="020B0604030504040204" pitchFamily="34" charset="0"/>
              </a:rPr>
              <a:t>StaffId</a:t>
            </a:r>
            <a:r>
              <a:rPr kumimoji="0" lang="en-US" altLang="en-US" sz="2000" b="0" dirty="0">
                <a:latin typeface="Verdana" panose="020B0604030504040204" pitchFamily="34" charset="0"/>
              </a:rPr>
              <a:t>, Name </a:t>
            </a:r>
          </a:p>
          <a:p>
            <a:pPr>
              <a:spcBef>
                <a:spcPct val="0"/>
              </a:spcBef>
              <a:buClrTx/>
              <a:buSzTx/>
              <a:buFontTx/>
              <a:buNone/>
            </a:pPr>
            <a:r>
              <a:rPr kumimoji="0" lang="en-US" altLang="en-US" sz="2000" b="0" dirty="0">
                <a:latin typeface="Verdana" panose="020B0604030504040204" pitchFamily="34" charset="0"/>
              </a:rPr>
              <a:t>                                            FROM Staff";</a:t>
            </a:r>
          </a:p>
          <a:p>
            <a:pPr>
              <a:spcBef>
                <a:spcPct val="0"/>
              </a:spcBef>
              <a:buClrTx/>
              <a:buSzTx/>
              <a:buFontTx/>
              <a:buNone/>
            </a:pPr>
            <a:endParaRPr kumimoji="0" lang="en-US" altLang="en-US" sz="2000" b="0" dirty="0">
              <a:latin typeface="Verdana" panose="020B0604030504040204" pitchFamily="34" charset="0"/>
            </a:endParaRPr>
          </a:p>
          <a:p>
            <a:pPr>
              <a:spcBef>
                <a:spcPct val="0"/>
              </a:spcBef>
              <a:buClrTx/>
              <a:buSzTx/>
              <a:buFontTx/>
              <a:buNone/>
            </a:pPr>
            <a:r>
              <a:rPr kumimoji="0" lang="en-US" altLang="en-US" sz="2000" b="0" dirty="0" err="1">
                <a:latin typeface="Verdana" panose="020B0604030504040204" pitchFamily="34" charset="0"/>
              </a:rPr>
              <a:t>connection.Open</a:t>
            </a:r>
            <a:r>
              <a:rPr kumimoji="0" lang="en-US" altLang="en-US" sz="2000" b="0" dirty="0">
                <a:latin typeface="Verdana" panose="020B0604030504040204" pitchFamily="34" charset="0"/>
              </a:rPr>
              <a:t>();</a:t>
            </a:r>
          </a:p>
          <a:p>
            <a:pPr>
              <a:spcBef>
                <a:spcPct val="0"/>
              </a:spcBef>
              <a:buClrTx/>
              <a:buSzTx/>
              <a:buFontTx/>
              <a:buNone/>
            </a:pPr>
            <a:r>
              <a:rPr kumimoji="0" lang="en-US" altLang="en-US" sz="2000" b="0" dirty="0" err="1">
                <a:latin typeface="Verdana" panose="020B0604030504040204" pitchFamily="34" charset="0"/>
              </a:rPr>
              <a:t>SqlDataReader</a:t>
            </a:r>
            <a:r>
              <a:rPr kumimoji="0" lang="en-US" altLang="en-US" sz="2000" b="0" dirty="0">
                <a:latin typeface="Verdana" panose="020B0604030504040204" pitchFamily="34" charset="0"/>
              </a:rPr>
              <a:t> reader = </a:t>
            </a:r>
            <a:r>
              <a:rPr kumimoji="0" lang="en-US" altLang="en-US" sz="2000" b="0" dirty="0" err="1">
                <a:latin typeface="Verdana" panose="020B0604030504040204" pitchFamily="34" charset="0"/>
              </a:rPr>
              <a:t>command.ExecuteReader</a:t>
            </a:r>
            <a:r>
              <a:rPr kumimoji="0" lang="en-US" altLang="en-US" sz="2000" b="0" dirty="0">
                <a:latin typeface="Verdana" panose="020B0604030504040204" pitchFamily="34" charset="0"/>
              </a:rPr>
              <a:t>();</a:t>
            </a:r>
          </a:p>
        </p:txBody>
      </p:sp>
      <p:sp>
        <p:nvSpPr>
          <p:cNvPr id="5" name="Rectangle 2">
            <a:extLst>
              <a:ext uri="{FF2B5EF4-FFF2-40B4-BE49-F238E27FC236}">
                <a16:creationId xmlns:a16="http://schemas.microsoft.com/office/drawing/2014/main" id="{D3D241F2-23B6-48CB-90E7-5E1131873217}"/>
              </a:ext>
            </a:extLst>
          </p:cNvPr>
          <p:cNvSpPr>
            <a:spLocks noChangeArrowheads="1"/>
          </p:cNvSpPr>
          <p:nvPr/>
        </p:nvSpPr>
        <p:spPr bwMode="auto">
          <a:xfrm>
            <a:off x="2011363" y="5057776"/>
            <a:ext cx="8280400"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marL="0" indent="0">
              <a:buNone/>
              <a:defRPr/>
            </a:pPr>
            <a:r>
              <a:rPr lang="en-US" altLang="en-US" sz="2800" b="0" i="1" dirty="0"/>
              <a:t>(Code to be continued on next slide)</a:t>
            </a:r>
          </a:p>
          <a:p>
            <a:pPr>
              <a:lnSpc>
                <a:spcPct val="50000"/>
              </a:lnSpc>
              <a:defRPr/>
            </a:pPr>
            <a:endParaRPr lang="en-US" altLang="en-US" sz="2800" dirty="0"/>
          </a:p>
          <a:p>
            <a:pPr>
              <a:defRPr/>
            </a:pPr>
            <a:endParaRPr lang="en-US" altLang="en-US" dirty="0"/>
          </a:p>
          <a:p>
            <a:pPr>
              <a:lnSpc>
                <a:spcPct val="70000"/>
              </a:lnSpc>
              <a:defRPr/>
            </a:pPr>
            <a:endParaRPr lang="en-US" altLang="en-US" dirty="0"/>
          </a:p>
          <a:p>
            <a:pPr>
              <a:defRPr/>
            </a:pPr>
            <a:endParaRPr lang="en-US" altLang="en-US" sz="1200" dirty="0"/>
          </a:p>
          <a:p>
            <a:pPr>
              <a:defRPr/>
            </a:pP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B043837A-5490-4DC6-9B1F-8CF6CC23FBAF}"/>
              </a:ext>
            </a:extLst>
          </p:cNvPr>
          <p:cNvSpPr>
            <a:spLocks noChangeArrowheads="1"/>
          </p:cNvSpPr>
          <p:nvPr/>
        </p:nvSpPr>
        <p:spPr bwMode="auto">
          <a:xfrm>
            <a:off x="1797050" y="846138"/>
            <a:ext cx="848995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r>
              <a:rPr lang="en-US" altLang="en-US" sz="2800"/>
              <a:t>The SqlDataReader reads data in forward-only stream of rows from a SQL Server database.</a:t>
            </a:r>
          </a:p>
          <a:p>
            <a:pPr>
              <a:lnSpc>
                <a:spcPct val="50000"/>
              </a:lnSpc>
            </a:pPr>
            <a:endParaRPr lang="en-US" altLang="en-US"/>
          </a:p>
          <a:p>
            <a:endParaRPr lang="en-US" altLang="en-US"/>
          </a:p>
          <a:p>
            <a:pPr>
              <a:lnSpc>
                <a:spcPct val="70000"/>
              </a:lnSpc>
            </a:pPr>
            <a:endParaRPr lang="en-US" altLang="en-US"/>
          </a:p>
          <a:p>
            <a:endParaRPr lang="en-US" altLang="en-US" sz="1200"/>
          </a:p>
          <a:p>
            <a:endParaRPr lang="en-US" altLang="en-US"/>
          </a:p>
        </p:txBody>
      </p:sp>
      <p:sp>
        <p:nvSpPr>
          <p:cNvPr id="392195" name="Rectangle 3">
            <a:extLst>
              <a:ext uri="{FF2B5EF4-FFF2-40B4-BE49-F238E27FC236}">
                <a16:creationId xmlns:a16="http://schemas.microsoft.com/office/drawing/2014/main" id="{92AD208F-BC25-4471-918D-4EE2D699929F}"/>
              </a:ext>
            </a:extLst>
          </p:cNvPr>
          <p:cNvSpPr>
            <a:spLocks noGrp="1" noChangeArrowheads="1"/>
          </p:cNvSpPr>
          <p:nvPr>
            <p:ph type="title"/>
          </p:nvPr>
        </p:nvSpPr>
        <p:spPr/>
        <p:txBody>
          <a:bodyPr/>
          <a:lstStyle/>
          <a:p>
            <a:pPr>
              <a:defRPr/>
            </a:pPr>
            <a:r>
              <a:rPr lang="en-US" dirty="0" err="1"/>
              <a:t>SqlDataReader</a:t>
            </a:r>
            <a:endParaRPr lang="en-US" dirty="0"/>
          </a:p>
        </p:txBody>
      </p:sp>
      <p:sp>
        <p:nvSpPr>
          <p:cNvPr id="50180" name="Rectangle 6">
            <a:extLst>
              <a:ext uri="{FF2B5EF4-FFF2-40B4-BE49-F238E27FC236}">
                <a16:creationId xmlns:a16="http://schemas.microsoft.com/office/drawing/2014/main" id="{0330A109-143C-4CCA-9757-12200CFA7E38}"/>
              </a:ext>
            </a:extLst>
          </p:cNvPr>
          <p:cNvSpPr>
            <a:spLocks noChangeArrowheads="1"/>
          </p:cNvSpPr>
          <p:nvPr/>
        </p:nvSpPr>
        <p:spPr bwMode="auto">
          <a:xfrm>
            <a:off x="1981200" y="2290764"/>
            <a:ext cx="8305800" cy="3881437"/>
          </a:xfrm>
          <a:prstGeom prst="rect">
            <a:avLst/>
          </a:prstGeom>
          <a:solidFill>
            <a:schemeClr val="bg1"/>
          </a:solidFill>
          <a:ln w="12700">
            <a:solidFill>
              <a:schemeClr val="tx1"/>
            </a:solidFill>
            <a:miter lim="800000"/>
            <a:headEnd/>
            <a:tailEnd/>
          </a:ln>
          <a:effectLst>
            <a:outerShdw dist="107763" dir="2700000" algn="ctr" rotWithShape="0">
              <a:srgbClr val="919191"/>
            </a:outerShdw>
          </a:effectLst>
        </p:spPr>
        <p:txBody>
          <a:bodyPr wrap="none" anchor="ct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r>
              <a:rPr kumimoji="0" lang="en-US" altLang="en-US" sz="2000" b="0">
                <a:latin typeface="Verdana" panose="020B0604030504040204" pitchFamily="34" charset="0"/>
              </a:rPr>
              <a:t>List&lt;Staff&gt; staffList = new List&lt;Staff&gt;();</a:t>
            </a:r>
          </a:p>
          <a:p>
            <a:pPr>
              <a:spcBef>
                <a:spcPct val="0"/>
              </a:spcBef>
              <a:buClrTx/>
              <a:buSzTx/>
              <a:buFontTx/>
              <a:buNone/>
            </a:pPr>
            <a:r>
              <a:rPr kumimoji="0" lang="en-US" altLang="en-US" sz="2000" b="0">
                <a:latin typeface="Verdana" panose="020B0604030504040204" pitchFamily="34" charset="0"/>
              </a:rPr>
              <a:t>while (reader.Read()) {</a:t>
            </a:r>
          </a:p>
          <a:p>
            <a:pPr>
              <a:spcBef>
                <a:spcPct val="0"/>
              </a:spcBef>
              <a:buClrTx/>
              <a:buSzTx/>
              <a:buFontTx/>
              <a:buNone/>
            </a:pPr>
            <a:r>
              <a:rPr kumimoji="0" lang="en-US" altLang="en-US" sz="2000" b="0">
                <a:latin typeface="Verdana" panose="020B0604030504040204" pitchFamily="34" charset="0"/>
              </a:rPr>
              <a:t>    staffList.Add(</a:t>
            </a:r>
          </a:p>
          <a:p>
            <a:pPr>
              <a:spcBef>
                <a:spcPct val="0"/>
              </a:spcBef>
              <a:buClrTx/>
              <a:buSzTx/>
              <a:buFontTx/>
              <a:buNone/>
            </a:pPr>
            <a:r>
              <a:rPr kumimoji="0" lang="en-US" altLang="en-US" sz="2000" b="0">
                <a:latin typeface="Verdana" panose="020B0604030504040204" pitchFamily="34" charset="0"/>
              </a:rPr>
              <a:t>        new Staff {</a:t>
            </a:r>
          </a:p>
          <a:p>
            <a:pPr>
              <a:spcBef>
                <a:spcPct val="0"/>
              </a:spcBef>
              <a:buClrTx/>
              <a:buSzTx/>
              <a:buFontTx/>
              <a:buNone/>
            </a:pPr>
            <a:r>
              <a:rPr kumimoji="0" lang="en-US" altLang="en-US" sz="2000" b="0">
                <a:latin typeface="Verdana" panose="020B0604030504040204" pitchFamily="34" charset="0"/>
              </a:rPr>
              <a:t>            StaffId = reader.IsDBNull(0) ? </a:t>
            </a:r>
          </a:p>
          <a:p>
            <a:pPr>
              <a:spcBef>
                <a:spcPct val="0"/>
              </a:spcBef>
              <a:buClrTx/>
              <a:buSzTx/>
              <a:buFontTx/>
              <a:buNone/>
            </a:pPr>
            <a:r>
              <a:rPr kumimoji="0" lang="en-US" altLang="en-US" sz="2000" b="0">
                <a:latin typeface="Verdana" panose="020B0604030504040204" pitchFamily="34" charset="0"/>
              </a:rPr>
              <a:t>                          reader.GetInt32(0) : (int?) null,</a:t>
            </a:r>
          </a:p>
          <a:p>
            <a:pPr>
              <a:spcBef>
                <a:spcPct val="0"/>
              </a:spcBef>
              <a:buClrTx/>
              <a:buSzTx/>
              <a:buFontTx/>
              <a:buNone/>
            </a:pPr>
            <a:r>
              <a:rPr kumimoji="0" lang="en-US" altLang="en-US" sz="2000" b="0">
                <a:latin typeface="Verdana" panose="020B0604030504040204" pitchFamily="34" charset="0"/>
              </a:rPr>
              <a:t>            Name = reader.IsDBNull(1) ? </a:t>
            </a:r>
          </a:p>
          <a:p>
            <a:pPr>
              <a:spcBef>
                <a:spcPct val="0"/>
              </a:spcBef>
              <a:buClrTx/>
              <a:buSzTx/>
              <a:buFontTx/>
              <a:buNone/>
            </a:pPr>
            <a:r>
              <a:rPr kumimoji="0" lang="en-US" altLang="en-US" sz="2000" b="0">
                <a:latin typeface="Verdana" panose="020B0604030504040204" pitchFamily="34" charset="0"/>
              </a:rPr>
              <a:t>                          reader.GetString(1) : string.Empty,</a:t>
            </a:r>
          </a:p>
          <a:p>
            <a:pPr>
              <a:spcBef>
                <a:spcPct val="0"/>
              </a:spcBef>
              <a:buClrTx/>
              <a:buSzTx/>
              <a:buFontTx/>
              <a:buNone/>
            </a:pPr>
            <a:r>
              <a:rPr kumimoji="0" lang="en-US" altLang="en-US" sz="2000" b="0">
                <a:latin typeface="Verdana" panose="020B0604030504040204" pitchFamily="34" charset="0"/>
              </a:rPr>
              <a:t>         }</a:t>
            </a:r>
          </a:p>
          <a:p>
            <a:pPr>
              <a:spcBef>
                <a:spcPct val="0"/>
              </a:spcBef>
              <a:buClrTx/>
              <a:buSzTx/>
              <a:buFontTx/>
              <a:buNone/>
            </a:pPr>
            <a:r>
              <a:rPr kumimoji="0" lang="en-US" altLang="en-US" sz="2000" b="0">
                <a:latin typeface="Verdana" panose="020B0604030504040204" pitchFamily="34" charset="0"/>
              </a:rPr>
              <a:t>    );</a:t>
            </a:r>
          </a:p>
          <a:p>
            <a:pPr>
              <a:spcBef>
                <a:spcPct val="0"/>
              </a:spcBef>
              <a:buClrTx/>
              <a:buSzTx/>
              <a:buFontTx/>
              <a:buNone/>
            </a:pPr>
            <a:r>
              <a:rPr kumimoji="0" lang="en-US" altLang="en-US" sz="2000" b="0">
                <a:latin typeface="Verdana" panose="020B0604030504040204" pitchFamily="34" charset="0"/>
              </a:rPr>
              <a:t>}</a:t>
            </a:r>
          </a:p>
          <a:p>
            <a:pPr>
              <a:spcBef>
                <a:spcPct val="0"/>
              </a:spcBef>
              <a:buClrTx/>
              <a:buSzTx/>
              <a:buFontTx/>
              <a:buNone/>
            </a:pPr>
            <a:r>
              <a:rPr kumimoji="0" lang="en-US" altLang="en-US" sz="2000" b="0">
                <a:latin typeface="Verdana" panose="020B0604030504040204" pitchFamily="34" charset="0"/>
              </a:rPr>
              <a:t>reader.Close();</a:t>
            </a:r>
          </a:p>
        </p:txBody>
      </p:sp>
      <p:sp>
        <p:nvSpPr>
          <p:cNvPr id="5" name="Rectangle 2">
            <a:extLst>
              <a:ext uri="{FF2B5EF4-FFF2-40B4-BE49-F238E27FC236}">
                <a16:creationId xmlns:a16="http://schemas.microsoft.com/office/drawing/2014/main" id="{7B4BA32B-6815-41DB-AB7D-7943654E9622}"/>
              </a:ext>
            </a:extLst>
          </p:cNvPr>
          <p:cNvSpPr>
            <a:spLocks noChangeArrowheads="1"/>
          </p:cNvSpPr>
          <p:nvPr/>
        </p:nvSpPr>
        <p:spPr bwMode="auto">
          <a:xfrm>
            <a:off x="1900238" y="1739901"/>
            <a:ext cx="8280400"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marL="0" indent="0">
              <a:buNone/>
              <a:defRPr/>
            </a:pPr>
            <a:r>
              <a:rPr lang="en-US" altLang="en-US" sz="2800" b="0" i="1" dirty="0"/>
              <a:t>(Code continued from previous slide)</a:t>
            </a:r>
          </a:p>
          <a:p>
            <a:pPr>
              <a:lnSpc>
                <a:spcPct val="50000"/>
              </a:lnSpc>
              <a:defRPr/>
            </a:pPr>
            <a:endParaRPr lang="en-US" altLang="en-US" dirty="0"/>
          </a:p>
          <a:p>
            <a:pPr>
              <a:defRPr/>
            </a:pPr>
            <a:endParaRPr lang="en-US" altLang="en-US" dirty="0"/>
          </a:p>
          <a:p>
            <a:pPr>
              <a:lnSpc>
                <a:spcPct val="70000"/>
              </a:lnSpc>
              <a:defRPr/>
            </a:pPr>
            <a:endParaRPr lang="en-US" altLang="en-US" dirty="0"/>
          </a:p>
          <a:p>
            <a:pPr>
              <a:defRPr/>
            </a:pPr>
            <a:endParaRPr lang="en-US" altLang="en-US" sz="1200" dirty="0"/>
          </a:p>
          <a:p>
            <a:pPr>
              <a:defRPr/>
            </a:pPr>
            <a:endParaRPr lang="en-US" altLang="en-US" dirty="0"/>
          </a:p>
        </p:txBody>
      </p:sp>
      <p:sp>
        <p:nvSpPr>
          <p:cNvPr id="50182" name="TextBox 1">
            <a:extLst>
              <a:ext uri="{FF2B5EF4-FFF2-40B4-BE49-F238E27FC236}">
                <a16:creationId xmlns:a16="http://schemas.microsoft.com/office/drawing/2014/main" id="{54D8A2E5-509B-402B-84AA-AD27C1B14AAD}"/>
              </a:ext>
            </a:extLst>
          </p:cNvPr>
          <p:cNvSpPr txBox="1">
            <a:spLocks noChangeArrowheads="1"/>
          </p:cNvSpPr>
          <p:nvPr/>
        </p:nvSpPr>
        <p:spPr bwMode="auto">
          <a:xfrm>
            <a:off x="6477000" y="5029201"/>
            <a:ext cx="3733800" cy="83026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r>
              <a:rPr kumimoji="0" lang="en-US" altLang="en-US" sz="2400" b="0">
                <a:latin typeface="Verdana" panose="020B0604030504040204" pitchFamily="34" charset="0"/>
              </a:rPr>
              <a:t>Staff Table:</a:t>
            </a:r>
          </a:p>
          <a:p>
            <a:pPr>
              <a:spcBef>
                <a:spcPct val="0"/>
              </a:spcBef>
              <a:buClrTx/>
              <a:buSzTx/>
              <a:buFontTx/>
              <a:buNone/>
            </a:pPr>
            <a:endParaRPr kumimoji="0" lang="en-US" altLang="en-US" sz="2400" b="0">
              <a:latin typeface="Verdana" panose="020B0604030504040204" pitchFamily="34" charset="0"/>
            </a:endParaRPr>
          </a:p>
        </p:txBody>
      </p:sp>
      <p:graphicFrame>
        <p:nvGraphicFramePr>
          <p:cNvPr id="3" name="Table 2">
            <a:extLst>
              <a:ext uri="{FF2B5EF4-FFF2-40B4-BE49-F238E27FC236}">
                <a16:creationId xmlns:a16="http://schemas.microsoft.com/office/drawing/2014/main" id="{1804144B-12B1-43F9-8A6E-9EF29A3ADF55}"/>
              </a:ext>
            </a:extLst>
          </p:cNvPr>
          <p:cNvGraphicFramePr>
            <a:graphicFrameLocks noGrp="1"/>
          </p:cNvGraphicFramePr>
          <p:nvPr/>
        </p:nvGraphicFramePr>
        <p:xfrm>
          <a:off x="6477000" y="5459413"/>
          <a:ext cx="3733800" cy="552450"/>
        </p:xfrm>
        <a:graphic>
          <a:graphicData uri="http://schemas.openxmlformats.org/drawingml/2006/table">
            <a:tbl>
              <a:tblPr firstRow="1" bandRow="1">
                <a:tableStyleId>{5C22544A-7EE6-4342-B048-85BDC9FD1C3A}</a:tableStyleId>
              </a:tblPr>
              <a:tblGrid>
                <a:gridCol w="1866900">
                  <a:extLst>
                    <a:ext uri="{9D8B030D-6E8A-4147-A177-3AD203B41FA5}">
                      <a16:colId xmlns:a16="http://schemas.microsoft.com/office/drawing/2014/main" val="3890785155"/>
                    </a:ext>
                  </a:extLst>
                </a:gridCol>
                <a:gridCol w="1866900">
                  <a:extLst>
                    <a:ext uri="{9D8B030D-6E8A-4147-A177-3AD203B41FA5}">
                      <a16:colId xmlns:a16="http://schemas.microsoft.com/office/drawing/2014/main" val="4015639096"/>
                    </a:ext>
                  </a:extLst>
                </a:gridCol>
              </a:tblGrid>
              <a:tr h="552450">
                <a:tc>
                  <a:txBody>
                    <a:bodyPr/>
                    <a:lstStyle/>
                    <a:p>
                      <a:r>
                        <a:rPr lang="en-US" sz="2400" dirty="0" err="1">
                          <a:latin typeface="Arial" panose="020B0604020202020204" pitchFamily="34" charset="0"/>
                          <a:cs typeface="Arial" panose="020B0604020202020204" pitchFamily="34" charset="0"/>
                        </a:rPr>
                        <a:t>StaffId</a:t>
                      </a:r>
                      <a:endParaRPr lang="en-US" sz="2400" dirty="0">
                        <a:latin typeface="Arial" panose="020B0604020202020204" pitchFamily="34" charset="0"/>
                        <a:cs typeface="Arial" panose="020B0604020202020204" pitchFamily="34" charset="0"/>
                      </a:endParaRPr>
                    </a:p>
                  </a:txBody>
                  <a:tcPr marT="45698" marB="45698"/>
                </a:tc>
                <a:tc>
                  <a:txBody>
                    <a:bodyPr/>
                    <a:lstStyle/>
                    <a:p>
                      <a:r>
                        <a:rPr lang="en-US" sz="2400" dirty="0"/>
                        <a:t>Name</a:t>
                      </a:r>
                    </a:p>
                  </a:txBody>
                  <a:tcPr marT="45698" marB="45698"/>
                </a:tc>
                <a:extLst>
                  <a:ext uri="{0D108BD9-81ED-4DB2-BD59-A6C34878D82A}">
                    <a16:rowId xmlns:a16="http://schemas.microsoft.com/office/drawing/2014/main" val="1855536652"/>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850483-E620-4136-B5D9-A30178CB4B66}"/>
              </a:ext>
            </a:extLst>
          </p:cNvPr>
          <p:cNvPicPr>
            <a:picLocks noChangeAspect="1"/>
          </p:cNvPicPr>
          <p:nvPr/>
        </p:nvPicPr>
        <p:blipFill>
          <a:blip r:embed="rId2"/>
          <a:stretch>
            <a:fillRect/>
          </a:stretch>
        </p:blipFill>
        <p:spPr>
          <a:xfrm>
            <a:off x="1661461" y="1423511"/>
            <a:ext cx="8432284" cy="4010977"/>
          </a:xfrm>
          <a:prstGeom prst="rect">
            <a:avLst/>
          </a:prstGeom>
        </p:spPr>
      </p:pic>
    </p:spTree>
    <p:extLst>
      <p:ext uri="{BB962C8B-B14F-4D97-AF65-F5344CB8AC3E}">
        <p14:creationId xmlns:p14="http://schemas.microsoft.com/office/powerpoint/2010/main" val="1622783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A70230F-7EFE-464D-A193-5E5462FE5D82}"/>
              </a:ext>
            </a:extLst>
          </p:cNvPr>
          <p:cNvPicPr>
            <a:picLocks noChangeAspect="1"/>
          </p:cNvPicPr>
          <p:nvPr/>
        </p:nvPicPr>
        <p:blipFill>
          <a:blip r:embed="rId2"/>
          <a:stretch>
            <a:fillRect/>
          </a:stretch>
        </p:blipFill>
        <p:spPr>
          <a:xfrm>
            <a:off x="1466749" y="1607043"/>
            <a:ext cx="8831667" cy="3643914"/>
          </a:xfrm>
          <a:prstGeom prst="rect">
            <a:avLst/>
          </a:prstGeom>
        </p:spPr>
      </p:pic>
    </p:spTree>
    <p:extLst>
      <p:ext uri="{BB962C8B-B14F-4D97-AF65-F5344CB8AC3E}">
        <p14:creationId xmlns:p14="http://schemas.microsoft.com/office/powerpoint/2010/main" val="3960755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F0F637-73E8-40A4-81BF-D5475B6F53F2}"/>
              </a:ext>
            </a:extLst>
          </p:cNvPr>
          <p:cNvPicPr>
            <a:picLocks noChangeAspect="1"/>
          </p:cNvPicPr>
          <p:nvPr/>
        </p:nvPicPr>
        <p:blipFill>
          <a:blip r:embed="rId2"/>
          <a:stretch>
            <a:fillRect/>
          </a:stretch>
        </p:blipFill>
        <p:spPr>
          <a:xfrm>
            <a:off x="2781300" y="1304925"/>
            <a:ext cx="6629400" cy="4248150"/>
          </a:xfrm>
          <a:prstGeom prst="rect">
            <a:avLst/>
          </a:prstGeom>
        </p:spPr>
      </p:pic>
    </p:spTree>
    <p:extLst>
      <p:ext uri="{BB962C8B-B14F-4D97-AF65-F5344CB8AC3E}">
        <p14:creationId xmlns:p14="http://schemas.microsoft.com/office/powerpoint/2010/main" val="2369256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C76F4-794F-4BA3-9BB5-92FF3CDE9268}"/>
              </a:ext>
            </a:extLst>
          </p:cNvPr>
          <p:cNvSpPr>
            <a:spLocks noGrp="1"/>
          </p:cNvSpPr>
          <p:nvPr>
            <p:ph type="ctrTitle"/>
          </p:nvPr>
        </p:nvSpPr>
        <p:spPr/>
        <p:txBody>
          <a:bodyPr/>
          <a:lstStyle/>
          <a:p>
            <a:r>
              <a:rPr lang="en-US" dirty="0"/>
              <a:t>State Management</a:t>
            </a:r>
          </a:p>
        </p:txBody>
      </p:sp>
      <p:sp>
        <p:nvSpPr>
          <p:cNvPr id="4" name="Subtitle 3">
            <a:extLst>
              <a:ext uri="{FF2B5EF4-FFF2-40B4-BE49-F238E27FC236}">
                <a16:creationId xmlns:a16="http://schemas.microsoft.com/office/drawing/2014/main" id="{1AAB9225-B3F5-4E6F-8B27-285D093277E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97165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C76F4-794F-4BA3-9BB5-92FF3CDE9268}"/>
              </a:ext>
            </a:extLst>
          </p:cNvPr>
          <p:cNvSpPr>
            <a:spLocks noGrp="1"/>
          </p:cNvSpPr>
          <p:nvPr>
            <p:ph type="ctrTitle"/>
          </p:nvPr>
        </p:nvSpPr>
        <p:spPr/>
        <p:txBody>
          <a:bodyPr/>
          <a:lstStyle/>
          <a:p>
            <a:r>
              <a:rPr lang="en-US" dirty="0"/>
              <a:t>VIEWMODEL</a:t>
            </a:r>
          </a:p>
        </p:txBody>
      </p:sp>
      <p:sp>
        <p:nvSpPr>
          <p:cNvPr id="4" name="Subtitle 3">
            <a:extLst>
              <a:ext uri="{FF2B5EF4-FFF2-40B4-BE49-F238E27FC236}">
                <a16:creationId xmlns:a16="http://schemas.microsoft.com/office/drawing/2014/main" id="{1AAB9225-B3F5-4E6F-8B27-285D093277E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01257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What ViewModel is</a:t>
            </a:r>
            <a:endParaRPr lang="en-GB" dirty="0"/>
          </a:p>
        </p:txBody>
      </p:sp>
      <p:sp>
        <p:nvSpPr>
          <p:cNvPr id="3" name="Content Placeholder 2"/>
          <p:cNvSpPr>
            <a:spLocks noGrp="1"/>
          </p:cNvSpPr>
          <p:nvPr>
            <p:ph idx="1"/>
          </p:nvPr>
        </p:nvSpPr>
        <p:spPr>
          <a:xfrm>
            <a:off x="1828800" y="928064"/>
            <a:ext cx="8229600" cy="1219200"/>
          </a:xfrm>
        </p:spPr>
        <p:txBody>
          <a:bodyPr/>
          <a:lstStyle/>
          <a:p>
            <a:r>
              <a:rPr lang="en-US" sz="2400" dirty="0"/>
              <a:t>In ASP.NET Core MVC, </a:t>
            </a:r>
            <a:r>
              <a:rPr lang="en-US" sz="2400" dirty="0" err="1"/>
              <a:t>ViewModels</a:t>
            </a:r>
            <a:r>
              <a:rPr lang="en-US" sz="2400" dirty="0"/>
              <a:t> are used to shape multiple entities from one or more models into a single object. This conversion into single object provides us better optimization. </a:t>
            </a:r>
            <a:endParaRPr lang="en-GB"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2057400"/>
            <a:ext cx="5548176" cy="2819400"/>
          </a:xfrm>
          <a:prstGeom prst="rect">
            <a:avLst/>
          </a:prstGeom>
        </p:spPr>
      </p:pic>
      <p:sp>
        <p:nvSpPr>
          <p:cNvPr id="5" name="Content Placeholder 2"/>
          <p:cNvSpPr txBox="1">
            <a:spLocks/>
          </p:cNvSpPr>
          <p:nvPr/>
        </p:nvSpPr>
        <p:spPr bwMode="auto">
          <a:xfrm>
            <a:off x="1943100" y="4982496"/>
            <a:ext cx="81915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a:lstStyle>
          <a:p>
            <a:r>
              <a:rPr lang="en-US" sz="2400" dirty="0"/>
              <a:t>if we want to display more than one Model into a single View, we have to pass a </a:t>
            </a:r>
            <a:r>
              <a:rPr lang="en-US" sz="2400" dirty="0" err="1"/>
              <a:t>ViewModel</a:t>
            </a:r>
            <a:r>
              <a:rPr lang="en-US" sz="2400" dirty="0"/>
              <a:t> to that View, so that we can take benefits of both the models into a single object.</a:t>
            </a:r>
            <a:endParaRPr lang="en-GB" sz="2400" kern="0" dirty="0"/>
          </a:p>
        </p:txBody>
      </p:sp>
    </p:spTree>
    <p:extLst>
      <p:ext uri="{BB962C8B-B14F-4D97-AF65-F5344CB8AC3E}">
        <p14:creationId xmlns:p14="http://schemas.microsoft.com/office/powerpoint/2010/main" val="3316525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Advantages of Using ViewModel</a:t>
            </a:r>
            <a:endParaRPr lang="en-GB" dirty="0"/>
          </a:p>
        </p:txBody>
      </p:sp>
      <p:sp>
        <p:nvSpPr>
          <p:cNvPr id="3" name="Content Placeholder 2"/>
          <p:cNvSpPr>
            <a:spLocks noGrp="1"/>
          </p:cNvSpPr>
          <p:nvPr>
            <p:ph idx="1"/>
          </p:nvPr>
        </p:nvSpPr>
        <p:spPr>
          <a:xfrm>
            <a:off x="1676400" y="1004894"/>
            <a:ext cx="8839200" cy="5483939"/>
          </a:xfrm>
        </p:spPr>
        <p:txBody>
          <a:bodyPr>
            <a:normAutofit lnSpcReduction="10000"/>
          </a:bodyPr>
          <a:lstStyle/>
          <a:p>
            <a:r>
              <a:rPr lang="en-US" dirty="0"/>
              <a:t>Remove Logic from View</a:t>
            </a:r>
          </a:p>
          <a:p>
            <a:pPr lvl="1"/>
            <a:r>
              <a:rPr lang="en-US" dirty="0"/>
              <a:t>Without view model, the if-else logic that displays product rating as number of * (the example in Slide 8) will be written in the view.</a:t>
            </a:r>
          </a:p>
          <a:p>
            <a:pPr lvl="1"/>
            <a:r>
              <a:rPr lang="en-US" dirty="0"/>
              <a:t>Separation of Concern - a view should focuses on the UI and not containing too much programming logic. </a:t>
            </a:r>
          </a:p>
          <a:p>
            <a:r>
              <a:rPr lang="en-US" dirty="0"/>
              <a:t>Security</a:t>
            </a:r>
          </a:p>
          <a:p>
            <a:pPr lvl="1"/>
            <a:r>
              <a:rPr lang="en-US" dirty="0" err="1"/>
              <a:t>ViewModel</a:t>
            </a:r>
            <a:r>
              <a:rPr lang="en-US" dirty="0"/>
              <a:t> only contains properties required for a view display and hence can hide the potentially dangerous properties like </a:t>
            </a:r>
            <a:r>
              <a:rPr lang="en-US" dirty="0" err="1"/>
              <a:t>UserRole</a:t>
            </a:r>
            <a:r>
              <a:rPr lang="en-US" dirty="0"/>
              <a:t>, </a:t>
            </a:r>
            <a:r>
              <a:rPr lang="en-US" dirty="0" err="1"/>
              <a:t>IsAdmin</a:t>
            </a:r>
            <a:r>
              <a:rPr lang="en-US" dirty="0"/>
              <a:t> that may be present in domain models.</a:t>
            </a:r>
          </a:p>
          <a:p>
            <a:r>
              <a:rPr lang="en-US" dirty="0"/>
              <a:t>Loose Coupling</a:t>
            </a:r>
          </a:p>
          <a:p>
            <a:pPr lvl="1"/>
            <a:r>
              <a:rPr lang="en-US" dirty="0" err="1"/>
              <a:t>ViewModel</a:t>
            </a:r>
            <a:r>
              <a:rPr lang="en-US" dirty="0"/>
              <a:t> reduces coupling between data layer and presentation layer.  If a domain model is changed, it only affect the code that maps between that domain model and the </a:t>
            </a:r>
            <a:r>
              <a:rPr lang="en-US" dirty="0" err="1"/>
              <a:t>ViewModel</a:t>
            </a:r>
            <a:r>
              <a:rPr lang="en-US" dirty="0"/>
              <a:t>.</a:t>
            </a:r>
            <a:endParaRPr lang="en-US" sz="2800" dirty="0"/>
          </a:p>
          <a:p>
            <a:pPr marL="457200" lvl="1" indent="0">
              <a:buNone/>
            </a:pPr>
            <a:endParaRPr lang="en-US" dirty="0"/>
          </a:p>
          <a:p>
            <a:pPr marL="457200" lvl="1" indent="0">
              <a:buNone/>
            </a:pPr>
            <a:endParaRPr lang="en-US" dirty="0"/>
          </a:p>
          <a:p>
            <a:endParaRPr lang="en-GB" dirty="0"/>
          </a:p>
        </p:txBody>
      </p:sp>
    </p:spTree>
    <p:extLst>
      <p:ext uri="{BB962C8B-B14F-4D97-AF65-F5344CB8AC3E}">
        <p14:creationId xmlns:p14="http://schemas.microsoft.com/office/powerpoint/2010/main" val="1209949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Where we should use ViewModel?</a:t>
            </a:r>
            <a:endParaRPr lang="en-GB" dirty="0"/>
          </a:p>
        </p:txBody>
      </p:sp>
      <p:sp>
        <p:nvSpPr>
          <p:cNvPr id="3" name="Content Placeholder 2"/>
          <p:cNvSpPr>
            <a:spLocks noGrp="1"/>
          </p:cNvSpPr>
          <p:nvPr>
            <p:ph idx="1"/>
          </p:nvPr>
        </p:nvSpPr>
        <p:spPr>
          <a:xfrm>
            <a:off x="2019300" y="1134140"/>
            <a:ext cx="8153400" cy="5410200"/>
          </a:xfrm>
        </p:spPr>
        <p:txBody>
          <a:bodyPr/>
          <a:lstStyle/>
          <a:p>
            <a:r>
              <a:rPr lang="en-US" dirty="0"/>
              <a:t>We can use </a:t>
            </a:r>
            <a:r>
              <a:rPr lang="en-US" dirty="0" err="1"/>
              <a:t>ViewModel</a:t>
            </a:r>
            <a:r>
              <a:rPr lang="en-US" dirty="0"/>
              <a:t> in the following scenarios:</a:t>
            </a:r>
          </a:p>
          <a:p>
            <a:pPr lvl="1"/>
            <a:r>
              <a:rPr lang="en-US" dirty="0"/>
              <a:t>Managing or creating dropdown lists for a specific entity</a:t>
            </a:r>
          </a:p>
          <a:p>
            <a:pPr lvl="1"/>
            <a:r>
              <a:rPr lang="en-US" dirty="0"/>
              <a:t>Creating Master-Details View in data-driven websites</a:t>
            </a:r>
          </a:p>
          <a:p>
            <a:pPr lvl="1"/>
            <a:r>
              <a:rPr lang="en-US" dirty="0"/>
              <a:t>Create real data with paging information in same group</a:t>
            </a:r>
          </a:p>
          <a:p>
            <a:pPr lvl="1"/>
            <a:r>
              <a:rPr lang="en-US" dirty="0"/>
              <a:t>Used in a website to show user profile widget</a:t>
            </a:r>
          </a:p>
          <a:p>
            <a:pPr lvl="1"/>
            <a:r>
              <a:rPr lang="en-US" dirty="0"/>
              <a:t>Dashboards which includes different source of data</a:t>
            </a:r>
          </a:p>
          <a:p>
            <a:pPr lvl="1"/>
            <a:r>
              <a:rPr lang="en-US" dirty="0"/>
              <a:t>Aggregate data for reporting</a:t>
            </a:r>
          </a:p>
          <a:p>
            <a:pPr marL="457200" lvl="1" indent="0">
              <a:buNone/>
            </a:pPr>
            <a:endParaRPr lang="en-US" dirty="0"/>
          </a:p>
          <a:p>
            <a:endParaRPr lang="en-GB" dirty="0"/>
          </a:p>
        </p:txBody>
      </p:sp>
    </p:spTree>
    <p:extLst>
      <p:ext uri="{BB962C8B-B14F-4D97-AF65-F5344CB8AC3E}">
        <p14:creationId xmlns:p14="http://schemas.microsoft.com/office/powerpoint/2010/main" val="3148597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C76F4-794F-4BA3-9BB5-92FF3CDE9268}"/>
              </a:ext>
            </a:extLst>
          </p:cNvPr>
          <p:cNvSpPr>
            <a:spLocks noGrp="1"/>
          </p:cNvSpPr>
          <p:nvPr>
            <p:ph type="ctrTitle"/>
          </p:nvPr>
        </p:nvSpPr>
        <p:spPr/>
        <p:txBody>
          <a:bodyPr/>
          <a:lstStyle/>
          <a:p>
            <a:r>
              <a:rPr lang="en-US" dirty="0"/>
              <a:t>WEB API</a:t>
            </a:r>
          </a:p>
        </p:txBody>
      </p:sp>
      <p:sp>
        <p:nvSpPr>
          <p:cNvPr id="4" name="Subtitle 3">
            <a:extLst>
              <a:ext uri="{FF2B5EF4-FFF2-40B4-BE49-F238E27FC236}">
                <a16:creationId xmlns:a16="http://schemas.microsoft.com/office/drawing/2014/main" id="{1AAB9225-B3F5-4E6F-8B27-285D093277E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42473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ECFA2-EE55-4EA3-AD5B-7F864840104C}"/>
              </a:ext>
            </a:extLst>
          </p:cNvPr>
          <p:cNvSpPr>
            <a:spLocks noGrp="1"/>
          </p:cNvSpPr>
          <p:nvPr>
            <p:ph type="title"/>
          </p:nvPr>
        </p:nvSpPr>
        <p:spPr/>
        <p:txBody>
          <a:bodyPr/>
          <a:lstStyle/>
          <a:p>
            <a:pPr>
              <a:defRPr/>
            </a:pPr>
            <a:r>
              <a:rPr lang="en-SG" dirty="0"/>
              <a:t>What are APIs?</a:t>
            </a:r>
          </a:p>
        </p:txBody>
      </p:sp>
      <p:sp>
        <p:nvSpPr>
          <p:cNvPr id="23555" name="Content Placeholder 2">
            <a:extLst>
              <a:ext uri="{FF2B5EF4-FFF2-40B4-BE49-F238E27FC236}">
                <a16:creationId xmlns:a16="http://schemas.microsoft.com/office/drawing/2014/main" id="{305740C9-5B30-41F3-8075-403102AD5124}"/>
              </a:ext>
            </a:extLst>
          </p:cNvPr>
          <p:cNvSpPr>
            <a:spLocks noGrp="1" noChangeArrowheads="1"/>
          </p:cNvSpPr>
          <p:nvPr>
            <p:ph idx="1"/>
          </p:nvPr>
        </p:nvSpPr>
        <p:spPr/>
        <p:txBody>
          <a:bodyPr/>
          <a:lstStyle/>
          <a:p>
            <a:r>
              <a:rPr kumimoji="0" lang="en-GB" altLang="en-US" b="0" dirty="0"/>
              <a:t>API (Application Programming Interface)</a:t>
            </a:r>
          </a:p>
          <a:p>
            <a:pPr lvl="1"/>
            <a:r>
              <a:rPr kumimoji="0" lang="en-US" altLang="en-US" b="0" dirty="0"/>
              <a:t>Some kind of interface which has a set of functions that allow programmers to access specific features or data of an application, operating system or other services.</a:t>
            </a:r>
          </a:p>
          <a:p>
            <a:pPr lvl="1"/>
            <a:r>
              <a:rPr kumimoji="0" lang="en-US" altLang="en-US" b="0" dirty="0"/>
              <a:t>APIs are everywhere.</a:t>
            </a:r>
          </a:p>
          <a:p>
            <a:pPr lvl="1"/>
            <a:r>
              <a:rPr kumimoji="0" lang="en-US" altLang="en-US" b="0" dirty="0"/>
              <a:t>Contract provided by one piece of software to another</a:t>
            </a:r>
          </a:p>
          <a:p>
            <a:pPr lvl="1"/>
            <a:r>
              <a:rPr kumimoji="0" lang="en-US" altLang="en-US" b="0" dirty="0"/>
              <a:t>Structured request and response.</a:t>
            </a:r>
            <a:endParaRPr kumimoji="0" lang="en-GB" altLang="en-US" b="0" dirty="0"/>
          </a:p>
          <a:p>
            <a:endParaRPr lang="en-SG"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a:extLst>
              <a:ext uri="{FF2B5EF4-FFF2-40B4-BE49-F238E27FC236}">
                <a16:creationId xmlns:a16="http://schemas.microsoft.com/office/drawing/2014/main" id="{932E909A-AA0B-4CA6-A2FB-C825B3FC8F43}"/>
              </a:ext>
            </a:extLst>
          </p:cNvPr>
          <p:cNvSpPr>
            <a:spLocks noGrp="1" noChangeArrowheads="1"/>
          </p:cNvSpPr>
          <p:nvPr>
            <p:ph type="title"/>
          </p:nvPr>
        </p:nvSpPr>
        <p:spPr/>
        <p:txBody>
          <a:bodyPr/>
          <a:lstStyle/>
          <a:p>
            <a:pPr>
              <a:defRPr/>
            </a:pPr>
            <a:r>
              <a:rPr lang="en-US" altLang="x-none" sz="3200" dirty="0"/>
              <a:t>Understanding REST – Uniform Interface</a:t>
            </a:r>
            <a:endParaRPr lang="en-US" altLang="en-US" sz="3200" dirty="0"/>
          </a:p>
        </p:txBody>
      </p:sp>
      <p:sp>
        <p:nvSpPr>
          <p:cNvPr id="4" name="Rectangle 3">
            <a:extLst>
              <a:ext uri="{FF2B5EF4-FFF2-40B4-BE49-F238E27FC236}">
                <a16:creationId xmlns:a16="http://schemas.microsoft.com/office/drawing/2014/main" id="{1C4508DA-EA62-4AD6-96AE-E70CDE3C3616}"/>
              </a:ext>
            </a:extLst>
          </p:cNvPr>
          <p:cNvSpPr txBox="1">
            <a:spLocks noChangeArrowheads="1"/>
          </p:cNvSpPr>
          <p:nvPr/>
        </p:nvSpPr>
        <p:spPr bwMode="auto">
          <a:xfrm>
            <a:off x="1828800" y="838201"/>
            <a:ext cx="8534400"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a:lstStyle>
          <a:p>
            <a:pPr>
              <a:defRPr/>
            </a:pPr>
            <a:r>
              <a:rPr kumimoji="0" lang="en-US" altLang="en-US" kern="0" dirty="0">
                <a:solidFill>
                  <a:srgbClr val="FF0000"/>
                </a:solidFill>
              </a:rPr>
              <a:t>Request Verbs</a:t>
            </a:r>
            <a:r>
              <a:rPr kumimoji="0" lang="en-US" altLang="en-US" b="0" kern="0" dirty="0">
                <a:solidFill>
                  <a:srgbClr val="FF0000"/>
                </a:solidFill>
              </a:rPr>
              <a:t> </a:t>
            </a:r>
            <a:r>
              <a:rPr kumimoji="0" lang="en-US" altLang="en-US" b="0" kern="0" dirty="0"/>
              <a:t>– HTTP provides 4 basic methods for CRUD (create, read, update, delete) operations:</a:t>
            </a:r>
          </a:p>
          <a:p>
            <a:pPr lvl="1">
              <a:defRPr/>
            </a:pPr>
            <a:r>
              <a:rPr kumimoji="0" lang="en-US" altLang="en-US" kern="0" dirty="0"/>
              <a:t>GET: Retrieve representation of resource from a remote resource</a:t>
            </a:r>
          </a:p>
          <a:p>
            <a:pPr lvl="1">
              <a:defRPr/>
            </a:pPr>
            <a:r>
              <a:rPr kumimoji="0" lang="en-US" altLang="en-US" kern="0" dirty="0"/>
              <a:t>PUT: Update/modify existing resource (or create a new resource) on the remote server</a:t>
            </a:r>
          </a:p>
          <a:p>
            <a:pPr lvl="1">
              <a:defRPr/>
            </a:pPr>
            <a:r>
              <a:rPr kumimoji="0" lang="en-US" altLang="en-US" kern="0" dirty="0"/>
              <a:t>POST: Create a new resource that is sent to the server</a:t>
            </a:r>
          </a:p>
          <a:p>
            <a:pPr lvl="1">
              <a:defRPr/>
            </a:pPr>
            <a:r>
              <a:rPr kumimoji="0" lang="en-US" altLang="en-US" kern="0" dirty="0"/>
              <a:t>DELETE: Delete an existing resource from the remote server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a:extLst>
              <a:ext uri="{FF2B5EF4-FFF2-40B4-BE49-F238E27FC236}">
                <a16:creationId xmlns:a16="http://schemas.microsoft.com/office/drawing/2014/main" id="{A38D0571-1003-4C8E-9550-C7CC1EDF6E96}"/>
              </a:ext>
            </a:extLst>
          </p:cNvPr>
          <p:cNvSpPr>
            <a:spLocks noGrp="1" noChangeArrowheads="1"/>
          </p:cNvSpPr>
          <p:nvPr>
            <p:ph type="title"/>
          </p:nvPr>
        </p:nvSpPr>
        <p:spPr/>
        <p:txBody>
          <a:bodyPr/>
          <a:lstStyle/>
          <a:p>
            <a:pPr>
              <a:defRPr/>
            </a:pPr>
            <a:r>
              <a:rPr lang="en-US" dirty="0"/>
              <a:t>Content Negotiation in Web API</a:t>
            </a:r>
            <a:endParaRPr lang="en-US" altLang="en-US" dirty="0">
              <a:effectLst/>
            </a:endParaRPr>
          </a:p>
        </p:txBody>
      </p:sp>
      <p:sp>
        <p:nvSpPr>
          <p:cNvPr id="4" name="Rectangle 3">
            <a:extLst>
              <a:ext uri="{FF2B5EF4-FFF2-40B4-BE49-F238E27FC236}">
                <a16:creationId xmlns:a16="http://schemas.microsoft.com/office/drawing/2014/main" id="{AED034AA-F820-43DB-8CB0-DC415022521E}"/>
              </a:ext>
            </a:extLst>
          </p:cNvPr>
          <p:cNvSpPr txBox="1">
            <a:spLocks noChangeArrowheads="1"/>
          </p:cNvSpPr>
          <p:nvPr/>
        </p:nvSpPr>
        <p:spPr bwMode="auto">
          <a:xfrm>
            <a:off x="1905000" y="808039"/>
            <a:ext cx="8305800"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a:lstStyle>
          <a:p>
            <a:pPr>
              <a:defRPr/>
            </a:pPr>
            <a:r>
              <a:rPr kumimoji="0" lang="en-US" altLang="en-US" b="0" kern="0" dirty="0"/>
              <a:t>Content Negotiation is the process of selecting the best representation for a given response when there are multiple representations available.</a:t>
            </a:r>
          </a:p>
          <a:p>
            <a:pPr>
              <a:defRPr/>
            </a:pPr>
            <a:r>
              <a:rPr kumimoji="0" lang="en-US" altLang="en-US" b="0" kern="0" dirty="0"/>
              <a:t>For Web API, the usual media type (representation) for a piece of content from a response in the </a:t>
            </a:r>
            <a:r>
              <a:rPr kumimoji="0" lang="en-US" altLang="en-US" kern="0" dirty="0">
                <a:solidFill>
                  <a:srgbClr val="FF0000"/>
                </a:solidFill>
              </a:rPr>
              <a:t>JSON</a:t>
            </a:r>
            <a:r>
              <a:rPr kumimoji="0" lang="en-US" altLang="en-US" b="0" kern="0" dirty="0"/>
              <a:t> (</a:t>
            </a:r>
            <a:r>
              <a:rPr kumimoji="0" lang="en-US" altLang="en-US" b="0" kern="0" dirty="0">
                <a:solidFill>
                  <a:srgbClr val="FF0000"/>
                </a:solidFill>
              </a:rPr>
              <a:t>J</a:t>
            </a:r>
            <a:r>
              <a:rPr kumimoji="0" lang="en-US" altLang="en-US" b="0" kern="0" dirty="0"/>
              <a:t>ava</a:t>
            </a:r>
            <a:r>
              <a:rPr kumimoji="0" lang="en-US" altLang="en-US" b="0" kern="0" dirty="0">
                <a:solidFill>
                  <a:srgbClr val="FF0000"/>
                </a:solidFill>
              </a:rPr>
              <a:t>S</a:t>
            </a:r>
            <a:r>
              <a:rPr kumimoji="0" lang="en-US" altLang="en-US" b="0" kern="0" dirty="0"/>
              <a:t>cript </a:t>
            </a:r>
            <a:r>
              <a:rPr kumimoji="0" lang="en-US" altLang="en-US" b="0" kern="0" dirty="0">
                <a:solidFill>
                  <a:srgbClr val="FF0000"/>
                </a:solidFill>
              </a:rPr>
              <a:t>O</a:t>
            </a:r>
            <a:r>
              <a:rPr kumimoji="0" lang="en-US" altLang="en-US" b="0" kern="0" dirty="0"/>
              <a:t>bject </a:t>
            </a:r>
            <a:r>
              <a:rPr kumimoji="0" lang="en-US" altLang="en-US" b="0" kern="0" dirty="0">
                <a:solidFill>
                  <a:srgbClr val="FF0000"/>
                </a:solidFill>
              </a:rPr>
              <a:t>N</a:t>
            </a:r>
            <a:r>
              <a:rPr kumimoji="0" lang="en-US" altLang="en-US" b="0" kern="0" dirty="0"/>
              <a:t>otation) format.</a:t>
            </a:r>
          </a:p>
          <a:p>
            <a:pPr>
              <a:defRPr/>
            </a:pPr>
            <a:endParaRPr kumimoji="0" lang="en-US" altLang="en-US" b="0" kern="0" dirty="0"/>
          </a:p>
        </p:txBody>
      </p:sp>
      <p:pic>
        <p:nvPicPr>
          <p:cNvPr id="56324" name="Picture 1">
            <a:extLst>
              <a:ext uri="{FF2B5EF4-FFF2-40B4-BE49-F238E27FC236}">
                <a16:creationId xmlns:a16="http://schemas.microsoft.com/office/drawing/2014/main" id="{9A7ACAA2-D3E6-4226-B891-5C92F8866FA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1" y="3911601"/>
            <a:ext cx="7172325"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a:extLst>
              <a:ext uri="{FF2B5EF4-FFF2-40B4-BE49-F238E27FC236}">
                <a16:creationId xmlns:a16="http://schemas.microsoft.com/office/drawing/2014/main" id="{1B396A3B-5464-4AC0-BAEB-454DBEE59EB9}"/>
              </a:ext>
            </a:extLst>
          </p:cNvPr>
          <p:cNvSpPr>
            <a:spLocks noGrp="1" noChangeArrowheads="1"/>
          </p:cNvSpPr>
          <p:nvPr>
            <p:ph type="title"/>
          </p:nvPr>
        </p:nvSpPr>
        <p:spPr/>
        <p:txBody>
          <a:bodyPr/>
          <a:lstStyle/>
          <a:p>
            <a:pPr>
              <a:defRPr/>
            </a:pPr>
            <a:r>
              <a:rPr lang="en-US" dirty="0"/>
              <a:t>Content Negotiation in Web API</a:t>
            </a:r>
            <a:endParaRPr lang="en-US" altLang="en-US" dirty="0">
              <a:effectLst/>
            </a:endParaRPr>
          </a:p>
        </p:txBody>
      </p:sp>
      <p:sp>
        <p:nvSpPr>
          <p:cNvPr id="4" name="Rectangle 3">
            <a:extLst>
              <a:ext uri="{FF2B5EF4-FFF2-40B4-BE49-F238E27FC236}">
                <a16:creationId xmlns:a16="http://schemas.microsoft.com/office/drawing/2014/main" id="{04F9B18B-6954-4D6A-AF5D-597ED3E1C130}"/>
              </a:ext>
            </a:extLst>
          </p:cNvPr>
          <p:cNvSpPr txBox="1">
            <a:spLocks noChangeArrowheads="1"/>
          </p:cNvSpPr>
          <p:nvPr/>
        </p:nvSpPr>
        <p:spPr bwMode="auto">
          <a:xfrm>
            <a:off x="2035175" y="838201"/>
            <a:ext cx="8274050"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a:lstStyle>
          <a:p>
            <a:pPr>
              <a:defRPr/>
            </a:pPr>
            <a:r>
              <a:rPr kumimoji="0" lang="en-US" altLang="en-US" b="0" kern="0" dirty="0"/>
              <a:t>When exchanging data between a browser and a server, the data can only be text.</a:t>
            </a:r>
          </a:p>
          <a:p>
            <a:pPr>
              <a:defRPr/>
            </a:pPr>
            <a:r>
              <a:rPr kumimoji="0" lang="en-US" altLang="en-US" b="0" kern="0" dirty="0"/>
              <a:t>JSON is text, it can easily be sent to and from a server, and used as a data format by any programming language since it is language-independent.</a:t>
            </a:r>
          </a:p>
          <a:p>
            <a:pPr>
              <a:defRPr/>
            </a:pPr>
            <a:r>
              <a:rPr kumimoji="0" lang="en-US" altLang="en-US" b="0" kern="0" dirty="0"/>
              <a:t>The process of converting an object to a JSON text string is called </a:t>
            </a:r>
            <a:r>
              <a:rPr kumimoji="0" lang="en-US" altLang="en-US" kern="0" dirty="0">
                <a:solidFill>
                  <a:srgbClr val="FF0000"/>
                </a:solidFill>
              </a:rPr>
              <a:t>Serialization</a:t>
            </a:r>
            <a:r>
              <a:rPr kumimoji="0" lang="en-US" altLang="en-US" b="0" kern="0" dirty="0"/>
              <a:t>.</a:t>
            </a:r>
          </a:p>
          <a:p>
            <a:pPr>
              <a:defRPr/>
            </a:pPr>
            <a:r>
              <a:rPr kumimoji="0" lang="en-US" altLang="en-US" b="0" kern="0" dirty="0"/>
              <a:t>The process of converting a JSON text string back to an object is called </a:t>
            </a:r>
            <a:r>
              <a:rPr kumimoji="0" lang="en-US" altLang="en-US" kern="0" dirty="0">
                <a:solidFill>
                  <a:srgbClr val="FF0000"/>
                </a:solidFill>
              </a:rPr>
              <a:t>Deserialization</a:t>
            </a:r>
            <a:r>
              <a:rPr kumimoji="0" lang="en-US" altLang="en-US" b="0" kern="0" dirty="0"/>
              <a:t>.</a:t>
            </a:r>
          </a:p>
          <a:p>
            <a:pPr>
              <a:defRPr/>
            </a:pPr>
            <a:endParaRPr kumimoji="0" lang="en-US" altLang="en-US" b="0" kern="0" dirty="0"/>
          </a:p>
          <a:p>
            <a:pPr>
              <a:defRPr/>
            </a:pPr>
            <a:endParaRPr kumimoji="0" lang="en-US" altLang="en-US" b="0" kern="0" dirty="0"/>
          </a:p>
          <a:p>
            <a:pPr>
              <a:defRPr/>
            </a:pPr>
            <a:endParaRPr kumimoji="0" lang="en-US" altLang="en-US" b="0" kern="0" dirty="0"/>
          </a:p>
          <a:p>
            <a:pPr>
              <a:defRPr/>
            </a:pPr>
            <a:endParaRPr kumimoji="0" lang="en-US" altLang="en-US" b="0" kern="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sz="3200" dirty="0"/>
              <a:t>Usage of Query String</a:t>
            </a:r>
            <a:endParaRPr lang="en-SG" altLang="en-US" sz="3200" dirty="0"/>
          </a:p>
        </p:txBody>
      </p:sp>
      <p:sp>
        <p:nvSpPr>
          <p:cNvPr id="68611" name="Content Placeholder 2"/>
          <p:cNvSpPr>
            <a:spLocks noGrp="1"/>
          </p:cNvSpPr>
          <p:nvPr>
            <p:ph idx="1"/>
          </p:nvPr>
        </p:nvSpPr>
        <p:spPr>
          <a:xfrm>
            <a:off x="1981200" y="914400"/>
            <a:ext cx="8229600" cy="5181600"/>
          </a:xfrm>
        </p:spPr>
        <p:txBody>
          <a:bodyPr/>
          <a:lstStyle/>
          <a:p>
            <a:r>
              <a:rPr lang="en-US" altLang="en-US" dirty="0">
                <a:latin typeface="Arial Narrow" panose="020B0606020202030204" pitchFamily="34" charset="0"/>
                <a:cs typeface="Segoe UI" panose="020B0502040204020203" pitchFamily="34" charset="0"/>
              </a:rPr>
              <a:t>Query String is a convenient way </a:t>
            </a:r>
            <a:r>
              <a:rPr lang="en-SG" altLang="en-US" dirty="0">
                <a:latin typeface="Arial Narrow" panose="020B0606020202030204" pitchFamily="34" charset="0"/>
                <a:cs typeface="Segoe UI" panose="020B0502040204020203" pitchFamily="34" charset="0"/>
              </a:rPr>
              <a:t>of </a:t>
            </a:r>
            <a:r>
              <a:rPr lang="en-SG" altLang="en-US" dirty="0">
                <a:solidFill>
                  <a:srgbClr val="FF0000"/>
                </a:solidFill>
                <a:latin typeface="Arial Narrow" panose="020B0606020202030204" pitchFamily="34" charset="0"/>
                <a:cs typeface="Segoe UI" panose="020B0502040204020203" pitchFamily="34" charset="0"/>
              </a:rPr>
              <a:t>transferring small amounts of information between requests</a:t>
            </a:r>
            <a:r>
              <a:rPr lang="en-SG" altLang="en-US" dirty="0">
                <a:latin typeface="Arial Narrow" panose="020B0606020202030204" pitchFamily="34" charset="0"/>
                <a:cs typeface="Segoe UI" panose="020B0502040204020203" pitchFamily="34" charset="0"/>
              </a:rPr>
              <a:t>.</a:t>
            </a:r>
            <a:r>
              <a:rPr lang="en-US" dirty="0"/>
              <a:t> This is useful when you want to embed a hyperlink in email or social networks, with some data (e.g. user name) required to open a web page. </a:t>
            </a:r>
          </a:p>
          <a:p>
            <a:r>
              <a:rPr lang="en-US" dirty="0"/>
              <a:t>URL query strings are public (can be seen from the address bar of web browser), </a:t>
            </a:r>
            <a:r>
              <a:rPr lang="en-US" dirty="0">
                <a:solidFill>
                  <a:srgbClr val="FF0000"/>
                </a:solidFill>
              </a:rPr>
              <a:t>never use query strings for sensitive data (e.g. password, identity number)</a:t>
            </a:r>
            <a:r>
              <a:rPr lang="en-US" dirty="0"/>
              <a:t>.</a:t>
            </a:r>
            <a:endParaRPr lang="en-SG" altLang="en-US" dirty="0">
              <a:latin typeface="Arial Narrow" panose="020B0606020202030204" pitchFamily="34" charset="0"/>
              <a:cs typeface="Segoe UI" panose="020B0502040204020203" pitchFamily="34" charset="0"/>
            </a:endParaRPr>
          </a:p>
        </p:txBody>
      </p:sp>
      <p:sp>
        <p:nvSpPr>
          <p:cNvPr id="4" name="TextBox 1"/>
          <p:cNvSpPr txBox="1">
            <a:spLocks noChangeArrowheads="1"/>
          </p:cNvSpPr>
          <p:nvPr/>
        </p:nvSpPr>
        <p:spPr bwMode="auto">
          <a:xfrm>
            <a:off x="1981200" y="5334000"/>
            <a:ext cx="8229600" cy="400110"/>
          </a:xfrm>
          <a:prstGeom prst="rect">
            <a:avLst/>
          </a:prstGeom>
          <a:solidFill>
            <a:srgbClr val="CCFFFF"/>
          </a:solidFill>
          <a:ln w="9525">
            <a:solidFill>
              <a:schemeClr val="tx1"/>
            </a:solidFill>
            <a:miter lim="800000"/>
            <a:headEnd/>
            <a:tailEnd/>
          </a:ln>
        </p:spPr>
        <p:txBody>
          <a:bodyPr wrap="square">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r>
              <a:rPr kumimoji="0" lang="en-US" altLang="en-US" sz="2000" dirty="0">
                <a:solidFill>
                  <a:srgbClr val="FA0000"/>
                </a:solidFill>
                <a:latin typeface="Segoe UI" panose="020B0502040204020203" pitchFamily="34" charset="0"/>
                <a:cs typeface="Segoe UI" panose="020B0502040204020203" pitchFamily="34" charset="0"/>
              </a:rPr>
              <a:t>Note</a:t>
            </a:r>
            <a:r>
              <a:rPr kumimoji="0" lang="en-US" altLang="en-US" sz="2000" b="0" dirty="0">
                <a:solidFill>
                  <a:srgbClr val="FA0000"/>
                </a:solidFill>
                <a:latin typeface="Segoe UI" panose="020B0502040204020203" pitchFamily="34" charset="0"/>
                <a:cs typeface="Segoe UI" panose="020B0502040204020203" pitchFamily="34" charset="0"/>
              </a:rPr>
              <a:t>: </a:t>
            </a:r>
            <a:r>
              <a:rPr kumimoji="0" lang="en-US" altLang="en-US" sz="2000" dirty="0">
                <a:solidFill>
                  <a:srgbClr val="000000"/>
                </a:solidFill>
                <a:latin typeface="Segoe UI" panose="020B0502040204020203" pitchFamily="34" charset="0"/>
                <a:cs typeface="Segoe UI" panose="020B0502040204020203" pitchFamily="34" charset="0"/>
              </a:rPr>
              <a:t>Query String is limited by the space in browser's address bar. </a:t>
            </a:r>
          </a:p>
        </p:txBody>
      </p:sp>
    </p:spTree>
    <p:extLst>
      <p:ext uri="{BB962C8B-B14F-4D97-AF65-F5344CB8AC3E}">
        <p14:creationId xmlns:p14="http://schemas.microsoft.com/office/powerpoint/2010/main" val="3232573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What is Session State?</a:t>
            </a:r>
          </a:p>
        </p:txBody>
      </p:sp>
      <p:sp>
        <p:nvSpPr>
          <p:cNvPr id="41987" name="Rectangle 4"/>
          <p:cNvSpPr>
            <a:spLocks noChangeArrowheads="1"/>
          </p:cNvSpPr>
          <p:nvPr/>
        </p:nvSpPr>
        <p:spPr bwMode="auto">
          <a:xfrm>
            <a:off x="1905000" y="914400"/>
            <a:ext cx="8382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buClr>
                <a:srgbClr val="000000"/>
              </a:buClr>
            </a:pPr>
            <a:r>
              <a:rPr lang="en-US" altLang="en-US" sz="2800" dirty="0">
                <a:solidFill>
                  <a:srgbClr val="000000"/>
                </a:solidFill>
                <a:latin typeface="+mn-lt"/>
                <a:cs typeface="Segoe UI" panose="020B0502040204020203" pitchFamily="34" charset="0"/>
              </a:rPr>
              <a:t>Can store </a:t>
            </a:r>
            <a:r>
              <a:rPr lang="en-US" altLang="en-US" sz="2800" u="sng" dirty="0">
                <a:solidFill>
                  <a:srgbClr val="000000"/>
                </a:solidFill>
                <a:latin typeface="+mn-lt"/>
                <a:cs typeface="Segoe UI" panose="020B0502040204020203" pitchFamily="34" charset="0"/>
              </a:rPr>
              <a:t>values</a:t>
            </a:r>
            <a:r>
              <a:rPr lang="en-US" altLang="en-US" sz="2800" dirty="0">
                <a:solidFill>
                  <a:srgbClr val="000000"/>
                </a:solidFill>
                <a:latin typeface="+mn-lt"/>
                <a:cs typeface="Segoe UI" panose="020B0502040204020203" pitchFamily="34" charset="0"/>
              </a:rPr>
              <a:t> that need to be persisted for the </a:t>
            </a:r>
            <a:r>
              <a:rPr lang="en-US" altLang="en-US" sz="2800" dirty="0">
                <a:solidFill>
                  <a:srgbClr val="FF0000"/>
                </a:solidFill>
                <a:latin typeface="+mn-lt"/>
                <a:cs typeface="Segoe UI" panose="020B0502040204020203" pitchFamily="34" charset="0"/>
              </a:rPr>
              <a:t>full duration</a:t>
            </a:r>
            <a:r>
              <a:rPr lang="en-US" altLang="en-US" sz="2800" dirty="0">
                <a:solidFill>
                  <a:srgbClr val="000000"/>
                </a:solidFill>
                <a:latin typeface="+mn-lt"/>
                <a:cs typeface="Segoe UI" panose="020B0502040204020203" pitchFamily="34" charset="0"/>
              </a:rPr>
              <a:t> of a user's session</a:t>
            </a:r>
          </a:p>
          <a:p>
            <a:pPr lvl="1">
              <a:buClr>
                <a:srgbClr val="000000"/>
              </a:buClr>
              <a:buSzPct val="140000"/>
            </a:pPr>
            <a:r>
              <a:rPr lang="en-US" altLang="en-US" sz="2400" b="0" dirty="0">
                <a:latin typeface="+mn-lt"/>
                <a:cs typeface="Segoe UI" panose="020B0502040204020203" pitchFamily="34" charset="0"/>
              </a:rPr>
              <a:t>These variables are </a:t>
            </a:r>
            <a:r>
              <a:rPr lang="en-US" altLang="en-US" sz="2400" b="0" u="sng" dirty="0">
                <a:latin typeface="+mn-lt"/>
                <a:cs typeface="Segoe UI" panose="020B0502040204020203" pitchFamily="34" charset="0"/>
              </a:rPr>
              <a:t>unique</a:t>
            </a:r>
            <a:r>
              <a:rPr lang="en-US" altLang="en-US" sz="2400" b="0" dirty="0">
                <a:latin typeface="+mn-lt"/>
                <a:cs typeface="Segoe UI" panose="020B0502040204020203" pitchFamily="34" charset="0"/>
              </a:rPr>
              <a:t> to each user session and </a:t>
            </a:r>
            <a:r>
              <a:rPr lang="en-US" altLang="en-US" sz="2400" b="0" dirty="0">
                <a:solidFill>
                  <a:srgbClr val="FF0000"/>
                </a:solidFill>
                <a:latin typeface="+mn-lt"/>
                <a:cs typeface="Segoe UI" panose="020B0502040204020203" pitchFamily="34" charset="0"/>
              </a:rPr>
              <a:t>can be accessed in any MVC controller or view </a:t>
            </a:r>
            <a:r>
              <a:rPr lang="en-US" altLang="en-US" sz="2400" b="0" dirty="0">
                <a:latin typeface="+mn-lt"/>
                <a:cs typeface="Segoe UI" panose="020B0502040204020203" pitchFamily="34" charset="0"/>
              </a:rPr>
              <a:t>within an application</a:t>
            </a:r>
          </a:p>
          <a:p>
            <a:pPr lvl="1">
              <a:buClr>
                <a:srgbClr val="000000"/>
              </a:buClr>
              <a:buSzPct val="140000"/>
            </a:pPr>
            <a:r>
              <a:rPr lang="en-US" altLang="en-US" sz="2400" b="0" dirty="0">
                <a:latin typeface="+mn-lt"/>
                <a:cs typeface="Segoe UI" panose="020B0502040204020203" pitchFamily="34" charset="0"/>
              </a:rPr>
              <a:t>E.g. store user-specific data if a user needs to go through a multistep process to register at a web application</a:t>
            </a:r>
          </a:p>
          <a:p>
            <a:pPr>
              <a:buClr>
                <a:srgbClr val="000000"/>
              </a:buClr>
            </a:pPr>
            <a:r>
              <a:rPr lang="en-US" altLang="en-US" sz="2800" dirty="0">
                <a:solidFill>
                  <a:srgbClr val="000000"/>
                </a:solidFill>
                <a:latin typeface="+mn-lt"/>
                <a:cs typeface="Segoe UI" panose="020B0502040204020203" pitchFamily="34" charset="0"/>
              </a:rPr>
              <a:t>Can set and access session information from within an ASP.NET Core application</a:t>
            </a:r>
          </a:p>
          <a:p>
            <a:pPr lvl="1">
              <a:buClr>
                <a:srgbClr val="000000"/>
              </a:buClr>
              <a:buSzPct val="140000"/>
            </a:pPr>
            <a:r>
              <a:rPr lang="en-US" altLang="en-US" sz="2400" b="0" dirty="0">
                <a:latin typeface="+mn-lt"/>
                <a:cs typeface="Segoe UI" panose="020B0502040204020203" pitchFamily="34" charset="0"/>
              </a:rPr>
              <a:t>Session is kept within the process memory in the </a:t>
            </a:r>
            <a:r>
              <a:rPr lang="en-US" altLang="en-US" sz="2400" b="0" u="sng" dirty="0">
                <a:latin typeface="+mn-lt"/>
                <a:cs typeface="Segoe UI" panose="020B0502040204020203" pitchFamily="34" charset="0"/>
              </a:rPr>
              <a:t>server</a:t>
            </a:r>
            <a:r>
              <a:rPr lang="en-US" altLang="en-US" sz="2400" b="0" dirty="0">
                <a:latin typeface="+mn-lt"/>
                <a:cs typeface="Segoe UI" panose="020B0502040204020203" pitchFamily="34" charset="0"/>
              </a:rPr>
              <a:t>, or in a database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dirty="0">
                <a:effectLst/>
              </a:rPr>
              <a:t>Establishment &amp; Expiry of Session</a:t>
            </a:r>
            <a:endParaRPr lang="en-US" dirty="0"/>
          </a:p>
        </p:txBody>
      </p:sp>
      <p:sp>
        <p:nvSpPr>
          <p:cNvPr id="4" name="Rectangle 3"/>
          <p:cNvSpPr txBox="1">
            <a:spLocks noChangeArrowheads="1"/>
          </p:cNvSpPr>
          <p:nvPr/>
        </p:nvSpPr>
        <p:spPr bwMode="auto">
          <a:xfrm>
            <a:off x="1905000" y="1066800"/>
            <a:ext cx="8305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a:lstStyle>
          <a:p>
            <a:pPr>
              <a:defRPr/>
            </a:pPr>
            <a:r>
              <a:rPr lang="en-US" altLang="en-US" sz="2800" kern="0" dirty="0">
                <a:cs typeface="Segoe UI" panose="020B0502040204020203" pitchFamily="34" charset="0"/>
              </a:rPr>
              <a:t>When is a session established?</a:t>
            </a:r>
          </a:p>
          <a:p>
            <a:pPr lvl="1">
              <a:defRPr/>
            </a:pPr>
            <a:r>
              <a:rPr lang="en-US" altLang="en-US" sz="2400" b="0" kern="0" dirty="0">
                <a:solidFill>
                  <a:srgbClr val="0000FF"/>
                </a:solidFill>
                <a:cs typeface="Segoe UI" panose="020B0502040204020203" pitchFamily="34" charset="0"/>
              </a:rPr>
              <a:t>A new session is established when a page is requested first time from a website</a:t>
            </a:r>
          </a:p>
          <a:p>
            <a:pPr lvl="1">
              <a:defRPr/>
            </a:pPr>
            <a:r>
              <a:rPr lang="en-US" altLang="en-US" sz="2400" b="0" kern="0" dirty="0">
                <a:solidFill>
                  <a:srgbClr val="0000FF"/>
                </a:solidFill>
                <a:cs typeface="Segoe UI" panose="020B0502040204020203" pitchFamily="34" charset="0"/>
              </a:rPr>
              <a:t>Same session is re-used every time you hit another page</a:t>
            </a:r>
            <a:endParaRPr lang="en-US" altLang="en-US" sz="2400" b="0" kern="0" dirty="0">
              <a:cs typeface="Segoe UI" panose="020B0502040204020203" pitchFamily="34" charset="0"/>
            </a:endParaRPr>
          </a:p>
          <a:p>
            <a:pPr>
              <a:defRPr/>
            </a:pPr>
            <a:r>
              <a:rPr lang="en-US" altLang="en-US" sz="2800" kern="0" dirty="0">
                <a:cs typeface="Segoe UI" panose="020B0502040204020203" pitchFamily="34" charset="0"/>
              </a:rPr>
              <a:t>When does a session expire?</a:t>
            </a:r>
          </a:p>
          <a:p>
            <a:pPr lvl="1">
              <a:defRPr/>
            </a:pPr>
            <a:r>
              <a:rPr lang="en-US" altLang="en-US" sz="2400" b="0" kern="0" dirty="0">
                <a:solidFill>
                  <a:srgbClr val="0000FF"/>
                </a:solidFill>
                <a:cs typeface="Segoe UI" panose="020B0502040204020203" pitchFamily="34" charset="0"/>
              </a:rPr>
              <a:t>User ends his session by logging out, clearing the Session ID which is stored as a cookie in the web client.</a:t>
            </a:r>
          </a:p>
          <a:p>
            <a:pPr lvl="1">
              <a:defRPr/>
            </a:pPr>
            <a:r>
              <a:rPr lang="en-US" altLang="en-US" sz="2400" b="0" kern="0" dirty="0">
                <a:solidFill>
                  <a:srgbClr val="0000FF"/>
                </a:solidFill>
                <a:cs typeface="Segoe UI" panose="020B0502040204020203" pitchFamily="34" charset="0"/>
              </a:rPr>
              <a:t>If browser does not request a page from the server for a ‘specified’ period of time (</a:t>
            </a:r>
            <a:r>
              <a:rPr lang="en-US" altLang="en-US" sz="2400" b="0" kern="0" dirty="0">
                <a:solidFill>
                  <a:srgbClr val="FF0000"/>
                </a:solidFill>
                <a:cs typeface="Segoe UI" panose="020B0502040204020203" pitchFamily="34" charset="0"/>
              </a:rPr>
              <a:t>time out</a:t>
            </a:r>
            <a:r>
              <a:rPr lang="en-US" altLang="en-US" sz="2400" b="0" kern="0" dirty="0">
                <a:solidFill>
                  <a:srgbClr val="0000FF"/>
                </a:solidFill>
                <a:cs typeface="Segoe UI" panose="020B0502040204020203" pitchFamily="34" charset="0"/>
              </a:rPr>
              <a:t>, default is 20 minutes).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Configure Session State</a:t>
            </a:r>
          </a:p>
        </p:txBody>
      </p:sp>
      <p:sp>
        <p:nvSpPr>
          <p:cNvPr id="4" name="Rectangle 3"/>
          <p:cNvSpPr txBox="1">
            <a:spLocks noChangeArrowheads="1"/>
          </p:cNvSpPr>
          <p:nvPr/>
        </p:nvSpPr>
        <p:spPr bwMode="auto">
          <a:xfrm>
            <a:off x="1905000" y="809625"/>
            <a:ext cx="8382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a:lstStyle>
          <a:p>
            <a:pPr>
              <a:defRPr/>
            </a:pPr>
            <a:r>
              <a:rPr lang="en-US" altLang="en-US" sz="2800" kern="0" dirty="0">
                <a:cs typeface="Segoe UI" panose="020B0502040204020203" pitchFamily="34" charset="0"/>
              </a:rPr>
              <a:t>To use Session state in your application, you must configure the required Session services, the Session middleware and a distributed cache implementation.</a:t>
            </a:r>
          </a:p>
          <a:p>
            <a:pPr>
              <a:defRPr/>
            </a:pPr>
            <a:r>
              <a:rPr lang="en-US" altLang="en-US" sz="2800" kern="0" dirty="0">
                <a:cs typeface="Segoe UI" panose="020B0502040204020203" pitchFamily="34" charset="0"/>
              </a:rPr>
              <a:t>In </a:t>
            </a:r>
            <a:r>
              <a:rPr lang="en-US" altLang="en-US" sz="2800" kern="0" dirty="0" err="1">
                <a:cs typeface="Segoe UI" panose="020B0502040204020203" pitchFamily="34" charset="0"/>
              </a:rPr>
              <a:t>Startup.cs</a:t>
            </a:r>
            <a:r>
              <a:rPr lang="en-US" altLang="en-US" sz="2800" kern="0" dirty="0">
                <a:cs typeface="Segoe UI" panose="020B0502040204020203" pitchFamily="34" charset="0"/>
              </a:rPr>
              <a:t> file: </a:t>
            </a:r>
            <a:r>
              <a:rPr lang="en-US" altLang="en-US" sz="2800" b="0" kern="0" dirty="0">
                <a:cs typeface="Calibri" panose="020F0502020204030204" pitchFamily="34" charset="0"/>
              </a:rPr>
              <a:t>  </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1" y="3048000"/>
            <a:ext cx="6042971" cy="2758582"/>
          </a:xfrm>
          <a:prstGeom prst="rect">
            <a:avLst/>
          </a:prstGeom>
        </p:spPr>
      </p:pic>
    </p:spTree>
    <p:extLst>
      <p:ext uri="{BB962C8B-B14F-4D97-AF65-F5344CB8AC3E}">
        <p14:creationId xmlns:p14="http://schemas.microsoft.com/office/powerpoint/2010/main" val="2090644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Configure Session State</a:t>
            </a:r>
          </a:p>
        </p:txBody>
      </p:sp>
      <p:sp>
        <p:nvSpPr>
          <p:cNvPr id="4" name="Rectangle 3"/>
          <p:cNvSpPr txBox="1">
            <a:spLocks noChangeArrowheads="1"/>
          </p:cNvSpPr>
          <p:nvPr/>
        </p:nvSpPr>
        <p:spPr bwMode="auto">
          <a:xfrm>
            <a:off x="1905000" y="838200"/>
            <a:ext cx="8382000" cy="5378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a:lstStyle>
          <a:p>
            <a:pPr>
              <a:defRPr/>
            </a:pPr>
            <a:r>
              <a:rPr lang="en-US" altLang="en-US" sz="2800" kern="0" dirty="0">
                <a:cs typeface="Segoe UI" panose="020B0502040204020203" pitchFamily="34" charset="0"/>
              </a:rPr>
              <a:t>In </a:t>
            </a:r>
            <a:r>
              <a:rPr lang="en-US" altLang="en-US" sz="2800" kern="0" dirty="0" err="1">
                <a:cs typeface="Segoe UI" panose="020B0502040204020203" pitchFamily="34" charset="0"/>
              </a:rPr>
              <a:t>Startup.cs</a:t>
            </a:r>
            <a:r>
              <a:rPr lang="en-US" altLang="en-US" sz="2800" kern="0" dirty="0">
                <a:cs typeface="Segoe UI" panose="020B0502040204020203" pitchFamily="34" charset="0"/>
              </a:rPr>
              <a:t> file: </a:t>
            </a:r>
            <a:r>
              <a:rPr lang="en-US" altLang="en-US" sz="2800" b="0" kern="0" dirty="0">
                <a:cs typeface="Calibri" panose="020F0502020204030204" pitchFamily="34" charset="0"/>
              </a:rPr>
              <a:t>  </a:t>
            </a: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4340" y="1371601"/>
            <a:ext cx="6223320" cy="4419827"/>
          </a:xfrm>
          <a:prstGeom prst="rect">
            <a:avLst/>
          </a:prstGeom>
        </p:spPr>
      </p:pic>
    </p:spTree>
    <p:extLst>
      <p:ext uri="{BB962C8B-B14F-4D97-AF65-F5344CB8AC3E}">
        <p14:creationId xmlns:p14="http://schemas.microsoft.com/office/powerpoint/2010/main" val="363973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How to Set a Value in Session State?</a:t>
            </a:r>
          </a:p>
        </p:txBody>
      </p:sp>
      <p:sp>
        <p:nvSpPr>
          <p:cNvPr id="4" name="Rectangle 3"/>
          <p:cNvSpPr txBox="1">
            <a:spLocks noChangeArrowheads="1"/>
          </p:cNvSpPr>
          <p:nvPr/>
        </p:nvSpPr>
        <p:spPr bwMode="auto">
          <a:xfrm>
            <a:off x="1828800" y="734127"/>
            <a:ext cx="8382000" cy="950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a:lstStyle>
          <a:p>
            <a:pPr>
              <a:defRPr/>
            </a:pPr>
            <a:r>
              <a:rPr lang="en-US" altLang="en-US" sz="2800" kern="0" dirty="0">
                <a:cs typeface="Segoe UI" panose="020B0502040204020203" pitchFamily="34" charset="0"/>
              </a:rPr>
              <a:t>Set a value for session state in a controller’s action, via the </a:t>
            </a:r>
            <a:r>
              <a:rPr lang="en-US" altLang="en-US" sz="2400" kern="0" dirty="0" err="1">
                <a:latin typeface="Consolas" panose="020B0609020204030204" pitchFamily="49" charset="0"/>
                <a:cs typeface="Segoe UI" panose="020B0502040204020203" pitchFamily="34" charset="0"/>
              </a:rPr>
              <a:t>HttpContext</a:t>
            </a:r>
            <a:r>
              <a:rPr lang="en-US" altLang="en-US" sz="2800" kern="0" dirty="0">
                <a:cs typeface="Segoe UI" panose="020B0502040204020203" pitchFamily="34" charset="0"/>
              </a:rPr>
              <a:t> class:</a:t>
            </a:r>
          </a:p>
          <a:p>
            <a:pPr marL="0" indent="0">
              <a:buNone/>
              <a:defRPr/>
            </a:pPr>
            <a:endParaRPr lang="en-US" altLang="en-US" sz="2800" kern="0" dirty="0">
              <a:cs typeface="Segoe UI" panose="020B0502040204020203" pitchFamily="34" charset="0"/>
            </a:endParaRPr>
          </a:p>
          <a:p>
            <a:pPr marL="0" indent="0">
              <a:buNone/>
              <a:defRPr/>
            </a:pPr>
            <a:endParaRPr lang="en-US" altLang="en-US" sz="2800" kern="0" dirty="0">
              <a:cs typeface="Segoe UI" panose="020B0502040204020203" pitchFamily="34" charset="0"/>
            </a:endParaRPr>
          </a:p>
        </p:txBody>
      </p:sp>
      <p:sp>
        <p:nvSpPr>
          <p:cNvPr id="7" name="TextBox 6"/>
          <p:cNvSpPr txBox="1"/>
          <p:nvPr/>
        </p:nvSpPr>
        <p:spPr>
          <a:xfrm>
            <a:off x="2286000" y="1684396"/>
            <a:ext cx="7772400" cy="4524315"/>
          </a:xfrm>
          <a:prstGeom prst="rect">
            <a:avLst/>
          </a:prstGeom>
          <a:noFill/>
          <a:ln>
            <a:solidFill>
              <a:schemeClr val="tx1"/>
            </a:solidFill>
          </a:ln>
        </p:spPr>
        <p:txBody>
          <a:bodyPr wrap="square" rtlCol="0">
            <a:spAutoFit/>
          </a:bodyPr>
          <a:lstStyle/>
          <a:p>
            <a:r>
              <a:rPr lang="en-SG" dirty="0">
                <a:latin typeface="Consolas" panose="020B0609020204030204" pitchFamily="49" charset="0"/>
              </a:rPr>
              <a:t>[</a:t>
            </a:r>
            <a:r>
              <a:rPr lang="en-SG" dirty="0" err="1">
                <a:latin typeface="Consolas" panose="020B0609020204030204" pitchFamily="49" charset="0"/>
              </a:rPr>
              <a:t>HttpPost</a:t>
            </a:r>
            <a:r>
              <a:rPr lang="en-SG" dirty="0">
                <a:latin typeface="Consolas" panose="020B0609020204030204" pitchFamily="49" charset="0"/>
              </a:rPr>
              <a:t>]</a:t>
            </a:r>
          </a:p>
          <a:p>
            <a:r>
              <a:rPr lang="en-SG" dirty="0">
                <a:latin typeface="Consolas" panose="020B0609020204030204" pitchFamily="49" charset="0"/>
              </a:rPr>
              <a:t>public </a:t>
            </a:r>
            <a:r>
              <a:rPr lang="en-SG" dirty="0" err="1">
                <a:latin typeface="Consolas" panose="020B0609020204030204" pitchFamily="49" charset="0"/>
              </a:rPr>
              <a:t>ActionResult</a:t>
            </a:r>
            <a:r>
              <a:rPr lang="en-SG" dirty="0">
                <a:latin typeface="Consolas" panose="020B0609020204030204" pitchFamily="49" charset="0"/>
              </a:rPr>
              <a:t> </a:t>
            </a:r>
            <a:r>
              <a:rPr lang="en-SG" dirty="0" err="1">
                <a:latin typeface="Consolas" panose="020B0609020204030204" pitchFamily="49" charset="0"/>
              </a:rPr>
              <a:t>AdminLogin</a:t>
            </a:r>
            <a:r>
              <a:rPr lang="en-SG" dirty="0">
                <a:latin typeface="Consolas" panose="020B0609020204030204" pitchFamily="49" charset="0"/>
              </a:rPr>
              <a:t>(</a:t>
            </a:r>
            <a:r>
              <a:rPr lang="en-SG" dirty="0" err="1">
                <a:latin typeface="Consolas" panose="020B0609020204030204" pitchFamily="49" charset="0"/>
              </a:rPr>
              <a:t>IFormCollection</a:t>
            </a:r>
            <a:r>
              <a:rPr lang="en-SG" dirty="0">
                <a:latin typeface="Consolas" panose="020B0609020204030204" pitchFamily="49" charset="0"/>
              </a:rPr>
              <a:t> </a:t>
            </a:r>
            <a:r>
              <a:rPr lang="en-SG" dirty="0" err="1">
                <a:latin typeface="Consolas" panose="020B0609020204030204" pitchFamily="49" charset="0"/>
              </a:rPr>
              <a:t>formData</a:t>
            </a:r>
            <a:r>
              <a:rPr lang="en-SG" dirty="0">
                <a:latin typeface="Consolas" panose="020B0609020204030204" pitchFamily="49" charset="0"/>
              </a:rPr>
              <a:t>)</a:t>
            </a:r>
          </a:p>
          <a:p>
            <a:r>
              <a:rPr lang="en-SG" dirty="0">
                <a:latin typeface="Consolas" panose="020B0609020204030204" pitchFamily="49" charset="0"/>
              </a:rPr>
              <a:t>{</a:t>
            </a:r>
          </a:p>
          <a:p>
            <a:r>
              <a:rPr lang="en-SG" dirty="0">
                <a:latin typeface="Consolas" panose="020B0609020204030204" pitchFamily="49" charset="0"/>
              </a:rPr>
              <a:t>    </a:t>
            </a:r>
            <a:r>
              <a:rPr lang="en-SG" dirty="0" err="1">
                <a:latin typeface="Consolas" panose="020B0609020204030204" pitchFamily="49" charset="0"/>
              </a:rPr>
              <a:t>int</a:t>
            </a:r>
            <a:r>
              <a:rPr lang="en-SG" dirty="0">
                <a:latin typeface="Consolas" panose="020B0609020204030204" pitchFamily="49" charset="0"/>
              </a:rPr>
              <a:t> id = 1;   </a:t>
            </a:r>
          </a:p>
          <a:p>
            <a:r>
              <a:rPr lang="en-SG" dirty="0">
                <a:latin typeface="Consolas" panose="020B0609020204030204" pitchFamily="49" charset="0"/>
              </a:rPr>
              <a:t>    string </a:t>
            </a:r>
            <a:r>
              <a:rPr lang="en-SG" dirty="0" err="1">
                <a:latin typeface="Consolas" panose="020B0609020204030204" pitchFamily="49" charset="0"/>
              </a:rPr>
              <a:t>myName</a:t>
            </a:r>
            <a:r>
              <a:rPr lang="en-SG" dirty="0">
                <a:latin typeface="Consolas" panose="020B0609020204030204" pitchFamily="49" charset="0"/>
              </a:rPr>
              <a:t> = "John";    </a:t>
            </a:r>
          </a:p>
          <a:p>
            <a:endParaRPr lang="en-SG" dirty="0">
              <a:latin typeface="Consolas" panose="020B0609020204030204" pitchFamily="49" charset="0"/>
            </a:endParaRPr>
          </a:p>
          <a:p>
            <a:r>
              <a:rPr lang="en-US" dirty="0">
                <a:latin typeface="Consolas" panose="020B0609020204030204" pitchFamily="49" charset="0"/>
              </a:rPr>
              <a:t>    </a:t>
            </a:r>
            <a:r>
              <a:rPr lang="en-US" b="1" dirty="0">
                <a:solidFill>
                  <a:srgbClr val="008000"/>
                </a:solidFill>
                <a:latin typeface="Consolas" panose="020B0609020204030204" pitchFamily="49" charset="0"/>
              </a:rPr>
              <a:t>// Store the integer Id to session state </a:t>
            </a:r>
          </a:p>
          <a:p>
            <a:r>
              <a:rPr lang="en-US" b="1" dirty="0">
                <a:solidFill>
                  <a:srgbClr val="008000"/>
                </a:solidFill>
                <a:latin typeface="Consolas" panose="020B0609020204030204" pitchFamily="49" charset="0"/>
              </a:rPr>
              <a:t>    // with key = </a:t>
            </a:r>
            <a:r>
              <a:rPr lang="en-SG" dirty="0">
                <a:latin typeface="Consolas" panose="020B0609020204030204" pitchFamily="49" charset="0"/>
              </a:rPr>
              <a:t>"</a:t>
            </a:r>
            <a:r>
              <a:rPr lang="en-US" b="1" dirty="0" err="1">
                <a:solidFill>
                  <a:srgbClr val="008000"/>
                </a:solidFill>
                <a:latin typeface="Consolas" panose="020B0609020204030204" pitchFamily="49" charset="0"/>
              </a:rPr>
              <a:t>AdminID</a:t>
            </a:r>
            <a:r>
              <a:rPr lang="en-SG" dirty="0">
                <a:latin typeface="Consolas" panose="020B0609020204030204" pitchFamily="49" charset="0"/>
              </a:rPr>
              <a:t>"</a:t>
            </a:r>
            <a:endParaRPr lang="en-US" b="1" dirty="0">
              <a:solidFill>
                <a:srgbClr val="008000"/>
              </a:solidFill>
              <a:latin typeface="Consolas" panose="020B0609020204030204" pitchFamily="49" charset="0"/>
            </a:endParaRPr>
          </a:p>
          <a:p>
            <a:r>
              <a:rPr lang="en-SG" b="1" dirty="0">
                <a:latin typeface="Consolas" panose="020B0609020204030204" pitchFamily="49" charset="0"/>
              </a:rPr>
              <a:t>    </a:t>
            </a:r>
            <a:r>
              <a:rPr lang="en-SG" b="1" dirty="0">
                <a:effectLst>
                  <a:glow rad="127000">
                    <a:srgbClr val="FFFF00"/>
                  </a:glow>
                </a:effectLst>
                <a:latin typeface="Consolas" panose="020B0609020204030204" pitchFamily="49" charset="0"/>
              </a:rPr>
              <a:t>HttpContext.Session.SetInt32("</a:t>
            </a:r>
            <a:r>
              <a:rPr lang="en-SG" b="1" dirty="0" err="1">
                <a:effectLst>
                  <a:glow rad="127000">
                    <a:srgbClr val="FFFF00"/>
                  </a:glow>
                </a:effectLst>
                <a:latin typeface="Consolas" panose="020B0609020204030204" pitchFamily="49" charset="0"/>
              </a:rPr>
              <a:t>AdminID</a:t>
            </a:r>
            <a:r>
              <a:rPr lang="en-SG" b="1" dirty="0">
                <a:effectLst>
                  <a:glow rad="127000">
                    <a:srgbClr val="FFFF00"/>
                  </a:glow>
                </a:effectLst>
                <a:latin typeface="Consolas" panose="020B0609020204030204" pitchFamily="49" charset="0"/>
              </a:rPr>
              <a:t>", id);</a:t>
            </a:r>
          </a:p>
          <a:p>
            <a:r>
              <a:rPr lang="en-SG" dirty="0">
                <a:latin typeface="Consolas" panose="020B0609020204030204" pitchFamily="49" charset="0"/>
              </a:rPr>
              <a:t>    </a:t>
            </a:r>
          </a:p>
          <a:p>
            <a:r>
              <a:rPr lang="en-SG" dirty="0">
                <a:latin typeface="Consolas" panose="020B0609020204030204" pitchFamily="49" charset="0"/>
              </a:rPr>
              <a:t>    </a:t>
            </a:r>
            <a:r>
              <a:rPr lang="en-US" b="1" dirty="0">
                <a:solidFill>
                  <a:srgbClr val="008000"/>
                </a:solidFill>
                <a:latin typeface="Consolas" panose="020B0609020204030204" pitchFamily="49" charset="0"/>
              </a:rPr>
              <a:t>// Store the string </a:t>
            </a:r>
            <a:r>
              <a:rPr lang="en-US" b="1" dirty="0" err="1">
                <a:solidFill>
                  <a:srgbClr val="008000"/>
                </a:solidFill>
                <a:latin typeface="Consolas" panose="020B0609020204030204" pitchFamily="49" charset="0"/>
              </a:rPr>
              <a:t>myName</a:t>
            </a:r>
            <a:r>
              <a:rPr lang="en-US" b="1" dirty="0">
                <a:solidFill>
                  <a:srgbClr val="008000"/>
                </a:solidFill>
                <a:latin typeface="Consolas" panose="020B0609020204030204" pitchFamily="49" charset="0"/>
              </a:rPr>
              <a:t> to session state </a:t>
            </a:r>
          </a:p>
          <a:p>
            <a:r>
              <a:rPr lang="en-US" b="1" dirty="0">
                <a:solidFill>
                  <a:srgbClr val="008000"/>
                </a:solidFill>
                <a:latin typeface="Consolas" panose="020B0609020204030204" pitchFamily="49" charset="0"/>
              </a:rPr>
              <a:t>    // with key = </a:t>
            </a:r>
            <a:r>
              <a:rPr lang="en-SG" dirty="0">
                <a:latin typeface="Consolas" panose="020B0609020204030204" pitchFamily="49" charset="0"/>
              </a:rPr>
              <a:t>"</a:t>
            </a:r>
            <a:r>
              <a:rPr lang="en-US" b="1" dirty="0" err="1">
                <a:solidFill>
                  <a:srgbClr val="008000"/>
                </a:solidFill>
                <a:latin typeface="Consolas" panose="020B0609020204030204" pitchFamily="49" charset="0"/>
              </a:rPr>
              <a:t>LoginName</a:t>
            </a:r>
            <a:r>
              <a:rPr lang="en-SG" dirty="0">
                <a:latin typeface="Consolas" panose="020B0609020204030204" pitchFamily="49" charset="0"/>
              </a:rPr>
              <a:t>“</a:t>
            </a:r>
          </a:p>
          <a:p>
            <a:r>
              <a:rPr lang="en-SG" b="1" dirty="0">
                <a:latin typeface="Consolas" panose="020B0609020204030204" pitchFamily="49" charset="0"/>
              </a:rPr>
              <a:t>    </a:t>
            </a:r>
            <a:r>
              <a:rPr lang="en-SG" b="1" dirty="0" err="1">
                <a:effectLst>
                  <a:glow rad="127000">
                    <a:srgbClr val="FFFF00"/>
                  </a:glow>
                </a:effectLst>
                <a:latin typeface="Consolas" panose="020B0609020204030204" pitchFamily="49" charset="0"/>
              </a:rPr>
              <a:t>HttpContext.Session.SetString</a:t>
            </a:r>
            <a:r>
              <a:rPr lang="en-SG" b="1" dirty="0">
                <a:effectLst>
                  <a:glow rad="127000">
                    <a:srgbClr val="FFFF00"/>
                  </a:glow>
                </a:effectLst>
                <a:latin typeface="Consolas" panose="020B0609020204030204" pitchFamily="49" charset="0"/>
              </a:rPr>
              <a:t>("</a:t>
            </a:r>
            <a:r>
              <a:rPr lang="en-US" b="1" dirty="0" err="1">
                <a:effectLst>
                  <a:glow rad="127000">
                    <a:srgbClr val="FFFF00"/>
                  </a:glow>
                </a:effectLst>
                <a:latin typeface="Consolas" panose="020B0609020204030204" pitchFamily="49" charset="0"/>
              </a:rPr>
              <a:t>LoginName</a:t>
            </a:r>
            <a:r>
              <a:rPr lang="en-SG" b="1" dirty="0">
                <a:effectLst>
                  <a:glow rad="127000">
                    <a:srgbClr val="FFFF00"/>
                  </a:glow>
                </a:effectLst>
                <a:latin typeface="Consolas" panose="020B0609020204030204" pitchFamily="49" charset="0"/>
              </a:rPr>
              <a:t>", </a:t>
            </a:r>
            <a:r>
              <a:rPr lang="en-SG" b="1" dirty="0" err="1">
                <a:effectLst>
                  <a:glow rad="127000">
                    <a:srgbClr val="FFFF00"/>
                  </a:glow>
                </a:effectLst>
                <a:latin typeface="Consolas" panose="020B0609020204030204" pitchFamily="49" charset="0"/>
              </a:rPr>
              <a:t>myName</a:t>
            </a:r>
            <a:r>
              <a:rPr lang="en-SG" b="1" dirty="0">
                <a:effectLst>
                  <a:glow rad="127000">
                    <a:srgbClr val="FFFF00"/>
                  </a:glow>
                </a:effectLst>
                <a:latin typeface="Consolas" panose="020B0609020204030204" pitchFamily="49" charset="0"/>
              </a:rPr>
              <a:t>);</a:t>
            </a:r>
          </a:p>
          <a:p>
            <a:endParaRPr lang="en-SG" dirty="0">
              <a:latin typeface="Consolas" panose="020B0609020204030204" pitchFamily="49" charset="0"/>
            </a:endParaRPr>
          </a:p>
          <a:p>
            <a:r>
              <a:rPr lang="en-SG" dirty="0">
                <a:latin typeface="Consolas" panose="020B0609020204030204" pitchFamily="49" charset="0"/>
              </a:rPr>
              <a:t>    return </a:t>
            </a:r>
            <a:r>
              <a:rPr lang="en-SG" dirty="0" err="1">
                <a:latin typeface="Consolas" panose="020B0609020204030204" pitchFamily="49" charset="0"/>
              </a:rPr>
              <a:t>RedirectToAction</a:t>
            </a:r>
            <a:r>
              <a:rPr lang="en-SG" dirty="0">
                <a:latin typeface="Consolas" panose="020B0609020204030204" pitchFamily="49" charset="0"/>
              </a:rPr>
              <a:t>("</a:t>
            </a:r>
            <a:r>
              <a:rPr lang="en-SG" dirty="0" err="1">
                <a:latin typeface="Consolas" panose="020B0609020204030204" pitchFamily="49" charset="0"/>
              </a:rPr>
              <a:t>AdminMain</a:t>
            </a:r>
            <a:r>
              <a:rPr lang="en-SG" dirty="0">
                <a:latin typeface="Consolas" panose="020B0609020204030204" pitchFamily="49" charset="0"/>
              </a:rPr>
              <a:t>");</a:t>
            </a:r>
          </a:p>
          <a:p>
            <a:r>
              <a:rPr lang="en-SG" dirty="0">
                <a:latin typeface="Consolas" panose="020B0609020204030204" pitchFamily="49" charset="0"/>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pPr>
              <a:defRPr/>
            </a:pPr>
            <a:r>
              <a:rPr lang="en-US" dirty="0"/>
              <a:t>How to Read from Session State?</a:t>
            </a:r>
          </a:p>
        </p:txBody>
      </p:sp>
      <p:sp>
        <p:nvSpPr>
          <p:cNvPr id="46084" name="Rectangle 3"/>
          <p:cNvSpPr>
            <a:spLocks noGrp="1" noChangeArrowheads="1"/>
          </p:cNvSpPr>
          <p:nvPr>
            <p:ph idx="1"/>
          </p:nvPr>
        </p:nvSpPr>
        <p:spPr>
          <a:xfrm>
            <a:off x="1828800" y="758688"/>
            <a:ext cx="8686800" cy="5562600"/>
          </a:xfrm>
        </p:spPr>
        <p:txBody>
          <a:bodyPr/>
          <a:lstStyle/>
          <a:p>
            <a:r>
              <a:rPr lang="en-US" altLang="en-US" dirty="0">
                <a:cs typeface="Segoe UI" panose="020B0502040204020203" pitchFamily="34" charset="0"/>
              </a:rPr>
              <a:t>In a view: </a:t>
            </a:r>
          </a:p>
          <a:p>
            <a:endParaRPr lang="en-US" altLang="en-US" dirty="0">
              <a:cs typeface="Segoe UI" panose="020B0502040204020203" pitchFamily="34" charset="0"/>
            </a:endParaRPr>
          </a:p>
          <a:p>
            <a:endParaRPr lang="en-US" altLang="en-US" dirty="0">
              <a:cs typeface="Segoe UI" panose="020B0502040204020203" pitchFamily="34" charset="0"/>
            </a:endParaRPr>
          </a:p>
          <a:p>
            <a:endParaRPr lang="en-US" altLang="en-US" dirty="0">
              <a:cs typeface="Segoe UI" panose="020B0502040204020203" pitchFamily="34" charset="0"/>
            </a:endParaRPr>
          </a:p>
          <a:p>
            <a:endParaRPr lang="en-US" altLang="en-US" dirty="0">
              <a:cs typeface="Segoe UI" panose="020B0502040204020203" pitchFamily="34" charset="0"/>
            </a:endParaRPr>
          </a:p>
          <a:p>
            <a:endParaRPr lang="en-US" altLang="en-US" dirty="0">
              <a:cs typeface="Segoe UI" panose="020B0502040204020203" pitchFamily="34" charset="0"/>
            </a:endParaRPr>
          </a:p>
          <a:p>
            <a:endParaRPr lang="en-US" altLang="en-US" dirty="0">
              <a:cs typeface="Segoe UI" panose="020B0502040204020203" pitchFamily="34" charset="0"/>
            </a:endParaRPr>
          </a:p>
          <a:p>
            <a:endParaRPr lang="en-US" altLang="en-US" dirty="0">
              <a:cs typeface="Segoe UI" panose="020B0502040204020203" pitchFamily="34" charset="0"/>
            </a:endParaRPr>
          </a:p>
          <a:p>
            <a:pPr marL="357188" indent="0" defTabSz="357188">
              <a:buNone/>
            </a:pPr>
            <a:r>
              <a:rPr lang="en-US" altLang="en-US" sz="2000" dirty="0">
                <a:cs typeface="Segoe UI" panose="020B0502040204020203" pitchFamily="34" charset="0"/>
              </a:rPr>
              <a:t>Note:  Need the </a:t>
            </a:r>
            <a:r>
              <a:rPr lang="en-US" altLang="en-US" sz="2000" dirty="0" err="1">
                <a:cs typeface="Segoe UI" panose="020B0502040204020203" pitchFamily="34" charset="0"/>
              </a:rPr>
              <a:t>Microsoft.AspNetCore.Http</a:t>
            </a:r>
            <a:r>
              <a:rPr lang="en-US" altLang="en-US" sz="2000" dirty="0">
                <a:cs typeface="Segoe UI" panose="020B0502040204020203" pitchFamily="34" charset="0"/>
              </a:rPr>
              <a:t> namespace in _</a:t>
            </a:r>
            <a:r>
              <a:rPr lang="en-US" altLang="en-US" sz="2000" dirty="0" err="1">
                <a:cs typeface="Segoe UI" panose="020B0502040204020203" pitchFamily="34" charset="0"/>
              </a:rPr>
              <a:t>ViewImports.cshtml</a:t>
            </a:r>
            <a:r>
              <a:rPr lang="en-US" altLang="en-US" sz="2000" dirty="0">
                <a:cs typeface="Segoe UI" panose="020B0502040204020203" pitchFamily="34" charset="0"/>
              </a:rPr>
              <a:t> file in order to access the Context class in view</a:t>
            </a:r>
            <a:endParaRPr lang="en-US" altLang="en-US" sz="2000" dirty="0">
              <a:solidFill>
                <a:srgbClr val="800000"/>
              </a:solidFill>
            </a:endParaRPr>
          </a:p>
        </p:txBody>
      </p:sp>
      <p:pic>
        <p:nvPicPr>
          <p:cNvPr id="4" name="Picture 3"/>
          <p:cNvPicPr>
            <a:picLocks noChangeAspect="1"/>
          </p:cNvPicPr>
          <p:nvPr/>
        </p:nvPicPr>
        <p:blipFill>
          <a:blip r:embed="rId3"/>
          <a:stretch>
            <a:fillRect/>
          </a:stretch>
        </p:blipFill>
        <p:spPr>
          <a:xfrm>
            <a:off x="2259497" y="5483089"/>
            <a:ext cx="7875104" cy="717811"/>
          </a:xfrm>
          <a:prstGeom prst="rect">
            <a:avLst/>
          </a:prstGeom>
        </p:spPr>
      </p:pic>
      <p:sp>
        <p:nvSpPr>
          <p:cNvPr id="6" name="TextBox 5"/>
          <p:cNvSpPr txBox="1"/>
          <p:nvPr/>
        </p:nvSpPr>
        <p:spPr>
          <a:xfrm>
            <a:off x="2259496" y="1235771"/>
            <a:ext cx="7772400" cy="3539430"/>
          </a:xfrm>
          <a:prstGeom prst="rect">
            <a:avLst/>
          </a:prstGeom>
          <a:noFill/>
          <a:ln>
            <a:solidFill>
              <a:schemeClr val="tx1"/>
            </a:solidFill>
          </a:ln>
          <a:effectLst/>
        </p:spPr>
        <p:txBody>
          <a:bodyPr wrap="square" rtlCol="0">
            <a:spAutoFit/>
          </a:bodyPr>
          <a:lstStyle/>
          <a:p>
            <a:r>
              <a:rPr lang="en-SG" dirty="0">
                <a:latin typeface="Consolas" panose="020B0609020204030204" pitchFamily="49" charset="0"/>
              </a:rPr>
              <a:t>&lt;p&gt;</a:t>
            </a:r>
          </a:p>
          <a:p>
            <a:r>
              <a:rPr lang="en-SG" dirty="0">
                <a:latin typeface="Consolas" panose="020B0609020204030204" pitchFamily="49" charset="0"/>
              </a:rPr>
              <a:t>    @{</a:t>
            </a:r>
          </a:p>
          <a:p>
            <a:r>
              <a:rPr lang="en-SG" dirty="0">
                <a:latin typeface="Consolas" panose="020B0609020204030204" pitchFamily="49" charset="0"/>
              </a:rPr>
              <a:t>        </a:t>
            </a:r>
            <a:r>
              <a:rPr lang="en-US" b="1" dirty="0">
                <a:solidFill>
                  <a:srgbClr val="008000"/>
                </a:solidFill>
                <a:latin typeface="Consolas" panose="020B0609020204030204" pitchFamily="49" charset="0"/>
              </a:rPr>
              <a:t>// Read the “</a:t>
            </a:r>
            <a:r>
              <a:rPr lang="en-US" b="1" dirty="0" err="1">
                <a:solidFill>
                  <a:srgbClr val="008000"/>
                </a:solidFill>
                <a:latin typeface="Consolas" panose="020B0609020204030204" pitchFamily="49" charset="0"/>
              </a:rPr>
              <a:t>AdminID</a:t>
            </a:r>
            <a:r>
              <a:rPr lang="en-US" b="1" dirty="0">
                <a:solidFill>
                  <a:srgbClr val="008000"/>
                </a:solidFill>
                <a:latin typeface="Consolas" panose="020B0609020204030204" pitchFamily="49" charset="0"/>
              </a:rPr>
              <a:t>” from session state and store  </a:t>
            </a:r>
          </a:p>
          <a:p>
            <a:r>
              <a:rPr lang="en-US" b="1" dirty="0">
                <a:solidFill>
                  <a:srgbClr val="008000"/>
                </a:solidFill>
                <a:latin typeface="Consolas" panose="020B0609020204030204" pitchFamily="49" charset="0"/>
              </a:rPr>
              <a:t>        // it in a variable named as “Id”</a:t>
            </a:r>
            <a:endParaRPr lang="en-SG" dirty="0">
              <a:latin typeface="Consolas" panose="020B0609020204030204" pitchFamily="49" charset="0"/>
            </a:endParaRPr>
          </a:p>
          <a:p>
            <a:r>
              <a:rPr lang="en-SG" dirty="0">
                <a:latin typeface="Consolas" panose="020B0609020204030204" pitchFamily="49" charset="0"/>
              </a:rPr>
              <a:t>        </a:t>
            </a:r>
            <a:r>
              <a:rPr lang="en-SG" b="1" dirty="0" err="1">
                <a:effectLst>
                  <a:glow rad="127000">
                    <a:srgbClr val="FFFF00"/>
                  </a:glow>
                </a:effectLst>
                <a:latin typeface="Consolas" panose="020B0609020204030204" pitchFamily="49" charset="0"/>
              </a:rPr>
              <a:t>var</a:t>
            </a:r>
            <a:r>
              <a:rPr lang="en-SG" b="1" dirty="0">
                <a:effectLst>
                  <a:glow rad="127000">
                    <a:srgbClr val="FFFF00"/>
                  </a:glow>
                </a:effectLst>
                <a:latin typeface="Consolas" panose="020B0609020204030204" pitchFamily="49" charset="0"/>
              </a:rPr>
              <a:t> Id = Context.Session.GetInt32("</a:t>
            </a:r>
            <a:r>
              <a:rPr lang="en-SG" b="1" dirty="0" err="1">
                <a:effectLst>
                  <a:glow rad="127000">
                    <a:srgbClr val="FFFF00"/>
                  </a:glow>
                </a:effectLst>
                <a:latin typeface="Consolas" panose="020B0609020204030204" pitchFamily="49" charset="0"/>
              </a:rPr>
              <a:t>AdminID</a:t>
            </a:r>
            <a:r>
              <a:rPr lang="en-SG" b="1" dirty="0">
                <a:effectLst>
                  <a:glow rad="127000">
                    <a:srgbClr val="FFFF00"/>
                  </a:glow>
                </a:effectLst>
                <a:latin typeface="Consolas" panose="020B0609020204030204" pitchFamily="49" charset="0"/>
              </a:rPr>
              <a:t>");</a:t>
            </a:r>
          </a:p>
          <a:p>
            <a:endParaRPr lang="en-SG" sz="800" b="1" dirty="0">
              <a:effectLst>
                <a:glow rad="127000">
                  <a:srgbClr val="FFFF00"/>
                </a:glow>
              </a:effectLst>
              <a:latin typeface="Consolas" panose="020B0609020204030204" pitchFamily="49" charset="0"/>
            </a:endParaRPr>
          </a:p>
          <a:p>
            <a:r>
              <a:rPr lang="en-SG" dirty="0">
                <a:latin typeface="Consolas" panose="020B0609020204030204" pitchFamily="49" charset="0"/>
              </a:rPr>
              <a:t>        </a:t>
            </a:r>
            <a:r>
              <a:rPr lang="en-US" b="1" dirty="0">
                <a:solidFill>
                  <a:srgbClr val="008000"/>
                </a:solidFill>
                <a:latin typeface="Consolas" panose="020B0609020204030204" pitchFamily="49" charset="0"/>
              </a:rPr>
              <a:t>// Read “</a:t>
            </a:r>
            <a:r>
              <a:rPr lang="en-US" b="1" dirty="0" err="1">
                <a:solidFill>
                  <a:srgbClr val="008000"/>
                </a:solidFill>
                <a:latin typeface="Consolas" panose="020B0609020204030204" pitchFamily="49" charset="0"/>
              </a:rPr>
              <a:t>LoginName</a:t>
            </a:r>
            <a:r>
              <a:rPr lang="en-US" b="1" dirty="0">
                <a:solidFill>
                  <a:srgbClr val="008000"/>
                </a:solidFill>
                <a:latin typeface="Consolas" panose="020B0609020204030204" pitchFamily="49" charset="0"/>
              </a:rPr>
              <a:t>” from session state and store </a:t>
            </a:r>
          </a:p>
          <a:p>
            <a:r>
              <a:rPr lang="en-US" b="1" dirty="0">
                <a:solidFill>
                  <a:srgbClr val="008000"/>
                </a:solidFill>
                <a:latin typeface="Consolas" panose="020B0609020204030204" pitchFamily="49" charset="0"/>
              </a:rPr>
              <a:t>        // it in a variable named as “</a:t>
            </a:r>
            <a:r>
              <a:rPr lang="en-US" b="1" dirty="0" err="1">
                <a:solidFill>
                  <a:srgbClr val="008000"/>
                </a:solidFill>
                <a:latin typeface="Consolas" panose="020B0609020204030204" pitchFamily="49" charset="0"/>
              </a:rPr>
              <a:t>myName</a:t>
            </a:r>
            <a:r>
              <a:rPr lang="en-US" b="1" dirty="0">
                <a:solidFill>
                  <a:srgbClr val="008000"/>
                </a:solidFill>
                <a:latin typeface="Consolas" panose="020B0609020204030204" pitchFamily="49" charset="0"/>
              </a:rPr>
              <a:t>”</a:t>
            </a:r>
          </a:p>
          <a:p>
            <a:r>
              <a:rPr lang="en-US" b="1" dirty="0">
                <a:solidFill>
                  <a:srgbClr val="008000"/>
                </a:solidFill>
                <a:latin typeface="Consolas" panose="020B0609020204030204" pitchFamily="49" charset="0"/>
              </a:rPr>
              <a:t>        </a:t>
            </a:r>
            <a:r>
              <a:rPr lang="en-SG" b="1" dirty="0" err="1">
                <a:effectLst>
                  <a:glow rad="127000">
                    <a:srgbClr val="FFFF00"/>
                  </a:glow>
                </a:effectLst>
                <a:latin typeface="Consolas" panose="020B0609020204030204" pitchFamily="49" charset="0"/>
              </a:rPr>
              <a:t>var</a:t>
            </a:r>
            <a:r>
              <a:rPr lang="en-SG" b="1" dirty="0">
                <a:effectLst>
                  <a:glow rad="127000">
                    <a:srgbClr val="FFFF00"/>
                  </a:glow>
                </a:effectLst>
                <a:latin typeface="Consolas" panose="020B0609020204030204" pitchFamily="49" charset="0"/>
              </a:rPr>
              <a:t> </a:t>
            </a:r>
            <a:r>
              <a:rPr lang="en-SG" b="1" dirty="0" err="1">
                <a:effectLst>
                  <a:glow rad="127000">
                    <a:srgbClr val="FFFF00"/>
                  </a:glow>
                </a:effectLst>
                <a:latin typeface="Consolas" panose="020B0609020204030204" pitchFamily="49" charset="0"/>
              </a:rPr>
              <a:t>myName</a:t>
            </a:r>
            <a:r>
              <a:rPr lang="en-SG" b="1" dirty="0">
                <a:effectLst>
                  <a:glow rad="127000">
                    <a:srgbClr val="FFFF00"/>
                  </a:glow>
                </a:effectLst>
                <a:latin typeface="Consolas" panose="020B0609020204030204" pitchFamily="49" charset="0"/>
              </a:rPr>
              <a:t> =  </a:t>
            </a:r>
          </a:p>
          <a:p>
            <a:r>
              <a:rPr lang="en-SG" b="1" dirty="0">
                <a:effectLst>
                  <a:glow rad="127000">
                    <a:srgbClr val="FFFF00"/>
                  </a:glow>
                </a:effectLst>
                <a:latin typeface="Consolas" panose="020B0609020204030204" pitchFamily="49" charset="0"/>
              </a:rPr>
              <a:t>            </a:t>
            </a:r>
            <a:r>
              <a:rPr lang="en-SG" b="1" dirty="0" err="1">
                <a:effectLst>
                  <a:glow rad="127000">
                    <a:srgbClr val="FFFF00"/>
                  </a:glow>
                </a:effectLst>
                <a:latin typeface="Consolas" panose="020B0609020204030204" pitchFamily="49" charset="0"/>
              </a:rPr>
              <a:t>Context.Session.GetString</a:t>
            </a:r>
            <a:r>
              <a:rPr lang="en-SG" b="1" dirty="0">
                <a:effectLst>
                  <a:glow rad="127000">
                    <a:srgbClr val="FFFF00"/>
                  </a:glow>
                </a:effectLst>
                <a:latin typeface="Consolas" panose="020B0609020204030204" pitchFamily="49" charset="0"/>
              </a:rPr>
              <a:t>("</a:t>
            </a:r>
            <a:r>
              <a:rPr lang="en-US" b="1" dirty="0" err="1">
                <a:effectLst>
                  <a:glow rad="127000">
                    <a:srgbClr val="FFFF00"/>
                  </a:glow>
                </a:effectLst>
                <a:latin typeface="Consolas" panose="020B0609020204030204" pitchFamily="49" charset="0"/>
              </a:rPr>
              <a:t>LoginName</a:t>
            </a:r>
            <a:r>
              <a:rPr lang="en-SG" b="1" dirty="0">
                <a:effectLst>
                  <a:glow rad="127000">
                    <a:srgbClr val="FFFF00"/>
                  </a:glow>
                </a:effectLst>
                <a:latin typeface="Consolas" panose="020B0609020204030204" pitchFamily="49" charset="0"/>
              </a:rPr>
              <a:t>");</a:t>
            </a:r>
            <a:endParaRPr lang="en-SG" dirty="0">
              <a:latin typeface="Consolas" panose="020B0609020204030204" pitchFamily="49" charset="0"/>
            </a:endParaRPr>
          </a:p>
          <a:p>
            <a:r>
              <a:rPr lang="en-SG" dirty="0">
                <a:latin typeface="Consolas" panose="020B0609020204030204" pitchFamily="49" charset="0"/>
              </a:rPr>
              <a:t>    }</a:t>
            </a:r>
          </a:p>
          <a:p>
            <a:r>
              <a:rPr lang="en-SG" dirty="0">
                <a:latin typeface="Consolas" panose="020B0609020204030204" pitchFamily="49" charset="0"/>
              </a:rPr>
              <a:t>    Welcome </a:t>
            </a:r>
            <a:r>
              <a:rPr lang="en-SG" b="1" dirty="0">
                <a:latin typeface="Consolas" panose="020B0609020204030204" pitchFamily="49" charset="0"/>
              </a:rPr>
              <a:t>@</a:t>
            </a:r>
            <a:r>
              <a:rPr lang="en-SG" b="1" dirty="0" err="1">
                <a:latin typeface="Consolas" panose="020B0609020204030204" pitchFamily="49" charset="0"/>
              </a:rPr>
              <a:t>myName</a:t>
            </a:r>
            <a:r>
              <a:rPr lang="en-SG" b="1" dirty="0">
                <a:latin typeface="Consolas" panose="020B0609020204030204" pitchFamily="49" charset="0"/>
              </a:rPr>
              <a:t>, </a:t>
            </a:r>
            <a:r>
              <a:rPr lang="en-SG" dirty="0" err="1">
                <a:latin typeface="Consolas" panose="020B0609020204030204" pitchFamily="49" charset="0"/>
              </a:rPr>
              <a:t>UserId</a:t>
            </a:r>
            <a:r>
              <a:rPr lang="en-SG" dirty="0">
                <a:latin typeface="Consolas" panose="020B0609020204030204" pitchFamily="49" charset="0"/>
              </a:rPr>
              <a:t>: </a:t>
            </a:r>
            <a:r>
              <a:rPr lang="en-SG" b="1" dirty="0">
                <a:latin typeface="Consolas" panose="020B0609020204030204" pitchFamily="49" charset="0"/>
              </a:rPr>
              <a:t>@</a:t>
            </a:r>
            <a:r>
              <a:rPr lang="en-SG" b="1" dirty="0" err="1">
                <a:latin typeface="Consolas" panose="020B0609020204030204" pitchFamily="49" charset="0"/>
              </a:rPr>
              <a:t>Id.ToString</a:t>
            </a:r>
            <a:r>
              <a:rPr lang="en-SG" b="1" dirty="0">
                <a:latin typeface="Consolas" panose="020B0609020204030204" pitchFamily="49" charset="0"/>
              </a:rPr>
              <a:t>()</a:t>
            </a:r>
            <a:endParaRPr lang="en-SG" dirty="0">
              <a:latin typeface="Consolas" panose="020B0609020204030204" pitchFamily="49" charset="0"/>
            </a:endParaRPr>
          </a:p>
          <a:p>
            <a:r>
              <a:rPr lang="en-SG" dirty="0">
                <a:latin typeface="Consolas" panose="020B0609020204030204" pitchFamily="49" charset="0"/>
              </a:rPr>
              <a:t>&lt;/p&gt;</a:t>
            </a:r>
          </a:p>
        </p:txBody>
      </p:sp>
    </p:spTree>
    <p:extLst>
      <p:ext uri="{BB962C8B-B14F-4D97-AF65-F5344CB8AC3E}">
        <p14:creationId xmlns:p14="http://schemas.microsoft.com/office/powerpoint/2010/main" val="2588603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FD319C62E6158499D404D1A9651A8D5" ma:contentTypeVersion="2" ma:contentTypeDescription="Create a new document." ma:contentTypeScope="" ma:versionID="6105934d5b362b00a812fe93e3d9b0ca">
  <xsd:schema xmlns:xsd="http://www.w3.org/2001/XMLSchema" xmlns:xs="http://www.w3.org/2001/XMLSchema" xmlns:p="http://schemas.microsoft.com/office/2006/metadata/properties" xmlns:ns2="412e1c95-bc65-4cc5-b89b-82694cd9b6e4" targetNamespace="http://schemas.microsoft.com/office/2006/metadata/properties" ma:root="true" ma:fieldsID="ebad7bc7d82dbcb61d5e4e8cd67d5a2b" ns2:_="">
    <xsd:import namespace="412e1c95-bc65-4cc5-b89b-82694cd9b6e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2e1c95-bc65-4cc5-b89b-82694cd9b6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83320F9-7D72-42EC-B758-E68030115EC8}"/>
</file>

<file path=customXml/itemProps2.xml><?xml version="1.0" encoding="utf-8"?>
<ds:datastoreItem xmlns:ds="http://schemas.openxmlformats.org/officeDocument/2006/customXml" ds:itemID="{5BD59436-9456-429D-92EC-3B19EE5B5A92}"/>
</file>

<file path=customXml/itemProps3.xml><?xml version="1.0" encoding="utf-8"?>
<ds:datastoreItem xmlns:ds="http://schemas.openxmlformats.org/officeDocument/2006/customXml" ds:itemID="{5DF9CAD1-540A-4F48-8BEE-75007CE6ECE4}"/>
</file>

<file path=docProps/app.xml><?xml version="1.0" encoding="utf-8"?>
<Properties xmlns="http://schemas.openxmlformats.org/officeDocument/2006/extended-properties" xmlns:vt="http://schemas.openxmlformats.org/officeDocument/2006/docPropsVTypes">
  <TotalTime>49</TotalTime>
  <Words>3609</Words>
  <Application>Microsoft Office PowerPoint</Application>
  <PresentationFormat>Widescreen</PresentationFormat>
  <Paragraphs>281</Paragraphs>
  <Slides>28</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Arial Narrow</vt:lpstr>
      <vt:lpstr>Calibri</vt:lpstr>
      <vt:lpstr>Calibri Light</vt:lpstr>
      <vt:lpstr>Consolas</vt:lpstr>
      <vt:lpstr>Segoe UI</vt:lpstr>
      <vt:lpstr>Tahoma</vt:lpstr>
      <vt:lpstr>Verdana</vt:lpstr>
      <vt:lpstr>Wingdings</vt:lpstr>
      <vt:lpstr>Office Theme</vt:lpstr>
      <vt:lpstr>Revision</vt:lpstr>
      <vt:lpstr>State Management</vt:lpstr>
      <vt:lpstr>Usage of Query String</vt:lpstr>
      <vt:lpstr>What is Session State?</vt:lpstr>
      <vt:lpstr>Establishment &amp; Expiry of Session</vt:lpstr>
      <vt:lpstr>Configure Session State</vt:lpstr>
      <vt:lpstr>Configure Session State</vt:lpstr>
      <vt:lpstr>How to Set a Value in Session State?</vt:lpstr>
      <vt:lpstr>How to Read from Session State?</vt:lpstr>
      <vt:lpstr>What is TempData?</vt:lpstr>
      <vt:lpstr>Data Passing between Controllers and Views  </vt:lpstr>
      <vt:lpstr>ADO.NET</vt:lpstr>
      <vt:lpstr>Core ADO.NET Classes</vt:lpstr>
      <vt:lpstr>Database Connection String</vt:lpstr>
      <vt:lpstr>Executing SELECT SQL </vt:lpstr>
      <vt:lpstr>SqlDataReader</vt:lpstr>
      <vt:lpstr>PowerPoint Presentation</vt:lpstr>
      <vt:lpstr>PowerPoint Presentation</vt:lpstr>
      <vt:lpstr>PowerPoint Presentation</vt:lpstr>
      <vt:lpstr>VIEWMODEL</vt:lpstr>
      <vt:lpstr>What ViewModel is</vt:lpstr>
      <vt:lpstr>Advantages of Using ViewModel</vt:lpstr>
      <vt:lpstr>Where we should use ViewModel?</vt:lpstr>
      <vt:lpstr>WEB API</vt:lpstr>
      <vt:lpstr>What are APIs?</vt:lpstr>
      <vt:lpstr>Understanding REST – Uniform Interface</vt:lpstr>
      <vt:lpstr>Content Negotiation in Web API</vt:lpstr>
      <vt:lpstr>Content Negotiation in Web API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Revision</dc:title>
  <dc:creator>Meng Teck KECK (NP)</dc:creator>
  <cp:lastModifiedBy>Meng Teck KECK (NP)</cp:lastModifiedBy>
  <cp:revision>3</cp:revision>
  <dcterms:created xsi:type="dcterms:W3CDTF">2021-07-27T05:50:00Z</dcterms:created>
  <dcterms:modified xsi:type="dcterms:W3CDTF">2021-07-27T06:39:12Z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0x010100DFD319C62E6158499D404D1A9651A8D5</vt:lpwstr>
  </property>
</Properties>
</file>