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144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800"/>
    <a:srgbClr val="0071BC"/>
    <a:srgbClr val="0C6EA5"/>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3" d="100"/>
          <a:sy n="53" d="100"/>
        </p:scale>
        <p:origin x="2064" y="48"/>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7E1F32-670E-42A1-BB79-BE7CF13D3D4C}"/>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 xmlns:a16="http://schemas.microsoft.com/office/drawing/2014/main" id="{37952D9F-355D-4E4D-9520-4A19B2947623}"/>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323F10A-5BE5-4EE5-83A9-FC7FBAB5AC38}" type="datetimeFigureOut">
              <a:rPr lang="en-US" smtClean="0"/>
              <a:t>12/2/2019</a:t>
            </a:fld>
            <a:endParaRPr lang="en-US" dirty="0"/>
          </a:p>
        </p:txBody>
      </p:sp>
      <p:sp>
        <p:nvSpPr>
          <p:cNvPr id="4" name="Footer Placeholder 3">
            <a:extLst>
              <a:ext uri="{FF2B5EF4-FFF2-40B4-BE49-F238E27FC236}">
                <a16:creationId xmlns="" xmlns:a16="http://schemas.microsoft.com/office/drawing/2014/main" id="{9C1D824E-CABD-4018-B1C4-F54DF49C3C83}"/>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 xmlns:a16="http://schemas.microsoft.com/office/drawing/2014/main" id="{568D1F29-09CA-482E-8686-EEE88BB73D4D}"/>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noProof="0"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6727D22-D115-4CF2-BE84-ED8A12B36F7E}" type="datetimeFigureOut">
              <a:rPr lang="en-US" noProof="0" smtClean="0"/>
              <a:t>12/2/2019</a:t>
            </a:fld>
            <a:endParaRPr lang="en-US" noProof="0" dirty="0"/>
          </a:p>
        </p:txBody>
      </p:sp>
      <p:sp>
        <p:nvSpPr>
          <p:cNvPr id="4" name="Slide Image Placeholder 3"/>
          <p:cNvSpPr>
            <a:spLocks noGrp="1" noRot="1" noChangeAspect="1"/>
          </p:cNvSpPr>
          <p:nvPr>
            <p:ph type="sldImg" idx="2"/>
          </p:nvPr>
        </p:nvSpPr>
        <p:spPr>
          <a:xfrm>
            <a:off x="2443163" y="1200150"/>
            <a:ext cx="2428875" cy="3240088"/>
          </a:xfrm>
          <a:prstGeom prst="rect">
            <a:avLst/>
          </a:prstGeom>
          <a:noFill/>
          <a:ln w="12700">
            <a:solidFill>
              <a:prstClr val="black"/>
            </a:solidFill>
          </a:ln>
        </p:spPr>
        <p:txBody>
          <a:bodyPr vert="horz" lIns="96661" tIns="48331" rIns="96661" bIns="48331" rtlCol="0" anchor="ctr"/>
          <a:lstStyle/>
          <a:p>
            <a:endParaRPr lang="en-US" noProof="0"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noProof="0"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Text Placeholder 13">
            <a:extLst>
              <a:ext uri="{FF2B5EF4-FFF2-40B4-BE49-F238E27FC236}">
                <a16:creationId xmlns=""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a:r>
              <a:rPr lang="en-US" dirty="0"/>
              <a:t>THE AGE OF</a:t>
            </a:r>
            <a:endParaRPr lang="ru-RU" dirty="0"/>
          </a:p>
        </p:txBody>
      </p:sp>
      <p:sp>
        <p:nvSpPr>
          <p:cNvPr id="29" name="Title 28">
            <a:extLst>
              <a:ext uri="{FF2B5EF4-FFF2-40B4-BE49-F238E27FC236}">
                <a16:creationId xmlns=""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a:noAutofit/>
          </a:bodyPr>
          <a:lstStyle>
            <a:lvl1pPr algn="r">
              <a:defRPr sz="9530">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mod="1">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345E3D-A2D8-410A-AB73-7095D6AFCF69}"/>
              </a:ext>
            </a:extLst>
          </p:cNvPr>
          <p:cNvSpPr>
            <a:spLocks noGrp="1"/>
          </p:cNvSpPr>
          <p:nvPr>
            <p:ph type="title"/>
          </p:nvPr>
        </p:nvSpPr>
        <p:spPr>
          <a:xfrm>
            <a:off x="522404" y="570430"/>
            <a:ext cx="5707443" cy="262027"/>
          </a:xfrm>
        </p:spPr>
        <p:txBody>
          <a:bodyPr/>
          <a:lstStyle/>
          <a:p>
            <a:pPr algn="ctr"/>
            <a:r>
              <a:rPr lang="en-US" sz="4030" dirty="0" smtClean="0"/>
              <a:t>Mental Wellness Sentiment Analysis</a:t>
            </a:r>
            <a:endParaRPr lang="en-US" sz="4030" dirty="0"/>
          </a:p>
        </p:txBody>
      </p:sp>
      <p:sp>
        <p:nvSpPr>
          <p:cNvPr id="25" name="Text Placeholder 19">
            <a:extLst>
              <a:ext uri="{FF2B5EF4-FFF2-40B4-BE49-F238E27FC236}">
                <a16:creationId xmlns="" xmlns:a16="http://schemas.microsoft.com/office/drawing/2014/main" id="{A3725F2D-3F20-47AB-B9A5-E5757F6FF86A}"/>
              </a:ext>
            </a:extLst>
          </p:cNvPr>
          <p:cNvSpPr txBox="1">
            <a:spLocks/>
          </p:cNvSpPr>
          <p:nvPr/>
        </p:nvSpPr>
        <p:spPr>
          <a:xfrm>
            <a:off x="2222790" y="1528469"/>
            <a:ext cx="2066864" cy="40277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1500" dirty="0" err="1" smtClean="0"/>
              <a:t>Jiaan</a:t>
            </a:r>
            <a:r>
              <a:rPr lang="en-US" sz="1500" dirty="0" smtClean="0"/>
              <a:t> Nie, 200327281</a:t>
            </a:r>
            <a:endParaRPr lang="en-US" sz="1500" dirty="0"/>
          </a:p>
        </p:txBody>
      </p:sp>
      <p:sp>
        <p:nvSpPr>
          <p:cNvPr id="26" name="Text Placeholder 19">
            <a:extLst>
              <a:ext uri="{FF2B5EF4-FFF2-40B4-BE49-F238E27FC236}">
                <a16:creationId xmlns="" xmlns:a16="http://schemas.microsoft.com/office/drawing/2014/main" id="{393A3EB8-3EBA-4BA7-997A-376D9150E903}"/>
              </a:ext>
            </a:extLst>
          </p:cNvPr>
          <p:cNvSpPr txBox="1">
            <a:spLocks/>
          </p:cNvSpPr>
          <p:nvPr/>
        </p:nvSpPr>
        <p:spPr>
          <a:xfrm>
            <a:off x="265208" y="2459535"/>
            <a:ext cx="2401792" cy="1252929"/>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The purpose of the project is </a:t>
            </a:r>
            <a:r>
              <a:rPr lang="en-US" dirty="0" smtClean="0"/>
              <a:t>to attempt to prescreen prospective clients for mental wellness issues by analyzing text. The mental </a:t>
            </a:r>
            <a:r>
              <a:rPr lang="en-US" dirty="0"/>
              <a:t>wellbeing of a person </a:t>
            </a:r>
            <a:r>
              <a:rPr lang="en-US" dirty="0" smtClean="0"/>
              <a:t>is assessed through </a:t>
            </a:r>
            <a:r>
              <a:rPr lang="en-US" dirty="0"/>
              <a:t>input of their text using </a:t>
            </a:r>
            <a:r>
              <a:rPr lang="en-US" dirty="0" smtClean="0"/>
              <a:t>a technique </a:t>
            </a:r>
            <a:r>
              <a:rPr lang="en-US" dirty="0"/>
              <a:t>call RNN (Recurrent Neural Network). </a:t>
            </a:r>
            <a:r>
              <a:rPr lang="en-US" dirty="0" smtClean="0"/>
              <a:t>The initial </a:t>
            </a:r>
            <a:r>
              <a:rPr lang="en-US" dirty="0"/>
              <a:t>plan is to create a small prototype that will work on 2 or 3 categories such as depression, anxiety and suicidal thoughts using labeled data </a:t>
            </a:r>
            <a:r>
              <a:rPr lang="en-US" dirty="0" smtClean="0"/>
              <a:t>that is </a:t>
            </a:r>
            <a:r>
              <a:rPr lang="en-US" dirty="0"/>
              <a:t>scraped off from websites and </a:t>
            </a:r>
            <a:r>
              <a:rPr lang="en-US" dirty="0" smtClean="0"/>
              <a:t>organized using </a:t>
            </a:r>
            <a:r>
              <a:rPr lang="en-US" dirty="0"/>
              <a:t>panda, then implement a basic RNN model using </a:t>
            </a:r>
            <a:r>
              <a:rPr lang="en-US" dirty="0" err="1"/>
              <a:t>Tensorflow</a:t>
            </a:r>
            <a:r>
              <a:rPr lang="en-US" dirty="0"/>
              <a:t> and test </a:t>
            </a:r>
            <a:r>
              <a:rPr lang="en-US" dirty="0" smtClean="0"/>
              <a:t>the </a:t>
            </a:r>
            <a:r>
              <a:rPr lang="en-US" dirty="0"/>
              <a:t>result.  </a:t>
            </a:r>
            <a:endParaRPr lang="en-CA" dirty="0"/>
          </a:p>
          <a:p>
            <a:endParaRPr lang="en-US" dirty="0"/>
          </a:p>
        </p:txBody>
      </p:sp>
      <p:sp>
        <p:nvSpPr>
          <p:cNvPr id="23" name="Text Placeholder 19">
            <a:extLst>
              <a:ext uri="{FF2B5EF4-FFF2-40B4-BE49-F238E27FC236}">
                <a16:creationId xmlns="" xmlns:a16="http://schemas.microsoft.com/office/drawing/2014/main" id="{6BE59FCF-FFED-4A34-AAEC-8C22F983D227}"/>
              </a:ext>
            </a:extLst>
          </p:cNvPr>
          <p:cNvSpPr txBox="1">
            <a:spLocks/>
          </p:cNvSpPr>
          <p:nvPr/>
        </p:nvSpPr>
        <p:spPr>
          <a:xfrm>
            <a:off x="265207" y="3803926"/>
            <a:ext cx="2191429" cy="265154"/>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1400" dirty="0" smtClean="0"/>
              <a:t>REQUIREMENTS</a:t>
            </a:r>
            <a:endParaRPr lang="en-US" sz="1400" dirty="0"/>
          </a:p>
        </p:txBody>
      </p:sp>
      <p:sp>
        <p:nvSpPr>
          <p:cNvPr id="24" name="Text Placeholder 19">
            <a:extLst>
              <a:ext uri="{FF2B5EF4-FFF2-40B4-BE49-F238E27FC236}">
                <a16:creationId xmlns="" xmlns:a16="http://schemas.microsoft.com/office/drawing/2014/main" id="{6ED694E5-AE6C-41B5-B6A8-CDF7585D6174}"/>
              </a:ext>
            </a:extLst>
          </p:cNvPr>
          <p:cNvSpPr txBox="1">
            <a:spLocks/>
          </p:cNvSpPr>
          <p:nvPr/>
        </p:nvSpPr>
        <p:spPr>
          <a:xfrm>
            <a:off x="342087" y="4201465"/>
            <a:ext cx="2324913" cy="587815"/>
          </a:xfrm>
          <a:prstGeom prst="rect">
            <a:avLst/>
          </a:prstGeom>
          <a:noFill/>
        </p:spPr>
        <p:txBody>
          <a:bodyPr lIns="0" tIns="0" rIns="0" bIns="0" numCol="2">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spcBef>
                <a:spcPts val="400"/>
              </a:spcBef>
            </a:pPr>
            <a:r>
              <a:rPr lang="en-US" dirty="0" smtClean="0"/>
              <a:t>Hardware Requirements:</a:t>
            </a:r>
            <a:endParaRPr lang="en-US" dirty="0"/>
          </a:p>
          <a:p>
            <a:pPr marL="171450" indent="-171450" algn="just">
              <a:lnSpc>
                <a:spcPct val="100000"/>
              </a:lnSpc>
              <a:spcBef>
                <a:spcPts val="400"/>
              </a:spcBef>
              <a:buFont typeface="Arial" panose="020B0604020202020204" pitchFamily="34" charset="0"/>
              <a:buChar char="•"/>
            </a:pPr>
            <a:r>
              <a:rPr lang="en-US" dirty="0" smtClean="0"/>
              <a:t>i7 CPU</a:t>
            </a:r>
          </a:p>
          <a:p>
            <a:pPr marL="171450" indent="-171450" algn="just">
              <a:lnSpc>
                <a:spcPct val="100000"/>
              </a:lnSpc>
              <a:spcBef>
                <a:spcPts val="400"/>
              </a:spcBef>
              <a:buFont typeface="Arial" panose="020B0604020202020204" pitchFamily="34" charset="0"/>
              <a:buChar char="•"/>
            </a:pPr>
            <a:r>
              <a:rPr lang="en-US" dirty="0" smtClean="0"/>
              <a:t>GTX 1080 GPU</a:t>
            </a:r>
          </a:p>
        </p:txBody>
      </p:sp>
      <p:sp>
        <p:nvSpPr>
          <p:cNvPr id="14" name="Text Placeholder 19">
            <a:extLst>
              <a:ext uri="{FF2B5EF4-FFF2-40B4-BE49-F238E27FC236}">
                <a16:creationId xmlns="" xmlns:a16="http://schemas.microsoft.com/office/drawing/2014/main" id="{2B5F14DE-7D1A-461C-95A5-3E218CC452D4}"/>
              </a:ext>
            </a:extLst>
          </p:cNvPr>
          <p:cNvSpPr txBox="1">
            <a:spLocks/>
          </p:cNvSpPr>
          <p:nvPr/>
        </p:nvSpPr>
        <p:spPr>
          <a:xfrm>
            <a:off x="2896330" y="2392638"/>
            <a:ext cx="3898900" cy="5399820"/>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75" name="Text Placeholder 19">
            <a:extLst>
              <a:ext uri="{FF2B5EF4-FFF2-40B4-BE49-F238E27FC236}">
                <a16:creationId xmlns="" xmlns:a16="http://schemas.microsoft.com/office/drawing/2014/main" id="{A3725F2D-3F20-47AB-B9A5-E5757F6FF86A}"/>
              </a:ext>
            </a:extLst>
          </p:cNvPr>
          <p:cNvSpPr txBox="1">
            <a:spLocks/>
          </p:cNvSpPr>
          <p:nvPr/>
        </p:nvSpPr>
        <p:spPr>
          <a:xfrm>
            <a:off x="448789" y="2146970"/>
            <a:ext cx="1922318" cy="24566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1500" b="1" dirty="0" smtClean="0"/>
              <a:t>SUMMARY</a:t>
            </a:r>
            <a:endParaRPr lang="en-US" sz="1500" b="1" dirty="0"/>
          </a:p>
        </p:txBody>
      </p:sp>
      <p:sp>
        <p:nvSpPr>
          <p:cNvPr id="77" name="Text Placeholder 19">
            <a:extLst>
              <a:ext uri="{FF2B5EF4-FFF2-40B4-BE49-F238E27FC236}">
                <a16:creationId xmlns="" xmlns:a16="http://schemas.microsoft.com/office/drawing/2014/main" id="{6BE59FCF-FFED-4A34-AAEC-8C22F983D227}"/>
              </a:ext>
            </a:extLst>
          </p:cNvPr>
          <p:cNvSpPr txBox="1">
            <a:spLocks/>
          </p:cNvSpPr>
          <p:nvPr/>
        </p:nvSpPr>
        <p:spPr>
          <a:xfrm>
            <a:off x="3736332" y="7885078"/>
            <a:ext cx="1957582" cy="594704"/>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1400" dirty="0"/>
              <a:t>C</a:t>
            </a:r>
            <a:r>
              <a:rPr lang="en-US" sz="1400" dirty="0" smtClean="0"/>
              <a:t>ONCLUSION</a:t>
            </a:r>
            <a:endParaRPr lang="en-US" sz="1400" dirty="0"/>
          </a:p>
        </p:txBody>
      </p:sp>
      <p:sp>
        <p:nvSpPr>
          <p:cNvPr id="79" name="Text Placeholder 19">
            <a:extLst>
              <a:ext uri="{FF2B5EF4-FFF2-40B4-BE49-F238E27FC236}">
                <a16:creationId xmlns="" xmlns:a16="http://schemas.microsoft.com/office/drawing/2014/main" id="{6ED694E5-AE6C-41B5-B6A8-CDF7585D6174}"/>
              </a:ext>
            </a:extLst>
          </p:cNvPr>
          <p:cNvSpPr txBox="1">
            <a:spLocks/>
          </p:cNvSpPr>
          <p:nvPr/>
        </p:nvSpPr>
        <p:spPr>
          <a:xfrm>
            <a:off x="2844800" y="8142990"/>
            <a:ext cx="3860799" cy="100101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smtClean="0"/>
              <a:t>Overall the accuracy of the model is </a:t>
            </a:r>
            <a:r>
              <a:rPr lang="en-US" dirty="0"/>
              <a:t>not </a:t>
            </a:r>
            <a:r>
              <a:rPr lang="en-US" dirty="0" smtClean="0"/>
              <a:t>ideal, but may still be high enough to be useful when analyzed by a therapist. To improve the model will require better and more labeled data, and to sanitize the data before feeding into the model reduce noise. The model itself seems to be  having trouble classifying between depression and suicidal posts due </a:t>
            </a:r>
            <a:r>
              <a:rPr lang="en-US" dirty="0"/>
              <a:t>the </a:t>
            </a:r>
            <a:r>
              <a:rPr lang="en-US" dirty="0" smtClean="0"/>
              <a:t>similarity of  contents. Improving these data sets may aid in classification.</a:t>
            </a:r>
            <a:endParaRPr lang="en-US" dirty="0"/>
          </a:p>
        </p:txBody>
      </p:sp>
      <p:sp>
        <p:nvSpPr>
          <p:cNvPr id="80" name="Text Placeholder 19">
            <a:extLst>
              <a:ext uri="{FF2B5EF4-FFF2-40B4-BE49-F238E27FC236}">
                <a16:creationId xmlns="" xmlns:a16="http://schemas.microsoft.com/office/drawing/2014/main" id="{393A3EB8-3EBA-4BA7-997A-376D9150E903}"/>
              </a:ext>
            </a:extLst>
          </p:cNvPr>
          <p:cNvSpPr txBox="1">
            <a:spLocks/>
          </p:cNvSpPr>
          <p:nvPr/>
        </p:nvSpPr>
        <p:spPr>
          <a:xfrm>
            <a:off x="265208" y="6027417"/>
            <a:ext cx="2401792" cy="1291609"/>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First scrape labeled data from </a:t>
            </a:r>
            <a:r>
              <a:rPr lang="en-US" dirty="0" err="1" smtClean="0"/>
              <a:t>reddit</a:t>
            </a:r>
            <a:r>
              <a:rPr lang="en-US" dirty="0" smtClean="0"/>
              <a:t>, use python to label the data and organize and visualize with panda.</a:t>
            </a:r>
            <a:endParaRPr lang="en-US" dirty="0"/>
          </a:p>
          <a:p>
            <a:r>
              <a:rPr lang="en-US" dirty="0" smtClean="0"/>
              <a:t>Split the data set into:</a:t>
            </a:r>
          </a:p>
          <a:p>
            <a:pPr marL="171450" indent="-171450">
              <a:buFont typeface="Arial" panose="020B0604020202020204" pitchFamily="34" charset="0"/>
              <a:buChar char="•"/>
            </a:pPr>
            <a:r>
              <a:rPr lang="en-US" dirty="0" smtClean="0"/>
              <a:t>2/3 training </a:t>
            </a:r>
          </a:p>
          <a:p>
            <a:pPr marL="171450" indent="-171450">
              <a:buFont typeface="Arial" panose="020B0604020202020204" pitchFamily="34" charset="0"/>
              <a:buChar char="•"/>
            </a:pPr>
            <a:r>
              <a:rPr lang="en-US" dirty="0" smtClean="0"/>
              <a:t>1/3 validation </a:t>
            </a:r>
          </a:p>
          <a:p>
            <a:r>
              <a:rPr lang="en-US" dirty="0" smtClean="0"/>
              <a:t>Finally feed training data into the RNN (LSTM) model and use the validation data set to access </a:t>
            </a:r>
            <a:r>
              <a:rPr lang="en-US" dirty="0" err="1" smtClean="0"/>
              <a:t>accuract</a:t>
            </a:r>
            <a:r>
              <a:rPr lang="en-US" dirty="0" smtClean="0"/>
              <a:t>.  </a:t>
            </a:r>
          </a:p>
        </p:txBody>
      </p:sp>
      <p:sp>
        <p:nvSpPr>
          <p:cNvPr id="81" name="Text Placeholder 19">
            <a:extLst>
              <a:ext uri="{FF2B5EF4-FFF2-40B4-BE49-F238E27FC236}">
                <a16:creationId xmlns="" xmlns:a16="http://schemas.microsoft.com/office/drawing/2014/main" id="{A3725F2D-3F20-47AB-B9A5-E5757F6FF86A}"/>
              </a:ext>
            </a:extLst>
          </p:cNvPr>
          <p:cNvSpPr txBox="1">
            <a:spLocks/>
          </p:cNvSpPr>
          <p:nvPr/>
        </p:nvSpPr>
        <p:spPr>
          <a:xfrm>
            <a:off x="342087" y="5734977"/>
            <a:ext cx="2114550" cy="24566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1500" b="1" dirty="0" smtClean="0"/>
              <a:t>METHODOLOGY</a:t>
            </a:r>
            <a:endParaRPr lang="en-US" sz="1500" b="1" dirty="0"/>
          </a:p>
        </p:txBody>
      </p:sp>
      <p:sp>
        <p:nvSpPr>
          <p:cNvPr id="82" name="Text Placeholder 19">
            <a:extLst>
              <a:ext uri="{FF2B5EF4-FFF2-40B4-BE49-F238E27FC236}">
                <a16:creationId xmlns="" xmlns:a16="http://schemas.microsoft.com/office/drawing/2014/main" id="{A3725F2D-3F20-47AB-B9A5-E5757F6FF86A}"/>
              </a:ext>
            </a:extLst>
          </p:cNvPr>
          <p:cNvSpPr txBox="1">
            <a:spLocks/>
          </p:cNvSpPr>
          <p:nvPr/>
        </p:nvSpPr>
        <p:spPr>
          <a:xfrm>
            <a:off x="3734051" y="2159458"/>
            <a:ext cx="2114550" cy="24566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1500" b="1" dirty="0" smtClean="0"/>
              <a:t>RESULTS</a:t>
            </a:r>
            <a:endParaRPr lang="en-US" sz="1500" b="1" dirty="0"/>
          </a:p>
        </p:txBody>
      </p:sp>
      <p:sp>
        <p:nvSpPr>
          <p:cNvPr id="83" name="Text Placeholder 19">
            <a:extLst>
              <a:ext uri="{FF2B5EF4-FFF2-40B4-BE49-F238E27FC236}">
                <a16:creationId xmlns="" xmlns:a16="http://schemas.microsoft.com/office/drawing/2014/main" id="{6ED694E5-AE6C-41B5-B6A8-CDF7585D6174}"/>
              </a:ext>
            </a:extLst>
          </p:cNvPr>
          <p:cNvSpPr txBox="1">
            <a:spLocks/>
          </p:cNvSpPr>
          <p:nvPr/>
        </p:nvSpPr>
        <p:spPr>
          <a:xfrm>
            <a:off x="342087" y="4833876"/>
            <a:ext cx="2324913" cy="766138"/>
          </a:xfrm>
          <a:prstGeom prst="rect">
            <a:avLst/>
          </a:prstGeom>
          <a:noFill/>
        </p:spPr>
        <p:txBody>
          <a:bodyPr lIns="0" tIns="0" rIns="0" bIns="0" numCol="2">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spcBef>
                <a:spcPts val="400"/>
              </a:spcBef>
            </a:pPr>
            <a:r>
              <a:rPr lang="en-US" dirty="0" smtClean="0"/>
              <a:t>Software Requirement :</a:t>
            </a:r>
          </a:p>
          <a:p>
            <a:pPr marL="171450" indent="-171450" algn="just">
              <a:lnSpc>
                <a:spcPct val="100000"/>
              </a:lnSpc>
              <a:spcBef>
                <a:spcPts val="400"/>
              </a:spcBef>
              <a:buFont typeface="Arial" panose="020B0604020202020204" pitchFamily="34" charset="0"/>
              <a:buChar char="•"/>
            </a:pPr>
            <a:r>
              <a:rPr lang="en-US" dirty="0" smtClean="0"/>
              <a:t>Anaconda </a:t>
            </a:r>
          </a:p>
          <a:p>
            <a:pPr marL="171450" indent="-171450" algn="just">
              <a:lnSpc>
                <a:spcPct val="100000"/>
              </a:lnSpc>
              <a:spcBef>
                <a:spcPts val="400"/>
              </a:spcBef>
              <a:buFont typeface="Arial" panose="020B0604020202020204" pitchFamily="34" charset="0"/>
              <a:buChar char="•"/>
            </a:pPr>
            <a:r>
              <a:rPr lang="en-US" dirty="0" err="1" smtClean="0"/>
              <a:t>Tensorflow</a:t>
            </a:r>
            <a:r>
              <a:rPr lang="en-US" dirty="0" smtClean="0"/>
              <a:t> </a:t>
            </a:r>
          </a:p>
          <a:p>
            <a:pPr marL="171450" indent="-171450" algn="just">
              <a:lnSpc>
                <a:spcPct val="100000"/>
              </a:lnSpc>
              <a:spcBef>
                <a:spcPts val="400"/>
              </a:spcBef>
              <a:buFont typeface="Arial" panose="020B0604020202020204" pitchFamily="34" charset="0"/>
              <a:buChar char="•"/>
            </a:pPr>
            <a:r>
              <a:rPr lang="en-US" dirty="0" smtClean="0"/>
              <a:t>Panda </a:t>
            </a:r>
            <a:endParaRPr lang="en-US" dirty="0"/>
          </a:p>
          <a:p>
            <a:pPr marL="171450" indent="-171450" algn="just">
              <a:lnSpc>
                <a:spcPct val="100000"/>
              </a:lnSpc>
              <a:spcBef>
                <a:spcPts val="400"/>
              </a:spcBef>
              <a:buFont typeface="Arial" panose="020B0604020202020204" pitchFamily="34" charset="0"/>
              <a:buChar char="•"/>
            </a:pPr>
            <a:endParaRPr lang="en-US" dirty="0" smtClean="0"/>
          </a:p>
          <a:p>
            <a:pPr marL="171450" indent="-171450" algn="just">
              <a:lnSpc>
                <a:spcPct val="100000"/>
              </a:lnSpc>
              <a:spcBef>
                <a:spcPts val="400"/>
              </a:spcBef>
              <a:buFont typeface="Arial" panose="020B0604020202020204" pitchFamily="34" charset="0"/>
              <a:buChar char="•"/>
            </a:pPr>
            <a:r>
              <a:rPr lang="en-US" dirty="0" smtClean="0"/>
              <a:t>PRAW</a:t>
            </a:r>
          </a:p>
          <a:p>
            <a:pPr marL="171450" indent="-171450" algn="just">
              <a:lnSpc>
                <a:spcPct val="100000"/>
              </a:lnSpc>
              <a:spcBef>
                <a:spcPts val="400"/>
              </a:spcBef>
              <a:buFont typeface="Arial" panose="020B0604020202020204" pitchFamily="34" charset="0"/>
              <a:buChar char="•"/>
            </a:pPr>
            <a:r>
              <a:rPr lang="en-US" dirty="0" err="1" smtClean="0"/>
              <a:t>WordCloud</a:t>
            </a:r>
            <a:endParaRPr lang="en-US" dirty="0" smtClean="0"/>
          </a:p>
          <a:p>
            <a:pPr algn="just">
              <a:lnSpc>
                <a:spcPct val="100000"/>
              </a:lnSpc>
              <a:spcBef>
                <a:spcPts val="400"/>
              </a:spcBef>
            </a:pPr>
            <a:endParaRPr lang="en-US" dirty="0" smtClean="0"/>
          </a:p>
        </p:txBody>
      </p:sp>
      <p:sp>
        <p:nvSpPr>
          <p:cNvPr id="84" name="Text Placeholder 19">
            <a:extLst>
              <a:ext uri="{FF2B5EF4-FFF2-40B4-BE49-F238E27FC236}">
                <a16:creationId xmlns="" xmlns:a16="http://schemas.microsoft.com/office/drawing/2014/main" id="{6BE59FCF-FFED-4A34-AAEC-8C22F983D227}"/>
              </a:ext>
            </a:extLst>
          </p:cNvPr>
          <p:cNvSpPr txBox="1">
            <a:spLocks/>
          </p:cNvSpPr>
          <p:nvPr/>
        </p:nvSpPr>
        <p:spPr>
          <a:xfrm>
            <a:off x="265207" y="7506988"/>
            <a:ext cx="2191429" cy="265154"/>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1400" dirty="0" smtClean="0"/>
              <a:t>IMPROVEMENTS</a:t>
            </a:r>
            <a:endParaRPr lang="en-US" sz="1400" dirty="0"/>
          </a:p>
        </p:txBody>
      </p:sp>
      <p:sp>
        <p:nvSpPr>
          <p:cNvPr id="85" name="Text Placeholder 19">
            <a:extLst>
              <a:ext uri="{FF2B5EF4-FFF2-40B4-BE49-F238E27FC236}">
                <a16:creationId xmlns="" xmlns:a16="http://schemas.microsoft.com/office/drawing/2014/main" id="{6ED694E5-AE6C-41B5-B6A8-CDF7585D6174}"/>
              </a:ext>
            </a:extLst>
          </p:cNvPr>
          <p:cNvSpPr txBox="1">
            <a:spLocks/>
          </p:cNvSpPr>
          <p:nvPr/>
        </p:nvSpPr>
        <p:spPr>
          <a:xfrm>
            <a:off x="278079" y="7786543"/>
            <a:ext cx="2425497" cy="1141308"/>
          </a:xfrm>
          <a:prstGeom prst="rect">
            <a:avLst/>
          </a:prstGeom>
          <a:noFill/>
        </p:spPr>
        <p:txBody>
          <a:bodyPr lIns="0" tIns="0" rIns="0" bIns="0" numCol="1">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lnSpc>
                <a:spcPct val="100000"/>
              </a:lnSpc>
              <a:spcBef>
                <a:spcPts val="400"/>
              </a:spcBef>
              <a:buFont typeface="Arial" panose="020B0604020202020204" pitchFamily="34" charset="0"/>
              <a:buChar char="•"/>
            </a:pPr>
            <a:r>
              <a:rPr lang="en-US" dirty="0" smtClean="0"/>
              <a:t>Tuning Hyper Parameters to improve accuracy.</a:t>
            </a:r>
          </a:p>
          <a:p>
            <a:pPr marL="171450" indent="-171450" algn="just">
              <a:lnSpc>
                <a:spcPct val="100000"/>
              </a:lnSpc>
              <a:spcBef>
                <a:spcPts val="400"/>
              </a:spcBef>
              <a:buFont typeface="Arial" panose="020B0604020202020204" pitchFamily="34" charset="0"/>
              <a:buChar char="•"/>
            </a:pPr>
            <a:r>
              <a:rPr lang="en-US" dirty="0" smtClean="0"/>
              <a:t> Data Sanitization such as fix spelling, remove special characters , emoji etc.</a:t>
            </a:r>
          </a:p>
          <a:p>
            <a:pPr marL="171450" indent="-171450" algn="just">
              <a:lnSpc>
                <a:spcPct val="100000"/>
              </a:lnSpc>
              <a:spcBef>
                <a:spcPts val="400"/>
              </a:spcBef>
              <a:buFont typeface="Arial" panose="020B0604020202020204" pitchFamily="34" charset="0"/>
              <a:buChar char="•"/>
            </a:pPr>
            <a:r>
              <a:rPr lang="en-US" dirty="0" smtClean="0"/>
              <a:t>More labeled data and better quality data </a:t>
            </a:r>
          </a:p>
          <a:p>
            <a:pPr marL="171450" indent="-171450" algn="just">
              <a:lnSpc>
                <a:spcPct val="100000"/>
              </a:lnSpc>
              <a:spcBef>
                <a:spcPts val="400"/>
              </a:spcBef>
              <a:buFont typeface="Arial" panose="020B0604020202020204" pitchFamily="34" charset="0"/>
              <a:buChar char="•"/>
            </a:pPr>
            <a:r>
              <a:rPr lang="en-US" dirty="0" smtClean="0"/>
              <a:t>Testing on different activation functions </a:t>
            </a:r>
          </a:p>
          <a:p>
            <a:pPr algn="just">
              <a:lnSpc>
                <a:spcPct val="100000"/>
              </a:lnSpc>
              <a:spcBef>
                <a:spcPts val="400"/>
              </a:spcBef>
            </a:pPr>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050" y="2494892"/>
            <a:ext cx="1623600" cy="1169543"/>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594" y="2501076"/>
            <a:ext cx="1674748" cy="1185547"/>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44995" y="4887790"/>
            <a:ext cx="1668761" cy="834381"/>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59942" y="3893329"/>
            <a:ext cx="1670400" cy="835200"/>
          </a:xfrm>
          <a:prstGeom prst="rect">
            <a:avLst/>
          </a:prstGeom>
          <a:effectLst>
            <a:outerShdw blurRad="50800" dist="38100" dir="2700000" algn="tl" rotWithShape="0">
              <a:prstClr val="black">
                <a:alpha val="40000"/>
              </a:prstClr>
            </a:outerShdw>
          </a:effectLst>
        </p:spPr>
      </p:pic>
      <p:pic>
        <p:nvPicPr>
          <p:cNvPr id="17" name="Picture 16"/>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44724" y="3901171"/>
            <a:ext cx="1670399" cy="835200"/>
          </a:xfrm>
          <a:prstGeom prst="rect">
            <a:avLst/>
          </a:prstGeom>
          <a:effectLst>
            <a:outerShdw blurRad="50800" dist="38100" dir="2700000" algn="tl" rotWithShape="0">
              <a:prstClr val="black">
                <a:alpha val="40000"/>
              </a:prstClr>
            </a:outerShdw>
          </a:effectLst>
        </p:spPr>
      </p:pic>
      <p:pic>
        <p:nvPicPr>
          <p:cNvPr id="18" name="Picture 17"/>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59943" y="4904071"/>
            <a:ext cx="1670399" cy="835200"/>
          </a:xfrm>
          <a:prstGeom prst="rect">
            <a:avLst/>
          </a:prstGeom>
          <a:effectLst>
            <a:outerShdw blurRad="50800" dist="38100" dir="2700000" algn="tl" rotWithShape="0">
              <a:prstClr val="black">
                <a:alpha val="40000"/>
              </a:prstClr>
            </a:outerShdw>
          </a:effectLst>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98593" y="7365246"/>
            <a:ext cx="1894375" cy="292086"/>
          </a:xfrm>
          <a:prstGeom prst="rect">
            <a:avLst/>
          </a:prstGeom>
          <a:effectLst>
            <a:outerShdw blurRad="50800" dist="38100" dir="2700000" algn="tl" rotWithShape="0">
              <a:prstClr val="black">
                <a:alpha val="40000"/>
              </a:prstClr>
            </a:outerShdw>
          </a:effectLst>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62566" y="5952868"/>
            <a:ext cx="2457520" cy="1108350"/>
          </a:xfrm>
          <a:prstGeom prst="rect">
            <a:avLst/>
          </a:prstGeom>
          <a:effectLst>
            <a:outerShdw blurRad="50800" dist="38100" dir="2700000" algn="tl" rotWithShape="0">
              <a:prstClr val="black">
                <a:alpha val="40000"/>
              </a:prstClr>
            </a:outerShdw>
          </a:effectLst>
        </p:spPr>
      </p:pic>
      <p:sp>
        <p:nvSpPr>
          <p:cNvPr id="2" name="Rectangle 1"/>
          <p:cNvSpPr/>
          <p:nvPr/>
        </p:nvSpPr>
        <p:spPr>
          <a:xfrm>
            <a:off x="3777447" y="3683420"/>
            <a:ext cx="2026517" cy="215444"/>
          </a:xfrm>
          <a:prstGeom prst="rect">
            <a:avLst/>
          </a:prstGeom>
        </p:spPr>
        <p:txBody>
          <a:bodyPr wrap="none">
            <a:spAutoFit/>
          </a:bodyPr>
          <a:lstStyle/>
          <a:p>
            <a:r>
              <a:rPr lang="en-US" sz="800" b="1" dirty="0" smtClean="0">
                <a:solidFill>
                  <a:srgbClr val="F2B800"/>
                </a:solidFill>
              </a:rPr>
              <a:t>Word Clouds for the Four Different Categories</a:t>
            </a:r>
            <a:endParaRPr lang="en-CA" sz="800" b="1" dirty="0">
              <a:solidFill>
                <a:srgbClr val="F2B800"/>
              </a:solidFill>
            </a:endParaRPr>
          </a:p>
        </p:txBody>
      </p:sp>
      <p:sp>
        <p:nvSpPr>
          <p:cNvPr id="29" name="Rectangle 28"/>
          <p:cNvSpPr/>
          <p:nvPr/>
        </p:nvSpPr>
        <p:spPr>
          <a:xfrm>
            <a:off x="4357456" y="5743172"/>
            <a:ext cx="835485" cy="215444"/>
          </a:xfrm>
          <a:prstGeom prst="rect">
            <a:avLst/>
          </a:prstGeom>
        </p:spPr>
        <p:txBody>
          <a:bodyPr wrap="none">
            <a:spAutoFit/>
          </a:bodyPr>
          <a:lstStyle/>
          <a:p>
            <a:r>
              <a:rPr lang="en-US" sz="800" b="1" dirty="0" smtClean="0">
                <a:solidFill>
                  <a:srgbClr val="F2B800"/>
                </a:solidFill>
              </a:rPr>
              <a:t>Model Summary</a:t>
            </a:r>
            <a:endParaRPr lang="en-CA" sz="800" b="1" dirty="0">
              <a:solidFill>
                <a:srgbClr val="F2B800"/>
              </a:solidFill>
            </a:endParaRPr>
          </a:p>
        </p:txBody>
      </p:sp>
      <p:sp>
        <p:nvSpPr>
          <p:cNvPr id="30" name="Rectangle 29"/>
          <p:cNvSpPr/>
          <p:nvPr/>
        </p:nvSpPr>
        <p:spPr>
          <a:xfrm>
            <a:off x="4203654" y="7137102"/>
            <a:ext cx="1255472" cy="215444"/>
          </a:xfrm>
          <a:prstGeom prst="rect">
            <a:avLst/>
          </a:prstGeom>
        </p:spPr>
        <p:txBody>
          <a:bodyPr wrap="none">
            <a:spAutoFit/>
          </a:bodyPr>
          <a:lstStyle/>
          <a:p>
            <a:r>
              <a:rPr lang="en-US" sz="800" b="1" dirty="0" smtClean="0">
                <a:solidFill>
                  <a:srgbClr val="F2B800"/>
                </a:solidFill>
              </a:rPr>
              <a:t>Model Validation Accuracy</a:t>
            </a:r>
            <a:endParaRPr lang="en-CA" sz="800" b="1" dirty="0">
              <a:solidFill>
                <a:srgbClr val="F2B800"/>
              </a:solidFill>
            </a:endParaRPr>
          </a:p>
        </p:txBody>
      </p:sp>
    </p:spTree>
    <p:extLst>
      <p:ext uri="{BB962C8B-B14F-4D97-AF65-F5344CB8AC3E}">
        <p14:creationId xmlns:p14="http://schemas.microsoft.com/office/powerpoint/2010/main" val="1945047045"/>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53508_Technology infographics poster_RVA_v4.potx" id="{6CFB736D-7DB4-4566-9568-CE35C858F8AB}" vid="{1A6105C9-D760-4AC9-BA9C-B3023B9898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3.xml><?xml version="1.0" encoding="utf-8"?>
<ds:datastoreItem xmlns:ds="http://schemas.openxmlformats.org/officeDocument/2006/customXml" ds:itemID="{E0CA591A-B9FA-47BD-A1F6-0A218B01BC5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16c05727-aa75-4e4a-9b5f-8a80a1165891"/>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Technology infographics poster</Template>
  <TotalTime>0</TotalTime>
  <Words>301</Words>
  <Application>Microsoft Office PowerPoint</Application>
  <PresentationFormat>On-screen Show (4:3)</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Tahoma</vt:lpstr>
      <vt:lpstr>InfographicsPoster_Tech_v1_mo</vt:lpstr>
      <vt:lpstr>Mental Wellness Sentiment Analysis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2019-11-29T00:36:04Z</dcterms:created>
  <dcterms:modified xsi:type="dcterms:W3CDTF">2019-12-02T20:20:06Z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