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0071BC"/>
    <a:srgbClr val="0C6EA5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052" y="-660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xmlns="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570430"/>
            <a:ext cx="5707443" cy="262027"/>
          </a:xfrm>
        </p:spPr>
        <p:txBody>
          <a:bodyPr/>
          <a:lstStyle/>
          <a:p>
            <a:pPr algn="ctr"/>
            <a:r>
              <a:rPr lang="en-US" sz="4030" dirty="0" smtClean="0"/>
              <a:t>Mental Wellness Sentiment Analysis</a:t>
            </a:r>
            <a:endParaRPr lang="en-US" sz="4030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xmlns="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222790" y="1528469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/>
              <a:t>Jiaan</a:t>
            </a:r>
            <a:r>
              <a:rPr lang="en-US" sz="1500" dirty="0" smtClean="0"/>
              <a:t> Nie, 200327281</a:t>
            </a:r>
            <a:endParaRPr lang="en-US" sz="1500" dirty="0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65208" y="2459535"/>
            <a:ext cx="2401792" cy="125292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purpose of the project is </a:t>
            </a:r>
            <a:r>
              <a:rPr lang="en-US" dirty="0" smtClean="0"/>
              <a:t>to attempt to prescreen prospective clients for mental wellness issues by analyzing text. The mental </a:t>
            </a:r>
            <a:r>
              <a:rPr lang="en-US" dirty="0"/>
              <a:t>wellbeing of a person </a:t>
            </a:r>
            <a:r>
              <a:rPr lang="en-US" dirty="0" smtClean="0"/>
              <a:t>is assessed through </a:t>
            </a:r>
            <a:r>
              <a:rPr lang="en-US" dirty="0"/>
              <a:t>input of their text using </a:t>
            </a:r>
            <a:r>
              <a:rPr lang="en-US" dirty="0" smtClean="0"/>
              <a:t>a technique </a:t>
            </a:r>
            <a:r>
              <a:rPr lang="en-US" dirty="0"/>
              <a:t>call RNN (Recurrent Neural Network). </a:t>
            </a:r>
            <a:r>
              <a:rPr lang="en-US" dirty="0" smtClean="0"/>
              <a:t>The initial </a:t>
            </a:r>
            <a:r>
              <a:rPr lang="en-US" dirty="0"/>
              <a:t>plan is to create a small prototype that will work on 2 or 3 categories such as depression, anxiety and suicidal thoughts using labeled data </a:t>
            </a:r>
            <a:r>
              <a:rPr lang="en-US" dirty="0" smtClean="0"/>
              <a:t>that is </a:t>
            </a:r>
            <a:r>
              <a:rPr lang="en-US" dirty="0"/>
              <a:t>scraped off from websites and </a:t>
            </a:r>
            <a:r>
              <a:rPr lang="en-US" dirty="0" smtClean="0"/>
              <a:t>organized using </a:t>
            </a:r>
            <a:r>
              <a:rPr lang="en-US" dirty="0"/>
              <a:t>panda, then implement a basic RNN model using </a:t>
            </a:r>
            <a:r>
              <a:rPr lang="en-US" dirty="0" err="1"/>
              <a:t>Tensorflow</a:t>
            </a:r>
            <a:r>
              <a:rPr lang="en-US" dirty="0"/>
              <a:t> and test </a:t>
            </a:r>
            <a:r>
              <a:rPr lang="en-US" dirty="0" smtClean="0"/>
              <a:t>the </a:t>
            </a:r>
            <a:r>
              <a:rPr lang="en-US" dirty="0"/>
              <a:t>result.  </a:t>
            </a:r>
            <a:endParaRPr lang="en-CA" dirty="0"/>
          </a:p>
          <a:p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xmlns="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65207" y="3803926"/>
            <a:ext cx="2191429" cy="26515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REQUIREMENTS</a:t>
            </a:r>
            <a:endParaRPr lang="en-US" sz="1400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342087" y="4201465"/>
            <a:ext cx="2324913" cy="587815"/>
          </a:xfrm>
          <a:prstGeom prst="rect">
            <a:avLst/>
          </a:prstGeom>
          <a:noFill/>
        </p:spPr>
        <p:txBody>
          <a:bodyPr lIns="0" tIns="0" rIns="0" bIns="0" numCol="2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Hardware Requirements:</a:t>
            </a:r>
            <a:endParaRPr lang="en-US" dirty="0"/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i7 CPU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GTX </a:t>
            </a:r>
            <a:r>
              <a:rPr lang="en-US" dirty="0" smtClean="0"/>
              <a:t>1080 GPU</a:t>
            </a:r>
            <a:endParaRPr lang="en-US" dirty="0" smtClean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xmlns="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2896330" y="2392638"/>
            <a:ext cx="3898900" cy="53998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Text Placeholder 19">
            <a:extLst>
              <a:ext uri="{FF2B5EF4-FFF2-40B4-BE49-F238E27FC236}">
                <a16:creationId xmlns:a16="http://schemas.microsoft.com/office/drawing/2014/main" xmlns="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448789" y="2146970"/>
            <a:ext cx="1922318" cy="2456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 smtClean="0"/>
              <a:t>SUMMARY</a:t>
            </a:r>
            <a:endParaRPr lang="en-US" sz="1500" b="1" dirty="0"/>
          </a:p>
        </p:txBody>
      </p:sp>
      <p:sp>
        <p:nvSpPr>
          <p:cNvPr id="77" name="Text Placeholder 19">
            <a:extLst>
              <a:ext uri="{FF2B5EF4-FFF2-40B4-BE49-F238E27FC236}">
                <a16:creationId xmlns:a16="http://schemas.microsoft.com/office/drawing/2014/main" xmlns="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3736332" y="7885078"/>
            <a:ext cx="1957582" cy="59470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</a:t>
            </a:r>
            <a:r>
              <a:rPr lang="en-US" sz="1400" dirty="0" smtClean="0"/>
              <a:t>ONCLUSION</a:t>
            </a:r>
            <a:endParaRPr lang="en-US" sz="1400" dirty="0"/>
          </a:p>
        </p:txBody>
      </p:sp>
      <p:sp>
        <p:nvSpPr>
          <p:cNvPr id="79" name="Text Placeholder 19">
            <a:extLst>
              <a:ext uri="{FF2B5EF4-FFF2-40B4-BE49-F238E27FC236}">
                <a16:creationId xmlns:a16="http://schemas.microsoft.com/office/drawing/2014/main" xmlns="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844800" y="8142990"/>
            <a:ext cx="3860799" cy="10010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Overall the accuracy of the </a:t>
            </a:r>
            <a:r>
              <a:rPr lang="en-US" dirty="0" smtClean="0"/>
              <a:t>model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ideal</a:t>
            </a:r>
            <a:r>
              <a:rPr lang="en-US" dirty="0" smtClean="0"/>
              <a:t>, but may still be high enough to be useful when analyzed by a therapist. To </a:t>
            </a:r>
            <a:r>
              <a:rPr lang="en-US" dirty="0" smtClean="0"/>
              <a:t>improve </a:t>
            </a:r>
            <a:r>
              <a:rPr lang="en-US" dirty="0" smtClean="0"/>
              <a:t>the </a:t>
            </a:r>
            <a:r>
              <a:rPr lang="en-US" dirty="0" smtClean="0"/>
              <a:t>model </a:t>
            </a:r>
            <a:r>
              <a:rPr lang="en-US" dirty="0" smtClean="0"/>
              <a:t>will require </a:t>
            </a:r>
            <a:r>
              <a:rPr lang="en-US" dirty="0" smtClean="0"/>
              <a:t>better and more labeled </a:t>
            </a:r>
            <a:r>
              <a:rPr lang="en-US" dirty="0" smtClean="0"/>
              <a:t>data, and to sanitize </a:t>
            </a:r>
            <a:r>
              <a:rPr lang="en-US" dirty="0" smtClean="0"/>
              <a:t>the data before feeding into the model reduce </a:t>
            </a:r>
            <a:r>
              <a:rPr lang="en-US" dirty="0" smtClean="0"/>
              <a:t>noise</a:t>
            </a:r>
            <a:r>
              <a:rPr lang="en-US" dirty="0" smtClean="0"/>
              <a:t>. The model </a:t>
            </a:r>
            <a:r>
              <a:rPr lang="en-US" dirty="0" smtClean="0"/>
              <a:t>itself seems to be  </a:t>
            </a:r>
            <a:r>
              <a:rPr lang="en-US" dirty="0" smtClean="0"/>
              <a:t>having trouble </a:t>
            </a:r>
            <a:r>
              <a:rPr lang="en-US" dirty="0" smtClean="0"/>
              <a:t>classifying </a:t>
            </a:r>
            <a:r>
              <a:rPr lang="en-US" dirty="0" smtClean="0"/>
              <a:t>between depression and </a:t>
            </a:r>
            <a:r>
              <a:rPr lang="en-US" dirty="0" smtClean="0"/>
              <a:t>suicidal </a:t>
            </a:r>
            <a:r>
              <a:rPr lang="en-US" dirty="0" smtClean="0"/>
              <a:t>posts due </a:t>
            </a:r>
            <a:r>
              <a:rPr lang="en-US" dirty="0"/>
              <a:t>the </a:t>
            </a:r>
            <a:r>
              <a:rPr lang="en-US" dirty="0" smtClean="0"/>
              <a:t>similarity of  contents</a:t>
            </a:r>
            <a:r>
              <a:rPr lang="en-US" dirty="0" smtClean="0"/>
              <a:t>. Improving these data sets may aid in classification.</a:t>
            </a:r>
            <a:endParaRPr lang="en-US" dirty="0"/>
          </a:p>
        </p:txBody>
      </p:sp>
      <p:sp>
        <p:nvSpPr>
          <p:cNvPr id="80" name="Text Placeholder 19">
            <a:extLst>
              <a:ext uri="{FF2B5EF4-FFF2-40B4-BE49-F238E27FC236}">
                <a16:creationId xmlns:a16="http://schemas.microsoft.com/office/drawing/2014/main" xmlns="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65208" y="6027417"/>
            <a:ext cx="2401792" cy="129160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scrape </a:t>
            </a:r>
            <a:r>
              <a:rPr lang="en-US" dirty="0" smtClean="0"/>
              <a:t>labeled data from </a:t>
            </a:r>
            <a:r>
              <a:rPr lang="en-US" dirty="0" err="1" smtClean="0"/>
              <a:t>reddit</a:t>
            </a:r>
            <a:r>
              <a:rPr lang="en-US" dirty="0" smtClean="0"/>
              <a:t>, </a:t>
            </a:r>
            <a:r>
              <a:rPr lang="en-US" dirty="0" smtClean="0"/>
              <a:t>use python to </a:t>
            </a:r>
            <a:r>
              <a:rPr lang="en-US" dirty="0" smtClean="0"/>
              <a:t>label the data and organize and visualize with </a:t>
            </a:r>
            <a:r>
              <a:rPr lang="en-US" dirty="0" smtClean="0"/>
              <a:t>panda.</a:t>
            </a:r>
            <a:endParaRPr lang="en-US" dirty="0"/>
          </a:p>
          <a:p>
            <a:r>
              <a:rPr lang="en-US" dirty="0" smtClean="0"/>
              <a:t>Split the data set into: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2/3 </a:t>
            </a:r>
            <a:r>
              <a:rPr lang="en-US" dirty="0" smtClean="0"/>
              <a:t>training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1/3 validation </a:t>
            </a:r>
          </a:p>
          <a:p>
            <a:r>
              <a:rPr lang="en-US" dirty="0" smtClean="0"/>
              <a:t>Finally feed training data into the </a:t>
            </a:r>
            <a:r>
              <a:rPr lang="en-US" dirty="0" smtClean="0"/>
              <a:t>RNN (LSTM) model </a:t>
            </a:r>
            <a:r>
              <a:rPr lang="en-US" dirty="0" smtClean="0"/>
              <a:t>and use the validation data set to </a:t>
            </a:r>
            <a:r>
              <a:rPr lang="en-US" dirty="0" smtClean="0"/>
              <a:t>access </a:t>
            </a:r>
            <a:r>
              <a:rPr lang="en-US" dirty="0" err="1" smtClean="0"/>
              <a:t>accuract</a:t>
            </a:r>
            <a:r>
              <a:rPr lang="en-US" dirty="0" smtClean="0"/>
              <a:t>.  </a:t>
            </a:r>
            <a:endParaRPr lang="en-US" dirty="0" smtClean="0"/>
          </a:p>
        </p:txBody>
      </p:sp>
      <p:sp>
        <p:nvSpPr>
          <p:cNvPr id="81" name="Text Placeholder 19">
            <a:extLst>
              <a:ext uri="{FF2B5EF4-FFF2-40B4-BE49-F238E27FC236}">
                <a16:creationId xmlns:a16="http://schemas.microsoft.com/office/drawing/2014/main" xmlns="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342087" y="5734977"/>
            <a:ext cx="2114550" cy="2456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 smtClean="0"/>
              <a:t>METHODOLOGY</a:t>
            </a:r>
            <a:endParaRPr lang="en-US" sz="1500" b="1" dirty="0"/>
          </a:p>
        </p:txBody>
      </p:sp>
      <p:sp>
        <p:nvSpPr>
          <p:cNvPr id="82" name="Text Placeholder 19">
            <a:extLst>
              <a:ext uri="{FF2B5EF4-FFF2-40B4-BE49-F238E27FC236}">
                <a16:creationId xmlns:a16="http://schemas.microsoft.com/office/drawing/2014/main" xmlns="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3734051" y="2159458"/>
            <a:ext cx="2114550" cy="2456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 smtClean="0"/>
              <a:t>RESULTS</a:t>
            </a:r>
            <a:endParaRPr lang="en-US" sz="1500" b="1" dirty="0"/>
          </a:p>
        </p:txBody>
      </p:sp>
      <p:sp>
        <p:nvSpPr>
          <p:cNvPr id="83" name="Text Placeholder 19">
            <a:extLst>
              <a:ext uri="{FF2B5EF4-FFF2-40B4-BE49-F238E27FC236}">
                <a16:creationId xmlns:a16="http://schemas.microsoft.com/office/drawing/2014/main" xmlns="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342087" y="4833876"/>
            <a:ext cx="2324913" cy="766138"/>
          </a:xfrm>
          <a:prstGeom prst="rect">
            <a:avLst/>
          </a:prstGeom>
          <a:noFill/>
        </p:spPr>
        <p:txBody>
          <a:bodyPr lIns="0" tIns="0" rIns="0" bIns="0" numCol="2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Software Requirement :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Anaconda 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Tensorflow</a:t>
            </a:r>
            <a:r>
              <a:rPr lang="en-US" dirty="0" smtClean="0"/>
              <a:t> 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Panda </a:t>
            </a:r>
            <a:endParaRPr lang="en-US" dirty="0"/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PRAW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WordCloud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</p:txBody>
      </p:sp>
      <p:sp>
        <p:nvSpPr>
          <p:cNvPr id="84" name="Text Placeholder 19">
            <a:extLst>
              <a:ext uri="{FF2B5EF4-FFF2-40B4-BE49-F238E27FC236}">
                <a16:creationId xmlns:a16="http://schemas.microsoft.com/office/drawing/2014/main" xmlns="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65207" y="7506988"/>
            <a:ext cx="2191429" cy="26515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IMPROVEMENTS</a:t>
            </a:r>
            <a:endParaRPr lang="en-US" sz="1400" dirty="0"/>
          </a:p>
        </p:txBody>
      </p:sp>
      <p:sp>
        <p:nvSpPr>
          <p:cNvPr id="85" name="Text Placeholder 19">
            <a:extLst>
              <a:ext uri="{FF2B5EF4-FFF2-40B4-BE49-F238E27FC236}">
                <a16:creationId xmlns:a16="http://schemas.microsoft.com/office/drawing/2014/main" xmlns="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78079" y="7786543"/>
            <a:ext cx="2425497" cy="1141308"/>
          </a:xfrm>
          <a:prstGeom prst="rect">
            <a:avLst/>
          </a:prstGeom>
          <a:noFill/>
        </p:spPr>
        <p:txBody>
          <a:bodyPr lIns="0" tIns="0" rIns="0" bIns="0" numCol="1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Tuning Hyper Parameters to improve accuracy.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Data Sanitization such as fix spelling, remove special characters , emoji etc.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More labeled data and better quality data 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Testing on different activation functions 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50" y="2494892"/>
            <a:ext cx="1623600" cy="1169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94" y="2501076"/>
            <a:ext cx="1674748" cy="1185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95" y="4887790"/>
            <a:ext cx="1668761" cy="834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42" y="3893329"/>
            <a:ext cx="1670400" cy="8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24" y="3901171"/>
            <a:ext cx="1670399" cy="835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43" y="4904071"/>
            <a:ext cx="1670399" cy="835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93" y="7365246"/>
            <a:ext cx="1894375" cy="292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6" y="5952868"/>
            <a:ext cx="2457520" cy="1108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77447" y="3683420"/>
            <a:ext cx="20265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F2B800"/>
                </a:solidFill>
              </a:rPr>
              <a:t>Word Clouds for the Four Different Categories</a:t>
            </a:r>
            <a:endParaRPr lang="en-CA" sz="800" b="1" dirty="0">
              <a:solidFill>
                <a:srgbClr val="F2B8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57456" y="5743172"/>
            <a:ext cx="8354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F2B800"/>
                </a:solidFill>
              </a:rPr>
              <a:t>Model Summary</a:t>
            </a:r>
            <a:endParaRPr lang="en-CA" sz="800" b="1" dirty="0">
              <a:solidFill>
                <a:srgbClr val="F2B8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03654" y="7137102"/>
            <a:ext cx="12554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F2B800"/>
                </a:solidFill>
              </a:rPr>
              <a:t>Model Validation Accuracy</a:t>
            </a:r>
            <a:endParaRPr lang="en-CA" sz="800" b="1" dirty="0">
              <a:solidFill>
                <a:srgbClr val="F2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0</TotalTime>
  <Words>301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Mental Wellness Sentiment Analysis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2019-11-29T00:36:04Z</dcterms:created>
  <dcterms:modified xsi:type="dcterms:W3CDTF">2019-12-02T17:29:59Z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