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261" r:id="rId4"/>
    <p:sldId id="262" r:id="rId5"/>
    <p:sldId id="263" r:id="rId6"/>
    <p:sldId id="312" r:id="rId7"/>
    <p:sldId id="303" r:id="rId8"/>
    <p:sldId id="264" r:id="rId9"/>
    <p:sldId id="265" r:id="rId10"/>
    <p:sldId id="266" r:id="rId11"/>
    <p:sldId id="283" r:id="rId12"/>
    <p:sldId id="267" r:id="rId13"/>
    <p:sldId id="270" r:id="rId14"/>
    <p:sldId id="271" r:id="rId15"/>
    <p:sldId id="304" r:id="rId16"/>
    <p:sldId id="284" r:id="rId17"/>
    <p:sldId id="273" r:id="rId18"/>
    <p:sldId id="311" r:id="rId19"/>
    <p:sldId id="274" r:id="rId20"/>
    <p:sldId id="305" r:id="rId21"/>
    <p:sldId id="276" r:id="rId22"/>
    <p:sldId id="307" r:id="rId23"/>
    <p:sldId id="308" r:id="rId24"/>
    <p:sldId id="310" r:id="rId25"/>
    <p:sldId id="280" r:id="rId26"/>
    <p:sldId id="309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66666666666703E-2"/>
          <c:y val="1.02529049897471E-2"/>
          <c:w val="0.88088888888888905"/>
          <c:h val="0.6053998632946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[工作簿1]Sheet1!$A$2</c:f>
              <c:strCache>
                <c:ptCount val="1"/>
                <c:pt idx="0">
                  <c:v>80轮P运算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[工作簿1]Sheet1!$B$1:$G$1</c:f>
              <c:strCache>
                <c:ptCount val="6"/>
                <c:pt idx="0">
                  <c:v>加减法运算</c:v>
                </c:pt>
                <c:pt idx="1">
                  <c:v>移位运算</c:v>
                </c:pt>
                <c:pt idx="2">
                  <c:v>异或运算</c:v>
                </c:pt>
                <c:pt idx="3">
                  <c:v>按位与运算</c:v>
                </c:pt>
                <c:pt idx="4">
                  <c:v>Ch()运算</c:v>
                </c:pt>
                <c:pt idx="5">
                  <c:v>临时寄存器</c:v>
                </c:pt>
              </c:strCache>
            </c:strRef>
          </c:cat>
          <c:val>
            <c:numRef>
              <c:f>[工作簿1]Sheet1!$B$2:$G$2</c:f>
              <c:numCache>
                <c:formatCode>General</c:formatCode>
                <c:ptCount val="6"/>
                <c:pt idx="0">
                  <c:v>1072</c:v>
                </c:pt>
                <c:pt idx="1">
                  <c:v>960</c:v>
                </c:pt>
                <c:pt idx="2">
                  <c:v>800</c:v>
                </c:pt>
                <c:pt idx="3">
                  <c:v>512</c:v>
                </c:pt>
                <c:pt idx="4">
                  <c:v>80</c:v>
                </c:pt>
                <c:pt idx="5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2-4E31-8781-4F658BA18C58}"/>
            </c:ext>
          </c:extLst>
        </c:ser>
        <c:ser>
          <c:idx val="1"/>
          <c:order val="1"/>
          <c:tx>
            <c:strRef>
              <c:f>[工作簿1]Sheet1!$A$3</c:f>
              <c:strCache>
                <c:ptCount val="1"/>
                <c:pt idx="0">
                  <c:v>73轮P运算+4轮K运算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[工作簿1]Sheet1!$B$1:$G$1</c:f>
              <c:strCache>
                <c:ptCount val="6"/>
                <c:pt idx="0">
                  <c:v>加减法运算</c:v>
                </c:pt>
                <c:pt idx="1">
                  <c:v>移位运算</c:v>
                </c:pt>
                <c:pt idx="2">
                  <c:v>异或运算</c:v>
                </c:pt>
                <c:pt idx="3">
                  <c:v>按位与运算</c:v>
                </c:pt>
                <c:pt idx="4">
                  <c:v>Ch()运算</c:v>
                </c:pt>
                <c:pt idx="5">
                  <c:v>临时寄存器</c:v>
                </c:pt>
              </c:strCache>
            </c:strRef>
          </c:cat>
          <c:val>
            <c:numRef>
              <c:f>[工作簿1]Sheet1!$B$3:$G$3</c:f>
              <c:numCache>
                <c:formatCode>General</c:formatCode>
                <c:ptCount val="6"/>
                <c:pt idx="0">
                  <c:v>1022</c:v>
                </c:pt>
                <c:pt idx="1">
                  <c:v>912</c:v>
                </c:pt>
                <c:pt idx="2">
                  <c:v>754</c:v>
                </c:pt>
                <c:pt idx="3">
                  <c:v>476</c:v>
                </c:pt>
                <c:pt idx="4">
                  <c:v>77</c:v>
                </c:pt>
                <c:pt idx="5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F2-4E31-8781-4F658BA18C58}"/>
            </c:ext>
          </c:extLst>
        </c:ser>
        <c:ser>
          <c:idx val="2"/>
          <c:order val="2"/>
          <c:tx>
            <c:strRef>
              <c:f>[工作簿1]Sheet1!$A$4</c:f>
              <c:strCache>
                <c:ptCount val="1"/>
                <c:pt idx="0">
                  <c:v>77轮P运算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[工作簿1]Sheet1!$B$1:$G$1</c:f>
              <c:strCache>
                <c:ptCount val="6"/>
                <c:pt idx="0">
                  <c:v>加减法运算</c:v>
                </c:pt>
                <c:pt idx="1">
                  <c:v>移位运算</c:v>
                </c:pt>
                <c:pt idx="2">
                  <c:v>异或运算</c:v>
                </c:pt>
                <c:pt idx="3">
                  <c:v>按位与运算</c:v>
                </c:pt>
                <c:pt idx="4">
                  <c:v>Ch()运算</c:v>
                </c:pt>
                <c:pt idx="5">
                  <c:v>临时寄存器</c:v>
                </c:pt>
              </c:strCache>
            </c:strRef>
          </c:cat>
          <c:val>
            <c:numRef>
              <c:f>[工作簿1]Sheet1!$B$4:$G$4</c:f>
              <c:numCache>
                <c:formatCode>General</c:formatCode>
                <c:ptCount val="6"/>
                <c:pt idx="0">
                  <c:v>1030</c:v>
                </c:pt>
                <c:pt idx="1">
                  <c:v>924</c:v>
                </c:pt>
                <c:pt idx="2">
                  <c:v>770</c:v>
                </c:pt>
                <c:pt idx="3">
                  <c:v>488</c:v>
                </c:pt>
                <c:pt idx="4">
                  <c:v>77</c:v>
                </c:pt>
                <c:pt idx="5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2-4E31-8781-4F658BA18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899416"/>
        <c:axId val="620262730"/>
      </c:barChart>
      <c:catAx>
        <c:axId val="440899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0262730"/>
        <c:crosses val="autoZero"/>
        <c:auto val="1"/>
        <c:lblAlgn val="ctr"/>
        <c:lblOffset val="100"/>
        <c:noMultiLvlLbl val="0"/>
      </c:catAx>
      <c:valAx>
        <c:axId val="62026273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089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[工作簿1]Sheet1!$A$2</c:f>
              <c:strCache>
                <c:ptCount val="1"/>
                <c:pt idx="0">
                  <c:v>完整的W生成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[工作簿1]Sheet1!$B$1:$E$1</c:f>
              <c:strCache>
                <c:ptCount val="4"/>
                <c:pt idx="0">
                  <c:v>移位运算</c:v>
                </c:pt>
                <c:pt idx="1">
                  <c:v>异或运算</c:v>
                </c:pt>
                <c:pt idx="2">
                  <c:v>加减法运算</c:v>
                </c:pt>
                <c:pt idx="3">
                  <c:v>按位与运算</c:v>
                </c:pt>
              </c:strCache>
            </c:strRef>
          </c:cat>
          <c:val>
            <c:numRef>
              <c:f>[工作簿1]Sheet1!$B$2:$E$2</c:f>
              <c:numCache>
                <c:formatCode>General</c:formatCode>
                <c:ptCount val="4"/>
                <c:pt idx="0">
                  <c:v>384</c:v>
                </c:pt>
                <c:pt idx="1">
                  <c:v>256</c:v>
                </c:pt>
                <c:pt idx="2">
                  <c:v>448</c:v>
                </c:pt>
                <c:pt idx="3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9-490A-84C0-F769F5F9BCDC}"/>
            </c:ext>
          </c:extLst>
        </c:ser>
        <c:ser>
          <c:idx val="1"/>
          <c:order val="1"/>
          <c:tx>
            <c:strRef>
              <c:f>[工作簿1]Sheet1!$A$3</c:f>
              <c:strCache>
                <c:ptCount val="1"/>
                <c:pt idx="0">
                  <c:v>7字节以下优化后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[工作簿1]Sheet1!$B$1:$E$1</c:f>
              <c:strCache>
                <c:ptCount val="4"/>
                <c:pt idx="0">
                  <c:v>移位运算</c:v>
                </c:pt>
                <c:pt idx="1">
                  <c:v>异或运算</c:v>
                </c:pt>
                <c:pt idx="2">
                  <c:v>加减法运算</c:v>
                </c:pt>
                <c:pt idx="3">
                  <c:v>按位与运算</c:v>
                </c:pt>
              </c:strCache>
            </c:strRef>
          </c:cat>
          <c:val>
            <c:numRef>
              <c:f>[工作簿1]Sheet1!$B$3:$E$3</c:f>
              <c:numCache>
                <c:formatCode>General</c:formatCode>
                <c:ptCount val="4"/>
                <c:pt idx="0">
                  <c:v>339</c:v>
                </c:pt>
                <c:pt idx="1">
                  <c:v>226</c:v>
                </c:pt>
                <c:pt idx="2">
                  <c:v>353</c:v>
                </c:pt>
                <c:pt idx="3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9-490A-84C0-F769F5F9BCDC}"/>
            </c:ext>
          </c:extLst>
        </c:ser>
        <c:ser>
          <c:idx val="2"/>
          <c:order val="2"/>
          <c:tx>
            <c:strRef>
              <c:f>[工作簿1]Sheet1!$A$4</c:f>
              <c:strCache>
                <c:ptCount val="1"/>
                <c:pt idx="0">
                  <c:v>8-15字节优化后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[工作簿1]Sheet1!$B$1:$E$1</c:f>
              <c:strCache>
                <c:ptCount val="4"/>
                <c:pt idx="0">
                  <c:v>移位运算</c:v>
                </c:pt>
                <c:pt idx="1">
                  <c:v>异或运算</c:v>
                </c:pt>
                <c:pt idx="2">
                  <c:v>加减法运算</c:v>
                </c:pt>
                <c:pt idx="3">
                  <c:v>按位与运算</c:v>
                </c:pt>
              </c:strCache>
            </c:strRef>
          </c:cat>
          <c:val>
            <c:numRef>
              <c:f>[工作簿1]Sheet1!$B$4:$E$4</c:f>
              <c:numCache>
                <c:formatCode>General</c:formatCode>
                <c:ptCount val="4"/>
                <c:pt idx="0">
                  <c:v>342</c:v>
                </c:pt>
                <c:pt idx="1">
                  <c:v>228</c:v>
                </c:pt>
                <c:pt idx="2">
                  <c:v>355</c:v>
                </c:pt>
                <c:pt idx="3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9-490A-84C0-F769F5F9BCDC}"/>
            </c:ext>
          </c:extLst>
        </c:ser>
        <c:ser>
          <c:idx val="3"/>
          <c:order val="3"/>
          <c:tx>
            <c:strRef>
              <c:f>[工作簿1]Sheet1!$A$5</c:f>
              <c:strCache>
                <c:ptCount val="1"/>
                <c:pt idx="0">
                  <c:v>16-23字节优化后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[工作簿1]Sheet1!$B$1:$E$1</c:f>
              <c:strCache>
                <c:ptCount val="4"/>
                <c:pt idx="0">
                  <c:v>移位运算</c:v>
                </c:pt>
                <c:pt idx="1">
                  <c:v>异或运算</c:v>
                </c:pt>
                <c:pt idx="2">
                  <c:v>加减法运算</c:v>
                </c:pt>
                <c:pt idx="3">
                  <c:v>按位与运算</c:v>
                </c:pt>
              </c:strCache>
            </c:strRef>
          </c:cat>
          <c:val>
            <c:numRef>
              <c:f>[工作簿1]Sheet1!$B$5:$E$5</c:f>
              <c:numCache>
                <c:formatCode>General</c:formatCode>
                <c:ptCount val="4"/>
                <c:pt idx="0">
                  <c:v>345</c:v>
                </c:pt>
                <c:pt idx="1">
                  <c:v>230</c:v>
                </c:pt>
                <c:pt idx="2">
                  <c:v>357</c:v>
                </c:pt>
                <c:pt idx="3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E9-490A-84C0-F769F5F9B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417671"/>
        <c:axId val="320809374"/>
      </c:barChart>
      <c:catAx>
        <c:axId val="46241767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809374"/>
        <c:crosses val="autoZero"/>
        <c:auto val="1"/>
        <c:lblAlgn val="ctr"/>
        <c:lblOffset val="100"/>
        <c:noMultiLvlLbl val="0"/>
      </c:catAx>
      <c:valAx>
        <c:axId val="3208093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417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C9237-FEC0-4371-9E49-1794C846B30C}" type="datetimeFigureOut">
              <a:rPr lang="zh-CN" altLang="en-US"/>
              <a:t>2019/6/5</a:t>
            </a:fld>
            <a:endParaRPr lang="zh-CN" altLang="en-US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34216-FC7A-4213-AF3A-54D08CA1CC3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SHA512</a:t>
            </a:r>
            <a:r>
              <a:rPr lang="zh-CN" altLang="en-US" dirty="0"/>
              <a:t>逆向优化技术的研究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72382" y="5204093"/>
            <a:ext cx="4159250" cy="993236"/>
          </a:xfrm>
        </p:spPr>
        <p:txBody>
          <a:bodyPr/>
          <a:lstStyle/>
          <a:p>
            <a:r>
              <a:rPr lang="zh-CN" altLang="en-US" dirty="0"/>
              <a:t>报告人：伯佳澳        </a:t>
            </a:r>
            <a:endParaRPr lang="en-US" altLang="zh-CN" dirty="0" smtClean="0"/>
          </a:p>
          <a:p>
            <a:r>
              <a:rPr lang="zh-CN" altLang="en-US" dirty="0" smtClean="0"/>
              <a:t>指导</a:t>
            </a:r>
            <a:r>
              <a:rPr lang="zh-CN" altLang="en-US" dirty="0"/>
              <a:t>教师</a:t>
            </a:r>
            <a:r>
              <a:rPr lang="zh-CN" altLang="en-US" dirty="0" smtClean="0"/>
              <a:t>：邱卫东</a:t>
            </a:r>
            <a:endParaRPr lang="en-US" altLang="zh-CN" dirty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主流杂凑算法的参数比较</a:t>
            </a:r>
            <a:endParaRPr lang="zh-CN" altLang="en-US" dirty="0"/>
          </a:p>
        </p:txBody>
      </p:sp>
      <p:pic>
        <p:nvPicPr>
          <p:cNvPr id="1843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87" y="1657517"/>
            <a:ext cx="7166956" cy="46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SHA-512</a:t>
            </a:r>
            <a:r>
              <a:rPr lang="zh-CN" altLang="en-US" dirty="0" smtClean="0"/>
              <a:t>的计算流程</a:t>
            </a:r>
          </a:p>
        </p:txBody>
      </p:sp>
      <p:pic>
        <p:nvPicPr>
          <p:cNvPr id="10" name="图片 8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74725" y="1844040"/>
            <a:ext cx="345757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492625" y="2220595"/>
            <a:ext cx="43738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消息扩展算法</a:t>
            </a:r>
          </a:p>
          <a:p>
            <a:pPr indent="0" algn="r">
              <a:buNone/>
            </a:pPr>
            <a:r>
              <a:rPr lang="zh-CN" altLang="en-US" dirty="0"/>
              <a:t> Wt = S[t]                                     （t&lt;16）  Wt = δ1(Wt-2)+ Wt-7+δ0(Wt-15)+Wt-16          </a:t>
            </a:r>
            <a:r>
              <a:rPr lang="en-US" altLang="zh-CN" dirty="0"/>
              <a:t>(</a:t>
            </a:r>
            <a:r>
              <a:rPr lang="zh-CN" altLang="en-US" dirty="0"/>
              <a:t>16≦t≦79</a:t>
            </a:r>
            <a:r>
              <a:rPr lang="en-US" altLang="zh-CN" dirty="0"/>
              <a:t>)</a:t>
            </a:r>
            <a:r>
              <a:rPr lang="zh-CN" altLang="en-US" dirty="0"/>
              <a:t>    </a:t>
            </a:r>
          </a:p>
          <a:p>
            <a:pPr indent="0" algn="l">
              <a:buNone/>
            </a:pPr>
            <a:r>
              <a:rPr lang="zh-CN" altLang="en-US" dirty="0"/>
              <a:t>其中： </a:t>
            </a:r>
          </a:p>
          <a:p>
            <a:pPr indent="0" algn="l">
              <a:buNone/>
            </a:pPr>
            <a:r>
              <a:rPr lang="zh-CN" altLang="en-US" dirty="0"/>
              <a:t> δ1(x) = ROTR1(x)⊕ROTR8(x)⊕SHR7(x)</a:t>
            </a:r>
          </a:p>
          <a:p>
            <a:pPr indent="0" algn="l">
              <a:buNone/>
            </a:pPr>
            <a:r>
              <a:rPr lang="zh-CN" altLang="en-US" dirty="0"/>
              <a:t>δ0(x) = ROTR19(x)⊕ROTR61(x)⊕SHR6(x)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轮函数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45" y="1087438"/>
            <a:ext cx="42291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44345" y="4502785"/>
            <a:ext cx="6149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Ch(e,f,g) = (e AND f)⊕(NOT e AND g)  　　　　　　　　　　　　　　</a:t>
            </a:r>
          </a:p>
          <a:p>
            <a:r>
              <a:rPr lang="zh-CN" altLang="en-US"/>
              <a:t>Maj(a,b,c) = (a AND b)⊕(a AND c)⊕(b AND c)　　 </a:t>
            </a:r>
          </a:p>
          <a:p>
            <a:r>
              <a:rPr lang="zh-CN" altLang="en-US"/>
              <a:t>∑0a = ROTR28(a)⊕ROTR34(a)⊕ROTR39(a)</a:t>
            </a:r>
          </a:p>
          <a:p>
            <a:r>
              <a:rPr lang="zh-CN" altLang="en-US"/>
              <a:t>∑1e = ROTR14(e)⊕ROTR18(e)⊕ROTR41(e) 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研究背景和意义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SHA512</a:t>
            </a:r>
            <a:r>
              <a:rPr lang="zh-CN" altLang="en-US" sz="2400" dirty="0">
                <a:sym typeface="+mn-ea"/>
              </a:rPr>
              <a:t>杂凑算法介绍</a:t>
            </a:r>
            <a:endParaRPr lang="zh-CN" altLang="en-US" sz="2400" dirty="0"/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SHA512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优化实现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测试结果与分析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成果与展望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逆向优化（提前退出）</a:t>
            </a:r>
            <a:endParaRPr lang="zh-CN" altLang="en-US" dirty="0"/>
          </a:p>
          <a:p>
            <a:r>
              <a:rPr lang="zh-CN" altLang="en-US" dirty="0"/>
              <a:t>轮函数</a:t>
            </a:r>
            <a:r>
              <a:rPr lang="zh-CN" altLang="en-US" dirty="0" smtClean="0"/>
              <a:t>的代码表达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smtClean="0"/>
              <a:t>#define  </a:t>
            </a:r>
            <a:r>
              <a:rPr lang="zh-CN" altLang="en-US" dirty="0" smtClean="0"/>
              <a:t>P(</a:t>
            </a:r>
            <a:r>
              <a:rPr lang="en-US" altLang="zh-CN" dirty="0" smtClean="0"/>
              <a:t>a</a:t>
            </a:r>
            <a:r>
              <a:rPr lang="zh-CN" altLang="en-US" dirty="0" smtClean="0"/>
              <a:t>, </a:t>
            </a:r>
            <a:r>
              <a:rPr lang="en-US" altLang="zh-CN" dirty="0"/>
              <a:t>b</a:t>
            </a:r>
            <a:r>
              <a:rPr lang="zh-CN" altLang="en-US" dirty="0" smtClean="0"/>
              <a:t>, </a:t>
            </a:r>
            <a:r>
              <a:rPr lang="en-US" altLang="zh-CN" dirty="0"/>
              <a:t>c</a:t>
            </a:r>
            <a:r>
              <a:rPr lang="zh-CN" altLang="en-US" dirty="0" smtClean="0"/>
              <a:t>, </a:t>
            </a:r>
            <a:r>
              <a:rPr lang="en-US" altLang="zh-CN" dirty="0"/>
              <a:t>d</a:t>
            </a:r>
            <a:r>
              <a:rPr lang="zh-CN" altLang="en-US" dirty="0" smtClean="0"/>
              <a:t>, </a:t>
            </a:r>
            <a:r>
              <a:rPr lang="en-US" altLang="zh-CN" dirty="0"/>
              <a:t>e</a:t>
            </a:r>
            <a:r>
              <a:rPr lang="zh-CN" altLang="en-US" dirty="0" smtClean="0"/>
              <a:t>, </a:t>
            </a:r>
            <a:r>
              <a:rPr lang="en-US" altLang="zh-CN" dirty="0"/>
              <a:t>f</a:t>
            </a:r>
            <a:r>
              <a:rPr lang="zh-CN" altLang="en-US" dirty="0" smtClean="0"/>
              <a:t>, </a:t>
            </a:r>
            <a:r>
              <a:rPr lang="en-US" altLang="zh-CN" dirty="0"/>
              <a:t>g</a:t>
            </a:r>
            <a:r>
              <a:rPr lang="zh-CN" altLang="en-US" dirty="0" smtClean="0"/>
              <a:t>, </a:t>
            </a:r>
            <a:r>
              <a:rPr lang="en-US" altLang="zh-CN" dirty="0"/>
              <a:t>h</a:t>
            </a:r>
            <a:r>
              <a:rPr lang="zh-CN" altLang="en-US" dirty="0" smtClean="0"/>
              <a:t>, </a:t>
            </a:r>
            <a:r>
              <a:rPr lang="zh-CN" altLang="en-US" dirty="0"/>
              <a:t>W, </a:t>
            </a:r>
            <a:r>
              <a:rPr lang="en-US" altLang="zh-CN" dirty="0"/>
              <a:t>K</a:t>
            </a:r>
            <a:r>
              <a:rPr lang="zh-CN" altLang="en-US" dirty="0"/>
              <a:t>) </a:t>
            </a:r>
            <a:r>
              <a:rPr lang="en-US" altLang="zh-CN" dirty="0" smtClean="0"/>
              <a:t>{ 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      tmp1 = Ch(e,f,g) + SIGMA1(e) + h + K +W		</a:t>
            </a:r>
          </a:p>
          <a:p>
            <a:pPr marL="0" indent="0" algn="l">
              <a:buNone/>
            </a:pPr>
            <a:r>
              <a:rPr lang="zh-CN" altLang="en-US" dirty="0"/>
              <a:t>          tmp2 = Maj(a,b,c) + SIGMA0(a)				                </a:t>
            </a:r>
          </a:p>
          <a:p>
            <a:pPr marL="0" indent="0" algn="l">
              <a:buNone/>
            </a:pPr>
            <a:r>
              <a:rPr lang="zh-CN" altLang="en-US" dirty="0"/>
              <a:t>          d += tmp1</a:t>
            </a:r>
          </a:p>
          <a:p>
            <a:pPr marL="0" indent="0" algn="l">
              <a:buNone/>
            </a:pPr>
            <a:r>
              <a:rPr lang="zh-CN" altLang="en-US" dirty="0"/>
              <a:t>          h = tmp1 + tmp2 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通用优化技术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SHA-512</a:t>
            </a:r>
            <a:r>
              <a:rPr lang="zh-CN" altLang="en-US" sz="2400" dirty="0"/>
              <a:t>的最后</a:t>
            </a:r>
            <a:r>
              <a:rPr lang="en-US" altLang="zh-CN" sz="2400" dirty="0"/>
              <a:t>8</a:t>
            </a:r>
            <a:r>
              <a:rPr lang="zh-CN" altLang="en-US" sz="2400" dirty="0"/>
              <a:t>轮运算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zh-CN" dirty="0"/>
              <a:t>P(A, B, C, D, E, F, G, H, R( 8), 0x28db77f523047d84);    </a:t>
            </a:r>
            <a:r>
              <a:rPr lang="zh-CN" altLang="en-US" dirty="0"/>
              <a:t>更新 </a:t>
            </a:r>
            <a:r>
              <a:rPr lang="en-US" altLang="zh-CN" dirty="0"/>
              <a:t>D H</a:t>
            </a:r>
            <a:endParaRPr lang="pt-BR" altLang="zh-CN" dirty="0"/>
          </a:p>
          <a:p>
            <a:r>
              <a:rPr lang="pt-BR" altLang="zh-CN" dirty="0"/>
              <a:t>P(H, A, B, C, D, E, F, G, R( 9), 0x32caab7b40c72493);     </a:t>
            </a:r>
            <a:r>
              <a:rPr lang="zh-CN" altLang="en-US" dirty="0"/>
              <a:t>更新 </a:t>
            </a:r>
            <a:r>
              <a:rPr lang="en-US" altLang="zh-CN" dirty="0"/>
              <a:t>C G</a:t>
            </a:r>
            <a:endParaRPr lang="pt-BR" altLang="zh-CN" dirty="0"/>
          </a:p>
          <a:p>
            <a:r>
              <a:rPr lang="pt-BR" altLang="zh-CN" dirty="0"/>
              <a:t>P(G, H, A, B, C, D, E, F, R(10), 0x3c9ebe0a15c9bebc);    </a:t>
            </a:r>
            <a:r>
              <a:rPr lang="zh-CN" altLang="en-US" dirty="0"/>
              <a:t>更新 </a:t>
            </a:r>
            <a:r>
              <a:rPr lang="en-US" altLang="zh-CN" dirty="0"/>
              <a:t>B F</a:t>
            </a:r>
            <a:endParaRPr lang="pt-BR" altLang="zh-CN" dirty="0"/>
          </a:p>
          <a:p>
            <a:r>
              <a:rPr lang="pt-BR" altLang="zh-CN" dirty="0"/>
              <a:t>P(F, G, H, A, B, C, D, E, R(11), 0x431d67c49c100d4c);    </a:t>
            </a:r>
            <a:r>
              <a:rPr lang="zh-CN" altLang="en-US" dirty="0"/>
              <a:t>更新 </a:t>
            </a:r>
            <a:r>
              <a:rPr lang="en-US" altLang="zh-CN" dirty="0"/>
              <a:t>A E</a:t>
            </a:r>
            <a:endParaRPr lang="pt-BR" altLang="zh-CN" dirty="0"/>
          </a:p>
          <a:p>
            <a:r>
              <a:rPr lang="pt-BR" altLang="zh-CN" dirty="0"/>
              <a:t>P(E, F, G, H, A, B, C, D, R(12), 0x4cc5d4becb3e42b6);    </a:t>
            </a:r>
            <a:r>
              <a:rPr lang="zh-CN" altLang="en-US" dirty="0"/>
              <a:t>更新 </a:t>
            </a:r>
            <a:r>
              <a:rPr lang="en-US" altLang="zh-CN" dirty="0"/>
              <a:t>H D</a:t>
            </a:r>
            <a:endParaRPr lang="pt-BR" altLang="zh-CN" dirty="0"/>
          </a:p>
          <a:p>
            <a:r>
              <a:rPr lang="pt-BR" altLang="zh-CN" dirty="0"/>
              <a:t>//P(D, E, F, G, H, A, B, C, R(13), 0x597f299cfc657e2a);   </a:t>
            </a:r>
            <a:r>
              <a:rPr lang="zh-CN" altLang="en-US" dirty="0"/>
              <a:t>更新 </a:t>
            </a:r>
            <a:r>
              <a:rPr lang="en-US" altLang="zh-CN" dirty="0"/>
              <a:t>G C</a:t>
            </a:r>
            <a:endParaRPr lang="pt-BR" altLang="zh-CN" dirty="0"/>
          </a:p>
          <a:p>
            <a:r>
              <a:rPr lang="pt-BR" altLang="zh-CN" dirty="0"/>
              <a:t>//P(C, D, E, F, G, H, A, B, R(14), 0x5fcb6fab3ad6faec);    </a:t>
            </a:r>
            <a:r>
              <a:rPr lang="zh-CN" altLang="en-US" dirty="0"/>
              <a:t>更新 </a:t>
            </a:r>
            <a:r>
              <a:rPr lang="en-US" altLang="zh-CN" dirty="0"/>
              <a:t>F B</a:t>
            </a:r>
            <a:endParaRPr lang="pt-BR" altLang="zh-CN" dirty="0"/>
          </a:p>
          <a:p>
            <a:r>
              <a:rPr lang="pt-BR" altLang="zh-CN" dirty="0"/>
              <a:t>//P(B, C, D, E, F, G, H, A, R(15), 0x6c44198c4a475817);  </a:t>
            </a:r>
            <a:r>
              <a:rPr lang="zh-CN" altLang="en-US" dirty="0"/>
              <a:t>更新 </a:t>
            </a:r>
            <a:r>
              <a:rPr lang="en-US" altLang="zh-CN" dirty="0"/>
              <a:t>E A</a:t>
            </a:r>
            <a:endParaRPr lang="pt-BR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SHA512</a:t>
            </a:r>
            <a:r>
              <a:rPr lang="zh-CN" altLang="en-US" dirty="0"/>
              <a:t>的消息扩展算法不适合预计算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正向优化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t>16</a:t>
            </a:fld>
            <a:endParaRPr lang="en-US" altLang="zh-CN"/>
          </a:p>
        </p:txBody>
      </p:sp>
      <p:pic>
        <p:nvPicPr>
          <p:cNvPr id="26627" name="内容占位符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9830" y="2390775"/>
            <a:ext cx="7000875" cy="2743200"/>
          </a:xfrm>
        </p:spPr>
      </p:pic>
      <p:sp>
        <p:nvSpPr>
          <p:cNvPr id="5" name="文本框 4"/>
          <p:cNvSpPr txBox="1"/>
          <p:nvPr/>
        </p:nvSpPr>
        <p:spPr>
          <a:xfrm>
            <a:off x="1586852" y="5384865"/>
            <a:ext cx="500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SHA-1</a:t>
            </a:r>
            <a:r>
              <a:rPr lang="zh-CN" altLang="en-US" dirty="0"/>
              <a:t>的预计算实现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55" y="2237486"/>
            <a:ext cx="3657917" cy="3010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5485" y="1260475"/>
            <a:ext cx="605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短口令字符串经过消息填充后有大量比特为</a:t>
            </a:r>
            <a:r>
              <a:rPr lang="en-US" altLang="zh-CN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针对这一特点设计短口令优化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同时使用已有的寄存器复用技术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6723" y="3015761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Wt = S[t]                          </a:t>
            </a:r>
            <a:r>
              <a:rPr lang="zh-CN" altLang="en-US" dirty="0" smtClean="0"/>
              <a:t>（</a:t>
            </a:r>
            <a:r>
              <a:rPr lang="zh-CN" altLang="en-US" dirty="0"/>
              <a:t>t&lt;16）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Wt </a:t>
            </a:r>
            <a:r>
              <a:rPr lang="zh-CN" altLang="en-US" dirty="0"/>
              <a:t>= δ1(</a:t>
            </a:r>
            <a:r>
              <a:rPr lang="zh-CN" altLang="en-US" dirty="0" smtClean="0"/>
              <a:t>W</a:t>
            </a:r>
            <a:r>
              <a:rPr lang="en-US" altLang="zh-CN" baseline="-25000" dirty="0"/>
              <a:t> t-2</a:t>
            </a:r>
            <a:r>
              <a:rPr lang="zh-CN" altLang="en-US" dirty="0" smtClean="0"/>
              <a:t>)+ </a:t>
            </a:r>
            <a:r>
              <a:rPr lang="zh-CN" altLang="en-US" dirty="0"/>
              <a:t>W </a:t>
            </a:r>
            <a:r>
              <a:rPr lang="zh-CN" altLang="en-US" baseline="-25000" dirty="0" smtClean="0"/>
              <a:t>t</a:t>
            </a:r>
            <a:r>
              <a:rPr lang="zh-CN" altLang="en-US" baseline="-25000" dirty="0"/>
              <a:t>-7</a:t>
            </a:r>
            <a:r>
              <a:rPr lang="zh-CN" altLang="en-US" dirty="0"/>
              <a:t>+δ0</a:t>
            </a:r>
            <a:r>
              <a:rPr lang="zh-CN" altLang="en-US" dirty="0" smtClean="0"/>
              <a:t>(</a:t>
            </a:r>
            <a:r>
              <a:rPr lang="zh-CN" altLang="en-US" dirty="0"/>
              <a:t>W </a:t>
            </a:r>
            <a:r>
              <a:rPr lang="zh-CN" altLang="en-US" baseline="-25000" dirty="0" smtClean="0"/>
              <a:t>t</a:t>
            </a:r>
            <a:r>
              <a:rPr lang="zh-CN" altLang="en-US" baseline="-25000" dirty="0"/>
              <a:t>-15</a:t>
            </a:r>
            <a:r>
              <a:rPr lang="zh-CN" altLang="en-US" dirty="0" smtClean="0"/>
              <a:t>)+</a:t>
            </a:r>
            <a:r>
              <a:rPr lang="zh-CN" altLang="en-US" dirty="0"/>
              <a:t> W </a:t>
            </a:r>
            <a:r>
              <a:rPr lang="zh-CN" altLang="en-US" baseline="-25000" dirty="0" smtClean="0"/>
              <a:t>t</a:t>
            </a:r>
            <a:r>
              <a:rPr lang="zh-CN" altLang="en-US" baseline="-25000" dirty="0"/>
              <a:t>-16                      </a:t>
            </a:r>
            <a:endParaRPr lang="en-US" altLang="zh-CN" baseline="-25000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(</a:t>
            </a:r>
            <a:r>
              <a:rPr lang="zh-CN" altLang="en-US" dirty="0"/>
              <a:t>16≦t≦79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606669" y="5055577"/>
            <a:ext cx="1380393" cy="4044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66192" y="4800600"/>
            <a:ext cx="655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W</a:t>
            </a:r>
            <a:r>
              <a:rPr lang="en-US" altLang="zh-CN" dirty="0" smtClean="0"/>
              <a:t>[t&amp;0x0f]</a:t>
            </a:r>
            <a:r>
              <a:rPr lang="zh-CN" altLang="en-US" dirty="0" smtClean="0"/>
              <a:t> </a:t>
            </a:r>
            <a:r>
              <a:rPr lang="zh-CN" altLang="en-US" dirty="0"/>
              <a:t>= δ1(W</a:t>
            </a:r>
            <a:r>
              <a:rPr lang="en-US" altLang="zh-CN" baseline="-25000" dirty="0"/>
              <a:t> </a:t>
            </a:r>
            <a:r>
              <a:rPr lang="en-US" altLang="zh-CN" baseline="-25000" dirty="0" smtClean="0"/>
              <a:t>(t-2)&amp;0x0f</a:t>
            </a:r>
            <a:r>
              <a:rPr lang="zh-CN" altLang="en-US" dirty="0" smtClean="0"/>
              <a:t>)+ W</a:t>
            </a:r>
            <a:r>
              <a:rPr lang="en-US" altLang="zh-CN" baseline="-25000" dirty="0"/>
              <a:t> </a:t>
            </a:r>
            <a:r>
              <a:rPr lang="en-US" altLang="zh-CN" baseline="-25000" dirty="0" smtClean="0"/>
              <a:t>(</a:t>
            </a:r>
            <a:r>
              <a:rPr lang="zh-CN" altLang="en-US" baseline="-25000" dirty="0" smtClean="0"/>
              <a:t>t</a:t>
            </a:r>
            <a:r>
              <a:rPr lang="zh-CN" altLang="en-US" baseline="-25000" dirty="0"/>
              <a:t>-</a:t>
            </a:r>
            <a:r>
              <a:rPr lang="zh-CN" altLang="en-US" baseline="-25000" dirty="0" smtClean="0"/>
              <a:t>7</a:t>
            </a:r>
            <a:r>
              <a:rPr lang="en-US" altLang="zh-CN" baseline="-25000" dirty="0" smtClean="0"/>
              <a:t>)&amp;0x0f</a:t>
            </a:r>
            <a:r>
              <a:rPr lang="zh-CN" altLang="en-US" dirty="0" smtClean="0"/>
              <a:t>+</a:t>
            </a:r>
            <a:r>
              <a:rPr lang="zh-CN" altLang="en-US" dirty="0"/>
              <a:t>δ0(W </a:t>
            </a:r>
            <a:r>
              <a:rPr lang="en-US" altLang="zh-CN" baseline="-25000" dirty="0" smtClean="0"/>
              <a:t>(</a:t>
            </a:r>
            <a:r>
              <a:rPr lang="zh-CN" altLang="en-US" baseline="-25000" dirty="0" smtClean="0"/>
              <a:t>t</a:t>
            </a:r>
            <a:r>
              <a:rPr lang="zh-CN" altLang="en-US" baseline="-25000" dirty="0"/>
              <a:t>-</a:t>
            </a:r>
            <a:r>
              <a:rPr lang="zh-CN" altLang="en-US" baseline="-25000" dirty="0" smtClean="0"/>
              <a:t>15</a:t>
            </a:r>
            <a:r>
              <a:rPr lang="en-US" altLang="zh-CN" baseline="-25000" dirty="0" smtClean="0"/>
              <a:t>)0x0f</a:t>
            </a:r>
            <a:r>
              <a:rPr lang="zh-CN" altLang="en-US" dirty="0" smtClean="0"/>
              <a:t>)+ W </a:t>
            </a:r>
            <a:r>
              <a:rPr lang="en-US" altLang="zh-CN" baseline="-25000" dirty="0" smtClean="0"/>
              <a:t>(</a:t>
            </a:r>
            <a:r>
              <a:rPr lang="zh-CN" altLang="en-US" baseline="-25000" dirty="0" smtClean="0"/>
              <a:t>t</a:t>
            </a:r>
            <a:r>
              <a:rPr lang="zh-CN" altLang="en-US" baseline="-25000" dirty="0"/>
              <a:t>-</a:t>
            </a:r>
            <a:r>
              <a:rPr lang="zh-CN" altLang="en-US" baseline="-25000" dirty="0" smtClean="0"/>
              <a:t>16</a:t>
            </a:r>
            <a:r>
              <a:rPr lang="en-US" altLang="zh-CN" baseline="-25000" dirty="0" smtClean="0"/>
              <a:t>)&amp;0x0f</a:t>
            </a:r>
            <a:r>
              <a:rPr lang="zh-CN" altLang="en-US" baseline="-25000" dirty="0" smtClean="0"/>
              <a:t>                      </a:t>
            </a:r>
            <a:endParaRPr lang="en-US" altLang="zh-CN" baseline="-25000" dirty="0"/>
          </a:p>
          <a:p>
            <a:r>
              <a:rPr lang="en-US" altLang="zh-CN" dirty="0"/>
              <a:t>                                         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5275" y="2759123"/>
            <a:ext cx="2727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w[1] = sigma1(w[15]) </a:t>
            </a:r>
          </a:p>
          <a:p>
            <a:r>
              <a:rPr lang="zh-CN" altLang="en-US" sz="1200" dirty="0"/>
              <a:t>w[2] = sigma1(w[0]) </a:t>
            </a:r>
          </a:p>
          <a:p>
            <a:r>
              <a:rPr lang="zh-CN" altLang="en-US" sz="1200" dirty="0"/>
              <a:t>w[3] = sigma1(w[1]) </a:t>
            </a:r>
          </a:p>
          <a:p>
            <a:r>
              <a:rPr lang="zh-CN" altLang="en-US" sz="1200" dirty="0"/>
              <a:t>w[4] = sigma1(w[2]) </a:t>
            </a:r>
          </a:p>
          <a:p>
            <a:r>
              <a:rPr lang="zh-CN" altLang="en-US" sz="1200" dirty="0"/>
              <a:t>w[5] = sigma1(w[3]) </a:t>
            </a:r>
          </a:p>
          <a:p>
            <a:r>
              <a:rPr lang="zh-CN" altLang="en-US" sz="1200" dirty="0"/>
              <a:t>w[6] = sigma1(w[4]) + w[15] </a:t>
            </a:r>
          </a:p>
          <a:p>
            <a:r>
              <a:rPr lang="zh-CN" altLang="en-US" sz="1200" dirty="0"/>
              <a:t>w[7] = sigma1(w[5]) + w[0] </a:t>
            </a:r>
          </a:p>
          <a:p>
            <a:r>
              <a:rPr lang="zh-CN" altLang="en-US" sz="1200" dirty="0"/>
              <a:t>w[8] = sigma1(w[6]) + w[1] </a:t>
            </a:r>
          </a:p>
          <a:p>
            <a:r>
              <a:rPr lang="zh-CN" altLang="en-US" sz="1200" dirty="0"/>
              <a:t>w[9] = sigma1(w[7]) + w[2] </a:t>
            </a:r>
          </a:p>
          <a:p>
            <a:r>
              <a:rPr lang="zh-CN" altLang="en-US" sz="1200" dirty="0"/>
              <a:t>w[10] = sigma1(w[8]) + w[3] </a:t>
            </a:r>
          </a:p>
          <a:p>
            <a:r>
              <a:rPr lang="zh-CN" altLang="en-US" sz="1200" dirty="0"/>
              <a:t>w[11] = sigma1(w[9]) + w[4] </a:t>
            </a:r>
          </a:p>
          <a:p>
            <a:r>
              <a:rPr lang="zh-CN" altLang="en-US" sz="1200" dirty="0"/>
              <a:t>w[12] = sigma1(w[10]) + w[5] </a:t>
            </a:r>
          </a:p>
          <a:p>
            <a:r>
              <a:rPr lang="zh-CN" altLang="en-US" sz="1200" dirty="0"/>
              <a:t>w[13] = sigma1(w[11]) + w[6] </a:t>
            </a:r>
          </a:p>
          <a:p>
            <a:r>
              <a:rPr lang="zh-CN" altLang="en-US" sz="1200" dirty="0"/>
              <a:t>w[14] = sigma1(w[12]) + w[7] +sigma0(w[15])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96565" y="2759123"/>
            <a:ext cx="26752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w[0] = sigma0(w[1])+w[0]</a:t>
            </a:r>
          </a:p>
          <a:p>
            <a:r>
              <a:rPr lang="zh-CN" altLang="en-US" sz="1200" dirty="0"/>
              <a:t>w[1] = sigma1(w[15])+w[1]</a:t>
            </a:r>
          </a:p>
          <a:p>
            <a:r>
              <a:rPr lang="zh-CN" altLang="en-US" sz="1200" dirty="0"/>
              <a:t>w[2] = sigma1(w[0]) </a:t>
            </a:r>
          </a:p>
          <a:p>
            <a:r>
              <a:rPr lang="zh-CN" altLang="en-US" sz="1200" dirty="0"/>
              <a:t>w[3] = sigma1(w[1]) </a:t>
            </a:r>
          </a:p>
          <a:p>
            <a:r>
              <a:rPr lang="zh-CN" altLang="en-US" sz="1200" dirty="0"/>
              <a:t>w[4] = sigma1(w[2]) </a:t>
            </a:r>
          </a:p>
          <a:p>
            <a:r>
              <a:rPr lang="zh-CN" altLang="en-US" sz="1200" dirty="0"/>
              <a:t>w[5] = sigma1(w[3]) </a:t>
            </a:r>
          </a:p>
          <a:p>
            <a:r>
              <a:rPr lang="zh-CN" altLang="en-US" sz="1200" dirty="0"/>
              <a:t>w[6] = sigma1(w[4]) + w[15] </a:t>
            </a:r>
          </a:p>
          <a:p>
            <a:r>
              <a:rPr lang="zh-CN" altLang="en-US" sz="1200" dirty="0"/>
              <a:t>w[7] = sigma1(w[5]) + w[0] </a:t>
            </a:r>
          </a:p>
          <a:p>
            <a:r>
              <a:rPr lang="zh-CN" altLang="en-US" sz="1200" dirty="0"/>
              <a:t>w[8] = sigma1(w[6]) + w[1] </a:t>
            </a:r>
          </a:p>
          <a:p>
            <a:r>
              <a:rPr lang="zh-CN" altLang="en-US" sz="1200" dirty="0"/>
              <a:t>w[9] = sigma1(w[7]) + w[2] </a:t>
            </a:r>
          </a:p>
          <a:p>
            <a:r>
              <a:rPr lang="zh-CN" altLang="en-US" sz="1200" dirty="0"/>
              <a:t>w[10] = sigma1(w[8]) + w[3] </a:t>
            </a:r>
          </a:p>
          <a:p>
            <a:r>
              <a:rPr lang="zh-CN" altLang="en-US" sz="1200" dirty="0"/>
              <a:t>w[11] = sigma1(w[9]) + w[4] </a:t>
            </a:r>
          </a:p>
          <a:p>
            <a:r>
              <a:rPr lang="zh-CN" altLang="en-US" sz="1200" dirty="0"/>
              <a:t>w[12] = sigma1(w[10]) + w[5] </a:t>
            </a:r>
          </a:p>
          <a:p>
            <a:r>
              <a:rPr lang="zh-CN" altLang="en-US" sz="1200" dirty="0"/>
              <a:t>w[13] = sigma1(w[11]) + w[6] </a:t>
            </a:r>
          </a:p>
          <a:p>
            <a:r>
              <a:rPr lang="zh-CN" altLang="en-US" sz="1200" dirty="0"/>
              <a:t>w[14] = sigma1(w[12]) + w[7] +sigma0(w[15])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23890" y="2759123"/>
            <a:ext cx="33909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w[0] = sigma0(w[1])+w[0]</a:t>
            </a:r>
          </a:p>
          <a:p>
            <a:r>
              <a:rPr lang="zh-CN" altLang="en-US" sz="1200" dirty="0"/>
              <a:t>w[1] = sigma1(w[15])+sigma0(w[2])+w[1] </a:t>
            </a:r>
          </a:p>
          <a:p>
            <a:r>
              <a:rPr lang="zh-CN" altLang="en-US" sz="1200" dirty="0"/>
              <a:t>w[2] = sigma1(w[0]) +w[2] </a:t>
            </a:r>
          </a:p>
          <a:p>
            <a:r>
              <a:rPr lang="zh-CN" altLang="en-US" sz="1200" dirty="0"/>
              <a:t>w[3] = sigma1(w[1]) </a:t>
            </a:r>
          </a:p>
          <a:p>
            <a:r>
              <a:rPr lang="zh-CN" altLang="en-US" sz="1200" dirty="0"/>
              <a:t>w[4] = sigma1(w[2]) </a:t>
            </a:r>
          </a:p>
          <a:p>
            <a:r>
              <a:rPr lang="zh-CN" altLang="en-US" sz="1200" dirty="0"/>
              <a:t>w[5] = sigma1(w[3]) </a:t>
            </a:r>
          </a:p>
          <a:p>
            <a:r>
              <a:rPr lang="zh-CN" altLang="en-US" sz="1200" dirty="0"/>
              <a:t>w[6] = sigma1(w[4]) + w[15] </a:t>
            </a:r>
          </a:p>
          <a:p>
            <a:r>
              <a:rPr lang="zh-CN" altLang="en-US" sz="1200" dirty="0"/>
              <a:t>w[7] = sigma1(w[5]) + w[0] </a:t>
            </a:r>
          </a:p>
          <a:p>
            <a:r>
              <a:rPr lang="zh-CN" altLang="en-US" sz="1200" dirty="0"/>
              <a:t>w[8] = sigma1(w[6]) + w[1] </a:t>
            </a:r>
          </a:p>
          <a:p>
            <a:r>
              <a:rPr lang="zh-CN" altLang="en-US" sz="1200" dirty="0"/>
              <a:t>w[9] = sigma1(w[7]) + w[2] </a:t>
            </a:r>
          </a:p>
          <a:p>
            <a:r>
              <a:rPr lang="zh-CN" altLang="en-US" sz="1200" dirty="0"/>
              <a:t>w[10] = sigma1(w[8]) + w[3] </a:t>
            </a:r>
          </a:p>
          <a:p>
            <a:r>
              <a:rPr lang="zh-CN" altLang="en-US" sz="1200" dirty="0"/>
              <a:t>w[11] = sigma1(w[9]) + w[4] </a:t>
            </a:r>
          </a:p>
          <a:p>
            <a:r>
              <a:rPr lang="zh-CN" altLang="en-US" sz="1200" dirty="0"/>
              <a:t>w[12] = sigma1(w[10]) + w[5] </a:t>
            </a:r>
          </a:p>
          <a:p>
            <a:r>
              <a:rPr lang="zh-CN" altLang="en-US" sz="1200" dirty="0"/>
              <a:t>w[13] = sigma1(w[11]) + w[6] </a:t>
            </a:r>
          </a:p>
          <a:p>
            <a:r>
              <a:rPr lang="zh-CN" altLang="en-US" sz="1200" dirty="0"/>
              <a:t>w[14] = sigma1(w[12]) + w[7] +sigma0(w[15])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5485" y="1260475"/>
            <a:ext cx="605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当口令长度小于等于</a:t>
            </a:r>
            <a:r>
              <a:rPr lang="en-US" altLang="zh-CN" dirty="0"/>
              <a:t>7</a:t>
            </a:r>
            <a:r>
              <a:rPr lang="zh-CN" altLang="en-US" dirty="0"/>
              <a:t>个字节，</a:t>
            </a:r>
            <a:r>
              <a:rPr lang="en-US" altLang="zh-CN" dirty="0"/>
              <a:t>15</a:t>
            </a:r>
            <a:r>
              <a:rPr lang="zh-CN" altLang="en-US" dirty="0"/>
              <a:t>个字节，</a:t>
            </a:r>
            <a:r>
              <a:rPr lang="en-US" altLang="zh-CN" dirty="0"/>
              <a:t>23</a:t>
            </a:r>
            <a:r>
              <a:rPr lang="zh-CN" altLang="en-US" dirty="0"/>
              <a:t>个字节时，</a:t>
            </a:r>
            <a:r>
              <a:rPr lang="en-US" altLang="zh-CN" dirty="0"/>
              <a:t>W[16]-W[30]</a:t>
            </a:r>
            <a:r>
              <a:rPr lang="zh-CN" altLang="en-US" dirty="0"/>
              <a:t>的生成过程分别如下：</a:t>
            </a:r>
          </a:p>
        </p:txBody>
      </p:sp>
    </p:spTree>
    <p:extLst>
      <p:ext uri="{BB962C8B-B14F-4D97-AF65-F5344CB8AC3E}">
        <p14:creationId xmlns:p14="http://schemas.microsoft.com/office/powerpoint/2010/main" val="427754209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62255" y="1717675"/>
            <a:ext cx="7550150" cy="4826000"/>
          </a:xfrm>
        </p:spPr>
        <p:txBody>
          <a:bodyPr/>
          <a:lstStyle/>
          <a:p>
            <a:r>
              <a:rPr lang="zh-CN" altLang="en-US" dirty="0"/>
              <a:t>口令生成方式优化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GPU</a:t>
            </a:r>
            <a:r>
              <a:rPr lang="zh-CN" altLang="en-US" sz="2800" dirty="0"/>
              <a:t>优化技术实现</a:t>
            </a:r>
          </a:p>
        </p:txBody>
      </p:sp>
      <p:pic>
        <p:nvPicPr>
          <p:cNvPr id="6" name="图片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46" y="2354062"/>
            <a:ext cx="5318662" cy="3568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研究背景和意义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SHA512</a:t>
            </a:r>
            <a:r>
              <a:rPr lang="zh-CN" altLang="en-US" sz="2400" dirty="0"/>
              <a:t>杂凑算法介绍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SHA512</a:t>
            </a:r>
            <a:r>
              <a:rPr lang="zh-CN" altLang="en-US" sz="2400" dirty="0"/>
              <a:t>优化实现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测试结果与分析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成果与展望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  <a:ea typeface="+mn-ea"/>
                <a:cs typeface="Arial" panose="020B0604020202020204" pitchFamily="34" charset="0"/>
              </a:rPr>
              <a:t>指令优化</a:t>
            </a:r>
            <a:r>
              <a:rPr lang="en-US" altLang="zh-CN" sz="2400" dirty="0">
                <a:latin typeface="+mn-ea"/>
                <a:ea typeface="+mn-ea"/>
                <a:cs typeface="Arial" panose="020B0604020202020204" pitchFamily="34" charset="0"/>
              </a:rPr>
              <a:t>&amp;</a:t>
            </a:r>
            <a:r>
              <a:rPr lang="zh-CN" altLang="en-US" sz="2400" dirty="0">
                <a:latin typeface="+mn-ea"/>
                <a:ea typeface="+mn-ea"/>
                <a:cs typeface="Arial" panose="020B0604020202020204" pitchFamily="34" charset="0"/>
              </a:rPr>
              <a:t>合理设置参数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      F(</a:t>
            </a:r>
            <a:r>
              <a:rPr lang="en-US" altLang="zh-CN" sz="2000" dirty="0" err="1" smtClean="0">
                <a:latin typeface="+mn-ea"/>
                <a:cs typeface="Arial" panose="020B0604020202020204" pitchFamily="34" charset="0"/>
              </a:rPr>
              <a:t>x,y,z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)	= ((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x&amp;y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)|((~x)&amp;z)</a:t>
            </a:r>
            <a:br>
              <a:rPr lang="en-US" altLang="zh-CN" sz="2000" dirty="0">
                <a:latin typeface="+mn-ea"/>
                <a:cs typeface="Arial" panose="020B0604020202020204" pitchFamily="34" charset="0"/>
              </a:rPr>
            </a:br>
            <a:r>
              <a:rPr lang="en-US" altLang="zh-CN" sz="2000" dirty="0">
                <a:latin typeface="+mn-ea"/>
                <a:cs typeface="Arial" panose="020B0604020202020204" pitchFamily="34" charset="0"/>
              </a:rPr>
              <a:t>		= (z ^ (x &amp; (y ^ z)))</a:t>
            </a:r>
            <a:br>
              <a:rPr lang="en-US" altLang="zh-CN" sz="2000" dirty="0">
                <a:latin typeface="+mn-ea"/>
                <a:cs typeface="Arial" panose="020B0604020202020204" pitchFamily="34" charset="0"/>
              </a:rPr>
            </a:br>
            <a:r>
              <a:rPr lang="en-US" altLang="zh-CN" sz="2000" dirty="0">
                <a:latin typeface="+mn-ea"/>
                <a:cs typeface="Arial" panose="020B0604020202020204" pitchFamily="34" charset="0"/>
              </a:rPr>
              <a:t>		= 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bitselect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z,y,x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eaLnBrk="1" hangingPunct="1">
              <a:buNone/>
            </a:pPr>
            <a:endParaRPr lang="zh-CN" altLang="en-US" sz="2000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     local_work_size % </a:t>
            </a:r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32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== 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0 </a:t>
            </a:r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//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每个线程粒度有</a:t>
            </a:r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32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个线程</a:t>
            </a:r>
            <a:endParaRPr lang="zh-CN" altLang="en-US" sz="2000" dirty="0">
              <a:latin typeface="+mn-ea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     global_work_size&gt; charsetSize^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2  </a:t>
            </a:r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//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前缀数组长度为</a:t>
            </a:r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    global_work_size % local_work_size == 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0 </a:t>
            </a:r>
            <a:endParaRPr lang="zh-CN" altLang="en-US" sz="2000" dirty="0">
              <a:latin typeface="+mn-ea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    global_work_size % 1664== 0    </a:t>
            </a:r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//ALU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共</a:t>
            </a:r>
            <a:r>
              <a:rPr lang="en-US" altLang="zh-CN" sz="2000" dirty="0" smtClean="0">
                <a:latin typeface="+mn-ea"/>
                <a:cs typeface="Arial" panose="020B0604020202020204" pitchFamily="34" charset="0"/>
              </a:rPr>
              <a:t>1664</a:t>
            </a:r>
            <a:r>
              <a:rPr lang="zh-CN" altLang="en-US" sz="2000" dirty="0" smtClean="0">
                <a:latin typeface="+mn-ea"/>
                <a:cs typeface="Arial" panose="020B0604020202020204" pitchFamily="34" charset="0"/>
              </a:rPr>
              <a:t>个</a:t>
            </a:r>
            <a:endParaRPr lang="zh-CN" altLang="en-US" sz="2000" dirty="0"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研究背景和意义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20550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SHA512</a:t>
            </a:r>
            <a:r>
              <a:rPr lang="zh-CN" altLang="en-US" sz="2400" dirty="0">
                <a:sym typeface="+mn-ea"/>
              </a:rPr>
              <a:t>杂凑算法介绍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SHA512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优化实现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测试结果与分析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成果与展望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提前退出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运算数量对比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百亿口令时间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实验环境：</a:t>
            </a:r>
            <a:r>
              <a:rPr lang="en-US" altLang="zh-CN" dirty="0" smtClean="0"/>
              <a:t>NVIDIA GTX970,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24.21.14.1131+windows10)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图表 4"/>
          <p:cNvGraphicFramePr/>
          <p:nvPr/>
        </p:nvGraphicFramePr>
        <p:xfrm>
          <a:off x="803910" y="2252980"/>
          <a:ext cx="4572000" cy="185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1899834060"/>
              </p:ext>
            </p:extLst>
          </p:nvPr>
        </p:nvGraphicFramePr>
        <p:xfrm>
          <a:off x="803910" y="5099535"/>
          <a:ext cx="6159599" cy="936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40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80轮P运算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73轮P运算+4轮K运算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77轮P运算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0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时间（s）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36.217293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34.608374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35.222591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优化前后运算总数量对比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百亿口令时间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/>
              <a:t>实验环境：</a:t>
            </a:r>
            <a:r>
              <a:rPr lang="en-US" altLang="zh-CN" dirty="0"/>
              <a:t>NVIDIA GTX970,</a:t>
            </a:r>
            <a:r>
              <a:rPr lang="zh-CN" altLang="en-US" dirty="0"/>
              <a:t>驱动</a:t>
            </a:r>
            <a:r>
              <a:rPr lang="en-US" altLang="zh-CN" dirty="0"/>
              <a:t>24.21.14.1131+windows10)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短口令优化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931545" y="2236470"/>
          <a:ext cx="3609975" cy="1687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79150856"/>
              </p:ext>
            </p:extLst>
          </p:nvPr>
        </p:nvGraphicFramePr>
        <p:xfrm>
          <a:off x="931227" y="5125916"/>
          <a:ext cx="6252087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6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7字节口令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15字节口令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23字节口令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优化前时间（s</a:t>
                      </a:r>
                      <a:r>
                        <a:rPr lang="en-US" sz="14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）</a:t>
                      </a:r>
                      <a:endParaRPr lang="en-US" altLang="en-US" sz="14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37.014784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37.012487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37.009279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优化后时间（s）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35.613655</a:t>
                      </a:r>
                      <a:endParaRPr lang="en-US" alt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35.610773</a:t>
                      </a:r>
                      <a:endParaRPr lang="en-US" alt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35.615472</a:t>
                      </a:r>
                      <a:endParaRPr lang="en-US" altLang="en-US" sz="14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提前退出性能提高对比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优化</a:t>
            </a:r>
            <a:r>
              <a:rPr lang="zh-CN" altLang="zh-CN" dirty="0"/>
              <a:t>后的提前退出算法相比于</a:t>
            </a:r>
            <a:r>
              <a:rPr lang="en-US" altLang="zh-CN" dirty="0"/>
              <a:t>80</a:t>
            </a:r>
            <a:r>
              <a:rPr lang="zh-CN" altLang="zh-CN" dirty="0"/>
              <a:t>轮完整算法性能提高了约</a:t>
            </a:r>
            <a:r>
              <a:rPr lang="en-US" altLang="zh-CN" dirty="0"/>
              <a:t>4.44%</a:t>
            </a:r>
            <a:r>
              <a:rPr lang="zh-CN" altLang="zh-CN" dirty="0"/>
              <a:t>，相比于优化前的提前退出算法性能提高了约</a:t>
            </a:r>
            <a:r>
              <a:rPr lang="en-US" altLang="zh-CN" dirty="0"/>
              <a:t>1.74%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短口令算法性能提高对比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7</a:t>
            </a:r>
            <a:r>
              <a:rPr lang="zh-CN" altLang="zh-CN" dirty="0"/>
              <a:t>字节，</a:t>
            </a:r>
            <a:r>
              <a:rPr lang="en-US" altLang="zh-CN" dirty="0"/>
              <a:t>15</a:t>
            </a:r>
            <a:r>
              <a:rPr lang="zh-CN" altLang="zh-CN" dirty="0"/>
              <a:t>字节以及</a:t>
            </a:r>
            <a:r>
              <a:rPr lang="en-US" altLang="zh-CN" dirty="0"/>
              <a:t>23</a:t>
            </a:r>
            <a:r>
              <a:rPr lang="zh-CN" altLang="zh-CN" dirty="0"/>
              <a:t>字节长度的口令在优化前后性能提高分别约为</a:t>
            </a:r>
            <a:r>
              <a:rPr lang="en-US" altLang="zh-CN" dirty="0"/>
              <a:t>3.785%</a:t>
            </a:r>
            <a:r>
              <a:rPr lang="zh-CN" altLang="zh-CN" dirty="0"/>
              <a:t>，</a:t>
            </a:r>
            <a:r>
              <a:rPr lang="en-US" altLang="zh-CN" dirty="0"/>
              <a:t>3.787%</a:t>
            </a:r>
            <a:r>
              <a:rPr lang="zh-CN" altLang="zh-CN" dirty="0"/>
              <a:t>和</a:t>
            </a:r>
            <a:r>
              <a:rPr lang="en-US" altLang="zh-CN" dirty="0"/>
              <a:t>3.766%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研究背景和意义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SHA512</a:t>
            </a:r>
            <a:r>
              <a:rPr lang="zh-CN" altLang="en-US" sz="2400" dirty="0">
                <a:sym typeface="+mn-ea"/>
              </a:rPr>
              <a:t>杂凑算法介绍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SHA512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优化实现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测试结果与分析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成果与展望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尝试进一步提前退出</a:t>
            </a:r>
          </a:p>
          <a:p>
            <a:endParaRPr lang="zh-CN" altLang="en-US"/>
          </a:p>
          <a:p>
            <a:r>
              <a:rPr lang="zh-CN" altLang="en-US"/>
              <a:t>优化流水线结构，将口令分为前缀，中缀以及后缀，</a:t>
            </a:r>
          </a:p>
          <a:p>
            <a:pPr marL="0" indent="0">
              <a:buNone/>
            </a:pPr>
            <a:r>
              <a:rPr lang="zh-CN" altLang="en-US"/>
              <a:t>   最终提高预计算利用率。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未来工作展望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研究背景和意义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SHA512</a:t>
            </a:r>
            <a:r>
              <a:rPr lang="zh-CN" altLang="en-US" sz="2400" dirty="0">
                <a:sym typeface="+mn-ea"/>
              </a:rPr>
              <a:t>杂凑算法介绍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SHA512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优化实现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测试结果与分析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成果与展望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692340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dirty="0" smtClean="0"/>
              <a:t>网络系统安全主要考虑两个方面：保密与认证。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认证的是防止主动攻击的主要技术，其可以验证消息发送者身份的正确性，以及验证消息的完整性。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哈希函数可将任意长度的消息映射成一个固定长度的摘要，是应用最广泛的消息认证方法。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研究背景和意义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46444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上世纪九十年代初：</a:t>
            </a:r>
            <a:r>
              <a:rPr lang="en-US" altLang="zh-CN" dirty="0"/>
              <a:t>MD2, MD4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广泛使用：</a:t>
            </a:r>
            <a:r>
              <a:rPr lang="en-US" altLang="zh-CN" dirty="0" smtClean="0"/>
              <a:t>MD5, SHA-1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更加安全：</a:t>
            </a:r>
            <a:r>
              <a:rPr lang="en-US" altLang="zh-CN" dirty="0" smtClean="0"/>
              <a:t>SHA-2, SHA-3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MD5</a:t>
            </a:r>
            <a:r>
              <a:rPr lang="zh-CN" altLang="en-US" dirty="0">
                <a:latin typeface="+mn-ea"/>
                <a:sym typeface="+mn-ea"/>
              </a:rPr>
              <a:t>，</a:t>
            </a:r>
            <a:r>
              <a:rPr lang="en-US" altLang="zh-CN" dirty="0">
                <a:latin typeface="+mn-ea"/>
                <a:sym typeface="+mn-ea"/>
              </a:rPr>
              <a:t>SHA1</a:t>
            </a:r>
            <a:r>
              <a:rPr lang="zh-CN" altLang="en-US" dirty="0">
                <a:latin typeface="+mn-ea"/>
                <a:sym typeface="+mn-ea"/>
              </a:rPr>
              <a:t>，</a:t>
            </a:r>
            <a:r>
              <a:rPr lang="en-US" altLang="zh-CN" dirty="0">
                <a:latin typeface="+mn-ea"/>
                <a:sym typeface="+mn-ea"/>
              </a:rPr>
              <a:t>SHA2</a:t>
            </a:r>
            <a:r>
              <a:rPr lang="zh-CN" altLang="en-US" dirty="0">
                <a:latin typeface="+mn-ea"/>
                <a:sym typeface="+mn-ea"/>
              </a:rPr>
              <a:t>都属于</a:t>
            </a:r>
            <a:r>
              <a:rPr lang="en-US" altLang="zh-CN" dirty="0">
                <a:latin typeface="+mn-ea"/>
                <a:sym typeface="+mn-ea"/>
              </a:rPr>
              <a:t>Merkle–</a:t>
            </a:r>
            <a:r>
              <a:rPr lang="en-US" altLang="zh-CN" dirty="0" err="1">
                <a:latin typeface="+mn-ea"/>
                <a:sym typeface="+mn-ea"/>
              </a:rPr>
              <a:t>Damgård</a:t>
            </a:r>
            <a:r>
              <a:rPr lang="zh-CN" altLang="en-US" dirty="0">
                <a:latin typeface="+mn-ea"/>
                <a:sym typeface="+mn-ea"/>
              </a:rPr>
              <a:t>结构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66022"/>
            <a:ext cx="8372163" cy="574183"/>
          </a:xfrm>
        </p:spPr>
        <p:txBody>
          <a:bodyPr/>
          <a:lstStyle/>
          <a:p>
            <a:r>
              <a:rPr lang="zh-CN" altLang="en-US" sz="2400" dirty="0" smtClean="0"/>
              <a:t>哈希函数的历史</a:t>
            </a:r>
          </a:p>
        </p:txBody>
      </p:sp>
      <p:pic>
        <p:nvPicPr>
          <p:cNvPr id="1946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32" y="2235712"/>
            <a:ext cx="4021455" cy="191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/>
        </p:nvSpPr>
        <p:spPr>
          <a:xfrm>
            <a:off x="995680" y="948690"/>
            <a:ext cx="7529830" cy="574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哈希函数的攻击方式</a:t>
            </a:r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5680" y="1604010"/>
            <a:ext cx="7115175" cy="458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dirty="0"/>
              <a:t>直接攻击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dirty="0" smtClean="0"/>
              <a:t>字典法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dirty="0" smtClean="0"/>
              <a:t>彩虹表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差分攻击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直接攻击，字典法与彩虹表均需要大量哈希计算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差分攻击当前对</a:t>
            </a:r>
            <a:r>
              <a:rPr lang="en-US" altLang="zh-CN" dirty="0"/>
              <a:t>MD5</a:t>
            </a:r>
            <a:r>
              <a:rPr lang="zh-CN" altLang="en-US" dirty="0"/>
              <a:t>与</a:t>
            </a:r>
            <a:r>
              <a:rPr lang="en-US" altLang="zh-CN" dirty="0"/>
              <a:t>SHA-1</a:t>
            </a:r>
            <a:r>
              <a:rPr lang="zh-CN" altLang="en-US" dirty="0"/>
              <a:t>可进行有效破解，对</a:t>
            </a:r>
            <a:r>
              <a:rPr lang="en-US" altLang="zh-CN" dirty="0"/>
              <a:t>SHA-2</a:t>
            </a:r>
            <a:r>
              <a:rPr lang="zh-CN" altLang="en-US" dirty="0"/>
              <a:t>与</a:t>
            </a:r>
            <a:r>
              <a:rPr lang="en-US" altLang="zh-CN" dirty="0"/>
              <a:t>SHA-3</a:t>
            </a:r>
            <a:r>
              <a:rPr lang="zh-CN" altLang="en-US" dirty="0"/>
              <a:t>则不能。可见当前</a:t>
            </a:r>
            <a:r>
              <a:rPr lang="en-US" altLang="zh-CN" dirty="0"/>
              <a:t>SHA-2</a:t>
            </a:r>
            <a:r>
              <a:rPr lang="zh-CN" altLang="en-US" dirty="0"/>
              <a:t>与</a:t>
            </a:r>
            <a:r>
              <a:rPr lang="en-US" altLang="zh-CN" dirty="0"/>
              <a:t>SHA-3</a:t>
            </a:r>
            <a:r>
              <a:rPr lang="zh-CN" altLang="en-US" dirty="0"/>
              <a:t>是安全的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本文主要探究针对</a:t>
            </a:r>
            <a:r>
              <a:rPr lang="en-US" altLang="zh-CN" dirty="0"/>
              <a:t>SHA512</a:t>
            </a:r>
            <a:r>
              <a:rPr lang="zh-CN" altLang="en-US" dirty="0"/>
              <a:t>破解程序的算法优化以及硬件优化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051309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7063740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SHA-2</a:t>
            </a:r>
            <a:r>
              <a:rPr lang="zh-CN" altLang="en-US" dirty="0"/>
              <a:t>家族包含四个算法，分别是</a:t>
            </a:r>
            <a:r>
              <a:rPr lang="en-US" altLang="zh-CN" dirty="0"/>
              <a:t>SHA224, SHA256, SHA382</a:t>
            </a:r>
            <a:r>
              <a:rPr lang="zh-CN" altLang="en-US" dirty="0"/>
              <a:t>以及</a:t>
            </a:r>
            <a:r>
              <a:rPr lang="en-US" altLang="zh-CN" dirty="0"/>
              <a:t>SHA512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系统账号密码的保存使用</a:t>
            </a:r>
            <a:r>
              <a:rPr lang="en-US" altLang="zh-CN" dirty="0"/>
              <a:t>SHA512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比特币的算法使用</a:t>
            </a:r>
            <a:r>
              <a:rPr lang="en-US" altLang="zh-CN" dirty="0"/>
              <a:t>SAH256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在2016年之后Windows和IE不再信任SHA-1证书</a:t>
            </a:r>
            <a:r>
              <a:rPr lang="zh-CN" altLang="en-US" dirty="0"/>
              <a:t>，改为信任</a:t>
            </a:r>
            <a:r>
              <a:rPr lang="en-US" altLang="zh-CN" dirty="0"/>
              <a:t>SHA-2.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66022"/>
            <a:ext cx="8372163" cy="574183"/>
          </a:xfrm>
        </p:spPr>
        <p:txBody>
          <a:bodyPr/>
          <a:lstStyle/>
          <a:p>
            <a:r>
              <a:rPr lang="en-US" altLang="zh-CN" sz="2400" dirty="0" smtClean="0"/>
              <a:t>SHA-2</a:t>
            </a:r>
            <a:r>
              <a:rPr lang="zh-CN" altLang="en-US" sz="2400" dirty="0" smtClean="0"/>
              <a:t>家族及其应用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研究背景和意义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7121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SHA512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杂凑算法介绍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SHA512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优化实现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测试结果与分析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成果与展望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SHA512</a:t>
            </a:r>
            <a:r>
              <a:rPr lang="zh-CN" altLang="en-US" dirty="0" smtClean="0"/>
              <a:t>杂凑算法介绍</a:t>
            </a:r>
            <a:endParaRPr lang="zh-CN" altLang="en-US" dirty="0"/>
          </a:p>
        </p:txBody>
      </p:sp>
      <p:pic>
        <p:nvPicPr>
          <p:cNvPr id="1946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2265680"/>
            <a:ext cx="5896610" cy="280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sym typeface="+mn-ea"/>
              </a:rPr>
              <a:t>Merkle–</a:t>
            </a:r>
            <a:r>
              <a:rPr lang="en-US" altLang="zh-CN" dirty="0" err="1">
                <a:latin typeface="+mn-ea"/>
                <a:sym typeface="+mn-ea"/>
              </a:rPr>
              <a:t>Damgård</a:t>
            </a:r>
            <a:r>
              <a:rPr lang="zh-CN" altLang="en-US" dirty="0">
                <a:latin typeface="+mn-ea"/>
                <a:sym typeface="+mn-ea"/>
              </a:rPr>
              <a:t>结构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先对口令进行填充，然后以</a:t>
            </a:r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1024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个比特每组进行分组</a:t>
            </a:r>
            <a:endParaRPr lang="en-US" altLang="zh-CN" dirty="0" smtClean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相似的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结构使它们在优化时有共同的优化方法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330</TotalTime>
  <Words>1892</Words>
  <Application>Microsoft Office PowerPoint</Application>
  <PresentationFormat>全屏显示(4:3)</PresentationFormat>
  <Paragraphs>261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Times New Roman</vt:lpstr>
      <vt:lpstr>2016-VI主题-蓝</vt:lpstr>
      <vt:lpstr>SHA512逆向优化技术的研究</vt:lpstr>
      <vt:lpstr>目录 Contents</vt:lpstr>
      <vt:lpstr>目录 Contents</vt:lpstr>
      <vt:lpstr>研究背景和意义</vt:lpstr>
      <vt:lpstr>哈希函数的历史</vt:lpstr>
      <vt:lpstr>PowerPoint 演示文稿</vt:lpstr>
      <vt:lpstr>SHA-2家族及其应用</vt:lpstr>
      <vt:lpstr>目录 Contents</vt:lpstr>
      <vt:lpstr>SHA512杂凑算法介绍</vt:lpstr>
      <vt:lpstr>主流杂凑算法的参数比较</vt:lpstr>
      <vt:lpstr>SHA-512的计算流程</vt:lpstr>
      <vt:lpstr>PowerPoint 演示文稿</vt:lpstr>
      <vt:lpstr>目录 Contents</vt:lpstr>
      <vt:lpstr>通用优化技术</vt:lpstr>
      <vt:lpstr>SHA-512的最后8轮运算</vt:lpstr>
      <vt:lpstr>正向优化</vt:lpstr>
      <vt:lpstr>PowerPoint 演示文稿</vt:lpstr>
      <vt:lpstr>PowerPoint 演示文稿</vt:lpstr>
      <vt:lpstr>GPU优化技术实现</vt:lpstr>
      <vt:lpstr>指令优化&amp;合理设置参数</vt:lpstr>
      <vt:lpstr>目录 Contents</vt:lpstr>
      <vt:lpstr>提前退出</vt:lpstr>
      <vt:lpstr>短口令优化</vt:lpstr>
      <vt:lpstr>PowerPoint 演示文稿</vt:lpstr>
      <vt:lpstr>目录 Contents</vt:lpstr>
      <vt:lpstr>  未来工作展望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Jiaao JA2 Bai</cp:lastModifiedBy>
  <cp:revision>65</cp:revision>
  <dcterms:created xsi:type="dcterms:W3CDTF">2016-04-20T02:59:00Z</dcterms:created>
  <dcterms:modified xsi:type="dcterms:W3CDTF">2019-06-05T03:55:50Z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