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3"/>
  </p:notesMasterIdLst>
  <p:sldIdLst>
    <p:sldId id="256" r:id="rId2"/>
    <p:sldId id="259" r:id="rId3"/>
    <p:sldId id="260" r:id="rId4"/>
    <p:sldId id="302" r:id="rId5"/>
    <p:sldId id="303" r:id="rId6"/>
    <p:sldId id="304" r:id="rId7"/>
    <p:sldId id="305" r:id="rId8"/>
    <p:sldId id="264" r:id="rId9"/>
    <p:sldId id="306" r:id="rId10"/>
    <p:sldId id="307" r:id="rId11"/>
    <p:sldId id="308" r:id="rId12"/>
    <p:sldId id="331" r:id="rId13"/>
    <p:sldId id="312" r:id="rId14"/>
    <p:sldId id="313" r:id="rId15"/>
    <p:sldId id="314" r:id="rId16"/>
    <p:sldId id="315" r:id="rId17"/>
    <p:sldId id="317" r:id="rId18"/>
    <p:sldId id="318" r:id="rId19"/>
    <p:sldId id="319" r:id="rId20"/>
    <p:sldId id="320" r:id="rId21"/>
    <p:sldId id="332" r:id="rId22"/>
    <p:sldId id="321" r:id="rId23"/>
    <p:sldId id="322" r:id="rId24"/>
    <p:sldId id="333" r:id="rId25"/>
    <p:sldId id="328" r:id="rId26"/>
    <p:sldId id="334" r:id="rId27"/>
    <p:sldId id="329" r:id="rId28"/>
    <p:sldId id="327" r:id="rId29"/>
    <p:sldId id="324" r:id="rId30"/>
    <p:sldId id="325" r:id="rId31"/>
    <p:sldId id="279" r:id="rId32"/>
  </p:sldIdLst>
  <p:sldSz cx="9144000" cy="5143500" type="screen16x9"/>
  <p:notesSz cx="6858000" cy="9144000"/>
  <p:embeddedFontLst>
    <p:embeddedFont>
      <p:font typeface="Exo 2" panose="020B060402020202020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Passion One" panose="020B0604020202020204" charset="0"/>
      <p:regular r:id="rId42"/>
      <p:bold r:id="rId43"/>
    </p:embeddedFont>
    <p:embeddedFont>
      <p:font typeface="Roboto Condensed" panose="020B0604020202020204" charset="0"/>
      <p:regular r:id="rId44"/>
      <p:bold r:id="rId45"/>
      <p:italic r:id="rId46"/>
      <p:boldItalic r:id="rId47"/>
    </p:embeddedFont>
    <p:embeddedFont>
      <p:font typeface="Roboto Condensed Light" panose="020B0604020202020204" charset="0"/>
      <p:regular r:id="rId48"/>
      <p:bold r:id="rId49"/>
      <p:italic r:id="rId50"/>
      <p:boldItalic r:id="rId51"/>
    </p:embeddedFont>
    <p:embeddedFont>
      <p:font typeface="Squada One" panose="020B0604020202020204" charset="0"/>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DD0588-D71A-46AA-A722-C2A87A6F1D47}">
  <a:tblStyle styleId="{03DD0588-D71A-46AA-A722-C2A87A6F1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2" autoAdjust="0"/>
  </p:normalViewPr>
  <p:slideViewPr>
    <p:cSldViewPr snapToGrid="0">
      <p:cViewPr varScale="1">
        <p:scale>
          <a:sx n="134" d="100"/>
          <a:sy n="134"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07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866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72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fe98c7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fe98c7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fe98c7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fe98c7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98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fe98c7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fe98c7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95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fe98c7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fe98c7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41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fe98c79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fe98c79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66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779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40422e0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40422e0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252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19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40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855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08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692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545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029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d3b44f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d3b44f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09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8d3b44f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8d3b44f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25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5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278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84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38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18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213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161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dirty="0"/>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3" name="Rectangle 2">
            <a:extLst>
              <a:ext uri="{FF2B5EF4-FFF2-40B4-BE49-F238E27FC236}">
                <a16:creationId xmlns:a16="http://schemas.microsoft.com/office/drawing/2014/main" id="{5257174E-04FB-4FFB-A780-03AF1D951EA3}"/>
              </a:ext>
            </a:extLst>
          </p:cNvPr>
          <p:cNvSpPr/>
          <p:nvPr userDrawn="1"/>
        </p:nvSpPr>
        <p:spPr>
          <a:xfrm>
            <a:off x="1" y="1"/>
            <a:ext cx="2684834" cy="261610"/>
          </a:xfrm>
          <a:prstGeom prst="rect">
            <a:avLst/>
          </a:prstGeom>
        </p:spPr>
        <p:txBody>
          <a:bodyPr wrap="square">
            <a:spAutoFit/>
          </a:bodyPr>
          <a:lstStyle/>
          <a:p>
            <a:r>
              <a:rPr lang="en-MY" sz="1050" dirty="0">
                <a:solidFill>
                  <a:schemeClr val="tx1">
                    <a:lumMod val="85000"/>
                    <a:lumOff val="15000"/>
                  </a:schemeClr>
                </a:solidFill>
                <a:latin typeface="Times New Roman" panose="02020603050405020304" pitchFamily="18" charset="0"/>
                <a:cs typeface="Times New Roman" panose="02020603050405020304" pitchFamily="18" charset="0"/>
              </a:rPr>
              <a:t>Presented by: Choong Kah Mann (TP053986)</a:t>
            </a:r>
            <a:endParaRPr lang="en-MY" sz="10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5">
  <p:cSld name="CUSTOM_30">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108" name="Google Shape;108;p18"/>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2">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endParaRPr/>
          </a:p>
        </p:txBody>
      </p:sp>
      <p:sp>
        <p:nvSpPr>
          <p:cNvPr id="122" name="Google Shape;122;p23"/>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a:solidFill>
                  <a:schemeClr val="lt2"/>
                </a:solidFill>
              </a:defRPr>
            </a:lvl2pPr>
            <a:lvl3pPr lvl="2" algn="ctr" rtl="0">
              <a:lnSpc>
                <a:spcPct val="100000"/>
              </a:lnSpc>
              <a:spcBef>
                <a:spcPts val="0"/>
              </a:spcBef>
              <a:spcAft>
                <a:spcPts val="0"/>
              </a:spcAft>
              <a:buClr>
                <a:schemeClr val="lt2"/>
              </a:buClr>
              <a:buSzPts val="1200"/>
              <a:buNone/>
              <a:defRPr>
                <a:solidFill>
                  <a:schemeClr val="lt2"/>
                </a:solidFill>
              </a:defRPr>
            </a:lvl3pPr>
            <a:lvl4pPr lvl="3" algn="ctr" rtl="0">
              <a:lnSpc>
                <a:spcPct val="100000"/>
              </a:lnSpc>
              <a:spcBef>
                <a:spcPts val="0"/>
              </a:spcBef>
              <a:spcAft>
                <a:spcPts val="0"/>
              </a:spcAft>
              <a:buClr>
                <a:schemeClr val="lt2"/>
              </a:buClr>
              <a:buSzPts val="1200"/>
              <a:buNone/>
              <a:defRPr>
                <a:solidFill>
                  <a:schemeClr val="lt2"/>
                </a:solidFill>
              </a:defRPr>
            </a:lvl4pPr>
            <a:lvl5pPr lvl="4" algn="ctr" rtl="0">
              <a:lnSpc>
                <a:spcPct val="100000"/>
              </a:lnSpc>
              <a:spcBef>
                <a:spcPts val="0"/>
              </a:spcBef>
              <a:spcAft>
                <a:spcPts val="0"/>
              </a:spcAft>
              <a:buClr>
                <a:schemeClr val="lt2"/>
              </a:buClr>
              <a:buSzPts val="1200"/>
              <a:buNone/>
              <a:defRPr>
                <a:solidFill>
                  <a:schemeClr val="lt2"/>
                </a:solidFill>
              </a:defRPr>
            </a:lvl5pPr>
            <a:lvl6pPr lvl="5" algn="ctr" rtl="0">
              <a:lnSpc>
                <a:spcPct val="100000"/>
              </a:lnSpc>
              <a:spcBef>
                <a:spcPts val="0"/>
              </a:spcBef>
              <a:spcAft>
                <a:spcPts val="0"/>
              </a:spcAft>
              <a:buClr>
                <a:schemeClr val="lt2"/>
              </a:buClr>
              <a:buSzPts val="1200"/>
              <a:buNone/>
              <a:defRPr>
                <a:solidFill>
                  <a:schemeClr val="lt2"/>
                </a:solidFill>
              </a:defRPr>
            </a:lvl6pPr>
            <a:lvl7pPr lvl="6" algn="ctr" rtl="0">
              <a:lnSpc>
                <a:spcPct val="100000"/>
              </a:lnSpc>
              <a:spcBef>
                <a:spcPts val="0"/>
              </a:spcBef>
              <a:spcAft>
                <a:spcPts val="0"/>
              </a:spcAft>
              <a:buClr>
                <a:schemeClr val="lt2"/>
              </a:buClr>
              <a:buSzPts val="1200"/>
              <a:buNone/>
              <a:defRPr>
                <a:solidFill>
                  <a:schemeClr val="lt2"/>
                </a:solidFill>
              </a:defRPr>
            </a:lvl7pPr>
            <a:lvl8pPr lvl="7" algn="ctr" rtl="0">
              <a:lnSpc>
                <a:spcPct val="100000"/>
              </a:lnSpc>
              <a:spcBef>
                <a:spcPts val="0"/>
              </a:spcBef>
              <a:spcAft>
                <a:spcPts val="0"/>
              </a:spcAft>
              <a:buClr>
                <a:schemeClr val="lt2"/>
              </a:buClr>
              <a:buSzPts val="1200"/>
              <a:buNone/>
              <a:defRPr>
                <a:solidFill>
                  <a:schemeClr val="lt2"/>
                </a:solidFill>
              </a:defRPr>
            </a:lvl8pPr>
            <a:lvl9pPr lvl="8" algn="ctr" rtl="0">
              <a:lnSpc>
                <a:spcPct val="100000"/>
              </a:lnSpc>
              <a:spcBef>
                <a:spcPts val="0"/>
              </a:spcBef>
              <a:spcAft>
                <a:spcPts val="0"/>
              </a:spcAft>
              <a:buClr>
                <a:schemeClr val="lt2"/>
              </a:buClr>
              <a:buSzPts val="1200"/>
              <a:buNone/>
              <a:defRPr>
                <a:solidFill>
                  <a:schemeClr val="lt2"/>
                </a:solidFill>
              </a:defRPr>
            </a:lvl9pPr>
          </a:lstStyle>
          <a:p>
            <a:endParaRPr/>
          </a:p>
        </p:txBody>
      </p:sp>
      <p:sp>
        <p:nvSpPr>
          <p:cNvPr id="123" name="Google Shape;123;p23"/>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MY" sz="1000" dirty="0">
                <a:solidFill>
                  <a:schemeClr val="dk1"/>
                </a:solidFill>
                <a:latin typeface="Roboto Condensed Light"/>
                <a:ea typeface="Roboto Condensed Light"/>
                <a:cs typeface="Roboto Condensed Light"/>
                <a:sym typeface="Roboto Condensed Light"/>
              </a:rPr>
              <a:t>This presentation was presented by </a:t>
            </a:r>
            <a:r>
              <a:rPr lang="en-MY" sz="1000" b="1" dirty="0">
                <a:solidFill>
                  <a:schemeClr val="dk1"/>
                </a:solidFill>
                <a:uFill>
                  <a:noFill/>
                </a:uFill>
                <a:latin typeface="Roboto Condensed"/>
                <a:ea typeface="Roboto Condensed"/>
                <a:cs typeface="Roboto Condensed"/>
                <a:sym typeface="Roboto Condensed"/>
                <a:hlinkClick r:id="rId3"/>
              </a:rPr>
              <a:t>Choong Kah Mann (TP034717)</a:t>
            </a:r>
            <a:endParaRPr lang="en" sz="1000" b="1" dirty="0">
              <a:solidFill>
                <a:schemeClr val="dk1"/>
              </a:solidFill>
              <a:uFill>
                <a:noFill/>
              </a:uFill>
              <a:latin typeface="Roboto Condensed Light"/>
              <a:ea typeface="Roboto Condensed Light"/>
              <a:cs typeface="Roboto Condensed"/>
              <a:sym typeface="Roboto Condensed Light"/>
            </a:endParaRPr>
          </a:p>
          <a:p>
            <a:pPr marL="0" lvl="0" indent="0" algn="l" rtl="0">
              <a:lnSpc>
                <a:spcPct val="100000"/>
              </a:lnSpc>
              <a:spcBef>
                <a:spcPts val="300"/>
              </a:spcBef>
              <a:spcAft>
                <a:spcPts val="0"/>
              </a:spcAft>
              <a:buNone/>
            </a:pPr>
            <a:r>
              <a:rPr lang="en" sz="900" b="1" dirty="0">
                <a:solidFill>
                  <a:schemeClr val="dk1"/>
                </a:solidFill>
                <a:latin typeface="Roboto Condensed"/>
                <a:ea typeface="Roboto Condensed"/>
                <a:cs typeface="Roboto Condensed"/>
                <a:sym typeface="Roboto Condensed"/>
              </a:rPr>
              <a:t>F</a:t>
            </a:r>
            <a:r>
              <a:rPr lang="en-MY" sz="900" b="1" dirty="0">
                <a:solidFill>
                  <a:schemeClr val="dk1"/>
                </a:solidFill>
                <a:latin typeface="Roboto Condensed"/>
                <a:ea typeface="Roboto Condensed"/>
                <a:cs typeface="Roboto Condensed"/>
                <a:sym typeface="Roboto Condensed"/>
              </a:rPr>
              <a:t>or the purpose of capstone 2</a:t>
            </a:r>
            <a:r>
              <a:rPr lang="en" sz="900" b="1" dirty="0">
                <a:solidFill>
                  <a:schemeClr val="dk1"/>
                </a:solidFill>
                <a:latin typeface="Roboto Condensed"/>
                <a:ea typeface="Roboto Condensed"/>
                <a:cs typeface="Roboto Condensed"/>
                <a:sym typeface="Roboto Condensed"/>
              </a:rPr>
              <a:t>.</a:t>
            </a:r>
            <a:endParaRPr sz="900" b="1" dirty="0">
              <a:solidFill>
                <a:schemeClr val="dk1"/>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dirty="0">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dirty="0">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solidFill>
                  <a:schemeClr val="lt2"/>
                </a:solidFill>
              </a:defRPr>
            </a:lvl1pPr>
            <a:lvl2pPr marL="914400" lvl="1" indent="-304800" rtl="0">
              <a:spcBef>
                <a:spcPts val="1600"/>
              </a:spcBef>
              <a:spcAft>
                <a:spcPts val="0"/>
              </a:spcAft>
              <a:buClr>
                <a:schemeClr val="lt2"/>
              </a:buClr>
              <a:buSzPts val="1200"/>
              <a:buChar char="○"/>
              <a:defRPr>
                <a:solidFill>
                  <a:schemeClr val="lt2"/>
                </a:solidFill>
              </a:defRPr>
            </a:lvl2pPr>
            <a:lvl3pPr marL="1371600" lvl="2" indent="-304800" rtl="0">
              <a:spcBef>
                <a:spcPts val="1600"/>
              </a:spcBef>
              <a:spcAft>
                <a:spcPts val="0"/>
              </a:spcAft>
              <a:buClr>
                <a:schemeClr val="lt2"/>
              </a:buClr>
              <a:buSzPts val="1200"/>
              <a:buChar char="■"/>
              <a:defRPr>
                <a:solidFill>
                  <a:schemeClr val="lt2"/>
                </a:solidFill>
              </a:defRPr>
            </a:lvl3pPr>
            <a:lvl4pPr marL="1828800" lvl="3" indent="-304800" rtl="0">
              <a:spcBef>
                <a:spcPts val="1600"/>
              </a:spcBef>
              <a:spcAft>
                <a:spcPts val="0"/>
              </a:spcAft>
              <a:buClr>
                <a:schemeClr val="lt2"/>
              </a:buClr>
              <a:buSzPts val="1200"/>
              <a:buChar char="●"/>
              <a:defRPr>
                <a:solidFill>
                  <a:schemeClr val="lt2"/>
                </a:solidFill>
              </a:defRPr>
            </a:lvl4pPr>
            <a:lvl5pPr marL="2286000" lvl="4" indent="-304800" rtl="0">
              <a:spcBef>
                <a:spcPts val="1600"/>
              </a:spcBef>
              <a:spcAft>
                <a:spcPts val="0"/>
              </a:spcAft>
              <a:buClr>
                <a:schemeClr val="lt2"/>
              </a:buClr>
              <a:buSzPts val="1200"/>
              <a:buChar char="○"/>
              <a:defRPr>
                <a:solidFill>
                  <a:schemeClr val="lt2"/>
                </a:solidFill>
              </a:defRPr>
            </a:lvl5pPr>
            <a:lvl6pPr marL="2743200" lvl="5" indent="-304800" rtl="0">
              <a:spcBef>
                <a:spcPts val="1600"/>
              </a:spcBef>
              <a:spcAft>
                <a:spcPts val="0"/>
              </a:spcAft>
              <a:buClr>
                <a:schemeClr val="lt2"/>
              </a:buClr>
              <a:buSzPts val="1200"/>
              <a:buChar char="■"/>
              <a:defRPr>
                <a:solidFill>
                  <a:schemeClr val="lt2"/>
                </a:solidFill>
              </a:defRPr>
            </a:lvl6pPr>
            <a:lvl7pPr marL="3200400" lvl="6" indent="-304800" rtl="0">
              <a:spcBef>
                <a:spcPts val="1600"/>
              </a:spcBef>
              <a:spcAft>
                <a:spcPts val="0"/>
              </a:spcAft>
              <a:buClr>
                <a:schemeClr val="lt2"/>
              </a:buClr>
              <a:buSzPts val="1200"/>
              <a:buChar char="●"/>
              <a:defRPr>
                <a:solidFill>
                  <a:schemeClr val="lt2"/>
                </a:solidFill>
              </a:defRPr>
            </a:lvl7pPr>
            <a:lvl8pPr marL="3657600" lvl="7" indent="-304800" rtl="0">
              <a:spcBef>
                <a:spcPts val="1600"/>
              </a:spcBef>
              <a:spcAft>
                <a:spcPts val="0"/>
              </a:spcAft>
              <a:buClr>
                <a:schemeClr val="lt2"/>
              </a:buClr>
              <a:buSzPts val="1200"/>
              <a:buChar char="○"/>
              <a:defRPr>
                <a:solidFill>
                  <a:schemeClr val="lt2"/>
                </a:solidFill>
              </a:defRPr>
            </a:lvl8pPr>
            <a:lvl9pPr marL="4114800" lvl="8" indent="-304800" rtl="0">
              <a:spcBef>
                <a:spcPts val="1600"/>
              </a:spcBef>
              <a:spcAft>
                <a:spcPts val="1600"/>
              </a:spcAft>
              <a:buClr>
                <a:schemeClr val="lt2"/>
              </a:buClr>
              <a:buSzPts val="1200"/>
              <a:buChar char="■"/>
              <a:defRPr>
                <a:solidFill>
                  <a:schemeClr val="lt2"/>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18300" y="-40625"/>
            <a:ext cx="768900" cy="3972600"/>
          </a:xfrm>
          <a:prstGeom prst="rect">
            <a:avLst/>
          </a:prstGeom>
          <a:solidFill>
            <a:schemeClr val="bg2">
              <a:lumMod val="40000"/>
              <a:lumOff val="60000"/>
            </a:schemeClr>
          </a:solidFill>
          <a:ln>
            <a:solidFill>
              <a:schemeClr val="bg2">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5385250" y="1015950"/>
            <a:ext cx="29655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48801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600"/>
              <a:buNone/>
              <a:defRPr sz="3000">
                <a:solidFill>
                  <a:schemeClr val="dk2"/>
                </a:solidFill>
              </a:defRPr>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rPr dirty="0"/>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800"/>
              <a:buNone/>
              <a:defRPr sz="3600">
                <a:solidFill>
                  <a:schemeClr val="dk2"/>
                </a:solidFill>
              </a:defRPr>
            </a:lvl1pPr>
            <a:lvl2pPr lvl="1"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1400"/>
              <a:buNone/>
              <a:defRPr sz="1400">
                <a:solidFill>
                  <a:schemeClr val="dk2"/>
                </a:solidFill>
              </a:defRPr>
            </a:lvl1pPr>
            <a:lvl2pPr lvl="1" algn="r" rtl="0">
              <a:spcBef>
                <a:spcPts val="0"/>
              </a:spcBef>
              <a:spcAft>
                <a:spcPts val="0"/>
              </a:spcAft>
              <a:buClr>
                <a:schemeClr val="dk2"/>
              </a:buClr>
              <a:buSzPts val="1400"/>
              <a:buNone/>
              <a:defRPr sz="1400">
                <a:solidFill>
                  <a:schemeClr val="dk2"/>
                </a:solidFill>
              </a:defRPr>
            </a:lvl2pPr>
            <a:lvl3pPr lvl="2" algn="r" rtl="0">
              <a:spcBef>
                <a:spcPts val="0"/>
              </a:spcBef>
              <a:spcAft>
                <a:spcPts val="0"/>
              </a:spcAft>
              <a:buClr>
                <a:schemeClr val="dk2"/>
              </a:buClr>
              <a:buSzPts val="1400"/>
              <a:buNone/>
              <a:defRPr sz="1400">
                <a:solidFill>
                  <a:schemeClr val="dk2"/>
                </a:solidFill>
              </a:defRPr>
            </a:lvl3pPr>
            <a:lvl4pPr lvl="3" algn="r" rtl="0">
              <a:spcBef>
                <a:spcPts val="0"/>
              </a:spcBef>
              <a:spcAft>
                <a:spcPts val="0"/>
              </a:spcAft>
              <a:buClr>
                <a:schemeClr val="dk2"/>
              </a:buClr>
              <a:buSzPts val="1400"/>
              <a:buNone/>
              <a:defRPr sz="1400">
                <a:solidFill>
                  <a:schemeClr val="dk2"/>
                </a:solidFill>
              </a:defRPr>
            </a:lvl4pPr>
            <a:lvl5pPr lvl="4" algn="r" rtl="0">
              <a:spcBef>
                <a:spcPts val="0"/>
              </a:spcBef>
              <a:spcAft>
                <a:spcPts val="0"/>
              </a:spcAft>
              <a:buClr>
                <a:schemeClr val="dk2"/>
              </a:buClr>
              <a:buSzPts val="1400"/>
              <a:buNone/>
              <a:defRPr sz="1400">
                <a:solidFill>
                  <a:schemeClr val="dk2"/>
                </a:solidFill>
              </a:defRPr>
            </a:lvl5pPr>
            <a:lvl6pPr lvl="5" algn="r" rtl="0">
              <a:spcBef>
                <a:spcPts val="0"/>
              </a:spcBef>
              <a:spcAft>
                <a:spcPts val="0"/>
              </a:spcAft>
              <a:buClr>
                <a:schemeClr val="dk2"/>
              </a:buClr>
              <a:buSzPts val="1400"/>
              <a:buNone/>
              <a:defRPr sz="1400">
                <a:solidFill>
                  <a:schemeClr val="dk2"/>
                </a:solidFill>
              </a:defRPr>
            </a:lvl6pPr>
            <a:lvl7pPr lvl="6" algn="r" rtl="0">
              <a:spcBef>
                <a:spcPts val="0"/>
              </a:spcBef>
              <a:spcAft>
                <a:spcPts val="0"/>
              </a:spcAft>
              <a:buClr>
                <a:schemeClr val="dk2"/>
              </a:buClr>
              <a:buSzPts val="1400"/>
              <a:buNone/>
              <a:defRPr sz="1400">
                <a:solidFill>
                  <a:schemeClr val="dk2"/>
                </a:solidFill>
              </a:defRPr>
            </a:lvl7pPr>
            <a:lvl8pPr lvl="7" algn="r" rtl="0">
              <a:spcBef>
                <a:spcPts val="0"/>
              </a:spcBef>
              <a:spcAft>
                <a:spcPts val="0"/>
              </a:spcAft>
              <a:buClr>
                <a:schemeClr val="dk2"/>
              </a:buClr>
              <a:buSzPts val="1400"/>
              <a:buNone/>
              <a:defRPr sz="1400">
                <a:solidFill>
                  <a:schemeClr val="dk2"/>
                </a:solidFill>
              </a:defRPr>
            </a:lvl8pPr>
            <a:lvl9pPr lvl="8" algn="r" rtl="0">
              <a:spcBef>
                <a:spcPts val="0"/>
              </a:spcBef>
              <a:spcAft>
                <a:spcPts val="0"/>
              </a:spcAft>
              <a:buClr>
                <a:schemeClr val="dk2"/>
              </a:buClr>
              <a:buSzPts val="1400"/>
              <a:buNone/>
              <a:defRPr sz="1400">
                <a:solidFill>
                  <a:schemeClr val="dk2"/>
                </a:solidFill>
              </a:defRPr>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900"/>
              <a:buNone/>
              <a:defRPr sz="900">
                <a:solidFill>
                  <a:schemeClr val="lt2"/>
                </a:solidFill>
              </a:defRPr>
            </a:lvl1pPr>
            <a:lvl2pPr lvl="1" algn="r" rtl="0">
              <a:lnSpc>
                <a:spcPct val="100000"/>
              </a:lnSpc>
              <a:spcBef>
                <a:spcPts val="0"/>
              </a:spcBef>
              <a:spcAft>
                <a:spcPts val="0"/>
              </a:spcAft>
              <a:buClr>
                <a:schemeClr val="lt2"/>
              </a:buClr>
              <a:buSzPts val="900"/>
              <a:buNone/>
              <a:defRPr sz="900">
                <a:solidFill>
                  <a:schemeClr val="lt2"/>
                </a:solidFill>
              </a:defRPr>
            </a:lvl2pPr>
            <a:lvl3pPr lvl="2" algn="r" rtl="0">
              <a:lnSpc>
                <a:spcPct val="100000"/>
              </a:lnSpc>
              <a:spcBef>
                <a:spcPts val="0"/>
              </a:spcBef>
              <a:spcAft>
                <a:spcPts val="0"/>
              </a:spcAft>
              <a:buClr>
                <a:schemeClr val="lt2"/>
              </a:buClr>
              <a:buSzPts val="900"/>
              <a:buNone/>
              <a:defRPr sz="900">
                <a:solidFill>
                  <a:schemeClr val="lt2"/>
                </a:solidFill>
              </a:defRPr>
            </a:lvl3pPr>
            <a:lvl4pPr lvl="3" algn="r" rtl="0">
              <a:lnSpc>
                <a:spcPct val="100000"/>
              </a:lnSpc>
              <a:spcBef>
                <a:spcPts val="0"/>
              </a:spcBef>
              <a:spcAft>
                <a:spcPts val="0"/>
              </a:spcAft>
              <a:buClr>
                <a:schemeClr val="lt2"/>
              </a:buClr>
              <a:buSzPts val="900"/>
              <a:buNone/>
              <a:defRPr sz="900">
                <a:solidFill>
                  <a:schemeClr val="lt2"/>
                </a:solidFill>
              </a:defRPr>
            </a:lvl4pPr>
            <a:lvl5pPr lvl="4" algn="r" rtl="0">
              <a:lnSpc>
                <a:spcPct val="100000"/>
              </a:lnSpc>
              <a:spcBef>
                <a:spcPts val="0"/>
              </a:spcBef>
              <a:spcAft>
                <a:spcPts val="0"/>
              </a:spcAft>
              <a:buClr>
                <a:schemeClr val="lt2"/>
              </a:buClr>
              <a:buSzPts val="900"/>
              <a:buNone/>
              <a:defRPr sz="900">
                <a:solidFill>
                  <a:schemeClr val="lt2"/>
                </a:solidFill>
              </a:defRPr>
            </a:lvl5pPr>
            <a:lvl6pPr lvl="5" algn="r" rtl="0">
              <a:lnSpc>
                <a:spcPct val="100000"/>
              </a:lnSpc>
              <a:spcBef>
                <a:spcPts val="0"/>
              </a:spcBef>
              <a:spcAft>
                <a:spcPts val="0"/>
              </a:spcAft>
              <a:buClr>
                <a:schemeClr val="lt2"/>
              </a:buClr>
              <a:buSzPts val="900"/>
              <a:buNone/>
              <a:defRPr sz="900">
                <a:solidFill>
                  <a:schemeClr val="lt2"/>
                </a:solidFill>
              </a:defRPr>
            </a:lvl6pPr>
            <a:lvl7pPr lvl="6" algn="r" rtl="0">
              <a:lnSpc>
                <a:spcPct val="100000"/>
              </a:lnSpc>
              <a:spcBef>
                <a:spcPts val="0"/>
              </a:spcBef>
              <a:spcAft>
                <a:spcPts val="0"/>
              </a:spcAft>
              <a:buClr>
                <a:schemeClr val="lt2"/>
              </a:buClr>
              <a:buSzPts val="900"/>
              <a:buNone/>
              <a:defRPr sz="900">
                <a:solidFill>
                  <a:schemeClr val="lt2"/>
                </a:solidFill>
              </a:defRPr>
            </a:lvl7pPr>
            <a:lvl8pPr lvl="7" algn="r" rtl="0">
              <a:lnSpc>
                <a:spcPct val="100000"/>
              </a:lnSpc>
              <a:spcBef>
                <a:spcPts val="0"/>
              </a:spcBef>
              <a:spcAft>
                <a:spcPts val="0"/>
              </a:spcAft>
              <a:buClr>
                <a:schemeClr val="lt2"/>
              </a:buClr>
              <a:buSzPts val="900"/>
              <a:buNone/>
              <a:defRPr sz="900">
                <a:solidFill>
                  <a:schemeClr val="lt2"/>
                </a:solidFill>
              </a:defRPr>
            </a:lvl8pPr>
            <a:lvl9pPr lvl="8" algn="r"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900"/>
              <a:buNone/>
              <a:defRPr sz="900">
                <a:solidFill>
                  <a:schemeClr val="lt2"/>
                </a:solidFill>
              </a:defRPr>
            </a:lvl1pPr>
            <a:lvl2pPr lvl="1" rtl="0">
              <a:lnSpc>
                <a:spcPct val="100000"/>
              </a:lnSpc>
              <a:spcBef>
                <a:spcPts val="0"/>
              </a:spcBef>
              <a:spcAft>
                <a:spcPts val="0"/>
              </a:spcAft>
              <a:buClr>
                <a:schemeClr val="lt2"/>
              </a:buClr>
              <a:buSzPts val="900"/>
              <a:buNone/>
              <a:defRPr sz="900">
                <a:solidFill>
                  <a:schemeClr val="lt2"/>
                </a:solidFill>
              </a:defRPr>
            </a:lvl2pPr>
            <a:lvl3pPr lvl="2" rtl="0">
              <a:lnSpc>
                <a:spcPct val="100000"/>
              </a:lnSpc>
              <a:spcBef>
                <a:spcPts val="0"/>
              </a:spcBef>
              <a:spcAft>
                <a:spcPts val="0"/>
              </a:spcAft>
              <a:buClr>
                <a:schemeClr val="lt2"/>
              </a:buClr>
              <a:buSzPts val="900"/>
              <a:buNone/>
              <a:defRPr sz="900">
                <a:solidFill>
                  <a:schemeClr val="lt2"/>
                </a:solidFill>
              </a:defRPr>
            </a:lvl3pPr>
            <a:lvl4pPr lvl="3" rtl="0">
              <a:lnSpc>
                <a:spcPct val="100000"/>
              </a:lnSpc>
              <a:spcBef>
                <a:spcPts val="0"/>
              </a:spcBef>
              <a:spcAft>
                <a:spcPts val="0"/>
              </a:spcAft>
              <a:buClr>
                <a:schemeClr val="lt2"/>
              </a:buClr>
              <a:buSzPts val="900"/>
              <a:buNone/>
              <a:defRPr sz="900">
                <a:solidFill>
                  <a:schemeClr val="lt2"/>
                </a:solidFill>
              </a:defRPr>
            </a:lvl4pPr>
            <a:lvl5pPr lvl="4" rtl="0">
              <a:lnSpc>
                <a:spcPct val="100000"/>
              </a:lnSpc>
              <a:spcBef>
                <a:spcPts val="0"/>
              </a:spcBef>
              <a:spcAft>
                <a:spcPts val="0"/>
              </a:spcAft>
              <a:buClr>
                <a:schemeClr val="lt2"/>
              </a:buClr>
              <a:buSzPts val="900"/>
              <a:buNone/>
              <a:defRPr sz="900">
                <a:solidFill>
                  <a:schemeClr val="lt2"/>
                </a:solidFill>
              </a:defRPr>
            </a:lvl5pPr>
            <a:lvl6pPr lvl="5" rtl="0">
              <a:lnSpc>
                <a:spcPct val="100000"/>
              </a:lnSpc>
              <a:spcBef>
                <a:spcPts val="0"/>
              </a:spcBef>
              <a:spcAft>
                <a:spcPts val="0"/>
              </a:spcAft>
              <a:buClr>
                <a:schemeClr val="lt2"/>
              </a:buClr>
              <a:buSzPts val="900"/>
              <a:buNone/>
              <a:defRPr sz="900">
                <a:solidFill>
                  <a:schemeClr val="lt2"/>
                </a:solidFill>
              </a:defRPr>
            </a:lvl6pPr>
            <a:lvl7pPr lvl="6" rtl="0">
              <a:lnSpc>
                <a:spcPct val="100000"/>
              </a:lnSpc>
              <a:spcBef>
                <a:spcPts val="0"/>
              </a:spcBef>
              <a:spcAft>
                <a:spcPts val="0"/>
              </a:spcAft>
              <a:buClr>
                <a:schemeClr val="lt2"/>
              </a:buClr>
              <a:buSzPts val="900"/>
              <a:buNone/>
              <a:defRPr sz="900">
                <a:solidFill>
                  <a:schemeClr val="lt2"/>
                </a:solidFill>
              </a:defRPr>
            </a:lvl7pPr>
            <a:lvl8pPr lvl="7" rtl="0">
              <a:lnSpc>
                <a:spcPct val="100000"/>
              </a:lnSpc>
              <a:spcBef>
                <a:spcPts val="0"/>
              </a:spcBef>
              <a:spcAft>
                <a:spcPts val="0"/>
              </a:spcAft>
              <a:buClr>
                <a:schemeClr val="lt2"/>
              </a:buClr>
              <a:buSzPts val="900"/>
              <a:buNone/>
              <a:defRPr sz="900">
                <a:solidFill>
                  <a:schemeClr val="lt2"/>
                </a:solidFill>
              </a:defRPr>
            </a:lvl8pPr>
            <a:lvl9pPr lvl="8" rtl="0">
              <a:lnSpc>
                <a:spcPct val="100000"/>
              </a:lnSpc>
              <a:spcBef>
                <a:spcPts val="0"/>
              </a:spcBef>
              <a:spcAft>
                <a:spcPts val="0"/>
              </a:spcAft>
              <a:buClr>
                <a:schemeClr val="lt2"/>
              </a:buClr>
              <a:buSzPts val="900"/>
              <a:buNone/>
              <a:defRPr sz="9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6500"/>
              <a:buNone/>
              <a:defRPr sz="6500">
                <a:solidFill>
                  <a:schemeClr val="dk2"/>
                </a:solidFill>
              </a:defRPr>
            </a:lvl2pPr>
            <a:lvl3pPr lvl="2" rtl="0">
              <a:spcBef>
                <a:spcPts val="0"/>
              </a:spcBef>
              <a:spcAft>
                <a:spcPts val="0"/>
              </a:spcAft>
              <a:buClr>
                <a:schemeClr val="dk2"/>
              </a:buClr>
              <a:buSzPts val="6500"/>
              <a:buNone/>
              <a:defRPr sz="6500">
                <a:solidFill>
                  <a:schemeClr val="dk2"/>
                </a:solidFill>
              </a:defRPr>
            </a:lvl3pPr>
            <a:lvl4pPr lvl="3" rtl="0">
              <a:spcBef>
                <a:spcPts val="0"/>
              </a:spcBef>
              <a:spcAft>
                <a:spcPts val="0"/>
              </a:spcAft>
              <a:buClr>
                <a:schemeClr val="dk2"/>
              </a:buClr>
              <a:buSzPts val="6500"/>
              <a:buNone/>
              <a:defRPr sz="6500">
                <a:solidFill>
                  <a:schemeClr val="dk2"/>
                </a:solidFill>
              </a:defRPr>
            </a:lvl4pPr>
            <a:lvl5pPr lvl="4" rtl="0">
              <a:spcBef>
                <a:spcPts val="0"/>
              </a:spcBef>
              <a:spcAft>
                <a:spcPts val="0"/>
              </a:spcAft>
              <a:buClr>
                <a:schemeClr val="dk2"/>
              </a:buClr>
              <a:buSzPts val="6500"/>
              <a:buNone/>
              <a:defRPr sz="6500">
                <a:solidFill>
                  <a:schemeClr val="dk2"/>
                </a:solidFill>
              </a:defRPr>
            </a:lvl5pPr>
            <a:lvl6pPr lvl="5" rtl="0">
              <a:spcBef>
                <a:spcPts val="0"/>
              </a:spcBef>
              <a:spcAft>
                <a:spcPts val="0"/>
              </a:spcAft>
              <a:buClr>
                <a:schemeClr val="dk2"/>
              </a:buClr>
              <a:buSzPts val="6500"/>
              <a:buNone/>
              <a:defRPr sz="6500">
                <a:solidFill>
                  <a:schemeClr val="dk2"/>
                </a:solidFill>
              </a:defRPr>
            </a:lvl6pPr>
            <a:lvl7pPr lvl="6" rtl="0">
              <a:spcBef>
                <a:spcPts val="0"/>
              </a:spcBef>
              <a:spcAft>
                <a:spcPts val="0"/>
              </a:spcAft>
              <a:buClr>
                <a:schemeClr val="dk2"/>
              </a:buClr>
              <a:buSzPts val="6500"/>
              <a:buNone/>
              <a:defRPr sz="6500">
                <a:solidFill>
                  <a:schemeClr val="dk2"/>
                </a:solidFill>
              </a:defRPr>
            </a:lvl7pPr>
            <a:lvl8pPr lvl="7" rtl="0">
              <a:spcBef>
                <a:spcPts val="0"/>
              </a:spcBef>
              <a:spcAft>
                <a:spcPts val="0"/>
              </a:spcAft>
              <a:buClr>
                <a:schemeClr val="dk2"/>
              </a:buClr>
              <a:buSzPts val="6500"/>
              <a:buNone/>
              <a:defRPr sz="6500">
                <a:solidFill>
                  <a:schemeClr val="dk2"/>
                </a:solidFill>
              </a:defRPr>
            </a:lvl8pPr>
            <a:lvl9pPr lvl="8" rtl="0">
              <a:spcBef>
                <a:spcPts val="0"/>
              </a:spcBef>
              <a:spcAft>
                <a:spcPts val="0"/>
              </a:spcAft>
              <a:buClr>
                <a:schemeClr val="dk2"/>
              </a:buClr>
              <a:buSzPts val="6500"/>
              <a:buNone/>
              <a:defRPr sz="6500">
                <a:solidFill>
                  <a:schemeClr val="dk2"/>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600"/>
              <a:buNone/>
              <a:defRPr sz="96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
        <p:nvSpPr>
          <p:cNvPr id="5" name="Rectangle 4">
            <a:extLst>
              <a:ext uri="{FF2B5EF4-FFF2-40B4-BE49-F238E27FC236}">
                <a16:creationId xmlns:a16="http://schemas.microsoft.com/office/drawing/2014/main" id="{432B1DC5-DDA8-4366-9164-0A49DC4C65BF}"/>
              </a:ext>
            </a:extLst>
          </p:cNvPr>
          <p:cNvSpPr/>
          <p:nvPr userDrawn="1"/>
        </p:nvSpPr>
        <p:spPr>
          <a:xfrm>
            <a:off x="1" y="1"/>
            <a:ext cx="2684834" cy="261610"/>
          </a:xfrm>
          <a:prstGeom prst="rect">
            <a:avLst/>
          </a:prstGeom>
        </p:spPr>
        <p:txBody>
          <a:bodyPr wrap="square">
            <a:spAutoFit/>
          </a:bodyPr>
          <a:lstStyle/>
          <a:p>
            <a:r>
              <a:rPr lang="en-MY" sz="1050" dirty="0">
                <a:solidFill>
                  <a:schemeClr val="tx1">
                    <a:lumMod val="85000"/>
                    <a:lumOff val="15000"/>
                  </a:schemeClr>
                </a:solidFill>
                <a:latin typeface="Times New Roman" panose="02020603050405020304" pitchFamily="18" charset="0"/>
                <a:cs typeface="Times New Roman" panose="02020603050405020304" pitchFamily="18" charset="0"/>
              </a:rPr>
              <a:t>Presented by: Choong Kah Mann (TP053986)</a:t>
            </a:r>
            <a:endParaRPr lang="en-MY" sz="10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p:cSld name="CUSTOM_26">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0" name="Google Shape;50;p9"/>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52" name="Google Shape;52;p9"/>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54" name="Google Shape;54;p9"/>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4800"/>
              <a:buNone/>
              <a:defRPr sz="6000">
                <a:solidFill>
                  <a:schemeClr val="dk2"/>
                </a:solidFill>
              </a:defRPr>
            </a:lvl1pPr>
            <a:lvl2pPr lvl="1"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2"/>
              </a:buClr>
              <a:buSzPts val="6000"/>
              <a:buFont typeface="Fira Sans Extra Condensed Medium"/>
              <a:buNone/>
              <a:defRPr sz="60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100">
                <a:solidFill>
                  <a:schemeClr val="lt2"/>
                </a:solidFill>
              </a:defRPr>
            </a:lvl1pPr>
            <a:lvl2pPr lvl="1" algn="r" rtl="0">
              <a:lnSpc>
                <a:spcPct val="100000"/>
              </a:lnSpc>
              <a:spcBef>
                <a:spcPts val="0"/>
              </a:spcBef>
              <a:spcAft>
                <a:spcPts val="0"/>
              </a:spcAft>
              <a:buClr>
                <a:schemeClr val="lt2"/>
              </a:buClr>
              <a:buSzPts val="1100"/>
              <a:buNone/>
              <a:defRPr sz="1100">
                <a:solidFill>
                  <a:schemeClr val="lt2"/>
                </a:solidFill>
              </a:defRPr>
            </a:lvl2pPr>
            <a:lvl3pPr lvl="2" algn="r" rtl="0">
              <a:lnSpc>
                <a:spcPct val="100000"/>
              </a:lnSpc>
              <a:spcBef>
                <a:spcPts val="0"/>
              </a:spcBef>
              <a:spcAft>
                <a:spcPts val="0"/>
              </a:spcAft>
              <a:buClr>
                <a:schemeClr val="lt2"/>
              </a:buClr>
              <a:buSzPts val="1100"/>
              <a:buNone/>
              <a:defRPr sz="1100">
                <a:solidFill>
                  <a:schemeClr val="lt2"/>
                </a:solidFill>
              </a:defRPr>
            </a:lvl3pPr>
            <a:lvl4pPr lvl="3" algn="r" rtl="0">
              <a:lnSpc>
                <a:spcPct val="100000"/>
              </a:lnSpc>
              <a:spcBef>
                <a:spcPts val="0"/>
              </a:spcBef>
              <a:spcAft>
                <a:spcPts val="0"/>
              </a:spcAft>
              <a:buClr>
                <a:schemeClr val="lt2"/>
              </a:buClr>
              <a:buSzPts val="1100"/>
              <a:buNone/>
              <a:defRPr sz="1100">
                <a:solidFill>
                  <a:schemeClr val="lt2"/>
                </a:solidFill>
              </a:defRPr>
            </a:lvl4pPr>
            <a:lvl5pPr lvl="4" algn="r" rtl="0">
              <a:lnSpc>
                <a:spcPct val="100000"/>
              </a:lnSpc>
              <a:spcBef>
                <a:spcPts val="0"/>
              </a:spcBef>
              <a:spcAft>
                <a:spcPts val="0"/>
              </a:spcAft>
              <a:buClr>
                <a:schemeClr val="lt2"/>
              </a:buClr>
              <a:buSzPts val="1100"/>
              <a:buNone/>
              <a:defRPr sz="1100">
                <a:solidFill>
                  <a:schemeClr val="lt2"/>
                </a:solidFill>
              </a:defRPr>
            </a:lvl5pPr>
            <a:lvl6pPr lvl="5" algn="r" rtl="0">
              <a:lnSpc>
                <a:spcPct val="100000"/>
              </a:lnSpc>
              <a:spcBef>
                <a:spcPts val="0"/>
              </a:spcBef>
              <a:spcAft>
                <a:spcPts val="0"/>
              </a:spcAft>
              <a:buClr>
                <a:schemeClr val="lt2"/>
              </a:buClr>
              <a:buSzPts val="1100"/>
              <a:buNone/>
              <a:defRPr sz="1100">
                <a:solidFill>
                  <a:schemeClr val="lt2"/>
                </a:solidFill>
              </a:defRPr>
            </a:lvl6pPr>
            <a:lvl7pPr lvl="6" algn="r" rtl="0">
              <a:lnSpc>
                <a:spcPct val="100000"/>
              </a:lnSpc>
              <a:spcBef>
                <a:spcPts val="0"/>
              </a:spcBef>
              <a:spcAft>
                <a:spcPts val="0"/>
              </a:spcAft>
              <a:buClr>
                <a:schemeClr val="lt2"/>
              </a:buClr>
              <a:buSzPts val="1100"/>
              <a:buNone/>
              <a:defRPr sz="1100">
                <a:solidFill>
                  <a:schemeClr val="lt2"/>
                </a:solidFill>
              </a:defRPr>
            </a:lvl7pPr>
            <a:lvl8pPr lvl="7" algn="r" rtl="0">
              <a:lnSpc>
                <a:spcPct val="100000"/>
              </a:lnSpc>
              <a:spcBef>
                <a:spcPts val="0"/>
              </a:spcBef>
              <a:spcAft>
                <a:spcPts val="0"/>
              </a:spcAft>
              <a:buClr>
                <a:schemeClr val="lt2"/>
              </a:buClr>
              <a:buSzPts val="1100"/>
              <a:buNone/>
              <a:defRPr sz="1100">
                <a:solidFill>
                  <a:schemeClr val="lt2"/>
                </a:solidFill>
              </a:defRPr>
            </a:lvl8pPr>
            <a:lvl9pPr lvl="8" algn="r" rtl="0">
              <a:lnSpc>
                <a:spcPct val="100000"/>
              </a:lnSpc>
              <a:spcBef>
                <a:spcPts val="0"/>
              </a:spcBef>
              <a:spcAft>
                <a:spcPts val="0"/>
              </a:spcAft>
              <a:buClr>
                <a:schemeClr val="lt2"/>
              </a:buClr>
              <a:buSzPts val="1100"/>
              <a:buNone/>
              <a:defRPr sz="1100">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100"/>
              <a:buNone/>
              <a:defRPr sz="1100">
                <a:solidFill>
                  <a:schemeClr val="lt2"/>
                </a:solidFill>
              </a:defRPr>
            </a:lvl1pPr>
            <a:lvl2pPr lvl="1" rtl="0">
              <a:lnSpc>
                <a:spcPct val="100000"/>
              </a:lnSpc>
              <a:spcBef>
                <a:spcPts val="0"/>
              </a:spcBef>
              <a:spcAft>
                <a:spcPts val="0"/>
              </a:spcAft>
              <a:buClr>
                <a:schemeClr val="lt2"/>
              </a:buClr>
              <a:buSzPts val="1100"/>
              <a:buNone/>
              <a:defRPr sz="1100">
                <a:solidFill>
                  <a:schemeClr val="lt2"/>
                </a:solidFill>
              </a:defRPr>
            </a:lvl2pPr>
            <a:lvl3pPr lvl="2" rtl="0">
              <a:lnSpc>
                <a:spcPct val="100000"/>
              </a:lnSpc>
              <a:spcBef>
                <a:spcPts val="0"/>
              </a:spcBef>
              <a:spcAft>
                <a:spcPts val="0"/>
              </a:spcAft>
              <a:buClr>
                <a:schemeClr val="lt2"/>
              </a:buClr>
              <a:buSzPts val="1100"/>
              <a:buNone/>
              <a:defRPr sz="1100">
                <a:solidFill>
                  <a:schemeClr val="lt2"/>
                </a:solidFill>
              </a:defRPr>
            </a:lvl3pPr>
            <a:lvl4pPr lvl="3" rtl="0">
              <a:lnSpc>
                <a:spcPct val="100000"/>
              </a:lnSpc>
              <a:spcBef>
                <a:spcPts val="0"/>
              </a:spcBef>
              <a:spcAft>
                <a:spcPts val="0"/>
              </a:spcAft>
              <a:buClr>
                <a:schemeClr val="lt2"/>
              </a:buClr>
              <a:buSzPts val="1100"/>
              <a:buNone/>
              <a:defRPr sz="1100">
                <a:solidFill>
                  <a:schemeClr val="lt2"/>
                </a:solidFill>
              </a:defRPr>
            </a:lvl4pPr>
            <a:lvl5pPr lvl="4" rtl="0">
              <a:lnSpc>
                <a:spcPct val="100000"/>
              </a:lnSpc>
              <a:spcBef>
                <a:spcPts val="0"/>
              </a:spcBef>
              <a:spcAft>
                <a:spcPts val="0"/>
              </a:spcAft>
              <a:buClr>
                <a:schemeClr val="lt2"/>
              </a:buClr>
              <a:buSzPts val="1100"/>
              <a:buNone/>
              <a:defRPr sz="1100">
                <a:solidFill>
                  <a:schemeClr val="lt2"/>
                </a:solidFill>
              </a:defRPr>
            </a:lvl5pPr>
            <a:lvl6pPr lvl="5" rtl="0">
              <a:lnSpc>
                <a:spcPct val="100000"/>
              </a:lnSpc>
              <a:spcBef>
                <a:spcPts val="0"/>
              </a:spcBef>
              <a:spcAft>
                <a:spcPts val="0"/>
              </a:spcAft>
              <a:buClr>
                <a:schemeClr val="lt2"/>
              </a:buClr>
              <a:buSzPts val="1100"/>
              <a:buNone/>
              <a:defRPr sz="1100">
                <a:solidFill>
                  <a:schemeClr val="lt2"/>
                </a:solidFill>
              </a:defRPr>
            </a:lvl6pPr>
            <a:lvl7pPr lvl="6" rtl="0">
              <a:lnSpc>
                <a:spcPct val="100000"/>
              </a:lnSpc>
              <a:spcBef>
                <a:spcPts val="0"/>
              </a:spcBef>
              <a:spcAft>
                <a:spcPts val="0"/>
              </a:spcAft>
              <a:buClr>
                <a:schemeClr val="lt2"/>
              </a:buClr>
              <a:buSzPts val="1100"/>
              <a:buNone/>
              <a:defRPr sz="1100">
                <a:solidFill>
                  <a:schemeClr val="lt2"/>
                </a:solidFill>
              </a:defRPr>
            </a:lvl7pPr>
            <a:lvl8pPr lvl="7" rtl="0">
              <a:lnSpc>
                <a:spcPct val="100000"/>
              </a:lnSpc>
              <a:spcBef>
                <a:spcPts val="0"/>
              </a:spcBef>
              <a:spcAft>
                <a:spcPts val="0"/>
              </a:spcAft>
              <a:buClr>
                <a:schemeClr val="lt2"/>
              </a:buClr>
              <a:buSzPts val="1100"/>
              <a:buNone/>
              <a:defRPr sz="1100">
                <a:solidFill>
                  <a:schemeClr val="lt2"/>
                </a:solidFill>
              </a:defRPr>
            </a:lvl8pPr>
            <a:lvl9pPr lvl="8" rtl="0">
              <a:lnSpc>
                <a:spcPct val="100000"/>
              </a:lnSpc>
              <a:spcBef>
                <a:spcPts val="0"/>
              </a:spcBef>
              <a:spcAft>
                <a:spcPts val="0"/>
              </a:spcAft>
              <a:buClr>
                <a:schemeClr val="lt2"/>
              </a:buClr>
              <a:buSzPts val="1100"/>
              <a:buNone/>
              <a:defRPr sz="1100">
                <a:solidFill>
                  <a:schemeClr val="lt2"/>
                </a:solidFill>
              </a:defRPr>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chemeClr val="accent6"/>
              </a:buClr>
              <a:buSzPts val="1800"/>
              <a:buNone/>
              <a:defRPr sz="1800">
                <a:solidFill>
                  <a:schemeClr val="accent6"/>
                </a:solidFill>
              </a:defRPr>
            </a:lvl2pPr>
            <a:lvl3pPr lvl="2" rtl="0">
              <a:spcBef>
                <a:spcPts val="0"/>
              </a:spcBef>
              <a:spcAft>
                <a:spcPts val="0"/>
              </a:spcAft>
              <a:buClr>
                <a:schemeClr val="accent6"/>
              </a:buClr>
              <a:buSzPts val="1800"/>
              <a:buNone/>
              <a:defRPr sz="1800">
                <a:solidFill>
                  <a:schemeClr val="accent6"/>
                </a:solidFill>
              </a:defRPr>
            </a:lvl3pPr>
            <a:lvl4pPr lvl="3" rtl="0">
              <a:spcBef>
                <a:spcPts val="0"/>
              </a:spcBef>
              <a:spcAft>
                <a:spcPts val="0"/>
              </a:spcAft>
              <a:buClr>
                <a:schemeClr val="accent6"/>
              </a:buClr>
              <a:buSzPts val="1800"/>
              <a:buNone/>
              <a:defRPr sz="1800">
                <a:solidFill>
                  <a:schemeClr val="accent6"/>
                </a:solidFill>
              </a:defRPr>
            </a:lvl4pPr>
            <a:lvl5pPr lvl="4" rtl="0">
              <a:spcBef>
                <a:spcPts val="0"/>
              </a:spcBef>
              <a:spcAft>
                <a:spcPts val="0"/>
              </a:spcAft>
              <a:buClr>
                <a:schemeClr val="accent6"/>
              </a:buClr>
              <a:buSzPts val="1800"/>
              <a:buNone/>
              <a:defRPr sz="1800">
                <a:solidFill>
                  <a:schemeClr val="accent6"/>
                </a:solidFill>
              </a:defRPr>
            </a:lvl5pPr>
            <a:lvl6pPr lvl="5" rtl="0">
              <a:spcBef>
                <a:spcPts val="0"/>
              </a:spcBef>
              <a:spcAft>
                <a:spcPts val="0"/>
              </a:spcAft>
              <a:buClr>
                <a:schemeClr val="accent6"/>
              </a:buClr>
              <a:buSzPts val="1800"/>
              <a:buNone/>
              <a:defRPr sz="1800">
                <a:solidFill>
                  <a:schemeClr val="accent6"/>
                </a:solidFill>
              </a:defRPr>
            </a:lvl6pPr>
            <a:lvl7pPr lvl="6" rtl="0">
              <a:spcBef>
                <a:spcPts val="0"/>
              </a:spcBef>
              <a:spcAft>
                <a:spcPts val="0"/>
              </a:spcAft>
              <a:buClr>
                <a:schemeClr val="accent6"/>
              </a:buClr>
              <a:buSzPts val="1800"/>
              <a:buNone/>
              <a:defRPr sz="1800">
                <a:solidFill>
                  <a:schemeClr val="accent6"/>
                </a:solidFill>
              </a:defRPr>
            </a:lvl7pPr>
            <a:lvl8pPr lvl="7" rtl="0">
              <a:spcBef>
                <a:spcPts val="0"/>
              </a:spcBef>
              <a:spcAft>
                <a:spcPts val="0"/>
              </a:spcAft>
              <a:buClr>
                <a:schemeClr val="accent6"/>
              </a:buClr>
              <a:buSzPts val="1800"/>
              <a:buNone/>
              <a:defRPr sz="1800">
                <a:solidFill>
                  <a:schemeClr val="accent6"/>
                </a:solidFill>
              </a:defRPr>
            </a:lvl8pPr>
            <a:lvl9pPr lvl="8" rtl="0">
              <a:spcBef>
                <a:spcPts val="0"/>
              </a:spcBef>
              <a:spcAft>
                <a:spcPts val="0"/>
              </a:spcAft>
              <a:buClr>
                <a:schemeClr val="accent6"/>
              </a:buClr>
              <a:buSzPts val="1800"/>
              <a:buNone/>
              <a:defRPr sz="1800">
                <a:solidFill>
                  <a:schemeClr val="accent6"/>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100"/>
              <a:buNone/>
              <a:defRPr sz="1100">
                <a:solidFill>
                  <a:schemeClr val="dk2"/>
                </a:solidFill>
              </a:defRPr>
            </a:lvl1pPr>
            <a:lvl2pPr lvl="1" rtl="0">
              <a:lnSpc>
                <a:spcPct val="100000"/>
              </a:lnSpc>
              <a:spcBef>
                <a:spcPts val="0"/>
              </a:spcBef>
              <a:spcAft>
                <a:spcPts val="0"/>
              </a:spcAft>
              <a:buClr>
                <a:schemeClr val="dk2"/>
              </a:buClr>
              <a:buSzPts val="1100"/>
              <a:buNone/>
              <a:defRPr sz="1100">
                <a:solidFill>
                  <a:schemeClr val="dk2"/>
                </a:solidFill>
              </a:defRPr>
            </a:lvl2pPr>
            <a:lvl3pPr lvl="2" rtl="0">
              <a:lnSpc>
                <a:spcPct val="100000"/>
              </a:lnSpc>
              <a:spcBef>
                <a:spcPts val="0"/>
              </a:spcBef>
              <a:spcAft>
                <a:spcPts val="0"/>
              </a:spcAft>
              <a:buClr>
                <a:schemeClr val="dk2"/>
              </a:buClr>
              <a:buSzPts val="1100"/>
              <a:buNone/>
              <a:defRPr sz="1100">
                <a:solidFill>
                  <a:schemeClr val="dk2"/>
                </a:solidFill>
              </a:defRPr>
            </a:lvl3pPr>
            <a:lvl4pPr lvl="3" rtl="0">
              <a:lnSpc>
                <a:spcPct val="100000"/>
              </a:lnSpc>
              <a:spcBef>
                <a:spcPts val="0"/>
              </a:spcBef>
              <a:spcAft>
                <a:spcPts val="0"/>
              </a:spcAft>
              <a:buClr>
                <a:schemeClr val="dk2"/>
              </a:buClr>
              <a:buSzPts val="1100"/>
              <a:buNone/>
              <a:defRPr sz="1100">
                <a:solidFill>
                  <a:schemeClr val="dk2"/>
                </a:solidFill>
              </a:defRPr>
            </a:lvl4pPr>
            <a:lvl5pPr lvl="4" rtl="0">
              <a:lnSpc>
                <a:spcPct val="100000"/>
              </a:lnSpc>
              <a:spcBef>
                <a:spcPts val="0"/>
              </a:spcBef>
              <a:spcAft>
                <a:spcPts val="0"/>
              </a:spcAft>
              <a:buClr>
                <a:schemeClr val="dk2"/>
              </a:buClr>
              <a:buSzPts val="1100"/>
              <a:buNone/>
              <a:defRPr sz="1100">
                <a:solidFill>
                  <a:schemeClr val="dk2"/>
                </a:solidFill>
              </a:defRPr>
            </a:lvl5pPr>
            <a:lvl6pPr lvl="5" rtl="0">
              <a:lnSpc>
                <a:spcPct val="100000"/>
              </a:lnSpc>
              <a:spcBef>
                <a:spcPts val="0"/>
              </a:spcBef>
              <a:spcAft>
                <a:spcPts val="0"/>
              </a:spcAft>
              <a:buClr>
                <a:schemeClr val="dk2"/>
              </a:buClr>
              <a:buSzPts val="1100"/>
              <a:buNone/>
              <a:defRPr sz="1100">
                <a:solidFill>
                  <a:schemeClr val="dk2"/>
                </a:solidFill>
              </a:defRPr>
            </a:lvl6pPr>
            <a:lvl7pPr lvl="6" rtl="0">
              <a:lnSpc>
                <a:spcPct val="100000"/>
              </a:lnSpc>
              <a:spcBef>
                <a:spcPts val="0"/>
              </a:spcBef>
              <a:spcAft>
                <a:spcPts val="0"/>
              </a:spcAft>
              <a:buClr>
                <a:schemeClr val="dk2"/>
              </a:buClr>
              <a:buSzPts val="1100"/>
              <a:buNone/>
              <a:defRPr sz="1100">
                <a:solidFill>
                  <a:schemeClr val="dk2"/>
                </a:solidFill>
              </a:defRPr>
            </a:lvl7pPr>
            <a:lvl8pPr lvl="7" rtl="0">
              <a:lnSpc>
                <a:spcPct val="100000"/>
              </a:lnSpc>
              <a:spcBef>
                <a:spcPts val="0"/>
              </a:spcBef>
              <a:spcAft>
                <a:spcPts val="0"/>
              </a:spcAft>
              <a:buClr>
                <a:schemeClr val="dk2"/>
              </a:buClr>
              <a:buSzPts val="1100"/>
              <a:buNone/>
              <a:defRPr sz="1100">
                <a:solidFill>
                  <a:schemeClr val="dk2"/>
                </a:solidFill>
              </a:defRPr>
            </a:lvl8pPr>
            <a:lvl9pPr lvl="8" rtl="0">
              <a:lnSpc>
                <a:spcPct val="100000"/>
              </a:lnSpc>
              <a:spcBef>
                <a:spcPts val="0"/>
              </a:spcBef>
              <a:spcAft>
                <a:spcPts val="0"/>
              </a:spcAft>
              <a:buClr>
                <a:schemeClr val="dk2"/>
              </a:buClr>
              <a:buSzPts val="1100"/>
              <a:buNone/>
              <a:defRPr sz="1100">
                <a:solidFill>
                  <a:schemeClr val="dk2"/>
                </a:solidFill>
              </a:defRPr>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100"/>
              <a:buNone/>
              <a:defRPr sz="1100">
                <a:solidFill>
                  <a:schemeClr val="lt2"/>
                </a:solidFill>
              </a:defRPr>
            </a:lvl1pPr>
            <a:lvl2pPr lvl="1" rtl="0">
              <a:lnSpc>
                <a:spcPct val="100000"/>
              </a:lnSpc>
              <a:spcBef>
                <a:spcPts val="0"/>
              </a:spcBef>
              <a:spcAft>
                <a:spcPts val="0"/>
              </a:spcAft>
              <a:buClr>
                <a:schemeClr val="lt2"/>
              </a:buClr>
              <a:buSzPts val="1100"/>
              <a:buNone/>
              <a:defRPr sz="1100">
                <a:solidFill>
                  <a:schemeClr val="lt2"/>
                </a:solidFill>
              </a:defRPr>
            </a:lvl2pPr>
            <a:lvl3pPr lvl="2" rtl="0">
              <a:lnSpc>
                <a:spcPct val="100000"/>
              </a:lnSpc>
              <a:spcBef>
                <a:spcPts val="0"/>
              </a:spcBef>
              <a:spcAft>
                <a:spcPts val="0"/>
              </a:spcAft>
              <a:buClr>
                <a:schemeClr val="lt2"/>
              </a:buClr>
              <a:buSzPts val="1100"/>
              <a:buNone/>
              <a:defRPr sz="1100">
                <a:solidFill>
                  <a:schemeClr val="lt2"/>
                </a:solidFill>
              </a:defRPr>
            </a:lvl3pPr>
            <a:lvl4pPr lvl="3" rtl="0">
              <a:lnSpc>
                <a:spcPct val="100000"/>
              </a:lnSpc>
              <a:spcBef>
                <a:spcPts val="0"/>
              </a:spcBef>
              <a:spcAft>
                <a:spcPts val="0"/>
              </a:spcAft>
              <a:buClr>
                <a:schemeClr val="lt2"/>
              </a:buClr>
              <a:buSzPts val="1100"/>
              <a:buNone/>
              <a:defRPr sz="1100">
                <a:solidFill>
                  <a:schemeClr val="lt2"/>
                </a:solidFill>
              </a:defRPr>
            </a:lvl4pPr>
            <a:lvl5pPr lvl="4" rtl="0">
              <a:lnSpc>
                <a:spcPct val="100000"/>
              </a:lnSpc>
              <a:spcBef>
                <a:spcPts val="0"/>
              </a:spcBef>
              <a:spcAft>
                <a:spcPts val="0"/>
              </a:spcAft>
              <a:buClr>
                <a:schemeClr val="lt2"/>
              </a:buClr>
              <a:buSzPts val="1100"/>
              <a:buNone/>
              <a:defRPr sz="1100">
                <a:solidFill>
                  <a:schemeClr val="lt2"/>
                </a:solidFill>
              </a:defRPr>
            </a:lvl5pPr>
            <a:lvl6pPr lvl="5" rtl="0">
              <a:lnSpc>
                <a:spcPct val="100000"/>
              </a:lnSpc>
              <a:spcBef>
                <a:spcPts val="0"/>
              </a:spcBef>
              <a:spcAft>
                <a:spcPts val="0"/>
              </a:spcAft>
              <a:buClr>
                <a:schemeClr val="lt2"/>
              </a:buClr>
              <a:buSzPts val="1100"/>
              <a:buNone/>
              <a:defRPr sz="1100">
                <a:solidFill>
                  <a:schemeClr val="lt2"/>
                </a:solidFill>
              </a:defRPr>
            </a:lvl6pPr>
            <a:lvl7pPr lvl="6" rtl="0">
              <a:lnSpc>
                <a:spcPct val="100000"/>
              </a:lnSpc>
              <a:spcBef>
                <a:spcPts val="0"/>
              </a:spcBef>
              <a:spcAft>
                <a:spcPts val="0"/>
              </a:spcAft>
              <a:buClr>
                <a:schemeClr val="lt2"/>
              </a:buClr>
              <a:buSzPts val="1100"/>
              <a:buNone/>
              <a:defRPr sz="1100">
                <a:solidFill>
                  <a:schemeClr val="lt2"/>
                </a:solidFill>
              </a:defRPr>
            </a:lvl7pPr>
            <a:lvl8pPr lvl="7" rtl="0">
              <a:lnSpc>
                <a:spcPct val="100000"/>
              </a:lnSpc>
              <a:spcBef>
                <a:spcPts val="0"/>
              </a:spcBef>
              <a:spcAft>
                <a:spcPts val="0"/>
              </a:spcAft>
              <a:buClr>
                <a:schemeClr val="lt2"/>
              </a:buClr>
              <a:buSzPts val="1100"/>
              <a:buNone/>
              <a:defRPr sz="1100">
                <a:solidFill>
                  <a:schemeClr val="lt2"/>
                </a:solidFill>
              </a:defRPr>
            </a:lvl8pPr>
            <a:lvl9pPr lvl="8" rtl="0">
              <a:lnSpc>
                <a:spcPct val="100000"/>
              </a:lnSpc>
              <a:spcBef>
                <a:spcPts val="0"/>
              </a:spcBef>
              <a:spcAft>
                <a:spcPts val="0"/>
              </a:spcAft>
              <a:buClr>
                <a:schemeClr val="lt2"/>
              </a:buClr>
              <a:buSzPts val="1100"/>
              <a:buNone/>
              <a:defRPr sz="1100">
                <a:solidFill>
                  <a:schemeClr val="l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CUSTOM_25_1">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84" name="Google Shape;84;p13"/>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 name="Google Shape;85;p13"/>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86" name="Google Shape;86;p13"/>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 name="Google Shape;87;p13"/>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2">
  <p:cSld name="CUSTOM_15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400"/>
              <a:buNone/>
              <a:defRPr sz="24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9" r:id="rId8"/>
    <p:sldLayoutId id="2147483660" r:id="rId9"/>
    <p:sldLayoutId id="2147483664" r:id="rId10"/>
    <p:sldLayoutId id="2147483669" r:id="rId11"/>
    <p:sldLayoutId id="2147483670" r:id="rId12"/>
    <p:sldLayoutId id="2147483671"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148049" y="2996343"/>
            <a:ext cx="4790970" cy="1191748"/>
          </a:xfrm>
          <a:prstGeom prst="rect">
            <a:avLst/>
          </a:prstGeom>
        </p:spPr>
        <p:txBody>
          <a:bodyPr spcFirstLastPara="1" wrap="square" lIns="91425" tIns="91425" rIns="91425" bIns="91425" anchor="b" anchorCtr="0">
            <a:noAutofit/>
          </a:bodyPr>
          <a:lstStyle/>
          <a:p>
            <a:pPr marL="0" lvl="0" indent="0"/>
            <a:r>
              <a:rPr lang="en-US" dirty="0"/>
              <a:t>TITLE:</a:t>
            </a:r>
          </a:p>
          <a:p>
            <a:pPr marL="0" lvl="0" indent="0"/>
            <a:r>
              <a:rPr lang="en-US" dirty="0"/>
              <a:t>Understanding guests’ Trust towards Airbnb Host Through Topic Modeling</a:t>
            </a:r>
          </a:p>
          <a:p>
            <a:pPr marL="0" lvl="0" indent="0">
              <a:spcBef>
                <a:spcPts val="800"/>
              </a:spcBef>
            </a:pPr>
            <a:r>
              <a:rPr lang="en-US" dirty="0"/>
              <a:t>PRESENTED BY:</a:t>
            </a:r>
          </a:p>
          <a:p>
            <a:pPr marL="0" lvl="0" indent="0"/>
            <a:r>
              <a:rPr lang="en-US" dirty="0"/>
              <a:t>CHOONG KAH MANN (TP053986) </a:t>
            </a:r>
          </a:p>
        </p:txBody>
      </p:sp>
      <p:sp>
        <p:nvSpPr>
          <p:cNvPr id="137" name="Google Shape;137;p28"/>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dk2"/>
                </a:solidFill>
              </a:rPr>
              <a:t>CAPSTONE 2 PRESENTATION</a:t>
            </a:r>
            <a:endParaRPr dirty="0">
              <a:solidFill>
                <a:schemeClr val="dk2"/>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3" name="Google Shape;373;p41"/>
          <p:cNvCxnSpPr>
            <a:cxnSpLocks/>
          </p:cNvCxnSpPr>
          <p:nvPr/>
        </p:nvCxnSpPr>
        <p:spPr>
          <a:xfrm flipH="1">
            <a:off x="8077200" y="2949500"/>
            <a:ext cx="1237030" cy="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41"/>
          <p:cNvCxnSpPr/>
          <p:nvPr/>
        </p:nvCxnSpPr>
        <p:spPr>
          <a:xfrm rot="10800000">
            <a:off x="-48642" y="2148175"/>
            <a:ext cx="1482000" cy="0"/>
          </a:xfrm>
          <a:prstGeom prst="straightConnector1">
            <a:avLst/>
          </a:prstGeom>
          <a:noFill/>
          <a:ln w="9525" cap="flat" cmpd="sng">
            <a:solidFill>
              <a:schemeClr val="dk1"/>
            </a:solidFill>
            <a:prstDash val="solid"/>
            <a:round/>
            <a:headEnd type="none" w="med" len="med"/>
            <a:tailEnd type="none" w="med" len="med"/>
          </a:ln>
        </p:spPr>
      </p:cxnSp>
      <p:sp>
        <p:nvSpPr>
          <p:cNvPr id="375" name="Google Shape;375;p41"/>
          <p:cNvSpPr/>
          <p:nvPr/>
        </p:nvSpPr>
        <p:spPr>
          <a:xfrm rot="-5400000" flipH="1">
            <a:off x="5411260" y="1975908"/>
            <a:ext cx="2417473" cy="2914406"/>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PROXY TO MEASURE PERCEIVED TRUSTWORTHINESS</a:t>
            </a:r>
            <a:endParaRPr dirty="0">
              <a:solidFill>
                <a:schemeClr val="dk2"/>
              </a:solidFill>
            </a:endParaRPr>
          </a:p>
        </p:txBody>
      </p:sp>
      <p:sp>
        <p:nvSpPr>
          <p:cNvPr id="377" name="Google Shape;377;p41"/>
          <p:cNvSpPr/>
          <p:nvPr/>
        </p:nvSpPr>
        <p:spPr>
          <a:xfrm rot="5400000">
            <a:off x="2100000" y="699700"/>
            <a:ext cx="1975500" cy="33114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1609225" y="1429532"/>
            <a:ext cx="2957050" cy="1003200"/>
          </a:xfrm>
          <a:prstGeom prst="rect">
            <a:avLst/>
          </a:prstGeom>
        </p:spPr>
        <p:txBody>
          <a:bodyPr spcFirstLastPara="1" wrap="square" lIns="91425" tIns="91425" rIns="91425" bIns="91425" anchor="t" anchorCtr="0">
            <a:noAutofit/>
          </a:bodyPr>
          <a:lstStyle/>
          <a:p>
            <a:pPr marL="285750" lvl="0" indent="-285750">
              <a:spcAft>
                <a:spcPts val="800"/>
              </a:spcAft>
              <a:buFont typeface="Arial" panose="020B0604020202020204" pitchFamily="34" charset="0"/>
              <a:buChar char="•"/>
            </a:pPr>
            <a:r>
              <a:rPr lang="en-US" sz="1200" dirty="0">
                <a:solidFill>
                  <a:schemeClr val="lt2"/>
                </a:solidFill>
              </a:rPr>
              <a:t>It is still important to note that the actual trustworthiness of the Airbnb hosts cannot be possibly measured.</a:t>
            </a:r>
          </a:p>
          <a:p>
            <a:pPr marL="742950" lvl="1" indent="-285750">
              <a:spcAft>
                <a:spcPts val="800"/>
              </a:spcAft>
              <a:buFont typeface="Arial" panose="020B0604020202020204" pitchFamily="34" charset="0"/>
              <a:buChar char="•"/>
            </a:pPr>
            <a:r>
              <a:rPr lang="en-US" sz="1200" dirty="0">
                <a:solidFill>
                  <a:schemeClr val="lt2"/>
                </a:solidFill>
              </a:rPr>
              <a:t>The feeling of trust that the guests have developed towards the hosts remains as a perception formed purely by the guests’ personal judgment. </a:t>
            </a:r>
          </a:p>
        </p:txBody>
      </p:sp>
      <p:sp>
        <p:nvSpPr>
          <p:cNvPr id="381" name="Google Shape;381;p41"/>
          <p:cNvSpPr txBox="1">
            <a:spLocks noGrp="1"/>
          </p:cNvSpPr>
          <p:nvPr>
            <p:ph type="subTitle" idx="4"/>
          </p:nvPr>
        </p:nvSpPr>
        <p:spPr>
          <a:xfrm>
            <a:off x="5232842" y="2408114"/>
            <a:ext cx="2774308" cy="1003200"/>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n-US" sz="1200" dirty="0">
                <a:solidFill>
                  <a:schemeClr val="lt2"/>
                </a:solidFill>
              </a:rPr>
              <a:t>Many past researches on e-commerce have made used of proxies in order to measure the perceived trustworthiness of online sellers by using information such as sales volume or revenue (</a:t>
            </a:r>
            <a:r>
              <a:rPr lang="en-US" sz="1200" dirty="0" err="1">
                <a:solidFill>
                  <a:schemeClr val="lt2"/>
                </a:solidFill>
              </a:rPr>
              <a:t>Filieri</a:t>
            </a:r>
            <a:r>
              <a:rPr lang="en-US" sz="1200" dirty="0">
                <a:solidFill>
                  <a:schemeClr val="lt2"/>
                </a:solidFill>
              </a:rPr>
              <a:t>, 2016). This type of method was used based on the assumptions that the feeling of trust must occur before any transaction can occur in such online platforms. </a:t>
            </a:r>
          </a:p>
        </p:txBody>
      </p:sp>
    </p:spTree>
    <p:extLst>
      <p:ext uri="{BB962C8B-B14F-4D97-AF65-F5344CB8AC3E}">
        <p14:creationId xmlns:p14="http://schemas.microsoft.com/office/powerpoint/2010/main" val="3246230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3" name="Google Shape;373;p41"/>
          <p:cNvCxnSpPr>
            <a:cxnSpLocks/>
          </p:cNvCxnSpPr>
          <p:nvPr/>
        </p:nvCxnSpPr>
        <p:spPr>
          <a:xfrm flipH="1">
            <a:off x="8077200" y="2949500"/>
            <a:ext cx="1237030" cy="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41"/>
          <p:cNvCxnSpPr/>
          <p:nvPr/>
        </p:nvCxnSpPr>
        <p:spPr>
          <a:xfrm rot="10800000">
            <a:off x="-48642" y="2148175"/>
            <a:ext cx="1482000" cy="0"/>
          </a:xfrm>
          <a:prstGeom prst="straightConnector1">
            <a:avLst/>
          </a:prstGeom>
          <a:noFill/>
          <a:ln w="9525" cap="flat" cmpd="sng">
            <a:solidFill>
              <a:schemeClr val="dk1"/>
            </a:solidFill>
            <a:prstDash val="solid"/>
            <a:round/>
            <a:headEnd type="none" w="med" len="med"/>
            <a:tailEnd type="none" w="med" len="med"/>
          </a:ln>
        </p:spPr>
      </p:cxnSp>
      <p:sp>
        <p:nvSpPr>
          <p:cNvPr id="375" name="Google Shape;375;p41"/>
          <p:cNvSpPr/>
          <p:nvPr/>
        </p:nvSpPr>
        <p:spPr>
          <a:xfrm rot="-5400000" flipH="1">
            <a:off x="5411260" y="1975908"/>
            <a:ext cx="2417473" cy="2914406"/>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US" dirty="0"/>
              <a:t>PROXY TO MEASURE PERCEIVED TRUSTWORTHINESS (CONTINUE)</a:t>
            </a:r>
            <a:endParaRPr dirty="0">
              <a:solidFill>
                <a:schemeClr val="dk2"/>
              </a:solidFill>
            </a:endParaRPr>
          </a:p>
        </p:txBody>
      </p:sp>
      <p:sp>
        <p:nvSpPr>
          <p:cNvPr id="377" name="Google Shape;377;p41"/>
          <p:cNvSpPr/>
          <p:nvPr/>
        </p:nvSpPr>
        <p:spPr>
          <a:xfrm rot="5400000">
            <a:off x="1993576" y="806123"/>
            <a:ext cx="2188347" cy="33114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1609225" y="1429532"/>
            <a:ext cx="2957050" cy="1003200"/>
          </a:xfrm>
          <a:prstGeom prst="rect">
            <a:avLst/>
          </a:prstGeom>
        </p:spPr>
        <p:txBody>
          <a:bodyPr spcFirstLastPara="1" wrap="square" lIns="91425" tIns="91425" rIns="91425" bIns="91425" anchor="t" anchorCtr="0">
            <a:noAutofit/>
          </a:bodyPr>
          <a:lstStyle/>
          <a:p>
            <a:pPr marL="285750" lvl="0" indent="-285750">
              <a:spcAft>
                <a:spcPts val="800"/>
              </a:spcAft>
              <a:buFont typeface="Arial" panose="020B0604020202020204" pitchFamily="34" charset="0"/>
              <a:buChar char="•"/>
            </a:pPr>
            <a:r>
              <a:rPr lang="en-US" sz="1200" dirty="0">
                <a:solidFill>
                  <a:schemeClr val="lt2"/>
                </a:solidFill>
              </a:rPr>
              <a:t>It is logical to presume that the Airbnb guests have made a judgment on the hosts’ character based on the host’s profile and have chosen to trust the host will deliver the promised standards of services before making the decision to reserve their listing. </a:t>
            </a:r>
          </a:p>
          <a:p>
            <a:pPr marL="285750" lvl="0" indent="-285750">
              <a:spcAft>
                <a:spcPts val="800"/>
              </a:spcAft>
              <a:buFont typeface="Arial" panose="020B0604020202020204" pitchFamily="34" charset="0"/>
              <a:buChar char="•"/>
            </a:pPr>
            <a:r>
              <a:rPr lang="en-US" sz="1200" dirty="0">
                <a:solidFill>
                  <a:schemeClr val="lt2"/>
                </a:solidFill>
              </a:rPr>
              <a:t>However, Airbnb has not made the number of bookings of each host publicly available to other users. </a:t>
            </a:r>
          </a:p>
        </p:txBody>
      </p:sp>
      <p:sp>
        <p:nvSpPr>
          <p:cNvPr id="381" name="Google Shape;381;p41"/>
          <p:cNvSpPr txBox="1">
            <a:spLocks noGrp="1"/>
          </p:cNvSpPr>
          <p:nvPr>
            <p:ph type="subTitle" idx="4"/>
          </p:nvPr>
        </p:nvSpPr>
        <p:spPr>
          <a:xfrm>
            <a:off x="5232842" y="2408114"/>
            <a:ext cx="2774308" cy="1003200"/>
          </a:xfrm>
          <a:prstGeom prst="rect">
            <a:avLst/>
          </a:prstGeom>
        </p:spPr>
        <p:txBody>
          <a:bodyPr spcFirstLastPara="1" wrap="square" lIns="91425" tIns="91425" rIns="91425" bIns="91425" anchor="t" anchorCtr="0">
            <a:noAutofit/>
          </a:bodyPr>
          <a:lstStyle/>
          <a:p>
            <a:pPr marL="171450" lvl="0" indent="-171450" algn="l">
              <a:spcAft>
                <a:spcPts val="800"/>
              </a:spcAft>
              <a:buFont typeface="Arial" panose="020B0604020202020204" pitchFamily="34" charset="0"/>
              <a:buChar char="•"/>
            </a:pPr>
            <a:r>
              <a:rPr lang="en-US" sz="1200" dirty="0">
                <a:solidFill>
                  <a:schemeClr val="lt2"/>
                </a:solidFill>
              </a:rPr>
              <a:t>In order to overcome this issue, an estimation of the number of bookings may be made from the number of reviews that each host has received. </a:t>
            </a:r>
          </a:p>
          <a:p>
            <a:pPr marL="171450" lvl="0" indent="-171450" algn="l">
              <a:spcAft>
                <a:spcPts val="800"/>
              </a:spcAft>
              <a:buFont typeface="Arial" panose="020B0604020202020204" pitchFamily="34" charset="0"/>
              <a:buChar char="•"/>
            </a:pPr>
            <a:r>
              <a:rPr lang="en-US" sz="1200" dirty="0">
                <a:solidFill>
                  <a:schemeClr val="lt2"/>
                </a:solidFill>
              </a:rPr>
              <a:t>To ensure that there will not be a bias towards the older hosts, it may be better to monitor the number of new reviews that each selected host have received over a period of time. </a:t>
            </a:r>
          </a:p>
        </p:txBody>
      </p:sp>
    </p:spTree>
    <p:extLst>
      <p:ext uri="{BB962C8B-B14F-4D97-AF65-F5344CB8AC3E}">
        <p14:creationId xmlns:p14="http://schemas.microsoft.com/office/powerpoint/2010/main" val="2721355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1261538" y="1519965"/>
            <a:ext cx="6919200" cy="2547851"/>
          </a:xfrm>
          <a:prstGeom prst="rect">
            <a:avLst/>
          </a:prstGeom>
        </p:spPr>
        <p:txBody>
          <a:bodyPr spcFirstLastPara="1" wrap="square" lIns="91425" tIns="91425" rIns="91425" bIns="91425" anchor="t" anchorCtr="0">
            <a:noAutofit/>
          </a:bodyPr>
          <a:lstStyle/>
          <a:p>
            <a:pPr marL="0" lvl="0" indent="0" algn="just">
              <a:buNone/>
            </a:pPr>
            <a:r>
              <a:rPr lang="en-US" dirty="0"/>
              <a:t>The current project limits the scope of analysis to only Airbnb hosts within Malaysia. Considering that trust formation may be different for different countries due to cultural differences (</a:t>
            </a:r>
            <a:r>
              <a:rPr lang="en-US" dirty="0" err="1"/>
              <a:t>Hallikainen</a:t>
            </a:r>
            <a:r>
              <a:rPr lang="en-US" dirty="0"/>
              <a:t> and Laukkanen, 2018; Hofstede, 1980), the current project chose one location to minimize the potential noise in the data. Furthermore, the focus of the current project is the impact Airbnb hosts profile and its’ potential influence on guests’ trust formation. Therefore, extraneous factors that may influence the results such as location, amenities, types of accommodation, and type of hosts are controlled and made constant for all the chosen hosts. In other words, all chosen hosts in the current project provide basic amenities such as heater, </a:t>
            </a:r>
            <a:r>
              <a:rPr lang="en-US" dirty="0" err="1"/>
              <a:t>Wifi</a:t>
            </a:r>
            <a:r>
              <a:rPr lang="en-US" dirty="0"/>
              <a:t>, and air-conditioning.  Besides, the type of accommodation is also controlled to only hosts that are renting out an entire apartment or house. Finally, to monitor the growth in number of bookings, 300 hosts from all parts of Malaysia are monitored for 5 months. </a:t>
            </a:r>
          </a:p>
        </p:txBody>
      </p:sp>
      <p:sp>
        <p:nvSpPr>
          <p:cNvPr id="144" name="Google Shape;144;p2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rPr>
              <a:t>SCOPE</a:t>
            </a:r>
            <a:endParaRPr dirty="0">
              <a:solidFill>
                <a:schemeClr val="dk2"/>
              </a:solidFill>
            </a:endParaRPr>
          </a:p>
          <a:p>
            <a:pPr marL="0" lvl="0" indent="0" algn="ctr"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1126043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p:nvPr/>
        </p:nvSpPr>
        <p:spPr>
          <a:xfrm>
            <a:off x="-205750" y="226825"/>
            <a:ext cx="1342800" cy="207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4929200" y="813750"/>
            <a:ext cx="3752700" cy="3516000"/>
          </a:xfrm>
          <a:prstGeom prst="snip1Rect">
            <a:avLst>
              <a:gd name="adj" fmla="val 11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2"/>
          <p:cNvSpPr txBox="1">
            <a:spLocks noGrp="1"/>
          </p:cNvSpPr>
          <p:nvPr>
            <p:ph type="body" idx="1"/>
          </p:nvPr>
        </p:nvSpPr>
        <p:spPr>
          <a:xfrm>
            <a:off x="5384480" y="1015950"/>
            <a:ext cx="2967040" cy="3416400"/>
          </a:xfrm>
          <a:prstGeom prst="rect">
            <a:avLst/>
          </a:prstGeom>
        </p:spPr>
        <p:txBody>
          <a:bodyPr spcFirstLastPara="1" wrap="square" lIns="91425" tIns="91425" rIns="91425" bIns="91425" anchor="ctr" anchorCtr="0">
            <a:noAutofit/>
          </a:bodyPr>
          <a:lstStyle/>
          <a:p>
            <a:pPr marL="0" lvl="0" indent="0">
              <a:spcAft>
                <a:spcPts val="1600"/>
              </a:spcAft>
              <a:buNone/>
            </a:pPr>
            <a:r>
              <a:rPr lang="en-US" dirty="0">
                <a:solidFill>
                  <a:schemeClr val="bg1"/>
                </a:solidFill>
              </a:rPr>
              <a:t>Data that records the various elements of the Airbnb host profile like host name, contact details, and number of reviews, is needed. As such information is available online, the current project has used text mining technique to obtain the data from the online platform of Airbnb. </a:t>
            </a:r>
          </a:p>
          <a:p>
            <a:pPr marL="0" lvl="0" indent="0">
              <a:spcAft>
                <a:spcPts val="1600"/>
              </a:spcAft>
              <a:buNone/>
            </a:pPr>
            <a:r>
              <a:rPr lang="en-US" dirty="0">
                <a:solidFill>
                  <a:schemeClr val="bg1"/>
                </a:solidFill>
              </a:rPr>
              <a:t>Current project has used Python programming language to perform tasks from data collection, data pre-processing, and data modelling. </a:t>
            </a:r>
          </a:p>
        </p:txBody>
      </p:sp>
      <p:sp>
        <p:nvSpPr>
          <p:cNvPr id="220" name="Google Shape;220;p3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lumMod val="20000"/>
                    <a:lumOff val="80000"/>
                  </a:schemeClr>
                </a:solidFill>
              </a:rPr>
              <a:t>S</a:t>
            </a:r>
            <a:r>
              <a:rPr lang="en-MY" dirty="0">
                <a:solidFill>
                  <a:schemeClr val="accent2">
                    <a:lumMod val="20000"/>
                    <a:lumOff val="80000"/>
                  </a:schemeClr>
                </a:solidFill>
              </a:rPr>
              <a:t>COPE I</a:t>
            </a:r>
            <a:endParaRPr dirty="0">
              <a:solidFill>
                <a:schemeClr val="accent2">
                  <a:lumMod val="20000"/>
                  <a:lumOff val="80000"/>
                </a:schemeClr>
              </a:solidFill>
            </a:endParaRPr>
          </a:p>
        </p:txBody>
      </p:sp>
      <p:sp>
        <p:nvSpPr>
          <p:cNvPr id="227" name="Google Shape;227;p32"/>
          <p:cNvSpPr txBox="1">
            <a:spLocks noGrp="1"/>
          </p:cNvSpPr>
          <p:nvPr>
            <p:ph type="body" idx="4294967295"/>
          </p:nvPr>
        </p:nvSpPr>
        <p:spPr>
          <a:xfrm>
            <a:off x="1847509" y="2851200"/>
            <a:ext cx="2367292" cy="3206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MY" sz="2000" dirty="0"/>
              <a:t>DATASET AND DATA COLLECTION TOOLS</a:t>
            </a:r>
            <a:endParaRPr sz="2000" dirty="0"/>
          </a:p>
        </p:txBody>
      </p:sp>
      <p:pic>
        <p:nvPicPr>
          <p:cNvPr id="8" name="Picture 7" descr="A picture containing drawing&#10;&#10;Description automatically generated">
            <a:extLst>
              <a:ext uri="{FF2B5EF4-FFF2-40B4-BE49-F238E27FC236}">
                <a16:creationId xmlns:a16="http://schemas.microsoft.com/office/drawing/2014/main" id="{237F4537-365E-4D91-9050-00457554C3AC}"/>
              </a:ext>
            </a:extLst>
          </p:cNvPr>
          <p:cNvPicPr>
            <a:picLocks noChangeAspect="1"/>
          </p:cNvPicPr>
          <p:nvPr/>
        </p:nvPicPr>
        <p:blipFill>
          <a:blip r:embed="rId3"/>
          <a:stretch>
            <a:fillRect/>
          </a:stretch>
        </p:blipFill>
        <p:spPr>
          <a:xfrm>
            <a:off x="2560772" y="1910435"/>
            <a:ext cx="940765" cy="94076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p:nvPr/>
        </p:nvSpPr>
        <p:spPr>
          <a:xfrm>
            <a:off x="-205750" y="226825"/>
            <a:ext cx="1342800" cy="207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4929200" y="813750"/>
            <a:ext cx="3752700" cy="3516000"/>
          </a:xfrm>
          <a:prstGeom prst="snip1Rect">
            <a:avLst>
              <a:gd name="adj" fmla="val 11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2"/>
          <p:cNvSpPr txBox="1">
            <a:spLocks noGrp="1"/>
          </p:cNvSpPr>
          <p:nvPr>
            <p:ph type="body" idx="1"/>
          </p:nvPr>
        </p:nvSpPr>
        <p:spPr>
          <a:xfrm>
            <a:off x="5384480" y="1015950"/>
            <a:ext cx="2967040" cy="3416400"/>
          </a:xfrm>
          <a:prstGeom prst="rect">
            <a:avLst/>
          </a:prstGeom>
        </p:spPr>
        <p:txBody>
          <a:bodyPr spcFirstLastPara="1" wrap="square" lIns="91425" tIns="91425" rIns="91425" bIns="91425" anchor="ctr" anchorCtr="0">
            <a:noAutofit/>
          </a:bodyPr>
          <a:lstStyle/>
          <a:p>
            <a:pPr marL="342900" lvl="0" indent="-342900">
              <a:spcAft>
                <a:spcPts val="1600"/>
              </a:spcAft>
              <a:buClrTx/>
              <a:buFont typeface="+mj-lt"/>
              <a:buAutoNum type="arabicPeriod"/>
            </a:pPr>
            <a:r>
              <a:rPr lang="en-US" dirty="0">
                <a:solidFill>
                  <a:schemeClr val="bg1"/>
                </a:solidFill>
              </a:rPr>
              <a:t>Contractions expansion (“isn’t” to “is not”)</a:t>
            </a:r>
          </a:p>
          <a:p>
            <a:pPr marL="342900" lvl="0" indent="-342900">
              <a:spcAft>
                <a:spcPts val="1600"/>
              </a:spcAft>
              <a:buClrTx/>
              <a:buFont typeface="+mj-lt"/>
              <a:buAutoNum type="arabicPeriod"/>
            </a:pPr>
            <a:r>
              <a:rPr lang="en-US" dirty="0">
                <a:solidFill>
                  <a:schemeClr val="bg1"/>
                </a:solidFill>
              </a:rPr>
              <a:t>Conversion to lowercase</a:t>
            </a:r>
          </a:p>
          <a:p>
            <a:pPr marL="342900" lvl="0" indent="-342900">
              <a:spcAft>
                <a:spcPts val="1600"/>
              </a:spcAft>
              <a:buClrTx/>
              <a:buFont typeface="+mj-lt"/>
              <a:buAutoNum type="arabicPeriod"/>
            </a:pPr>
            <a:r>
              <a:rPr lang="en-US" dirty="0">
                <a:solidFill>
                  <a:schemeClr val="bg1"/>
                </a:solidFill>
              </a:rPr>
              <a:t>Symbols replacement (“&amp;” to “and”)</a:t>
            </a:r>
          </a:p>
          <a:p>
            <a:pPr marL="342900" lvl="0" indent="-342900">
              <a:spcAft>
                <a:spcPts val="1600"/>
              </a:spcAft>
              <a:buClrTx/>
              <a:buFont typeface="+mj-lt"/>
              <a:buAutoNum type="arabicPeriod"/>
            </a:pPr>
            <a:r>
              <a:rPr lang="en-US" dirty="0">
                <a:solidFill>
                  <a:schemeClr val="bg1"/>
                </a:solidFill>
              </a:rPr>
              <a:t>Remove punctuation</a:t>
            </a:r>
          </a:p>
          <a:p>
            <a:pPr marL="342900" lvl="0" indent="-342900">
              <a:spcAft>
                <a:spcPts val="1600"/>
              </a:spcAft>
              <a:buClrTx/>
              <a:buFont typeface="+mj-lt"/>
              <a:buAutoNum type="arabicPeriod"/>
            </a:pPr>
            <a:r>
              <a:rPr lang="en-US" dirty="0">
                <a:solidFill>
                  <a:schemeClr val="bg1"/>
                </a:solidFill>
              </a:rPr>
              <a:t>Numbers replacement (“8” to “eight”)</a:t>
            </a:r>
          </a:p>
        </p:txBody>
      </p:sp>
      <p:sp>
        <p:nvSpPr>
          <p:cNvPr id="220" name="Google Shape;220;p3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lumMod val="20000"/>
                    <a:lumOff val="80000"/>
                  </a:schemeClr>
                </a:solidFill>
              </a:rPr>
              <a:t>S</a:t>
            </a:r>
            <a:r>
              <a:rPr lang="en-MY" dirty="0">
                <a:solidFill>
                  <a:schemeClr val="accent2">
                    <a:lumMod val="20000"/>
                    <a:lumOff val="80000"/>
                  </a:schemeClr>
                </a:solidFill>
              </a:rPr>
              <a:t>COPE II</a:t>
            </a:r>
            <a:endParaRPr dirty="0">
              <a:solidFill>
                <a:schemeClr val="accent2">
                  <a:lumMod val="20000"/>
                  <a:lumOff val="80000"/>
                </a:schemeClr>
              </a:solidFill>
            </a:endParaRPr>
          </a:p>
        </p:txBody>
      </p:sp>
      <p:sp>
        <p:nvSpPr>
          <p:cNvPr id="227" name="Google Shape;227;p32"/>
          <p:cNvSpPr txBox="1">
            <a:spLocks noGrp="1"/>
          </p:cNvSpPr>
          <p:nvPr>
            <p:ph type="body" idx="4294967295"/>
          </p:nvPr>
        </p:nvSpPr>
        <p:spPr>
          <a:xfrm>
            <a:off x="1847509" y="2851200"/>
            <a:ext cx="2367292" cy="320675"/>
          </a:xfrm>
          <a:prstGeom prst="rect">
            <a:avLst/>
          </a:prstGeom>
        </p:spPr>
        <p:txBody>
          <a:bodyPr spcFirstLastPara="1" wrap="square" lIns="91425" tIns="91425" rIns="91425" bIns="91425" anchor="t" anchorCtr="0">
            <a:noAutofit/>
          </a:bodyPr>
          <a:lstStyle/>
          <a:p>
            <a:pPr marL="0" lvl="0" indent="0" algn="ctr">
              <a:spcAft>
                <a:spcPts val="1600"/>
              </a:spcAft>
              <a:buNone/>
            </a:pPr>
            <a:r>
              <a:rPr lang="en-MY" sz="2000" dirty="0"/>
              <a:t>DATA PRE-PROCESSING STEPS</a:t>
            </a:r>
            <a:endParaRPr sz="2000" dirty="0"/>
          </a:p>
        </p:txBody>
      </p:sp>
      <p:pic>
        <p:nvPicPr>
          <p:cNvPr id="5" name="Picture 4" descr="A close up of a sign&#10;&#10;Description automatically generated">
            <a:extLst>
              <a:ext uri="{FF2B5EF4-FFF2-40B4-BE49-F238E27FC236}">
                <a16:creationId xmlns:a16="http://schemas.microsoft.com/office/drawing/2014/main" id="{7DA50D04-C5CA-462F-A5DF-6F84C0F9EBAB}"/>
              </a:ext>
            </a:extLst>
          </p:cNvPr>
          <p:cNvPicPr>
            <a:picLocks noChangeAspect="1"/>
          </p:cNvPicPr>
          <p:nvPr/>
        </p:nvPicPr>
        <p:blipFill>
          <a:blip r:embed="rId3"/>
          <a:stretch>
            <a:fillRect/>
          </a:stretch>
        </p:blipFill>
        <p:spPr>
          <a:xfrm>
            <a:off x="2659379" y="1962149"/>
            <a:ext cx="967435" cy="967435"/>
          </a:xfrm>
          <a:prstGeom prst="rect">
            <a:avLst/>
          </a:prstGeom>
        </p:spPr>
      </p:pic>
    </p:spTree>
    <p:extLst>
      <p:ext uri="{BB962C8B-B14F-4D97-AF65-F5344CB8AC3E}">
        <p14:creationId xmlns:p14="http://schemas.microsoft.com/office/powerpoint/2010/main" val="2358715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p:nvPr/>
        </p:nvSpPr>
        <p:spPr>
          <a:xfrm>
            <a:off x="-205750" y="226825"/>
            <a:ext cx="1342800" cy="207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4929200" y="813750"/>
            <a:ext cx="3752700" cy="3516000"/>
          </a:xfrm>
          <a:prstGeom prst="snip1Rect">
            <a:avLst>
              <a:gd name="adj" fmla="val 11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2"/>
          <p:cNvSpPr txBox="1">
            <a:spLocks noGrp="1"/>
          </p:cNvSpPr>
          <p:nvPr>
            <p:ph type="body" idx="1"/>
          </p:nvPr>
        </p:nvSpPr>
        <p:spPr>
          <a:xfrm>
            <a:off x="5384480" y="1015950"/>
            <a:ext cx="2967040" cy="3416400"/>
          </a:xfrm>
          <a:prstGeom prst="rect">
            <a:avLst/>
          </a:prstGeom>
        </p:spPr>
        <p:txBody>
          <a:bodyPr spcFirstLastPara="1" wrap="square" lIns="91425" tIns="91425" rIns="91425" bIns="91425" anchor="ctr" anchorCtr="0">
            <a:noAutofit/>
          </a:bodyPr>
          <a:lstStyle/>
          <a:p>
            <a:pPr marL="342900" lvl="0" indent="-342900">
              <a:spcAft>
                <a:spcPts val="1600"/>
              </a:spcAft>
              <a:buClrTx/>
              <a:buFont typeface="+mj-lt"/>
              <a:buAutoNum type="arabicPeriod"/>
            </a:pPr>
            <a:r>
              <a:rPr lang="en-US" dirty="0">
                <a:solidFill>
                  <a:schemeClr val="bg1"/>
                </a:solidFill>
              </a:rPr>
              <a:t>Tukey (1997) definition for outliers is adhered. Specifically, datapoints that are outside of the 1.5 interquartile range are deemed as outliers. To ensure that the outliers do not affect the data models, the outliers are treated with capping method. </a:t>
            </a:r>
          </a:p>
          <a:p>
            <a:pPr marL="342900" lvl="0" indent="-342900">
              <a:spcAft>
                <a:spcPts val="1600"/>
              </a:spcAft>
              <a:buClrTx/>
              <a:buFont typeface="+mj-lt"/>
              <a:buAutoNum type="arabicPeriod"/>
            </a:pPr>
            <a:r>
              <a:rPr lang="en-US" dirty="0">
                <a:solidFill>
                  <a:schemeClr val="bg1"/>
                </a:solidFill>
              </a:rPr>
              <a:t>Capping is the replacement of the outliers with the values at the both extremes of the 1.5 interquartile range, which are the 1st and 95th quartile.</a:t>
            </a:r>
          </a:p>
        </p:txBody>
      </p:sp>
      <p:sp>
        <p:nvSpPr>
          <p:cNvPr id="220" name="Google Shape;220;p3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lumMod val="20000"/>
                    <a:lumOff val="80000"/>
                  </a:schemeClr>
                </a:solidFill>
              </a:rPr>
              <a:t>S</a:t>
            </a:r>
            <a:r>
              <a:rPr lang="en-MY" dirty="0">
                <a:solidFill>
                  <a:schemeClr val="accent2">
                    <a:lumMod val="20000"/>
                    <a:lumOff val="80000"/>
                  </a:schemeClr>
                </a:solidFill>
              </a:rPr>
              <a:t>COPE III</a:t>
            </a:r>
            <a:endParaRPr dirty="0">
              <a:solidFill>
                <a:schemeClr val="accent2">
                  <a:lumMod val="20000"/>
                  <a:lumOff val="80000"/>
                </a:schemeClr>
              </a:solidFill>
            </a:endParaRPr>
          </a:p>
        </p:txBody>
      </p:sp>
      <p:sp>
        <p:nvSpPr>
          <p:cNvPr id="227" name="Google Shape;227;p32"/>
          <p:cNvSpPr txBox="1">
            <a:spLocks noGrp="1"/>
          </p:cNvSpPr>
          <p:nvPr>
            <p:ph type="body" idx="4294967295"/>
          </p:nvPr>
        </p:nvSpPr>
        <p:spPr>
          <a:xfrm>
            <a:off x="1847509" y="2851200"/>
            <a:ext cx="2367292" cy="320675"/>
          </a:xfrm>
          <a:prstGeom prst="rect">
            <a:avLst/>
          </a:prstGeom>
        </p:spPr>
        <p:txBody>
          <a:bodyPr spcFirstLastPara="1" wrap="square" lIns="91425" tIns="91425" rIns="91425" bIns="91425" anchor="t" anchorCtr="0">
            <a:noAutofit/>
          </a:bodyPr>
          <a:lstStyle/>
          <a:p>
            <a:pPr marL="0" lvl="0" indent="0" algn="ctr">
              <a:spcAft>
                <a:spcPts val="1600"/>
              </a:spcAft>
              <a:buNone/>
            </a:pPr>
            <a:r>
              <a:rPr lang="en-MY" sz="2000" dirty="0"/>
              <a:t>OUTLIERS TREATMENT</a:t>
            </a:r>
            <a:endParaRPr sz="2000" dirty="0"/>
          </a:p>
        </p:txBody>
      </p:sp>
      <p:pic>
        <p:nvPicPr>
          <p:cNvPr id="5" name="Picture 4" descr="A close up of a sign&#10;&#10;Description automatically generated">
            <a:extLst>
              <a:ext uri="{FF2B5EF4-FFF2-40B4-BE49-F238E27FC236}">
                <a16:creationId xmlns:a16="http://schemas.microsoft.com/office/drawing/2014/main" id="{7DA50D04-C5CA-462F-A5DF-6F84C0F9EBAB}"/>
              </a:ext>
            </a:extLst>
          </p:cNvPr>
          <p:cNvPicPr>
            <a:picLocks noChangeAspect="1"/>
          </p:cNvPicPr>
          <p:nvPr/>
        </p:nvPicPr>
        <p:blipFill>
          <a:blip r:embed="rId3"/>
          <a:stretch>
            <a:fillRect/>
          </a:stretch>
        </p:blipFill>
        <p:spPr>
          <a:xfrm>
            <a:off x="2659379" y="1962149"/>
            <a:ext cx="967435" cy="967435"/>
          </a:xfrm>
          <a:prstGeom prst="rect">
            <a:avLst/>
          </a:prstGeom>
        </p:spPr>
      </p:pic>
    </p:spTree>
    <p:extLst>
      <p:ext uri="{BB962C8B-B14F-4D97-AF65-F5344CB8AC3E}">
        <p14:creationId xmlns:p14="http://schemas.microsoft.com/office/powerpoint/2010/main" val="413461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p:nvPr/>
        </p:nvSpPr>
        <p:spPr>
          <a:xfrm>
            <a:off x="-205750" y="226825"/>
            <a:ext cx="1342800" cy="207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4929200" y="813750"/>
            <a:ext cx="3752700" cy="3864930"/>
          </a:xfrm>
          <a:prstGeom prst="snip1Rect">
            <a:avLst>
              <a:gd name="adj" fmla="val 11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lumMod val="20000"/>
                    <a:lumOff val="80000"/>
                  </a:schemeClr>
                </a:solidFill>
              </a:rPr>
              <a:t>S</a:t>
            </a:r>
            <a:r>
              <a:rPr lang="en-MY" dirty="0">
                <a:solidFill>
                  <a:schemeClr val="accent2">
                    <a:lumMod val="20000"/>
                    <a:lumOff val="80000"/>
                  </a:schemeClr>
                </a:solidFill>
              </a:rPr>
              <a:t>COPE IV</a:t>
            </a:r>
            <a:endParaRPr dirty="0">
              <a:solidFill>
                <a:schemeClr val="accent2">
                  <a:lumMod val="20000"/>
                  <a:lumOff val="80000"/>
                </a:schemeClr>
              </a:solidFill>
            </a:endParaRPr>
          </a:p>
        </p:txBody>
      </p:sp>
      <p:sp>
        <p:nvSpPr>
          <p:cNvPr id="227" name="Google Shape;227;p32"/>
          <p:cNvSpPr txBox="1">
            <a:spLocks noGrp="1"/>
          </p:cNvSpPr>
          <p:nvPr>
            <p:ph type="body" idx="4294967295"/>
          </p:nvPr>
        </p:nvSpPr>
        <p:spPr>
          <a:xfrm>
            <a:off x="1847509" y="2874060"/>
            <a:ext cx="2367292" cy="320675"/>
          </a:xfrm>
          <a:prstGeom prst="rect">
            <a:avLst/>
          </a:prstGeom>
        </p:spPr>
        <p:txBody>
          <a:bodyPr spcFirstLastPara="1" wrap="square" lIns="91425" tIns="91425" rIns="91425" bIns="91425" anchor="t" anchorCtr="0">
            <a:noAutofit/>
          </a:bodyPr>
          <a:lstStyle/>
          <a:p>
            <a:pPr marL="0" lvl="0" indent="0" algn="ctr">
              <a:spcAft>
                <a:spcPts val="1600"/>
              </a:spcAft>
              <a:buNone/>
            </a:pPr>
            <a:r>
              <a:rPr lang="en-MY" sz="2000" dirty="0"/>
              <a:t>FEATURE ENGINEERING</a:t>
            </a:r>
            <a:endParaRPr sz="2000" dirty="0"/>
          </a:p>
        </p:txBody>
      </p:sp>
      <p:pic>
        <p:nvPicPr>
          <p:cNvPr id="10" name="Picture 9" descr="A close up of a sign&#10;&#10;Description automatically generated">
            <a:extLst>
              <a:ext uri="{FF2B5EF4-FFF2-40B4-BE49-F238E27FC236}">
                <a16:creationId xmlns:a16="http://schemas.microsoft.com/office/drawing/2014/main" id="{4FF63DD6-CD14-44E8-A7E1-ECECAE3444D8}"/>
              </a:ext>
            </a:extLst>
          </p:cNvPr>
          <p:cNvPicPr>
            <a:picLocks noChangeAspect="1"/>
          </p:cNvPicPr>
          <p:nvPr/>
        </p:nvPicPr>
        <p:blipFill>
          <a:blip r:embed="rId3"/>
          <a:stretch>
            <a:fillRect/>
          </a:stretch>
        </p:blipFill>
        <p:spPr>
          <a:xfrm>
            <a:off x="2572265" y="1923430"/>
            <a:ext cx="1017270" cy="1017270"/>
          </a:xfrm>
          <a:prstGeom prst="rect">
            <a:avLst/>
          </a:prstGeom>
        </p:spPr>
      </p:pic>
      <p:sp>
        <p:nvSpPr>
          <p:cNvPr id="11" name="Google Shape;219;p32">
            <a:extLst>
              <a:ext uri="{FF2B5EF4-FFF2-40B4-BE49-F238E27FC236}">
                <a16:creationId xmlns:a16="http://schemas.microsoft.com/office/drawing/2014/main" id="{1A118CF9-412B-4CA1-B672-C677628FC6A7}"/>
              </a:ext>
            </a:extLst>
          </p:cNvPr>
          <p:cNvSpPr txBox="1">
            <a:spLocks/>
          </p:cNvSpPr>
          <p:nvPr/>
        </p:nvSpPr>
        <p:spPr>
          <a:xfrm>
            <a:off x="4901140" y="1160730"/>
            <a:ext cx="3752700" cy="39827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Condensed Light"/>
              <a:buChar char="●"/>
              <a:defRPr sz="1400" b="0" i="0" u="none" strike="noStrike" cap="none">
                <a:solidFill>
                  <a:schemeClr val="dk1"/>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chemeClr val="dk1"/>
              </a:buClr>
              <a:buSzPts val="1400"/>
              <a:buFont typeface="Roboto Condensed Light"/>
              <a:buChar char="■"/>
              <a:defRPr sz="1200" b="0" i="0" u="none" strike="noStrike" cap="none">
                <a:solidFill>
                  <a:schemeClr val="dk1"/>
                </a:solidFill>
                <a:latin typeface="Roboto Condensed Light"/>
                <a:ea typeface="Roboto Condensed Light"/>
                <a:cs typeface="Roboto Condensed Light"/>
                <a:sym typeface="Roboto Condensed Light"/>
              </a:defRPr>
            </a:lvl9pPr>
          </a:lstStyle>
          <a:p>
            <a:pPr marL="342900" indent="-342900">
              <a:spcAft>
                <a:spcPts val="1600"/>
              </a:spcAft>
              <a:buClrTx/>
              <a:buFont typeface="+mj-lt"/>
              <a:buAutoNum type="arabicPeriod"/>
            </a:pPr>
            <a:r>
              <a:rPr lang="en-US" dirty="0">
                <a:solidFill>
                  <a:schemeClr val="bg1"/>
                </a:solidFill>
              </a:rPr>
              <a:t>Pre-processing of categorical variables begins with binning the continuous variable to form a binary variable. As the current project has framed the model as a classification model, the continuous variable is grouped to form a binary variable through binning. The mean of the variable is used as the cut-off point to split the variable.</a:t>
            </a:r>
          </a:p>
          <a:p>
            <a:pPr marL="342900" indent="-342900">
              <a:spcAft>
                <a:spcPts val="1600"/>
              </a:spcAft>
              <a:buClrTx/>
              <a:buFont typeface="+mj-lt"/>
              <a:buAutoNum type="arabicPeriod"/>
            </a:pPr>
            <a:r>
              <a:rPr lang="en-US" dirty="0">
                <a:solidFill>
                  <a:schemeClr val="bg1"/>
                </a:solidFill>
              </a:rPr>
              <a:t>Categorical variable with multiple variables is split into individual columns through one-hot encoding. One hot encoding is chosen because label encoding is more suited for ordinal variable where the order of the levels conveys some information. </a:t>
            </a:r>
          </a:p>
          <a:p>
            <a:pPr marL="342900" indent="-342900">
              <a:spcAft>
                <a:spcPts val="1600"/>
              </a:spcAft>
              <a:buClrTx/>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3442230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p:nvPr/>
        </p:nvSpPr>
        <p:spPr>
          <a:xfrm>
            <a:off x="-205750" y="226825"/>
            <a:ext cx="1342800" cy="2073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4929200" y="813750"/>
            <a:ext cx="3752700" cy="3516000"/>
          </a:xfrm>
          <a:prstGeom prst="snip1Rect">
            <a:avLst>
              <a:gd name="adj" fmla="val 1172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2"/>
          <p:cNvSpPr txBox="1">
            <a:spLocks noGrp="1"/>
          </p:cNvSpPr>
          <p:nvPr>
            <p:ph type="body" idx="1"/>
          </p:nvPr>
        </p:nvSpPr>
        <p:spPr>
          <a:xfrm>
            <a:off x="5384480" y="1015950"/>
            <a:ext cx="2967040" cy="3416400"/>
          </a:xfrm>
          <a:prstGeom prst="rect">
            <a:avLst/>
          </a:prstGeom>
        </p:spPr>
        <p:txBody>
          <a:bodyPr spcFirstLastPara="1" wrap="square" lIns="91425" tIns="91425" rIns="91425" bIns="91425" anchor="ctr" anchorCtr="0">
            <a:noAutofit/>
          </a:bodyPr>
          <a:lstStyle/>
          <a:p>
            <a:pPr marL="342900" lvl="0" indent="-342900">
              <a:spcAft>
                <a:spcPts val="1600"/>
              </a:spcAft>
              <a:buClrTx/>
              <a:buFont typeface="+mj-lt"/>
              <a:buAutoNum type="arabicPeriod"/>
            </a:pPr>
            <a:r>
              <a:rPr lang="en-US" dirty="0">
                <a:solidFill>
                  <a:schemeClr val="bg1"/>
                </a:solidFill>
              </a:rPr>
              <a:t>Bracket removal</a:t>
            </a:r>
          </a:p>
          <a:p>
            <a:pPr marL="342900" lvl="0" indent="-342900">
              <a:spcAft>
                <a:spcPts val="1600"/>
              </a:spcAft>
              <a:buClrTx/>
              <a:buFont typeface="+mj-lt"/>
              <a:buAutoNum type="arabicPeriod"/>
            </a:pPr>
            <a:r>
              <a:rPr lang="en-US" dirty="0">
                <a:solidFill>
                  <a:schemeClr val="bg1"/>
                </a:solidFill>
              </a:rPr>
              <a:t>Tokenization</a:t>
            </a:r>
          </a:p>
          <a:p>
            <a:pPr marL="342900" lvl="0" indent="-342900">
              <a:spcAft>
                <a:spcPts val="1600"/>
              </a:spcAft>
              <a:buClrTx/>
              <a:buFont typeface="+mj-lt"/>
              <a:buAutoNum type="arabicPeriod"/>
            </a:pPr>
            <a:r>
              <a:rPr lang="en-US" dirty="0">
                <a:solidFill>
                  <a:schemeClr val="bg1"/>
                </a:solidFill>
              </a:rPr>
              <a:t>Lemmatization</a:t>
            </a:r>
          </a:p>
          <a:p>
            <a:pPr marL="342900" lvl="0" indent="-342900">
              <a:spcAft>
                <a:spcPts val="1600"/>
              </a:spcAft>
              <a:buClrTx/>
              <a:buFont typeface="+mj-lt"/>
              <a:buAutoNum type="arabicPeriod"/>
            </a:pPr>
            <a:r>
              <a:rPr lang="en-US" dirty="0">
                <a:solidFill>
                  <a:schemeClr val="bg1"/>
                </a:solidFill>
              </a:rPr>
              <a:t>Term-document matrix generation</a:t>
            </a:r>
          </a:p>
        </p:txBody>
      </p:sp>
      <p:sp>
        <p:nvSpPr>
          <p:cNvPr id="220" name="Google Shape;220;p32"/>
          <p:cNvSpPr txBox="1">
            <a:spLocks noGrp="1"/>
          </p:cNvSpPr>
          <p:nvPr>
            <p:ph type="title"/>
          </p:nvPr>
        </p:nvSpPr>
        <p:spPr>
          <a:xfrm rot="-5400000">
            <a:off x="-639250" y="1601225"/>
            <a:ext cx="2788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lumMod val="20000"/>
                    <a:lumOff val="80000"/>
                  </a:schemeClr>
                </a:solidFill>
              </a:rPr>
              <a:t>S</a:t>
            </a:r>
            <a:r>
              <a:rPr lang="en-MY" dirty="0">
                <a:solidFill>
                  <a:schemeClr val="accent2">
                    <a:lumMod val="20000"/>
                    <a:lumOff val="80000"/>
                  </a:schemeClr>
                </a:solidFill>
              </a:rPr>
              <a:t>COPE V</a:t>
            </a:r>
            <a:endParaRPr dirty="0">
              <a:solidFill>
                <a:schemeClr val="accent2">
                  <a:lumMod val="20000"/>
                  <a:lumOff val="80000"/>
                </a:schemeClr>
              </a:solidFill>
            </a:endParaRPr>
          </a:p>
        </p:txBody>
      </p:sp>
      <p:sp>
        <p:nvSpPr>
          <p:cNvPr id="227" name="Google Shape;227;p32"/>
          <p:cNvSpPr txBox="1">
            <a:spLocks noGrp="1"/>
          </p:cNvSpPr>
          <p:nvPr>
            <p:ph type="body" idx="4294967295"/>
          </p:nvPr>
        </p:nvSpPr>
        <p:spPr>
          <a:xfrm>
            <a:off x="1847509" y="2851200"/>
            <a:ext cx="2367292" cy="320675"/>
          </a:xfrm>
          <a:prstGeom prst="rect">
            <a:avLst/>
          </a:prstGeom>
        </p:spPr>
        <p:txBody>
          <a:bodyPr spcFirstLastPara="1" wrap="square" lIns="91425" tIns="91425" rIns="91425" bIns="91425" anchor="t" anchorCtr="0">
            <a:noAutofit/>
          </a:bodyPr>
          <a:lstStyle/>
          <a:p>
            <a:pPr marL="0" lvl="0" indent="0" algn="ctr">
              <a:spcAft>
                <a:spcPts val="1600"/>
              </a:spcAft>
              <a:buNone/>
            </a:pPr>
            <a:r>
              <a:rPr lang="en-MY" sz="2000" dirty="0"/>
              <a:t>TEXTUAL DATA PRE-PROCESSING</a:t>
            </a:r>
            <a:endParaRPr sz="2000" dirty="0"/>
          </a:p>
        </p:txBody>
      </p:sp>
      <p:pic>
        <p:nvPicPr>
          <p:cNvPr id="5" name="Picture 4" descr="A close up of a sign&#10;&#10;Description automatically generated">
            <a:extLst>
              <a:ext uri="{FF2B5EF4-FFF2-40B4-BE49-F238E27FC236}">
                <a16:creationId xmlns:a16="http://schemas.microsoft.com/office/drawing/2014/main" id="{7DA50D04-C5CA-462F-A5DF-6F84C0F9EBAB}"/>
              </a:ext>
            </a:extLst>
          </p:cNvPr>
          <p:cNvPicPr>
            <a:picLocks noChangeAspect="1"/>
          </p:cNvPicPr>
          <p:nvPr/>
        </p:nvPicPr>
        <p:blipFill>
          <a:blip r:embed="rId3"/>
          <a:stretch>
            <a:fillRect/>
          </a:stretch>
        </p:blipFill>
        <p:spPr>
          <a:xfrm>
            <a:off x="2659379" y="1962149"/>
            <a:ext cx="967435" cy="967435"/>
          </a:xfrm>
          <a:prstGeom prst="rect">
            <a:avLst/>
          </a:prstGeom>
        </p:spPr>
      </p:pic>
    </p:spTree>
    <p:extLst>
      <p:ext uri="{BB962C8B-B14F-4D97-AF65-F5344CB8AC3E}">
        <p14:creationId xmlns:p14="http://schemas.microsoft.com/office/powerpoint/2010/main" val="796726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3" name="Google Shape;373;p41"/>
          <p:cNvCxnSpPr/>
          <p:nvPr/>
        </p:nvCxnSpPr>
        <p:spPr>
          <a:xfrm rot="10800000">
            <a:off x="7697530" y="2949500"/>
            <a:ext cx="1616700" cy="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41"/>
          <p:cNvCxnSpPr/>
          <p:nvPr/>
        </p:nvCxnSpPr>
        <p:spPr>
          <a:xfrm rot="10800000">
            <a:off x="-48642" y="2148175"/>
            <a:ext cx="1482000" cy="0"/>
          </a:xfrm>
          <a:prstGeom prst="straightConnector1">
            <a:avLst/>
          </a:prstGeom>
          <a:noFill/>
          <a:ln w="9525" cap="flat" cmpd="sng">
            <a:solidFill>
              <a:schemeClr val="dk1"/>
            </a:solidFill>
            <a:prstDash val="solid"/>
            <a:round/>
            <a:headEnd type="none" w="med" len="med"/>
            <a:tailEnd type="none" w="med" len="med"/>
          </a:ln>
        </p:spPr>
      </p:cxnSp>
      <p:sp>
        <p:nvSpPr>
          <p:cNvPr id="375" name="Google Shape;375;p41"/>
          <p:cNvSpPr/>
          <p:nvPr/>
        </p:nvSpPr>
        <p:spPr>
          <a:xfrm rot="-5400000" flipH="1">
            <a:off x="5399608" y="1821475"/>
            <a:ext cx="1975500" cy="26289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solidFill>
                  <a:schemeClr val="dk2"/>
                </a:solidFill>
              </a:rPr>
              <a:t>MODELING TECHNIQUES</a:t>
            </a:r>
            <a:endParaRPr dirty="0">
              <a:solidFill>
                <a:schemeClr val="dk2"/>
              </a:solidFill>
            </a:endParaRPr>
          </a:p>
        </p:txBody>
      </p:sp>
      <p:sp>
        <p:nvSpPr>
          <p:cNvPr id="377" name="Google Shape;377;p41"/>
          <p:cNvSpPr/>
          <p:nvPr/>
        </p:nvSpPr>
        <p:spPr>
          <a:xfrm rot="5400000">
            <a:off x="1759800" y="1039900"/>
            <a:ext cx="1975500" cy="26310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ctrTitle" idx="2"/>
          </p:nvPr>
        </p:nvSpPr>
        <p:spPr>
          <a:xfrm>
            <a:off x="1798005" y="1720675"/>
            <a:ext cx="2045190" cy="427500"/>
          </a:xfrm>
          <a:prstGeom prst="rect">
            <a:avLst/>
          </a:prstGeom>
        </p:spPr>
        <p:txBody>
          <a:bodyPr spcFirstLastPara="1" wrap="square" lIns="91425" tIns="91425" rIns="91425" bIns="91425" anchor="b" anchorCtr="0">
            <a:noAutofit/>
          </a:bodyPr>
          <a:lstStyle/>
          <a:p>
            <a:pPr lvl="0"/>
            <a:r>
              <a:rPr lang="en-MY" dirty="0">
                <a:solidFill>
                  <a:schemeClr val="lt2"/>
                </a:solidFill>
              </a:rPr>
              <a:t>LATENT DIRICHLET ALLOCATION (LDA)</a:t>
            </a:r>
          </a:p>
        </p:txBody>
      </p:sp>
      <p:sp>
        <p:nvSpPr>
          <p:cNvPr id="379" name="Google Shape;379;p41"/>
          <p:cNvSpPr txBox="1">
            <a:spLocks noGrp="1"/>
          </p:cNvSpPr>
          <p:nvPr>
            <p:ph type="subTitle" idx="1"/>
          </p:nvPr>
        </p:nvSpPr>
        <p:spPr>
          <a:xfrm>
            <a:off x="1741950" y="2271000"/>
            <a:ext cx="2157300" cy="4275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MY" dirty="0">
                <a:solidFill>
                  <a:schemeClr val="lt2"/>
                </a:solidFill>
              </a:rPr>
              <a:t>MODEL SELECTION AND EVALUATION METRICS</a:t>
            </a:r>
          </a:p>
          <a:p>
            <a:pPr marL="285750" lvl="0" indent="-285750">
              <a:buFont typeface="Arial" panose="020B0604020202020204" pitchFamily="34" charset="0"/>
              <a:buChar char="•"/>
            </a:pPr>
            <a:r>
              <a:rPr lang="en-MY" dirty="0">
                <a:solidFill>
                  <a:schemeClr val="lt2"/>
                </a:solidFill>
              </a:rPr>
              <a:t>Model perplexity</a:t>
            </a:r>
          </a:p>
          <a:p>
            <a:pPr marL="285750" lvl="0" indent="-285750">
              <a:buFont typeface="Arial" panose="020B0604020202020204" pitchFamily="34" charset="0"/>
              <a:buChar char="•"/>
            </a:pPr>
            <a:r>
              <a:rPr lang="en-MY" dirty="0">
                <a:solidFill>
                  <a:schemeClr val="lt2"/>
                </a:solidFill>
              </a:rPr>
              <a:t>Log-likelihood</a:t>
            </a:r>
          </a:p>
        </p:txBody>
      </p:sp>
      <p:sp>
        <p:nvSpPr>
          <p:cNvPr id="380" name="Google Shape;380;p41"/>
          <p:cNvSpPr txBox="1">
            <a:spLocks noGrp="1"/>
          </p:cNvSpPr>
          <p:nvPr>
            <p:ph type="ctrTitle" idx="3"/>
          </p:nvPr>
        </p:nvSpPr>
        <p:spPr>
          <a:xfrm>
            <a:off x="5694711" y="2355400"/>
            <a:ext cx="1780500" cy="427500"/>
          </a:xfrm>
          <a:prstGeom prst="rect">
            <a:avLst/>
          </a:prstGeom>
        </p:spPr>
        <p:txBody>
          <a:bodyPr spcFirstLastPara="1" wrap="square" lIns="91425" tIns="91425" rIns="91425" bIns="91425" anchor="b" anchorCtr="0">
            <a:noAutofit/>
          </a:bodyPr>
          <a:lstStyle/>
          <a:p>
            <a:pPr lvl="0"/>
            <a:r>
              <a:rPr lang="en-MY" dirty="0">
                <a:solidFill>
                  <a:schemeClr val="lt2"/>
                </a:solidFill>
              </a:rPr>
              <a:t>LOGISTIC REGRESSION</a:t>
            </a:r>
          </a:p>
        </p:txBody>
      </p:sp>
      <p:sp>
        <p:nvSpPr>
          <p:cNvPr id="381" name="Google Shape;381;p41"/>
          <p:cNvSpPr txBox="1">
            <a:spLocks noGrp="1"/>
          </p:cNvSpPr>
          <p:nvPr>
            <p:ph type="subTitle" idx="4"/>
          </p:nvPr>
        </p:nvSpPr>
        <p:spPr>
          <a:xfrm>
            <a:off x="5272069" y="2846700"/>
            <a:ext cx="2157300" cy="10032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a:solidFill>
                  <a:schemeClr val="lt2"/>
                </a:solidFill>
              </a:rPr>
              <a:t>Accuracy</a:t>
            </a:r>
          </a:p>
          <a:p>
            <a:pPr marL="285750" lvl="0" indent="-285750" algn="l">
              <a:buFont typeface="Arial" panose="020B0604020202020204" pitchFamily="34" charset="0"/>
              <a:buChar char="•"/>
            </a:pPr>
            <a:r>
              <a:rPr lang="en-US" dirty="0">
                <a:solidFill>
                  <a:schemeClr val="lt2"/>
                </a:solidFill>
              </a:rPr>
              <a:t>ROC score</a:t>
            </a:r>
          </a:p>
          <a:p>
            <a:pPr marL="285750" lvl="0" indent="-285750" algn="l">
              <a:buFont typeface="Arial" panose="020B0604020202020204" pitchFamily="34" charset="0"/>
              <a:buChar char="•"/>
            </a:pPr>
            <a:r>
              <a:rPr lang="en-US" dirty="0">
                <a:solidFill>
                  <a:schemeClr val="lt2"/>
                </a:solidFill>
              </a:rPr>
              <a:t>Sensitivity and Specificity</a:t>
            </a:r>
          </a:p>
        </p:txBody>
      </p:sp>
    </p:spTree>
    <p:extLst>
      <p:ext uri="{BB962C8B-B14F-4D97-AF65-F5344CB8AC3E}">
        <p14:creationId xmlns:p14="http://schemas.microsoft.com/office/powerpoint/2010/main" val="51124126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p:nvPr/>
        </p:nvSpPr>
        <p:spPr>
          <a:xfrm>
            <a:off x="1507200" y="712001"/>
            <a:ext cx="6019500" cy="1734020"/>
          </a:xfrm>
          <a:prstGeom prst="snip2DiagRect">
            <a:avLst>
              <a:gd name="adj1" fmla="val 18257"/>
              <a:gd name="adj2"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2"/>
          <p:cNvSpPr txBox="1">
            <a:spLocks noGrp="1"/>
          </p:cNvSpPr>
          <p:nvPr>
            <p:ph type="ctrTitle"/>
          </p:nvPr>
        </p:nvSpPr>
        <p:spPr>
          <a:xfrm>
            <a:off x="1717565" y="-28448"/>
            <a:ext cx="5906249" cy="946200"/>
          </a:xfrm>
          <a:prstGeom prst="rect">
            <a:avLst/>
          </a:prstGeom>
        </p:spPr>
        <p:txBody>
          <a:bodyPr spcFirstLastPara="1" wrap="square" lIns="91425" tIns="91425" rIns="91425" bIns="91425" anchor="t" anchorCtr="0">
            <a:noAutofit/>
          </a:bodyPr>
          <a:lstStyle/>
          <a:p>
            <a:pPr lvl="0"/>
            <a:r>
              <a:rPr lang="en-MY" dirty="0"/>
              <a:t>LDA Models (Baseline &amp; Grid-search)</a:t>
            </a:r>
            <a:endParaRPr dirty="0">
              <a:solidFill>
                <a:schemeClr val="dk2"/>
              </a:solidFill>
            </a:endParaRPr>
          </a:p>
        </p:txBody>
      </p:sp>
      <p:graphicFrame>
        <p:nvGraphicFramePr>
          <p:cNvPr id="388" name="Google Shape;388;p42"/>
          <p:cNvGraphicFramePr/>
          <p:nvPr>
            <p:extLst>
              <p:ext uri="{D42A27DB-BD31-4B8C-83A1-F6EECF244321}">
                <p14:modId xmlns:p14="http://schemas.microsoft.com/office/powerpoint/2010/main" val="3192630273"/>
              </p:ext>
            </p:extLst>
          </p:nvPr>
        </p:nvGraphicFramePr>
        <p:xfrm>
          <a:off x="1625650" y="650444"/>
          <a:ext cx="5906250" cy="1734020"/>
        </p:xfrm>
        <a:graphic>
          <a:graphicData uri="http://schemas.openxmlformats.org/drawingml/2006/table">
            <a:tbl>
              <a:tblPr>
                <a:noFill/>
                <a:tableStyleId>{03DD0588-D71A-46AA-A722-C2A87A6F1D47}</a:tableStyleId>
              </a:tblPr>
              <a:tblGrid>
                <a:gridCol w="1181250">
                  <a:extLst>
                    <a:ext uri="{9D8B030D-6E8A-4147-A177-3AD203B41FA5}">
                      <a16:colId xmlns:a16="http://schemas.microsoft.com/office/drawing/2014/main" val="20000"/>
                    </a:ext>
                  </a:extLst>
                </a:gridCol>
                <a:gridCol w="1181250">
                  <a:extLst>
                    <a:ext uri="{9D8B030D-6E8A-4147-A177-3AD203B41FA5}">
                      <a16:colId xmlns:a16="http://schemas.microsoft.com/office/drawing/2014/main" val="20001"/>
                    </a:ext>
                  </a:extLst>
                </a:gridCol>
                <a:gridCol w="1181250">
                  <a:extLst>
                    <a:ext uri="{9D8B030D-6E8A-4147-A177-3AD203B41FA5}">
                      <a16:colId xmlns:a16="http://schemas.microsoft.com/office/drawing/2014/main" val="20002"/>
                    </a:ext>
                  </a:extLst>
                </a:gridCol>
                <a:gridCol w="1181250">
                  <a:extLst>
                    <a:ext uri="{9D8B030D-6E8A-4147-A177-3AD203B41FA5}">
                      <a16:colId xmlns:a16="http://schemas.microsoft.com/office/drawing/2014/main" val="20003"/>
                    </a:ext>
                  </a:extLst>
                </a:gridCol>
                <a:gridCol w="1181250">
                  <a:extLst>
                    <a:ext uri="{9D8B030D-6E8A-4147-A177-3AD203B41FA5}">
                      <a16:colId xmlns:a16="http://schemas.microsoft.com/office/drawing/2014/main" val="20004"/>
                    </a:ext>
                  </a:extLst>
                </a:gridCol>
              </a:tblGrid>
              <a:tr h="562225">
                <a:tc>
                  <a:txBody>
                    <a:bodyPr/>
                    <a:lstStyle/>
                    <a:p>
                      <a:pPr marL="0" lvl="0" indent="0" algn="ctr" rtl="0">
                        <a:spcBef>
                          <a:spcPts val="0"/>
                        </a:spcBef>
                        <a:spcAft>
                          <a:spcPts val="0"/>
                        </a:spcAft>
                        <a:buNone/>
                      </a:pPr>
                      <a:r>
                        <a:rPr lang="en-US" b="1" dirty="0">
                          <a:solidFill>
                            <a:schemeClr val="lt2"/>
                          </a:solidFill>
                          <a:latin typeface="Exo 2"/>
                          <a:ea typeface="Exo 2"/>
                          <a:cs typeface="Exo 2"/>
                          <a:sym typeface="Exo 2"/>
                        </a:rPr>
                        <a:t>MODEL</a:t>
                      </a:r>
                      <a:endParaRPr b="1" dirty="0">
                        <a:solidFill>
                          <a:schemeClr val="lt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MY" b="1" dirty="0">
                          <a:solidFill>
                            <a:schemeClr val="dk2"/>
                          </a:solidFill>
                          <a:latin typeface="Exo 2"/>
                          <a:ea typeface="Exo 2"/>
                          <a:cs typeface="Exo 2"/>
                          <a:sym typeface="Exo 2"/>
                        </a:rPr>
                        <a:t>Number of topics</a:t>
                      </a:r>
                      <a:endParaRPr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MY" b="1" dirty="0">
                          <a:solidFill>
                            <a:schemeClr val="dk2"/>
                          </a:solidFill>
                          <a:latin typeface="Exo 2"/>
                          <a:ea typeface="Exo 2"/>
                          <a:cs typeface="Exo 2"/>
                          <a:sym typeface="Exo 2"/>
                        </a:rPr>
                        <a:t>Learning rate</a:t>
                      </a:r>
                      <a:endParaRPr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MY" b="1" dirty="0">
                          <a:solidFill>
                            <a:schemeClr val="dk2"/>
                          </a:solidFill>
                          <a:latin typeface="Exo 2"/>
                          <a:ea typeface="Exo 2"/>
                          <a:cs typeface="Exo 2"/>
                          <a:sym typeface="Exo 2"/>
                        </a:rPr>
                        <a:t>Model perplexity</a:t>
                      </a:r>
                      <a:endParaRPr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MY" b="1" dirty="0">
                          <a:solidFill>
                            <a:schemeClr val="dk2"/>
                          </a:solidFill>
                          <a:latin typeface="Exo 2"/>
                          <a:ea typeface="Exo 2"/>
                          <a:cs typeface="Exo 2"/>
                          <a:sym typeface="Exo 2"/>
                        </a:rPr>
                        <a:t>Log-likelihood</a:t>
                      </a:r>
                      <a:endParaRPr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extLst>
                  <a:ext uri="{0D108BD9-81ED-4DB2-BD59-A6C34878D82A}">
                    <a16:rowId xmlns:a16="http://schemas.microsoft.com/office/drawing/2014/main" val="10000"/>
                  </a:ext>
                </a:extLst>
              </a:tr>
              <a:tr h="562225">
                <a:tc>
                  <a:txBody>
                    <a:bodyPr/>
                    <a:lstStyle/>
                    <a:p>
                      <a:pPr marL="0" lvl="0" indent="0" algn="ctr" rtl="0">
                        <a:spcBef>
                          <a:spcPts val="0"/>
                        </a:spcBef>
                        <a:spcAft>
                          <a:spcPts val="0"/>
                        </a:spcAft>
                        <a:buNone/>
                      </a:pPr>
                      <a:r>
                        <a:rPr lang="en" sz="1200" b="1" dirty="0">
                          <a:solidFill>
                            <a:schemeClr val="dk2"/>
                          </a:solidFill>
                          <a:latin typeface="Exo 2"/>
                          <a:ea typeface="Exo 2"/>
                          <a:cs typeface="Exo 2"/>
                          <a:sym typeface="Exo 2"/>
                        </a:rPr>
                        <a:t>1 </a:t>
                      </a:r>
                    </a:p>
                    <a:p>
                      <a:pPr marL="0" lvl="0" indent="0" algn="ctr" rtl="0">
                        <a:spcBef>
                          <a:spcPts val="0"/>
                        </a:spcBef>
                        <a:spcAft>
                          <a:spcPts val="0"/>
                        </a:spcAft>
                        <a:buNone/>
                      </a:pPr>
                      <a:r>
                        <a:rPr lang="en" sz="1200" b="1" dirty="0">
                          <a:solidFill>
                            <a:schemeClr val="dk2"/>
                          </a:solidFill>
                          <a:latin typeface="Exo 2"/>
                          <a:ea typeface="Exo 2"/>
                          <a:cs typeface="Exo 2"/>
                          <a:sym typeface="Exo 2"/>
                        </a:rPr>
                        <a:t>(</a:t>
                      </a:r>
                      <a:r>
                        <a:rPr lang="en-MY" sz="1200" b="1" dirty="0">
                          <a:solidFill>
                            <a:schemeClr val="dk2"/>
                          </a:solidFill>
                          <a:latin typeface="Exo 2"/>
                          <a:ea typeface="Exo 2"/>
                          <a:cs typeface="Exo 2"/>
                          <a:sym typeface="Exo 2"/>
                        </a:rPr>
                        <a:t>Baseline)</a:t>
                      </a:r>
                      <a:endParaRPr sz="1200"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20</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320.6</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-47805.96</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extLst>
                  <a:ext uri="{0D108BD9-81ED-4DB2-BD59-A6C34878D82A}">
                    <a16:rowId xmlns:a16="http://schemas.microsoft.com/office/drawing/2014/main" val="10001"/>
                  </a:ext>
                </a:extLst>
              </a:tr>
              <a:tr h="562225">
                <a:tc>
                  <a:txBody>
                    <a:bodyPr/>
                    <a:lstStyle/>
                    <a:p>
                      <a:pPr marL="0" lvl="0" indent="0" algn="ctr" rtl="0">
                        <a:spcBef>
                          <a:spcPts val="0"/>
                        </a:spcBef>
                        <a:spcAft>
                          <a:spcPts val="0"/>
                        </a:spcAft>
                        <a:buNone/>
                      </a:pPr>
                      <a:r>
                        <a:rPr lang="en" sz="1200" b="1" dirty="0">
                          <a:solidFill>
                            <a:schemeClr val="dk2"/>
                          </a:solidFill>
                          <a:latin typeface="Exo 2"/>
                          <a:ea typeface="Exo 2"/>
                          <a:cs typeface="Exo 2"/>
                          <a:sym typeface="Exo 2"/>
                        </a:rPr>
                        <a:t>2 </a:t>
                      </a:r>
                    </a:p>
                    <a:p>
                      <a:pPr marL="0" lvl="0" indent="0" algn="ctr" rtl="0">
                        <a:spcBef>
                          <a:spcPts val="0"/>
                        </a:spcBef>
                        <a:spcAft>
                          <a:spcPts val="0"/>
                        </a:spcAft>
                        <a:buNone/>
                      </a:pPr>
                      <a:r>
                        <a:rPr lang="en" sz="1200" b="1" dirty="0">
                          <a:solidFill>
                            <a:schemeClr val="dk2"/>
                          </a:solidFill>
                          <a:latin typeface="Exo 2"/>
                          <a:ea typeface="Exo 2"/>
                          <a:cs typeface="Exo 2"/>
                          <a:sym typeface="Exo 2"/>
                        </a:rPr>
                        <a:t>(</a:t>
                      </a:r>
                      <a:r>
                        <a:rPr lang="en-MY" sz="1200" b="1" dirty="0">
                          <a:solidFill>
                            <a:schemeClr val="dk2"/>
                          </a:solidFill>
                          <a:latin typeface="Exo 2"/>
                          <a:ea typeface="Exo 2"/>
                          <a:cs typeface="Exo 2"/>
                          <a:sym typeface="Exo 2"/>
                        </a:rPr>
                        <a:t>Grid Search)</a:t>
                      </a:r>
                      <a:endParaRPr sz="1200" b="1" dirty="0">
                        <a:solidFill>
                          <a:schemeClr val="dk2"/>
                        </a:solidFill>
                        <a:latin typeface="Exo 2"/>
                        <a:ea typeface="Exo 2"/>
                        <a:cs typeface="Exo 2"/>
                        <a:sym typeface="Exo 2"/>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10</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0.7</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177.05</a:t>
                      </a:r>
                      <a:endParaRPr sz="1200" dirty="0">
                        <a:solidFill>
                          <a:schemeClr val="lt2"/>
                        </a:solidFill>
                        <a:latin typeface="Roboto Condensed Light"/>
                        <a:ea typeface="Roboto Condensed Light"/>
                        <a:cs typeface="Roboto Condensed Light"/>
                        <a:sym typeface="Roboto Condensed Light"/>
                      </a:endParaRP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2"/>
                          </a:solidFill>
                          <a:latin typeface="Roboto Condensed Light"/>
                          <a:ea typeface="Roboto Condensed Light"/>
                          <a:cs typeface="Roboto Condensed Light"/>
                          <a:sym typeface="Roboto Condensed Light"/>
                        </a:rPr>
                        <a:t>-10707.20</a:t>
                      </a:r>
                    </a:p>
                  </a:txBody>
                  <a:tcPr marL="91425" marR="91425" marT="91425" marB="91425" anchor="ctr">
                    <a:lnL w="9525" cap="flat" cmpd="sng">
                      <a:solidFill>
                        <a:schemeClr val="accent4">
                          <a:alpha val="0"/>
                        </a:schemeClr>
                      </a:solidFill>
                      <a:prstDash val="solid"/>
                      <a:round/>
                      <a:headEnd type="none" w="sm" len="sm"/>
                      <a:tailEnd type="none" w="sm" len="sm"/>
                    </a:lnL>
                    <a:lnR w="9525" cap="flat" cmpd="sng">
                      <a:solidFill>
                        <a:schemeClr val="accent4">
                          <a:alpha val="0"/>
                        </a:schemeClr>
                      </a:solidFill>
                      <a:prstDash val="solid"/>
                      <a:round/>
                      <a:headEnd type="none" w="sm" len="sm"/>
                      <a:tailEnd type="none" w="sm" len="sm"/>
                    </a:lnR>
                    <a:lnT w="9525" cap="flat" cmpd="sng">
                      <a:solidFill>
                        <a:schemeClr val="accent4">
                          <a:alpha val="0"/>
                        </a:schemeClr>
                      </a:solidFill>
                      <a:prstDash val="solid"/>
                      <a:round/>
                      <a:headEnd type="none" w="sm" len="sm"/>
                      <a:tailEnd type="none" w="sm" len="sm"/>
                    </a:lnT>
                    <a:lnB w="9525" cap="flat" cmpd="sng">
                      <a:solidFill>
                        <a:schemeClr val="accent4">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89" name="Google Shape;389;p42"/>
          <p:cNvCxnSpPr/>
          <p:nvPr/>
        </p:nvCxnSpPr>
        <p:spPr>
          <a:xfrm rot="10800000">
            <a:off x="-7800" y="1818805"/>
            <a:ext cx="15150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42"/>
          <p:cNvCxnSpPr/>
          <p:nvPr/>
        </p:nvCxnSpPr>
        <p:spPr>
          <a:xfrm rot="10800000">
            <a:off x="0" y="2357235"/>
            <a:ext cx="15150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2"/>
          <p:cNvCxnSpPr/>
          <p:nvPr/>
        </p:nvCxnSpPr>
        <p:spPr>
          <a:xfrm>
            <a:off x="1687500" y="1818805"/>
            <a:ext cx="5769000" cy="0"/>
          </a:xfrm>
          <a:prstGeom prst="straightConnector1">
            <a:avLst/>
          </a:prstGeom>
          <a:noFill/>
          <a:ln w="9525" cap="flat" cmpd="sng">
            <a:solidFill>
              <a:schemeClr val="lt1"/>
            </a:solidFill>
            <a:prstDash val="solid"/>
            <a:round/>
            <a:headEnd type="none" w="med" len="med"/>
            <a:tailEnd type="none" w="med" len="med"/>
          </a:ln>
        </p:spPr>
      </p:cxnSp>
      <p:pic>
        <p:nvPicPr>
          <p:cNvPr id="9" name="Picture 8">
            <a:extLst>
              <a:ext uri="{FF2B5EF4-FFF2-40B4-BE49-F238E27FC236}">
                <a16:creationId xmlns:a16="http://schemas.microsoft.com/office/drawing/2014/main" id="{8F04562D-6D17-43F5-9C8E-CDB5139C48D8}"/>
              </a:ext>
            </a:extLst>
          </p:cNvPr>
          <p:cNvPicPr/>
          <p:nvPr/>
        </p:nvPicPr>
        <p:blipFill rotWithShape="1">
          <a:blip r:embed="rId3"/>
          <a:srcRect r="35980" b="3595"/>
          <a:stretch/>
        </p:blipFill>
        <p:spPr bwMode="auto">
          <a:xfrm>
            <a:off x="228601" y="2571750"/>
            <a:ext cx="5074920" cy="2503343"/>
          </a:xfrm>
          <a:prstGeom prst="rect">
            <a:avLst/>
          </a:prstGeom>
          <a:ln>
            <a:noFill/>
          </a:ln>
          <a:extLst>
            <a:ext uri="{53640926-AAD7-44D8-BBD7-CCE9431645EC}">
              <a14:shadowObscured xmlns:a14="http://schemas.microsoft.com/office/drawing/2010/main"/>
            </a:ext>
          </a:extLst>
        </p:spPr>
      </p:pic>
      <p:sp>
        <p:nvSpPr>
          <p:cNvPr id="10" name="Google Shape;375;p41">
            <a:extLst>
              <a:ext uri="{FF2B5EF4-FFF2-40B4-BE49-F238E27FC236}">
                <a16:creationId xmlns:a16="http://schemas.microsoft.com/office/drawing/2014/main" id="{0BEBF7C4-5566-4231-A662-BB1AC0FE0D12}"/>
              </a:ext>
            </a:extLst>
          </p:cNvPr>
          <p:cNvSpPr/>
          <p:nvPr/>
        </p:nvSpPr>
        <p:spPr>
          <a:xfrm rot="-5400000" flipH="1">
            <a:off x="6042553" y="2425065"/>
            <a:ext cx="2335530" cy="26289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1;p41">
            <a:extLst>
              <a:ext uri="{FF2B5EF4-FFF2-40B4-BE49-F238E27FC236}">
                <a16:creationId xmlns:a16="http://schemas.microsoft.com/office/drawing/2014/main" id="{FADA1439-E269-47C3-B1F1-96E5956DB73F}"/>
              </a:ext>
            </a:extLst>
          </p:cNvPr>
          <p:cNvSpPr txBox="1">
            <a:spLocks/>
          </p:cNvSpPr>
          <p:nvPr/>
        </p:nvSpPr>
        <p:spPr>
          <a:xfrm>
            <a:off x="6056928" y="2548581"/>
            <a:ext cx="2467839" cy="1003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lt2"/>
                </a:solidFill>
                <a:latin typeface="Roboto Condensed Light" panose="020B0604020202020204" charset="0"/>
                <a:ea typeface="Roboto Condensed Light" panose="020B0604020202020204" charset="0"/>
              </a:rPr>
              <a:t>The best performing learning rate and number of topics have been displayed. The model perplexity and log-likelihood score have also been significantly improved from the baseline model. The table above summarizes the model perplexity and log-likelihood of the two models.</a:t>
            </a:r>
          </a:p>
        </p:txBody>
      </p:sp>
    </p:spTree>
    <p:extLst>
      <p:ext uri="{BB962C8B-B14F-4D97-AF65-F5344CB8AC3E}">
        <p14:creationId xmlns:p14="http://schemas.microsoft.com/office/powerpoint/2010/main" val="231948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MY" dirty="0"/>
              <a:t>ITLE</a:t>
            </a:r>
            <a:endParaRPr dirty="0">
              <a:solidFill>
                <a:schemeClr val="dk2"/>
              </a:solidFill>
            </a:endParaRPr>
          </a:p>
        </p:txBody>
      </p:sp>
      <p:sp>
        <p:nvSpPr>
          <p:cNvPr id="176" name="Google Shape;176;p31"/>
          <p:cNvSpPr txBox="1">
            <a:spLocks noGrp="1"/>
          </p:cNvSpPr>
          <p:nvPr>
            <p:ph type="title" idx="2"/>
          </p:nvPr>
        </p:nvSpPr>
        <p:spPr>
          <a:xfrm flipH="1">
            <a:off x="1147575" y="25717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a:t>
            </a:r>
            <a:r>
              <a:rPr lang="en-MY" sz="3600" dirty="0"/>
              <a:t>APSTONE</a:t>
            </a:r>
            <a:endParaRPr sz="3600" dirty="0">
              <a:solidFill>
                <a:schemeClr val="dk2"/>
              </a:solidFill>
            </a:endParaRPr>
          </a:p>
        </p:txBody>
      </p:sp>
      <p:cxnSp>
        <p:nvCxnSpPr>
          <p:cNvPr id="177" name="Google Shape;177;p31"/>
          <p:cNvCxnSpPr/>
          <p:nvPr/>
        </p:nvCxnSpPr>
        <p:spPr>
          <a:xfrm>
            <a:off x="0" y="4028275"/>
            <a:ext cx="1561500" cy="0"/>
          </a:xfrm>
          <a:prstGeom prst="straightConnector1">
            <a:avLst/>
          </a:prstGeom>
          <a:noFill/>
          <a:ln w="9525" cap="flat" cmpd="sng">
            <a:solidFill>
              <a:schemeClr val="dk2"/>
            </a:solidFill>
            <a:prstDash val="solid"/>
            <a:round/>
            <a:headEnd type="none" w="med" len="med"/>
            <a:tailEnd type="none" w="med" len="med"/>
          </a:ln>
        </p:spPr>
      </p:cxnSp>
      <p:sp>
        <p:nvSpPr>
          <p:cNvPr id="178" name="Google Shape;178;p31"/>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p>
            <a:pPr marL="0" lvl="0" indent="0"/>
            <a:r>
              <a:rPr lang="en-US" sz="1600" b="1" dirty="0"/>
              <a:t>Understanding guests’ Trust towards Airbnb Host Through Topic Modeling </a:t>
            </a:r>
            <a:endParaRPr sz="1600" b="1"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4" name="Google Shape;374;p41"/>
          <p:cNvCxnSpPr/>
          <p:nvPr/>
        </p:nvCxnSpPr>
        <p:spPr>
          <a:xfrm rot="10800000">
            <a:off x="-48642" y="2148175"/>
            <a:ext cx="1482000" cy="0"/>
          </a:xfrm>
          <a:prstGeom prst="straightConnector1">
            <a:avLst/>
          </a:prstGeom>
          <a:noFill/>
          <a:ln w="9525" cap="flat" cmpd="sng">
            <a:solidFill>
              <a:schemeClr val="dk1"/>
            </a:solidFill>
            <a:prstDash val="solid"/>
            <a:round/>
            <a:headEnd type="none" w="med" len="med"/>
            <a:tailEnd type="none" w="med" len="med"/>
          </a:ln>
        </p:spPr>
      </p:cxnSp>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lvl="0"/>
            <a:r>
              <a:rPr lang="en-MY" dirty="0"/>
              <a:t>Regression models </a:t>
            </a:r>
            <a:br>
              <a:rPr lang="en-MY" dirty="0"/>
            </a:br>
            <a:r>
              <a:rPr lang="en-MY" dirty="0"/>
              <a:t>(Baseline &amp; LASSO)</a:t>
            </a:r>
            <a:endParaRPr dirty="0">
              <a:solidFill>
                <a:schemeClr val="dk2"/>
              </a:solidFill>
            </a:endParaRPr>
          </a:p>
        </p:txBody>
      </p:sp>
      <p:sp>
        <p:nvSpPr>
          <p:cNvPr id="377" name="Google Shape;377;p41"/>
          <p:cNvSpPr/>
          <p:nvPr/>
        </p:nvSpPr>
        <p:spPr>
          <a:xfrm rot="5400000">
            <a:off x="3573065" y="-773365"/>
            <a:ext cx="1687969" cy="59700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1609200" y="1524779"/>
            <a:ext cx="5672301" cy="1003200"/>
          </a:xfrm>
          <a:prstGeom prst="rect">
            <a:avLst/>
          </a:prstGeom>
        </p:spPr>
        <p:txBody>
          <a:bodyPr spcFirstLastPara="1" wrap="square" lIns="91425" tIns="91425" rIns="91425" bIns="91425" anchor="t" anchorCtr="0">
            <a:noAutofit/>
          </a:bodyPr>
          <a:lstStyle/>
          <a:p>
            <a:pPr marL="0" lvl="0" indent="0" algn="just"/>
            <a:r>
              <a:rPr lang="en-US" sz="1400" dirty="0">
                <a:solidFill>
                  <a:schemeClr val="lt2"/>
                </a:solidFill>
              </a:rPr>
              <a:t>It appears that the regularized model obtained more improvement in terms of accuracy, precision, and ROC but has slightly reduced recall. In this case, it may indicate that the regularized model has slightly reduced ability to detect all the relevant cases. However, the cases that have been detected have increased accuracy in terms of predicting the correct class. Likewise, the ROC of the regularized model is higher in comparison to the baseline model. </a:t>
            </a:r>
          </a:p>
        </p:txBody>
      </p:sp>
      <p:sp>
        <p:nvSpPr>
          <p:cNvPr id="19" name="Google Shape;386;p42">
            <a:extLst>
              <a:ext uri="{FF2B5EF4-FFF2-40B4-BE49-F238E27FC236}">
                <a16:creationId xmlns:a16="http://schemas.microsoft.com/office/drawing/2014/main" id="{92622999-5A38-4939-A4FC-E19D19AF92EE}"/>
              </a:ext>
            </a:extLst>
          </p:cNvPr>
          <p:cNvSpPr/>
          <p:nvPr/>
        </p:nvSpPr>
        <p:spPr>
          <a:xfrm>
            <a:off x="1389551" y="3281349"/>
            <a:ext cx="6019500" cy="1638447"/>
          </a:xfrm>
          <a:prstGeom prst="snip2DiagRect">
            <a:avLst>
              <a:gd name="adj1" fmla="val 18257"/>
              <a:gd name="adj2" fmla="val 0"/>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389;p42">
            <a:extLst>
              <a:ext uri="{FF2B5EF4-FFF2-40B4-BE49-F238E27FC236}">
                <a16:creationId xmlns:a16="http://schemas.microsoft.com/office/drawing/2014/main" id="{448826D1-F8E8-447C-AC0D-3172AB6D9B00}"/>
              </a:ext>
            </a:extLst>
          </p:cNvPr>
          <p:cNvCxnSpPr/>
          <p:nvPr/>
        </p:nvCxnSpPr>
        <p:spPr>
          <a:xfrm rot="10800000">
            <a:off x="-125449" y="4284961"/>
            <a:ext cx="1515000" cy="0"/>
          </a:xfrm>
          <a:prstGeom prst="straightConnector1">
            <a:avLst/>
          </a:prstGeom>
          <a:noFill/>
          <a:ln w="9525" cap="flat" cmpd="sng">
            <a:solidFill>
              <a:schemeClr val="dk1"/>
            </a:solidFill>
            <a:prstDash val="solid"/>
            <a:round/>
            <a:headEnd type="none" w="med" len="med"/>
            <a:tailEnd type="none" w="med" len="med"/>
          </a:ln>
        </p:spPr>
      </p:cxnSp>
      <p:cxnSp>
        <p:nvCxnSpPr>
          <p:cNvPr id="22" name="Google Shape;390;p42">
            <a:extLst>
              <a:ext uri="{FF2B5EF4-FFF2-40B4-BE49-F238E27FC236}">
                <a16:creationId xmlns:a16="http://schemas.microsoft.com/office/drawing/2014/main" id="{5556C28B-F944-4ACD-8EDE-4304EE7DCC8B}"/>
              </a:ext>
            </a:extLst>
          </p:cNvPr>
          <p:cNvCxnSpPr/>
          <p:nvPr/>
        </p:nvCxnSpPr>
        <p:spPr>
          <a:xfrm rot="10800000">
            <a:off x="-125449" y="4796801"/>
            <a:ext cx="1515000" cy="0"/>
          </a:xfrm>
          <a:prstGeom prst="straightConnector1">
            <a:avLst/>
          </a:prstGeom>
          <a:noFill/>
          <a:ln w="9525" cap="flat" cmpd="sng">
            <a:solidFill>
              <a:schemeClr val="dk1"/>
            </a:solidFill>
            <a:prstDash val="solid"/>
            <a:round/>
            <a:headEnd type="none" w="med" len="med"/>
            <a:tailEnd type="none" w="med" len="med"/>
          </a:ln>
        </p:spPr>
      </p:cxnSp>
      <p:graphicFrame>
        <p:nvGraphicFramePr>
          <p:cNvPr id="12" name="Table 12">
            <a:extLst>
              <a:ext uri="{FF2B5EF4-FFF2-40B4-BE49-F238E27FC236}">
                <a16:creationId xmlns:a16="http://schemas.microsoft.com/office/drawing/2014/main" id="{88856F24-EBAF-439E-8B99-F136841BB2DC}"/>
              </a:ext>
            </a:extLst>
          </p:cNvPr>
          <p:cNvGraphicFramePr>
            <a:graphicFrameLocks noGrp="1"/>
          </p:cNvGraphicFramePr>
          <p:nvPr>
            <p:extLst>
              <p:ext uri="{D42A27DB-BD31-4B8C-83A1-F6EECF244321}">
                <p14:modId xmlns:p14="http://schemas.microsoft.com/office/powerpoint/2010/main" val="3206403603"/>
              </p:ext>
            </p:extLst>
          </p:nvPr>
        </p:nvGraphicFramePr>
        <p:xfrm>
          <a:off x="1397351" y="3389641"/>
          <a:ext cx="6096000" cy="1407160"/>
        </p:xfrm>
        <a:graphic>
          <a:graphicData uri="http://schemas.openxmlformats.org/drawingml/2006/table">
            <a:tbl>
              <a:tblPr firstRow="1" bandRow="1">
                <a:tableStyleId>{03DD0588-D71A-46AA-A722-C2A87A6F1D47}</a:tableStyleId>
              </a:tblPr>
              <a:tblGrid>
                <a:gridCol w="1016000">
                  <a:extLst>
                    <a:ext uri="{9D8B030D-6E8A-4147-A177-3AD203B41FA5}">
                      <a16:colId xmlns:a16="http://schemas.microsoft.com/office/drawing/2014/main" val="1943777037"/>
                    </a:ext>
                  </a:extLst>
                </a:gridCol>
                <a:gridCol w="1016000">
                  <a:extLst>
                    <a:ext uri="{9D8B030D-6E8A-4147-A177-3AD203B41FA5}">
                      <a16:colId xmlns:a16="http://schemas.microsoft.com/office/drawing/2014/main" val="747870809"/>
                    </a:ext>
                  </a:extLst>
                </a:gridCol>
                <a:gridCol w="1016000">
                  <a:extLst>
                    <a:ext uri="{9D8B030D-6E8A-4147-A177-3AD203B41FA5}">
                      <a16:colId xmlns:a16="http://schemas.microsoft.com/office/drawing/2014/main" val="2964678761"/>
                    </a:ext>
                  </a:extLst>
                </a:gridCol>
                <a:gridCol w="1016000">
                  <a:extLst>
                    <a:ext uri="{9D8B030D-6E8A-4147-A177-3AD203B41FA5}">
                      <a16:colId xmlns:a16="http://schemas.microsoft.com/office/drawing/2014/main" val="1822147430"/>
                    </a:ext>
                  </a:extLst>
                </a:gridCol>
                <a:gridCol w="1016000">
                  <a:extLst>
                    <a:ext uri="{9D8B030D-6E8A-4147-A177-3AD203B41FA5}">
                      <a16:colId xmlns:a16="http://schemas.microsoft.com/office/drawing/2014/main" val="696738386"/>
                    </a:ext>
                  </a:extLst>
                </a:gridCol>
                <a:gridCol w="1016000">
                  <a:extLst>
                    <a:ext uri="{9D8B030D-6E8A-4147-A177-3AD203B41FA5}">
                      <a16:colId xmlns:a16="http://schemas.microsoft.com/office/drawing/2014/main" val="2210181929"/>
                    </a:ext>
                  </a:extLst>
                </a:gridCol>
              </a:tblGrid>
              <a:tr h="370840">
                <a:tc>
                  <a:txBody>
                    <a:bodyPr/>
                    <a:lstStyle/>
                    <a:p>
                      <a:endParaRPr lang="en-MY"/>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MY" b="1" dirty="0">
                          <a:solidFill>
                            <a:schemeClr val="dk2"/>
                          </a:solidFill>
                          <a:latin typeface="Exo 2"/>
                          <a:ea typeface="Exo 2"/>
                          <a:cs typeface="Exo 2"/>
                          <a:sym typeface="Exo 2"/>
                        </a:rPr>
                        <a:t>Dataset</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MY" b="1" dirty="0">
                          <a:solidFill>
                            <a:schemeClr val="dk2"/>
                          </a:solidFill>
                          <a:latin typeface="Exo 2"/>
                          <a:ea typeface="Exo 2"/>
                          <a:cs typeface="Exo 2"/>
                          <a:sym typeface="Exo 2"/>
                        </a:rPr>
                        <a:t>Accuracy</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MY" b="1" dirty="0">
                          <a:solidFill>
                            <a:schemeClr val="dk2"/>
                          </a:solidFill>
                          <a:latin typeface="Exo 2"/>
                          <a:ea typeface="Exo 2"/>
                          <a:cs typeface="Exo 2"/>
                          <a:sym typeface="Exo 2"/>
                        </a:rPr>
                        <a:t>Precision</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MY" b="1" dirty="0">
                          <a:solidFill>
                            <a:schemeClr val="dk2"/>
                          </a:solidFill>
                          <a:latin typeface="Exo 2"/>
                          <a:ea typeface="Exo 2"/>
                          <a:cs typeface="Exo 2"/>
                          <a:sym typeface="Exo 2"/>
                        </a:rPr>
                        <a:t>Recall</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MY" b="1" dirty="0">
                          <a:solidFill>
                            <a:schemeClr val="dk2"/>
                          </a:solidFill>
                          <a:latin typeface="Exo 2"/>
                          <a:ea typeface="Exo 2"/>
                          <a:cs typeface="Exo 2"/>
                          <a:sym typeface="Exo 2"/>
                        </a:rPr>
                        <a:t>ROC</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52279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400" b="1" dirty="0">
                          <a:solidFill>
                            <a:schemeClr val="dk2"/>
                          </a:solidFill>
                          <a:latin typeface="Exo 2"/>
                          <a:ea typeface="Exo 2"/>
                          <a:cs typeface="Exo 2"/>
                          <a:sym typeface="Exo 2"/>
                        </a:rPr>
                        <a:t>Baseline</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Train</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Test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53.46</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53.33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54.75</a:t>
                      </a:r>
                    </a:p>
                    <a:p>
                      <a:pPr marL="0" lvl="0" indent="0" algn="ctr" rtl="0">
                        <a:spcBef>
                          <a:spcPts val="0"/>
                        </a:spcBef>
                        <a:spcAft>
                          <a:spcPts val="0"/>
                        </a:spcAft>
                        <a:buNone/>
                      </a:pPr>
                      <a:r>
                        <a:rPr lang="en-MY" sz="1400" dirty="0">
                          <a:solidFill>
                            <a:schemeClr val="lt2"/>
                          </a:solidFill>
                          <a:latin typeface="Roboto Condensed Light"/>
                          <a:ea typeface="Roboto Condensed Light"/>
                          <a:sym typeface="Roboto Condensed Light"/>
                        </a:rPr>
                        <a:t>54.43</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58.12</a:t>
                      </a:r>
                    </a:p>
                    <a:p>
                      <a:pPr marL="0" lvl="0" indent="0" algn="ctr" rtl="0">
                        <a:spcBef>
                          <a:spcPts val="0"/>
                        </a:spcBef>
                        <a:spcAft>
                          <a:spcPts val="0"/>
                        </a:spcAft>
                        <a:buNone/>
                      </a:pPr>
                      <a:r>
                        <a:rPr lang="en-MY" sz="1400" dirty="0">
                          <a:solidFill>
                            <a:schemeClr val="lt2"/>
                          </a:solidFill>
                          <a:latin typeface="Roboto Condensed Light"/>
                          <a:ea typeface="Roboto Condensed Light"/>
                          <a:sym typeface="Roboto Condensed Light"/>
                        </a:rPr>
                        <a:t>60.85</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53.49</a:t>
                      </a:r>
                    </a:p>
                    <a:p>
                      <a:pPr marL="0" lvl="0" indent="0" algn="ctr" rtl="0">
                        <a:spcBef>
                          <a:spcPts val="0"/>
                        </a:spcBef>
                        <a:spcAft>
                          <a:spcPts val="0"/>
                        </a:spcAft>
                        <a:buNone/>
                      </a:pPr>
                      <a:r>
                        <a:rPr lang="en-MY" sz="1400" dirty="0">
                          <a:solidFill>
                            <a:schemeClr val="lt2"/>
                          </a:solidFill>
                          <a:latin typeface="Roboto Condensed Light"/>
                          <a:ea typeface="Roboto Condensed Light"/>
                          <a:sym typeface="Roboto Condensed Light"/>
                        </a:rPr>
                        <a:t>52.92</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88709855"/>
                  </a:ext>
                </a:extLst>
              </a:tr>
              <a:tr h="370840">
                <a:tc>
                  <a:txBody>
                    <a:bodyPr/>
                    <a:lstStyle/>
                    <a:p>
                      <a:r>
                        <a:rPr lang="en-MY" sz="1400" b="1" dirty="0">
                          <a:solidFill>
                            <a:schemeClr val="dk2"/>
                          </a:solidFill>
                          <a:latin typeface="Exo 2"/>
                          <a:ea typeface="Exo 2"/>
                          <a:cs typeface="Exo 2"/>
                          <a:sym typeface="Exo 2"/>
                        </a:rPr>
                        <a:t>Grid Search</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Train</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Test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56.80</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60.00</a:t>
                      </a:r>
                      <a:endParaRPr lang="en-MY"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58.94</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69.57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55.96</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48.49</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56.84</a:t>
                      </a:r>
                    </a:p>
                    <a:p>
                      <a:pPr marL="0" lvl="0" indent="0" algn="ctr" rtl="0">
                        <a:spcBef>
                          <a:spcPts val="0"/>
                        </a:spcBef>
                        <a:spcAft>
                          <a:spcPts val="0"/>
                        </a:spcAft>
                        <a:buNone/>
                      </a:pPr>
                      <a:r>
                        <a:rPr lang="en-MY" sz="1400" dirty="0">
                          <a:solidFill>
                            <a:schemeClr val="lt2"/>
                          </a:solidFill>
                          <a:latin typeface="Roboto Condensed Light"/>
                          <a:ea typeface="Roboto Condensed Light"/>
                          <a:cs typeface="Roboto Condensed Light"/>
                          <a:sym typeface="Roboto Condensed Light"/>
                        </a:rPr>
                        <a:t>61.28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04249820"/>
                  </a:ext>
                </a:extLst>
              </a:tr>
            </a:tbl>
          </a:graphicData>
        </a:graphic>
      </p:graphicFrame>
    </p:spTree>
    <p:extLst>
      <p:ext uri="{BB962C8B-B14F-4D97-AF65-F5344CB8AC3E}">
        <p14:creationId xmlns:p14="http://schemas.microsoft.com/office/powerpoint/2010/main" val="283601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ctrTitle"/>
          </p:nvPr>
        </p:nvSpPr>
        <p:spPr>
          <a:xfrm flipH="1">
            <a:off x="2260329" y="1802916"/>
            <a:ext cx="6471840" cy="1921200"/>
          </a:xfrm>
          <a:prstGeom prst="rect">
            <a:avLst/>
          </a:prstGeom>
        </p:spPr>
        <p:txBody>
          <a:bodyPr spcFirstLastPara="1" wrap="square" lIns="91425" tIns="91425" rIns="91425" bIns="91425" anchor="ctr" anchorCtr="0">
            <a:noAutofit/>
          </a:bodyPr>
          <a:lstStyle/>
          <a:p>
            <a:pPr lvl="0"/>
            <a:r>
              <a:rPr lang="en-MY" dirty="0"/>
              <a:t>RESULT &amp; ANALYSIS</a:t>
            </a:r>
            <a:endParaRPr dirty="0"/>
          </a:p>
        </p:txBody>
      </p:sp>
      <p:cxnSp>
        <p:nvCxnSpPr>
          <p:cNvPr id="439" name="Google Shape;439;p46"/>
          <p:cNvCxnSpPr/>
          <p:nvPr/>
        </p:nvCxnSpPr>
        <p:spPr>
          <a:xfrm>
            <a:off x="2162075" y="-35700"/>
            <a:ext cx="0" cy="23826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38344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solidFill>
                  <a:schemeClr val="dk2"/>
                </a:solidFill>
              </a:rPr>
              <a:t>RESULT &amp; ANALYSIS</a:t>
            </a:r>
            <a:endParaRPr dirty="0">
              <a:solidFill>
                <a:schemeClr val="dk2"/>
              </a:solidFill>
            </a:endParaRPr>
          </a:p>
        </p:txBody>
      </p:sp>
      <p:sp>
        <p:nvSpPr>
          <p:cNvPr id="377" name="Google Shape;377;p41"/>
          <p:cNvSpPr/>
          <p:nvPr/>
        </p:nvSpPr>
        <p:spPr>
          <a:xfrm rot="5400000">
            <a:off x="1135769" y="59691"/>
            <a:ext cx="3737821" cy="5901058"/>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47231" y="1152314"/>
            <a:ext cx="5955580" cy="10032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MY" dirty="0">
                <a:solidFill>
                  <a:schemeClr val="tx2"/>
                </a:solidFill>
              </a:rPr>
              <a:t>The topics mentioned by the Airbnb hosts can be divided into two main categories:</a:t>
            </a:r>
          </a:p>
          <a:p>
            <a:pPr marL="742950" lvl="1" indent="-285750">
              <a:buFont typeface="Arial" panose="020B0604020202020204" pitchFamily="34" charset="0"/>
              <a:buChar char="•"/>
            </a:pPr>
            <a:r>
              <a:rPr lang="en-MY" sz="1300" dirty="0">
                <a:solidFill>
                  <a:schemeClr val="tx2"/>
                </a:solidFill>
              </a:rPr>
              <a:t>accommodation-related topics</a:t>
            </a:r>
          </a:p>
          <a:p>
            <a:pPr marL="742950" lvl="1" indent="-285750">
              <a:buFont typeface="Arial" panose="020B0604020202020204" pitchFamily="34" charset="0"/>
              <a:buChar char="•"/>
            </a:pPr>
            <a:r>
              <a:rPr lang="en-MY" sz="1300" dirty="0">
                <a:solidFill>
                  <a:schemeClr val="tx2"/>
                </a:solidFill>
              </a:rPr>
              <a:t>their personal stories</a:t>
            </a:r>
          </a:p>
          <a:p>
            <a:pPr marL="285750" indent="-285750">
              <a:spcBef>
                <a:spcPts val="800"/>
              </a:spcBef>
              <a:buFont typeface="Arial" panose="020B0604020202020204" pitchFamily="34" charset="0"/>
              <a:buChar char="•"/>
            </a:pPr>
            <a:r>
              <a:rPr lang="en-MY" dirty="0">
                <a:solidFill>
                  <a:schemeClr val="tx2"/>
                </a:solidFill>
              </a:rPr>
              <a:t>Also a type of Airbnb hosts that are different from the private hosts. These hosts are different as they typically have several listings on the platform which are professionally managed by a group of hosts. Furthermore, this type of hosts usually highlights their hosting experience and wide variety of property type, which is more similar to hotels than Airbnb. </a:t>
            </a:r>
          </a:p>
          <a:p>
            <a:pPr marL="742950" lvl="1" indent="-285750">
              <a:buFont typeface="Arial" panose="020B0604020202020204" pitchFamily="34" charset="0"/>
              <a:buChar char="•"/>
            </a:pPr>
            <a:r>
              <a:rPr lang="en-MY" sz="1300" dirty="0">
                <a:solidFill>
                  <a:schemeClr val="tx2"/>
                </a:solidFill>
              </a:rPr>
              <a:t>Such points are considered attractive as Airbnb is deemed to be less than hotel because the guests are often required to make their own check-ins and arrange their own transportation to the accommodation. By making such service available, it makes Airbnb appear to be an alternative to hotels with a much more competitive price tag. </a:t>
            </a:r>
          </a:p>
          <a:p>
            <a:pPr marL="285750" indent="-285750">
              <a:spcBef>
                <a:spcPts val="800"/>
              </a:spcBef>
              <a:buFont typeface="Arial" panose="020B0604020202020204" pitchFamily="34" charset="0"/>
              <a:buChar char="•"/>
            </a:pPr>
            <a:r>
              <a:rPr lang="en-MY" dirty="0">
                <a:solidFill>
                  <a:schemeClr val="tx2"/>
                </a:solidFill>
              </a:rPr>
              <a:t>Another group of Airbnb hosts who discuss about personal related issues typically mention about their occupation, personality, interest, and cultural background. For these groups of Airbnb hosts, topics such as their previous travel experience, languages they speak, as well as their personal beliefs were usually mentioned.</a:t>
            </a:r>
          </a:p>
        </p:txBody>
      </p:sp>
      <p:pic>
        <p:nvPicPr>
          <p:cNvPr id="17" name="Content Placeholder 3">
            <a:extLst>
              <a:ext uri="{FF2B5EF4-FFF2-40B4-BE49-F238E27FC236}">
                <a16:creationId xmlns:a16="http://schemas.microsoft.com/office/drawing/2014/main" id="{3D7DF2BF-8B62-45BA-992F-8376DBDA275F}"/>
              </a:ext>
            </a:extLst>
          </p:cNvPr>
          <p:cNvPicPr>
            <a:picLocks noChangeAspect="1"/>
          </p:cNvPicPr>
          <p:nvPr/>
        </p:nvPicPr>
        <p:blipFill>
          <a:blip r:embed="rId3"/>
          <a:stretch>
            <a:fillRect/>
          </a:stretch>
        </p:blipFill>
        <p:spPr>
          <a:xfrm>
            <a:off x="6009730" y="1880048"/>
            <a:ext cx="3134270" cy="2024047"/>
          </a:xfrm>
          <a:prstGeom prst="rect">
            <a:avLst/>
          </a:prstGeom>
          <a:noFill/>
          <a:ln>
            <a:noFill/>
          </a:ln>
        </p:spPr>
      </p:pic>
    </p:spTree>
    <p:extLst>
      <p:ext uri="{BB962C8B-B14F-4D97-AF65-F5344CB8AC3E}">
        <p14:creationId xmlns:p14="http://schemas.microsoft.com/office/powerpoint/2010/main" val="4165645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6" name="Google Shape;376;p4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solidFill>
                  <a:schemeClr val="dk2"/>
                </a:solidFill>
              </a:rPr>
              <a:t>RESULT &amp; ANALYSIS (CONTINUE)</a:t>
            </a:r>
            <a:endParaRPr dirty="0">
              <a:solidFill>
                <a:schemeClr val="dk2"/>
              </a:solidFill>
            </a:endParaRPr>
          </a:p>
        </p:txBody>
      </p:sp>
      <p:sp>
        <p:nvSpPr>
          <p:cNvPr id="377" name="Google Shape;377;p41"/>
          <p:cNvSpPr/>
          <p:nvPr/>
        </p:nvSpPr>
        <p:spPr>
          <a:xfrm rot="5400000">
            <a:off x="1389622" y="77252"/>
            <a:ext cx="3323669" cy="5807505"/>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90537" y="1326065"/>
            <a:ext cx="5955580" cy="1003200"/>
          </a:xfrm>
          <a:prstGeom prst="rect">
            <a:avLst/>
          </a:prstGeom>
        </p:spPr>
        <p:txBody>
          <a:bodyPr spcFirstLastPara="1" wrap="square" lIns="91425" tIns="91425" rIns="91425" bIns="91425" anchor="t" anchorCtr="0">
            <a:noAutofit/>
          </a:bodyPr>
          <a:lstStyle/>
          <a:p>
            <a:pPr marL="285750" indent="-285750">
              <a:spcAft>
                <a:spcPts val="800"/>
              </a:spcAft>
              <a:buFont typeface="Arial" panose="020B0604020202020204" pitchFamily="34" charset="0"/>
              <a:buChar char="•"/>
            </a:pPr>
            <a:r>
              <a:rPr lang="en-US" dirty="0">
                <a:solidFill>
                  <a:schemeClr val="tx2"/>
                </a:solidFill>
              </a:rPr>
              <a:t>It is clear that certain topics in the Airbnb host’s self introduction plays an important role in the subsequent growth in number of reviews. </a:t>
            </a:r>
          </a:p>
          <a:p>
            <a:pPr marL="285750" indent="-285750">
              <a:spcAft>
                <a:spcPts val="800"/>
              </a:spcAft>
              <a:buFont typeface="Arial" panose="020B0604020202020204" pitchFamily="34" charset="0"/>
              <a:buChar char="•"/>
            </a:pPr>
            <a:r>
              <a:rPr lang="en-US" dirty="0">
                <a:solidFill>
                  <a:schemeClr val="tx2"/>
                </a:solidFill>
              </a:rPr>
              <a:t>Out of the 5 most important variables, 3 of the variables are the type of topics mentioned in the Airbnb hosts’ self introduction while the remaining 2 are email and government ID. </a:t>
            </a:r>
          </a:p>
          <a:p>
            <a:pPr marL="285750" indent="-285750">
              <a:spcAft>
                <a:spcPts val="800"/>
              </a:spcAft>
              <a:buFont typeface="Arial" panose="020B0604020202020204" pitchFamily="34" charset="0"/>
              <a:buChar char="•"/>
            </a:pPr>
            <a:r>
              <a:rPr lang="en-US" dirty="0">
                <a:solidFill>
                  <a:schemeClr val="tx2"/>
                </a:solidFill>
              </a:rPr>
              <a:t>All 5 of the most important variables have shown negative coefficient. In this case, the presence of these variables make the likelihood of the host receiving higher number of reviews less likely. </a:t>
            </a:r>
          </a:p>
          <a:p>
            <a:pPr marL="285750" indent="-285750">
              <a:spcAft>
                <a:spcPts val="800"/>
              </a:spcAft>
              <a:buFont typeface="Arial" panose="020B0604020202020204" pitchFamily="34" charset="0"/>
              <a:buChar char="•"/>
            </a:pPr>
            <a:r>
              <a:rPr lang="en-US" dirty="0">
                <a:solidFill>
                  <a:schemeClr val="tx2"/>
                </a:solidFill>
              </a:rPr>
              <a:t>the variables that may increase the likelihood of the host receiving higher number of reviews are variable 6 onwards in the below table.</a:t>
            </a:r>
          </a:p>
          <a:p>
            <a:pPr marL="285750" indent="-285750">
              <a:spcAft>
                <a:spcPts val="800"/>
              </a:spcAft>
              <a:buFont typeface="Arial" panose="020B0604020202020204" pitchFamily="34" charset="0"/>
              <a:buChar char="•"/>
            </a:pPr>
            <a:r>
              <a:rPr lang="en-US" dirty="0">
                <a:solidFill>
                  <a:schemeClr val="tx2"/>
                </a:solidFill>
              </a:rPr>
              <a:t>Surprisingly, the topics about amenities, accommodation, and service available along with the accommodation have the least amount of importance in terms of predicting the Airbnb hosts’ likelihood to receive high number of reviews. </a:t>
            </a:r>
          </a:p>
        </p:txBody>
      </p:sp>
      <p:pic>
        <p:nvPicPr>
          <p:cNvPr id="7" name="Content Placeholder 3">
            <a:extLst>
              <a:ext uri="{FF2B5EF4-FFF2-40B4-BE49-F238E27FC236}">
                <a16:creationId xmlns:a16="http://schemas.microsoft.com/office/drawing/2014/main" id="{BA933910-73FF-43E4-9F6E-16221DD405FC}"/>
              </a:ext>
            </a:extLst>
          </p:cNvPr>
          <p:cNvPicPr>
            <a:picLocks noChangeAspect="1"/>
          </p:cNvPicPr>
          <p:nvPr/>
        </p:nvPicPr>
        <p:blipFill>
          <a:blip r:embed="rId3"/>
          <a:stretch>
            <a:fillRect/>
          </a:stretch>
        </p:blipFill>
        <p:spPr>
          <a:xfrm>
            <a:off x="6137024" y="1319167"/>
            <a:ext cx="2859272" cy="3145809"/>
          </a:xfrm>
          <a:prstGeom prst="rect">
            <a:avLst/>
          </a:prstGeom>
          <a:noFill/>
          <a:ln>
            <a:noFill/>
          </a:ln>
        </p:spPr>
      </p:pic>
    </p:spTree>
    <p:extLst>
      <p:ext uri="{BB962C8B-B14F-4D97-AF65-F5344CB8AC3E}">
        <p14:creationId xmlns:p14="http://schemas.microsoft.com/office/powerpoint/2010/main" val="1467066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ctrTitle"/>
          </p:nvPr>
        </p:nvSpPr>
        <p:spPr>
          <a:xfrm flipH="1">
            <a:off x="2260329" y="1802916"/>
            <a:ext cx="6471840" cy="1921200"/>
          </a:xfrm>
          <a:prstGeom prst="rect">
            <a:avLst/>
          </a:prstGeom>
        </p:spPr>
        <p:txBody>
          <a:bodyPr spcFirstLastPara="1" wrap="square" lIns="91425" tIns="91425" rIns="91425" bIns="91425" anchor="ctr" anchorCtr="0">
            <a:noAutofit/>
          </a:bodyPr>
          <a:lstStyle/>
          <a:p>
            <a:pPr lvl="0"/>
            <a:r>
              <a:rPr lang="en-MY" dirty="0"/>
              <a:t>DISCUSSION</a:t>
            </a:r>
            <a:endParaRPr dirty="0"/>
          </a:p>
        </p:txBody>
      </p:sp>
      <p:cxnSp>
        <p:nvCxnSpPr>
          <p:cNvPr id="439" name="Google Shape;439;p46"/>
          <p:cNvCxnSpPr/>
          <p:nvPr/>
        </p:nvCxnSpPr>
        <p:spPr>
          <a:xfrm>
            <a:off x="2162075" y="-35700"/>
            <a:ext cx="0" cy="23826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047434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4" name="Google Shape;374;p41"/>
          <p:cNvCxnSpPr>
            <a:cxnSpLocks/>
          </p:cNvCxnSpPr>
          <p:nvPr/>
        </p:nvCxnSpPr>
        <p:spPr>
          <a:xfrm flipH="1">
            <a:off x="-48642" y="2148175"/>
            <a:ext cx="1766879" cy="0"/>
          </a:xfrm>
          <a:prstGeom prst="straightConnector1">
            <a:avLst/>
          </a:prstGeom>
          <a:noFill/>
          <a:ln w="9525" cap="flat" cmpd="sng">
            <a:solidFill>
              <a:schemeClr val="dk1"/>
            </a:solidFill>
            <a:prstDash val="solid"/>
            <a:round/>
            <a:headEnd type="none" w="med" len="med"/>
            <a:tailEnd type="none" w="med" len="med"/>
          </a:ln>
        </p:spPr>
      </p:cxnSp>
      <p:sp>
        <p:nvSpPr>
          <p:cNvPr id="376" name="Google Shape;376;p41"/>
          <p:cNvSpPr txBox="1">
            <a:spLocks noGrp="1"/>
          </p:cNvSpPr>
          <p:nvPr>
            <p:ph type="ctrTitle"/>
          </p:nvPr>
        </p:nvSpPr>
        <p:spPr>
          <a:xfrm>
            <a:off x="1964850" y="236438"/>
            <a:ext cx="5214300" cy="946200"/>
          </a:xfrm>
          <a:prstGeom prst="rect">
            <a:avLst/>
          </a:prstGeom>
        </p:spPr>
        <p:txBody>
          <a:bodyPr spcFirstLastPara="1" wrap="square" lIns="91425" tIns="91425" rIns="91425" bIns="91425" anchor="t" anchorCtr="0">
            <a:noAutofit/>
          </a:bodyPr>
          <a:lstStyle/>
          <a:p>
            <a:pPr lvl="0"/>
            <a:r>
              <a:rPr lang="en-US" dirty="0">
                <a:solidFill>
                  <a:schemeClr val="dk2"/>
                </a:solidFill>
              </a:rPr>
              <a:t>DISCUSSION </a:t>
            </a:r>
            <a:endParaRPr dirty="0">
              <a:solidFill>
                <a:schemeClr val="dk2"/>
              </a:solidFill>
            </a:endParaRPr>
          </a:p>
        </p:txBody>
      </p:sp>
      <p:sp>
        <p:nvSpPr>
          <p:cNvPr id="377" name="Google Shape;377;p41"/>
          <p:cNvSpPr/>
          <p:nvPr/>
        </p:nvSpPr>
        <p:spPr>
          <a:xfrm rot="5400000">
            <a:off x="2721288" y="-59887"/>
            <a:ext cx="3963898" cy="5970000"/>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1867085" y="946268"/>
            <a:ext cx="5672301" cy="3891819"/>
          </a:xfrm>
          <a:prstGeom prst="rect">
            <a:avLst/>
          </a:prstGeom>
        </p:spPr>
        <p:txBody>
          <a:bodyPr spcFirstLastPara="1" wrap="square" lIns="91425" tIns="91425" rIns="91425" bIns="91425" anchor="t" anchorCtr="0">
            <a:noAutofit/>
          </a:bodyPr>
          <a:lstStyle/>
          <a:p>
            <a:pPr marL="285750" lvl="0" indent="-285750" algn="just">
              <a:spcAft>
                <a:spcPts val="800"/>
              </a:spcAft>
              <a:buFont typeface="Arial" panose="020B0604020202020204" pitchFamily="34" charset="0"/>
              <a:buChar char="•"/>
            </a:pPr>
            <a:r>
              <a:rPr lang="en-US" sz="1200" dirty="0">
                <a:solidFill>
                  <a:schemeClr val="lt2"/>
                </a:solidFill>
              </a:rPr>
              <a:t>Findings above is somewhat different from what was suggested in the research. According to past studies on e-commerce and online profiles, more information provided is often associated with higher perceived trustworthiness (Hancock, Toma, and Ellison, 2007). </a:t>
            </a:r>
          </a:p>
          <a:p>
            <a:pPr marL="285750" lvl="0" indent="-285750" algn="just">
              <a:spcAft>
                <a:spcPts val="800"/>
              </a:spcAft>
              <a:buFont typeface="Arial" panose="020B0604020202020204" pitchFamily="34" charset="0"/>
              <a:buChar char="•"/>
            </a:pPr>
            <a:r>
              <a:rPr lang="en-US" sz="1200" dirty="0">
                <a:solidFill>
                  <a:schemeClr val="lt2"/>
                </a:solidFill>
              </a:rPr>
              <a:t>It is unexpected to see that such verification items have negative impact on the growth of the Airbnb hosts’ new reviews. Despite having lesser importance, Airbnb hosts that provide a personal photo are more likely to have higher number of new reviews. </a:t>
            </a:r>
          </a:p>
          <a:p>
            <a:pPr marL="285750" lvl="0" indent="-285750" algn="just">
              <a:spcAft>
                <a:spcPts val="800"/>
              </a:spcAft>
              <a:buFont typeface="Arial" panose="020B0604020202020204" pitchFamily="34" charset="0"/>
              <a:buChar char="•"/>
            </a:pPr>
            <a:r>
              <a:rPr lang="en-US" sz="1200" dirty="0">
                <a:solidFill>
                  <a:schemeClr val="lt2"/>
                </a:solidFill>
              </a:rPr>
              <a:t>Such contradicting findings resonates with research evidence that suggests that individuals often trust people that they can relate to or are similar to them (Koh, Li, </a:t>
            </a:r>
            <a:r>
              <a:rPr lang="en-US" sz="1200" dirty="0" err="1">
                <a:solidFill>
                  <a:schemeClr val="lt2"/>
                </a:solidFill>
              </a:rPr>
              <a:t>Livan</a:t>
            </a:r>
            <a:r>
              <a:rPr lang="en-US" sz="1200" dirty="0">
                <a:solidFill>
                  <a:schemeClr val="lt2"/>
                </a:solidFill>
              </a:rPr>
              <a:t>, and Capra, 2019).</a:t>
            </a:r>
          </a:p>
          <a:p>
            <a:pPr marL="742950" lvl="1" indent="-285750" algn="just">
              <a:spcAft>
                <a:spcPts val="800"/>
              </a:spcAft>
              <a:buFont typeface="Arial" panose="020B0604020202020204" pitchFamily="34" charset="0"/>
              <a:buChar char="•"/>
            </a:pPr>
            <a:r>
              <a:rPr lang="en-US" sz="1200" dirty="0">
                <a:solidFill>
                  <a:schemeClr val="lt2"/>
                </a:solidFill>
              </a:rPr>
              <a:t>In fact, some studies have also suggested that having information such as pictures or videos can increase the social presence that is often lacking in most sharing accommodation. In turn, the increased presence can improve the level of perceived trustworthiness of the hosts (</a:t>
            </a:r>
            <a:r>
              <a:rPr lang="en-US" sz="1200" dirty="0" err="1">
                <a:solidFill>
                  <a:schemeClr val="lt2"/>
                </a:solidFill>
              </a:rPr>
              <a:t>Hassanein</a:t>
            </a:r>
            <a:r>
              <a:rPr lang="en-US" sz="1200" dirty="0">
                <a:solidFill>
                  <a:schemeClr val="lt2"/>
                </a:solidFill>
              </a:rPr>
              <a:t> et al, 2009). </a:t>
            </a:r>
          </a:p>
          <a:p>
            <a:pPr marL="285750" indent="-285750" algn="just">
              <a:spcAft>
                <a:spcPts val="800"/>
              </a:spcAft>
              <a:buFont typeface="Arial" panose="020B0604020202020204" pitchFamily="34" charset="0"/>
              <a:buChar char="•"/>
            </a:pPr>
            <a:r>
              <a:rPr lang="en-US" sz="1200" dirty="0">
                <a:solidFill>
                  <a:schemeClr val="lt2"/>
                </a:solidFill>
              </a:rPr>
              <a:t>This has also contradicted the general perception that the guests make their purchase decision on the accommodation-related factors. Considering the findings above, it is important for the hosts to also allocate their attention in their profiles as well as the self-introduction. </a:t>
            </a:r>
          </a:p>
        </p:txBody>
      </p:sp>
    </p:spTree>
    <p:extLst>
      <p:ext uri="{BB962C8B-B14F-4D97-AF65-F5344CB8AC3E}">
        <p14:creationId xmlns:p14="http://schemas.microsoft.com/office/powerpoint/2010/main" val="4171324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ctrTitle"/>
          </p:nvPr>
        </p:nvSpPr>
        <p:spPr>
          <a:xfrm flipH="1">
            <a:off x="2260329" y="1802916"/>
            <a:ext cx="6471840" cy="1921200"/>
          </a:xfrm>
          <a:prstGeom prst="rect">
            <a:avLst/>
          </a:prstGeom>
        </p:spPr>
        <p:txBody>
          <a:bodyPr spcFirstLastPara="1" wrap="square" lIns="91425" tIns="91425" rIns="91425" bIns="91425" anchor="ctr" anchorCtr="0">
            <a:noAutofit/>
          </a:bodyPr>
          <a:lstStyle/>
          <a:p>
            <a:pPr lvl="0"/>
            <a:r>
              <a:rPr lang="en-MY" dirty="0"/>
              <a:t>RECOMMENDATIONS</a:t>
            </a:r>
            <a:endParaRPr dirty="0"/>
          </a:p>
        </p:txBody>
      </p:sp>
      <p:cxnSp>
        <p:nvCxnSpPr>
          <p:cNvPr id="439" name="Google Shape;439;p46"/>
          <p:cNvCxnSpPr/>
          <p:nvPr/>
        </p:nvCxnSpPr>
        <p:spPr>
          <a:xfrm>
            <a:off x="2162075" y="-35700"/>
            <a:ext cx="0" cy="23826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9575609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374" name="Google Shape;374;p41"/>
          <p:cNvCxnSpPr>
            <a:cxnSpLocks/>
          </p:cNvCxnSpPr>
          <p:nvPr/>
        </p:nvCxnSpPr>
        <p:spPr>
          <a:xfrm flipH="1">
            <a:off x="-48640" y="2148175"/>
            <a:ext cx="1543510" cy="0"/>
          </a:xfrm>
          <a:prstGeom prst="straightConnector1">
            <a:avLst/>
          </a:prstGeom>
          <a:noFill/>
          <a:ln w="9525" cap="flat" cmpd="sng">
            <a:solidFill>
              <a:schemeClr val="dk1"/>
            </a:solidFill>
            <a:prstDash val="solid"/>
            <a:round/>
            <a:headEnd type="none" w="med" len="med"/>
            <a:tailEnd type="none" w="med" len="med"/>
          </a:ln>
        </p:spPr>
      </p:cxnSp>
      <p:sp>
        <p:nvSpPr>
          <p:cNvPr id="376" name="Google Shape;376;p41"/>
          <p:cNvSpPr txBox="1">
            <a:spLocks noGrp="1"/>
          </p:cNvSpPr>
          <p:nvPr>
            <p:ph type="ctrTitle"/>
          </p:nvPr>
        </p:nvSpPr>
        <p:spPr>
          <a:xfrm>
            <a:off x="1964850" y="145696"/>
            <a:ext cx="5214300" cy="946200"/>
          </a:xfrm>
          <a:prstGeom prst="rect">
            <a:avLst/>
          </a:prstGeom>
        </p:spPr>
        <p:txBody>
          <a:bodyPr spcFirstLastPara="1" wrap="square" lIns="91425" tIns="91425" rIns="91425" bIns="91425" anchor="t" anchorCtr="0">
            <a:noAutofit/>
          </a:bodyPr>
          <a:lstStyle/>
          <a:p>
            <a:pPr lvl="0"/>
            <a:r>
              <a:rPr lang="en-US" dirty="0">
                <a:solidFill>
                  <a:schemeClr val="dk2"/>
                </a:solidFill>
              </a:rPr>
              <a:t>RECOMMENDATIONS</a:t>
            </a:r>
            <a:endParaRPr dirty="0">
              <a:solidFill>
                <a:schemeClr val="dk2"/>
              </a:solidFill>
            </a:endParaRPr>
          </a:p>
        </p:txBody>
      </p:sp>
      <p:sp>
        <p:nvSpPr>
          <p:cNvPr id="377" name="Google Shape;377;p41"/>
          <p:cNvSpPr/>
          <p:nvPr/>
        </p:nvSpPr>
        <p:spPr>
          <a:xfrm rot="5400000">
            <a:off x="2848465" y="-599726"/>
            <a:ext cx="4306745" cy="7013935"/>
          </a:xfrm>
          <a:prstGeom prst="snip1Rect">
            <a:avLst>
              <a:gd name="adj"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txBox="1">
            <a:spLocks noGrp="1"/>
          </p:cNvSpPr>
          <p:nvPr>
            <p:ph type="subTitle" idx="1"/>
          </p:nvPr>
        </p:nvSpPr>
        <p:spPr>
          <a:xfrm>
            <a:off x="1615800" y="753869"/>
            <a:ext cx="6341575" cy="3891819"/>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200" dirty="0">
                <a:solidFill>
                  <a:schemeClr val="lt2"/>
                </a:solidFill>
              </a:rPr>
              <a:t>Not all type of topics can have a favorable effect in encouraging the formation of trust among the potential guests. </a:t>
            </a:r>
          </a:p>
          <a:p>
            <a:pPr marL="285750" lvl="0" indent="-285750" algn="just">
              <a:spcBef>
                <a:spcPts val="800"/>
              </a:spcBef>
              <a:buFont typeface="Arial" panose="020B0604020202020204" pitchFamily="34" charset="0"/>
              <a:buChar char="•"/>
            </a:pPr>
            <a:r>
              <a:rPr lang="en-US" sz="1200" dirty="0">
                <a:solidFill>
                  <a:schemeClr val="lt2"/>
                </a:solidFill>
              </a:rPr>
              <a:t>The list of topics that have a negative impact are:</a:t>
            </a:r>
          </a:p>
          <a:p>
            <a:pPr marL="742950" lvl="1" indent="-285750" algn="just">
              <a:buFont typeface="Arial" panose="020B0604020202020204" pitchFamily="34" charset="0"/>
              <a:buChar char="•"/>
            </a:pPr>
            <a:r>
              <a:rPr lang="en-US" sz="1000" dirty="0">
                <a:solidFill>
                  <a:schemeClr val="lt2"/>
                </a:solidFill>
              </a:rPr>
              <a:t>Life experience</a:t>
            </a:r>
          </a:p>
          <a:p>
            <a:pPr marL="742950" lvl="1" indent="-285750" algn="just">
              <a:buFont typeface="Arial" panose="020B0604020202020204" pitchFamily="34" charset="0"/>
              <a:buChar char="•"/>
            </a:pPr>
            <a:r>
              <a:rPr lang="en-US" sz="1000" dirty="0">
                <a:solidFill>
                  <a:schemeClr val="lt2"/>
                </a:solidFill>
              </a:rPr>
              <a:t>Personal beliefs</a:t>
            </a:r>
          </a:p>
          <a:p>
            <a:pPr marL="742950" lvl="1" indent="-285750" algn="just">
              <a:buFont typeface="Arial" panose="020B0604020202020204" pitchFamily="34" charset="0"/>
              <a:buChar char="•"/>
            </a:pPr>
            <a:r>
              <a:rPr lang="en-US" sz="1000" dirty="0">
                <a:solidFill>
                  <a:schemeClr val="lt2"/>
                </a:solidFill>
              </a:rPr>
              <a:t>Cultural background</a:t>
            </a:r>
          </a:p>
          <a:p>
            <a:pPr marL="285750" lvl="0" indent="-285750" algn="just">
              <a:spcBef>
                <a:spcPts val="800"/>
              </a:spcBef>
              <a:buFont typeface="Arial" panose="020B0604020202020204" pitchFamily="34" charset="0"/>
              <a:buChar char="•"/>
            </a:pPr>
            <a:r>
              <a:rPr lang="en-US" sz="1200" dirty="0">
                <a:solidFill>
                  <a:schemeClr val="lt2"/>
                </a:solidFill>
              </a:rPr>
              <a:t>Meanwhile, the type of topics that were found to have a positive impact on the likelihood of the Airbnb hosts receiving high amount of new reviews are:</a:t>
            </a:r>
          </a:p>
          <a:p>
            <a:pPr marL="742950" lvl="1" indent="-285750" algn="just">
              <a:buFont typeface="Arial" panose="020B0604020202020204" pitchFamily="34" charset="0"/>
              <a:buChar char="•"/>
            </a:pPr>
            <a:r>
              <a:rPr lang="en-US" sz="1000" dirty="0">
                <a:solidFill>
                  <a:schemeClr val="lt2"/>
                </a:solidFill>
              </a:rPr>
              <a:t>Hosting experience</a:t>
            </a:r>
          </a:p>
          <a:p>
            <a:pPr marL="742950" lvl="1" indent="-285750" algn="just">
              <a:buFont typeface="Arial" panose="020B0604020202020204" pitchFamily="34" charset="0"/>
              <a:buChar char="•"/>
            </a:pPr>
            <a:r>
              <a:rPr lang="en-US" sz="1000" dirty="0">
                <a:solidFill>
                  <a:schemeClr val="lt2"/>
                </a:solidFill>
              </a:rPr>
              <a:t>Travel experience</a:t>
            </a:r>
          </a:p>
          <a:p>
            <a:pPr marL="742950" lvl="1" indent="-285750" algn="just">
              <a:buFont typeface="Arial" panose="020B0604020202020204" pitchFamily="34" charset="0"/>
              <a:buChar char="•"/>
            </a:pPr>
            <a:r>
              <a:rPr lang="en-US" sz="1000" dirty="0">
                <a:solidFill>
                  <a:schemeClr val="lt2"/>
                </a:solidFill>
              </a:rPr>
              <a:t>Personal interest</a:t>
            </a:r>
          </a:p>
          <a:p>
            <a:pPr marL="742950" lvl="1" indent="-285750" algn="just">
              <a:buFont typeface="Arial" panose="020B0604020202020204" pitchFamily="34" charset="0"/>
              <a:buChar char="•"/>
            </a:pPr>
            <a:r>
              <a:rPr lang="en-US" sz="1000" dirty="0">
                <a:solidFill>
                  <a:schemeClr val="lt2"/>
                </a:solidFill>
              </a:rPr>
              <a:t>Warmth</a:t>
            </a:r>
          </a:p>
          <a:p>
            <a:pPr marL="742950" lvl="1" indent="-285750" algn="just">
              <a:buFont typeface="Arial" panose="020B0604020202020204" pitchFamily="34" charset="0"/>
              <a:buChar char="•"/>
            </a:pPr>
            <a:r>
              <a:rPr lang="en-US" sz="1000" dirty="0">
                <a:solidFill>
                  <a:schemeClr val="lt2"/>
                </a:solidFill>
              </a:rPr>
              <a:t>Amenities offered</a:t>
            </a:r>
          </a:p>
          <a:p>
            <a:pPr marL="742950" lvl="1" indent="-285750" algn="just">
              <a:buFont typeface="Arial" panose="020B0604020202020204" pitchFamily="34" charset="0"/>
              <a:buChar char="•"/>
            </a:pPr>
            <a:r>
              <a:rPr lang="en-US" sz="1000" dirty="0">
                <a:solidFill>
                  <a:schemeClr val="lt2"/>
                </a:solidFill>
              </a:rPr>
              <a:t>Service</a:t>
            </a:r>
          </a:p>
          <a:p>
            <a:pPr marL="742950" lvl="1" indent="-285750" algn="just">
              <a:buFont typeface="Arial" panose="020B0604020202020204" pitchFamily="34" charset="0"/>
              <a:buChar char="•"/>
            </a:pPr>
            <a:r>
              <a:rPr lang="en-US" sz="1000" dirty="0">
                <a:solidFill>
                  <a:schemeClr val="lt2"/>
                </a:solidFill>
              </a:rPr>
              <a:t>Accommodation view</a:t>
            </a:r>
          </a:p>
          <a:p>
            <a:pPr marL="285750" lvl="0" indent="-285750" algn="just">
              <a:spcBef>
                <a:spcPts val="800"/>
              </a:spcBef>
              <a:buFont typeface="Arial" panose="020B0604020202020204" pitchFamily="34" charset="0"/>
              <a:buChar char="•"/>
            </a:pPr>
            <a:r>
              <a:rPr lang="en-US" sz="1200" dirty="0">
                <a:solidFill>
                  <a:schemeClr val="lt2"/>
                </a:solidFill>
              </a:rPr>
              <a:t>The guests may interpret wide experience in hosting and travelling may positively contribute to the hosts’ abilities in creating hospitable environment for the guests</a:t>
            </a:r>
          </a:p>
          <a:p>
            <a:pPr marL="285750" lvl="0" indent="-285750" algn="just">
              <a:spcBef>
                <a:spcPts val="800"/>
              </a:spcBef>
              <a:buFont typeface="Arial" panose="020B0604020202020204" pitchFamily="34" charset="0"/>
              <a:buChar char="•"/>
            </a:pPr>
            <a:r>
              <a:rPr lang="en-US" sz="1200" dirty="0">
                <a:solidFill>
                  <a:schemeClr val="lt2"/>
                </a:solidFill>
              </a:rPr>
              <a:t>The word count is also found to be relatively important in predicting the likelihood of the hosts receiving high number of new reviews. Particularly, higher number of word count was found to increase the likelihood of the hosts receiving higher number of new reviews. </a:t>
            </a:r>
          </a:p>
          <a:p>
            <a:pPr marL="742950" lvl="1" indent="-285750" algn="just">
              <a:buFont typeface="Arial" panose="020B0604020202020204" pitchFamily="34" charset="0"/>
              <a:buChar char="•"/>
            </a:pPr>
            <a:r>
              <a:rPr lang="en-US" sz="1000" dirty="0">
                <a:solidFill>
                  <a:schemeClr val="lt2"/>
                </a:solidFill>
              </a:rPr>
              <a:t>findings above have suggested that disclosing more information is not entirely helpful. Rather, disclosing more on the right type of information is the key in encouraging the level of perceived trustworthiness among the guests. </a:t>
            </a:r>
          </a:p>
        </p:txBody>
      </p:sp>
    </p:spTree>
    <p:extLst>
      <p:ext uri="{BB962C8B-B14F-4D97-AF65-F5344CB8AC3E}">
        <p14:creationId xmlns:p14="http://schemas.microsoft.com/office/powerpoint/2010/main" val="1511478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ctrTitle"/>
          </p:nvPr>
        </p:nvSpPr>
        <p:spPr>
          <a:xfrm flipH="1">
            <a:off x="2260329" y="1802916"/>
            <a:ext cx="647184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LIMITATIONS</a:t>
            </a:r>
            <a:br>
              <a:rPr lang="en-MY" dirty="0"/>
            </a:br>
            <a:r>
              <a:rPr lang="en-MY" dirty="0"/>
              <a:t>AND FUTURE IMPLICATIONS</a:t>
            </a:r>
            <a:endParaRPr dirty="0"/>
          </a:p>
        </p:txBody>
      </p:sp>
      <p:cxnSp>
        <p:nvCxnSpPr>
          <p:cNvPr id="439" name="Google Shape;439;p46"/>
          <p:cNvCxnSpPr/>
          <p:nvPr/>
        </p:nvCxnSpPr>
        <p:spPr>
          <a:xfrm>
            <a:off x="2162075" y="-35700"/>
            <a:ext cx="0" cy="23826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138529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ctrTitle"/>
          </p:nvPr>
        </p:nvSpPr>
        <p:spPr>
          <a:xfrm>
            <a:off x="1954069" y="70567"/>
            <a:ext cx="6749554" cy="946200"/>
          </a:xfrm>
          <a:prstGeom prst="rect">
            <a:avLst/>
          </a:prstGeom>
        </p:spPr>
        <p:txBody>
          <a:bodyPr spcFirstLastPara="1" wrap="square" lIns="91425" tIns="91425" rIns="91425" bIns="91425" anchor="t" anchorCtr="0">
            <a:noAutofit/>
          </a:bodyPr>
          <a:lstStyle/>
          <a:p>
            <a:pPr lvl="0"/>
            <a:r>
              <a:rPr lang="en-MY" dirty="0"/>
              <a:t>Limitations and future implications</a:t>
            </a:r>
            <a:endParaRPr dirty="0">
              <a:solidFill>
                <a:schemeClr val="dk2"/>
              </a:solidFill>
            </a:endParaRPr>
          </a:p>
        </p:txBody>
      </p:sp>
      <p:cxnSp>
        <p:nvCxnSpPr>
          <p:cNvPr id="253" name="Google Shape;253;p37"/>
          <p:cNvCxnSpPr>
            <a:cxnSpLocks/>
            <a:endCxn id="260" idx="1"/>
          </p:cNvCxnSpPr>
          <p:nvPr/>
        </p:nvCxnSpPr>
        <p:spPr>
          <a:xfrm flipH="1" flipV="1">
            <a:off x="6595542" y="1079963"/>
            <a:ext cx="4628794" cy="4672"/>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37"/>
          <p:cNvCxnSpPr/>
          <p:nvPr/>
        </p:nvCxnSpPr>
        <p:spPr>
          <a:xfrm rot="10800000">
            <a:off x="6595542" y="1954526"/>
            <a:ext cx="26163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7"/>
          <p:cNvCxnSpPr>
            <a:cxnSpLocks/>
          </p:cNvCxnSpPr>
          <p:nvPr/>
        </p:nvCxnSpPr>
        <p:spPr>
          <a:xfrm flipH="1">
            <a:off x="7890992" y="3039467"/>
            <a:ext cx="1320850" cy="0"/>
          </a:xfrm>
          <a:prstGeom prst="straightConnector1">
            <a:avLst/>
          </a:prstGeom>
          <a:noFill/>
          <a:ln w="9525" cap="flat" cmpd="sng">
            <a:solidFill>
              <a:schemeClr val="dk1"/>
            </a:solidFill>
            <a:prstDash val="solid"/>
            <a:round/>
            <a:headEnd type="none" w="med" len="med"/>
            <a:tailEnd type="none" w="med" len="med"/>
          </a:ln>
        </p:spPr>
      </p:cxnSp>
      <p:sp>
        <p:nvSpPr>
          <p:cNvPr id="256" name="Google Shape;256;p37"/>
          <p:cNvSpPr txBox="1">
            <a:spLocks noGrp="1"/>
          </p:cNvSpPr>
          <p:nvPr>
            <p:ph type="title" idx="2"/>
          </p:nvPr>
        </p:nvSpPr>
        <p:spPr>
          <a:xfrm>
            <a:off x="1459440" y="692388"/>
            <a:ext cx="1573645"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1</a:t>
            </a:r>
            <a:endParaRPr dirty="0">
              <a:solidFill>
                <a:schemeClr val="dk2"/>
              </a:solidFill>
            </a:endParaRPr>
          </a:p>
        </p:txBody>
      </p:sp>
      <p:sp>
        <p:nvSpPr>
          <p:cNvPr id="257" name="Google Shape;257;p37"/>
          <p:cNvSpPr txBox="1">
            <a:spLocks noGrp="1"/>
          </p:cNvSpPr>
          <p:nvPr>
            <p:ph type="title" idx="3"/>
          </p:nvPr>
        </p:nvSpPr>
        <p:spPr>
          <a:xfrm>
            <a:off x="2151235" y="1654905"/>
            <a:ext cx="17637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2</a:t>
            </a:r>
            <a:endParaRPr dirty="0">
              <a:solidFill>
                <a:schemeClr val="dk2"/>
              </a:solidFill>
            </a:endParaRPr>
          </a:p>
        </p:txBody>
      </p:sp>
      <p:sp>
        <p:nvSpPr>
          <p:cNvPr id="258" name="Google Shape;258;p37"/>
          <p:cNvSpPr txBox="1">
            <a:spLocks noGrp="1"/>
          </p:cNvSpPr>
          <p:nvPr>
            <p:ph type="title" idx="5"/>
          </p:nvPr>
        </p:nvSpPr>
        <p:spPr>
          <a:xfrm>
            <a:off x="2433042" y="2967221"/>
            <a:ext cx="17952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3</a:t>
            </a:r>
            <a:endParaRPr dirty="0">
              <a:solidFill>
                <a:schemeClr val="dk2"/>
              </a:solidFill>
            </a:endParaRPr>
          </a:p>
        </p:txBody>
      </p:sp>
      <p:sp>
        <p:nvSpPr>
          <p:cNvPr id="259" name="Google Shape;259;p37"/>
          <p:cNvSpPr/>
          <p:nvPr/>
        </p:nvSpPr>
        <p:spPr>
          <a:xfrm>
            <a:off x="3235917" y="640988"/>
            <a:ext cx="3359625" cy="899495"/>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txBox="1">
            <a:spLocks noGrp="1"/>
          </p:cNvSpPr>
          <p:nvPr>
            <p:ph type="subTitle" idx="1"/>
          </p:nvPr>
        </p:nvSpPr>
        <p:spPr>
          <a:xfrm flipH="1">
            <a:off x="3330642" y="911513"/>
            <a:ext cx="3264900" cy="336900"/>
          </a:xfrm>
          <a:prstGeom prst="rect">
            <a:avLst/>
          </a:prstGeom>
        </p:spPr>
        <p:txBody>
          <a:bodyPr spcFirstLastPara="1" wrap="square" lIns="91425" tIns="91425" rIns="91425" bIns="91425" anchor="ctr" anchorCtr="0">
            <a:noAutofit/>
          </a:bodyPr>
          <a:lstStyle/>
          <a:p>
            <a:pPr marL="0" lvl="0" indent="0"/>
            <a:r>
              <a:rPr lang="en-US" dirty="0"/>
              <a:t>Regression model has produced interesting findings where the model has shown better performance on the testing dataset. </a:t>
            </a:r>
          </a:p>
        </p:txBody>
      </p:sp>
      <p:sp>
        <p:nvSpPr>
          <p:cNvPr id="261" name="Google Shape;261;p37"/>
          <p:cNvSpPr/>
          <p:nvPr/>
        </p:nvSpPr>
        <p:spPr>
          <a:xfrm>
            <a:off x="4062151" y="1698018"/>
            <a:ext cx="2533391" cy="787074"/>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4366742" y="2642627"/>
            <a:ext cx="3536950" cy="2208766"/>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txBox="1">
            <a:spLocks noGrp="1"/>
          </p:cNvSpPr>
          <p:nvPr>
            <p:ph type="subTitle" idx="4"/>
          </p:nvPr>
        </p:nvSpPr>
        <p:spPr>
          <a:xfrm flipH="1">
            <a:off x="4123440" y="1666876"/>
            <a:ext cx="2397473" cy="336900"/>
          </a:xfrm>
          <a:prstGeom prst="rect">
            <a:avLst/>
          </a:prstGeom>
        </p:spPr>
        <p:txBody>
          <a:bodyPr spcFirstLastPara="1" wrap="square" lIns="91425" tIns="91425" rIns="91425" bIns="91425" anchor="t" anchorCtr="0">
            <a:noAutofit/>
          </a:bodyPr>
          <a:lstStyle/>
          <a:p>
            <a:pPr marL="0" lvl="0" indent="0"/>
            <a:r>
              <a:rPr lang="en-US" dirty="0"/>
              <a:t>Although unusual, this pattern has been associated with underfitting (Van der Aalst et al., 2010). </a:t>
            </a:r>
          </a:p>
        </p:txBody>
      </p:sp>
      <p:sp>
        <p:nvSpPr>
          <p:cNvPr id="264" name="Google Shape;264;p37"/>
          <p:cNvSpPr txBox="1">
            <a:spLocks noGrp="1"/>
          </p:cNvSpPr>
          <p:nvPr>
            <p:ph type="subTitle" idx="6"/>
          </p:nvPr>
        </p:nvSpPr>
        <p:spPr>
          <a:xfrm flipH="1">
            <a:off x="4354042" y="2658409"/>
            <a:ext cx="3536950" cy="1372124"/>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Underfitting occurs when the model is unable to capture the amount of variance within the dataset.</a:t>
            </a:r>
          </a:p>
          <a:p>
            <a:pPr marL="628650" lvl="1" indent="-171450" algn="l">
              <a:buFont typeface="Arial" panose="020B0604020202020204" pitchFamily="34" charset="0"/>
              <a:buChar char="•"/>
            </a:pPr>
            <a:r>
              <a:rPr lang="en-US" dirty="0"/>
              <a:t>Study by Li and </a:t>
            </a:r>
            <a:r>
              <a:rPr lang="en-US" dirty="0" err="1"/>
              <a:t>Duan</a:t>
            </a:r>
            <a:r>
              <a:rPr lang="en-US" dirty="0"/>
              <a:t> (2009) have suggested a penalty method to overcome underfitting, which is a method that is similar to regularization.</a:t>
            </a:r>
          </a:p>
          <a:p>
            <a:pPr marL="628650" lvl="1" indent="-171450" algn="l">
              <a:buFont typeface="Arial" panose="020B0604020202020204" pitchFamily="34" charset="0"/>
              <a:buChar char="•"/>
            </a:pPr>
            <a:r>
              <a:rPr lang="en-US" dirty="0"/>
              <a:t>Alternatively, the early stopping method introduced by </a:t>
            </a:r>
            <a:r>
              <a:rPr lang="en-US" dirty="0" err="1"/>
              <a:t>Pretchelt</a:t>
            </a:r>
            <a:r>
              <a:rPr lang="en-US" dirty="0"/>
              <a:t> (1999) can also be used as a measure to overcome the issue of underfitting. The early stopping method involves the usage of a subset of the training dataset to identify the best number of learning iterations that produces best performance </a:t>
            </a:r>
          </a:p>
        </p:txBody>
      </p:sp>
    </p:spTree>
    <p:extLst>
      <p:ext uri="{BB962C8B-B14F-4D97-AF65-F5344CB8AC3E}">
        <p14:creationId xmlns:p14="http://schemas.microsoft.com/office/powerpoint/2010/main" val="1471742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2635950" y="154510"/>
            <a:ext cx="3867300" cy="16270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MY" dirty="0">
                <a:solidFill>
                  <a:schemeClr val="dk2"/>
                </a:solidFill>
              </a:rPr>
              <a:t>INTRODUCTION</a:t>
            </a:r>
            <a:endParaRPr sz="2800" dirty="0">
              <a:solidFill>
                <a:schemeClr val="dk2"/>
              </a:solidFill>
            </a:endParaRPr>
          </a:p>
        </p:txBody>
      </p:sp>
      <p:sp>
        <p:nvSpPr>
          <p:cNvPr id="184" name="Google Shape;184;p32"/>
          <p:cNvSpPr txBox="1">
            <a:spLocks noGrp="1"/>
          </p:cNvSpPr>
          <p:nvPr>
            <p:ph type="subTitle" idx="1"/>
          </p:nvPr>
        </p:nvSpPr>
        <p:spPr>
          <a:xfrm>
            <a:off x="2457150" y="1863953"/>
            <a:ext cx="4224900" cy="1784400"/>
          </a:xfrm>
          <a:prstGeom prst="rect">
            <a:avLst/>
          </a:prstGeom>
        </p:spPr>
        <p:txBody>
          <a:bodyPr spcFirstLastPara="1" wrap="square" lIns="91425" tIns="91425" rIns="91425" bIns="91425" anchor="t" anchorCtr="0">
            <a:noAutofit/>
          </a:bodyPr>
          <a:lstStyle/>
          <a:p>
            <a:pPr marL="171450" lvl="0" indent="-171450" algn="l">
              <a:spcAft>
                <a:spcPts val="800"/>
              </a:spcAft>
              <a:buFont typeface="Arial" panose="020B0604020202020204" pitchFamily="34" charset="0"/>
              <a:buChar char="•"/>
            </a:pPr>
            <a:r>
              <a:rPr lang="en-US" sz="1600" dirty="0"/>
              <a:t>Sharing-accommodation was introduced and popularized by Airbnb in 2008. </a:t>
            </a:r>
          </a:p>
          <a:p>
            <a:pPr marL="171450" lvl="0" indent="-171450" algn="l">
              <a:spcAft>
                <a:spcPts val="800"/>
              </a:spcAft>
              <a:buFont typeface="Arial" panose="020B0604020202020204" pitchFamily="34" charset="0"/>
              <a:buChar char="•"/>
            </a:pPr>
            <a:r>
              <a:rPr lang="en-US" sz="1600" dirty="0"/>
              <a:t>The success of sharing accommodation depends heavily on the feeling of trust from both the hosts and guests. </a:t>
            </a:r>
          </a:p>
          <a:p>
            <a:pPr marL="628650" lvl="1" indent="-171450">
              <a:buFont typeface="Arial" panose="020B0604020202020204" pitchFamily="34" charset="0"/>
              <a:buChar char="•"/>
            </a:pPr>
            <a:r>
              <a:rPr lang="en-US" sz="1600" dirty="0"/>
              <a:t>The feeling of trust between the hosts and guests that both parties will adhere to the regulations and fulfil their promises. </a:t>
            </a:r>
          </a:p>
        </p:txBody>
      </p:sp>
      <p:cxnSp>
        <p:nvCxnSpPr>
          <p:cNvPr id="185" name="Google Shape;185;p32"/>
          <p:cNvCxnSpPr/>
          <p:nvPr/>
        </p:nvCxnSpPr>
        <p:spPr>
          <a:xfrm>
            <a:off x="4569600" y="968027"/>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32"/>
          <p:cNvCxnSpPr/>
          <p:nvPr/>
        </p:nvCxnSpPr>
        <p:spPr>
          <a:xfrm>
            <a:off x="-4800" y="4288612"/>
            <a:ext cx="457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ctrTitle"/>
          </p:nvPr>
        </p:nvSpPr>
        <p:spPr>
          <a:xfrm>
            <a:off x="1954069" y="61753"/>
            <a:ext cx="6749554" cy="946200"/>
          </a:xfrm>
          <a:prstGeom prst="rect">
            <a:avLst/>
          </a:prstGeom>
        </p:spPr>
        <p:txBody>
          <a:bodyPr spcFirstLastPara="1" wrap="square" lIns="91425" tIns="91425" rIns="91425" bIns="91425" anchor="t" anchorCtr="0">
            <a:noAutofit/>
          </a:bodyPr>
          <a:lstStyle/>
          <a:p>
            <a:pPr lvl="0"/>
            <a:r>
              <a:rPr lang="en-MY" dirty="0"/>
              <a:t>Limitations and future implications</a:t>
            </a:r>
            <a:endParaRPr dirty="0">
              <a:solidFill>
                <a:schemeClr val="dk2"/>
              </a:solidFill>
            </a:endParaRPr>
          </a:p>
        </p:txBody>
      </p:sp>
      <p:cxnSp>
        <p:nvCxnSpPr>
          <p:cNvPr id="253" name="Google Shape;253;p37"/>
          <p:cNvCxnSpPr>
            <a:cxnSpLocks/>
            <a:endCxn id="260" idx="1"/>
          </p:cNvCxnSpPr>
          <p:nvPr/>
        </p:nvCxnSpPr>
        <p:spPr>
          <a:xfrm flipH="1" flipV="1">
            <a:off x="6595542" y="1079963"/>
            <a:ext cx="4628794" cy="4672"/>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37"/>
          <p:cNvCxnSpPr/>
          <p:nvPr/>
        </p:nvCxnSpPr>
        <p:spPr>
          <a:xfrm rot="10800000">
            <a:off x="6595542" y="1954526"/>
            <a:ext cx="26163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7"/>
          <p:cNvCxnSpPr>
            <a:cxnSpLocks/>
          </p:cNvCxnSpPr>
          <p:nvPr/>
        </p:nvCxnSpPr>
        <p:spPr>
          <a:xfrm flipH="1" flipV="1">
            <a:off x="7708900" y="3381540"/>
            <a:ext cx="1502942" cy="2"/>
          </a:xfrm>
          <a:prstGeom prst="straightConnector1">
            <a:avLst/>
          </a:prstGeom>
          <a:noFill/>
          <a:ln w="9525" cap="flat" cmpd="sng">
            <a:solidFill>
              <a:schemeClr val="dk1"/>
            </a:solidFill>
            <a:prstDash val="solid"/>
            <a:round/>
            <a:headEnd type="none" w="med" len="med"/>
            <a:tailEnd type="none" w="med" len="med"/>
          </a:ln>
        </p:spPr>
      </p:cxnSp>
      <p:sp>
        <p:nvSpPr>
          <p:cNvPr id="256" name="Google Shape;256;p37"/>
          <p:cNvSpPr txBox="1">
            <a:spLocks noGrp="1"/>
          </p:cNvSpPr>
          <p:nvPr>
            <p:ph type="title" idx="2"/>
          </p:nvPr>
        </p:nvSpPr>
        <p:spPr>
          <a:xfrm>
            <a:off x="1459440" y="692388"/>
            <a:ext cx="1573645"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4</a:t>
            </a:r>
            <a:endParaRPr dirty="0">
              <a:solidFill>
                <a:schemeClr val="dk2"/>
              </a:solidFill>
            </a:endParaRPr>
          </a:p>
        </p:txBody>
      </p:sp>
      <p:sp>
        <p:nvSpPr>
          <p:cNvPr id="257" name="Google Shape;257;p37"/>
          <p:cNvSpPr txBox="1">
            <a:spLocks noGrp="1"/>
          </p:cNvSpPr>
          <p:nvPr>
            <p:ph type="title" idx="3"/>
          </p:nvPr>
        </p:nvSpPr>
        <p:spPr>
          <a:xfrm>
            <a:off x="2151235" y="1890308"/>
            <a:ext cx="17637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5</a:t>
            </a:r>
            <a:endParaRPr dirty="0">
              <a:solidFill>
                <a:schemeClr val="dk2"/>
              </a:solidFill>
            </a:endParaRPr>
          </a:p>
        </p:txBody>
      </p:sp>
      <p:sp>
        <p:nvSpPr>
          <p:cNvPr id="258" name="Google Shape;258;p37"/>
          <p:cNvSpPr txBox="1">
            <a:spLocks noGrp="1"/>
          </p:cNvSpPr>
          <p:nvPr>
            <p:ph type="title" idx="5"/>
          </p:nvPr>
        </p:nvSpPr>
        <p:spPr>
          <a:xfrm>
            <a:off x="2538742" y="3221449"/>
            <a:ext cx="17952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6</a:t>
            </a:r>
            <a:endParaRPr dirty="0">
              <a:solidFill>
                <a:schemeClr val="dk2"/>
              </a:solidFill>
            </a:endParaRPr>
          </a:p>
        </p:txBody>
      </p:sp>
      <p:sp>
        <p:nvSpPr>
          <p:cNvPr id="259" name="Google Shape;259;p37"/>
          <p:cNvSpPr/>
          <p:nvPr/>
        </p:nvSpPr>
        <p:spPr>
          <a:xfrm>
            <a:off x="3235917" y="640988"/>
            <a:ext cx="3359625" cy="899495"/>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txBox="1">
            <a:spLocks noGrp="1"/>
          </p:cNvSpPr>
          <p:nvPr>
            <p:ph type="subTitle" idx="1"/>
          </p:nvPr>
        </p:nvSpPr>
        <p:spPr>
          <a:xfrm flipH="1">
            <a:off x="3330642" y="911513"/>
            <a:ext cx="3264900" cy="336900"/>
          </a:xfrm>
          <a:prstGeom prst="rect">
            <a:avLst/>
          </a:prstGeom>
        </p:spPr>
        <p:txBody>
          <a:bodyPr spcFirstLastPara="1" wrap="square" lIns="91425" tIns="91425" rIns="91425" bIns="91425" anchor="ctr" anchorCtr="0">
            <a:noAutofit/>
          </a:bodyPr>
          <a:lstStyle/>
          <a:p>
            <a:pPr marL="0" lvl="0" indent="0"/>
            <a:r>
              <a:rPr lang="en-US" dirty="0"/>
              <a:t>There may be several ways where future research can extend on the current project to yield more findings. </a:t>
            </a:r>
          </a:p>
        </p:txBody>
      </p:sp>
      <p:sp>
        <p:nvSpPr>
          <p:cNvPr id="261" name="Google Shape;261;p37"/>
          <p:cNvSpPr/>
          <p:nvPr/>
        </p:nvSpPr>
        <p:spPr>
          <a:xfrm>
            <a:off x="4062151" y="1698018"/>
            <a:ext cx="2533391" cy="1345572"/>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4453201" y="3212006"/>
            <a:ext cx="3281629" cy="1019981"/>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txBox="1">
            <a:spLocks noGrp="1"/>
          </p:cNvSpPr>
          <p:nvPr>
            <p:ph type="subTitle" idx="4"/>
          </p:nvPr>
        </p:nvSpPr>
        <p:spPr>
          <a:xfrm flipH="1">
            <a:off x="4123440" y="1666876"/>
            <a:ext cx="2397473" cy="336900"/>
          </a:xfrm>
          <a:prstGeom prst="rect">
            <a:avLst/>
          </a:prstGeom>
        </p:spPr>
        <p:txBody>
          <a:bodyPr spcFirstLastPara="1" wrap="square" lIns="91425" tIns="91425" rIns="91425" bIns="91425" anchor="t" anchorCtr="0">
            <a:noAutofit/>
          </a:bodyPr>
          <a:lstStyle/>
          <a:p>
            <a:pPr marL="0" lvl="0" indent="0"/>
            <a:r>
              <a:rPr lang="en-US" dirty="0"/>
              <a:t>For instance, the current project did not include the guests’ cultural background and personality. In this case, guests from different cultural backgrounds or have different personality characteristics may tend to evaluate others’ trustworthiness differently. </a:t>
            </a:r>
          </a:p>
        </p:txBody>
      </p:sp>
      <p:sp>
        <p:nvSpPr>
          <p:cNvPr id="264" name="Google Shape;264;p37"/>
          <p:cNvSpPr txBox="1">
            <a:spLocks noGrp="1"/>
          </p:cNvSpPr>
          <p:nvPr>
            <p:ph type="subTitle" idx="6"/>
          </p:nvPr>
        </p:nvSpPr>
        <p:spPr>
          <a:xfrm flipH="1">
            <a:off x="4572000" y="3191216"/>
            <a:ext cx="3162830" cy="336900"/>
          </a:xfrm>
          <a:prstGeom prst="rect">
            <a:avLst/>
          </a:prstGeom>
        </p:spPr>
        <p:txBody>
          <a:bodyPr spcFirstLastPara="1" wrap="square" lIns="91425" tIns="91425" rIns="91425" bIns="91425" anchor="t" anchorCtr="0">
            <a:noAutofit/>
          </a:bodyPr>
          <a:lstStyle/>
          <a:p>
            <a:pPr marL="0" lvl="0" indent="0"/>
            <a:r>
              <a:rPr lang="en-US" dirty="0"/>
              <a:t>Furthermore, the findings can also be further extended by including the properties of the pictures provided on the profile such as the gender or facial expression on the subsequent level of trustworthiness can also be analyzed. </a:t>
            </a:r>
          </a:p>
        </p:txBody>
      </p:sp>
    </p:spTree>
    <p:extLst>
      <p:ext uri="{BB962C8B-B14F-4D97-AF65-F5344CB8AC3E}">
        <p14:creationId xmlns:p14="http://schemas.microsoft.com/office/powerpoint/2010/main" val="156474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1"/>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2"/>
                </a:solidFill>
              </a:rPr>
              <a:t>Does anyone have any questions?</a:t>
            </a:r>
            <a:endParaRPr dirty="0">
              <a:solidFill>
                <a:schemeClr val="lt2"/>
              </a:solidFill>
            </a:endParaRPr>
          </a:p>
        </p:txBody>
      </p:sp>
      <p:sp>
        <p:nvSpPr>
          <p:cNvPr id="604" name="Google Shape;604;p51"/>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2"/>
                </a:solidFill>
              </a:rPr>
              <a:t>THANKS</a:t>
            </a:r>
            <a:endParaRPr dirty="0">
              <a:solidFill>
                <a:schemeClr val="dk2"/>
              </a:solidFill>
            </a:endParaRPr>
          </a:p>
        </p:txBody>
      </p:sp>
      <p:cxnSp>
        <p:nvCxnSpPr>
          <p:cNvPr id="618" name="Google Shape;618;p51"/>
          <p:cNvCxnSpPr/>
          <p:nvPr/>
        </p:nvCxnSpPr>
        <p:spPr>
          <a:xfrm rot="10800000">
            <a:off x="-125" y="4765850"/>
            <a:ext cx="958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cxnSp>
        <p:nvCxnSpPr>
          <p:cNvPr id="185" name="Google Shape;185;p32"/>
          <p:cNvCxnSpPr/>
          <p:nvPr/>
        </p:nvCxnSpPr>
        <p:spPr>
          <a:xfrm>
            <a:off x="4569600" y="968027"/>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32"/>
          <p:cNvCxnSpPr/>
          <p:nvPr/>
        </p:nvCxnSpPr>
        <p:spPr>
          <a:xfrm>
            <a:off x="-4800" y="4288612"/>
            <a:ext cx="4574400" cy="0"/>
          </a:xfrm>
          <a:prstGeom prst="straightConnector1">
            <a:avLst/>
          </a:prstGeom>
          <a:noFill/>
          <a:ln w="9525" cap="flat" cmpd="sng">
            <a:solidFill>
              <a:schemeClr val="dk2"/>
            </a:solidFill>
            <a:prstDash val="solid"/>
            <a:round/>
            <a:headEnd type="none" w="med" len="med"/>
            <a:tailEnd type="none" w="med" len="med"/>
          </a:ln>
        </p:spPr>
      </p:cxnSp>
      <p:sp>
        <p:nvSpPr>
          <p:cNvPr id="6" name="Google Shape;219;p32">
            <a:extLst>
              <a:ext uri="{FF2B5EF4-FFF2-40B4-BE49-F238E27FC236}">
                <a16:creationId xmlns:a16="http://schemas.microsoft.com/office/drawing/2014/main" id="{EFBC24B0-E154-4841-989E-A54CC108FFC9}"/>
              </a:ext>
            </a:extLst>
          </p:cNvPr>
          <p:cNvSpPr txBox="1">
            <a:spLocks/>
          </p:cNvSpPr>
          <p:nvPr/>
        </p:nvSpPr>
        <p:spPr>
          <a:xfrm>
            <a:off x="5190735" y="1106004"/>
            <a:ext cx="3662319"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9pPr>
          </a:lstStyle>
          <a:p>
            <a:pPr marL="0" indent="0" algn="l">
              <a:spcAft>
                <a:spcPts val="800"/>
              </a:spcAft>
            </a:pPr>
            <a:r>
              <a:rPr lang="en-US" sz="1600" dirty="0">
                <a:latin typeface="Roboto Condensed Light" panose="020B0604020202020204" charset="0"/>
                <a:ea typeface="Roboto Condensed Light" panose="020B0604020202020204" charset="0"/>
              </a:rPr>
              <a:t>Airbnb has implemented a rating system that will allow both the guests and hosts to review each other after the stay (Two-way review system).</a:t>
            </a:r>
          </a:p>
          <a:p>
            <a:pPr marL="285750" indent="-285750" algn="l">
              <a:spcAft>
                <a:spcPts val="800"/>
              </a:spcAft>
              <a:buFont typeface="Arial" panose="020B0604020202020204" pitchFamily="34" charset="0"/>
              <a:buChar char="•"/>
            </a:pPr>
            <a:r>
              <a:rPr lang="en-US" sz="1600" dirty="0">
                <a:latin typeface="Roboto Condensed Light" panose="020B0604020202020204" charset="0"/>
                <a:ea typeface="Roboto Condensed Light" panose="020B0604020202020204" charset="0"/>
              </a:rPr>
              <a:t>Resulted in a positive bias in the reviews of Airbnb.</a:t>
            </a:r>
          </a:p>
          <a:p>
            <a:pPr marL="285750" indent="-285750" algn="l">
              <a:spcAft>
                <a:spcPts val="800"/>
              </a:spcAft>
              <a:buFont typeface="Arial" panose="020B0604020202020204" pitchFamily="34" charset="0"/>
              <a:buChar char="•"/>
            </a:pPr>
            <a:r>
              <a:rPr lang="en-US" sz="1600" dirty="0">
                <a:latin typeface="Roboto Condensed Light" panose="020B0604020202020204" charset="0"/>
                <a:ea typeface="Roboto Condensed Light" panose="020B0604020202020204" charset="0"/>
              </a:rPr>
              <a:t>Rating system’s reliability is questioned as the guests may deem the reviews to be lacking in honesty and transparency. </a:t>
            </a:r>
          </a:p>
        </p:txBody>
      </p:sp>
      <p:sp>
        <p:nvSpPr>
          <p:cNvPr id="9" name="Google Shape;150;p30">
            <a:extLst>
              <a:ext uri="{FF2B5EF4-FFF2-40B4-BE49-F238E27FC236}">
                <a16:creationId xmlns:a16="http://schemas.microsoft.com/office/drawing/2014/main" id="{D10C75A9-D60D-491B-9812-FCDE80A84EB6}"/>
              </a:ext>
            </a:extLst>
          </p:cNvPr>
          <p:cNvSpPr txBox="1">
            <a:spLocks/>
          </p:cNvSpPr>
          <p:nvPr/>
        </p:nvSpPr>
        <p:spPr>
          <a:xfrm>
            <a:off x="1972711" y="2341104"/>
            <a:ext cx="23724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Exo 2"/>
              <a:buNone/>
              <a:defRPr sz="2800" b="1" i="0" u="none" strike="noStrike" cap="none">
                <a:solidFill>
                  <a:schemeClr val="dk2"/>
                </a:solidFill>
                <a:latin typeface="Exo 2"/>
                <a:ea typeface="Exo 2"/>
                <a:cs typeface="Exo 2"/>
                <a:sym typeface="Exo 2"/>
              </a:defRPr>
            </a:lvl1pPr>
            <a:lvl2pPr marR="0" lvl="1"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9pPr>
          </a:lstStyle>
          <a:p>
            <a:r>
              <a:rPr lang="en-MY" dirty="0"/>
              <a:t>SAFETY AND CREDIBILITY</a:t>
            </a:r>
          </a:p>
          <a:p>
            <a:r>
              <a:rPr lang="en-MY" dirty="0">
                <a:latin typeface="Passion One" panose="020B0604020202020204" charset="0"/>
              </a:rPr>
              <a:t>ISSUES</a:t>
            </a:r>
          </a:p>
          <a:p>
            <a:endParaRPr lang="en-MY" dirty="0"/>
          </a:p>
        </p:txBody>
      </p:sp>
      <p:pic>
        <p:nvPicPr>
          <p:cNvPr id="12" name="Picture 11" descr="A close up of a sign&#10;&#10;Description automatically generated">
            <a:extLst>
              <a:ext uri="{FF2B5EF4-FFF2-40B4-BE49-F238E27FC236}">
                <a16:creationId xmlns:a16="http://schemas.microsoft.com/office/drawing/2014/main" id="{829E1EB7-847A-4D74-9239-EC44FA790BD4}"/>
              </a:ext>
            </a:extLst>
          </p:cNvPr>
          <p:cNvPicPr>
            <a:picLocks noChangeAspect="1"/>
          </p:cNvPicPr>
          <p:nvPr/>
        </p:nvPicPr>
        <p:blipFill>
          <a:blip r:embed="rId3"/>
          <a:stretch>
            <a:fillRect/>
          </a:stretch>
        </p:blipFill>
        <p:spPr>
          <a:xfrm>
            <a:off x="1067740" y="2089591"/>
            <a:ext cx="964318" cy="964318"/>
          </a:xfrm>
          <a:prstGeom prst="rect">
            <a:avLst/>
          </a:prstGeom>
        </p:spPr>
      </p:pic>
    </p:spTree>
    <p:extLst>
      <p:ext uri="{BB962C8B-B14F-4D97-AF65-F5344CB8AC3E}">
        <p14:creationId xmlns:p14="http://schemas.microsoft.com/office/powerpoint/2010/main" val="1756296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cxnSp>
        <p:nvCxnSpPr>
          <p:cNvPr id="61" name="Google Shape;185;p32">
            <a:extLst>
              <a:ext uri="{FF2B5EF4-FFF2-40B4-BE49-F238E27FC236}">
                <a16:creationId xmlns:a16="http://schemas.microsoft.com/office/drawing/2014/main" id="{3FCBEAD2-A942-4A78-B4D1-B7D2472D3B09}"/>
              </a:ext>
            </a:extLst>
          </p:cNvPr>
          <p:cNvCxnSpPr/>
          <p:nvPr/>
        </p:nvCxnSpPr>
        <p:spPr>
          <a:xfrm>
            <a:off x="0" y="1002664"/>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186;p32">
            <a:extLst>
              <a:ext uri="{FF2B5EF4-FFF2-40B4-BE49-F238E27FC236}">
                <a16:creationId xmlns:a16="http://schemas.microsoft.com/office/drawing/2014/main" id="{334A9297-3173-4685-A3A2-16195373E01D}"/>
              </a:ext>
            </a:extLst>
          </p:cNvPr>
          <p:cNvCxnSpPr/>
          <p:nvPr/>
        </p:nvCxnSpPr>
        <p:spPr>
          <a:xfrm>
            <a:off x="4569600" y="4378667"/>
            <a:ext cx="4574400" cy="0"/>
          </a:xfrm>
          <a:prstGeom prst="straightConnector1">
            <a:avLst/>
          </a:prstGeom>
          <a:noFill/>
          <a:ln w="9525" cap="flat" cmpd="sng">
            <a:solidFill>
              <a:schemeClr val="dk2"/>
            </a:solidFill>
            <a:prstDash val="solid"/>
            <a:round/>
            <a:headEnd type="none" w="med" len="med"/>
            <a:tailEnd type="none" w="med" len="med"/>
          </a:ln>
        </p:spPr>
      </p:cxnSp>
      <p:sp>
        <p:nvSpPr>
          <p:cNvPr id="63" name="Google Shape;219;p32">
            <a:extLst>
              <a:ext uri="{FF2B5EF4-FFF2-40B4-BE49-F238E27FC236}">
                <a16:creationId xmlns:a16="http://schemas.microsoft.com/office/drawing/2014/main" id="{0C6BD153-4DBB-40B6-ABA0-8389F162C635}"/>
              </a:ext>
            </a:extLst>
          </p:cNvPr>
          <p:cNvSpPr txBox="1">
            <a:spLocks/>
          </p:cNvSpPr>
          <p:nvPr/>
        </p:nvSpPr>
        <p:spPr>
          <a:xfrm>
            <a:off x="628097" y="1166235"/>
            <a:ext cx="3662319" cy="3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Roboto Condensed Light"/>
              <a:buNone/>
              <a:defRPr sz="1100" b="0" i="0" u="none" strike="noStrike" cap="none">
                <a:solidFill>
                  <a:schemeClr val="lt2"/>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lt2"/>
              </a:buClr>
              <a:buSzPts val="1200"/>
              <a:buFont typeface="Roboto Condensed Light"/>
              <a:buNone/>
              <a:defRPr sz="1200" b="0" i="0" u="none" strike="noStrike" cap="none">
                <a:solidFill>
                  <a:schemeClr val="lt2"/>
                </a:solidFill>
                <a:latin typeface="Roboto Condensed Light"/>
                <a:ea typeface="Roboto Condensed Light"/>
                <a:cs typeface="Roboto Condensed Light"/>
                <a:sym typeface="Roboto Condensed Light"/>
              </a:defRPr>
            </a:lvl9pPr>
          </a:lstStyle>
          <a:p>
            <a:pPr marL="285750" indent="-285750" algn="l">
              <a:spcAft>
                <a:spcPts val="800"/>
              </a:spcAft>
              <a:buFont typeface="Arial" panose="020B0604020202020204" pitchFamily="34" charset="0"/>
              <a:buChar char="•"/>
            </a:pPr>
            <a:r>
              <a:rPr lang="en-US" sz="1600" dirty="0">
                <a:latin typeface="Roboto Condensed Light" panose="020B0604020202020204" charset="0"/>
                <a:ea typeface="Roboto Condensed Light" panose="020B0604020202020204" charset="0"/>
              </a:rPr>
              <a:t>Company lose market share as guests begin to question the company’s main source of credibility, which is the review system.</a:t>
            </a:r>
          </a:p>
          <a:p>
            <a:pPr marL="285750" indent="-285750" algn="l">
              <a:spcAft>
                <a:spcPts val="800"/>
              </a:spcAft>
              <a:buFont typeface="Arial" panose="020B0604020202020204" pitchFamily="34" charset="0"/>
              <a:buChar char="•"/>
            </a:pPr>
            <a:r>
              <a:rPr lang="en-US" sz="1600" dirty="0">
                <a:latin typeface="Roboto Condensed Light" panose="020B0604020202020204" charset="0"/>
                <a:ea typeface="Roboto Condensed Light" panose="020B0604020202020204" charset="0"/>
              </a:rPr>
              <a:t>Over reliant on the review system in improving trustworthiness is not sufficient to establish trust among consumers. </a:t>
            </a:r>
          </a:p>
          <a:p>
            <a:pPr marL="285750" indent="-285750" algn="l">
              <a:spcAft>
                <a:spcPts val="800"/>
              </a:spcAft>
              <a:buFont typeface="Arial" panose="020B0604020202020204" pitchFamily="34" charset="0"/>
              <a:buChar char="•"/>
            </a:pPr>
            <a:r>
              <a:rPr lang="en-US" sz="1600" dirty="0">
                <a:latin typeface="Roboto Condensed Light" panose="020B0604020202020204" charset="0"/>
                <a:ea typeface="Roboto Condensed Light" panose="020B0604020202020204" charset="0"/>
              </a:rPr>
              <a:t>Airbnb hosts’ profile may act as a complement to the review system to generate customers’ trust towards the host and the company</a:t>
            </a:r>
          </a:p>
        </p:txBody>
      </p:sp>
      <p:sp>
        <p:nvSpPr>
          <p:cNvPr id="64" name="Google Shape;150;p30">
            <a:extLst>
              <a:ext uri="{FF2B5EF4-FFF2-40B4-BE49-F238E27FC236}">
                <a16:creationId xmlns:a16="http://schemas.microsoft.com/office/drawing/2014/main" id="{C4587CED-FD31-4C3E-91AD-9D8B28412E55}"/>
              </a:ext>
            </a:extLst>
          </p:cNvPr>
          <p:cNvSpPr txBox="1">
            <a:spLocks/>
          </p:cNvSpPr>
          <p:nvPr/>
        </p:nvSpPr>
        <p:spPr>
          <a:xfrm>
            <a:off x="6063730" y="2217566"/>
            <a:ext cx="23724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Exo 2"/>
              <a:buNone/>
              <a:defRPr sz="2800" b="1" i="0" u="none" strike="noStrike" cap="none">
                <a:solidFill>
                  <a:schemeClr val="dk2"/>
                </a:solidFill>
                <a:latin typeface="Exo 2"/>
                <a:ea typeface="Exo 2"/>
                <a:cs typeface="Exo 2"/>
                <a:sym typeface="Exo 2"/>
              </a:defRPr>
            </a:lvl1pPr>
            <a:lvl2pPr marR="0" lvl="1"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2pPr>
            <a:lvl3pPr marR="0" lvl="2"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3pPr>
            <a:lvl4pPr marR="0" lvl="3"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4pPr>
            <a:lvl5pPr marR="0" lvl="4"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5pPr>
            <a:lvl6pPr marR="0" lvl="5"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6pPr>
            <a:lvl7pPr marR="0" lvl="6"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7pPr>
            <a:lvl8pPr marR="0" lvl="7"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8pPr>
            <a:lvl9pPr marR="0" lvl="8" algn="l" rtl="0">
              <a:lnSpc>
                <a:spcPct val="100000"/>
              </a:lnSpc>
              <a:spcBef>
                <a:spcPts val="0"/>
              </a:spcBef>
              <a:spcAft>
                <a:spcPts val="0"/>
              </a:spcAft>
              <a:buClr>
                <a:schemeClr val="dk2"/>
              </a:buClr>
              <a:buSzPts val="1600"/>
              <a:buFont typeface="Squada One"/>
              <a:buNone/>
              <a:defRPr sz="1600" b="0" i="0" u="none" strike="noStrike" cap="none">
                <a:solidFill>
                  <a:schemeClr val="dk2"/>
                </a:solidFill>
                <a:latin typeface="Squada One"/>
                <a:ea typeface="Squada One"/>
                <a:cs typeface="Squada One"/>
                <a:sym typeface="Squada One"/>
              </a:defRPr>
            </a:lvl9pPr>
          </a:lstStyle>
          <a:p>
            <a:r>
              <a:rPr lang="en-MY" dirty="0"/>
              <a:t>PROBLEM STATEMENT</a:t>
            </a:r>
          </a:p>
        </p:txBody>
      </p:sp>
    </p:spTree>
    <p:extLst>
      <p:ext uri="{BB962C8B-B14F-4D97-AF65-F5344CB8AC3E}">
        <p14:creationId xmlns:p14="http://schemas.microsoft.com/office/powerpoint/2010/main" val="1505187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b="0" dirty="0">
                <a:solidFill>
                  <a:schemeClr val="dk2"/>
                </a:solidFill>
              </a:rPr>
              <a:t>WHY</a:t>
            </a:r>
            <a:r>
              <a:rPr lang="en-MY" dirty="0">
                <a:solidFill>
                  <a:schemeClr val="dk2"/>
                </a:solidFill>
              </a:rPr>
              <a:t> </a:t>
            </a:r>
            <a:r>
              <a:rPr lang="en-MY" sz="3200" dirty="0">
                <a:solidFill>
                  <a:schemeClr val="bg2">
                    <a:lumMod val="20000"/>
                    <a:lumOff val="80000"/>
                  </a:schemeClr>
                </a:solidFill>
              </a:rPr>
              <a:t>HOST PROFILES?</a:t>
            </a:r>
            <a:endParaRPr dirty="0">
              <a:solidFill>
                <a:schemeClr val="bg2">
                  <a:lumMod val="20000"/>
                  <a:lumOff val="80000"/>
                </a:schemeClr>
              </a:solidFill>
            </a:endParaRPr>
          </a:p>
        </p:txBody>
      </p:sp>
      <p:sp>
        <p:nvSpPr>
          <p:cNvPr id="270" name="Google Shape;270;p38"/>
          <p:cNvSpPr txBox="1">
            <a:spLocks noGrp="1"/>
          </p:cNvSpPr>
          <p:nvPr>
            <p:ph type="ctrTitle" idx="2"/>
          </p:nvPr>
        </p:nvSpPr>
        <p:spPr>
          <a:xfrm>
            <a:off x="427678" y="2666662"/>
            <a:ext cx="3008788" cy="1245573"/>
          </a:xfrm>
          <a:prstGeom prst="rect">
            <a:avLst/>
          </a:prstGeom>
        </p:spPr>
        <p:txBody>
          <a:bodyPr spcFirstLastPara="1" wrap="square" lIns="91425" tIns="91425" rIns="91425" bIns="91425" anchor="b" anchorCtr="0">
            <a:noAutofit/>
          </a:bodyPr>
          <a:lstStyle/>
          <a:p>
            <a:pPr lvl="0"/>
            <a:r>
              <a:rPr lang="en-US" dirty="0"/>
              <a:t>Lack of research conducted on customers’ trust towards Airbnb and the hosts.</a:t>
            </a:r>
          </a:p>
        </p:txBody>
      </p:sp>
      <p:sp>
        <p:nvSpPr>
          <p:cNvPr id="271" name="Google Shape;271;p38"/>
          <p:cNvSpPr txBox="1">
            <a:spLocks noGrp="1"/>
          </p:cNvSpPr>
          <p:nvPr>
            <p:ph type="subTitle" idx="1"/>
          </p:nvPr>
        </p:nvSpPr>
        <p:spPr>
          <a:xfrm>
            <a:off x="723205" y="3887188"/>
            <a:ext cx="2371655" cy="1003200"/>
          </a:xfrm>
          <a:prstGeom prst="rect">
            <a:avLst/>
          </a:prstGeom>
        </p:spPr>
        <p:txBody>
          <a:bodyPr spcFirstLastPara="1" wrap="square" lIns="91425" tIns="91425" rIns="91425" bIns="91425" anchor="t" anchorCtr="0">
            <a:noAutofit/>
          </a:bodyPr>
          <a:lstStyle/>
          <a:p>
            <a:pPr marL="0" lvl="0" indent="0"/>
            <a:r>
              <a:rPr lang="en-US" dirty="0"/>
              <a:t>Past research conducted on e-Commerce sites/other online platforms cannot be applied to Airbnb.</a:t>
            </a:r>
          </a:p>
        </p:txBody>
      </p:sp>
      <p:sp>
        <p:nvSpPr>
          <p:cNvPr id="272" name="Google Shape;272;p38"/>
          <p:cNvSpPr txBox="1">
            <a:spLocks noGrp="1"/>
          </p:cNvSpPr>
          <p:nvPr>
            <p:ph type="ctrTitle" idx="3"/>
          </p:nvPr>
        </p:nvSpPr>
        <p:spPr>
          <a:xfrm>
            <a:off x="4653339" y="2656894"/>
            <a:ext cx="2673600" cy="1031666"/>
          </a:xfrm>
          <a:prstGeom prst="rect">
            <a:avLst/>
          </a:prstGeom>
        </p:spPr>
        <p:txBody>
          <a:bodyPr spcFirstLastPara="1" wrap="square" lIns="91425" tIns="91425" rIns="91425" bIns="91425" anchor="b" anchorCtr="0">
            <a:noAutofit/>
          </a:bodyPr>
          <a:lstStyle/>
          <a:p>
            <a:pPr lvl="0"/>
            <a:r>
              <a:rPr lang="en-US" dirty="0">
                <a:solidFill>
                  <a:schemeClr val="dk2"/>
                </a:solidFill>
              </a:rPr>
              <a:t>The risk and stakes involved for Airbnb is much higher.</a:t>
            </a:r>
          </a:p>
        </p:txBody>
      </p:sp>
      <p:sp>
        <p:nvSpPr>
          <p:cNvPr id="273" name="Google Shape;273;p38"/>
          <p:cNvSpPr txBox="1">
            <a:spLocks noGrp="1"/>
          </p:cNvSpPr>
          <p:nvPr>
            <p:ph type="subTitle" idx="4"/>
          </p:nvPr>
        </p:nvSpPr>
        <p:spPr>
          <a:xfrm>
            <a:off x="3563533" y="3787450"/>
            <a:ext cx="2218200" cy="1003200"/>
          </a:xfrm>
          <a:prstGeom prst="rect">
            <a:avLst/>
          </a:prstGeom>
        </p:spPr>
        <p:txBody>
          <a:bodyPr spcFirstLastPara="1" wrap="square" lIns="91425" tIns="91425" rIns="91425" bIns="91425" anchor="t" anchorCtr="0">
            <a:noAutofit/>
          </a:bodyPr>
          <a:lstStyle/>
          <a:p>
            <a:pPr marL="0" lvl="0" indent="0"/>
            <a:r>
              <a:rPr lang="en-US" dirty="0">
                <a:solidFill>
                  <a:schemeClr val="lt2"/>
                </a:solidFill>
              </a:rPr>
              <a:t>It is natural for people to seek out information to lower the feeling of uncertainty that often leads to distrust. </a:t>
            </a:r>
          </a:p>
        </p:txBody>
      </p:sp>
      <p:cxnSp>
        <p:nvCxnSpPr>
          <p:cNvPr id="276" name="Google Shape;276;p38"/>
          <p:cNvCxnSpPr/>
          <p:nvPr/>
        </p:nvCxnSpPr>
        <p:spPr>
          <a:xfrm>
            <a:off x="3408921" y="2200547"/>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8"/>
          <p:cNvCxnSpPr/>
          <p:nvPr/>
        </p:nvCxnSpPr>
        <p:spPr>
          <a:xfrm>
            <a:off x="8686636" y="2176000"/>
            <a:ext cx="0" cy="1647600"/>
          </a:xfrm>
          <a:prstGeom prst="straightConnector1">
            <a:avLst/>
          </a:prstGeom>
          <a:noFill/>
          <a:ln w="9525" cap="flat" cmpd="sng">
            <a:solidFill>
              <a:schemeClr val="dk2"/>
            </a:solidFill>
            <a:prstDash val="solid"/>
            <a:round/>
            <a:headEnd type="none" w="med" len="med"/>
            <a:tailEnd type="none" w="med" len="med"/>
          </a:ln>
        </p:spPr>
      </p:cxnSp>
      <p:sp>
        <p:nvSpPr>
          <p:cNvPr id="278" name="Google Shape;278;p38"/>
          <p:cNvSpPr/>
          <p:nvPr/>
        </p:nvSpPr>
        <p:spPr>
          <a:xfrm>
            <a:off x="1634120" y="1990499"/>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5725429" y="2023826"/>
            <a:ext cx="64470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38"/>
          <p:cNvGrpSpPr/>
          <p:nvPr/>
        </p:nvGrpSpPr>
        <p:grpSpPr>
          <a:xfrm>
            <a:off x="1791676" y="2149043"/>
            <a:ext cx="329595" cy="327598"/>
            <a:chOff x="-6689825" y="3992050"/>
            <a:chExt cx="293025" cy="291250"/>
          </a:xfrm>
        </p:grpSpPr>
        <p:sp>
          <p:nvSpPr>
            <p:cNvPr id="282" name="Google Shape;282;p38"/>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38"/>
          <p:cNvGrpSpPr/>
          <p:nvPr/>
        </p:nvGrpSpPr>
        <p:grpSpPr>
          <a:xfrm>
            <a:off x="4876755" y="1299050"/>
            <a:ext cx="331366" cy="328695"/>
            <a:chOff x="-5613150" y="3991275"/>
            <a:chExt cx="294600" cy="292225"/>
          </a:xfrm>
        </p:grpSpPr>
        <p:sp>
          <p:nvSpPr>
            <p:cNvPr id="300" name="Google Shape;300;p38"/>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273;p38">
            <a:extLst>
              <a:ext uri="{FF2B5EF4-FFF2-40B4-BE49-F238E27FC236}">
                <a16:creationId xmlns:a16="http://schemas.microsoft.com/office/drawing/2014/main" id="{1E7C6D3B-2A07-42FE-ABEA-87348A466C20}"/>
              </a:ext>
            </a:extLst>
          </p:cNvPr>
          <p:cNvSpPr txBox="1">
            <a:spLocks/>
          </p:cNvSpPr>
          <p:nvPr/>
        </p:nvSpPr>
        <p:spPr>
          <a:xfrm>
            <a:off x="6212556" y="3792703"/>
            <a:ext cx="2218200" cy="10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chemeClr val="dk2"/>
              </a:buClr>
              <a:buSzPts val="1100"/>
              <a:buFont typeface="Roboto Condensed Light"/>
              <a:buNone/>
              <a:defRPr sz="1100" b="0" i="0" u="none" strike="noStrike" cap="none">
                <a:solidFill>
                  <a:schemeClr val="dk2"/>
                </a:solidFill>
                <a:latin typeface="Roboto Condensed Light"/>
                <a:ea typeface="Roboto Condensed Light"/>
                <a:cs typeface="Roboto Condensed Light"/>
                <a:sym typeface="Roboto Condensed Light"/>
              </a:defRPr>
            </a:lvl9pPr>
          </a:lstStyle>
          <a:p>
            <a:pPr marL="0" indent="0"/>
            <a:r>
              <a:rPr lang="en-US" dirty="0">
                <a:solidFill>
                  <a:schemeClr val="lt2"/>
                </a:solidFill>
              </a:rPr>
              <a:t>With the credibility of the review system in doubt, the next best source of information is the Airbnb hosts’ profile.</a:t>
            </a:r>
          </a:p>
        </p:txBody>
      </p:sp>
      <p:pic>
        <p:nvPicPr>
          <p:cNvPr id="5" name="Picture 4" descr="A close up of a logo&#10;&#10;Description automatically generated">
            <a:extLst>
              <a:ext uri="{FF2B5EF4-FFF2-40B4-BE49-F238E27FC236}">
                <a16:creationId xmlns:a16="http://schemas.microsoft.com/office/drawing/2014/main" id="{8FEE244D-9288-4309-9E58-518CAEDB318E}"/>
              </a:ext>
            </a:extLst>
          </p:cNvPr>
          <p:cNvPicPr>
            <a:picLocks noChangeAspect="1"/>
          </p:cNvPicPr>
          <p:nvPr/>
        </p:nvPicPr>
        <p:blipFill>
          <a:blip r:embed="rId3"/>
          <a:stretch>
            <a:fillRect/>
          </a:stretch>
        </p:blipFill>
        <p:spPr>
          <a:xfrm>
            <a:off x="5781733" y="2080225"/>
            <a:ext cx="546950" cy="546950"/>
          </a:xfrm>
          <a:prstGeom prst="rect">
            <a:avLst/>
          </a:prstGeom>
        </p:spPr>
      </p:pic>
    </p:spTree>
    <p:extLst>
      <p:ext uri="{BB962C8B-B14F-4D97-AF65-F5344CB8AC3E}">
        <p14:creationId xmlns:p14="http://schemas.microsoft.com/office/powerpoint/2010/main" val="2034563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solidFill>
                  <a:schemeClr val="dk2"/>
                </a:solidFill>
              </a:rPr>
              <a:t>RESEARCH OBJECTIVES</a:t>
            </a:r>
            <a:endParaRPr dirty="0">
              <a:solidFill>
                <a:schemeClr val="dk2"/>
              </a:solidFill>
            </a:endParaRPr>
          </a:p>
        </p:txBody>
      </p:sp>
      <p:cxnSp>
        <p:nvCxnSpPr>
          <p:cNvPr id="253" name="Google Shape;253;p37"/>
          <p:cNvCxnSpPr>
            <a:cxnSpLocks/>
            <a:endCxn id="259" idx="0"/>
          </p:cNvCxnSpPr>
          <p:nvPr/>
        </p:nvCxnSpPr>
        <p:spPr>
          <a:xfrm flipH="1" flipV="1">
            <a:off x="6677246" y="1820549"/>
            <a:ext cx="4698126" cy="19028"/>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37"/>
          <p:cNvCxnSpPr>
            <a:cxnSpLocks/>
          </p:cNvCxnSpPr>
          <p:nvPr/>
        </p:nvCxnSpPr>
        <p:spPr>
          <a:xfrm flipH="1">
            <a:off x="7610741" y="2998750"/>
            <a:ext cx="1526472"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37"/>
          <p:cNvCxnSpPr/>
          <p:nvPr/>
        </p:nvCxnSpPr>
        <p:spPr>
          <a:xfrm rot="10800000">
            <a:off x="7610741" y="4138517"/>
            <a:ext cx="1544100" cy="0"/>
          </a:xfrm>
          <a:prstGeom prst="straightConnector1">
            <a:avLst/>
          </a:prstGeom>
          <a:noFill/>
          <a:ln w="9525" cap="flat" cmpd="sng">
            <a:solidFill>
              <a:schemeClr val="dk1"/>
            </a:solidFill>
            <a:prstDash val="solid"/>
            <a:round/>
            <a:headEnd type="none" w="med" len="med"/>
            <a:tailEnd type="none" w="med" len="med"/>
          </a:ln>
        </p:spPr>
      </p:cxnSp>
      <p:sp>
        <p:nvSpPr>
          <p:cNvPr id="256" name="Google Shape;256;p37"/>
          <p:cNvSpPr txBox="1">
            <a:spLocks noGrp="1"/>
          </p:cNvSpPr>
          <p:nvPr>
            <p:ph type="title" idx="2"/>
          </p:nvPr>
        </p:nvSpPr>
        <p:spPr>
          <a:xfrm>
            <a:off x="1453090" y="1412075"/>
            <a:ext cx="1573645"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1</a:t>
            </a:r>
            <a:endParaRPr dirty="0">
              <a:solidFill>
                <a:schemeClr val="dk2"/>
              </a:solidFill>
            </a:endParaRPr>
          </a:p>
        </p:txBody>
      </p:sp>
      <p:sp>
        <p:nvSpPr>
          <p:cNvPr id="257" name="Google Shape;257;p37"/>
          <p:cNvSpPr txBox="1">
            <a:spLocks noGrp="1"/>
          </p:cNvSpPr>
          <p:nvPr>
            <p:ph type="title" idx="3"/>
          </p:nvPr>
        </p:nvSpPr>
        <p:spPr>
          <a:xfrm>
            <a:off x="2435771" y="2553755"/>
            <a:ext cx="17637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2</a:t>
            </a:r>
            <a:endParaRPr dirty="0">
              <a:solidFill>
                <a:schemeClr val="dk2"/>
              </a:solidFill>
            </a:endParaRPr>
          </a:p>
        </p:txBody>
      </p:sp>
      <p:sp>
        <p:nvSpPr>
          <p:cNvPr id="258" name="Google Shape;258;p37"/>
          <p:cNvSpPr txBox="1">
            <a:spLocks noGrp="1"/>
          </p:cNvSpPr>
          <p:nvPr>
            <p:ph type="title" idx="5"/>
          </p:nvPr>
        </p:nvSpPr>
        <p:spPr>
          <a:xfrm>
            <a:off x="3481677" y="3681173"/>
            <a:ext cx="17952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2"/>
                </a:solidFill>
              </a:rPr>
              <a:t>3</a:t>
            </a:r>
            <a:endParaRPr dirty="0">
              <a:solidFill>
                <a:schemeClr val="dk2"/>
              </a:solidFill>
            </a:endParaRPr>
          </a:p>
        </p:txBody>
      </p:sp>
      <p:sp>
        <p:nvSpPr>
          <p:cNvPr id="259" name="Google Shape;259;p37"/>
          <p:cNvSpPr/>
          <p:nvPr/>
        </p:nvSpPr>
        <p:spPr>
          <a:xfrm>
            <a:off x="3317621" y="1316224"/>
            <a:ext cx="3359625" cy="1008649"/>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txBox="1">
            <a:spLocks noGrp="1"/>
          </p:cNvSpPr>
          <p:nvPr>
            <p:ph type="subTitle" idx="1"/>
          </p:nvPr>
        </p:nvSpPr>
        <p:spPr>
          <a:xfrm flipH="1">
            <a:off x="3481677" y="1666454"/>
            <a:ext cx="3195569" cy="336900"/>
          </a:xfrm>
          <a:prstGeom prst="rect">
            <a:avLst/>
          </a:prstGeom>
        </p:spPr>
        <p:txBody>
          <a:bodyPr spcFirstLastPara="1" wrap="square" lIns="91425" tIns="91425" rIns="91425" bIns="91425" anchor="ctr" anchorCtr="0">
            <a:noAutofit/>
          </a:bodyPr>
          <a:lstStyle/>
          <a:p>
            <a:pPr marL="0" lvl="0" indent="0"/>
            <a:r>
              <a:rPr lang="en-US" sz="1200" dirty="0"/>
              <a:t>The current project aims to produce an analytical model that analyses the impact of the Airbnb hosts’ profile on their perceived trustworthiness. In order to fulfil the aim above, the following objectives must be achieved. The objectives are: </a:t>
            </a:r>
          </a:p>
        </p:txBody>
      </p:sp>
      <p:sp>
        <p:nvSpPr>
          <p:cNvPr id="261" name="Google Shape;261;p37"/>
          <p:cNvSpPr/>
          <p:nvPr/>
        </p:nvSpPr>
        <p:spPr>
          <a:xfrm>
            <a:off x="4491464" y="2571750"/>
            <a:ext cx="3119277" cy="754500"/>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5580342" y="3658966"/>
            <a:ext cx="2115858" cy="893984"/>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txBox="1">
            <a:spLocks noGrp="1"/>
          </p:cNvSpPr>
          <p:nvPr>
            <p:ph type="subTitle" idx="4"/>
          </p:nvPr>
        </p:nvSpPr>
        <p:spPr>
          <a:xfrm flipH="1">
            <a:off x="4492263" y="2605975"/>
            <a:ext cx="3264900" cy="336900"/>
          </a:xfrm>
          <a:prstGeom prst="rect">
            <a:avLst/>
          </a:prstGeom>
        </p:spPr>
        <p:txBody>
          <a:bodyPr spcFirstLastPara="1" wrap="square" lIns="91425" tIns="91425" rIns="91425" bIns="91425" anchor="t" anchorCtr="0">
            <a:noAutofit/>
          </a:bodyPr>
          <a:lstStyle/>
          <a:p>
            <a:pPr marL="0" lvl="0" indent="0"/>
            <a:r>
              <a:rPr lang="en-US" sz="1200" dirty="0"/>
              <a:t>To perform an in-depth analysis on Airbnb hosts profiles and its’ impact on trustworthiness through topic modelling and regression methods.</a:t>
            </a:r>
          </a:p>
        </p:txBody>
      </p:sp>
      <p:sp>
        <p:nvSpPr>
          <p:cNvPr id="264" name="Google Shape;264;p37"/>
          <p:cNvSpPr txBox="1">
            <a:spLocks noGrp="1"/>
          </p:cNvSpPr>
          <p:nvPr>
            <p:ph type="subTitle" idx="6"/>
          </p:nvPr>
        </p:nvSpPr>
        <p:spPr>
          <a:xfrm flipH="1">
            <a:off x="5580341" y="3626996"/>
            <a:ext cx="2176821" cy="336900"/>
          </a:xfrm>
          <a:prstGeom prst="rect">
            <a:avLst/>
          </a:prstGeom>
        </p:spPr>
        <p:txBody>
          <a:bodyPr spcFirstLastPara="1" wrap="square" lIns="91425" tIns="91425" rIns="91425" bIns="91425" anchor="t" anchorCtr="0">
            <a:noAutofit/>
          </a:bodyPr>
          <a:lstStyle/>
          <a:p>
            <a:pPr marL="0" lvl="0" indent="0"/>
            <a:r>
              <a:rPr lang="en-US" sz="1200" dirty="0"/>
              <a:t>To provide recommendations on ways to improve Airbnb hosts profiles to increase trustworthiness of Airbnb hosts.</a:t>
            </a:r>
          </a:p>
        </p:txBody>
      </p:sp>
    </p:spTree>
    <p:extLst>
      <p:ext uri="{BB962C8B-B14F-4D97-AF65-F5344CB8AC3E}">
        <p14:creationId xmlns:p14="http://schemas.microsoft.com/office/powerpoint/2010/main" val="3128034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6" name="Google Shape;236;p36"/>
          <p:cNvCxnSpPr>
            <a:cxnSpLocks/>
          </p:cNvCxnSpPr>
          <p:nvPr/>
        </p:nvCxnSpPr>
        <p:spPr>
          <a:xfrm flipV="1">
            <a:off x="5026797" y="1630350"/>
            <a:ext cx="799645" cy="7418"/>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t>H</a:t>
            </a:r>
            <a:r>
              <a:rPr lang="en-MY" b="0" dirty="0"/>
              <a:t>OW TO </a:t>
            </a:r>
            <a:r>
              <a:rPr lang="en-MY" dirty="0">
                <a:solidFill>
                  <a:srgbClr val="FF0000"/>
                </a:solidFill>
              </a:rPr>
              <a:t>EVALUATE</a:t>
            </a:r>
            <a:r>
              <a:rPr lang="en-MY" b="0" dirty="0"/>
              <a:t> THE PROFILES?</a:t>
            </a:r>
            <a:endParaRPr b="0" dirty="0">
              <a:solidFill>
                <a:schemeClr val="dk2"/>
              </a:solidFill>
            </a:endParaRPr>
          </a:p>
        </p:txBody>
      </p:sp>
      <p:sp>
        <p:nvSpPr>
          <p:cNvPr id="234" name="Google Shape;234;p36"/>
          <p:cNvSpPr txBox="1"/>
          <p:nvPr/>
        </p:nvSpPr>
        <p:spPr>
          <a:xfrm>
            <a:off x="5426619" y="1643856"/>
            <a:ext cx="3225300" cy="1431000"/>
          </a:xfrm>
          <a:prstGeom prst="rect">
            <a:avLst/>
          </a:prstGeom>
          <a:noFill/>
          <a:ln>
            <a:noFill/>
          </a:ln>
        </p:spPr>
        <p:txBody>
          <a:bodyPr spcFirstLastPara="1" wrap="square" lIns="91425" tIns="91425" rIns="91425" bIns="91425" anchor="t" anchorCtr="0">
            <a:noAutofit/>
          </a:bodyPr>
          <a:lstStyle/>
          <a:p>
            <a:pPr marL="228600" lvl="0" indent="-228600">
              <a:spcAft>
                <a:spcPts val="800"/>
              </a:spcAft>
              <a:buClr>
                <a:schemeClr val="bg2"/>
              </a:buClr>
              <a:buFont typeface="+mj-lt"/>
              <a:buAutoNum type="arabicPeriod"/>
            </a:pPr>
            <a:r>
              <a:rPr lang="en-US" sz="1100" dirty="0">
                <a:solidFill>
                  <a:schemeClr val="lt2"/>
                </a:solidFill>
                <a:latin typeface="Roboto Condensed Light"/>
                <a:ea typeface="Roboto Condensed Light"/>
                <a:cs typeface="Roboto Condensed Light"/>
                <a:sym typeface="Roboto Condensed Light"/>
              </a:rPr>
              <a:t>The study on online dating profiles by Hancock, Toma, and Ellison (2007) suggested that providing more information on their profile tend to be deemed as more trustworthy in the eyes of the customers.</a:t>
            </a:r>
          </a:p>
          <a:p>
            <a:pPr marL="228600" lvl="0" indent="-228600">
              <a:spcAft>
                <a:spcPts val="800"/>
              </a:spcAft>
              <a:buClr>
                <a:schemeClr val="bg2"/>
              </a:buClr>
              <a:buFont typeface="+mj-lt"/>
              <a:buAutoNum type="arabicPeriod"/>
            </a:pPr>
            <a:r>
              <a:rPr lang="en-US" sz="1100" dirty="0">
                <a:solidFill>
                  <a:schemeClr val="lt2"/>
                </a:solidFill>
                <a:latin typeface="Roboto Condensed Light"/>
                <a:ea typeface="Roboto Condensed Light"/>
                <a:cs typeface="Roboto Condensed Light"/>
                <a:sym typeface="Roboto Condensed Light"/>
              </a:rPr>
              <a:t>Several studies conducted on e-commerce found out that more detailed and longer descriptions of items are often associated with higher sales volume.  </a:t>
            </a:r>
          </a:p>
          <a:p>
            <a:pPr marL="228600" lvl="0" indent="-228600">
              <a:spcAft>
                <a:spcPts val="800"/>
              </a:spcAft>
              <a:buClr>
                <a:schemeClr val="bg2"/>
              </a:buClr>
              <a:buFont typeface="+mj-lt"/>
              <a:buAutoNum type="arabicPeriod"/>
            </a:pPr>
            <a:r>
              <a:rPr lang="en-US" sz="1100" dirty="0">
                <a:solidFill>
                  <a:schemeClr val="lt2"/>
                </a:solidFill>
                <a:latin typeface="Roboto Condensed Light"/>
                <a:ea typeface="Roboto Condensed Light"/>
                <a:cs typeface="Roboto Condensed Light"/>
                <a:sym typeface="Roboto Condensed Light"/>
              </a:rPr>
              <a:t>Providing more personal information and writing longer self-introductions on their profile may help reduce the uncertainty felt by potential customers. </a:t>
            </a:r>
          </a:p>
          <a:p>
            <a:pPr marL="228600" lvl="0" indent="-228600">
              <a:spcAft>
                <a:spcPts val="800"/>
              </a:spcAft>
              <a:buClr>
                <a:schemeClr val="bg2"/>
              </a:buClr>
              <a:buFont typeface="+mj-lt"/>
              <a:buAutoNum type="arabicPeriod"/>
            </a:pPr>
            <a:r>
              <a:rPr lang="en-US" sz="1100" dirty="0">
                <a:solidFill>
                  <a:schemeClr val="lt2"/>
                </a:solidFill>
                <a:latin typeface="Roboto Condensed Light"/>
                <a:ea typeface="Roboto Condensed Light"/>
                <a:cs typeface="Roboto Condensed Light"/>
                <a:sym typeface="Roboto Condensed Light"/>
              </a:rPr>
              <a:t>Airbnb hosts’ profile contains information such as a profile picture, host status, number of reviews, contact details, and a short introductory section. </a:t>
            </a:r>
          </a:p>
        </p:txBody>
      </p:sp>
      <p:sp>
        <p:nvSpPr>
          <p:cNvPr id="235" name="Google Shape;235;p36"/>
          <p:cNvSpPr txBox="1"/>
          <p:nvPr/>
        </p:nvSpPr>
        <p:spPr>
          <a:xfrm>
            <a:off x="5460451" y="993068"/>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MY" sz="2000" b="1" dirty="0">
                <a:solidFill>
                  <a:schemeClr val="dk1"/>
                </a:solidFill>
                <a:latin typeface="Exo 2"/>
                <a:ea typeface="Exo 2"/>
                <a:cs typeface="Exo 2"/>
                <a:sym typeface="Exo 2"/>
              </a:rPr>
              <a:t>THAT’s WHY!</a:t>
            </a:r>
            <a:endParaRPr sz="2000" b="1" dirty="0">
              <a:solidFill>
                <a:schemeClr val="dk1"/>
              </a:solidFill>
              <a:latin typeface="Exo 2"/>
              <a:ea typeface="Exo 2"/>
              <a:cs typeface="Exo 2"/>
              <a:sym typeface="Exo 2"/>
            </a:endParaRPr>
          </a:p>
        </p:txBody>
      </p:sp>
      <p:sp>
        <p:nvSpPr>
          <p:cNvPr id="237" name="Google Shape;237;p36"/>
          <p:cNvSpPr/>
          <p:nvPr/>
        </p:nvSpPr>
        <p:spPr>
          <a:xfrm>
            <a:off x="719450" y="1291551"/>
            <a:ext cx="4455600" cy="3002400"/>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572;p50">
            <a:extLst>
              <a:ext uri="{FF2B5EF4-FFF2-40B4-BE49-F238E27FC236}">
                <a16:creationId xmlns:a16="http://schemas.microsoft.com/office/drawing/2014/main" id="{378B52FE-7302-4B9C-871E-5D2E9116A309}"/>
              </a:ext>
            </a:extLst>
          </p:cNvPr>
          <p:cNvGrpSpPr/>
          <p:nvPr/>
        </p:nvGrpSpPr>
        <p:grpSpPr>
          <a:xfrm>
            <a:off x="1266237" y="1493594"/>
            <a:ext cx="3362026" cy="2641868"/>
            <a:chOff x="238125" y="1676700"/>
            <a:chExt cx="2045650" cy="1779275"/>
          </a:xfrm>
        </p:grpSpPr>
        <p:sp>
          <p:nvSpPr>
            <p:cNvPr id="18" name="Google Shape;573;p50">
              <a:extLst>
                <a:ext uri="{FF2B5EF4-FFF2-40B4-BE49-F238E27FC236}">
                  <a16:creationId xmlns:a16="http://schemas.microsoft.com/office/drawing/2014/main" id="{11732913-A476-4738-B30D-C13FD3205EA4}"/>
                </a:ext>
              </a:extLst>
            </p:cNvPr>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4;p50">
              <a:extLst>
                <a:ext uri="{FF2B5EF4-FFF2-40B4-BE49-F238E27FC236}">
                  <a16:creationId xmlns:a16="http://schemas.microsoft.com/office/drawing/2014/main" id="{C810594B-0F56-4AD4-BFD0-D5C1D243F7A6}"/>
                </a:ext>
              </a:extLst>
            </p:cNvPr>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p50">
              <a:extLst>
                <a:ext uri="{FF2B5EF4-FFF2-40B4-BE49-F238E27FC236}">
                  <a16:creationId xmlns:a16="http://schemas.microsoft.com/office/drawing/2014/main" id="{1ED5AC92-5465-4319-997B-A18D82D18F1C}"/>
                </a:ext>
              </a:extLst>
            </p:cNvPr>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6;p50">
              <a:extLst>
                <a:ext uri="{FF2B5EF4-FFF2-40B4-BE49-F238E27FC236}">
                  <a16:creationId xmlns:a16="http://schemas.microsoft.com/office/drawing/2014/main" id="{F5197A87-3066-45B0-B866-77735AED7B1E}"/>
                </a:ext>
              </a:extLst>
            </p:cNvPr>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7;p50">
              <a:extLst>
                <a:ext uri="{FF2B5EF4-FFF2-40B4-BE49-F238E27FC236}">
                  <a16:creationId xmlns:a16="http://schemas.microsoft.com/office/drawing/2014/main" id="{35A2DE94-15F8-42CC-8B6F-C8E02D4F57B2}"/>
                </a:ext>
              </a:extLst>
            </p:cNvPr>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8;p50">
              <a:extLst>
                <a:ext uri="{FF2B5EF4-FFF2-40B4-BE49-F238E27FC236}">
                  <a16:creationId xmlns:a16="http://schemas.microsoft.com/office/drawing/2014/main" id="{2D198F80-0260-42A4-BFFE-0519D1F63A10}"/>
                </a:ext>
              </a:extLst>
            </p:cNvPr>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9;p50">
              <a:extLst>
                <a:ext uri="{FF2B5EF4-FFF2-40B4-BE49-F238E27FC236}">
                  <a16:creationId xmlns:a16="http://schemas.microsoft.com/office/drawing/2014/main" id="{22537DE2-811A-4531-9E90-34ABDB28665A}"/>
                </a:ext>
              </a:extLst>
            </p:cNvPr>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descr="A screenshot of a cell phone&#10;&#10;Description automatically generated">
            <a:extLst>
              <a:ext uri="{FF2B5EF4-FFF2-40B4-BE49-F238E27FC236}">
                <a16:creationId xmlns:a16="http://schemas.microsoft.com/office/drawing/2014/main" id="{9FBFAB0A-CF3C-452B-81E2-73DC4A3B36B0}"/>
              </a:ext>
            </a:extLst>
          </p:cNvPr>
          <p:cNvPicPr>
            <a:picLocks noChangeAspect="1"/>
          </p:cNvPicPr>
          <p:nvPr/>
        </p:nvPicPr>
        <p:blipFill rotWithShape="1">
          <a:blip r:embed="rId3"/>
          <a:srcRect l="7389" r="3965" b="3"/>
          <a:stretch/>
        </p:blipFill>
        <p:spPr>
          <a:xfrm>
            <a:off x="1437852" y="1626142"/>
            <a:ext cx="3006455" cy="1831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cxnSp>
        <p:nvCxnSpPr>
          <p:cNvPr id="236" name="Google Shape;236;p36"/>
          <p:cNvCxnSpPr>
            <a:cxnSpLocks/>
          </p:cNvCxnSpPr>
          <p:nvPr/>
        </p:nvCxnSpPr>
        <p:spPr>
          <a:xfrm flipV="1">
            <a:off x="5026797" y="1630350"/>
            <a:ext cx="799645" cy="7418"/>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6"/>
          <p:cNvSpPr txBox="1">
            <a:spLocks noGrp="1"/>
          </p:cNvSpPr>
          <p:nvPr>
            <p:ph type="ctrTitle"/>
          </p:nvPr>
        </p:nvSpPr>
        <p:spPr>
          <a:xfrm>
            <a:off x="1964850" y="352850"/>
            <a:ext cx="695055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H</a:t>
            </a:r>
            <a:r>
              <a:rPr lang="en-MY" b="0" dirty="0"/>
              <a:t>OW TO </a:t>
            </a:r>
            <a:r>
              <a:rPr lang="en-MY" dirty="0">
                <a:solidFill>
                  <a:srgbClr val="FF0000"/>
                </a:solidFill>
              </a:rPr>
              <a:t>EVALUATE</a:t>
            </a:r>
            <a:r>
              <a:rPr lang="en-MY" b="0" dirty="0"/>
              <a:t> THE PROFILES? (CONTINUE)</a:t>
            </a:r>
            <a:endParaRPr b="0" dirty="0">
              <a:solidFill>
                <a:schemeClr val="dk2"/>
              </a:solidFill>
            </a:endParaRPr>
          </a:p>
        </p:txBody>
      </p:sp>
      <p:sp>
        <p:nvSpPr>
          <p:cNvPr id="234" name="Google Shape;234;p36"/>
          <p:cNvSpPr txBox="1"/>
          <p:nvPr/>
        </p:nvSpPr>
        <p:spPr>
          <a:xfrm>
            <a:off x="5283200" y="1578042"/>
            <a:ext cx="3682999" cy="1431000"/>
          </a:xfrm>
          <a:prstGeom prst="rect">
            <a:avLst/>
          </a:prstGeom>
          <a:noFill/>
          <a:ln>
            <a:noFill/>
          </a:ln>
        </p:spPr>
        <p:txBody>
          <a:bodyPr spcFirstLastPara="1" wrap="square" lIns="91425" tIns="91425" rIns="91425" bIns="91425" anchor="t" anchorCtr="0">
            <a:noAutofit/>
          </a:bodyPr>
          <a:lstStyle/>
          <a:p>
            <a:pPr marL="228600" lvl="0" indent="-228600">
              <a:spcAft>
                <a:spcPts val="800"/>
              </a:spcAft>
              <a:buClr>
                <a:schemeClr val="bg2"/>
              </a:buClr>
              <a:buAutoNum type="arabicPeriod" startAt="5"/>
            </a:pPr>
            <a:r>
              <a:rPr lang="en-US" sz="1100" dirty="0">
                <a:solidFill>
                  <a:schemeClr val="lt2"/>
                </a:solidFill>
                <a:latin typeface="Roboto Condensed Light"/>
                <a:ea typeface="Roboto Condensed Light"/>
                <a:cs typeface="Roboto Condensed Light"/>
                <a:sym typeface="Roboto Condensed Light"/>
              </a:rPr>
              <a:t>Verification items that hosts provide on their profile may also serve as a tool to reduce the sense of uncertainty by many potential guests. </a:t>
            </a:r>
          </a:p>
          <a:p>
            <a:pPr marL="171450" lvl="5" indent="-171450">
              <a:spcAft>
                <a:spcPts val="800"/>
              </a:spcAft>
              <a:buClr>
                <a:schemeClr val="bg2"/>
              </a:buClr>
              <a:buFont typeface="Arial" panose="020B0604020202020204" pitchFamily="34" charset="0"/>
              <a:buChar char="•"/>
            </a:pPr>
            <a:r>
              <a:rPr lang="en-US" sz="1100" dirty="0">
                <a:solidFill>
                  <a:schemeClr val="lt2"/>
                </a:solidFill>
                <a:latin typeface="Roboto Condensed Light"/>
                <a:ea typeface="Roboto Condensed Light"/>
                <a:cs typeface="Roboto Condensed Light"/>
                <a:sym typeface="Roboto Condensed Light"/>
              </a:rPr>
              <a:t>Verifications are items to validate the hosts’ identity, which includes the hosts’ identification number, phone number, email address, or social media handles. </a:t>
            </a:r>
          </a:p>
          <a:p>
            <a:pPr marL="171450" lvl="5" indent="-171450">
              <a:spcAft>
                <a:spcPts val="800"/>
              </a:spcAft>
              <a:buClr>
                <a:schemeClr val="bg2"/>
              </a:buClr>
              <a:buFont typeface="Arial" panose="020B0604020202020204" pitchFamily="34" charset="0"/>
              <a:buChar char="•"/>
            </a:pPr>
            <a:r>
              <a:rPr lang="en-US" sz="1100" dirty="0">
                <a:solidFill>
                  <a:schemeClr val="lt2"/>
                </a:solidFill>
                <a:latin typeface="Roboto Condensed Light"/>
                <a:ea typeface="Roboto Condensed Light"/>
                <a:cs typeface="Roboto Condensed Light"/>
                <a:sym typeface="Roboto Condensed Light"/>
              </a:rPr>
              <a:t>By providing more verification items, it conveys the message that the hosts’ identity is authentic and do exist in real life. And the willingness to provide their identity also indicate that the host is willing to be held accountable for their actions </a:t>
            </a:r>
          </a:p>
          <a:p>
            <a:pPr marL="228600" lvl="0" indent="-228600">
              <a:spcAft>
                <a:spcPts val="800"/>
              </a:spcAft>
              <a:buClr>
                <a:schemeClr val="bg2"/>
              </a:buClr>
              <a:buAutoNum type="arabicPeriod" startAt="6"/>
            </a:pPr>
            <a:r>
              <a:rPr lang="en-US" sz="1100" dirty="0">
                <a:solidFill>
                  <a:schemeClr val="lt2"/>
                </a:solidFill>
                <a:latin typeface="Roboto Condensed Light"/>
                <a:ea typeface="Roboto Condensed Light"/>
                <a:cs typeface="Roboto Condensed Light"/>
                <a:sym typeface="Roboto Condensed Light"/>
              </a:rPr>
              <a:t>Studies reported that individuals are more likely to deem individuals similar to themselves in terms of values, personality, and appearance as more trustworthy (Ma et al., 2017).</a:t>
            </a:r>
          </a:p>
          <a:p>
            <a:pPr marL="228600" lvl="0" indent="-228600">
              <a:spcAft>
                <a:spcPts val="800"/>
              </a:spcAft>
              <a:buClr>
                <a:schemeClr val="bg2"/>
              </a:buClr>
              <a:buAutoNum type="arabicPeriod" startAt="6"/>
            </a:pPr>
            <a:r>
              <a:rPr lang="en-US" sz="1100" dirty="0">
                <a:solidFill>
                  <a:schemeClr val="lt2"/>
                </a:solidFill>
                <a:latin typeface="Roboto Condensed Light"/>
                <a:ea typeface="Roboto Condensed Light"/>
                <a:cs typeface="Roboto Condensed Light"/>
                <a:sym typeface="Roboto Condensed Light"/>
              </a:rPr>
              <a:t>Therefore, it is possible that the type of topics mentioned in the hosts’ self-introduction influence the level of trustworthiness projected to the viewers.</a:t>
            </a:r>
          </a:p>
        </p:txBody>
      </p:sp>
      <p:sp>
        <p:nvSpPr>
          <p:cNvPr id="235" name="Google Shape;235;p36"/>
          <p:cNvSpPr txBox="1"/>
          <p:nvPr/>
        </p:nvSpPr>
        <p:spPr>
          <a:xfrm>
            <a:off x="5460451" y="993068"/>
            <a:ext cx="19200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MY" sz="2000" b="1" dirty="0">
                <a:solidFill>
                  <a:schemeClr val="dk1"/>
                </a:solidFill>
                <a:latin typeface="Exo 2"/>
                <a:ea typeface="Exo 2"/>
                <a:cs typeface="Exo 2"/>
                <a:sym typeface="Exo 2"/>
              </a:rPr>
              <a:t>THAT’s WHY!</a:t>
            </a:r>
            <a:endParaRPr sz="2000" b="1" dirty="0">
              <a:solidFill>
                <a:schemeClr val="dk1"/>
              </a:solidFill>
              <a:latin typeface="Exo 2"/>
              <a:ea typeface="Exo 2"/>
              <a:cs typeface="Exo 2"/>
              <a:sym typeface="Exo 2"/>
            </a:endParaRPr>
          </a:p>
        </p:txBody>
      </p:sp>
      <p:sp>
        <p:nvSpPr>
          <p:cNvPr id="237" name="Google Shape;237;p36"/>
          <p:cNvSpPr/>
          <p:nvPr/>
        </p:nvSpPr>
        <p:spPr>
          <a:xfrm>
            <a:off x="719450" y="1291551"/>
            <a:ext cx="4455600" cy="3002400"/>
          </a:xfrm>
          <a:prstGeom prst="snip2DiagRect">
            <a:avLst>
              <a:gd name="adj1" fmla="val 0"/>
              <a:gd name="adj2" fmla="val 16667"/>
            </a:avLst>
          </a:prstGeom>
          <a:solidFill>
            <a:srgbClr val="AAFFEE">
              <a:alpha val="28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572;p50">
            <a:extLst>
              <a:ext uri="{FF2B5EF4-FFF2-40B4-BE49-F238E27FC236}">
                <a16:creationId xmlns:a16="http://schemas.microsoft.com/office/drawing/2014/main" id="{378B52FE-7302-4B9C-871E-5D2E9116A309}"/>
              </a:ext>
            </a:extLst>
          </p:cNvPr>
          <p:cNvGrpSpPr/>
          <p:nvPr/>
        </p:nvGrpSpPr>
        <p:grpSpPr>
          <a:xfrm>
            <a:off x="1266237" y="1493594"/>
            <a:ext cx="3362026" cy="2641868"/>
            <a:chOff x="238125" y="1676700"/>
            <a:chExt cx="2045650" cy="1779275"/>
          </a:xfrm>
        </p:grpSpPr>
        <p:sp>
          <p:nvSpPr>
            <p:cNvPr id="18" name="Google Shape;573;p50">
              <a:extLst>
                <a:ext uri="{FF2B5EF4-FFF2-40B4-BE49-F238E27FC236}">
                  <a16:creationId xmlns:a16="http://schemas.microsoft.com/office/drawing/2014/main" id="{11732913-A476-4738-B30D-C13FD3205EA4}"/>
                </a:ext>
              </a:extLst>
            </p:cNvPr>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4;p50">
              <a:extLst>
                <a:ext uri="{FF2B5EF4-FFF2-40B4-BE49-F238E27FC236}">
                  <a16:creationId xmlns:a16="http://schemas.microsoft.com/office/drawing/2014/main" id="{C810594B-0F56-4AD4-BFD0-D5C1D243F7A6}"/>
                </a:ext>
              </a:extLst>
            </p:cNvPr>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p50">
              <a:extLst>
                <a:ext uri="{FF2B5EF4-FFF2-40B4-BE49-F238E27FC236}">
                  <a16:creationId xmlns:a16="http://schemas.microsoft.com/office/drawing/2014/main" id="{1ED5AC92-5465-4319-997B-A18D82D18F1C}"/>
                </a:ext>
              </a:extLst>
            </p:cNvPr>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6;p50">
              <a:extLst>
                <a:ext uri="{FF2B5EF4-FFF2-40B4-BE49-F238E27FC236}">
                  <a16:creationId xmlns:a16="http://schemas.microsoft.com/office/drawing/2014/main" id="{F5197A87-3066-45B0-B866-77735AED7B1E}"/>
                </a:ext>
              </a:extLst>
            </p:cNvPr>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7;p50">
              <a:extLst>
                <a:ext uri="{FF2B5EF4-FFF2-40B4-BE49-F238E27FC236}">
                  <a16:creationId xmlns:a16="http://schemas.microsoft.com/office/drawing/2014/main" id="{35A2DE94-15F8-42CC-8B6F-C8E02D4F57B2}"/>
                </a:ext>
              </a:extLst>
            </p:cNvPr>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8;p50">
              <a:extLst>
                <a:ext uri="{FF2B5EF4-FFF2-40B4-BE49-F238E27FC236}">
                  <a16:creationId xmlns:a16="http://schemas.microsoft.com/office/drawing/2014/main" id="{2D198F80-0260-42A4-BFFE-0519D1F63A10}"/>
                </a:ext>
              </a:extLst>
            </p:cNvPr>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9;p50">
              <a:extLst>
                <a:ext uri="{FF2B5EF4-FFF2-40B4-BE49-F238E27FC236}">
                  <a16:creationId xmlns:a16="http://schemas.microsoft.com/office/drawing/2014/main" id="{22537DE2-811A-4531-9E90-34ABDB28665A}"/>
                </a:ext>
              </a:extLst>
            </p:cNvPr>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descr="A screenshot of a cell phone&#10;&#10;Description automatically generated">
            <a:extLst>
              <a:ext uri="{FF2B5EF4-FFF2-40B4-BE49-F238E27FC236}">
                <a16:creationId xmlns:a16="http://schemas.microsoft.com/office/drawing/2014/main" id="{9FBFAB0A-CF3C-452B-81E2-73DC4A3B36B0}"/>
              </a:ext>
            </a:extLst>
          </p:cNvPr>
          <p:cNvPicPr>
            <a:picLocks noChangeAspect="1"/>
          </p:cNvPicPr>
          <p:nvPr/>
        </p:nvPicPr>
        <p:blipFill rotWithShape="1">
          <a:blip r:embed="rId3"/>
          <a:srcRect l="7389" r="3965" b="3"/>
          <a:stretch/>
        </p:blipFill>
        <p:spPr>
          <a:xfrm>
            <a:off x="1437852" y="1626142"/>
            <a:ext cx="3006455" cy="1831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1939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2671</Words>
  <Application>Microsoft Office PowerPoint</Application>
  <PresentationFormat>On-screen Show (16:9)</PresentationFormat>
  <Paragraphs>198</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 Condensed</vt:lpstr>
      <vt:lpstr>Exo 2</vt:lpstr>
      <vt:lpstr>Passion One</vt:lpstr>
      <vt:lpstr>Times New Roman</vt:lpstr>
      <vt:lpstr>Roboto Condensed Light</vt:lpstr>
      <vt:lpstr>Fira Sans Extra Condensed Medium</vt:lpstr>
      <vt:lpstr>Squada One</vt:lpstr>
      <vt:lpstr>Arial</vt:lpstr>
      <vt:lpstr>Tech Newsletter by Slidesgo</vt:lpstr>
      <vt:lpstr>CAPSTONE 2 PRESENTATION</vt:lpstr>
      <vt:lpstr>CAPSTONE</vt:lpstr>
      <vt:lpstr>INTRODUCTION</vt:lpstr>
      <vt:lpstr>PowerPoint Presentation</vt:lpstr>
      <vt:lpstr>PowerPoint Presentation</vt:lpstr>
      <vt:lpstr>WHY HOST PROFILES?</vt:lpstr>
      <vt:lpstr>RESEARCH OBJECTIVES</vt:lpstr>
      <vt:lpstr>HOW TO EVALUATE THE PROFILES?</vt:lpstr>
      <vt:lpstr>HOW TO EVALUATE THE PROFILES? (CONTINUE)</vt:lpstr>
      <vt:lpstr>PROXY TO MEASURE PERCEIVED TRUSTWORTHINESS</vt:lpstr>
      <vt:lpstr>PROXY TO MEASURE PERCEIVED TRUSTWORTHINESS (CONTINUE)</vt:lpstr>
      <vt:lpstr>SCOPE </vt:lpstr>
      <vt:lpstr>SCOPE I</vt:lpstr>
      <vt:lpstr>SCOPE II</vt:lpstr>
      <vt:lpstr>SCOPE III</vt:lpstr>
      <vt:lpstr>SCOPE IV</vt:lpstr>
      <vt:lpstr>SCOPE V</vt:lpstr>
      <vt:lpstr>MODELING TECHNIQUES</vt:lpstr>
      <vt:lpstr>LDA Models (Baseline &amp; Grid-search)</vt:lpstr>
      <vt:lpstr>Regression models  (Baseline &amp; LASSO)</vt:lpstr>
      <vt:lpstr>RESULT &amp; ANALYSIS</vt:lpstr>
      <vt:lpstr>RESULT &amp; ANALYSIS</vt:lpstr>
      <vt:lpstr>RESULT &amp; ANALYSIS (CONTINUE)</vt:lpstr>
      <vt:lpstr>DISCUSSION</vt:lpstr>
      <vt:lpstr>DISCUSSION </vt:lpstr>
      <vt:lpstr>RECOMMENDATIONS</vt:lpstr>
      <vt:lpstr>RECOMMENDATIONS</vt:lpstr>
      <vt:lpstr>LIMITATIONS AND FUTURE IMPLICATIONS</vt:lpstr>
      <vt:lpstr>Limitations and future implications</vt:lpstr>
      <vt:lpstr>Limitations and future implications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dc:creator>RexPC</dc:creator>
  <cp:lastModifiedBy>CHAN KUOK HONG </cp:lastModifiedBy>
  <cp:revision>30</cp:revision>
  <dcterms:modified xsi:type="dcterms:W3CDTF">2020-05-27T11:47:32Z</dcterms:modified>
</cp:coreProperties>
</file>