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78" r:id="rId3"/>
    <p:sldId id="479" r:id="rId4"/>
    <p:sldId id="480" r:id="rId5"/>
    <p:sldId id="481" r:id="rId6"/>
    <p:sldId id="482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69" r:id="rId16"/>
    <p:sldId id="468" r:id="rId17"/>
    <p:sldId id="447" r:id="rId18"/>
    <p:sldId id="455" r:id="rId19"/>
    <p:sldId id="452" r:id="rId20"/>
    <p:sldId id="396" r:id="rId21"/>
    <p:sldId id="465" r:id="rId22"/>
    <p:sldId id="461" r:id="rId23"/>
    <p:sldId id="463" r:id="rId24"/>
    <p:sldId id="462" r:id="rId25"/>
    <p:sldId id="466" r:id="rId26"/>
    <p:sldId id="467" r:id="rId27"/>
    <p:sldId id="450" r:id="rId28"/>
    <p:sldId id="456" r:id="rId29"/>
    <p:sldId id="460" r:id="rId30"/>
    <p:sldId id="4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85619" autoAdjust="0"/>
  </p:normalViewPr>
  <p:slideViewPr>
    <p:cSldViewPr>
      <p:cViewPr varScale="1">
        <p:scale>
          <a:sx n="107" d="100"/>
          <a:sy n="107" d="100"/>
        </p:scale>
        <p:origin x="20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EECA-BDBD-419E-ADDD-CA6069B63D1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DDA1-C4CA-49D9-9603-F551938EB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9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fly in the ointment: </a:t>
            </a:r>
            <a:r>
              <a:rPr lang="zh-CN" altLang="en-US" dirty="0"/>
              <a:t>美中不足；美中不足之处；败兴的人（或事物）；煞风景的人（或事物）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If you describe someone or something as a </a:t>
            </a:r>
            <a:r>
              <a:rPr lang="en-US" altLang="zh-CN" b="1" dirty="0"/>
              <a:t>fly in the ointment</a:t>
            </a:r>
            <a:r>
              <a:rPr lang="en-US" altLang="zh-CN" dirty="0"/>
              <a:t>, you think they spoil a situation and prevent it being as successful as you had hoped. 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1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9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61875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5410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4665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413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016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69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24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96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559" y="116632"/>
            <a:ext cx="8302719" cy="862723"/>
          </a:xfrm>
        </p:spPr>
        <p:txBody>
          <a:bodyPr>
            <a:no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4896544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1520" y="1052736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26078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796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8625" y="496888"/>
            <a:ext cx="1908175" cy="55991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54100" y="496888"/>
            <a:ext cx="5572125" cy="55991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0609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9721" y="334029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0271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99792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8792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12000" y="44624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8839" y="5776168"/>
            <a:ext cx="1081832" cy="108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2118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3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888" y="6248400"/>
            <a:ext cx="45831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30" name="図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4200" y="42183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Design Principles of Programming Languages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en-US" altLang="zh-CN" dirty="0"/>
              <a:t>Practices in Class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Zhenjiang Hu, </a:t>
            </a:r>
            <a:r>
              <a:rPr lang="en-US" altLang="zh-CN" dirty="0" err="1"/>
              <a:t>Haiyan</a:t>
            </a:r>
            <a:r>
              <a:rPr lang="en-US" altLang="zh-CN" dirty="0"/>
              <a:t> Zhao, Yingfei Xiong</a:t>
            </a:r>
          </a:p>
          <a:p>
            <a:r>
              <a:rPr lang="en-US" altLang="zh-CN" dirty="0"/>
              <a:t>Peking University, Spring Term, 2018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6517" y="3585774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Chap 13-19</a:t>
            </a:r>
          </a:p>
        </p:txBody>
      </p:sp>
    </p:spTree>
    <p:extLst>
      <p:ext uri="{BB962C8B-B14F-4D97-AF65-F5344CB8AC3E}">
        <p14:creationId xmlns:p14="http://schemas.microsoft.com/office/powerpoint/2010/main" val="22684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altLang="zh-CN" dirty="0"/>
                  <a:t>This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recursively defined total function </a:t>
                </a:r>
                <a:r>
                  <a:rPr lang="en-US" altLang="zh-CN" dirty="0"/>
                  <a:t>is a decision  procedure for the subtype relation:</a:t>
                </a:r>
              </a:p>
              <a:p>
                <a:pPr marL="0" indent="0">
                  <a:buNone/>
                </a:pPr>
                <a:endParaRPr lang="en-US" altLang="zh-CN" sz="1600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200" i="1" dirty="0">
                    <a:solidFill>
                      <a:srgbClr val="0000FF"/>
                    </a:solidFill>
                  </a:rPr>
                  <a:t>subtype</a:t>
                </a:r>
                <a:r>
                  <a:rPr lang="en-US" altLang="zh-CN" sz="2200" dirty="0">
                    <a:solidFill>
                      <a:srgbClr val="0000FF"/>
                    </a:solidFill>
                  </a:rPr>
                  <a:t>(S, T)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</a:rPr>
                      <m:t>=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Top</m:t>
                    </m:r>
                  </m:oMath>
                </a14:m>
                <a:r>
                  <a:rPr lang="en-US" altLang="zh-CN" sz="2200" dirty="0"/>
                  <a:t>, then </a:t>
                </a:r>
                <a:r>
                  <a:rPr lang="en-US" altLang="zh-CN" sz="2200" i="1" dirty="0"/>
                  <a:t>true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    then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    then 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altLang="zh-CN" sz="2200" dirty="0"/>
                  <a:t>  for all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 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zh-CN" sz="2200" dirty="0"/>
                  <a:t>there is some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sz="2200" dirty="0"/>
                  <a:t>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200" dirty="0"/>
                  <a:t>		     and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else </a:t>
                </a:r>
                <a:r>
                  <a:rPr lang="en-US" altLang="zh-CN" sz="2200" i="1" dirty="0"/>
                  <a:t>false</a:t>
                </a:r>
                <a:r>
                  <a:rPr lang="en-US" altLang="zh-CN" sz="2200" dirty="0"/>
                  <a:t>.</a:t>
                </a:r>
                <a:endParaRPr lang="zh-CN" altLang="en-US" sz="2200" dirty="0"/>
              </a:p>
              <a:p>
                <a:pPr marL="0" indent="0">
                  <a:buNone/>
                </a:pPr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0" t="-1990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Typing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The next step is to “build in” the use of </a:t>
                </a:r>
                <a:r>
                  <a:rPr lang="en-US" altLang="zh-CN" sz="2400" dirty="0" err="1"/>
                  <a:t>subsumption</a:t>
                </a:r>
                <a:r>
                  <a:rPr lang="en-US" altLang="zh-CN" sz="2400" dirty="0"/>
                  <a:t> in application rules, by changing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sz="2400" dirty="0"/>
                  <a:t> rule to incorporate a subtyping premise.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  <a:blipFill rotWithShape="1">
                <a:blip r:embed="rId2"/>
                <a:stretch>
                  <a:fillRect l="-1066" t="-3980" r="-1137" b="-8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43" y="2290361"/>
            <a:ext cx="5667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2400" dirty="0"/>
                  <a:t>Given any typing derivation, we can now</a:t>
                </a:r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normalize</a:t>
                </a:r>
                <a:r>
                  <a:rPr lang="en-US" altLang="zh-CN" dirty="0"/>
                  <a:t> it, to move all uses of </a:t>
                </a:r>
                <a:r>
                  <a:rPr lang="en-US" altLang="zh-CN" dirty="0" err="1"/>
                  <a:t>subsumption</a:t>
                </a:r>
                <a:r>
                  <a:rPr lang="en-US" altLang="zh-CN" dirty="0"/>
                  <a:t> to either just before applications (in the right-hand premise) or at the very end</a:t>
                </a:r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replace</a:t>
                </a:r>
                <a:r>
                  <a:rPr lang="en-US" altLang="zh-CN" dirty="0"/>
                  <a:t> uses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UB</m:t>
                    </m:r>
                  </m:oMath>
                </a14:m>
                <a:r>
                  <a:rPr lang="en-US" altLang="zh-CN" dirty="0"/>
                  <a:t> in the right-hand premise by uses of the extended rule above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altLang="zh-CN" sz="2400" dirty="0"/>
                  <a:t>This yields a derivation in which there is just </a:t>
                </a:r>
                <a:r>
                  <a:rPr lang="en-US" altLang="zh-CN" sz="2400" i="1" dirty="0">
                    <a:solidFill>
                      <a:srgbClr val="0000FF"/>
                    </a:solidFill>
                  </a:rPr>
                  <a:t>one</a:t>
                </a:r>
                <a:r>
                  <a:rPr lang="en-US" altLang="zh-CN" sz="2400" dirty="0"/>
                  <a:t> use of </a:t>
                </a:r>
                <a:r>
                  <a:rPr lang="en-US" altLang="zh-CN" sz="2400" dirty="0" err="1"/>
                  <a:t>subsumption</a:t>
                </a:r>
                <a:r>
                  <a:rPr lang="en-US" altLang="zh-CN" sz="2400" dirty="0"/>
                  <a:t>,  at the very end!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  <a:blipFill rotWithShape="1">
                <a:blip r:embed="rId4"/>
                <a:stretch>
                  <a:fillRect l="-1077" t="-2642" r="-1149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9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Do exercise 17.3.1</a:t>
            </a:r>
          </a:p>
          <a:p>
            <a:pPr lvl="1"/>
            <a:r>
              <a:rPr lang="en-US" altLang="zh-CN" dirty="0"/>
              <a:t>The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joinexercise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typechecker</a:t>
            </a:r>
            <a:r>
              <a:rPr lang="en-US" altLang="zh-CN" dirty="0"/>
              <a:t> is an incomplete implementation of the simply typed lambda-calculus with subtyping, records, and conditionals: basic parsing and printing functions are provided, but the clause for </a:t>
            </a:r>
            <a:r>
              <a:rPr lang="en-US" altLang="zh-CN" dirty="0" err="1"/>
              <a:t>TmIf</a:t>
            </a:r>
            <a:r>
              <a:rPr lang="en-US" altLang="zh-CN" dirty="0"/>
              <a:t> is missing from the </a:t>
            </a:r>
            <a:r>
              <a:rPr lang="en-US" altLang="zh-CN" dirty="0" err="1"/>
              <a:t>typeof</a:t>
            </a:r>
            <a:r>
              <a:rPr lang="en-US" altLang="zh-CN" dirty="0"/>
              <a:t> function, as is the join function on which it depends.  Add </a:t>
            </a:r>
            <a:r>
              <a:rPr lang="en-US" altLang="zh-CN" dirty="0" err="1">
                <a:solidFill>
                  <a:srgbClr val="C00000"/>
                </a:solidFill>
              </a:rPr>
              <a:t>booleans</a:t>
            </a:r>
            <a:r>
              <a:rPr lang="en-US" altLang="zh-CN" dirty="0">
                <a:solidFill>
                  <a:srgbClr val="C00000"/>
                </a:solidFill>
              </a:rPr>
              <a:t> and conditionals </a:t>
            </a:r>
            <a:r>
              <a:rPr lang="en-US" altLang="zh-CN" dirty="0"/>
              <a:t>(and joins and meets) to this implementation.</a:t>
            </a:r>
          </a:p>
          <a:p>
            <a:pPr lvl="1"/>
            <a:r>
              <a:rPr lang="en-US" altLang="zh-CN" dirty="0"/>
              <a:t>Refer to: §16.3 showed how adding </a:t>
            </a:r>
            <a:r>
              <a:rPr lang="en-US" altLang="zh-CN" dirty="0" err="1"/>
              <a:t>booleans</a:t>
            </a:r>
            <a:r>
              <a:rPr lang="en-US" altLang="zh-CN" dirty="0"/>
              <a:t> and conditionals to a language with subtyping required extra support functions for calculating the least upper bounds of a given pair of types. The proof of Proposition 16.3.2 (see page 522) gave mathematical descriptions of the necessary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5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674F-BAC8-4E48-BEA8-B5C7C887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93F-48C1-DF40-AA75-774664B0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59" y="1124744"/>
            <a:ext cx="8579296" cy="4896544"/>
          </a:xfrm>
        </p:spPr>
        <p:txBody>
          <a:bodyPr/>
          <a:lstStyle/>
          <a:p>
            <a:r>
              <a:rPr lang="en-US" altLang="zh-CN" dirty="0"/>
              <a:t>Do exercise 17.3.3</a:t>
            </a:r>
          </a:p>
          <a:p>
            <a:pPr lvl="1"/>
            <a:r>
              <a:rPr lang="en-US" dirty="0"/>
              <a:t>the subtype check in the application rule fails, the error message that our </a:t>
            </a:r>
            <a:r>
              <a:rPr lang="en-US" dirty="0" err="1"/>
              <a:t>typechecker</a:t>
            </a:r>
            <a:r>
              <a:rPr lang="en-US" dirty="0"/>
              <a:t> prints </a:t>
            </a:r>
            <a:r>
              <a:rPr lang="en-US" i="1" dirty="0">
                <a:solidFill>
                  <a:srgbClr val="C00000"/>
                </a:solidFill>
              </a:rPr>
              <a:t>may not be very helpful </a:t>
            </a:r>
            <a:r>
              <a:rPr lang="en-US" dirty="0"/>
              <a:t>to the user. We </a:t>
            </a:r>
            <a:r>
              <a:rPr lang="en-US" i="1" dirty="0">
                <a:solidFill>
                  <a:srgbClr val="0000FF"/>
                </a:solidFill>
              </a:rPr>
              <a:t>can improve it </a:t>
            </a:r>
            <a:r>
              <a:rPr lang="en-US" dirty="0"/>
              <a:t>by including the </a:t>
            </a:r>
            <a:r>
              <a:rPr lang="en-US" i="1" dirty="0">
                <a:solidFill>
                  <a:srgbClr val="0000FF"/>
                </a:solidFill>
              </a:rPr>
              <a:t>expected parameter type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the actual argument type </a:t>
            </a:r>
            <a:r>
              <a:rPr lang="en-US" dirty="0"/>
              <a:t>in the error message. </a:t>
            </a:r>
          </a:p>
          <a:p>
            <a:pPr lvl="1"/>
            <a:r>
              <a:rPr lang="en-US" dirty="0"/>
              <a:t>Error reporting can be greatly improved by changing the </a:t>
            </a:r>
            <a:r>
              <a:rPr lang="en-US" dirty="0">
                <a:solidFill>
                  <a:srgbClr val="0000FF"/>
                </a:solidFill>
              </a:rPr>
              <a:t>subtype </a:t>
            </a:r>
            <a:r>
              <a:rPr lang="en-US" dirty="0"/>
              <a:t>function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so that, instead of returning true or false, it either returns a trivial value (the unit value ()) or </a:t>
            </a:r>
            <a:r>
              <a:rPr lang="en-US" i="1" dirty="0">
                <a:solidFill>
                  <a:srgbClr val="0000FF"/>
                </a:solidFill>
              </a:rPr>
              <a:t>else raises an exception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Reimplement the </a:t>
            </a:r>
            <a:r>
              <a:rPr lang="en-US" dirty="0" err="1"/>
              <a:t>typeof</a:t>
            </a:r>
            <a:r>
              <a:rPr lang="en-US" dirty="0"/>
              <a:t> and subtype functions to make all of the error messages as informative as possible. </a:t>
            </a:r>
          </a:p>
          <a:p>
            <a:pPr lvl="1"/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Design Principles of Programming Languages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en-US" altLang="zh-CN" dirty="0"/>
              <a:t>Practices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Zhenjiang Hu, </a:t>
            </a:r>
            <a:r>
              <a:rPr lang="en-US" altLang="zh-CN" dirty="0" err="1"/>
              <a:t>Haiyan</a:t>
            </a:r>
            <a:r>
              <a:rPr lang="en-US" altLang="zh-CN" dirty="0"/>
              <a:t> Zhao, Yingfei Xiong</a:t>
            </a:r>
          </a:p>
          <a:p>
            <a:r>
              <a:rPr lang="en-US" altLang="zh-CN" dirty="0"/>
              <a:t>Peking University, Spring Term, 2019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3573016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Chap 18-19</a:t>
            </a:r>
          </a:p>
          <a:p>
            <a:r>
              <a:rPr lang="en-US" altLang="zh-CN" sz="2800" dirty="0"/>
              <a:t>Please refer to the package of  “</a:t>
            </a:r>
            <a:r>
              <a:rPr lang="en-US" altLang="zh-CN" sz="2800" dirty="0" err="1"/>
              <a:t>fullref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304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learnt in Chap 18-19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579296" cy="468052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/>
              <a:t>Identify some characteristic “core features” of object-oriented programming</a:t>
            </a:r>
          </a:p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/>
              <a:t>Develop two different analysis of these features: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/>
              <a:t>2.1  A </a:t>
            </a:r>
            <a:r>
              <a:rPr lang="en-US" altLang="zh-CN" i="1" dirty="0"/>
              <a:t>translation</a:t>
            </a:r>
            <a:r>
              <a:rPr lang="en-US" altLang="zh-CN" dirty="0"/>
              <a:t> into a lower-level language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/>
              <a:t>2.2  A </a:t>
            </a:r>
            <a:r>
              <a:rPr lang="en-US" altLang="zh-CN" i="1" dirty="0"/>
              <a:t>direct</a:t>
            </a:r>
            <a:r>
              <a:rPr lang="en-US" altLang="zh-CN" dirty="0"/>
              <a:t>, high-level formalization of a simple object-oriented language (“Featherweight Java”)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6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languages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most OO languages, each object is regarded as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C00000"/>
                </a:solidFill>
              </a:rPr>
              <a:t>data structure </a:t>
            </a:r>
          </a:p>
          <a:p>
            <a:pPr lvl="2" indent="-342900"/>
            <a:r>
              <a:rPr lang="en-US" altLang="zh-CN" sz="2400" dirty="0"/>
              <a:t>encapsulating some internal state</a:t>
            </a:r>
          </a:p>
          <a:p>
            <a:pPr lvl="2" indent="-342900"/>
            <a:r>
              <a:rPr lang="en-US" altLang="zh-CN" sz="2400" dirty="0"/>
              <a:t>offering access to this state </a:t>
            </a:r>
          </a:p>
          <a:p>
            <a:pPr marL="0" indent="0">
              <a:buNone/>
            </a:pPr>
            <a:r>
              <a:rPr lang="en-US" altLang="zh-CN" dirty="0"/>
              <a:t>via a </a:t>
            </a:r>
            <a:r>
              <a:rPr lang="en-US" altLang="zh-CN" i="1" dirty="0"/>
              <a:t>collection of methods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basic features </a:t>
            </a:r>
            <a:r>
              <a:rPr lang="en-US" altLang="zh-CN" dirty="0"/>
              <a:t>of object-oriented languages 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encapsulation 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Inheritance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25673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16632"/>
                <a:ext cx="8856984" cy="1008112"/>
              </a:xfrm>
            </p:spPr>
            <p:txBody>
              <a:bodyPr/>
              <a:lstStyle/>
              <a:p>
                <a:r>
                  <a:rPr lang="en-US" altLang="zh-CN" sz="4000" dirty="0"/>
                  <a:t>Modeling features of OO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4000" dirty="0"/>
                  <a:t> -calculus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16632"/>
                <a:ext cx="8856984" cy="1008112"/>
              </a:xfrm>
              <a:blipFill rotWithShape="1">
                <a:blip r:embed="rId3"/>
                <a:stretch>
                  <a:fillRect l="-2409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How</a:t>
            </a:r>
            <a:r>
              <a:rPr lang="en-US" altLang="zh-CN" dirty="0"/>
              <a:t> the </a:t>
            </a:r>
            <a:r>
              <a:rPr lang="en-US" altLang="zh-CN" i="1" dirty="0">
                <a:solidFill>
                  <a:srgbClr val="0000FF"/>
                </a:solidFill>
              </a:rPr>
              <a:t>basic features </a:t>
            </a:r>
            <a:r>
              <a:rPr lang="en-US" altLang="zh-CN" dirty="0"/>
              <a:t>of object-oriented languages 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encapsulation of state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Inheritance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…… </a:t>
            </a:r>
          </a:p>
          <a:p>
            <a:pPr marL="0" indent="0" algn="just">
              <a:buNone/>
            </a:pPr>
            <a:r>
              <a:rPr lang="en-US" altLang="zh-CN" dirty="0"/>
              <a:t>can be understood as </a:t>
            </a:r>
            <a:r>
              <a:rPr lang="en-US" altLang="zh-CN" i="1" dirty="0"/>
              <a:t>“derived forms</a:t>
            </a:r>
            <a:r>
              <a:rPr lang="en-US" altLang="zh-CN" dirty="0"/>
              <a:t>” in a lower-level language with a rich collection of </a:t>
            </a:r>
            <a:r>
              <a:rPr lang="en-US" altLang="zh-CN" dirty="0">
                <a:solidFill>
                  <a:srgbClr val="C00000"/>
                </a:solidFill>
              </a:rPr>
              <a:t>primitive features</a:t>
            </a:r>
            <a:r>
              <a:rPr lang="en-US" altLang="zh-CN" dirty="0"/>
              <a:t>: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(higher-order) functions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records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references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recursion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subtyping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An object is a record of functions, which maintain </a:t>
            </a:r>
            <a:r>
              <a:rPr lang="en-US" altLang="zh-CN" i="1" dirty="0">
                <a:solidFill>
                  <a:srgbClr val="0000FF"/>
                </a:solidFill>
              </a:rPr>
              <a:t>common internal state </a:t>
            </a:r>
            <a:r>
              <a:rPr lang="en-US" altLang="zh-CN" i="1" dirty="0">
                <a:solidFill>
                  <a:srgbClr val="C00000"/>
                </a:solidFill>
              </a:rPr>
              <a:t>via a shared reference to a record </a:t>
            </a:r>
            <a:r>
              <a:rPr lang="en-US" altLang="zh-CN" dirty="0"/>
              <a:t>of mutable instance variables.</a:t>
            </a:r>
          </a:p>
          <a:p>
            <a:pPr marL="0" indent="0" algn="just">
              <a:buNone/>
            </a:pPr>
            <a:endParaRPr lang="en-US" altLang="zh-CN" sz="1200" dirty="0"/>
          </a:p>
          <a:p>
            <a:pPr marL="0" indent="0" algn="just">
              <a:buNone/>
            </a:pPr>
            <a:r>
              <a:rPr lang="en-US" altLang="zh-CN" dirty="0"/>
              <a:t>This state is inaccessible </a:t>
            </a:r>
            <a:r>
              <a:rPr lang="en-US" altLang="zh-CN" i="1" dirty="0">
                <a:solidFill>
                  <a:srgbClr val="0000FF"/>
                </a:solidFill>
              </a:rPr>
              <a:t>outside of the object </a:t>
            </a:r>
            <a:r>
              <a:rPr lang="en-US" altLang="zh-CN" dirty="0"/>
              <a:t>because there is no way to name it. </a:t>
            </a:r>
          </a:p>
          <a:p>
            <a:pPr lvl="1" indent="-342900" algn="just"/>
            <a:r>
              <a:rPr lang="en-US" altLang="zh-CN" sz="2800" dirty="0"/>
              <a:t>lexical scoping ensures that instance variables can only be named from inside the methods.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43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zh-CN" dirty="0"/>
                  <a:t>Objects that </a:t>
                </a:r>
                <a:r>
                  <a:rPr lang="en-US" altLang="zh-CN" i="1" dirty="0"/>
                  <a:t>share parts of their interfaces </a:t>
                </a:r>
                <a:r>
                  <a:rPr lang="en-US" altLang="zh-CN" dirty="0"/>
                  <a:t>will typically (though not always)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share parts of their behaviors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:endParaRPr lang="en-US" altLang="zh-CN" sz="1200" dirty="0"/>
              </a:p>
              <a:p>
                <a:pPr marL="0" indent="0" algn="just">
                  <a:buNone/>
                </a:pPr>
                <a:r>
                  <a:rPr lang="en-US" altLang="zh-CN" dirty="0"/>
                  <a:t>To avoid duplication of code,  the way is to write the implementations of these behaviors in 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just one place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  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⟹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inheritance</a:t>
                </a:r>
                <a:endParaRPr lang="zh-CN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  <a:blipFill rotWithShape="1">
                <a:blip r:embed="rId2"/>
                <a:stretch>
                  <a:fillRect l="-1399" t="-1043" r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251520" y="3933056"/>
            <a:ext cx="8579296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/>
              <a:t>Basic mechanism of inheritance:  </a:t>
            </a:r>
            <a:r>
              <a:rPr lang="en-US" altLang="zh-CN" i="1" dirty="0"/>
              <a:t>classes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/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A class </a:t>
            </a:r>
            <a:r>
              <a:rPr lang="en-US" altLang="zh-CN" i="1" dirty="0">
                <a:solidFill>
                  <a:srgbClr val="0000FF"/>
                </a:solidFill>
              </a:rPr>
              <a:t>is a data structure </a:t>
            </a:r>
            <a:r>
              <a:rPr lang="en-US" altLang="zh-CN" dirty="0"/>
              <a:t>that can be</a:t>
            </a:r>
          </a:p>
          <a:p>
            <a:pPr lvl="1" indent="-342900"/>
            <a:r>
              <a:rPr lang="en-US" altLang="zh-CN" sz="2800" i="1" dirty="0">
                <a:solidFill>
                  <a:srgbClr val="0000FF"/>
                </a:solidFill>
              </a:rPr>
              <a:t>instantiated</a:t>
            </a:r>
            <a:r>
              <a:rPr lang="en-US" altLang="zh-CN" sz="2800" dirty="0"/>
              <a:t> to create new objects  (“instances”)</a:t>
            </a:r>
          </a:p>
          <a:p>
            <a:pPr lvl="1" indent="-342900"/>
            <a:r>
              <a:rPr lang="en-US" altLang="zh-CN" sz="2800" i="1" dirty="0">
                <a:solidFill>
                  <a:srgbClr val="0000FF"/>
                </a:solidFill>
              </a:rPr>
              <a:t>refined</a:t>
            </a:r>
            <a:r>
              <a:rPr lang="en-US" altLang="zh-CN" sz="2800" dirty="0"/>
              <a:t> to create new classes (“subclasses”)</a:t>
            </a:r>
          </a:p>
          <a:p>
            <a:pPr lvl="1" indent="-3429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202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packages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fullref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fullerror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rcdsub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joinsub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joinexercise</a:t>
            </a:r>
            <a:r>
              <a:rPr lang="en-US" altLang="zh-CN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069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objects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Encapsulation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/>
                  <a:t>of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state with behavior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Behavior-based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subtyping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	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Inheritance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(incremental definition of behaviors)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Access of super class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00050" lvl="1" indent="0">
                  <a:buNone/>
                </a:pPr>
                <a:endParaRPr lang="en-US" altLang="zh-CN" sz="28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  <a:blipFill rotWithShape="1">
                <a:blip r:embed="rId3"/>
                <a:stretch>
                  <a:fillRect l="-1209" t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Featherweight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 concrete language with core OO features</a:t>
            </a:r>
          </a:p>
          <a:p>
            <a:pPr marL="400050" lvl="1" indent="0">
              <a:buNone/>
            </a:pPr>
            <a:r>
              <a:rPr lang="en-US" altLang="zh-CN" dirty="0"/>
              <a:t>FJ Models “</a:t>
            </a:r>
            <a:r>
              <a:rPr lang="en-US" altLang="zh-CN" dirty="0">
                <a:solidFill>
                  <a:srgbClr val="0000FF"/>
                </a:solidFill>
              </a:rPr>
              <a:t>core OO feature</a:t>
            </a:r>
            <a:r>
              <a:rPr lang="en-US" altLang="zh-CN" dirty="0"/>
              <a:t>s” and their types and </a:t>
            </a:r>
            <a:r>
              <a:rPr lang="en-US" altLang="zh-CN" i="1" dirty="0"/>
              <a:t>nothing else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History:</a:t>
            </a:r>
          </a:p>
          <a:p>
            <a:pPr marL="539750" lvl="1" indent="-363538"/>
            <a:r>
              <a:rPr lang="en-US" altLang="zh-CN" dirty="0"/>
              <a:t>Originally proposed by a Penn visiting student (Atsushi Igarashi) as a tool for analyzing GJ  (“Java plus generics”), which later became Java 1.5</a:t>
            </a:r>
          </a:p>
          <a:p>
            <a:pPr marL="539750" lvl="1" indent="-363538"/>
            <a:r>
              <a:rPr lang="en-US" altLang="zh-CN" dirty="0"/>
              <a:t>Since then used by many others for studying a wide variety of Java features and proposed extensions</a:t>
            </a:r>
          </a:p>
        </p:txBody>
      </p:sp>
    </p:spTree>
    <p:extLst>
      <p:ext uri="{BB962C8B-B14F-4D97-AF65-F5344CB8AC3E}">
        <p14:creationId xmlns:p14="http://schemas.microsoft.com/office/powerpoint/2010/main" val="364688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left in FJ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54726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Classes and objects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Methods and method invocation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Fields and field access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Inheritance (including 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Casting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5472608"/>
              </a:xfrm>
              <a:blipFill rotWithShape="1">
                <a:blip r:embed="rId2"/>
                <a:stretch>
                  <a:fillRect l="-1207" t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5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left out of FJ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Reflection, concurrency, class loading, inner classes,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Exceptions</a:t>
            </a:r>
            <a:r>
              <a:rPr lang="en-US" altLang="zh-CN" dirty="0"/>
              <a:t>, loops,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Interfaces, overloading,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Assignment (!!)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(terms and values)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505194" cy="339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7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(methods and classes)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81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6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exercise 18.6.1 </a:t>
            </a:r>
          </a:p>
          <a:p>
            <a:pPr lvl="1"/>
            <a:r>
              <a:rPr lang="en-US" altLang="zh-CN" dirty="0"/>
              <a:t>Write a subclass of </a:t>
            </a:r>
            <a:r>
              <a:rPr lang="en-US" altLang="zh-CN" dirty="0" err="1">
                <a:solidFill>
                  <a:srgbClr val="0000FF"/>
                </a:solidFill>
              </a:rPr>
              <a:t>resetCounterClass</a:t>
            </a:r>
            <a:r>
              <a:rPr lang="en-US" altLang="zh-CN" dirty="0"/>
              <a:t> with an additional method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dec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that subtracts one from the current value stored in the counter  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>
                <a:solidFill>
                  <a:srgbClr val="0000FF"/>
                </a:solidFill>
              </a:rPr>
              <a:t>fullref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checker to test your new class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7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18.7.1 </a:t>
            </a:r>
          </a:p>
          <a:p>
            <a:pPr lvl="1"/>
            <a:r>
              <a:rPr lang="en-US" altLang="zh-CN" dirty="0"/>
              <a:t>Define a subclass of </a:t>
            </a:r>
            <a:r>
              <a:rPr lang="en-US" altLang="zh-CN" dirty="0" err="1">
                <a:solidFill>
                  <a:srgbClr val="0000FF"/>
                </a:solidFill>
              </a:rPr>
              <a:t>backupCounterClass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with two new methods, </a:t>
            </a:r>
            <a:r>
              <a:rPr lang="en-US" altLang="zh-CN" i="1" dirty="0">
                <a:solidFill>
                  <a:srgbClr val="0000FF"/>
                </a:solidFill>
              </a:rPr>
              <a:t>reset2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, controlling a second “backup register.” This register should be completely separate from the one added by </a:t>
            </a:r>
            <a:r>
              <a:rPr lang="en-US" altLang="zh-CN" dirty="0" err="1">
                <a:solidFill>
                  <a:srgbClr val="0000FF"/>
                </a:solidFill>
              </a:rPr>
              <a:t>backupCounterClass</a:t>
            </a:r>
            <a:r>
              <a:rPr lang="en-US" altLang="zh-CN" dirty="0"/>
              <a:t>: calling </a:t>
            </a:r>
            <a:r>
              <a:rPr lang="en-US" altLang="zh-CN" i="1" dirty="0">
                <a:solidFill>
                  <a:srgbClr val="0000FF"/>
                </a:solidFill>
              </a:rPr>
              <a:t>reset</a:t>
            </a:r>
            <a:r>
              <a:rPr lang="en-US" altLang="zh-CN" dirty="0"/>
              <a:t> should restore the counter to its value at 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 </a:t>
            </a:r>
            <a:r>
              <a:rPr lang="en-US" altLang="zh-CN" dirty="0"/>
              <a:t>(as it does now) and calling </a:t>
            </a:r>
            <a:r>
              <a:rPr lang="en-US" altLang="zh-CN" i="1" dirty="0">
                <a:solidFill>
                  <a:srgbClr val="0000FF"/>
                </a:solidFill>
              </a:rPr>
              <a:t>reset2 </a:t>
            </a:r>
            <a:r>
              <a:rPr lang="en-US" altLang="zh-CN" dirty="0"/>
              <a:t>should restore the counter to its value at 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>
                <a:solidFill>
                  <a:srgbClr val="0000FF"/>
                </a:solidFill>
              </a:rPr>
              <a:t>fullref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checker to test your new class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3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19.4.3 </a:t>
            </a:r>
          </a:p>
          <a:p>
            <a:pPr lvl="1"/>
            <a:r>
              <a:rPr lang="en-US" altLang="zh-CN" dirty="0"/>
              <a:t>The operation of </a:t>
            </a:r>
            <a:r>
              <a:rPr lang="en-US" altLang="zh-CN" i="1" dirty="0">
                <a:solidFill>
                  <a:srgbClr val="0000FF"/>
                </a:solidFill>
              </a:rPr>
              <a:t>assigning a new value to the field </a:t>
            </a:r>
            <a:r>
              <a:rPr lang="en-US" altLang="zh-CN" dirty="0"/>
              <a:t>of an object is omitted from FJ to simplify its presentation, but it can be added without changing the basic character of the calculus very much.</a:t>
            </a:r>
          </a:p>
          <a:p>
            <a:pPr lvl="1"/>
            <a:r>
              <a:rPr lang="en-US" altLang="zh-CN" dirty="0"/>
              <a:t>Using the treatment of references in Chapter 13 as a model.</a:t>
            </a:r>
            <a:endParaRPr lang="en-US" altLang="zh-CN" sz="6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#4: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19.5.5 </a:t>
            </a:r>
          </a:p>
          <a:p>
            <a:pPr lvl="1"/>
            <a:r>
              <a:rPr lang="en-US" altLang="zh-CN" dirty="0"/>
              <a:t>Starting from one of the lambda-calculus </a:t>
            </a:r>
            <a:r>
              <a:rPr lang="en-US" altLang="zh-CN" dirty="0" err="1"/>
              <a:t>typecheckers</a:t>
            </a:r>
            <a:r>
              <a:rPr lang="en-US" altLang="zh-CN" dirty="0"/>
              <a:t>, build a </a:t>
            </a:r>
            <a:r>
              <a:rPr lang="en-US" altLang="zh-CN" dirty="0" err="1"/>
              <a:t>typechecker</a:t>
            </a:r>
            <a:r>
              <a:rPr lang="en-US" altLang="zh-CN" dirty="0"/>
              <a:t> and interpreter for Featherweight Java.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Submit your </a:t>
            </a:r>
            <a:r>
              <a:rPr lang="en-US" altLang="zh-CN" dirty="0" err="1"/>
              <a:t>typechecker</a:t>
            </a:r>
            <a:r>
              <a:rPr lang="en-US" altLang="zh-CN" dirty="0"/>
              <a:t> and interpreter before June 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5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1512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added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→</m:t>
                        </m:r>
                      </m:sub>
                    </m:sSub>
                  </m:oMath>
                </a14:m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Unit</m:t>
                    </m:r>
                  </m:oMath>
                </a14:m>
                <a:r>
                  <a:rPr lang="en-US" altLang="zh-CN" dirty="0"/>
                  <a:t>) syntactic forms for </a:t>
                </a:r>
                <a:r>
                  <a:rPr lang="en-US" altLang="zh-CN" i="1" dirty="0"/>
                  <a:t>creating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dereferencing</a:t>
                </a:r>
                <a:r>
                  <a:rPr lang="en-US" altLang="zh-CN" dirty="0"/>
                  <a:t>, and </a:t>
                </a:r>
                <a:r>
                  <a:rPr lang="en-US" altLang="zh-CN" i="1" dirty="0"/>
                  <a:t>assigning</a:t>
                </a:r>
                <a:r>
                  <a:rPr lang="en-US" altLang="zh-CN" dirty="0"/>
                  <a:t> reference cells, plus a new type constructor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Ref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1512168"/>
              </a:xfrm>
              <a:blipFill rotWithShape="1">
                <a:blip r:embed="rId2"/>
                <a:stretch>
                  <a:fillRect l="-1420" t="-3629" b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8" y="2564904"/>
            <a:ext cx="78284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4365104"/>
            <a:ext cx="7128792" cy="1440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8640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Evaluation becomes </a:t>
                </a:r>
                <a:r>
                  <a:rPr lang="en-US" altLang="zh-CN" i="1" dirty="0"/>
                  <a:t>a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three-place </a:t>
                </a:r>
                <a:r>
                  <a:rPr lang="en-US" altLang="zh-CN" dirty="0"/>
                  <a:t>relation: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μ</m:t>
                    </m:r>
                    <m: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⟶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μ</m:t>
                    </m:r>
                    <m:r>
                      <a:rPr lang="en-US" altLang="zh-CN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864096"/>
              </a:xfrm>
              <a:blipFill>
                <a:blip r:embed="rId2"/>
                <a:stretch>
                  <a:fillRect l="-1479" t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2" y="2132857"/>
            <a:ext cx="5955560" cy="281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9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936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Typing becomes </a:t>
                </a:r>
                <a:r>
                  <a:rPr lang="en-US" altLang="zh-CN" i="1" dirty="0"/>
                  <a:t>a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four-place </a:t>
                </a:r>
                <a:r>
                  <a:rPr lang="en-US" altLang="zh-CN" dirty="0"/>
                  <a:t>relation: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Γ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Σ</m:t>
                    </m:r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⊢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936104"/>
              </a:xfrm>
              <a:blipFill>
                <a:blip r:embed="rId2"/>
                <a:stretch>
                  <a:fillRect l="-147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93953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0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 Relation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47678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0" y="0"/>
            <a:ext cx="8836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30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0" y="1229423"/>
            <a:ext cx="85332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3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“Algorithmic” subtype relation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3" y="1916832"/>
            <a:ext cx="821521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4288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u_NII_PKU">
  <a:themeElements>
    <a:clrScheme name="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ST">
      <a:majorFont>
        <a:latin typeface="Times New Roman"/>
        <a:ea typeface="ヒラギノ丸ゴ Pro W4"/>
        <a:cs typeface="ヒラギノ丸ゴ Pro W4"/>
      </a:majorFont>
      <a:minorFont>
        <a:latin typeface="Chalkboard"/>
        <a:ea typeface="ヒラギノ丸ゴ Pro W4"/>
        <a:cs typeface="ヒラギノ丸ゴ Pro W4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Words>1186</Words>
  <Application>Microsoft Macintosh PowerPoint</Application>
  <PresentationFormat>On-screen Show (4:3)</PresentationFormat>
  <Paragraphs>150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ヒラギノ丸ゴ Pro W4</vt:lpstr>
      <vt:lpstr>Arial</vt:lpstr>
      <vt:lpstr>Calibri</vt:lpstr>
      <vt:lpstr>Cambria Math</vt:lpstr>
      <vt:lpstr>Chalkboard</vt:lpstr>
      <vt:lpstr>Times New Roman</vt:lpstr>
      <vt:lpstr>Wingdings</vt:lpstr>
      <vt:lpstr>Office 主题</vt:lpstr>
      <vt:lpstr>hu_NII_PKU</vt:lpstr>
      <vt:lpstr>Design Principles of Programming Languages  Practices in Class</vt:lpstr>
      <vt:lpstr>Code packages</vt:lpstr>
      <vt:lpstr>Syntax</vt:lpstr>
      <vt:lpstr>Evaluation</vt:lpstr>
      <vt:lpstr>Typing</vt:lpstr>
      <vt:lpstr>Subtype Relation</vt:lpstr>
      <vt:lpstr>PowerPoint Presentation</vt:lpstr>
      <vt:lpstr>Records</vt:lpstr>
      <vt:lpstr>“Algorithmic” subtype relation</vt:lpstr>
      <vt:lpstr>Subtyping Algorithm</vt:lpstr>
      <vt:lpstr>Algorithmic Typing</vt:lpstr>
      <vt:lpstr>Practice #1</vt:lpstr>
      <vt:lpstr>Practice #2</vt:lpstr>
      <vt:lpstr>Design Principles of Programming Languages  Practices</vt:lpstr>
      <vt:lpstr>What learnt in Chap 18-19</vt:lpstr>
      <vt:lpstr>Object-oriented languages </vt:lpstr>
      <vt:lpstr>Modeling features of OO with λ -calculus</vt:lpstr>
      <vt:lpstr>Encapsulation</vt:lpstr>
      <vt:lpstr>Inheritance</vt:lpstr>
      <vt:lpstr>The essence of objects</vt:lpstr>
      <vt:lpstr>Featherweight Java</vt:lpstr>
      <vt:lpstr>Things left in FJ</vt:lpstr>
      <vt:lpstr>Things left out of FJ</vt:lpstr>
      <vt:lpstr>Syntax (terms and values)</vt:lpstr>
      <vt:lpstr>Syntax (methods and classes)</vt:lpstr>
      <vt:lpstr>Practice #1</vt:lpstr>
      <vt:lpstr>Practice #2</vt:lpstr>
      <vt:lpstr>Practice # 3</vt:lpstr>
      <vt:lpstr>Practice #4: Challenge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tour of OCaml</dc:title>
  <dc:creator>admin</dc:creator>
  <cp:lastModifiedBy>Microsoft Office 用户</cp:lastModifiedBy>
  <cp:revision>644</cp:revision>
  <dcterms:created xsi:type="dcterms:W3CDTF">2014-02-07T07:24:20Z</dcterms:created>
  <dcterms:modified xsi:type="dcterms:W3CDTF">2019-05-08T09:55:58Z</dcterms:modified>
</cp:coreProperties>
</file>