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448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69" r:id="rId11"/>
    <p:sldId id="468" r:id="rId12"/>
    <p:sldId id="447" r:id="rId13"/>
    <p:sldId id="455" r:id="rId14"/>
    <p:sldId id="452" r:id="rId15"/>
    <p:sldId id="396" r:id="rId16"/>
    <p:sldId id="465" r:id="rId17"/>
    <p:sldId id="461" r:id="rId18"/>
    <p:sldId id="463" r:id="rId19"/>
    <p:sldId id="462" r:id="rId20"/>
    <p:sldId id="466" r:id="rId21"/>
    <p:sldId id="467" r:id="rId22"/>
    <p:sldId id="477" r:id="rId23"/>
    <p:sldId id="456" r:id="rId24"/>
    <p:sldId id="46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85631" autoAdjust="0"/>
  </p:normalViewPr>
  <p:slideViewPr>
    <p:cSldViewPr>
      <p:cViewPr varScale="1">
        <p:scale>
          <a:sx n="55" d="100"/>
          <a:sy n="55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EECA-BDBD-419E-ADDD-CA6069B63D1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DDA1-C4CA-49D9-9603-F551938EB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6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2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fly in the ointment: </a:t>
            </a:r>
            <a:r>
              <a:rPr lang="zh-CN" altLang="en-US" dirty="0" smtClean="0"/>
              <a:t>美中不足；美中不足之处；败兴的人（或事物）；煞风景的人（或事物）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If you describe someone or something as a </a:t>
            </a:r>
            <a:r>
              <a:rPr lang="en-US" altLang="zh-CN" b="1" dirty="0" smtClean="0"/>
              <a:t>fly in the ointment</a:t>
            </a:r>
            <a:r>
              <a:rPr lang="en-US" altLang="zh-CN" dirty="0" smtClean="0"/>
              <a:t>, you think they spoil a situation and prevent it being as successful as you had hoped. 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1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19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61875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5410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4665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413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7016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69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243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96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559" y="116632"/>
            <a:ext cx="8302719" cy="862723"/>
          </a:xfrm>
        </p:spPr>
        <p:txBody>
          <a:bodyPr>
            <a:noAutofit/>
          </a:bodyPr>
          <a:lstStyle>
            <a:lvl1pPr algn="l">
              <a:defRPr sz="48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4896544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51520" y="1052736"/>
            <a:ext cx="8352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26078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796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8625" y="496888"/>
            <a:ext cx="1908175" cy="559911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54100" y="496888"/>
            <a:ext cx="5572125" cy="5599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90609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9721" y="334029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0271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99792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8792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12000" y="44624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88839" y="5776168"/>
            <a:ext cx="1081832" cy="1081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2118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32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888" y="6248400"/>
            <a:ext cx="45831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3235E"/>
                </a:solidFill>
                <a:latin typeface="Chalkboard" pitchFamily="-108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3235E"/>
                </a:solidFill>
                <a:latin typeface="Chalkboard" pitchFamily="-108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30" name="図 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34200" y="42183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252398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Design Principles of Programming Languages</a:t>
            </a:r>
            <a:br>
              <a:rPr lang="en-US" altLang="zh-CN" sz="32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dirty="0" smtClean="0"/>
              <a:t>Practices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517" y="4869160"/>
            <a:ext cx="6858000" cy="128320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Zhenjiang Hu, </a:t>
            </a:r>
            <a:r>
              <a:rPr lang="en-US" altLang="zh-CN" dirty="0" err="1" smtClean="0"/>
              <a:t>Haiyan</a:t>
            </a:r>
            <a:r>
              <a:rPr lang="en-US" altLang="zh-CN" dirty="0" smtClean="0"/>
              <a:t> Zhao, Yingfei Xiong</a:t>
            </a:r>
          </a:p>
          <a:p>
            <a:r>
              <a:rPr lang="en-US" altLang="zh-CN" dirty="0" smtClean="0"/>
              <a:t>Peking University, Spring Term, 2016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87624" y="3573016"/>
            <a:ext cx="6858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Chap 17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 smtClean="0"/>
              <a:t>Please refer to the package of  “</a:t>
            </a:r>
            <a:r>
              <a:rPr lang="en-US" altLang="zh-CN" sz="2800" i="1" dirty="0" err="1" smtClean="0">
                <a:solidFill>
                  <a:srgbClr val="0000FF"/>
                </a:solidFill>
              </a:rPr>
              <a:t>joinexrercise</a:t>
            </a:r>
            <a:r>
              <a:rPr lang="en-US" altLang="zh-CN" sz="2800" dirty="0" smtClean="0"/>
              <a:t>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1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learnt in Chap 18-19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579296" cy="4680520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SzPct val="85000"/>
              <a:buFont typeface="+mj-lt"/>
              <a:buAutoNum type="arabicPeriod"/>
            </a:pPr>
            <a:r>
              <a:rPr lang="en-US" altLang="zh-CN" dirty="0" smtClean="0"/>
              <a:t>Identify </a:t>
            </a:r>
            <a:r>
              <a:rPr lang="en-US" altLang="zh-CN" dirty="0"/>
              <a:t>some characteristic “core features” of </a:t>
            </a:r>
            <a:r>
              <a:rPr lang="en-US" altLang="zh-CN" dirty="0" smtClean="0"/>
              <a:t>object-oriented programming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SzPct val="85000"/>
              <a:buFont typeface="+mj-lt"/>
              <a:buAutoNum type="arabicPeriod"/>
            </a:pPr>
            <a:r>
              <a:rPr lang="en-US" altLang="zh-CN" dirty="0" smtClean="0"/>
              <a:t>Develop </a:t>
            </a:r>
            <a:r>
              <a:rPr lang="en-US" altLang="zh-CN" dirty="0"/>
              <a:t>two different </a:t>
            </a:r>
            <a:r>
              <a:rPr lang="en-US" altLang="zh-CN" dirty="0" smtClean="0"/>
              <a:t>analysis </a:t>
            </a:r>
            <a:r>
              <a:rPr lang="en-US" altLang="zh-CN" dirty="0"/>
              <a:t>of these features:</a:t>
            </a:r>
          </a:p>
          <a:p>
            <a:pPr marL="979488" lvl="1" indent="-444500">
              <a:buClr>
                <a:srgbClr val="0000FF"/>
              </a:buClr>
              <a:buSzPct val="85000"/>
              <a:buNone/>
            </a:pPr>
            <a:r>
              <a:rPr lang="en-US" altLang="zh-CN" dirty="0" smtClean="0"/>
              <a:t>2.1  A </a:t>
            </a:r>
            <a:r>
              <a:rPr lang="en-US" altLang="zh-CN" i="1" dirty="0"/>
              <a:t>translation</a:t>
            </a:r>
            <a:r>
              <a:rPr lang="en-US" altLang="zh-CN" dirty="0"/>
              <a:t> into a lower-level language</a:t>
            </a:r>
          </a:p>
          <a:p>
            <a:pPr marL="979488" lvl="1" indent="-444500">
              <a:buClr>
                <a:srgbClr val="0000FF"/>
              </a:buClr>
              <a:buSzPct val="85000"/>
              <a:buNone/>
            </a:pPr>
            <a:r>
              <a:rPr lang="en-US" altLang="zh-CN" dirty="0" smtClean="0"/>
              <a:t>2.2  A </a:t>
            </a:r>
            <a:r>
              <a:rPr lang="en-US" altLang="zh-CN" i="1" dirty="0"/>
              <a:t>direct</a:t>
            </a:r>
            <a:r>
              <a:rPr lang="en-US" altLang="zh-CN" dirty="0"/>
              <a:t>, high-level formalization of a simple </a:t>
            </a:r>
            <a:r>
              <a:rPr lang="en-US" altLang="zh-CN" dirty="0" smtClean="0"/>
              <a:t>object-oriented language </a:t>
            </a:r>
            <a:r>
              <a:rPr lang="en-US" altLang="zh-CN" dirty="0"/>
              <a:t>(“Featherweight Java”)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Object-oriented </a:t>
            </a:r>
            <a:r>
              <a:rPr lang="en-US" altLang="zh-CN" dirty="0"/>
              <a:t>languages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most OO languages, each </a:t>
            </a:r>
            <a:r>
              <a:rPr lang="en-US" altLang="zh-CN" dirty="0" smtClean="0"/>
              <a:t>object is regarded as </a:t>
            </a:r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data structure </a:t>
            </a:r>
          </a:p>
          <a:p>
            <a:pPr lvl="2" indent="-342900"/>
            <a:r>
              <a:rPr lang="en-US" altLang="zh-CN" sz="2400" dirty="0" smtClean="0"/>
              <a:t>encapsulating some internal state</a:t>
            </a:r>
          </a:p>
          <a:p>
            <a:pPr lvl="2" indent="-342900"/>
            <a:r>
              <a:rPr lang="en-US" altLang="zh-CN" sz="2400" dirty="0"/>
              <a:t>o</a:t>
            </a:r>
            <a:r>
              <a:rPr lang="en-US" altLang="zh-CN" sz="2400" dirty="0" smtClean="0"/>
              <a:t>ffering access to this state 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ia a </a:t>
            </a:r>
            <a:r>
              <a:rPr lang="en-US" altLang="zh-CN" i="1" dirty="0" smtClean="0"/>
              <a:t>collection of methods</a:t>
            </a:r>
            <a:r>
              <a:rPr lang="en-US" altLang="zh-CN" dirty="0" smtClean="0"/>
              <a:t>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 smtClean="0">
                <a:solidFill>
                  <a:srgbClr val="0000FF"/>
                </a:solidFill>
              </a:rPr>
              <a:t>basic </a:t>
            </a:r>
            <a:r>
              <a:rPr lang="en-US" altLang="zh-CN" i="1" dirty="0">
                <a:solidFill>
                  <a:srgbClr val="0000FF"/>
                </a:solidFill>
              </a:rPr>
              <a:t>features </a:t>
            </a:r>
            <a:r>
              <a:rPr lang="en-US" altLang="zh-CN" dirty="0"/>
              <a:t>of object-oriented languages </a:t>
            </a:r>
          </a:p>
          <a:p>
            <a:pPr marL="400050" lvl="1" indent="0"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encapsulation </a:t>
            </a:r>
          </a:p>
          <a:p>
            <a:pPr marL="400050" lvl="1" indent="0"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Inheritance</a:t>
            </a:r>
          </a:p>
          <a:p>
            <a:pPr marL="400050" lvl="1" indent="0"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…….</a:t>
            </a:r>
            <a:endParaRPr lang="en-US" altLang="zh-CN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116632"/>
                <a:ext cx="8856984" cy="1008112"/>
              </a:xfrm>
            </p:spPr>
            <p:txBody>
              <a:bodyPr/>
              <a:lstStyle/>
              <a:p>
                <a:r>
                  <a:rPr lang="en-US" altLang="zh-CN" sz="4000" dirty="0" smtClean="0"/>
                  <a:t>Modeling features of OO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4000" dirty="0" smtClean="0"/>
                  <a:t> -calculus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116632"/>
                <a:ext cx="8856984" cy="1008112"/>
              </a:xfrm>
              <a:blipFill rotWithShape="1">
                <a:blip r:embed="rId3"/>
                <a:stretch>
                  <a:fillRect l="-2409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How</a:t>
            </a:r>
            <a:r>
              <a:rPr lang="en-US" altLang="zh-CN" dirty="0" smtClean="0"/>
              <a:t> the </a:t>
            </a:r>
            <a:r>
              <a:rPr lang="en-US" altLang="zh-CN" i="1" dirty="0">
                <a:solidFill>
                  <a:srgbClr val="0000FF"/>
                </a:solidFill>
              </a:rPr>
              <a:t>basic features </a:t>
            </a:r>
            <a:r>
              <a:rPr lang="en-US" altLang="zh-CN" dirty="0" smtClean="0"/>
              <a:t>of object-oriented languages </a:t>
            </a:r>
            <a:endParaRPr lang="en-US" altLang="zh-CN" dirty="0"/>
          </a:p>
          <a:p>
            <a:pPr marL="400050" lvl="1" indent="0" algn="just"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encapsulation </a:t>
            </a:r>
            <a:r>
              <a:rPr lang="en-US" altLang="zh-CN" sz="2800" i="1" dirty="0">
                <a:solidFill>
                  <a:srgbClr val="0000FF"/>
                </a:solidFill>
              </a:rPr>
              <a:t>of state</a:t>
            </a:r>
          </a:p>
          <a:p>
            <a:pPr marL="400050" lvl="1" indent="0" algn="just"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Inheritance</a:t>
            </a:r>
          </a:p>
          <a:p>
            <a:pPr marL="400050" lvl="1" indent="0" algn="just"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…… </a:t>
            </a:r>
            <a:endParaRPr lang="en-US" altLang="zh-CN" sz="2800" i="1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altLang="zh-CN" dirty="0" smtClean="0"/>
              <a:t>can </a:t>
            </a:r>
            <a:r>
              <a:rPr lang="en-US" altLang="zh-CN" dirty="0"/>
              <a:t>be understood as </a:t>
            </a:r>
            <a:r>
              <a:rPr lang="en-US" altLang="zh-CN" i="1" dirty="0"/>
              <a:t>“derived forms</a:t>
            </a:r>
            <a:r>
              <a:rPr lang="en-US" altLang="zh-CN" dirty="0"/>
              <a:t>” in a lower-level </a:t>
            </a:r>
            <a:r>
              <a:rPr lang="en-US" altLang="zh-CN" dirty="0" smtClean="0"/>
              <a:t>language with </a:t>
            </a:r>
            <a:r>
              <a:rPr lang="en-US" altLang="zh-CN" dirty="0"/>
              <a:t>a rich collection of </a:t>
            </a:r>
            <a:r>
              <a:rPr lang="en-US" altLang="zh-CN" dirty="0">
                <a:solidFill>
                  <a:srgbClr val="C00000"/>
                </a:solidFill>
              </a:rPr>
              <a:t>primitive features</a:t>
            </a:r>
            <a:r>
              <a:rPr lang="en-US" altLang="zh-CN" dirty="0"/>
              <a:t>: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(higher-order) functions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records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references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recursion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subtyping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9296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An object is a record of functions, which maintain </a:t>
            </a:r>
            <a:r>
              <a:rPr lang="en-US" altLang="zh-CN" i="1" dirty="0" smtClean="0">
                <a:solidFill>
                  <a:srgbClr val="0000FF"/>
                </a:solidFill>
              </a:rPr>
              <a:t>common internal </a:t>
            </a:r>
            <a:r>
              <a:rPr lang="en-US" altLang="zh-CN" i="1" dirty="0">
                <a:solidFill>
                  <a:srgbClr val="0000FF"/>
                </a:solidFill>
              </a:rPr>
              <a:t>state </a:t>
            </a:r>
            <a:r>
              <a:rPr lang="en-US" altLang="zh-CN" i="1" dirty="0">
                <a:solidFill>
                  <a:srgbClr val="C00000"/>
                </a:solidFill>
              </a:rPr>
              <a:t>via a shared reference to a record </a:t>
            </a:r>
            <a:r>
              <a:rPr lang="en-US" altLang="zh-CN" dirty="0"/>
              <a:t>of </a:t>
            </a:r>
            <a:r>
              <a:rPr lang="en-US" altLang="zh-CN" dirty="0" smtClean="0"/>
              <a:t>mutable instance </a:t>
            </a:r>
            <a:r>
              <a:rPr lang="en-US" altLang="zh-CN" dirty="0"/>
              <a:t>variables</a:t>
            </a:r>
            <a:r>
              <a:rPr lang="en-US" altLang="zh-CN" dirty="0" smtClean="0"/>
              <a:t>.</a:t>
            </a:r>
          </a:p>
          <a:p>
            <a:pPr marL="0" indent="0" algn="just">
              <a:buNone/>
            </a:pPr>
            <a:endParaRPr lang="en-US" altLang="zh-CN" sz="1200" dirty="0"/>
          </a:p>
          <a:p>
            <a:pPr marL="0" indent="0" algn="just">
              <a:buNone/>
            </a:pPr>
            <a:r>
              <a:rPr lang="en-US" altLang="zh-CN" dirty="0"/>
              <a:t>This state is inaccessible </a:t>
            </a:r>
            <a:r>
              <a:rPr lang="en-US" altLang="zh-CN" i="1" dirty="0">
                <a:solidFill>
                  <a:srgbClr val="0000FF"/>
                </a:solidFill>
              </a:rPr>
              <a:t>outside of the object </a:t>
            </a:r>
            <a:r>
              <a:rPr lang="en-US" altLang="zh-CN" dirty="0"/>
              <a:t>because there is </a:t>
            </a:r>
            <a:r>
              <a:rPr lang="en-US" altLang="zh-CN" dirty="0" smtClean="0"/>
              <a:t>no way </a:t>
            </a:r>
            <a:r>
              <a:rPr lang="en-US" altLang="zh-CN" dirty="0"/>
              <a:t>to name it. </a:t>
            </a:r>
            <a:endParaRPr lang="en-US" altLang="zh-CN" dirty="0" smtClean="0"/>
          </a:p>
          <a:p>
            <a:pPr lvl="1" indent="-342900" algn="just"/>
            <a:r>
              <a:rPr lang="en-US" altLang="zh-CN" sz="2800" dirty="0" smtClean="0"/>
              <a:t>lexical scoping ensures that instance </a:t>
            </a:r>
            <a:r>
              <a:rPr lang="en-US" altLang="zh-CN" sz="2800" dirty="0"/>
              <a:t>variables can only be named from </a:t>
            </a:r>
            <a:r>
              <a:rPr lang="en-US" altLang="zh-CN" sz="2800" dirty="0" smtClean="0"/>
              <a:t>inside the methods.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43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712968" cy="525658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zh-CN" dirty="0" smtClean="0"/>
                  <a:t>Objects that </a:t>
                </a:r>
                <a:r>
                  <a:rPr lang="en-US" altLang="zh-CN" i="1" dirty="0"/>
                  <a:t>share parts of their interfaces </a:t>
                </a:r>
                <a:r>
                  <a:rPr lang="en-US" altLang="zh-CN" dirty="0"/>
                  <a:t>will </a:t>
                </a:r>
                <a:r>
                  <a:rPr lang="en-US" altLang="zh-CN" dirty="0" smtClean="0"/>
                  <a:t>typically (though not </a:t>
                </a:r>
                <a:r>
                  <a:rPr lang="en-US" altLang="zh-CN" dirty="0"/>
                  <a:t>always)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share parts of their behaviors</a:t>
                </a:r>
                <a:r>
                  <a:rPr lang="en-US" altLang="zh-CN" dirty="0"/>
                  <a:t>.</a:t>
                </a:r>
              </a:p>
              <a:p>
                <a:pPr marL="0" indent="0" algn="just">
                  <a:buNone/>
                </a:pPr>
                <a:endParaRPr lang="en-US" altLang="zh-CN" sz="1200" dirty="0" smtClean="0"/>
              </a:p>
              <a:p>
                <a:pPr marL="0" indent="0" algn="just">
                  <a:buNone/>
                </a:pPr>
                <a:r>
                  <a:rPr lang="en-US" altLang="zh-CN" dirty="0" smtClean="0"/>
                  <a:t>To </a:t>
                </a:r>
                <a:r>
                  <a:rPr lang="en-US" altLang="zh-CN" dirty="0"/>
                  <a:t>avoid duplication of code, </a:t>
                </a:r>
                <a:r>
                  <a:rPr lang="en-US" altLang="zh-CN" dirty="0" smtClean="0"/>
                  <a:t> the way is to </a:t>
                </a:r>
                <a:r>
                  <a:rPr lang="en-US" altLang="zh-CN" dirty="0"/>
                  <a:t>write the </a:t>
                </a:r>
                <a:r>
                  <a:rPr lang="en-US" altLang="zh-CN" dirty="0" smtClean="0"/>
                  <a:t>implementations of these </a:t>
                </a:r>
                <a:r>
                  <a:rPr lang="en-US" altLang="zh-CN" dirty="0"/>
                  <a:t>behaviors in 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solidFill>
                      <a:srgbClr val="0000FF"/>
                    </a:solidFill>
                  </a:rPr>
                  <a:t>just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one place</a:t>
                </a:r>
                <a:r>
                  <a:rPr lang="en-US" altLang="zh-CN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  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⟹</m:t>
                    </m:r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inheritance</a:t>
                </a:r>
                <a:endParaRPr lang="zh-CN" alt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712968" cy="5256584"/>
              </a:xfrm>
              <a:blipFill rotWithShape="1">
                <a:blip r:embed="rId2"/>
                <a:stretch>
                  <a:fillRect l="-1399" t="-1043" r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251520" y="3933056"/>
            <a:ext cx="8579296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Basic mechanism of inheritance:  </a:t>
            </a:r>
            <a:r>
              <a:rPr lang="en-US" altLang="zh-CN" i="1" dirty="0" smtClean="0"/>
              <a:t>classes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A class </a:t>
            </a:r>
            <a:r>
              <a:rPr lang="en-US" altLang="zh-CN" i="1" dirty="0" smtClean="0">
                <a:solidFill>
                  <a:srgbClr val="0000FF"/>
                </a:solidFill>
              </a:rPr>
              <a:t>is a data structure </a:t>
            </a:r>
            <a:r>
              <a:rPr lang="en-US" altLang="zh-CN" dirty="0" smtClean="0"/>
              <a:t>that can be</a:t>
            </a:r>
          </a:p>
          <a:p>
            <a:pPr lvl="1" indent="-342900"/>
            <a:r>
              <a:rPr lang="en-US" altLang="zh-CN" sz="2800" i="1" dirty="0" smtClean="0">
                <a:solidFill>
                  <a:srgbClr val="0000FF"/>
                </a:solidFill>
              </a:rPr>
              <a:t>instantiated</a:t>
            </a:r>
            <a:r>
              <a:rPr lang="en-US" altLang="zh-CN" sz="2800" dirty="0" smtClean="0"/>
              <a:t> to create new objects  (“instances”)</a:t>
            </a:r>
          </a:p>
          <a:p>
            <a:pPr lvl="1" indent="-342900"/>
            <a:r>
              <a:rPr lang="en-US" altLang="zh-CN" sz="2800" i="1" dirty="0" smtClean="0">
                <a:solidFill>
                  <a:srgbClr val="0000FF"/>
                </a:solidFill>
              </a:rPr>
              <a:t>refined</a:t>
            </a:r>
            <a:r>
              <a:rPr lang="en-US" altLang="zh-CN" sz="2800" dirty="0" smtClean="0"/>
              <a:t> to create new classes (“subclasses”)</a:t>
            </a:r>
          </a:p>
          <a:p>
            <a:pPr lvl="1" indent="-342900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202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of objects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568952" cy="518457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Encapsulation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/>
                  <a:t>of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state with behavior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solidFill>
                      <a:srgbClr val="0000FF"/>
                    </a:solidFill>
                  </a:rPr>
                  <a:t>Behavior-based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subtyping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	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Inheritance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(incremental definition of behaviors)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Access of super class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Open recursion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this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400050" lvl="1" indent="0">
                  <a:buNone/>
                </a:pPr>
                <a:endParaRPr lang="en-US" altLang="zh-CN" sz="28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568952" cy="5184576"/>
              </a:xfrm>
              <a:blipFill rotWithShape="1">
                <a:blip r:embed="rId3"/>
                <a:stretch>
                  <a:fillRect l="-1209" t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Featherweight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 concrete language with core OO features</a:t>
            </a:r>
          </a:p>
          <a:p>
            <a:pPr marL="400050" lvl="1" indent="0">
              <a:buNone/>
            </a:pPr>
            <a:r>
              <a:rPr lang="en-US" altLang="zh-CN" dirty="0" smtClean="0"/>
              <a:t>FJ Models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core OO feature</a:t>
            </a:r>
            <a:r>
              <a:rPr lang="en-US" altLang="zh-CN" dirty="0"/>
              <a:t>s” and their types and </a:t>
            </a:r>
            <a:r>
              <a:rPr lang="en-US" altLang="zh-CN" i="1" dirty="0" smtClean="0"/>
              <a:t>nothing else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dirty="0" smtClean="0"/>
              <a:t>History:</a:t>
            </a:r>
          </a:p>
          <a:p>
            <a:pPr marL="539750" lvl="1" indent="-363538"/>
            <a:r>
              <a:rPr lang="en-US" altLang="zh-CN" dirty="0"/>
              <a:t>Originally proposed by a Penn </a:t>
            </a:r>
            <a:r>
              <a:rPr lang="en-US" altLang="zh-CN" dirty="0" smtClean="0"/>
              <a:t>visiting </a:t>
            </a:r>
            <a:r>
              <a:rPr lang="en-US" altLang="zh-CN" dirty="0"/>
              <a:t>student (Atsushi Igarashi</a:t>
            </a:r>
            <a:r>
              <a:rPr lang="en-US" altLang="zh-CN" dirty="0" smtClean="0"/>
              <a:t>) as </a:t>
            </a:r>
            <a:r>
              <a:rPr lang="en-US" altLang="zh-CN" dirty="0"/>
              <a:t>a tool for analyzing GJ </a:t>
            </a:r>
            <a:r>
              <a:rPr lang="en-US" altLang="zh-CN" dirty="0" smtClean="0"/>
              <a:t> (“</a:t>
            </a:r>
            <a:r>
              <a:rPr lang="en-US" altLang="zh-CN" dirty="0"/>
              <a:t>Java plus generics”), which </a:t>
            </a:r>
            <a:r>
              <a:rPr lang="en-US" altLang="zh-CN" dirty="0" smtClean="0"/>
              <a:t>later became </a:t>
            </a:r>
            <a:r>
              <a:rPr lang="en-US" altLang="zh-CN" dirty="0"/>
              <a:t>Java 1.5</a:t>
            </a:r>
          </a:p>
          <a:p>
            <a:pPr marL="539750" lvl="1" indent="-363538"/>
            <a:r>
              <a:rPr lang="en-US" altLang="zh-CN" dirty="0" smtClean="0"/>
              <a:t>Since then used </a:t>
            </a:r>
            <a:r>
              <a:rPr lang="en-US" altLang="zh-CN" dirty="0"/>
              <a:t>by many others for studying a wide variety of </a:t>
            </a:r>
            <a:r>
              <a:rPr lang="en-US" altLang="zh-CN" dirty="0" smtClean="0"/>
              <a:t>Java features </a:t>
            </a:r>
            <a:r>
              <a:rPr lang="en-US" altLang="zh-CN" dirty="0"/>
              <a:t>and proposed extensions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68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left in </a:t>
            </a:r>
            <a:r>
              <a:rPr lang="en-US" altLang="zh-CN" dirty="0" smtClean="0"/>
              <a:t>FJ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54726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Classes and objects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Methods </a:t>
                </a:r>
                <a:r>
                  <a:rPr lang="en-US" altLang="zh-CN" dirty="0"/>
                  <a:t>and method invocation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Fields </a:t>
                </a:r>
                <a:r>
                  <a:rPr lang="en-US" altLang="zh-CN" dirty="0"/>
                  <a:t>and field access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Inheritance </a:t>
                </a:r>
                <a:r>
                  <a:rPr lang="en-US" altLang="zh-CN" dirty="0"/>
                  <a:t>(including open recursion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this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Casting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5472608"/>
              </a:xfrm>
              <a:blipFill rotWithShape="1">
                <a:blip r:embed="rId2"/>
                <a:stretch>
                  <a:fillRect l="-1207" t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left </a:t>
            </a:r>
            <a:r>
              <a:rPr lang="en-US" altLang="zh-CN" dirty="0" smtClean="0"/>
              <a:t>out of FJ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Reflection, concurrency, class loading, inner classes,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FF"/>
                </a:solidFill>
              </a:rPr>
              <a:t>Exceptions</a:t>
            </a:r>
            <a:r>
              <a:rPr lang="en-US" altLang="zh-CN" dirty="0"/>
              <a:t>, loops,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Interfaces</a:t>
            </a:r>
            <a:r>
              <a:rPr lang="en-US" altLang="zh-CN" dirty="0"/>
              <a:t>, overloading, </a:t>
            </a:r>
            <a:r>
              <a:rPr lang="en-US" altLang="zh-CN" dirty="0" smtClean="0"/>
              <a:t>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Assignment (!!)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(terms and values)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505194" cy="339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9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Subtype Relation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47678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(methods and classes)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81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02719" cy="862723"/>
          </a:xfrm>
        </p:spPr>
        <p:txBody>
          <a:bodyPr/>
          <a:lstStyle/>
          <a:p>
            <a:r>
              <a:rPr lang="en-US" altLang="zh-CN" dirty="0" smtClean="0"/>
              <a:t>Practice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9296" cy="475252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Do exercise </a:t>
            </a:r>
            <a:r>
              <a:rPr lang="en-US" altLang="zh-CN" dirty="0" smtClean="0"/>
              <a:t>17.3.1</a:t>
            </a:r>
          </a:p>
          <a:p>
            <a:pPr lvl="1"/>
            <a:r>
              <a:rPr lang="en-US" altLang="zh-CN" dirty="0"/>
              <a:t>The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joinexercise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typechecker</a:t>
            </a:r>
            <a:r>
              <a:rPr lang="en-US" altLang="zh-CN" dirty="0"/>
              <a:t> is an incomplete implementation of </a:t>
            </a:r>
            <a:r>
              <a:rPr lang="en-US" altLang="zh-CN" dirty="0" smtClean="0"/>
              <a:t>the simply </a:t>
            </a:r>
            <a:r>
              <a:rPr lang="en-US" altLang="zh-CN" dirty="0"/>
              <a:t>typed lambda-calculus with subtyping, records, and conditionals: </a:t>
            </a:r>
            <a:r>
              <a:rPr lang="en-US" altLang="zh-CN" dirty="0" smtClean="0"/>
              <a:t>basic parsing </a:t>
            </a:r>
            <a:r>
              <a:rPr lang="en-US" altLang="zh-CN" dirty="0"/>
              <a:t>and printing functions are provided, but the clause for </a:t>
            </a:r>
            <a:r>
              <a:rPr lang="en-US" altLang="zh-CN" dirty="0" err="1"/>
              <a:t>TmIf</a:t>
            </a:r>
            <a:r>
              <a:rPr lang="en-US" altLang="zh-CN" dirty="0"/>
              <a:t> </a:t>
            </a:r>
            <a:r>
              <a:rPr lang="en-US" altLang="zh-CN" dirty="0" smtClean="0"/>
              <a:t>is missing </a:t>
            </a:r>
            <a:r>
              <a:rPr lang="en-US" altLang="zh-CN" dirty="0"/>
              <a:t>from the </a:t>
            </a:r>
            <a:r>
              <a:rPr lang="en-US" altLang="zh-CN" dirty="0" err="1"/>
              <a:t>typeof</a:t>
            </a:r>
            <a:r>
              <a:rPr lang="en-US" altLang="zh-CN" dirty="0"/>
              <a:t> function, as is the join function on which it </a:t>
            </a:r>
            <a:r>
              <a:rPr lang="en-US" altLang="zh-CN" dirty="0" smtClean="0"/>
              <a:t>depends.  Add </a:t>
            </a:r>
            <a:r>
              <a:rPr lang="en-US" altLang="zh-CN" dirty="0" err="1">
                <a:solidFill>
                  <a:srgbClr val="C00000"/>
                </a:solidFill>
              </a:rPr>
              <a:t>booleans</a:t>
            </a:r>
            <a:r>
              <a:rPr lang="en-US" altLang="zh-CN" dirty="0">
                <a:solidFill>
                  <a:srgbClr val="C00000"/>
                </a:solidFill>
              </a:rPr>
              <a:t> and conditionals </a:t>
            </a:r>
            <a:r>
              <a:rPr lang="en-US" altLang="zh-CN" dirty="0"/>
              <a:t>(and joins and meets) to this </a:t>
            </a:r>
            <a:r>
              <a:rPr lang="en-US" altLang="zh-CN" dirty="0" smtClean="0"/>
              <a:t>implementation.</a:t>
            </a:r>
          </a:p>
          <a:p>
            <a:pPr lvl="1"/>
            <a:r>
              <a:rPr lang="en-US" altLang="zh-CN" dirty="0" smtClean="0"/>
              <a:t>Refer to: §16.3 </a:t>
            </a:r>
            <a:r>
              <a:rPr lang="en-US" altLang="zh-CN" dirty="0"/>
              <a:t>showed how adding </a:t>
            </a:r>
            <a:r>
              <a:rPr lang="en-US" altLang="zh-CN" dirty="0" err="1"/>
              <a:t>booleans</a:t>
            </a:r>
            <a:r>
              <a:rPr lang="en-US" altLang="zh-CN" dirty="0"/>
              <a:t> and conditionals to </a:t>
            </a:r>
            <a:r>
              <a:rPr lang="en-US" altLang="zh-CN" dirty="0" smtClean="0"/>
              <a:t>a language </a:t>
            </a:r>
            <a:r>
              <a:rPr lang="en-US" altLang="zh-CN" dirty="0"/>
              <a:t>with subtyping required extra support functions for calculating </a:t>
            </a:r>
            <a:r>
              <a:rPr lang="en-US" altLang="zh-CN" dirty="0" smtClean="0"/>
              <a:t>the least </a:t>
            </a:r>
            <a:r>
              <a:rPr lang="en-US" altLang="zh-CN" dirty="0"/>
              <a:t>upper bounds of a given pair of types. The proof of Proposition </a:t>
            </a:r>
            <a:r>
              <a:rPr lang="en-US" altLang="zh-CN" dirty="0" smtClean="0"/>
              <a:t>16.3.2 (see </a:t>
            </a:r>
            <a:r>
              <a:rPr lang="en-US" altLang="zh-CN" dirty="0"/>
              <a:t>page 522) gave mathematical descriptions of the necessary 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9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</a:t>
            </a:r>
            <a:r>
              <a:rPr lang="en-US" altLang="zh-CN" dirty="0" smtClean="0"/>
              <a:t>18.7.1 </a:t>
            </a:r>
          </a:p>
          <a:p>
            <a:pPr lvl="1"/>
            <a:r>
              <a:rPr lang="en-US" altLang="zh-CN" dirty="0"/>
              <a:t>Define a subclass of </a:t>
            </a:r>
            <a:r>
              <a:rPr lang="en-US" altLang="zh-CN" dirty="0" err="1" smtClean="0">
                <a:solidFill>
                  <a:srgbClr val="0000FF"/>
                </a:solidFill>
              </a:rPr>
              <a:t>backupCounterClass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with </a:t>
            </a:r>
            <a:r>
              <a:rPr lang="en-US" altLang="zh-CN" dirty="0"/>
              <a:t>two new methods, </a:t>
            </a:r>
            <a:r>
              <a:rPr lang="en-US" altLang="zh-CN" i="1" dirty="0">
                <a:solidFill>
                  <a:srgbClr val="0000FF"/>
                </a:solidFill>
              </a:rPr>
              <a:t>reset2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00FF"/>
                </a:solidFill>
              </a:rPr>
              <a:t>backup2</a:t>
            </a:r>
            <a:r>
              <a:rPr lang="en-US" altLang="zh-CN" dirty="0"/>
              <a:t>, controlling a second “</a:t>
            </a:r>
            <a:r>
              <a:rPr lang="en-US" altLang="zh-CN" dirty="0" smtClean="0"/>
              <a:t>backup register</a:t>
            </a:r>
            <a:r>
              <a:rPr lang="en-US" altLang="zh-CN" dirty="0"/>
              <a:t>.” This register should be completely separate from the one added </a:t>
            </a:r>
            <a:r>
              <a:rPr lang="en-US" altLang="zh-CN" dirty="0" smtClean="0"/>
              <a:t>by </a:t>
            </a:r>
            <a:r>
              <a:rPr lang="en-US" altLang="zh-CN" dirty="0" err="1">
                <a:solidFill>
                  <a:srgbClr val="0000FF"/>
                </a:solidFill>
              </a:rPr>
              <a:t>backupCounterClass</a:t>
            </a:r>
            <a:r>
              <a:rPr lang="en-US" altLang="zh-CN" dirty="0"/>
              <a:t>: calling </a:t>
            </a:r>
            <a:r>
              <a:rPr lang="en-US" altLang="zh-CN" i="1" dirty="0">
                <a:solidFill>
                  <a:srgbClr val="0000FF"/>
                </a:solidFill>
              </a:rPr>
              <a:t>reset</a:t>
            </a:r>
            <a:r>
              <a:rPr lang="en-US" altLang="zh-CN" dirty="0"/>
              <a:t> should restore the counter to its </a:t>
            </a:r>
            <a:r>
              <a:rPr lang="en-US" altLang="zh-CN" dirty="0" smtClean="0"/>
              <a:t>value at </a:t>
            </a:r>
            <a:r>
              <a:rPr lang="en-US" altLang="zh-CN" dirty="0"/>
              <a:t>the time of the last call to </a:t>
            </a:r>
            <a:r>
              <a:rPr lang="en-US" altLang="zh-CN" i="1" dirty="0">
                <a:solidFill>
                  <a:srgbClr val="0000FF"/>
                </a:solidFill>
              </a:rPr>
              <a:t>backup </a:t>
            </a:r>
            <a:r>
              <a:rPr lang="en-US" altLang="zh-CN" dirty="0"/>
              <a:t>(as it does now) and calling </a:t>
            </a:r>
            <a:r>
              <a:rPr lang="en-US" altLang="zh-CN" i="1" dirty="0" smtClean="0">
                <a:solidFill>
                  <a:srgbClr val="0000FF"/>
                </a:solidFill>
              </a:rPr>
              <a:t>reset2 </a:t>
            </a:r>
            <a:r>
              <a:rPr lang="en-US" altLang="zh-CN" dirty="0" smtClean="0"/>
              <a:t>should </a:t>
            </a:r>
            <a:r>
              <a:rPr lang="en-US" altLang="zh-CN" dirty="0"/>
              <a:t>restore the counter to its value at the time of the last call to </a:t>
            </a:r>
            <a:r>
              <a:rPr lang="en-US" altLang="zh-CN" i="1" dirty="0">
                <a:solidFill>
                  <a:srgbClr val="0000FF"/>
                </a:solidFill>
              </a:rPr>
              <a:t>backup2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</a:rPr>
              <a:t>fullref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checker to test your new </a:t>
            </a:r>
            <a:r>
              <a:rPr lang="en-US" altLang="zh-CN" dirty="0" smtClean="0"/>
              <a:t>class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#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</a:t>
            </a:r>
            <a:r>
              <a:rPr lang="en-US" altLang="zh-CN" dirty="0" smtClean="0"/>
              <a:t>19.4.3 </a:t>
            </a:r>
          </a:p>
          <a:p>
            <a:pPr lvl="1"/>
            <a:r>
              <a:rPr lang="en-US" altLang="zh-CN" dirty="0"/>
              <a:t>The operation of </a:t>
            </a:r>
            <a:r>
              <a:rPr lang="en-US" altLang="zh-CN" i="1" dirty="0">
                <a:solidFill>
                  <a:srgbClr val="0000FF"/>
                </a:solidFill>
              </a:rPr>
              <a:t>assigning a new </a:t>
            </a:r>
            <a:r>
              <a:rPr lang="en-US" altLang="zh-CN" i="1" dirty="0" smtClean="0">
                <a:solidFill>
                  <a:srgbClr val="0000FF"/>
                </a:solidFill>
              </a:rPr>
              <a:t>value to </a:t>
            </a:r>
            <a:r>
              <a:rPr lang="en-US" altLang="zh-CN" i="1" dirty="0">
                <a:solidFill>
                  <a:srgbClr val="0000FF"/>
                </a:solidFill>
              </a:rPr>
              <a:t>the field </a:t>
            </a:r>
            <a:r>
              <a:rPr lang="en-US" altLang="zh-CN" dirty="0"/>
              <a:t>of an object is omitted from FJ to simplify its presentation, but </a:t>
            </a:r>
            <a:r>
              <a:rPr lang="en-US" altLang="zh-CN" dirty="0" smtClean="0"/>
              <a:t>it can </a:t>
            </a:r>
            <a:r>
              <a:rPr lang="en-US" altLang="zh-CN" dirty="0"/>
              <a:t>be added without changing the basic character of the calculus very much.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the treatment of references in Chapter 13 as a model.</a:t>
            </a:r>
            <a:endParaRPr lang="en-US" altLang="zh-CN" sz="6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0" y="0"/>
            <a:ext cx="8836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0" y="1229423"/>
            <a:ext cx="85332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“Algorithmic” subtype relation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3" y="1916832"/>
            <a:ext cx="821521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71800" y="21328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4288" y="21328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Subtyping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altLang="zh-CN" dirty="0"/>
                  <a:t>This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recursively defined total function </a:t>
                </a:r>
                <a:r>
                  <a:rPr lang="en-US" altLang="zh-CN" dirty="0"/>
                  <a:t>is a decision </a:t>
                </a:r>
                <a:r>
                  <a:rPr lang="en-US" altLang="zh-CN" dirty="0" smtClean="0"/>
                  <a:t> procedure for the </a:t>
                </a:r>
                <a:r>
                  <a:rPr lang="en-US" altLang="zh-CN" dirty="0"/>
                  <a:t>subtype relation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sz="1600" i="1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subtype</a:t>
                </a:r>
                <a:r>
                  <a:rPr lang="en-US" altLang="zh-CN" sz="2200" dirty="0" smtClean="0">
                    <a:solidFill>
                      <a:srgbClr val="0000FF"/>
                    </a:solidFill>
                  </a:rPr>
                  <a:t>(S</a:t>
                </a:r>
                <a:r>
                  <a:rPr lang="en-US" altLang="zh-CN" sz="2200" dirty="0">
                    <a:solidFill>
                      <a:srgbClr val="0000FF"/>
                    </a:solidFill>
                  </a:rPr>
                  <a:t>, T)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</a:rPr>
                      <m:t>= 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Top</m:t>
                    </m:r>
                  </m:oMath>
                </a14:m>
                <a:r>
                  <a:rPr lang="en-US" altLang="zh-CN" sz="2200" dirty="0"/>
                  <a:t>, then </a:t>
                </a:r>
                <a:r>
                  <a:rPr lang="en-US" altLang="zh-CN" sz="2200" i="1" dirty="0"/>
                  <a:t>true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    then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dirty="0" err="1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200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m</m:t>
                        </m:r>
                      </m:sup>
                    </m:sSub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CN" sz="2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200" dirty="0" err="1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200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b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    then 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m</m:t>
                        </m:r>
                      </m:sup>
                    </m:s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altLang="zh-CN" sz="2200" dirty="0" smtClean="0"/>
                  <a:t> </a:t>
                </a:r>
                <a:r>
                  <a:rPr lang="en-US" altLang="zh-CN" sz="22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∈ 1..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zh-CN" sz="2200" dirty="0"/>
                  <a:t>there is some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∈1..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sz="2200" dirty="0"/>
                  <a:t>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200" dirty="0"/>
                  <a:t>		     and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else </a:t>
                </a:r>
                <a:r>
                  <a:rPr lang="en-US" altLang="zh-CN" sz="2200" i="1" dirty="0"/>
                  <a:t>false</a:t>
                </a:r>
                <a:r>
                  <a:rPr lang="en-US" altLang="zh-CN" sz="2200" dirty="0"/>
                  <a:t>.</a:t>
                </a:r>
                <a:endParaRPr lang="zh-CN" altLang="en-US" sz="2200" dirty="0"/>
              </a:p>
              <a:p>
                <a:pPr marL="0" indent="0">
                  <a:buNone/>
                </a:pPr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0" t="-1990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Algorithmic Typing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7082" y="1066226"/>
                <a:ext cx="8579296" cy="122413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 smtClean="0"/>
                  <a:t>The next step is to “build in” the use of </a:t>
                </a:r>
                <a:r>
                  <a:rPr lang="en-US" altLang="zh-CN" sz="2400" dirty="0" err="1"/>
                  <a:t>subsumption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in application </a:t>
                </a:r>
                <a:r>
                  <a:rPr lang="en-US" altLang="zh-CN" sz="2400" dirty="0"/>
                  <a:t>rules, by changing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Cambria Math"/>
                      </a:rPr>
                      <m:t>App</m:t>
                    </m:r>
                  </m:oMath>
                </a14:m>
                <a:r>
                  <a:rPr lang="en-US" altLang="zh-CN" sz="2400" dirty="0"/>
                  <a:t> rule to </a:t>
                </a:r>
                <a:r>
                  <a:rPr lang="en-US" altLang="zh-CN" sz="2400" dirty="0" smtClean="0"/>
                  <a:t>incorporate a subtyping </a:t>
                </a:r>
                <a:r>
                  <a:rPr lang="en-US" altLang="zh-CN" sz="2400" dirty="0"/>
                  <a:t>premise.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082" y="1066226"/>
                <a:ext cx="8579296" cy="1224135"/>
              </a:xfrm>
              <a:blipFill rotWithShape="1">
                <a:blip r:embed="rId2"/>
                <a:stretch>
                  <a:fillRect l="-1066" t="-3980" r="-1137" b="-8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43" y="2290361"/>
            <a:ext cx="5667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329679" y="3275925"/>
                <a:ext cx="8494102" cy="3227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2400" dirty="0" smtClean="0"/>
                  <a:t>Given any typing derivation, we can now</a:t>
                </a:r>
              </a:p>
              <a:p>
                <a:pPr marL="539750" lvl="1" indent="-363538" algn="just">
                  <a:buClr>
                    <a:srgbClr val="0000FF"/>
                  </a:buClr>
                  <a:buSzPct val="90000"/>
                  <a:buFont typeface="+mj-lt"/>
                  <a:buAutoNum type="arabicPeriod"/>
                </a:pPr>
                <a:r>
                  <a:rPr lang="en-US" altLang="zh-CN" dirty="0" smtClean="0">
                    <a:solidFill>
                      <a:srgbClr val="0000FF"/>
                    </a:solidFill>
                  </a:rPr>
                  <a:t>normalize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it, to move all uses of </a:t>
                </a:r>
                <a:r>
                  <a:rPr lang="en-US" altLang="zh-CN" dirty="0" err="1"/>
                  <a:t>subsumption</a:t>
                </a:r>
                <a:r>
                  <a:rPr lang="en-US" altLang="zh-CN" dirty="0"/>
                  <a:t> to either </a:t>
                </a:r>
                <a:r>
                  <a:rPr lang="en-US" altLang="zh-CN" dirty="0" smtClean="0"/>
                  <a:t>just before </a:t>
                </a:r>
                <a:r>
                  <a:rPr lang="en-US" altLang="zh-CN" dirty="0"/>
                  <a:t>applications (in the right-hand premise) or at the </a:t>
                </a:r>
                <a:r>
                  <a:rPr lang="en-US" altLang="zh-CN" dirty="0" smtClean="0"/>
                  <a:t>very end</a:t>
                </a:r>
                <a:endParaRPr lang="en-US" altLang="zh-CN" dirty="0"/>
              </a:p>
              <a:p>
                <a:pPr marL="539750" lvl="1" indent="-363538" algn="just">
                  <a:buClr>
                    <a:srgbClr val="0000FF"/>
                  </a:buClr>
                  <a:buSzPct val="90000"/>
                  <a:buFont typeface="+mj-lt"/>
                  <a:buAutoNum type="arabicPeriod"/>
                </a:pPr>
                <a:r>
                  <a:rPr lang="en-US" altLang="zh-CN" dirty="0" smtClean="0">
                    <a:solidFill>
                      <a:srgbClr val="0000FF"/>
                    </a:solidFill>
                  </a:rPr>
                  <a:t>replace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uses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Cambria Math"/>
                      </a:rPr>
                      <m:t>App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UB</m:t>
                    </m:r>
                  </m:oMath>
                </a14:m>
                <a:r>
                  <a:rPr lang="en-US" altLang="zh-CN" dirty="0"/>
                  <a:t> in the right-hand </a:t>
                </a:r>
                <a:r>
                  <a:rPr lang="en-US" altLang="zh-CN" dirty="0" smtClean="0"/>
                  <a:t>premise by </a:t>
                </a:r>
                <a:r>
                  <a:rPr lang="en-US" altLang="zh-CN" dirty="0"/>
                  <a:t>uses of the extended rule above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altLang="zh-CN" sz="2400" dirty="0"/>
                  <a:t>This yields a derivation in which there is just </a:t>
                </a:r>
                <a:r>
                  <a:rPr lang="en-US" altLang="zh-CN" sz="2400" i="1" dirty="0">
                    <a:solidFill>
                      <a:srgbClr val="0000FF"/>
                    </a:solidFill>
                  </a:rPr>
                  <a:t>one</a:t>
                </a:r>
                <a:r>
                  <a:rPr lang="en-US" altLang="zh-CN" sz="2400" dirty="0"/>
                  <a:t> use </a:t>
                </a:r>
                <a:r>
                  <a:rPr lang="en-US" altLang="zh-CN" sz="2400" dirty="0" smtClean="0"/>
                  <a:t>of </a:t>
                </a:r>
                <a:r>
                  <a:rPr lang="en-US" altLang="zh-CN" sz="2400" dirty="0" err="1" smtClean="0"/>
                  <a:t>subsumption</a:t>
                </a:r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 at </a:t>
                </a:r>
                <a:r>
                  <a:rPr lang="en-US" altLang="zh-CN" sz="2400" dirty="0"/>
                  <a:t>the very end!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9" y="3275925"/>
                <a:ext cx="8494102" cy="3227245"/>
              </a:xfrm>
              <a:prstGeom prst="rect">
                <a:avLst/>
              </a:prstGeom>
              <a:blipFill rotWithShape="1">
                <a:blip r:embed="rId4"/>
                <a:stretch>
                  <a:fillRect l="-1077" t="-2642" r="-1149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02719" cy="862723"/>
          </a:xfrm>
        </p:spPr>
        <p:txBody>
          <a:bodyPr/>
          <a:lstStyle/>
          <a:p>
            <a:r>
              <a:rPr lang="en-US" altLang="zh-CN" dirty="0" smtClean="0"/>
              <a:t>Practice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9296" cy="475252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Do exercise </a:t>
            </a:r>
            <a:r>
              <a:rPr lang="en-US" altLang="zh-CN" dirty="0" smtClean="0"/>
              <a:t>17.3.1</a:t>
            </a:r>
          </a:p>
          <a:p>
            <a:pPr lvl="1"/>
            <a:r>
              <a:rPr lang="en-US" altLang="zh-CN" dirty="0"/>
              <a:t>The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joinexercise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typechecker</a:t>
            </a:r>
            <a:r>
              <a:rPr lang="en-US" altLang="zh-CN" dirty="0"/>
              <a:t> is an incomplete implementation of </a:t>
            </a:r>
            <a:r>
              <a:rPr lang="en-US" altLang="zh-CN" dirty="0" smtClean="0"/>
              <a:t>the simply </a:t>
            </a:r>
            <a:r>
              <a:rPr lang="en-US" altLang="zh-CN" dirty="0"/>
              <a:t>typed lambda-calculus with subtyping, records, and conditionals: </a:t>
            </a:r>
            <a:r>
              <a:rPr lang="en-US" altLang="zh-CN" dirty="0" smtClean="0"/>
              <a:t>basic parsing </a:t>
            </a:r>
            <a:r>
              <a:rPr lang="en-US" altLang="zh-CN" dirty="0"/>
              <a:t>and printing functions are provided, but the clause for </a:t>
            </a:r>
            <a:r>
              <a:rPr lang="en-US" altLang="zh-CN" dirty="0" err="1"/>
              <a:t>TmIf</a:t>
            </a:r>
            <a:r>
              <a:rPr lang="en-US" altLang="zh-CN" dirty="0"/>
              <a:t> </a:t>
            </a:r>
            <a:r>
              <a:rPr lang="en-US" altLang="zh-CN" dirty="0" smtClean="0"/>
              <a:t>is missing </a:t>
            </a:r>
            <a:r>
              <a:rPr lang="en-US" altLang="zh-CN" dirty="0"/>
              <a:t>from the </a:t>
            </a:r>
            <a:r>
              <a:rPr lang="en-US" altLang="zh-CN" dirty="0" err="1"/>
              <a:t>typeof</a:t>
            </a:r>
            <a:r>
              <a:rPr lang="en-US" altLang="zh-CN" dirty="0"/>
              <a:t> function, as is the join function on which it </a:t>
            </a:r>
            <a:r>
              <a:rPr lang="en-US" altLang="zh-CN" dirty="0" smtClean="0"/>
              <a:t>depends.  Add </a:t>
            </a:r>
            <a:r>
              <a:rPr lang="en-US" altLang="zh-CN" dirty="0" err="1">
                <a:solidFill>
                  <a:srgbClr val="C00000"/>
                </a:solidFill>
              </a:rPr>
              <a:t>booleans</a:t>
            </a:r>
            <a:r>
              <a:rPr lang="en-US" altLang="zh-CN" dirty="0">
                <a:solidFill>
                  <a:srgbClr val="C00000"/>
                </a:solidFill>
              </a:rPr>
              <a:t> and conditionals </a:t>
            </a:r>
            <a:r>
              <a:rPr lang="en-US" altLang="zh-CN" dirty="0"/>
              <a:t>(and joins and meets) to this </a:t>
            </a:r>
            <a:r>
              <a:rPr lang="en-US" altLang="zh-CN" dirty="0" smtClean="0"/>
              <a:t>implementation.</a:t>
            </a:r>
          </a:p>
          <a:p>
            <a:pPr lvl="1"/>
            <a:r>
              <a:rPr lang="en-US" altLang="zh-CN" dirty="0" smtClean="0"/>
              <a:t>Refer to: §16.3 </a:t>
            </a:r>
            <a:r>
              <a:rPr lang="en-US" altLang="zh-CN" dirty="0"/>
              <a:t>showed how adding </a:t>
            </a:r>
            <a:r>
              <a:rPr lang="en-US" altLang="zh-CN" dirty="0" err="1"/>
              <a:t>booleans</a:t>
            </a:r>
            <a:r>
              <a:rPr lang="en-US" altLang="zh-CN" dirty="0"/>
              <a:t> and conditionals to </a:t>
            </a:r>
            <a:r>
              <a:rPr lang="en-US" altLang="zh-CN" dirty="0" smtClean="0"/>
              <a:t>a language </a:t>
            </a:r>
            <a:r>
              <a:rPr lang="en-US" altLang="zh-CN" dirty="0"/>
              <a:t>with subtyping required extra support functions for calculating </a:t>
            </a:r>
            <a:r>
              <a:rPr lang="en-US" altLang="zh-CN" dirty="0" smtClean="0"/>
              <a:t>the least </a:t>
            </a:r>
            <a:r>
              <a:rPr lang="en-US" altLang="zh-CN" dirty="0"/>
              <a:t>upper bounds of a given pair of types. The proof of Proposition </a:t>
            </a:r>
            <a:r>
              <a:rPr lang="en-US" altLang="zh-CN" dirty="0" smtClean="0"/>
              <a:t>16.3.2 (see </a:t>
            </a:r>
            <a:r>
              <a:rPr lang="en-US" altLang="zh-CN" dirty="0"/>
              <a:t>page 522) gave mathematical descriptions of the necessary 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252398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Design Principles of Programming Languages</a:t>
            </a:r>
            <a:br>
              <a:rPr lang="en-US" altLang="zh-CN" sz="32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dirty="0" smtClean="0"/>
              <a:t>Practices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517" y="4869160"/>
            <a:ext cx="6858000" cy="128320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Zhenjiang Hu, </a:t>
            </a:r>
            <a:r>
              <a:rPr lang="en-US" altLang="zh-CN" dirty="0" err="1" smtClean="0"/>
              <a:t>Haiyan</a:t>
            </a:r>
            <a:r>
              <a:rPr lang="en-US" altLang="zh-CN" dirty="0" smtClean="0"/>
              <a:t> Zhao, Yingfei Xiong</a:t>
            </a:r>
          </a:p>
          <a:p>
            <a:r>
              <a:rPr lang="en-US" altLang="zh-CN" dirty="0" smtClean="0"/>
              <a:t>Peking University, Spring Term, 2016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87624" y="3573016"/>
            <a:ext cx="6858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Chap </a:t>
            </a:r>
            <a:r>
              <a:rPr lang="en-US" altLang="zh-CN" sz="3200" dirty="0"/>
              <a:t>18-19</a:t>
            </a:r>
            <a:endParaRPr lang="en-US" altLang="zh-CN" sz="3200" dirty="0" smtClean="0"/>
          </a:p>
          <a:p>
            <a:r>
              <a:rPr lang="en-US" altLang="zh-CN" sz="2800" dirty="0" smtClean="0"/>
              <a:t>Please refer to the package of  “</a:t>
            </a:r>
            <a:r>
              <a:rPr lang="en-US" altLang="zh-CN" sz="2800" dirty="0" err="1" smtClean="0"/>
              <a:t>fullref</a:t>
            </a:r>
            <a:r>
              <a:rPr lang="en-US" altLang="zh-CN" sz="2800" dirty="0" smtClean="0"/>
              <a:t>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30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u_NII_PKU">
  <a:themeElements>
    <a:clrScheme name="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ST">
      <a:majorFont>
        <a:latin typeface="Times New Roman"/>
        <a:ea typeface="ヒラギノ丸ゴ Pro W4"/>
        <a:cs typeface="ヒラギノ丸ゴ Pro W4"/>
      </a:majorFont>
      <a:minorFont>
        <a:latin typeface="Chalkboard"/>
        <a:ea typeface="ヒラギノ丸ゴ Pro W4"/>
        <a:cs typeface="ヒラギノ丸ゴ Pro W4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13445</TotalTime>
  <Words>1057</Words>
  <Application>Microsoft Macintosh PowerPoint</Application>
  <PresentationFormat>全屏显示(4:3)</PresentationFormat>
  <Paragraphs>126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Chalkboard</vt:lpstr>
      <vt:lpstr>Times New Roman</vt:lpstr>
      <vt:lpstr>Wingdings</vt:lpstr>
      <vt:lpstr>ヒラギノ丸ゴ Pro W4</vt:lpstr>
      <vt:lpstr>宋体</vt:lpstr>
      <vt:lpstr>Office 主题</vt:lpstr>
      <vt:lpstr>hu_NII_PKU</vt:lpstr>
      <vt:lpstr>Design Principles of Programming Languages  Practices</vt:lpstr>
      <vt:lpstr>Subtype Relation</vt:lpstr>
      <vt:lpstr>PowerPoint 演示文稿</vt:lpstr>
      <vt:lpstr>Records</vt:lpstr>
      <vt:lpstr>“Algorithmic” subtype relation</vt:lpstr>
      <vt:lpstr>Subtyping Algorithm</vt:lpstr>
      <vt:lpstr>Algorithmic Typing</vt:lpstr>
      <vt:lpstr>Practice #1</vt:lpstr>
      <vt:lpstr>Design Principles of Programming Languages  Practices</vt:lpstr>
      <vt:lpstr>What learnt in Chap 18-19</vt:lpstr>
      <vt:lpstr>Object-oriented languages </vt:lpstr>
      <vt:lpstr>Modeling features of OO with λ -calculus</vt:lpstr>
      <vt:lpstr>Encapsulation</vt:lpstr>
      <vt:lpstr>Inheritance</vt:lpstr>
      <vt:lpstr>The essence of objects</vt:lpstr>
      <vt:lpstr>Featherweight Java</vt:lpstr>
      <vt:lpstr>Things left in FJ</vt:lpstr>
      <vt:lpstr>Things left out of FJ</vt:lpstr>
      <vt:lpstr>Syntax (terms and values)</vt:lpstr>
      <vt:lpstr>Syntax (methods and classes)</vt:lpstr>
      <vt:lpstr>Practice #1</vt:lpstr>
      <vt:lpstr>Practice #2</vt:lpstr>
      <vt:lpstr>Practice #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tour of OCaml</dc:title>
  <dc:creator>admin</dc:creator>
  <cp:lastModifiedBy>Microsoft Office 用户</cp:lastModifiedBy>
  <cp:revision>637</cp:revision>
  <dcterms:created xsi:type="dcterms:W3CDTF">2014-02-07T07:24:20Z</dcterms:created>
  <dcterms:modified xsi:type="dcterms:W3CDTF">2016-05-18T12:16:01Z</dcterms:modified>
</cp:coreProperties>
</file>