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3" r:id="rId3"/>
    <p:sldId id="314" r:id="rId4"/>
    <p:sldId id="315" r:id="rId5"/>
    <p:sldId id="316" r:id="rId6"/>
    <p:sldId id="317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8" r:id="rId16"/>
    <p:sldId id="319" r:id="rId17"/>
    <p:sldId id="320" r:id="rId18"/>
    <p:sldId id="321" r:id="rId19"/>
    <p:sldId id="322" r:id="rId20"/>
    <p:sldId id="275" r:id="rId21"/>
    <p:sldId id="276" r:id="rId22"/>
    <p:sldId id="277" r:id="rId23"/>
    <p:sldId id="278" r:id="rId24"/>
    <p:sldId id="279" r:id="rId25"/>
    <p:sldId id="280" r:id="rId26"/>
    <p:sldId id="309" r:id="rId27"/>
    <p:sldId id="284" r:id="rId28"/>
    <p:sldId id="285" r:id="rId29"/>
    <p:sldId id="282" r:id="rId30"/>
    <p:sldId id="283" r:id="rId31"/>
    <p:sldId id="323" r:id="rId32"/>
    <p:sldId id="324" r:id="rId33"/>
    <p:sldId id="325" r:id="rId34"/>
    <p:sldId id="286" r:id="rId35"/>
    <p:sldId id="287" r:id="rId36"/>
    <p:sldId id="288" r:id="rId37"/>
    <p:sldId id="289" r:id="rId38"/>
    <p:sldId id="310" r:id="rId39"/>
    <p:sldId id="311" r:id="rId40"/>
    <p:sldId id="290" r:id="rId41"/>
    <p:sldId id="312" r:id="rId42"/>
    <p:sldId id="291" r:id="rId43"/>
    <p:sldId id="270" r:id="rId4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2ladmin\My%20Documents\Document\Papers\2008%20Synchronizers\ICSE09\res\resu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Sheet1!$B$1:$B$2</c:f>
              <c:strCache>
                <c:ptCount val="1"/>
                <c:pt idx="0">
                  <c:v>Beanbag mod</c:v>
                </c:pt>
              </c:strCache>
            </c:strRef>
          </c:tx>
          <c:cat>
            <c:numRef>
              <c:f>Sheet1!$A$3:$A$8</c:f>
              <c:numCache>
                <c:formatCode>General</c:formatCode>
                <c:ptCount val="6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</c:numCache>
            </c:numRef>
          </c:cat>
          <c:val>
            <c:numRef>
              <c:f>Sheet1!$B$3:$B$8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Beanbag del</c:v>
                </c:pt>
              </c:strCache>
            </c:strRef>
          </c:tx>
          <c:cat>
            <c:numRef>
              <c:f>Sheet1!$A$3:$A$8</c:f>
              <c:numCache>
                <c:formatCode>General</c:formatCode>
                <c:ptCount val="6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</c:numCache>
            </c:numRef>
          </c:cat>
          <c:val>
            <c:numRef>
              <c:f>Sheet1!$C$3:$C$8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16</c:v>
                </c:pt>
                <c:pt idx="5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Beanbag add</c:v>
                </c:pt>
              </c:strCache>
            </c:strRef>
          </c:tx>
          <c:cat>
            <c:numRef>
              <c:f>Sheet1!$A$3:$A$8</c:f>
              <c:numCache>
                <c:formatCode>General</c:formatCode>
                <c:ptCount val="6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</c:numCache>
            </c:numRef>
          </c:cat>
          <c:val>
            <c:numRef>
              <c:f>Sheet1!$D$3:$D$8</c:f>
              <c:numCache>
                <c:formatCode>General</c:formatCode>
                <c:ptCount val="6"/>
                <c:pt idx="0">
                  <c:v>46</c:v>
                </c:pt>
                <c:pt idx="1">
                  <c:v>94</c:v>
                </c:pt>
                <c:pt idx="2">
                  <c:v>141</c:v>
                </c:pt>
                <c:pt idx="3">
                  <c:v>187</c:v>
                </c:pt>
                <c:pt idx="4">
                  <c:v>219</c:v>
                </c:pt>
                <c:pt idx="5">
                  <c:v>281</c:v>
                </c:pt>
              </c:numCache>
            </c:numRef>
          </c:val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QVT mod</c:v>
                </c:pt>
              </c:strCache>
            </c:strRef>
          </c:tx>
          <c:cat>
            <c:numRef>
              <c:f>Sheet1!$A$3:$A$8</c:f>
              <c:numCache>
                <c:formatCode>General</c:formatCode>
                <c:ptCount val="6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</c:numCache>
            </c:numRef>
          </c:cat>
          <c:val>
            <c:numRef>
              <c:f>Sheet1!$E$3:$E$8</c:f>
              <c:numCache>
                <c:formatCode>General</c:formatCode>
                <c:ptCount val="6"/>
                <c:pt idx="0">
                  <c:v>156</c:v>
                </c:pt>
                <c:pt idx="1">
                  <c:v>375</c:v>
                </c:pt>
                <c:pt idx="2">
                  <c:v>844</c:v>
                </c:pt>
                <c:pt idx="3">
                  <c:v>1328</c:v>
                </c:pt>
                <c:pt idx="4">
                  <c:v>1875</c:v>
                </c:pt>
                <c:pt idx="5">
                  <c:v>2843</c:v>
                </c:pt>
              </c:numCache>
            </c:numRef>
          </c:val>
        </c:ser>
        <c:ser>
          <c:idx val="4"/>
          <c:order val="4"/>
          <c:tx>
            <c:strRef>
              <c:f>Sheet1!$F$1:$F$2</c:f>
              <c:strCache>
                <c:ptCount val="1"/>
                <c:pt idx="0">
                  <c:v>QVT del</c:v>
                </c:pt>
              </c:strCache>
            </c:strRef>
          </c:tx>
          <c:cat>
            <c:numRef>
              <c:f>Sheet1!$A$3:$A$8</c:f>
              <c:numCache>
                <c:formatCode>General</c:formatCode>
                <c:ptCount val="6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</c:numCache>
            </c:numRef>
          </c:cat>
          <c:val>
            <c:numRef>
              <c:f>Sheet1!$F$3:$F$8</c:f>
              <c:numCache>
                <c:formatCode>General</c:formatCode>
                <c:ptCount val="6"/>
                <c:pt idx="0">
                  <c:v>125</c:v>
                </c:pt>
                <c:pt idx="1">
                  <c:v>375</c:v>
                </c:pt>
                <c:pt idx="2">
                  <c:v>782</c:v>
                </c:pt>
                <c:pt idx="3">
                  <c:v>1266</c:v>
                </c:pt>
                <c:pt idx="4">
                  <c:v>1906</c:v>
                </c:pt>
                <c:pt idx="5">
                  <c:v>2812</c:v>
                </c:pt>
              </c:numCache>
            </c:numRef>
          </c:val>
        </c:ser>
        <c:ser>
          <c:idx val="5"/>
          <c:order val="5"/>
          <c:tx>
            <c:strRef>
              <c:f>Sheet1!$G$1:$G$2</c:f>
              <c:strCache>
                <c:ptCount val="1"/>
                <c:pt idx="0">
                  <c:v>QVT add</c:v>
                </c:pt>
              </c:strCache>
            </c:strRef>
          </c:tx>
          <c:cat>
            <c:numRef>
              <c:f>Sheet1!$A$3:$A$8</c:f>
              <c:numCache>
                <c:formatCode>General</c:formatCode>
                <c:ptCount val="6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</c:numCache>
            </c:numRef>
          </c:cat>
          <c:val>
            <c:numRef>
              <c:f>Sheet1!$G$3:$G$8</c:f>
              <c:numCache>
                <c:formatCode>General</c:formatCode>
                <c:ptCount val="6"/>
                <c:pt idx="0">
                  <c:v>109</c:v>
                </c:pt>
                <c:pt idx="1">
                  <c:v>359</c:v>
                </c:pt>
                <c:pt idx="2">
                  <c:v>766</c:v>
                </c:pt>
                <c:pt idx="3">
                  <c:v>1234</c:v>
                </c:pt>
                <c:pt idx="4">
                  <c:v>1875</c:v>
                </c:pt>
                <c:pt idx="5">
                  <c:v>2656</c:v>
                </c:pt>
              </c:numCache>
            </c:numRef>
          </c:val>
        </c:ser>
        <c:marker val="1"/>
        <c:axId val="264652672"/>
        <c:axId val="265327744"/>
      </c:lineChart>
      <c:catAx>
        <c:axId val="264652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Number of EJB Objects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ja-JP"/>
          </a:p>
        </c:txPr>
        <c:crossAx val="265327744"/>
        <c:crosses val="autoZero"/>
        <c:auto val="1"/>
        <c:lblAlgn val="ctr"/>
        <c:lblOffset val="100"/>
      </c:catAx>
      <c:valAx>
        <c:axId val="2653277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Time(ms)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ja-JP"/>
          </a:p>
        </c:txPr>
        <c:crossAx val="264652672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73FA1-02F4-4E9A-AA77-71C816EB50B8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C954-5AC9-4D73-A09E-FA8B11F38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time limit – on site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after this show EJB again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after this show EJB again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53B3C-D9C3-4BD3-88FD-06D105C8C76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change to the new version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53B3C-D9C3-4BD3-88FD-06D105C8C76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change to the new version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53B3C-D9C3-4BD3-88FD-06D105C8C76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53B3C-D9C3-4BD3-88FD-06D105C8C765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1A6C3-03B7-4CE0-8FE4-D02B5D7079F1}" type="datetimeFigureOut">
              <a:rPr kumimoji="1" lang="ja-JP" altLang="en-US" smtClean="0"/>
              <a:pPr/>
              <a:t>2008/12/17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DB88-052C-470D-B298-281687654F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l.t.u-tokyo.ac.jp/~xiong/beanbag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Beanbag: Operation-based Synchronization with Intra-Relation Support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Yingfei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Xiong</a:t>
            </a:r>
            <a:endParaRPr kumimoji="1" lang="en-US" altLang="ja-JP" dirty="0" smtClean="0"/>
          </a:p>
          <a:p>
            <a:r>
              <a:rPr lang="en-US" altLang="ja-JP" dirty="0" smtClean="0"/>
              <a:t>Ph.D. Student</a:t>
            </a:r>
          </a:p>
          <a:p>
            <a:r>
              <a:rPr kumimoji="1" lang="en-US" altLang="ja-JP" dirty="0" smtClean="0"/>
              <a:t>University of Tokyo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Intra-Relations </a:t>
            </a:r>
            <a:r>
              <a:rPr lang="en-US" altLang="ja-JP" dirty="0" smtClean="0"/>
              <a:t>Have Mutual Effect with Inter-Relations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787952" y="2500306"/>
            <a:ext cx="3929090" cy="6429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787952" y="2571744"/>
            <a:ext cx="4000528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930828" y="3429000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859390" y="3500438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930960" y="4214818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859522" y="4286256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431026" y="4929198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2359588" y="5000636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/>
          <p:cNvSpPr/>
          <p:nvPr/>
        </p:nvSpPr>
        <p:spPr>
          <a:xfrm rot="5400000">
            <a:off x="2266166" y="3022356"/>
            <a:ext cx="808727" cy="6218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5643570" y="4000504"/>
            <a:ext cx="2428892" cy="9286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5643570" y="4000504"/>
            <a:ext cx="2357454" cy="8572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500694" y="2714620"/>
            <a:ext cx="2428892" cy="9286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5500694" y="2714620"/>
            <a:ext cx="2357454" cy="8572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矢印 17"/>
          <p:cNvSpPr/>
          <p:nvPr/>
        </p:nvSpPr>
        <p:spPr>
          <a:xfrm rot="156249">
            <a:off x="4728586" y="2661233"/>
            <a:ext cx="808727" cy="6218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Intra-Relations </a:t>
            </a:r>
            <a:r>
              <a:rPr lang="en-US" altLang="ja-JP" dirty="0" smtClean="0"/>
              <a:t>Has Mutual Effect with Inter-Relations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線コネクタ 18"/>
          <p:cNvCxnSpPr/>
          <p:nvPr/>
        </p:nvCxnSpPr>
        <p:spPr>
          <a:xfrm>
            <a:off x="6096000" y="4419600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矢印 19"/>
          <p:cNvSpPr/>
          <p:nvPr/>
        </p:nvSpPr>
        <p:spPr>
          <a:xfrm rot="17124968">
            <a:off x="6202613" y="3593000"/>
            <a:ext cx="1283464" cy="408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6324600" y="2971800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162800" y="42672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0400" y="2667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 rot="12024915">
            <a:off x="1924819" y="3485802"/>
            <a:ext cx="4129816" cy="3864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928662" y="2600324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571604" y="2314572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Intra-Relations Has Mutual Effect with Inter-Relations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574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円/楕円 7"/>
          <p:cNvSpPr/>
          <p:nvPr/>
        </p:nvSpPr>
        <p:spPr>
          <a:xfrm>
            <a:off x="6248400" y="4348170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6286514" y="2943234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53200" y="3586170"/>
            <a:ext cx="71438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Equal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10" idx="2"/>
            <a:endCxn id="8" idx="0"/>
          </p:cNvCxnSpPr>
          <p:nvPr/>
        </p:nvCxnSpPr>
        <p:spPr>
          <a:xfrm rot="5400000">
            <a:off x="6615235" y="4053015"/>
            <a:ext cx="392668" cy="19764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0"/>
            <a:endCxn id="9" idx="4"/>
          </p:cNvCxnSpPr>
          <p:nvPr/>
        </p:nvCxnSpPr>
        <p:spPr>
          <a:xfrm rot="16200000" flipV="1">
            <a:off x="6687753" y="3363532"/>
            <a:ext cx="285746" cy="15952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000102" y="2538390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86200" y="2547918"/>
            <a:ext cx="71438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Equal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16" idx="1"/>
            <a:endCxn id="15" idx="6"/>
          </p:cNvCxnSpPr>
          <p:nvPr/>
        </p:nvCxnSpPr>
        <p:spPr>
          <a:xfrm rot="10800000">
            <a:off x="1928796" y="2716986"/>
            <a:ext cx="1957404" cy="1559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6" idx="3"/>
          </p:cNvCxnSpPr>
          <p:nvPr/>
        </p:nvCxnSpPr>
        <p:spPr>
          <a:xfrm>
            <a:off x="4600580" y="2732584"/>
            <a:ext cx="1685934" cy="34159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038600" y="3581400"/>
            <a:ext cx="71438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Equal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20" idx="1"/>
            <a:endCxn id="15" idx="6"/>
          </p:cNvCxnSpPr>
          <p:nvPr/>
        </p:nvCxnSpPr>
        <p:spPr>
          <a:xfrm rot="10800000">
            <a:off x="1928796" y="2716986"/>
            <a:ext cx="2109804" cy="104908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3"/>
            <a:endCxn id="8" idx="2"/>
          </p:cNvCxnSpPr>
          <p:nvPr/>
        </p:nvCxnSpPr>
        <p:spPr>
          <a:xfrm>
            <a:off x="4752980" y="3766066"/>
            <a:ext cx="1495420" cy="76069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Intra-Relations often Lead to Multiple Choices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787952" y="2500306"/>
            <a:ext cx="3929090" cy="6429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787952" y="2571744"/>
            <a:ext cx="4000528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930828" y="3429000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859390" y="3500438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930960" y="4214818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859522" y="4286256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431026" y="4929198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2359588" y="5000636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/>
          <p:cNvSpPr/>
          <p:nvPr/>
        </p:nvSpPr>
        <p:spPr>
          <a:xfrm rot="5400000">
            <a:off x="2266166" y="3022356"/>
            <a:ext cx="808727" cy="6218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Intra-Relations often Lead to Multiple Choices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787952" y="2500306"/>
            <a:ext cx="3929090" cy="6429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787952" y="2571744"/>
            <a:ext cx="4000528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990600" y="3200400"/>
            <a:ext cx="59317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1066800" y="3200400"/>
            <a:ext cx="47150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/>
          <p:cNvSpPr/>
          <p:nvPr/>
        </p:nvSpPr>
        <p:spPr>
          <a:xfrm rot="5400000">
            <a:off x="2266166" y="3022356"/>
            <a:ext cx="808727" cy="6218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2971800" y="3733800"/>
            <a:ext cx="59317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3048000" y="3733800"/>
            <a:ext cx="47150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733800" y="4419600"/>
            <a:ext cx="59317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3810000" y="4419600"/>
            <a:ext cx="47150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Intra-Relations often Lead to Multiple Choices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グループ化 26"/>
          <p:cNvGrpSpPr/>
          <p:nvPr/>
        </p:nvGrpSpPr>
        <p:grpSpPr>
          <a:xfrm>
            <a:off x="5410200" y="2590800"/>
            <a:ext cx="2438400" cy="914400"/>
            <a:chOff x="5410200" y="2590800"/>
            <a:chExt cx="2438400" cy="914400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矢印 25"/>
          <p:cNvSpPr/>
          <p:nvPr/>
        </p:nvSpPr>
        <p:spPr>
          <a:xfrm rot="8758939">
            <a:off x="3547521" y="3530676"/>
            <a:ext cx="1862801" cy="44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27"/>
          <p:cNvGrpSpPr/>
          <p:nvPr/>
        </p:nvGrpSpPr>
        <p:grpSpPr>
          <a:xfrm>
            <a:off x="1981200" y="4191000"/>
            <a:ext cx="1828800" cy="609600"/>
            <a:chOff x="5410200" y="2590800"/>
            <a:chExt cx="2438400" cy="914400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Intra-Relations often Lead to Multiple Choices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グループ化 26"/>
          <p:cNvGrpSpPr/>
          <p:nvPr/>
        </p:nvGrpSpPr>
        <p:grpSpPr>
          <a:xfrm>
            <a:off x="5410200" y="2590800"/>
            <a:ext cx="2438400" cy="914400"/>
            <a:chOff x="5410200" y="2590800"/>
            <a:chExt cx="2438400" cy="914400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矢印 25"/>
          <p:cNvSpPr/>
          <p:nvPr/>
        </p:nvSpPr>
        <p:spPr>
          <a:xfrm rot="8758939">
            <a:off x="3547521" y="3530676"/>
            <a:ext cx="1862801" cy="44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00400" y="4462046"/>
            <a:ext cx="609600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solidFill>
                  <a:srgbClr val="FF0000"/>
                </a:solidFill>
              </a:rPr>
              <a:t>false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Our Contribution: Beanbag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3714744" y="2428868"/>
            <a:ext cx="4972056" cy="369729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Beanbag(</a:t>
            </a:r>
            <a:r>
              <a:rPr lang="ja-JP" altLang="en-US" dirty="0" smtClean="0"/>
              <a:t>お手玉</a:t>
            </a:r>
            <a:r>
              <a:rPr lang="zh-CN" altLang="en-US" dirty="0" smtClean="0"/>
              <a:t>，沙包</a:t>
            </a:r>
            <a:r>
              <a:rPr lang="en-US" altLang="ja-JP" dirty="0" smtClean="0"/>
              <a:t>) is also a</a:t>
            </a:r>
            <a:r>
              <a:rPr kumimoji="1" lang="en-US" altLang="ja-JP" dirty="0" smtClean="0"/>
              <a:t> traditional Asian game for keeping several beanbags consistent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14620"/>
            <a:ext cx="28575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642910" y="5715016"/>
            <a:ext cx="225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The picture is </a:t>
            </a:r>
            <a:r>
              <a:rPr lang="en-US" altLang="ja-JP" sz="1400" dirty="0"/>
              <a:t>obtained from</a:t>
            </a:r>
            <a:br>
              <a:rPr lang="en-US" altLang="ja-JP" sz="1400" dirty="0"/>
            </a:br>
            <a:r>
              <a:rPr lang="en-US" altLang="ja-JP" sz="1400" dirty="0"/>
              <a:t> www.city.kodaira.tokyo.jp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596" y="1428736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000" dirty="0" smtClean="0"/>
              <a:t>Beanbag is a new language for operation-based synchronization with intra-relations.</a:t>
            </a:r>
            <a:endParaRPr lang="ja-JP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 Overview of Beanbag </a:t>
            </a:r>
            <a:endParaRPr kumimoji="1" lang="ja-JP" altLang="en-US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859374" y="3227206"/>
            <a:ext cx="783799" cy="70186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000232" y="3429000"/>
            <a:ext cx="498781" cy="574249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5786" y="4143380"/>
            <a:ext cx="17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Application Data</a:t>
            </a:r>
            <a:endParaRPr kumimoji="1" lang="ja-JP" altLang="en-US" dirty="0"/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3857620" y="3357562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Synchronizer</a:t>
            </a:r>
            <a:endParaRPr lang="en-US" altLang="zh-CN" dirty="0"/>
          </a:p>
        </p:txBody>
      </p:sp>
      <p:sp>
        <p:nvSpPr>
          <p:cNvPr id="9" name="正方形/長方形 8"/>
          <p:cNvSpPr/>
          <p:nvPr/>
        </p:nvSpPr>
        <p:spPr>
          <a:xfrm>
            <a:off x="3214678" y="514351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214678" y="2143116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0" idx="2"/>
            <a:endCxn id="8" idx="0"/>
          </p:cNvCxnSpPr>
          <p:nvPr/>
        </p:nvCxnSpPr>
        <p:spPr>
          <a:xfrm rot="16200000" flipH="1">
            <a:off x="3911198" y="2446727"/>
            <a:ext cx="928694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4"/>
            <a:endCxn id="9" idx="0"/>
          </p:cNvCxnSpPr>
          <p:nvPr/>
        </p:nvCxnSpPr>
        <p:spPr>
          <a:xfrm rot="5400000">
            <a:off x="3875480" y="4196959"/>
            <a:ext cx="1000132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6" idx="3"/>
          </p:cNvCxnSpPr>
          <p:nvPr/>
        </p:nvCxnSpPr>
        <p:spPr>
          <a:xfrm rot="10800000">
            <a:off x="2187275" y="4003250"/>
            <a:ext cx="1598908" cy="114026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714744" y="1214422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18" idx="2"/>
            <a:endCxn id="10" idx="0"/>
          </p:cNvCxnSpPr>
          <p:nvPr/>
        </p:nvCxnSpPr>
        <p:spPr>
          <a:xfrm rot="5400000">
            <a:off x="3718038" y="1794775"/>
            <a:ext cx="559362" cy="13732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7358082" y="3328988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  <a:endParaRPr lang="en-US" altLang="zh-CN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58016" y="43576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Beanbag Program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30" idx="1"/>
            <a:endCxn id="8" idx="6"/>
          </p:cNvCxnSpPr>
          <p:nvPr/>
        </p:nvCxnSpPr>
        <p:spPr>
          <a:xfrm rot="10800000">
            <a:off x="5786446" y="3750472"/>
            <a:ext cx="1571636" cy="714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215074" y="34290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Compile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8" grpId="0"/>
      <p:bldP spid="30" grpId="0" animBg="1"/>
      <p:bldP spid="31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Features of Beanbag </a:t>
            </a:r>
            <a:endParaRPr kumimoji="1" lang="ja-JP" altLang="en-US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859374" y="3227206"/>
            <a:ext cx="783799" cy="70186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000232" y="3429000"/>
            <a:ext cx="498781" cy="574249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5786" y="4143380"/>
            <a:ext cx="17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Application Data</a:t>
            </a:r>
            <a:endParaRPr kumimoji="1" lang="ja-JP" altLang="en-US" dirty="0"/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3857620" y="3357562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mtClean="0"/>
              <a:t>Synchronizer</a:t>
            </a:r>
            <a:endParaRPr lang="en-US" altLang="zh-CN" dirty="0"/>
          </a:p>
        </p:txBody>
      </p:sp>
      <p:sp>
        <p:nvSpPr>
          <p:cNvPr id="9" name="正方形/長方形 8"/>
          <p:cNvSpPr/>
          <p:nvPr/>
        </p:nvSpPr>
        <p:spPr>
          <a:xfrm>
            <a:off x="3214678" y="514351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214678" y="2143116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0" idx="2"/>
            <a:endCxn id="8" idx="0"/>
          </p:cNvCxnSpPr>
          <p:nvPr/>
        </p:nvCxnSpPr>
        <p:spPr>
          <a:xfrm rot="16200000" flipH="1">
            <a:off x="3911198" y="2446727"/>
            <a:ext cx="928694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4"/>
            <a:endCxn id="9" idx="0"/>
          </p:cNvCxnSpPr>
          <p:nvPr/>
        </p:nvCxnSpPr>
        <p:spPr>
          <a:xfrm rot="5400000">
            <a:off x="3875480" y="4196959"/>
            <a:ext cx="1000132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6" idx="3"/>
          </p:cNvCxnSpPr>
          <p:nvPr/>
        </p:nvCxnSpPr>
        <p:spPr>
          <a:xfrm rot="10800000">
            <a:off x="2187275" y="4003250"/>
            <a:ext cx="1598908" cy="114026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714744" y="1214422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18" idx="2"/>
            <a:endCxn id="10" idx="0"/>
          </p:cNvCxnSpPr>
          <p:nvPr/>
        </p:nvCxnSpPr>
        <p:spPr>
          <a:xfrm rot="5400000">
            <a:off x="3718038" y="1794775"/>
            <a:ext cx="559362" cy="13732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7358082" y="3328988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  <a:endParaRPr lang="en-US" altLang="zh-CN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58016" y="43576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Beanbag Program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30" idx="1"/>
            <a:endCxn id="8" idx="6"/>
          </p:cNvCxnSpPr>
          <p:nvPr/>
        </p:nvCxnSpPr>
        <p:spPr>
          <a:xfrm rot="10800000">
            <a:off x="5786446" y="3750472"/>
            <a:ext cx="1571636" cy="714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215074" y="34290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Compile</a:t>
            </a:r>
            <a:endParaRPr kumimoji="1" lang="ja-JP" altLang="en-US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5791200" y="1752600"/>
            <a:ext cx="2819400" cy="1066800"/>
          </a:xfrm>
          <a:prstGeom prst="wedgeRoundRectCallout">
            <a:avLst>
              <a:gd name="adj1" fmla="val 11599"/>
              <a:gd name="adj2" fmla="val 973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Intra-relations and </a:t>
            </a:r>
            <a:r>
              <a:rPr lang="en-US" altLang="ja-JP" dirty="0" smtClean="0"/>
              <a:t>inter-relations are captured in a unified way</a:t>
            </a:r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5791200" y="5105400"/>
            <a:ext cx="2819400" cy="1066800"/>
          </a:xfrm>
          <a:prstGeom prst="wedgeRoundRectCallout">
            <a:avLst>
              <a:gd name="adj1" fmla="val 19707"/>
              <a:gd name="adj2" fmla="val -1357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Allow fine control over synchronization behavior</a:t>
            </a:r>
            <a:endParaRPr kumimoji="1" lang="ja-JP" altLang="en-US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0" y="1524000"/>
            <a:ext cx="3429000" cy="1066800"/>
          </a:xfrm>
          <a:prstGeom prst="wedgeRoundRectCallout">
            <a:avLst>
              <a:gd name="adj1" fmla="val 86092"/>
              <a:gd name="adj2" fmla="val 1321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Operation-based Synchronization with no propagation direction imposed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Example: An EJB Modeling Application</a:t>
            </a:r>
            <a:br>
              <a:rPr kumimoji="1" lang="en-US" altLang="ja-JP" dirty="0" smtClean="0"/>
            </a:br>
            <a:r>
              <a:rPr lang="en-US" altLang="ja-JP" dirty="0" smtClean="0"/>
              <a:t>(Enterprise JavaBeans)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574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Beanbag Program for the EJB</a:t>
            </a:r>
            <a:endParaRPr kumimoji="1" lang="ja-JP" altLang="en-US" dirty="0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285720" y="1428736"/>
            <a:ext cx="6072230" cy="340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000" dirty="0"/>
              <a:t>main(</a:t>
            </a:r>
            <a:r>
              <a:rPr lang="en-US" altLang="ja-JP" sz="2000" dirty="0" err="1"/>
              <a:t>ejbs</a:t>
            </a:r>
            <a:r>
              <a:rPr lang="en-US" altLang="ja-JP" sz="2000" dirty="0"/>
              <a:t>, modules, </a:t>
            </a:r>
            <a:r>
              <a:rPr lang="en-US" altLang="ja-JP" sz="2000" dirty="0" err="1"/>
              <a:t>entitybeans</a:t>
            </a:r>
            <a:r>
              <a:rPr lang="en-US" altLang="ja-JP" sz="2000" dirty="0" smtClean="0"/>
              <a:t>) {</a:t>
            </a:r>
          </a:p>
          <a:p>
            <a:pPr>
              <a:buNone/>
            </a:pPr>
            <a:r>
              <a:rPr lang="en-US" altLang="ja-JP" sz="2000" dirty="0" smtClean="0"/>
              <a:t>  </a:t>
            </a:r>
            <a:r>
              <a:rPr lang="en-US" altLang="ja-JP" sz="2000" dirty="0" err="1" smtClean="0"/>
              <a:t>containmentRefs</a:t>
            </a:r>
            <a:r>
              <a:rPr lang="en-US" altLang="ja-JP" sz="2000" dirty="0" smtClean="0"/>
              <a:t>&lt;</a:t>
            </a:r>
            <a:r>
              <a:rPr lang="en-US" altLang="ja-JP" sz="2000" dirty="0" err="1" smtClean="0"/>
              <a:t>attr</a:t>
            </a:r>
            <a:r>
              <a:rPr lang="en-US" altLang="ja-JP" sz="2000" dirty="0" smtClean="0"/>
              <a:t>="Module"&gt;(</a:t>
            </a:r>
            <a:r>
              <a:rPr lang="en-US" altLang="ja-JP" sz="2000" dirty="0" err="1" smtClean="0"/>
              <a:t>ejbs</a:t>
            </a:r>
            <a:r>
              <a:rPr lang="en-US" altLang="ja-JP" sz="2000" dirty="0" smtClean="0"/>
              <a:t>, modules);</a:t>
            </a:r>
          </a:p>
          <a:p>
            <a:pPr>
              <a:buNone/>
            </a:pPr>
            <a:r>
              <a:rPr lang="en-US" altLang="ja-JP" sz="2000" dirty="0" smtClean="0"/>
              <a:t>  for </a:t>
            </a:r>
            <a:r>
              <a:rPr lang="en-US" altLang="ja-JP" sz="2000" dirty="0"/>
              <a:t>[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] in </a:t>
            </a:r>
            <a:r>
              <a:rPr lang="en-US" altLang="ja-JP" sz="2000" dirty="0" smtClean="0"/>
              <a:t>[</a:t>
            </a:r>
            <a:r>
              <a:rPr lang="en-US" altLang="ja-JP" sz="2000" dirty="0" err="1" smtClean="0"/>
              <a:t>ejbs</a:t>
            </a:r>
            <a:r>
              <a:rPr lang="en-US" altLang="ja-JP" sz="2000" dirty="0"/>
              <a:t>, </a:t>
            </a:r>
            <a:r>
              <a:rPr lang="en-US" altLang="ja-JP" sz="2000" dirty="0" err="1" smtClean="0"/>
              <a:t>entitybeans</a:t>
            </a:r>
            <a:r>
              <a:rPr lang="en-US" altLang="ja-JP" sz="2000" dirty="0" smtClean="0"/>
              <a:t>] {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</a:t>
            </a:r>
            <a:r>
              <a:rPr lang="en-US" altLang="ja-JP" sz="2000" dirty="0" smtClean="0"/>
              <a:t> persistent(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, modules) |</a:t>
            </a:r>
          </a:p>
          <a:p>
            <a:pPr>
              <a:buNone/>
            </a:pPr>
            <a:r>
              <a:rPr lang="en-US" altLang="ja-JP" sz="2000" dirty="0"/>
              <a:t>   </a:t>
            </a:r>
            <a:r>
              <a:rPr lang="en-US" altLang="ja-JP" sz="2000" dirty="0" err="1" smtClean="0"/>
              <a:t>nonPersistent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) |</a:t>
            </a:r>
          </a:p>
          <a:p>
            <a:pPr>
              <a:buNone/>
            </a:pPr>
            <a:r>
              <a:rPr lang="en-US" altLang="ja-JP" sz="2000" dirty="0"/>
              <a:t>   </a:t>
            </a:r>
            <a:r>
              <a:rPr lang="en-US" altLang="ja-JP" sz="2000" dirty="0" smtClean="0"/>
              <a:t>{</a:t>
            </a:r>
            <a:r>
              <a:rPr lang="en-US" altLang="ja-JP" sz="2000" dirty="0" err="1" smtClean="0"/>
              <a:t>ejb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null; </a:t>
            </a:r>
            <a:r>
              <a:rPr lang="en-US" altLang="ja-JP" sz="2000" dirty="0" err="1" smtClean="0"/>
              <a:t>entitybean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null}</a:t>
            </a:r>
          </a:p>
          <a:p>
            <a:pPr>
              <a:buNone/>
            </a:pPr>
            <a:r>
              <a:rPr lang="en-US" altLang="ja-JP" sz="2000" dirty="0" smtClean="0"/>
              <a:t>  }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7886" y="3786190"/>
            <a:ext cx="526922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Beanbag Program </a:t>
            </a:r>
            <a:r>
              <a:rPr lang="en-US" altLang="ja-JP" dirty="0"/>
              <a:t>for the EJB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142984"/>
            <a:ext cx="5429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persistent(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, modules) </a:t>
            </a:r>
            <a:r>
              <a:rPr lang="en-US" altLang="ja-JP" sz="2000" dirty="0" smtClean="0"/>
              <a:t>{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var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moduleRef</a:t>
            </a:r>
            <a:r>
              <a:rPr lang="en-US" altLang="ja-JP" sz="2000" dirty="0"/>
              <a:t>, </a:t>
            </a:r>
            <a:r>
              <a:rPr lang="en-US" altLang="ja-JP" sz="2000" dirty="0" err="1" smtClean="0"/>
              <a:t>moduleName</a:t>
            </a:r>
            <a:r>
              <a:rPr lang="en-US" altLang="ja-JP" sz="2000" dirty="0" smtClean="0"/>
              <a:t>, module;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."Persistent" = true;</a:t>
            </a:r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."</a:t>
            </a:r>
            <a:r>
              <a:rPr lang="en-US" altLang="ja-JP" sz="2000" dirty="0" err="1"/>
              <a:t>EJBName</a:t>
            </a:r>
            <a:r>
              <a:rPr lang="en-US" altLang="ja-JP" sz="2000" dirty="0"/>
              <a:t>" = 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."Name";</a:t>
            </a:r>
          </a:p>
          <a:p>
            <a:pPr>
              <a:buNone/>
            </a:pPr>
            <a:r>
              <a:rPr lang="en-US" altLang="ja-JP" sz="2000" dirty="0" smtClean="0"/>
              <a:t>       </a:t>
            </a:r>
            <a:r>
              <a:rPr lang="en-US" altLang="ja-JP" sz="2000" dirty="0" err="1" smtClean="0"/>
              <a:t>moduleRef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ejb</a:t>
            </a:r>
            <a:r>
              <a:rPr lang="en-US" altLang="ja-JP" sz="2000" dirty="0" smtClean="0"/>
              <a:t>."Module";</a:t>
            </a:r>
          </a:p>
          <a:p>
            <a:pPr>
              <a:buNone/>
            </a:pPr>
            <a:r>
              <a:rPr lang="en-US" altLang="ja-JP" sz="2000" dirty="0" smtClean="0"/>
              <a:t>       !</a:t>
            </a:r>
            <a:r>
              <a:rPr lang="en-US" altLang="ja-JP" sz="2000" dirty="0" err="1" smtClean="0"/>
              <a:t>modules.moduleRef</a:t>
            </a:r>
            <a:r>
              <a:rPr lang="en-US" altLang="ja-JP" sz="2000" dirty="0" smtClean="0"/>
              <a:t> = module;</a:t>
            </a:r>
          </a:p>
          <a:p>
            <a:pPr>
              <a:buNone/>
            </a:pPr>
            <a:r>
              <a:rPr lang="en-US" altLang="ja-JP" sz="2000" dirty="0" smtClean="0"/>
              <a:t>      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."</a:t>
            </a:r>
            <a:r>
              <a:rPr lang="en-US" altLang="ja-JP" sz="2000" dirty="0" err="1"/>
              <a:t>ModuleName</a:t>
            </a:r>
            <a:r>
              <a:rPr lang="en-US" altLang="ja-JP" sz="2000" dirty="0"/>
              <a:t>" = </a:t>
            </a:r>
            <a:r>
              <a:rPr lang="en-US" altLang="ja-JP" sz="2000" dirty="0" smtClean="0"/>
              <a:t>module.”Name”;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 smtClean="0"/>
              <a:t>}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 err="1" smtClean="0"/>
              <a:t>nonPersistent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 smtClean="0"/>
              <a:t>){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."Persistent" = false;</a:t>
            </a:r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 = null;</a:t>
            </a:r>
          </a:p>
          <a:p>
            <a:pPr>
              <a:buNone/>
            </a:pPr>
            <a:r>
              <a:rPr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00504"/>
            <a:ext cx="526922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Describing Updates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857364"/>
            <a:ext cx="8292511" cy="404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ひし形 6"/>
          <p:cNvSpPr/>
          <p:nvPr/>
        </p:nvSpPr>
        <p:spPr>
          <a:xfrm>
            <a:off x="500034" y="3143248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ひし形 7"/>
          <p:cNvSpPr/>
          <p:nvPr/>
        </p:nvSpPr>
        <p:spPr>
          <a:xfrm>
            <a:off x="1714480" y="3929066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" name="ひし形 8"/>
          <p:cNvSpPr/>
          <p:nvPr/>
        </p:nvSpPr>
        <p:spPr>
          <a:xfrm>
            <a:off x="1857356" y="4786322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0" name="ひし形 9"/>
          <p:cNvSpPr/>
          <p:nvPr/>
        </p:nvSpPr>
        <p:spPr>
          <a:xfrm>
            <a:off x="500034" y="2285992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5214942" y="2357430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ひし形 11"/>
          <p:cNvSpPr/>
          <p:nvPr/>
        </p:nvSpPr>
        <p:spPr>
          <a:xfrm>
            <a:off x="5286380" y="3786190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034" y="1357298"/>
            <a:ext cx="437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Assign a unique id for each object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111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Describing Updates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9" y="1643050"/>
            <a:ext cx="8286808" cy="4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ひし形 6"/>
          <p:cNvSpPr/>
          <p:nvPr/>
        </p:nvSpPr>
        <p:spPr>
          <a:xfrm>
            <a:off x="428596" y="3000372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ひし形 8"/>
          <p:cNvSpPr/>
          <p:nvPr/>
        </p:nvSpPr>
        <p:spPr>
          <a:xfrm>
            <a:off x="1857356" y="4429132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0" name="ひし形 9"/>
          <p:cNvSpPr/>
          <p:nvPr/>
        </p:nvSpPr>
        <p:spPr>
          <a:xfrm>
            <a:off x="428596" y="2143116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5143504" y="2214554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ひし形 11"/>
          <p:cNvSpPr/>
          <p:nvPr/>
        </p:nvSpPr>
        <p:spPr>
          <a:xfrm>
            <a:off x="5214942" y="3643314"/>
            <a:ext cx="642500" cy="5447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034" y="1071546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Describing attribute modification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2071670" y="4000504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428860" y="350043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1428728" y="3786190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28596" y="5786454"/>
            <a:ext cx="49292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{2-&gt;{“Name”-&gt;!”User”}}</a:t>
            </a:r>
          </a:p>
          <a:p>
            <a:r>
              <a:rPr lang="en-US" altLang="ja-JP" dirty="0" smtClean="0"/>
              <a:t>modules:        void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void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15589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Describing Updates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38575"/>
            <a:ext cx="8292511" cy="404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ひし形 6"/>
          <p:cNvSpPr/>
          <p:nvPr/>
        </p:nvSpPr>
        <p:spPr>
          <a:xfrm>
            <a:off x="428596" y="2895897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ひし形 8"/>
          <p:cNvSpPr/>
          <p:nvPr/>
        </p:nvSpPr>
        <p:spPr>
          <a:xfrm>
            <a:off x="1857356" y="4324657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0" name="ひし形 9"/>
          <p:cNvSpPr/>
          <p:nvPr/>
        </p:nvSpPr>
        <p:spPr>
          <a:xfrm>
            <a:off x="428596" y="2038641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5143504" y="2110079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ひし形 11"/>
          <p:cNvSpPr/>
          <p:nvPr/>
        </p:nvSpPr>
        <p:spPr>
          <a:xfrm>
            <a:off x="5214942" y="3538839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034" y="967071"/>
            <a:ext cx="259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Describing deletion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1157262" y="2085960"/>
            <a:ext cx="1600193" cy="6286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ひし形 7"/>
          <p:cNvSpPr/>
          <p:nvPr/>
        </p:nvSpPr>
        <p:spPr>
          <a:xfrm>
            <a:off x="1428728" y="3681715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928662" y="2143116"/>
            <a:ext cx="1828793" cy="6000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28596" y="5786454"/>
            <a:ext cx="278608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void</a:t>
            </a:r>
          </a:p>
          <a:p>
            <a:r>
              <a:rPr lang="en-US" altLang="ja-JP" dirty="0" smtClean="0"/>
              <a:t>modules:        {4-&gt;!null}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void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15589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Describing Updates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38575"/>
            <a:ext cx="8292511" cy="404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ひし形 6"/>
          <p:cNvSpPr/>
          <p:nvPr/>
        </p:nvSpPr>
        <p:spPr>
          <a:xfrm>
            <a:off x="428596" y="2895897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ひし形 8"/>
          <p:cNvSpPr/>
          <p:nvPr/>
        </p:nvSpPr>
        <p:spPr>
          <a:xfrm>
            <a:off x="1857356" y="4324657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0" name="ひし形 9"/>
          <p:cNvSpPr/>
          <p:nvPr/>
        </p:nvSpPr>
        <p:spPr>
          <a:xfrm>
            <a:off x="428596" y="2038641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5143504" y="2110079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ひし形 11"/>
          <p:cNvSpPr/>
          <p:nvPr/>
        </p:nvSpPr>
        <p:spPr>
          <a:xfrm>
            <a:off x="5214942" y="3538839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034" y="967071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Describing Insertion</a:t>
            </a:r>
            <a:endParaRPr kumimoji="1" lang="ja-JP" altLang="en-US" sz="2400" dirty="0"/>
          </a:p>
        </p:txBody>
      </p:sp>
      <p:sp>
        <p:nvSpPr>
          <p:cNvPr id="8" name="ひし形 7"/>
          <p:cNvSpPr/>
          <p:nvPr/>
        </p:nvSpPr>
        <p:spPr>
          <a:xfrm>
            <a:off x="1428728" y="3681715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grpSp>
        <p:nvGrpSpPr>
          <p:cNvPr id="3" name="グループ化 17"/>
          <p:cNvGrpSpPr/>
          <p:nvPr/>
        </p:nvGrpSpPr>
        <p:grpSpPr>
          <a:xfrm>
            <a:off x="428596" y="4038905"/>
            <a:ext cx="2500330" cy="1071570"/>
            <a:chOff x="214282" y="4572008"/>
            <a:chExt cx="2500330" cy="1071570"/>
          </a:xfrm>
        </p:grpSpPr>
        <p:sp>
          <p:nvSpPr>
            <p:cNvPr id="16" name="正方形/長方形 15"/>
            <p:cNvSpPr/>
            <p:nvPr/>
          </p:nvSpPr>
          <p:spPr>
            <a:xfrm>
              <a:off x="500034" y="4929198"/>
              <a:ext cx="2214578" cy="714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AccessRight</a:t>
              </a:r>
              <a:r>
                <a:rPr kumimoji="1" lang="en-US" altLang="ja-JP" dirty="0" smtClean="0"/>
                <a:t> : EJB</a:t>
              </a:r>
            </a:p>
            <a:p>
              <a:pPr algn="ctr"/>
              <a:r>
                <a:rPr lang="en-US" altLang="ja-JP" dirty="0" smtClean="0"/>
                <a:t>Persistent = true</a:t>
              </a:r>
              <a:endParaRPr kumimoji="1" lang="ja-JP" altLang="en-US" dirty="0"/>
            </a:p>
          </p:txBody>
        </p:sp>
        <p:sp>
          <p:nvSpPr>
            <p:cNvPr id="17" name="ひし形 16"/>
            <p:cNvSpPr/>
            <p:nvPr/>
          </p:nvSpPr>
          <p:spPr>
            <a:xfrm>
              <a:off x="214282" y="4572008"/>
              <a:ext cx="642942" cy="57150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7</a:t>
              </a:r>
              <a:endParaRPr kumimoji="1" lang="ja-JP" altLang="en-US" dirty="0"/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 rot="16200000" flipV="1">
            <a:off x="946523" y="3520980"/>
            <a:ext cx="1714510" cy="357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28596" y="5786454"/>
            <a:ext cx="678661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{7-&gt;{“Name”-&gt;!”</a:t>
            </a:r>
            <a:r>
              <a:rPr lang="en-US" altLang="ja-JP" dirty="0" err="1" smtClean="0"/>
              <a:t>AccessRight”,“Persistent</a:t>
            </a:r>
            <a:r>
              <a:rPr lang="en-US" altLang="ja-JP" dirty="0" smtClean="0"/>
              <a:t>”-&gt;!true}}</a:t>
            </a:r>
          </a:p>
          <a:p>
            <a:r>
              <a:rPr lang="en-US" altLang="ja-JP" dirty="0" smtClean="0"/>
              <a:t>modules:        void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void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 Update Propagation of EJB Tool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4929222" cy="240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1428728" y="4286256"/>
            <a:ext cx="642942" cy="714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714480" y="3857628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5786446" y="3643314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/>
              <a:t>Synchronizer</a:t>
            </a:r>
            <a:endParaRPr lang="en-US" altLang="zh-CN" dirty="0"/>
          </a:p>
        </p:txBody>
      </p:sp>
      <p:cxnSp>
        <p:nvCxnSpPr>
          <p:cNvPr id="10" name="直線矢印コネクタ 9"/>
          <p:cNvCxnSpPr>
            <a:stCxn id="14" idx="2"/>
            <a:endCxn id="8" idx="0"/>
          </p:cNvCxnSpPr>
          <p:nvPr/>
        </p:nvCxnSpPr>
        <p:spPr>
          <a:xfrm rot="16200000" flipH="1">
            <a:off x="5161363" y="2053818"/>
            <a:ext cx="1285884" cy="18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4"/>
            <a:endCxn id="16" idx="0"/>
          </p:cNvCxnSpPr>
          <p:nvPr/>
        </p:nvCxnSpPr>
        <p:spPr>
          <a:xfrm rot="5400000">
            <a:off x="5464975" y="4214818"/>
            <a:ext cx="107157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857488" y="1571612"/>
            <a:ext cx="400052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{2-&gt;{“Name”-&gt;!”User”}}</a:t>
            </a:r>
          </a:p>
          <a:p>
            <a:r>
              <a:rPr lang="en-US" altLang="ja-JP" dirty="0" smtClean="0"/>
              <a:t>modules:        void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void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786050" y="5500702"/>
            <a:ext cx="49292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{2-&gt;{“Name”-&gt;!”User”}}</a:t>
            </a:r>
          </a:p>
          <a:p>
            <a:r>
              <a:rPr lang="en-US" altLang="ja-JP" dirty="0" smtClean="0"/>
              <a:t>modules:        void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{5-&gt;{“Name”-&gt;!”User”}}</a:t>
            </a:r>
            <a:endParaRPr lang="ja-JP" altLang="en-US" dirty="0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858148" y="2143116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  <a:endParaRPr lang="en-US" altLang="zh-CN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429520" y="1643050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EJB Program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0" idx="1"/>
            <a:endCxn id="8" idx="7"/>
          </p:cNvCxnSpPr>
          <p:nvPr/>
        </p:nvCxnSpPr>
        <p:spPr>
          <a:xfrm rot="10800000" flipV="1">
            <a:off x="7432802" y="2571744"/>
            <a:ext cx="425346" cy="11866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643834" y="321468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Compile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3786182" y="3357562"/>
            <a:ext cx="642942" cy="714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071934" y="2928934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ひし形 17"/>
          <p:cNvSpPr/>
          <p:nvPr/>
        </p:nvSpPr>
        <p:spPr>
          <a:xfrm>
            <a:off x="533440" y="3751777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ひし形 18"/>
          <p:cNvSpPr/>
          <p:nvPr/>
        </p:nvSpPr>
        <p:spPr>
          <a:xfrm>
            <a:off x="1301784" y="4687197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4" name="ひし形 23"/>
          <p:cNvSpPr/>
          <p:nvPr/>
        </p:nvSpPr>
        <p:spPr>
          <a:xfrm>
            <a:off x="500034" y="3214686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7" name="ひし形 26"/>
          <p:cNvSpPr/>
          <p:nvPr/>
        </p:nvSpPr>
        <p:spPr>
          <a:xfrm>
            <a:off x="1268378" y="4172961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8" name="ひし形 27"/>
          <p:cNvSpPr/>
          <p:nvPr/>
        </p:nvSpPr>
        <p:spPr>
          <a:xfrm>
            <a:off x="4575598" y="3281618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9" name="ひし形 28"/>
          <p:cNvSpPr/>
          <p:nvPr/>
        </p:nvSpPr>
        <p:spPr>
          <a:xfrm>
            <a:off x="4842848" y="4151738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6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Properties of Synchronization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Adapted from our previous work on state-based synchronization [Xiong07]:</a:t>
            </a:r>
          </a:p>
          <a:p>
            <a:pPr lvl="1"/>
            <a:r>
              <a:rPr lang="en-US" altLang="ja-JP" dirty="0" smtClean="0"/>
              <a:t>Stability</a:t>
            </a:r>
          </a:p>
          <a:p>
            <a:pPr lvl="1"/>
            <a:r>
              <a:rPr kumimoji="1" lang="en-US" altLang="ja-JP" dirty="0" smtClean="0"/>
              <a:t>Preservation</a:t>
            </a:r>
          </a:p>
          <a:p>
            <a:pPr lvl="1"/>
            <a:r>
              <a:rPr lang="en-US" altLang="ja-JP" dirty="0" smtClean="0"/>
              <a:t>Consistency</a:t>
            </a:r>
          </a:p>
          <a:p>
            <a:r>
              <a:rPr lang="en-US" altLang="ja-JP" dirty="0" smtClean="0"/>
              <a:t>Can be used in bidirectional situation and multidirectional situation</a:t>
            </a:r>
            <a:endParaRPr lang="ja-JP" altLang="en-US" dirty="0" smtClean="0"/>
          </a:p>
          <a:p>
            <a:r>
              <a:rPr lang="en-US" altLang="ja-JP" dirty="0" smtClean="0"/>
              <a:t>sync : </a:t>
            </a:r>
            <a:r>
              <a:rPr lang="en-US" altLang="ja-JP" dirty="0" err="1" smtClean="0"/>
              <a:t>Update</a:t>
            </a:r>
            <a:r>
              <a:rPr lang="en-US" altLang="ja-JP" baseline="30000" dirty="0" err="1" smtClean="0"/>
              <a:t>n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Update</a:t>
            </a:r>
            <a:r>
              <a:rPr lang="en-US" altLang="ja-JP" baseline="30000" dirty="0" err="1" smtClean="0"/>
              <a:t>n</a:t>
            </a:r>
            <a:endParaRPr lang="en-US" altLang="ja-JP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Stability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sync(void,…,void)=(void,…,void)</a:t>
            </a:r>
          </a:p>
          <a:p>
            <a:r>
              <a:rPr lang="en-US" altLang="ja-JP" dirty="0" smtClean="0"/>
              <a:t>If there is no update, the synchronizer produce no update.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Preservation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1"/>
          </a:xfrm>
        </p:spPr>
        <p:txBody>
          <a:bodyPr/>
          <a:lstStyle/>
          <a:p>
            <a:r>
              <a:rPr lang="en-US" altLang="ja-JP" dirty="0" smtClean="0"/>
              <a:t>sync(u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…u</a:t>
            </a:r>
            <a:r>
              <a:rPr lang="en-US" altLang="ja-JP" baseline="-25000" dirty="0" smtClean="0"/>
              <a:t>n</a:t>
            </a:r>
            <a:r>
              <a:rPr lang="en-US" altLang="ja-JP" dirty="0" smtClean="0"/>
              <a:t>)=(u’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,…,</a:t>
            </a:r>
            <a:r>
              <a:rPr lang="en-US" altLang="ja-JP" dirty="0" err="1" smtClean="0"/>
              <a:t>u’</a:t>
            </a:r>
            <a:r>
              <a:rPr lang="en-US" altLang="ja-JP" baseline="-25000" dirty="0" err="1" smtClean="0"/>
              <a:t>n</a:t>
            </a:r>
            <a:r>
              <a:rPr lang="en-US" altLang="ja-JP" dirty="0" smtClean="0"/>
              <a:t>)=&gt;</a:t>
            </a:r>
            <a:r>
              <a:rPr lang="en-US" altLang="ja-JP" dirty="0" smtClean="0">
                <a:ea typeface="恨集"/>
              </a:rPr>
              <a:t>∀</a:t>
            </a:r>
            <a:r>
              <a:rPr lang="en-US" altLang="ja-JP" dirty="0" err="1" smtClean="0">
                <a:ea typeface="恨集"/>
              </a:rPr>
              <a:t>i</a:t>
            </a:r>
            <a:r>
              <a:rPr lang="en-US" altLang="ja-JP" dirty="0" smtClean="0">
                <a:ea typeface="恨集"/>
              </a:rPr>
              <a:t>. </a:t>
            </a:r>
            <a:r>
              <a:rPr lang="en-US" altLang="ja-JP" dirty="0" err="1" smtClean="0"/>
              <a:t>u</a:t>
            </a:r>
            <a:r>
              <a:rPr lang="en-US" altLang="ja-JP" baseline="-25000" dirty="0" err="1" smtClean="0"/>
              <a:t>i</a:t>
            </a:r>
            <a:r>
              <a:rPr lang="en-US" altLang="ja-JP" dirty="0" smtClean="0"/>
              <a:t> </a:t>
            </a:r>
            <a:r>
              <a:rPr lang="en-US" altLang="ja-JP" dirty="0" smtClean="0">
                <a:ea typeface="恨集"/>
              </a:rPr>
              <a:t>⊑</a:t>
            </a:r>
            <a:r>
              <a:rPr lang="en-US" altLang="ja-JP" dirty="0" err="1" smtClean="0"/>
              <a:t>u’</a:t>
            </a:r>
            <a:r>
              <a:rPr lang="en-US" altLang="ja-JP" baseline="-25000" dirty="0" err="1" smtClean="0"/>
              <a:t>i</a:t>
            </a:r>
            <a:endParaRPr lang="en-US" altLang="ja-JP" dirty="0" smtClean="0"/>
          </a:p>
          <a:p>
            <a:r>
              <a:rPr lang="en-US" altLang="ja-JP" dirty="0" smtClean="0"/>
              <a:t>We cannot overwrite user updates</a:t>
            </a:r>
          </a:p>
          <a:p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2388136" y="4857760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01663" y="4357694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PersonEJB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U ターン矢印 6"/>
          <p:cNvSpPr/>
          <p:nvPr/>
        </p:nvSpPr>
        <p:spPr>
          <a:xfrm rot="17918079">
            <a:off x="2087769" y="3564227"/>
            <a:ext cx="705143" cy="943437"/>
          </a:xfrm>
          <a:prstGeom prst="uturnArrow">
            <a:avLst>
              <a:gd name="adj1" fmla="val 25418"/>
              <a:gd name="adj2" fmla="val 19078"/>
              <a:gd name="adj3" fmla="val 25000"/>
              <a:gd name="adj4" fmla="val 46816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757476" y="4500570"/>
            <a:ext cx="1071570" cy="14287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000364" y="400050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UserEJB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rot="16200000" flipH="1">
            <a:off x="1535885" y="2821777"/>
            <a:ext cx="3786214" cy="328614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1428728" y="3214686"/>
            <a:ext cx="4000528" cy="257176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Inter-Relations on Data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9748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円/楕円 4"/>
          <p:cNvSpPr/>
          <p:nvPr/>
        </p:nvSpPr>
        <p:spPr>
          <a:xfrm>
            <a:off x="2200260" y="4124314"/>
            <a:ext cx="928694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986474" y="2552678"/>
            <a:ext cx="928694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1934" y="3938574"/>
            <a:ext cx="71438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Equal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7" idx="1"/>
            <a:endCxn id="5" idx="6"/>
          </p:cNvCxnSpPr>
          <p:nvPr/>
        </p:nvCxnSpPr>
        <p:spPr>
          <a:xfrm rot="10800000" flipV="1">
            <a:off x="3128954" y="4123239"/>
            <a:ext cx="942980" cy="17966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3"/>
            <a:endCxn id="6" idx="2"/>
          </p:cNvCxnSpPr>
          <p:nvPr/>
        </p:nvCxnSpPr>
        <p:spPr>
          <a:xfrm flipV="1">
            <a:off x="4786314" y="2731273"/>
            <a:ext cx="1200160" cy="1391967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1000102" y="2538390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286514" y="2895582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86200" y="2547918"/>
            <a:ext cx="71438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Equal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直線矢印コネクタ 13"/>
          <p:cNvCxnSpPr>
            <a:stCxn id="13" idx="1"/>
            <a:endCxn id="10" idx="6"/>
          </p:cNvCxnSpPr>
          <p:nvPr/>
        </p:nvCxnSpPr>
        <p:spPr>
          <a:xfrm rot="10800000">
            <a:off x="1928796" y="2716986"/>
            <a:ext cx="1957404" cy="1559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3" idx="3"/>
            <a:endCxn id="11" idx="2"/>
          </p:cNvCxnSpPr>
          <p:nvPr/>
        </p:nvCxnSpPr>
        <p:spPr>
          <a:xfrm>
            <a:off x="4600580" y="2732584"/>
            <a:ext cx="1685934" cy="34159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Consistency </a:t>
            </a:r>
            <a:r>
              <a:rPr lang="en-US" altLang="ja-JP" smtClean="0"/>
              <a:t>(Propagation)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1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sync(u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…u</a:t>
            </a:r>
            <a:r>
              <a:rPr lang="en-US" altLang="ja-JP" baseline="-25000" dirty="0" smtClean="0"/>
              <a:t>n</a:t>
            </a:r>
            <a:r>
              <a:rPr lang="en-US" altLang="ja-JP" dirty="0" smtClean="0"/>
              <a:t>)=(u’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,…,</a:t>
            </a:r>
            <a:r>
              <a:rPr lang="en-US" altLang="ja-JP" dirty="0" err="1" smtClean="0"/>
              <a:t>u’</a:t>
            </a:r>
            <a:r>
              <a:rPr lang="en-US" altLang="ja-JP" baseline="-25000" dirty="0" err="1" smtClean="0"/>
              <a:t>n</a:t>
            </a:r>
            <a:r>
              <a:rPr lang="en-US" altLang="ja-JP" dirty="0" smtClean="0"/>
              <a:t>)=&gt;consistent(u’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(d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), …,</a:t>
            </a:r>
            <a:r>
              <a:rPr lang="en-US" altLang="ja-JP" dirty="0" err="1" smtClean="0"/>
              <a:t>u’</a:t>
            </a:r>
            <a:r>
              <a:rPr lang="en-US" altLang="ja-JP" baseline="-25000" dirty="0" err="1" smtClean="0"/>
              <a:t>n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</a:t>
            </a:r>
            <a:r>
              <a:rPr lang="en-US" altLang="ja-JP" baseline="-25000" dirty="0" err="1" smtClean="0"/>
              <a:t>n</a:t>
            </a:r>
            <a:r>
              <a:rPr lang="en-US" altLang="ja-JP" dirty="0" smtClean="0"/>
              <a:t>))</a:t>
            </a:r>
          </a:p>
          <a:p>
            <a:r>
              <a:rPr lang="en-US" altLang="ja-JP" dirty="0" smtClean="0"/>
              <a:t>After updating, the data should satisfy the consistency relation</a:t>
            </a:r>
          </a:p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2388136" y="4857760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 rot="19888900">
            <a:off x="3323591" y="3969252"/>
            <a:ext cx="2915438" cy="4699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960036" y="3286124"/>
            <a:ext cx="1071570" cy="14287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01663" y="4357694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PersonEJB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00826" y="2916792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PersonEJB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57422" y="4774180"/>
            <a:ext cx="1285884" cy="369332"/>
          </a:xfrm>
          <a:prstGeom prst="rect">
            <a:avLst/>
          </a:prstGeom>
          <a:solidFill>
            <a:srgbClr val="64FEE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PersonEJB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72198" y="3214686"/>
            <a:ext cx="11559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PersonEJB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214546" y="4786322"/>
            <a:ext cx="1357322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00760" y="3214686"/>
            <a:ext cx="1357322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71972" y="4600582"/>
            <a:ext cx="71438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Equal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/>
          <p:cNvCxnSpPr>
            <a:stCxn id="14" idx="1"/>
            <a:endCxn id="12" idx="6"/>
          </p:cNvCxnSpPr>
          <p:nvPr/>
        </p:nvCxnSpPr>
        <p:spPr>
          <a:xfrm rot="10800000" flipV="1">
            <a:off x="3571868" y="4785247"/>
            <a:ext cx="800104" cy="17966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4" idx="3"/>
            <a:endCxn id="13" idx="2"/>
          </p:cNvCxnSpPr>
          <p:nvPr/>
        </p:nvCxnSpPr>
        <p:spPr>
          <a:xfrm flipV="1">
            <a:off x="5086352" y="3393281"/>
            <a:ext cx="914408" cy="1391967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Review: Multiple Choices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グループ化 26"/>
          <p:cNvGrpSpPr/>
          <p:nvPr/>
        </p:nvGrpSpPr>
        <p:grpSpPr>
          <a:xfrm>
            <a:off x="5410200" y="2590800"/>
            <a:ext cx="2438400" cy="914400"/>
            <a:chOff x="5410200" y="2590800"/>
            <a:chExt cx="2438400" cy="914400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矢印 25"/>
          <p:cNvSpPr/>
          <p:nvPr/>
        </p:nvSpPr>
        <p:spPr>
          <a:xfrm rot="8758939">
            <a:off x="3547521" y="3530676"/>
            <a:ext cx="1862801" cy="44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27"/>
          <p:cNvGrpSpPr/>
          <p:nvPr/>
        </p:nvGrpSpPr>
        <p:grpSpPr>
          <a:xfrm>
            <a:off x="1981200" y="4191000"/>
            <a:ext cx="1828800" cy="609600"/>
            <a:chOff x="5410200" y="2590800"/>
            <a:chExt cx="2438400" cy="914400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Review: Multiple Choices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グループ化 26"/>
          <p:cNvGrpSpPr/>
          <p:nvPr/>
        </p:nvGrpSpPr>
        <p:grpSpPr>
          <a:xfrm>
            <a:off x="5410200" y="2590800"/>
            <a:ext cx="2438400" cy="914400"/>
            <a:chOff x="5410200" y="2590800"/>
            <a:chExt cx="2438400" cy="914400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矢印 25"/>
          <p:cNvSpPr/>
          <p:nvPr/>
        </p:nvSpPr>
        <p:spPr>
          <a:xfrm rot="8758939">
            <a:off x="3547521" y="3530676"/>
            <a:ext cx="1862801" cy="44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00400" y="4462046"/>
            <a:ext cx="609600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solidFill>
                  <a:srgbClr val="FF0000"/>
                </a:solidFill>
              </a:rPr>
              <a:t>false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Beanbag Program for the EJB</a:t>
            </a:r>
            <a:endParaRPr kumimoji="1" lang="ja-JP" altLang="en-US" dirty="0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285720" y="1428736"/>
            <a:ext cx="6072230" cy="340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000" dirty="0"/>
              <a:t>main(</a:t>
            </a:r>
            <a:r>
              <a:rPr lang="en-US" altLang="ja-JP" sz="2000" dirty="0" err="1"/>
              <a:t>ejbs</a:t>
            </a:r>
            <a:r>
              <a:rPr lang="en-US" altLang="ja-JP" sz="2000" dirty="0"/>
              <a:t>, modules, </a:t>
            </a:r>
            <a:r>
              <a:rPr lang="en-US" altLang="ja-JP" sz="2000" dirty="0" err="1"/>
              <a:t>entitybeans</a:t>
            </a:r>
            <a:r>
              <a:rPr lang="en-US" altLang="ja-JP" sz="2000" dirty="0" smtClean="0"/>
              <a:t>) {</a:t>
            </a:r>
          </a:p>
          <a:p>
            <a:pPr>
              <a:buNone/>
            </a:pPr>
            <a:r>
              <a:rPr lang="en-US" altLang="ja-JP" sz="2000" dirty="0" smtClean="0"/>
              <a:t>  </a:t>
            </a:r>
            <a:r>
              <a:rPr lang="en-US" altLang="ja-JP" sz="2000" dirty="0" err="1" smtClean="0"/>
              <a:t>containmentRefs</a:t>
            </a:r>
            <a:r>
              <a:rPr lang="en-US" altLang="ja-JP" sz="2000" dirty="0" smtClean="0"/>
              <a:t>&lt;</a:t>
            </a:r>
            <a:r>
              <a:rPr lang="en-US" altLang="ja-JP" sz="2000" dirty="0" err="1" smtClean="0"/>
              <a:t>attr</a:t>
            </a:r>
            <a:r>
              <a:rPr lang="en-US" altLang="ja-JP" sz="2000" dirty="0" smtClean="0"/>
              <a:t>="Module"&gt;(</a:t>
            </a:r>
            <a:r>
              <a:rPr lang="en-US" altLang="ja-JP" sz="2000" dirty="0" err="1" smtClean="0"/>
              <a:t>ejbs</a:t>
            </a:r>
            <a:r>
              <a:rPr lang="en-US" altLang="ja-JP" sz="2000" dirty="0" smtClean="0"/>
              <a:t>, modules);</a:t>
            </a:r>
          </a:p>
          <a:p>
            <a:pPr>
              <a:buNone/>
            </a:pPr>
            <a:r>
              <a:rPr lang="en-US" altLang="ja-JP" sz="2000" dirty="0" smtClean="0"/>
              <a:t>  for </a:t>
            </a:r>
            <a:r>
              <a:rPr lang="en-US" altLang="ja-JP" sz="2000" dirty="0"/>
              <a:t>[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] in </a:t>
            </a:r>
            <a:r>
              <a:rPr lang="en-US" altLang="ja-JP" sz="2000" dirty="0" smtClean="0"/>
              <a:t>[</a:t>
            </a:r>
            <a:r>
              <a:rPr lang="en-US" altLang="ja-JP" sz="2000" dirty="0" err="1" smtClean="0"/>
              <a:t>ejbs</a:t>
            </a:r>
            <a:r>
              <a:rPr lang="en-US" altLang="ja-JP" sz="2000" dirty="0"/>
              <a:t>, </a:t>
            </a:r>
            <a:r>
              <a:rPr lang="en-US" altLang="ja-JP" sz="2000" dirty="0" err="1" smtClean="0"/>
              <a:t>entitybeans</a:t>
            </a:r>
            <a:r>
              <a:rPr lang="en-US" altLang="ja-JP" sz="2000" dirty="0" smtClean="0"/>
              <a:t>] {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</a:t>
            </a:r>
            <a:r>
              <a:rPr lang="en-US" altLang="ja-JP" sz="2000" dirty="0" smtClean="0"/>
              <a:t> persistent(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, modules) |</a:t>
            </a:r>
          </a:p>
          <a:p>
            <a:pPr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  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nonPersistent</a:t>
            </a:r>
            <a:r>
              <a:rPr lang="en-US" altLang="ja-JP" sz="2000" dirty="0" smtClean="0">
                <a:solidFill>
                  <a:srgbClr val="FF0000"/>
                </a:solidFill>
              </a:rPr>
              <a:t>(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ejb</a:t>
            </a:r>
            <a:r>
              <a:rPr lang="en-US" altLang="ja-JP" sz="2000" dirty="0">
                <a:solidFill>
                  <a:srgbClr val="FF0000"/>
                </a:solidFill>
              </a:rPr>
              <a:t>, </a:t>
            </a:r>
            <a:r>
              <a:rPr lang="en-US" altLang="ja-JP" sz="2000" dirty="0" err="1">
                <a:solidFill>
                  <a:srgbClr val="FF0000"/>
                </a:solidFill>
              </a:rPr>
              <a:t>entitybean</a:t>
            </a:r>
            <a:r>
              <a:rPr lang="en-US" altLang="ja-JP" sz="2000" dirty="0">
                <a:solidFill>
                  <a:srgbClr val="FF0000"/>
                </a:solidFill>
              </a:rPr>
              <a:t>) |</a:t>
            </a:r>
          </a:p>
          <a:p>
            <a:pPr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   </a:t>
            </a:r>
            <a:r>
              <a:rPr lang="en-US" altLang="ja-JP" sz="2000" dirty="0" smtClean="0">
                <a:solidFill>
                  <a:srgbClr val="FF0000"/>
                </a:solidFill>
              </a:rPr>
              <a:t>{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ejb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= null;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entitybean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= </a:t>
            </a:r>
            <a:r>
              <a:rPr lang="en-US" altLang="ja-JP" sz="2000" dirty="0" smtClean="0">
                <a:solidFill>
                  <a:srgbClr val="FF0000"/>
                </a:solidFill>
              </a:rPr>
              <a:t>null}</a:t>
            </a:r>
          </a:p>
          <a:p>
            <a:pPr>
              <a:buNone/>
            </a:pPr>
            <a:r>
              <a:rPr lang="en-US" altLang="ja-JP" sz="2000" dirty="0" smtClean="0"/>
              <a:t>  }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}</a:t>
            </a:r>
          </a:p>
        </p:txBody>
      </p:sp>
      <p:sp>
        <p:nvSpPr>
          <p:cNvPr id="5" name="コンテンツ プレースホルダ 11"/>
          <p:cNvSpPr txBox="1">
            <a:spLocks/>
          </p:cNvSpPr>
          <p:nvPr/>
        </p:nvSpPr>
        <p:spPr>
          <a:xfrm>
            <a:off x="3605170" y="3657600"/>
            <a:ext cx="6072230" cy="340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modules,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containmentRefs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="Module"&gt;(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modules);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 [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in [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persistent(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modules) |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{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null;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null} |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  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nonPersistent</a:t>
            </a:r>
            <a:r>
              <a:rPr lang="en-US" altLang="ja-JP" sz="2000" dirty="0" smtClean="0">
                <a:solidFill>
                  <a:srgbClr val="FF0000"/>
                </a:solidFill>
              </a:rPr>
              <a:t>(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ejb</a:t>
            </a:r>
            <a:r>
              <a:rPr lang="en-US" altLang="ja-JP" sz="2000" dirty="0" smtClean="0">
                <a:solidFill>
                  <a:srgbClr val="FF0000"/>
                </a:solidFill>
              </a:rPr>
              <a:t>,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entitybean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右矢印 5"/>
          <p:cNvSpPr/>
          <p:nvPr/>
        </p:nvSpPr>
        <p:spPr>
          <a:xfrm rot="3009520">
            <a:off x="4704522" y="2758957"/>
            <a:ext cx="914400" cy="57463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How we compile a Beanbag program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57224" y="3571876"/>
            <a:ext cx="7829576" cy="25542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kumimoji="1" lang="en-US" altLang="ja-JP" dirty="0" smtClean="0"/>
              <a:t>Consider an example:</a:t>
            </a:r>
          </a:p>
          <a:p>
            <a:pPr lvl="1">
              <a:buNone/>
            </a:pPr>
            <a:r>
              <a:rPr lang="en-US" altLang="ja-JP" dirty="0" smtClean="0"/>
              <a:t>{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c;</a:t>
            </a:r>
          </a:p>
          <a:p>
            <a:pPr lvl="1">
              <a:buNone/>
            </a:pPr>
            <a:r>
              <a:rPr kumimoji="1" lang="en-US" altLang="ja-JP" dirty="0" smtClean="0"/>
              <a:t>  c=a.”Name”;</a:t>
            </a:r>
          </a:p>
          <a:p>
            <a:pPr lvl="1">
              <a:buNone/>
            </a:pPr>
            <a:r>
              <a:rPr lang="en-US" altLang="ja-JP" dirty="0" smtClean="0"/>
              <a:t>  c=b.”Name”;</a:t>
            </a:r>
          </a:p>
          <a:p>
            <a:pPr lvl="1">
              <a:buNone/>
            </a:pPr>
            <a:r>
              <a:rPr kumimoji="1" lang="en-US" altLang="ja-JP" dirty="0" smtClean="0"/>
              <a:t>}</a:t>
            </a:r>
          </a:p>
          <a:p>
            <a:pPr lvl="1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928662" y="1357298"/>
          <a:ext cx="7286676" cy="20116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43338"/>
                <a:gridCol w="3643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B</a:t>
                      </a:r>
                      <a:r>
                        <a:rPr kumimoji="1" lang="en-US" altLang="ja-JP" sz="2400" dirty="0" smtClean="0"/>
                        <a:t>asic relations </a:t>
                      </a:r>
                    </a:p>
                    <a:p>
                      <a:r>
                        <a:rPr kumimoji="1" lang="en-US" altLang="ja-JP" sz="2400" dirty="0" smtClean="0"/>
                        <a:t>(like a=b, </a:t>
                      </a:r>
                      <a:r>
                        <a:rPr kumimoji="1" lang="en-US" altLang="ja-JP" sz="2400" dirty="0" err="1" smtClean="0"/>
                        <a:t>a.”name</a:t>
                      </a:r>
                      <a:r>
                        <a:rPr kumimoji="1" lang="en-US" altLang="ja-JP" sz="2400" dirty="0" smtClean="0"/>
                        <a:t>”=b) 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indent="0"/>
                      <a:r>
                        <a:rPr kumimoji="1" lang="en-US" altLang="ja-JP" sz="2400" dirty="0" smtClean="0"/>
                        <a:t>Primitive synchronizers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Gluing constructs </a:t>
                      </a:r>
                    </a:p>
                    <a:p>
                      <a:r>
                        <a:rPr lang="en-US" altLang="ja-JP" sz="2400" dirty="0" smtClean="0"/>
                        <a:t>(like conjunction “;”) 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indent="0"/>
                      <a:r>
                        <a:rPr lang="en-US" altLang="ja-JP" sz="2400" dirty="0" smtClean="0"/>
                        <a:t>gluing their inner synchronizers into a bigger synchronizer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4143372" y="1643050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143372" y="2643182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c=a.“Name”</a:t>
            </a:r>
            <a:endParaRPr kumimoji="1" lang="ja-JP" altLang="en-US" dirty="0"/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3500430" y="3071810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c=a.“Name”</a:t>
            </a:r>
            <a:endParaRPr lang="en-US" altLang="zh-CN" dirty="0"/>
          </a:p>
        </p:txBody>
      </p:sp>
      <p:sp>
        <p:nvSpPr>
          <p:cNvPr id="10" name="正方形/長方形 9"/>
          <p:cNvSpPr/>
          <p:nvPr/>
        </p:nvSpPr>
        <p:spPr>
          <a:xfrm>
            <a:off x="3100378" y="2071678"/>
            <a:ext cx="271464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 {“Persistent”-&gt;!true}</a:t>
            </a:r>
          </a:p>
          <a:p>
            <a:pPr algn="ctr"/>
            <a:r>
              <a:rPr kumimoji="1" lang="en-US" altLang="ja-JP" dirty="0" smtClean="0"/>
              <a:t>c:  !”X”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2"/>
            <a:endCxn id="9" idx="0"/>
          </p:cNvCxnSpPr>
          <p:nvPr/>
        </p:nvCxnSpPr>
        <p:spPr>
          <a:xfrm rot="16200000" flipH="1">
            <a:off x="4246957" y="2853924"/>
            <a:ext cx="428628" cy="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571736" y="4357694"/>
            <a:ext cx="378621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{“Persistent”-&gt;!true, “Name”-&gt;!”X”}</a:t>
            </a:r>
          </a:p>
          <a:p>
            <a:pPr algn="ctr"/>
            <a:r>
              <a:rPr lang="en-US" altLang="ja-JP" dirty="0" smtClean="0"/>
              <a:t>c: !”X”</a:t>
            </a:r>
          </a:p>
        </p:txBody>
      </p:sp>
      <p:cxnSp>
        <p:nvCxnSpPr>
          <p:cNvPr id="13" name="直線矢印コネクタ 12"/>
          <p:cNvCxnSpPr>
            <a:stCxn id="9" idx="4"/>
            <a:endCxn id="12" idx="0"/>
          </p:cNvCxnSpPr>
          <p:nvPr/>
        </p:nvCxnSpPr>
        <p:spPr>
          <a:xfrm rot="5400000">
            <a:off x="4214810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c=a.“Name”</a:t>
            </a:r>
            <a:endParaRPr kumimoji="1" lang="ja-JP" altLang="en-US" dirty="0"/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3500430" y="3071810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c=a.“Name”</a:t>
            </a:r>
            <a:endParaRPr lang="en-US" altLang="zh-CN" dirty="0"/>
          </a:p>
        </p:txBody>
      </p:sp>
      <p:sp>
        <p:nvSpPr>
          <p:cNvPr id="10" name="正方形/長方形 9"/>
          <p:cNvSpPr/>
          <p:nvPr/>
        </p:nvSpPr>
        <p:spPr>
          <a:xfrm>
            <a:off x="3100378" y="2071678"/>
            <a:ext cx="271464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 {“Name”-&gt;!”Y”}</a:t>
            </a:r>
          </a:p>
          <a:p>
            <a:pPr algn="ctr"/>
            <a:r>
              <a:rPr kumimoji="1" lang="en-US" altLang="ja-JP" dirty="0" smtClean="0"/>
              <a:t>c:  !”X”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2"/>
            <a:endCxn id="9" idx="0"/>
          </p:cNvCxnSpPr>
          <p:nvPr/>
        </p:nvCxnSpPr>
        <p:spPr>
          <a:xfrm rot="16200000" flipH="1">
            <a:off x="4246957" y="2853924"/>
            <a:ext cx="428628" cy="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428992" y="4357694"/>
            <a:ext cx="207170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Failure!</a:t>
            </a:r>
          </a:p>
        </p:txBody>
      </p:sp>
      <p:cxnSp>
        <p:nvCxnSpPr>
          <p:cNvPr id="13" name="直線矢印コネクタ 12"/>
          <p:cNvCxnSpPr>
            <a:stCxn id="9" idx="4"/>
            <a:endCxn id="12" idx="0"/>
          </p:cNvCxnSpPr>
          <p:nvPr/>
        </p:nvCxnSpPr>
        <p:spPr>
          <a:xfrm rot="5400000">
            <a:off x="4214810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>
            <a:stCxn id="4" idx="7"/>
          </p:cNvCxnSpPr>
          <p:nvPr/>
        </p:nvCxnSpPr>
        <p:spPr>
          <a:xfrm rot="5400000" flipH="1" flipV="1">
            <a:off x="2145375" y="2348999"/>
            <a:ext cx="1703814" cy="86342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4" idx="5"/>
          </p:cNvCxnSpPr>
          <p:nvPr/>
        </p:nvCxnSpPr>
        <p:spPr>
          <a:xfrm rot="16200000" flipH="1">
            <a:off x="1988211" y="4917177"/>
            <a:ext cx="2018142" cy="86342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Conjunction</a:t>
            </a:r>
            <a:endParaRPr kumimoji="1" lang="ja-JP" altLang="en-US" dirty="0"/>
          </a:p>
        </p:txBody>
      </p:sp>
      <p:sp>
        <p:nvSpPr>
          <p:cNvPr id="4" name="Oval 16"/>
          <p:cNvSpPr>
            <a:spLocks noChangeArrowheads="1"/>
          </p:cNvSpPr>
          <p:nvPr/>
        </p:nvSpPr>
        <p:spPr bwMode="auto">
          <a:xfrm>
            <a:off x="614336" y="3486150"/>
            <a:ext cx="2286016" cy="1000132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{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c; </a:t>
            </a:r>
          </a:p>
          <a:p>
            <a:pPr algn="ctr"/>
            <a:r>
              <a:rPr lang="en-US" altLang="ja-JP" dirty="0" smtClean="0"/>
              <a:t>c=</a:t>
            </a:r>
            <a:r>
              <a:rPr lang="en-US" altLang="ja-JP" dirty="0" err="1" smtClean="0"/>
              <a:t>a.”name</a:t>
            </a:r>
            <a:r>
              <a:rPr lang="en-US" altLang="ja-JP" dirty="0" smtClean="0"/>
              <a:t>”; </a:t>
            </a:r>
          </a:p>
          <a:p>
            <a:pPr algn="ctr"/>
            <a:r>
              <a:rPr lang="en-US" altLang="ja-JP" dirty="0" smtClean="0"/>
              <a:t>c=</a:t>
            </a:r>
            <a:r>
              <a:rPr lang="en-US" altLang="ja-JP" dirty="0" err="1" smtClean="0"/>
              <a:t>b.”name</a:t>
            </a:r>
            <a:r>
              <a:rPr lang="en-US" altLang="ja-JP" dirty="0" smtClean="0"/>
              <a:t>”}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1472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a: void</a:t>
            </a:r>
          </a:p>
          <a:p>
            <a:pPr algn="ctr"/>
            <a:r>
              <a:rPr lang="en-US" altLang="ja-JP" dirty="0" smtClean="0"/>
              <a:t>b: </a:t>
            </a:r>
            <a:r>
              <a:rPr lang="en-US" altLang="ja-JP" dirty="0"/>
              <a:t>{“name”-&gt;!”x”}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5" idx="2"/>
            <a:endCxn id="4" idx="0"/>
          </p:cNvCxnSpPr>
          <p:nvPr/>
        </p:nvCxnSpPr>
        <p:spPr>
          <a:xfrm rot="16200000" flipH="1">
            <a:off x="1546601" y="3275407"/>
            <a:ext cx="414340" cy="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71472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{“name”-&gt;!”x”}</a:t>
            </a:r>
          </a:p>
          <a:p>
            <a:pPr algn="ctr"/>
            <a:r>
              <a:rPr lang="en-US" altLang="ja-JP" dirty="0" smtClean="0"/>
              <a:t>b: {“name”-&gt;!”x”}</a:t>
            </a:r>
          </a:p>
        </p:txBody>
      </p:sp>
      <p:cxnSp>
        <p:nvCxnSpPr>
          <p:cNvPr id="8" name="直線矢印コネクタ 7"/>
          <p:cNvCxnSpPr>
            <a:stCxn id="4" idx="4"/>
            <a:endCxn id="7" idx="0"/>
          </p:cNvCxnSpPr>
          <p:nvPr/>
        </p:nvCxnSpPr>
        <p:spPr>
          <a:xfrm rot="5400000">
            <a:off x="1603752" y="4632730"/>
            <a:ext cx="300040" cy="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786182" y="350043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c=</a:t>
            </a:r>
            <a:r>
              <a:rPr lang="en-US" altLang="ja-JP" dirty="0" err="1" smtClean="0"/>
              <a:t>b.”name</a:t>
            </a:r>
            <a:r>
              <a:rPr lang="en-US" altLang="ja-JP" dirty="0" smtClean="0"/>
              <a:t>”</a:t>
            </a:r>
            <a:endParaRPr lang="en-US" altLang="zh-CN" dirty="0"/>
          </a:p>
        </p:txBody>
      </p:sp>
      <p:sp>
        <p:nvSpPr>
          <p:cNvPr id="16" name="正方形/長方形 15"/>
          <p:cNvSpPr/>
          <p:nvPr/>
        </p:nvSpPr>
        <p:spPr>
          <a:xfrm>
            <a:off x="3571868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b: {“name”-&gt;!”x”}</a:t>
            </a:r>
          </a:p>
          <a:p>
            <a:pPr algn="ctr"/>
            <a:r>
              <a:rPr lang="en-US" altLang="ja-JP" dirty="0" smtClean="0"/>
              <a:t>c: void</a:t>
            </a:r>
          </a:p>
        </p:txBody>
      </p:sp>
      <p:cxnSp>
        <p:nvCxnSpPr>
          <p:cNvPr id="17" name="直線矢印コネクタ 16"/>
          <p:cNvCxnSpPr>
            <a:stCxn id="16" idx="2"/>
            <a:endCxn id="15" idx="0"/>
          </p:cNvCxnSpPr>
          <p:nvPr/>
        </p:nvCxnSpPr>
        <p:spPr>
          <a:xfrm rot="5400000">
            <a:off x="4536281" y="32861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571868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b: {“name”-&gt;!”x”}</a:t>
            </a:r>
            <a:br>
              <a:rPr lang="en-US" altLang="ja-JP" dirty="0" smtClean="0"/>
            </a:br>
            <a:r>
              <a:rPr lang="en-US" altLang="ja-JP" dirty="0" smtClean="0"/>
              <a:t>c: !”x”</a:t>
            </a:r>
          </a:p>
        </p:txBody>
      </p:sp>
      <p:cxnSp>
        <p:nvCxnSpPr>
          <p:cNvPr id="19" name="直線矢印コネクタ 18"/>
          <p:cNvCxnSpPr>
            <a:stCxn id="15" idx="4"/>
            <a:endCxn id="18" idx="0"/>
          </p:cNvCxnSpPr>
          <p:nvPr/>
        </p:nvCxnSpPr>
        <p:spPr>
          <a:xfrm rot="5400000">
            <a:off x="4500562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429388" y="350043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c=</a:t>
            </a:r>
            <a:r>
              <a:rPr lang="en-US" altLang="ja-JP" dirty="0" err="1" smtClean="0"/>
              <a:t>a.”name</a:t>
            </a:r>
            <a:r>
              <a:rPr lang="en-US" altLang="ja-JP" dirty="0" smtClean="0"/>
              <a:t>”</a:t>
            </a:r>
            <a:endParaRPr lang="en-US" altLang="zh-CN" dirty="0"/>
          </a:p>
        </p:txBody>
      </p:sp>
      <p:sp>
        <p:nvSpPr>
          <p:cNvPr id="21" name="正方形/長方形 20"/>
          <p:cNvSpPr/>
          <p:nvPr/>
        </p:nvSpPr>
        <p:spPr>
          <a:xfrm>
            <a:off x="6215074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lang="en-US" altLang="ja-JP" dirty="0" smtClean="0"/>
              <a:t>: void</a:t>
            </a:r>
          </a:p>
          <a:p>
            <a:pPr algn="ctr"/>
            <a:r>
              <a:rPr lang="en-US" altLang="ja-JP" dirty="0" smtClean="0"/>
              <a:t>c: !x</a:t>
            </a:r>
          </a:p>
        </p:txBody>
      </p:sp>
      <p:cxnSp>
        <p:nvCxnSpPr>
          <p:cNvPr id="22" name="直線矢印コネクタ 21"/>
          <p:cNvCxnSpPr>
            <a:stCxn id="21" idx="2"/>
            <a:endCxn id="20" idx="0"/>
          </p:cNvCxnSpPr>
          <p:nvPr/>
        </p:nvCxnSpPr>
        <p:spPr>
          <a:xfrm rot="5400000">
            <a:off x="7179487" y="32861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215074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lang="en-US" altLang="ja-JP" dirty="0" smtClean="0"/>
              <a:t>: {“name”-&gt;!”x”}</a:t>
            </a:r>
            <a:br>
              <a:rPr lang="en-US" altLang="ja-JP" dirty="0" smtClean="0"/>
            </a:br>
            <a:r>
              <a:rPr lang="en-US" altLang="ja-JP" dirty="0" smtClean="0"/>
              <a:t>c: !”x”</a:t>
            </a:r>
          </a:p>
        </p:txBody>
      </p:sp>
      <p:cxnSp>
        <p:nvCxnSpPr>
          <p:cNvPr id="24" name="直線矢印コネクタ 23"/>
          <p:cNvCxnSpPr>
            <a:stCxn id="20" idx="4"/>
            <a:endCxn id="23" idx="0"/>
          </p:cNvCxnSpPr>
          <p:nvPr/>
        </p:nvCxnSpPr>
        <p:spPr>
          <a:xfrm rot="5400000">
            <a:off x="7143768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428992" y="1785926"/>
            <a:ext cx="5357850" cy="4572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>
            <a:stCxn id="4" idx="7"/>
          </p:cNvCxnSpPr>
          <p:nvPr/>
        </p:nvCxnSpPr>
        <p:spPr>
          <a:xfrm rot="5400000" flipH="1" flipV="1">
            <a:off x="2145375" y="2348999"/>
            <a:ext cx="1703814" cy="86342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4" idx="5"/>
          </p:cNvCxnSpPr>
          <p:nvPr/>
        </p:nvCxnSpPr>
        <p:spPr>
          <a:xfrm rot="16200000" flipH="1">
            <a:off x="1988211" y="4917177"/>
            <a:ext cx="2018142" cy="86342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Disjunction</a:t>
            </a:r>
            <a:endParaRPr kumimoji="1" lang="ja-JP" altLang="en-US" dirty="0"/>
          </a:p>
        </p:txBody>
      </p:sp>
      <p:sp>
        <p:nvSpPr>
          <p:cNvPr id="4" name="Oval 16"/>
          <p:cNvSpPr>
            <a:spLocks noChangeArrowheads="1"/>
          </p:cNvSpPr>
          <p:nvPr/>
        </p:nvSpPr>
        <p:spPr bwMode="auto">
          <a:xfrm>
            <a:off x="614336" y="3486150"/>
            <a:ext cx="2286016" cy="1000132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{a=“x” | a=“y”}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1472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a: !”y”</a:t>
            </a:r>
          </a:p>
        </p:txBody>
      </p:sp>
      <p:cxnSp>
        <p:nvCxnSpPr>
          <p:cNvPr id="6" name="直線矢印コネクタ 5"/>
          <p:cNvCxnSpPr>
            <a:stCxn id="5" idx="2"/>
            <a:endCxn id="4" idx="0"/>
          </p:cNvCxnSpPr>
          <p:nvPr/>
        </p:nvCxnSpPr>
        <p:spPr>
          <a:xfrm rot="16200000" flipH="1">
            <a:off x="1546601" y="3275407"/>
            <a:ext cx="414340" cy="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71472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!”y”</a:t>
            </a:r>
          </a:p>
        </p:txBody>
      </p:sp>
      <p:cxnSp>
        <p:nvCxnSpPr>
          <p:cNvPr id="8" name="直線矢印コネクタ 7"/>
          <p:cNvCxnSpPr>
            <a:stCxn id="4" idx="4"/>
            <a:endCxn id="7" idx="0"/>
          </p:cNvCxnSpPr>
          <p:nvPr/>
        </p:nvCxnSpPr>
        <p:spPr>
          <a:xfrm rot="5400000">
            <a:off x="1603752" y="4632730"/>
            <a:ext cx="300040" cy="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786182" y="350043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a=“x”</a:t>
            </a:r>
            <a:endParaRPr lang="en-US" altLang="zh-CN" dirty="0"/>
          </a:p>
        </p:txBody>
      </p:sp>
      <p:sp>
        <p:nvSpPr>
          <p:cNvPr id="16" name="正方形/長方形 15"/>
          <p:cNvSpPr/>
          <p:nvPr/>
        </p:nvSpPr>
        <p:spPr>
          <a:xfrm>
            <a:off x="3571868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!”y”</a:t>
            </a:r>
          </a:p>
        </p:txBody>
      </p:sp>
      <p:cxnSp>
        <p:nvCxnSpPr>
          <p:cNvPr id="17" name="直線矢印コネクタ 16"/>
          <p:cNvCxnSpPr>
            <a:stCxn id="16" idx="2"/>
            <a:endCxn id="15" idx="0"/>
          </p:cNvCxnSpPr>
          <p:nvPr/>
        </p:nvCxnSpPr>
        <p:spPr>
          <a:xfrm rot="5400000">
            <a:off x="4536281" y="32861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571868" y="4786322"/>
            <a:ext cx="2357454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Failure!</a:t>
            </a:r>
          </a:p>
        </p:txBody>
      </p:sp>
      <p:cxnSp>
        <p:nvCxnSpPr>
          <p:cNvPr id="19" name="直線矢印コネクタ 18"/>
          <p:cNvCxnSpPr>
            <a:stCxn id="15" idx="4"/>
            <a:endCxn id="18" idx="0"/>
          </p:cNvCxnSpPr>
          <p:nvPr/>
        </p:nvCxnSpPr>
        <p:spPr>
          <a:xfrm rot="5400000">
            <a:off x="4500562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429388" y="350043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a=“y”</a:t>
            </a:r>
            <a:endParaRPr lang="en-US" altLang="zh-CN" dirty="0"/>
          </a:p>
        </p:txBody>
      </p:sp>
      <p:sp>
        <p:nvSpPr>
          <p:cNvPr id="21" name="正方形/長方形 20"/>
          <p:cNvSpPr/>
          <p:nvPr/>
        </p:nvSpPr>
        <p:spPr>
          <a:xfrm>
            <a:off x="6215074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!”y”</a:t>
            </a:r>
          </a:p>
        </p:txBody>
      </p:sp>
      <p:cxnSp>
        <p:nvCxnSpPr>
          <p:cNvPr id="22" name="直線矢印コネクタ 21"/>
          <p:cNvCxnSpPr>
            <a:stCxn id="21" idx="2"/>
            <a:endCxn id="20" idx="0"/>
          </p:cNvCxnSpPr>
          <p:nvPr/>
        </p:nvCxnSpPr>
        <p:spPr>
          <a:xfrm rot="5400000">
            <a:off x="7179487" y="32861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215074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!”y”</a:t>
            </a:r>
          </a:p>
        </p:txBody>
      </p:sp>
      <p:cxnSp>
        <p:nvCxnSpPr>
          <p:cNvPr id="24" name="直線矢印コネクタ 23"/>
          <p:cNvCxnSpPr>
            <a:stCxn id="20" idx="4"/>
            <a:endCxn id="23" idx="0"/>
          </p:cNvCxnSpPr>
          <p:nvPr/>
        </p:nvCxnSpPr>
        <p:spPr>
          <a:xfrm rot="5400000">
            <a:off x="7143768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428992" y="1785926"/>
            <a:ext cx="5357850" cy="4572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>
            <a:stCxn id="4" idx="7"/>
          </p:cNvCxnSpPr>
          <p:nvPr/>
        </p:nvCxnSpPr>
        <p:spPr>
          <a:xfrm rot="5400000" flipH="1" flipV="1">
            <a:off x="2145375" y="2348999"/>
            <a:ext cx="1703814" cy="86342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4" idx="5"/>
          </p:cNvCxnSpPr>
          <p:nvPr/>
        </p:nvCxnSpPr>
        <p:spPr>
          <a:xfrm rot="16200000" flipH="1">
            <a:off x="1988211" y="4917177"/>
            <a:ext cx="2018142" cy="86342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“f</a:t>
            </a:r>
            <a:r>
              <a:rPr kumimoji="1" lang="en-US" altLang="ja-JP" dirty="0" smtClean="0"/>
              <a:t>or” Statement</a:t>
            </a:r>
            <a:endParaRPr kumimoji="1" lang="ja-JP" altLang="en-US" dirty="0"/>
          </a:p>
        </p:txBody>
      </p:sp>
      <p:sp>
        <p:nvSpPr>
          <p:cNvPr id="4" name="Oval 16"/>
          <p:cNvSpPr>
            <a:spLocks noChangeArrowheads="1"/>
          </p:cNvSpPr>
          <p:nvPr/>
        </p:nvSpPr>
        <p:spPr bwMode="auto">
          <a:xfrm>
            <a:off x="614336" y="3486150"/>
            <a:ext cx="2286016" cy="1000132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ja-JP" dirty="0" smtClean="0"/>
              <a:t>for [a, b] in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[</a:t>
            </a:r>
            <a:r>
              <a:rPr lang="en-US" altLang="ja-JP" dirty="0" err="1" smtClean="0"/>
              <a:t>dictA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dictB</a:t>
            </a:r>
            <a:r>
              <a:rPr lang="en-US" altLang="ja-JP" dirty="0" smtClean="0"/>
              <a:t>]</a:t>
            </a:r>
          </a:p>
          <a:p>
            <a:r>
              <a:rPr lang="en-US" altLang="ja-JP" dirty="0" smtClean="0"/>
              <a:t>  {a = b}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1472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dictA</a:t>
            </a:r>
            <a:r>
              <a:rPr kumimoji="1" lang="en-US" altLang="ja-JP" dirty="0" smtClean="0"/>
              <a:t>: {1-&gt;!”x”}</a:t>
            </a:r>
          </a:p>
          <a:p>
            <a:pPr algn="ctr"/>
            <a:r>
              <a:rPr lang="en-US" altLang="ja-JP" dirty="0" err="1" smtClean="0"/>
              <a:t>dictB</a:t>
            </a:r>
            <a:r>
              <a:rPr lang="en-US" altLang="ja-JP" dirty="0" smtClean="0"/>
              <a:t>: {2-&gt;!”y”}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5" idx="2"/>
            <a:endCxn id="4" idx="0"/>
          </p:cNvCxnSpPr>
          <p:nvPr/>
        </p:nvCxnSpPr>
        <p:spPr>
          <a:xfrm rot="16200000" flipH="1">
            <a:off x="1546601" y="3275407"/>
            <a:ext cx="414340" cy="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71472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dictA</a:t>
            </a:r>
            <a:r>
              <a:rPr lang="en-US" altLang="ja-JP" dirty="0"/>
              <a:t>: {1-</a:t>
            </a:r>
            <a:r>
              <a:rPr lang="en-US" altLang="ja-JP" dirty="0" smtClean="0"/>
              <a:t>&gt;!”x”, 2-&gt;!”y”}</a:t>
            </a:r>
            <a:endParaRPr lang="en-US" altLang="ja-JP" dirty="0"/>
          </a:p>
          <a:p>
            <a:pPr algn="ctr"/>
            <a:r>
              <a:rPr lang="en-US" altLang="ja-JP" dirty="0" err="1" smtClean="0"/>
              <a:t>dictB</a:t>
            </a:r>
            <a:r>
              <a:rPr lang="en-US" altLang="ja-JP" dirty="0" smtClean="0"/>
              <a:t>: {1-&gt;!”x”, 2-&gt;!”y”}</a:t>
            </a:r>
            <a:endParaRPr lang="en-US" altLang="ja-JP" dirty="0"/>
          </a:p>
        </p:txBody>
      </p:sp>
      <p:cxnSp>
        <p:nvCxnSpPr>
          <p:cNvPr id="8" name="直線矢印コネクタ 7"/>
          <p:cNvCxnSpPr>
            <a:stCxn id="4" idx="4"/>
            <a:endCxn id="7" idx="0"/>
          </p:cNvCxnSpPr>
          <p:nvPr/>
        </p:nvCxnSpPr>
        <p:spPr>
          <a:xfrm rot="5400000">
            <a:off x="1603752" y="4632730"/>
            <a:ext cx="300040" cy="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786182" y="350043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a=b</a:t>
            </a:r>
            <a:endParaRPr lang="en-US" altLang="zh-CN" dirty="0"/>
          </a:p>
        </p:txBody>
      </p:sp>
      <p:sp>
        <p:nvSpPr>
          <p:cNvPr id="16" name="正方形/長方形 15"/>
          <p:cNvSpPr/>
          <p:nvPr/>
        </p:nvSpPr>
        <p:spPr>
          <a:xfrm>
            <a:off x="3571868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!”x”</a:t>
            </a:r>
          </a:p>
          <a:p>
            <a:pPr algn="ctr"/>
            <a:r>
              <a:rPr lang="en-US" altLang="ja-JP" dirty="0" smtClean="0"/>
              <a:t>b: void</a:t>
            </a:r>
          </a:p>
        </p:txBody>
      </p:sp>
      <p:cxnSp>
        <p:nvCxnSpPr>
          <p:cNvPr id="17" name="直線矢印コネクタ 16"/>
          <p:cNvCxnSpPr>
            <a:stCxn id="16" idx="2"/>
            <a:endCxn id="15" idx="0"/>
          </p:cNvCxnSpPr>
          <p:nvPr/>
        </p:nvCxnSpPr>
        <p:spPr>
          <a:xfrm rot="5400000">
            <a:off x="4536281" y="32861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571868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!”x”</a:t>
            </a:r>
          </a:p>
          <a:p>
            <a:pPr algn="ctr"/>
            <a:r>
              <a:rPr lang="en-US" altLang="ja-JP" dirty="0" smtClean="0"/>
              <a:t>b: !”x”</a:t>
            </a:r>
          </a:p>
        </p:txBody>
      </p:sp>
      <p:cxnSp>
        <p:nvCxnSpPr>
          <p:cNvPr id="19" name="直線矢印コネクタ 18"/>
          <p:cNvCxnSpPr>
            <a:stCxn id="15" idx="4"/>
            <a:endCxn id="18" idx="0"/>
          </p:cNvCxnSpPr>
          <p:nvPr/>
        </p:nvCxnSpPr>
        <p:spPr>
          <a:xfrm rot="5400000">
            <a:off x="4500562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429388" y="350043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a=b</a:t>
            </a:r>
            <a:endParaRPr lang="en-US" altLang="zh-CN" dirty="0"/>
          </a:p>
        </p:txBody>
      </p:sp>
      <p:sp>
        <p:nvSpPr>
          <p:cNvPr id="21" name="正方形/長方形 20"/>
          <p:cNvSpPr/>
          <p:nvPr/>
        </p:nvSpPr>
        <p:spPr>
          <a:xfrm>
            <a:off x="6215074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void</a:t>
            </a:r>
          </a:p>
          <a:p>
            <a:pPr algn="ctr"/>
            <a:r>
              <a:rPr lang="en-US" altLang="ja-JP" dirty="0" smtClean="0"/>
              <a:t>b: !”y”</a:t>
            </a:r>
          </a:p>
        </p:txBody>
      </p:sp>
      <p:cxnSp>
        <p:nvCxnSpPr>
          <p:cNvPr id="22" name="直線矢印コネクタ 21"/>
          <p:cNvCxnSpPr>
            <a:stCxn id="21" idx="2"/>
            <a:endCxn id="20" idx="0"/>
          </p:cNvCxnSpPr>
          <p:nvPr/>
        </p:nvCxnSpPr>
        <p:spPr>
          <a:xfrm rot="5400000">
            <a:off x="7179487" y="32861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215074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!”y”</a:t>
            </a:r>
          </a:p>
          <a:p>
            <a:pPr algn="ctr"/>
            <a:r>
              <a:rPr lang="en-US" altLang="ja-JP" dirty="0" smtClean="0"/>
              <a:t>b: !”y”</a:t>
            </a:r>
          </a:p>
        </p:txBody>
      </p:sp>
      <p:cxnSp>
        <p:nvCxnSpPr>
          <p:cNvPr id="24" name="直線矢印コネクタ 23"/>
          <p:cNvCxnSpPr>
            <a:stCxn id="20" idx="4"/>
            <a:endCxn id="23" idx="0"/>
          </p:cNvCxnSpPr>
          <p:nvPr/>
        </p:nvCxnSpPr>
        <p:spPr>
          <a:xfrm rot="5400000">
            <a:off x="7143768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428992" y="1785926"/>
            <a:ext cx="5357850" cy="4572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96365" y="5572140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key 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58016" y="5559998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key 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5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Inter-Relations on Data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9748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2362200" y="4246861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 rot="19888900">
            <a:off x="3297655" y="3358353"/>
            <a:ext cx="2915438" cy="4699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934100" y="2675225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86050" y="371475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72264" y="221455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3962399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We have implemented Beanbag in Java</a:t>
            </a:r>
          </a:p>
          <a:p>
            <a:r>
              <a:rPr lang="en-US" altLang="ja-JP" dirty="0" smtClean="0"/>
              <a:t>We have applied</a:t>
            </a:r>
            <a:br>
              <a:rPr lang="en-US" altLang="ja-JP" dirty="0" smtClean="0"/>
            </a:br>
            <a:r>
              <a:rPr lang="en-US" altLang="ja-JP" dirty="0" smtClean="0"/>
              <a:t>Beanbag to two case studies</a:t>
            </a:r>
            <a:endParaRPr kumimoji="1" lang="en-US" altLang="ja-JP" dirty="0" smtClean="0"/>
          </a:p>
          <a:p>
            <a:r>
              <a:rPr lang="en-US" altLang="ja-JP" dirty="0" smtClean="0"/>
              <a:t>The implementation is published</a:t>
            </a:r>
            <a:r>
              <a:rPr kumimoji="1" lang="en-US" altLang="ja-JP" dirty="0" smtClean="0"/>
              <a:t> under MIT license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6800" y="5943600"/>
            <a:ext cx="743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URL: </a:t>
            </a:r>
            <a:r>
              <a:rPr lang="en-US" sz="2400" dirty="0" smtClean="0">
                <a:hlinkClick r:id="rId3"/>
              </a:rPr>
              <a:t>http://www.ipl.t.u-tokyo.ac.jp/~xiong/beanbag.html</a:t>
            </a:r>
            <a:r>
              <a:rPr kumimoji="1" lang="en-US" altLang="ja-JP" sz="2400" dirty="0" smtClean="0"/>
              <a:t> </a:t>
            </a:r>
            <a:endParaRPr kumimoji="1" lang="ja-JP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371600"/>
            <a:ext cx="4076742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>
              <a:buNone/>
            </a:pPr>
            <a:r>
              <a:rPr kumimoji="1" lang="en-US" altLang="ja-JP" dirty="0" smtClean="0"/>
              <a:t>Beanbag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medini</a:t>
            </a:r>
            <a:r>
              <a:rPr kumimoji="1" lang="en-US" altLang="ja-JP" dirty="0" smtClean="0"/>
              <a:t> QVT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/>
          <p:nvPr/>
        </p:nvGraphicFramePr>
        <p:xfrm>
          <a:off x="1000100" y="1552575"/>
          <a:ext cx="6562724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072198" y="4214818"/>
            <a:ext cx="207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Beanbag attribute change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81772" y="4429130"/>
            <a:ext cx="1466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Beanbag deletion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00784" y="394990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Beanbag insertion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88101" y="1935351"/>
            <a:ext cx="1184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QVT </a:t>
            </a:r>
            <a:r>
              <a:rPr lang="en-US" altLang="ja-JP" sz="1400" dirty="0" smtClean="0"/>
              <a:t>insertion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5166" y="1771638"/>
            <a:ext cx="1140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QVT deletion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00760" y="1428736"/>
            <a:ext cx="1744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QVT </a:t>
            </a:r>
            <a:r>
              <a:rPr lang="en-US" altLang="ja-JP" sz="1400" dirty="0" smtClean="0"/>
              <a:t>attribute change</a:t>
            </a:r>
            <a:endParaRPr kumimoji="1" lang="en-US" altLang="ja-JP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We propose a new language, Beanbag, to support synchronization with intra-relations</a:t>
            </a:r>
          </a:p>
          <a:p>
            <a:r>
              <a:rPr lang="en-US" altLang="ja-JP" dirty="0" smtClean="0"/>
              <a:t>Beanbag captures inter-relations and intra-relations in a unified way</a:t>
            </a:r>
          </a:p>
          <a:p>
            <a:r>
              <a:rPr kumimoji="1" lang="en-US" altLang="ja-JP" dirty="0" smtClean="0"/>
              <a:t>Beanbag supports operation-based synchronization with no propagation direction imposed</a:t>
            </a:r>
          </a:p>
          <a:p>
            <a:r>
              <a:rPr lang="en-US" altLang="ja-JP" dirty="0" smtClean="0"/>
              <a:t>Beanbag allows fine control over synchronization behavior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3048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 for your attention!</a:t>
            </a:r>
            <a:endParaRPr lang="ja-JP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Intra-relations on data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574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テキスト ボックス 6"/>
          <p:cNvSpPr txBox="1"/>
          <p:nvPr/>
        </p:nvSpPr>
        <p:spPr>
          <a:xfrm>
            <a:off x="2776534" y="3597838"/>
            <a:ext cx="12620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Dependent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7" idx="2"/>
            <a:endCxn id="23" idx="0"/>
          </p:cNvCxnSpPr>
          <p:nvPr/>
        </p:nvCxnSpPr>
        <p:spPr>
          <a:xfrm rot="5400000">
            <a:off x="2903934" y="4377937"/>
            <a:ext cx="914400" cy="92867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0"/>
          </p:cNvCxnSpPr>
          <p:nvPr/>
        </p:nvCxnSpPr>
        <p:spPr>
          <a:xfrm rot="5400000" flipH="1" flipV="1">
            <a:off x="3221950" y="3390787"/>
            <a:ext cx="392668" cy="21435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6248400" y="4348170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286514" y="2943234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3200" y="3586170"/>
            <a:ext cx="71438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Equal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直線矢印コネクタ 13"/>
          <p:cNvCxnSpPr>
            <a:stCxn id="13" idx="2"/>
            <a:endCxn id="10" idx="0"/>
          </p:cNvCxnSpPr>
          <p:nvPr/>
        </p:nvCxnSpPr>
        <p:spPr>
          <a:xfrm rot="5400000">
            <a:off x="6615235" y="4053015"/>
            <a:ext cx="392668" cy="19764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3" idx="0"/>
            <a:endCxn id="11" idx="4"/>
          </p:cNvCxnSpPr>
          <p:nvPr/>
        </p:nvCxnSpPr>
        <p:spPr>
          <a:xfrm rot="16200000" flipV="1">
            <a:off x="6687753" y="3363532"/>
            <a:ext cx="285746" cy="15952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133600" y="4881570"/>
            <a:ext cx="2362200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62000" y="2519370"/>
            <a:ext cx="3886200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Intra-relations on data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直線コネクタ 21"/>
          <p:cNvCxnSpPr/>
          <p:nvPr/>
        </p:nvCxnSpPr>
        <p:spPr>
          <a:xfrm>
            <a:off x="787952" y="2500306"/>
            <a:ext cx="3929090" cy="6429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87952" y="2571744"/>
            <a:ext cx="4000528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930828" y="3429000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859390" y="3500438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930960" y="4214818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1859522" y="4286256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431026" y="4929198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2359588" y="5000636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矢印 35"/>
          <p:cNvSpPr/>
          <p:nvPr/>
        </p:nvSpPr>
        <p:spPr>
          <a:xfrm rot="5400000">
            <a:off x="2266166" y="3022356"/>
            <a:ext cx="808727" cy="6218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6096000" y="4419600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矢印 39"/>
          <p:cNvSpPr/>
          <p:nvPr/>
        </p:nvSpPr>
        <p:spPr>
          <a:xfrm rot="17124968">
            <a:off x="6202613" y="3593000"/>
            <a:ext cx="1283464" cy="408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>
            <a:off x="6324600" y="2971800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162800" y="42672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10400" y="2667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Intra-relation and bidirectional transformation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95400" y="2057400"/>
            <a:ext cx="23622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526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867400" y="2057400"/>
            <a:ext cx="23622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3246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324600" y="3886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19600" y="2514600"/>
            <a:ext cx="91440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Related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9" idx="1"/>
            <a:endCxn id="5" idx="3"/>
          </p:cNvCxnSpPr>
          <p:nvPr/>
        </p:nvCxnSpPr>
        <p:spPr>
          <a:xfrm rot="10800000" flipV="1">
            <a:off x="3124200" y="2699266"/>
            <a:ext cx="1295400" cy="583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9" idx="3"/>
            <a:endCxn id="7" idx="1"/>
          </p:cNvCxnSpPr>
          <p:nvPr/>
        </p:nvCxnSpPr>
        <p:spPr>
          <a:xfrm>
            <a:off x="5334000" y="2699266"/>
            <a:ext cx="990600" cy="583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248400" y="3245404"/>
            <a:ext cx="1566868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</a:rPr>
              <a:t>Containtment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16" idx="2"/>
            <a:endCxn id="8" idx="0"/>
          </p:cNvCxnSpPr>
          <p:nvPr/>
        </p:nvCxnSpPr>
        <p:spPr>
          <a:xfrm rot="5400000">
            <a:off x="6885385" y="3739751"/>
            <a:ext cx="271464" cy="2143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6" idx="0"/>
            <a:endCxn id="7" idx="2"/>
          </p:cNvCxnSpPr>
          <p:nvPr/>
        </p:nvCxnSpPr>
        <p:spPr>
          <a:xfrm rot="16200000" flipV="1">
            <a:off x="6884315" y="3097885"/>
            <a:ext cx="273604" cy="2143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/>
          <p:cNvSpPr/>
          <p:nvPr/>
        </p:nvSpPr>
        <p:spPr>
          <a:xfrm rot="5400000">
            <a:off x="6515100" y="3162300"/>
            <a:ext cx="990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23923" y="1868269"/>
            <a:ext cx="159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bidirectional </a:t>
            </a:r>
          </a:p>
          <a:p>
            <a:r>
              <a:rPr kumimoji="1" lang="en-US" altLang="ja-JP" dirty="0" smtClean="0"/>
              <a:t>transformation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65881" y="3593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MOF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1752600" y="3886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19600" y="3962400"/>
            <a:ext cx="91440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Related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stCxn id="28" idx="1"/>
            <a:endCxn id="27" idx="3"/>
          </p:cNvCxnSpPr>
          <p:nvPr/>
        </p:nvCxnSpPr>
        <p:spPr>
          <a:xfrm rot="10800000" flipV="1">
            <a:off x="3124200" y="4147066"/>
            <a:ext cx="1295400" cy="583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8" idx="3"/>
          </p:cNvCxnSpPr>
          <p:nvPr/>
        </p:nvCxnSpPr>
        <p:spPr>
          <a:xfrm>
            <a:off x="5334000" y="4147066"/>
            <a:ext cx="990600" cy="583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676400" y="5410200"/>
            <a:ext cx="595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How many roundtrips are needed is unknown.</a:t>
            </a:r>
            <a:endParaRPr kumimoji="1" lang="ja-JP" altLang="en-US" sz="2400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1828800" y="2590800"/>
            <a:ext cx="1147770" cy="304800"/>
            <a:chOff x="1828800" y="2590800"/>
            <a:chExt cx="1147770" cy="304800"/>
          </a:xfrm>
        </p:grpSpPr>
        <p:cxnSp>
          <p:nvCxnSpPr>
            <p:cNvPr id="14" name="直線コネクタ 13"/>
            <p:cNvCxnSpPr/>
            <p:nvPr/>
          </p:nvCxnSpPr>
          <p:spPr>
            <a:xfrm>
              <a:off x="1905000" y="2667000"/>
              <a:ext cx="1071570" cy="14287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V="1">
              <a:off x="1828800" y="2590800"/>
              <a:ext cx="1066800" cy="304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6477000" y="2514600"/>
            <a:ext cx="1147770" cy="304800"/>
            <a:chOff x="1828800" y="2590800"/>
            <a:chExt cx="1147770" cy="304800"/>
          </a:xfrm>
        </p:grpSpPr>
        <p:cxnSp>
          <p:nvCxnSpPr>
            <p:cNvPr id="46" name="直線コネクタ 45"/>
            <p:cNvCxnSpPr/>
            <p:nvPr/>
          </p:nvCxnSpPr>
          <p:spPr>
            <a:xfrm>
              <a:off x="1905000" y="2667000"/>
              <a:ext cx="1071570" cy="14287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V="1">
              <a:off x="1828800" y="2590800"/>
              <a:ext cx="1066800" cy="304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/>
          <p:cNvGrpSpPr/>
          <p:nvPr/>
        </p:nvGrpSpPr>
        <p:grpSpPr>
          <a:xfrm>
            <a:off x="6477000" y="4038600"/>
            <a:ext cx="1147770" cy="304800"/>
            <a:chOff x="1828800" y="2590800"/>
            <a:chExt cx="1147770" cy="304800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905000" y="2667000"/>
              <a:ext cx="1071570" cy="14287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1828800" y="2590800"/>
              <a:ext cx="1066800" cy="304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1828800" y="4038600"/>
            <a:ext cx="1147770" cy="304800"/>
            <a:chOff x="1828800" y="2590800"/>
            <a:chExt cx="1147770" cy="304800"/>
          </a:xfrm>
        </p:grpSpPr>
        <p:cxnSp>
          <p:nvCxnSpPr>
            <p:cNvPr id="53" name="直線コネクタ 52"/>
            <p:cNvCxnSpPr/>
            <p:nvPr/>
          </p:nvCxnSpPr>
          <p:spPr>
            <a:xfrm>
              <a:off x="1905000" y="2667000"/>
              <a:ext cx="1071570" cy="14287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1828800" y="2590800"/>
              <a:ext cx="1066800" cy="304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右矢印 17"/>
          <p:cNvSpPr/>
          <p:nvPr/>
        </p:nvSpPr>
        <p:spPr>
          <a:xfrm>
            <a:off x="3505200" y="2362200"/>
            <a:ext cx="24384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10800000">
            <a:off x="3429000" y="3810000"/>
            <a:ext cx="24384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4" grpId="0"/>
      <p:bldP spid="18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Intra-Relations Call for Operation-based Synchronization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002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6307335" y="2480846"/>
            <a:ext cx="93166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rgbClr val="FF0000"/>
                </a:solidFill>
                <a:latin typeface="Verdana" pitchFamily="34" charset="0"/>
              </a:rPr>
              <a:t>SignOn</a:t>
            </a:r>
            <a:endParaRPr kumimoji="1" lang="ja-JP" altLang="en-US" sz="160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07335" y="3886200"/>
            <a:ext cx="1374094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rgbClr val="FF0000"/>
                </a:solidFill>
                <a:latin typeface="Verdana" pitchFamily="34" charset="0"/>
              </a:rPr>
              <a:t>SignModule</a:t>
            </a:r>
            <a:endParaRPr kumimoji="1" lang="ja-JP" altLang="en-US" sz="160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7" name="右矢印 6"/>
          <p:cNvSpPr/>
          <p:nvPr/>
        </p:nvSpPr>
        <p:spPr>
          <a:xfrm rot="15817436">
            <a:off x="6132851" y="3221531"/>
            <a:ext cx="903861" cy="448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5166016">
            <a:off x="6646014" y="3237046"/>
            <a:ext cx="903861" cy="448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34000" y="2362200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dirty="0" smtClean="0">
                <a:solidFill>
                  <a:srgbClr val="FF0000"/>
                </a:solidFill>
              </a:rPr>
              <a:t>?</a:t>
            </a:r>
            <a:endParaRPr kumimoji="1" lang="ja-JP" altLang="en-US" sz="13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Intra-Relations Call for Operation-based Synchronization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002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線コネクタ 6"/>
          <p:cNvCxnSpPr/>
          <p:nvPr/>
        </p:nvCxnSpPr>
        <p:spPr>
          <a:xfrm>
            <a:off x="6293996" y="3974068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360796" y="3821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コンテンツ プレースホル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15817436">
            <a:off x="6078175" y="3172626"/>
            <a:ext cx="1002281" cy="448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1244</Words>
  <Application>Microsoft Office PowerPoint</Application>
  <PresentationFormat>画面に合わせる (4:3)</PresentationFormat>
  <Paragraphs>350</Paragraphs>
  <Slides>43</Slides>
  <Notes>43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4" baseType="lpstr">
      <vt:lpstr>Office テーマ</vt:lpstr>
      <vt:lpstr>Beanbag: Operation-based Synchronization with Intra-Relation Support</vt:lpstr>
      <vt:lpstr>Example: An EJB Modeling Application (Enterprise JavaBeans)</vt:lpstr>
      <vt:lpstr>Inter-Relations on Data</vt:lpstr>
      <vt:lpstr>Inter-Relations on Data</vt:lpstr>
      <vt:lpstr>Intra-relations on data</vt:lpstr>
      <vt:lpstr>Intra-relations on data</vt:lpstr>
      <vt:lpstr>Intra-relation and bidirectional transformation</vt:lpstr>
      <vt:lpstr>Intra-Relations Call for Operation-based Synchronization</vt:lpstr>
      <vt:lpstr>Intra-Relations Call for Operation-based Synchronization</vt:lpstr>
      <vt:lpstr>Intra-Relations Have Mutual Effect with Inter-Relations</vt:lpstr>
      <vt:lpstr>Intra-Relations Has Mutual Effect with Inter-Relations</vt:lpstr>
      <vt:lpstr>Intra-Relations Has Mutual Effect with Inter-Relations</vt:lpstr>
      <vt:lpstr>Intra-Relations often Lead to Multiple Choices</vt:lpstr>
      <vt:lpstr>Intra-Relations often Lead to Multiple Choices</vt:lpstr>
      <vt:lpstr>Intra-Relations often Lead to Multiple Choices</vt:lpstr>
      <vt:lpstr>Intra-Relations often Lead to Multiple Choices</vt:lpstr>
      <vt:lpstr>Our Contribution: Beanbag</vt:lpstr>
      <vt:lpstr>An Overview of Beanbag </vt:lpstr>
      <vt:lpstr>Features of Beanbag </vt:lpstr>
      <vt:lpstr>Beanbag Program for the EJB</vt:lpstr>
      <vt:lpstr>Beanbag Program for the EJB</vt:lpstr>
      <vt:lpstr>Describing Updates</vt:lpstr>
      <vt:lpstr>Describing Updates</vt:lpstr>
      <vt:lpstr>Describing Updates</vt:lpstr>
      <vt:lpstr>Describing Updates</vt:lpstr>
      <vt:lpstr>An Update Propagation of EJB Tool</vt:lpstr>
      <vt:lpstr>Properties of Synchronization</vt:lpstr>
      <vt:lpstr>Stability</vt:lpstr>
      <vt:lpstr>Preservation</vt:lpstr>
      <vt:lpstr>Consistency (Propagation)</vt:lpstr>
      <vt:lpstr>Review: Multiple Choices</vt:lpstr>
      <vt:lpstr>Review: Multiple Choices</vt:lpstr>
      <vt:lpstr>Beanbag Program for the EJB</vt:lpstr>
      <vt:lpstr>How we compile a Beanbag program</vt:lpstr>
      <vt:lpstr>c=a.“Name”</vt:lpstr>
      <vt:lpstr>c=a.“Name”</vt:lpstr>
      <vt:lpstr>Conjunction</vt:lpstr>
      <vt:lpstr>Disjunction</vt:lpstr>
      <vt:lpstr>The “for” Statement</vt:lpstr>
      <vt:lpstr>Implementation</vt:lpstr>
      <vt:lpstr>Experiments</vt:lpstr>
      <vt:lpstr>Conclusion</vt:lpstr>
      <vt:lpstr>スライド 43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Beanbag: Operation-based Synchronization with Intra-Relations</dc:title>
  <dc:creator> </dc:creator>
  <cp:lastModifiedBy> </cp:lastModifiedBy>
  <cp:revision>51</cp:revision>
  <dcterms:created xsi:type="dcterms:W3CDTF">2008-12-12T12:10:33Z</dcterms:created>
  <dcterms:modified xsi:type="dcterms:W3CDTF">2008-12-17T08:42:19Z</dcterms:modified>
</cp:coreProperties>
</file>