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9" r:id="rId3"/>
    <p:sldId id="258" r:id="rId4"/>
    <p:sldId id="295" r:id="rId5"/>
    <p:sldId id="296" r:id="rId6"/>
    <p:sldId id="297" r:id="rId7"/>
    <p:sldId id="29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B0BD-082F-4F3A-86F0-8B5B3B0146A1}" type="datetimeFigureOut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3E7-1435-412A-870E-2DD7556685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3E7-1435-412A-870E-2DD7556685F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53B3C-D9C3-4BD3-88FD-06D105C8C765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3E7-1435-412A-870E-2DD7556685F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time limit – on site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after this show EJB again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after this show EJB again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change to the new version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change to the new version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3E7-1435-412A-870E-2DD7556685F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3E7-1435-412A-870E-2DD7556685F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25D1-90F7-4B6E-8968-A0E8766670DC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DE96-2592-4691-B34D-114AC02324AA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3FA2-911E-41FA-BF04-913D5DFEB677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6443-F37F-42B8-B914-7ECB51460EC0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B5A7-EFD3-490B-B6BA-6487030E4384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3C38-E29C-4C10-9D00-BE382654CCA2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96A3-9C6C-4D52-A8D1-87E5F981B615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5E6D-5AB4-41D0-86EE-5859C5D0B2E1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263C-ED5C-4357-8B75-78F844EA149A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044-6236-477A-92E2-AF5A2BE76639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455-04A5-4D91-9F2A-6A3B854EE9E8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E9C7-A4CC-4DE6-B348-A4D8E32A974E}" type="datetime1">
              <a:rPr kumimoji="1" lang="ja-JP" altLang="en-US" smtClean="0"/>
              <a:pPr/>
              <a:t>2009/1/5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&lt;#&gt;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l.t.u-tokyo.ac.jp/~xiong/beanbag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Beanbag : Support Synchronization in Software Engineering Applications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Yingfei</a:t>
            </a:r>
            <a:r>
              <a:rPr lang="en-US" altLang="ja-JP" dirty="0"/>
              <a:t> </a:t>
            </a:r>
            <a:r>
              <a:rPr lang="en-US" altLang="ja-JP" dirty="0" err="1"/>
              <a:t>Xiong</a:t>
            </a:r>
            <a:endParaRPr lang="en-US" altLang="ja-JP" dirty="0"/>
          </a:p>
          <a:p>
            <a:r>
              <a:rPr lang="en-US" altLang="ja-JP" dirty="0" smtClean="0"/>
              <a:t>3</a:t>
            </a:r>
            <a:r>
              <a:rPr lang="en-US" altLang="ja-JP" baseline="30000" dirty="0" smtClean="0"/>
              <a:t>rd</a:t>
            </a:r>
            <a:r>
              <a:rPr lang="en-US" altLang="ja-JP" dirty="0" smtClean="0"/>
              <a:t> Year Ph.D. Student</a:t>
            </a:r>
          </a:p>
          <a:p>
            <a:r>
              <a:rPr lang="en-US" altLang="ja-JP" dirty="0"/>
              <a:t>University of Tokyo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240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円/楕円 4"/>
          <p:cNvSpPr/>
          <p:nvPr/>
        </p:nvSpPr>
        <p:spPr>
          <a:xfrm>
            <a:off x="2200260" y="3638566"/>
            <a:ext cx="928694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986474" y="2066930"/>
            <a:ext cx="928694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1934" y="3452826"/>
            <a:ext cx="71438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Equal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7" idx="1"/>
            <a:endCxn id="5" idx="6"/>
          </p:cNvCxnSpPr>
          <p:nvPr/>
        </p:nvCxnSpPr>
        <p:spPr>
          <a:xfrm rot="10800000" flipV="1">
            <a:off x="3128954" y="3637491"/>
            <a:ext cx="942980" cy="1796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3"/>
            <a:endCxn id="6" idx="2"/>
          </p:cNvCxnSpPr>
          <p:nvPr/>
        </p:nvCxnSpPr>
        <p:spPr>
          <a:xfrm flipV="1">
            <a:off x="4786314" y="2245525"/>
            <a:ext cx="1200160" cy="139196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1000102" y="2052642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286514" y="2409834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86200" y="2062170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矢印コネクタ 13"/>
          <p:cNvCxnSpPr>
            <a:stCxn id="13" idx="1"/>
            <a:endCxn id="10" idx="6"/>
          </p:cNvCxnSpPr>
          <p:nvPr/>
        </p:nvCxnSpPr>
        <p:spPr>
          <a:xfrm rot="10800000">
            <a:off x="1928796" y="2231238"/>
            <a:ext cx="1957404" cy="1559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3" idx="3"/>
            <a:endCxn id="11" idx="2"/>
          </p:cNvCxnSpPr>
          <p:nvPr/>
        </p:nvCxnSpPr>
        <p:spPr>
          <a:xfrm>
            <a:off x="4600580" y="2246836"/>
            <a:ext cx="1685934" cy="34159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4800" y="5522893"/>
            <a:ext cx="8675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Needs </a:t>
            </a:r>
            <a:r>
              <a:rPr lang="en-US" altLang="ja-JP" sz="2800" dirty="0" smtClean="0"/>
              <a:t>to deal with </a:t>
            </a:r>
            <a:r>
              <a:rPr lang="en-US" altLang="ja-JP" sz="2800" dirty="0" smtClean="0">
                <a:solidFill>
                  <a:srgbClr val="FF0000"/>
                </a:solidFill>
              </a:rPr>
              <a:t>inter-relations</a:t>
            </a:r>
            <a:r>
              <a:rPr lang="en-US" altLang="ja-JP" sz="2800" dirty="0" smtClean="0"/>
              <a:t> as well as intra-relations</a:t>
            </a:r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240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2362200" y="3761113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9888900">
            <a:off x="3297655" y="2872605"/>
            <a:ext cx="2915438" cy="469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934100" y="2189477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86050" y="322900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72264" y="172880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4800" y="5522893"/>
            <a:ext cx="8675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Needs </a:t>
            </a:r>
            <a:r>
              <a:rPr lang="en-US" altLang="ja-JP" sz="2800" dirty="0" smtClean="0"/>
              <a:t>to deal with </a:t>
            </a:r>
            <a:r>
              <a:rPr lang="en-US" altLang="ja-JP" sz="2800" dirty="0" smtClean="0">
                <a:solidFill>
                  <a:srgbClr val="FF0000"/>
                </a:solidFill>
              </a:rPr>
              <a:t>inter-relations</a:t>
            </a:r>
            <a:r>
              <a:rPr lang="en-US" altLang="ja-JP" sz="2800" dirty="0" smtClean="0"/>
              <a:t> as well as intra-relations</a:t>
            </a:r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240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テキスト ボックス 6"/>
          <p:cNvSpPr txBox="1"/>
          <p:nvPr/>
        </p:nvSpPr>
        <p:spPr>
          <a:xfrm>
            <a:off x="2776534" y="3064438"/>
            <a:ext cx="12620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Dependent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7" idx="2"/>
            <a:endCxn id="23" idx="0"/>
          </p:cNvCxnSpPr>
          <p:nvPr/>
        </p:nvCxnSpPr>
        <p:spPr>
          <a:xfrm rot="5400000">
            <a:off x="2903934" y="3844537"/>
            <a:ext cx="914400" cy="92867"/>
          </a:xfrm>
          <a:prstGeom prst="straightConnector1">
            <a:avLst/>
          </a:prstGeom>
          <a:ln w="25400">
            <a:solidFill>
              <a:srgbClr val="FF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0"/>
          </p:cNvCxnSpPr>
          <p:nvPr/>
        </p:nvCxnSpPr>
        <p:spPr>
          <a:xfrm rot="5400000" flipH="1" flipV="1">
            <a:off x="3221950" y="2857387"/>
            <a:ext cx="392668" cy="21435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6248400" y="3814770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286514" y="2409834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53200" y="3052770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矢印コネクタ 13"/>
          <p:cNvCxnSpPr>
            <a:stCxn id="13" idx="2"/>
            <a:endCxn id="10" idx="0"/>
          </p:cNvCxnSpPr>
          <p:nvPr/>
        </p:nvCxnSpPr>
        <p:spPr>
          <a:xfrm rot="5400000">
            <a:off x="6615235" y="3519615"/>
            <a:ext cx="392668" cy="19764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3" idx="0"/>
            <a:endCxn id="11" idx="4"/>
          </p:cNvCxnSpPr>
          <p:nvPr/>
        </p:nvCxnSpPr>
        <p:spPr>
          <a:xfrm rot="16200000" flipV="1">
            <a:off x="6687753" y="2830132"/>
            <a:ext cx="285746" cy="15952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133600" y="4348170"/>
            <a:ext cx="23622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62000" y="1985970"/>
            <a:ext cx="38862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4800" y="5522893"/>
            <a:ext cx="8675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Needs </a:t>
            </a:r>
            <a:r>
              <a:rPr lang="en-US" altLang="ja-JP" sz="2800" dirty="0" smtClean="0"/>
              <a:t>to deal with inter-relations as well as </a:t>
            </a:r>
            <a:r>
              <a:rPr lang="en-US" altLang="ja-JP" sz="2800" dirty="0" smtClean="0">
                <a:solidFill>
                  <a:srgbClr val="FF0000"/>
                </a:solidFill>
              </a:rPr>
              <a:t>intra-relations</a:t>
            </a:r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15240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直線コネクタ 21"/>
          <p:cNvCxnSpPr/>
          <p:nvPr/>
        </p:nvCxnSpPr>
        <p:spPr>
          <a:xfrm>
            <a:off x="787952" y="2000242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87952" y="2071680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30828" y="2928936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859390" y="3000374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930960" y="3714754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1859522" y="3786192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431026" y="4429134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2359588" y="4500572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矢印 35"/>
          <p:cNvSpPr/>
          <p:nvPr/>
        </p:nvSpPr>
        <p:spPr>
          <a:xfrm rot="5400000">
            <a:off x="2266166" y="2522292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6096000" y="3919536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39"/>
          <p:cNvSpPr/>
          <p:nvPr/>
        </p:nvSpPr>
        <p:spPr>
          <a:xfrm rot="17124968">
            <a:off x="6202613" y="3092936"/>
            <a:ext cx="1283464" cy="408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>
            <a:off x="6324600" y="2471736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162800" y="37671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10400" y="21669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04800" y="5522893"/>
            <a:ext cx="8675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Needs </a:t>
            </a:r>
            <a:r>
              <a:rPr lang="en-US" altLang="ja-JP" sz="2800" dirty="0" smtClean="0"/>
              <a:t>to deal with inter-relations as well as </a:t>
            </a:r>
            <a:r>
              <a:rPr lang="en-US" altLang="ja-JP" sz="2800" dirty="0" smtClean="0">
                <a:solidFill>
                  <a:srgbClr val="FF0000"/>
                </a:solidFill>
              </a:rPr>
              <a:t>intra-relations</a:t>
            </a:r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002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6307335" y="2480846"/>
            <a:ext cx="93166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rgbClr val="FF0000"/>
                </a:solidFill>
                <a:latin typeface="Verdana" pitchFamily="34" charset="0"/>
              </a:rPr>
              <a:t>SignOn</a:t>
            </a:r>
            <a:endParaRPr kumimoji="1" lang="ja-JP" altLang="en-US" sz="16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07335" y="3886200"/>
            <a:ext cx="1374094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rgbClr val="FF0000"/>
                </a:solidFill>
                <a:latin typeface="Verdana" pitchFamily="34" charset="0"/>
              </a:rPr>
              <a:t>SignModule</a:t>
            </a:r>
            <a:endParaRPr kumimoji="1" lang="ja-JP" altLang="en-US" sz="16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右矢印 6"/>
          <p:cNvSpPr/>
          <p:nvPr/>
        </p:nvSpPr>
        <p:spPr>
          <a:xfrm rot="15817436">
            <a:off x="6132851" y="3221531"/>
            <a:ext cx="903861" cy="448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5166016">
            <a:off x="6646014" y="3237046"/>
            <a:ext cx="903861" cy="448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4000" y="2362200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dirty="0" smtClean="0">
                <a:solidFill>
                  <a:srgbClr val="FF0000"/>
                </a:solidFill>
              </a:rPr>
              <a:t>?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4400" y="5562600"/>
            <a:ext cx="70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3200" dirty="0" smtClean="0"/>
              <a:t>Calls </a:t>
            </a:r>
            <a:r>
              <a:rPr lang="en-US" altLang="ja-JP" sz="3200" dirty="0" smtClean="0"/>
              <a:t>for operation-based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002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コネクタ 6"/>
          <p:cNvCxnSpPr/>
          <p:nvPr/>
        </p:nvCxnSpPr>
        <p:spPr>
          <a:xfrm>
            <a:off x="6293996" y="3974068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60796" y="3821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 rot="15817436">
            <a:off x="6078175" y="3172626"/>
            <a:ext cx="1002281" cy="448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4400" y="5562600"/>
            <a:ext cx="70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3200" dirty="0" smtClean="0"/>
              <a:t>Calls </a:t>
            </a:r>
            <a:r>
              <a:rPr lang="en-US" altLang="ja-JP" sz="3200" dirty="0" smtClean="0"/>
              <a:t>for operation-based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13716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787952" y="1847842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787952" y="1919280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930828" y="2776536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859390" y="2847974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930960" y="3562354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859522" y="3633792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431026" y="4276734"/>
            <a:ext cx="192882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2359588" y="4348172"/>
            <a:ext cx="2071702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 rot="5400000">
            <a:off x="2266166" y="2369892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8616" y="5370493"/>
            <a:ext cx="6729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/>
              <a:t>Often </a:t>
            </a:r>
            <a:r>
              <a:rPr lang="en-US" altLang="ja-JP" sz="2800" dirty="0" smtClean="0"/>
              <a:t>has multiple choices in synchronization</a:t>
            </a:r>
            <a:endParaRPr lang="ja-JP" altLang="en-US" sz="2800" dirty="0" smtClean="0"/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137160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787952" y="1847842"/>
            <a:ext cx="3929090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787952" y="1919280"/>
            <a:ext cx="4000528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990600" y="2547936"/>
            <a:ext cx="59317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1066800" y="2547936"/>
            <a:ext cx="47150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 rot="5400000">
            <a:off x="2266166" y="2369892"/>
            <a:ext cx="808727" cy="6218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2971800" y="3081336"/>
            <a:ext cx="59317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3048000" y="3081336"/>
            <a:ext cx="47150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733800" y="3767136"/>
            <a:ext cx="59317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3810000" y="3767136"/>
            <a:ext cx="471502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8616" y="5370493"/>
            <a:ext cx="6729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/>
              <a:t>Often </a:t>
            </a:r>
            <a:r>
              <a:rPr lang="en-US" altLang="ja-JP" sz="2800" dirty="0" smtClean="0"/>
              <a:t>has multiple choices in synchronization</a:t>
            </a:r>
            <a:endParaRPr lang="ja-JP" altLang="en-US" sz="2800" dirty="0" smtClean="0"/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1323948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1890684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2830560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27"/>
          <p:cNvGrpSpPr/>
          <p:nvPr/>
        </p:nvGrpSpPr>
        <p:grpSpPr>
          <a:xfrm>
            <a:off x="1981200" y="3490884"/>
            <a:ext cx="1828800" cy="609600"/>
            <a:chOff x="5410200" y="2590800"/>
            <a:chExt cx="2438400" cy="914400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18616" y="5370493"/>
            <a:ext cx="6729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/>
              <a:t>Often </a:t>
            </a:r>
            <a:r>
              <a:rPr lang="en-US" altLang="ja-JP" sz="2800" dirty="0" smtClean="0"/>
              <a:t>has multiple choices in synchronization</a:t>
            </a:r>
            <a:endParaRPr lang="ja-JP" altLang="en-US" sz="2800" dirty="0" smtClean="0"/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Characteristics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1323948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1890684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2830560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0400" y="3761930"/>
            <a:ext cx="609600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solidFill>
                  <a:srgbClr val="FF0000"/>
                </a:solidFill>
              </a:rPr>
              <a:t>false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8616" y="5370493"/>
            <a:ext cx="6729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/>
              <a:t>Often </a:t>
            </a:r>
            <a:r>
              <a:rPr lang="en-US" altLang="ja-JP" sz="2800" dirty="0" smtClean="0"/>
              <a:t>has multiple choices in synchronization</a:t>
            </a:r>
            <a:endParaRPr lang="ja-JP" altLang="en-US" sz="2800" dirty="0" smtClean="0"/>
          </a:p>
          <a:p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Beanbag : </a:t>
            </a:r>
            <a:r>
              <a:rPr kumimoji="1" lang="en-US" altLang="ja-JP" dirty="0" smtClean="0"/>
              <a:t>Transformation between Views in Each Phase of ABC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Yingfei</a:t>
            </a:r>
            <a:r>
              <a:rPr lang="en-US" altLang="ja-JP" dirty="0"/>
              <a:t> </a:t>
            </a:r>
            <a:r>
              <a:rPr lang="en-US" altLang="ja-JP" dirty="0" err="1"/>
              <a:t>Xiong</a:t>
            </a:r>
            <a:endParaRPr lang="en-US" altLang="ja-JP" dirty="0"/>
          </a:p>
          <a:p>
            <a:r>
              <a:rPr lang="en-US" altLang="ja-JP" dirty="0" smtClean="0"/>
              <a:t>3</a:t>
            </a:r>
            <a:r>
              <a:rPr lang="en-US" altLang="ja-JP" baseline="30000" dirty="0" smtClean="0"/>
              <a:t>rd</a:t>
            </a:r>
            <a:r>
              <a:rPr lang="en-US" altLang="ja-JP" dirty="0" smtClean="0"/>
              <a:t> Year Ph.D. Student</a:t>
            </a:r>
          </a:p>
          <a:p>
            <a:r>
              <a:rPr lang="en-US" altLang="ja-JP" dirty="0"/>
              <a:t>University of Tokyo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Our Contribution: Beanbag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3714744" y="2428868"/>
            <a:ext cx="4972056" cy="369729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Beanbag(</a:t>
            </a:r>
            <a:r>
              <a:rPr lang="ja-JP" altLang="en-US" dirty="0" smtClean="0"/>
              <a:t>お手玉</a:t>
            </a:r>
            <a:r>
              <a:rPr lang="zh-CN" altLang="en-US" dirty="0" smtClean="0"/>
              <a:t>，沙包</a:t>
            </a:r>
            <a:r>
              <a:rPr lang="en-US" altLang="ja-JP" dirty="0" smtClean="0"/>
              <a:t>) is also a</a:t>
            </a:r>
            <a:r>
              <a:rPr kumimoji="1" lang="en-US" altLang="ja-JP" dirty="0" smtClean="0"/>
              <a:t> traditional Asian game for keeping several beanbags consistent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14620"/>
            <a:ext cx="28575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642910" y="5715016"/>
            <a:ext cx="225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The picture is </a:t>
            </a:r>
            <a:r>
              <a:rPr lang="en-US" altLang="ja-JP" sz="1400" dirty="0"/>
              <a:t>obtained from</a:t>
            </a:r>
            <a:br>
              <a:rPr lang="en-US" altLang="ja-JP" sz="1400" dirty="0"/>
            </a:br>
            <a:r>
              <a:rPr lang="en-US" altLang="ja-JP" sz="1400" dirty="0"/>
              <a:t> www.city.kodaira.tokyo.jp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596" y="1428736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000" dirty="0" smtClean="0"/>
              <a:t>A framework supporting synchronization in software engineering applications</a:t>
            </a:r>
            <a:endParaRPr lang="ja-JP" altLang="en-US" sz="3000" dirty="0" smtClean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 Overview of Beanbag </a:t>
            </a:r>
            <a:endParaRPr kumimoji="1" lang="ja-JP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859374" y="3227206"/>
            <a:ext cx="783799" cy="70186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000232" y="3429000"/>
            <a:ext cx="498781" cy="574249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5786" y="4143380"/>
            <a:ext cx="17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Application Data</a:t>
            </a:r>
            <a:endParaRPr kumimoji="1" lang="ja-JP" altLang="en-US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3857620" y="3357562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Synchronizer</a:t>
            </a:r>
            <a:endParaRPr lang="en-US" altLang="zh-CN" dirty="0"/>
          </a:p>
        </p:txBody>
      </p:sp>
      <p:sp>
        <p:nvSpPr>
          <p:cNvPr id="9" name="正方形/長方形 8"/>
          <p:cNvSpPr/>
          <p:nvPr/>
        </p:nvSpPr>
        <p:spPr>
          <a:xfrm>
            <a:off x="3214678" y="514351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214678" y="2143116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2"/>
            <a:endCxn id="8" idx="0"/>
          </p:cNvCxnSpPr>
          <p:nvPr/>
        </p:nvCxnSpPr>
        <p:spPr>
          <a:xfrm rot="16200000" flipH="1">
            <a:off x="3911198" y="2446727"/>
            <a:ext cx="928694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4"/>
            <a:endCxn id="9" idx="0"/>
          </p:cNvCxnSpPr>
          <p:nvPr/>
        </p:nvCxnSpPr>
        <p:spPr>
          <a:xfrm rot="5400000">
            <a:off x="3875480" y="4196959"/>
            <a:ext cx="1000132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6" idx="3"/>
          </p:cNvCxnSpPr>
          <p:nvPr/>
        </p:nvCxnSpPr>
        <p:spPr>
          <a:xfrm rot="10800000">
            <a:off x="2187275" y="4003250"/>
            <a:ext cx="1598908" cy="11402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714744" y="1214422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8" idx="2"/>
            <a:endCxn id="10" idx="0"/>
          </p:cNvCxnSpPr>
          <p:nvPr/>
        </p:nvCxnSpPr>
        <p:spPr>
          <a:xfrm rot="5400000">
            <a:off x="3718038" y="1794775"/>
            <a:ext cx="559362" cy="13732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7358082" y="3328988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8016" y="43576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Beanbag Program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30" idx="1"/>
            <a:endCxn id="8" idx="6"/>
          </p:cNvCxnSpPr>
          <p:nvPr/>
        </p:nvCxnSpPr>
        <p:spPr>
          <a:xfrm rot="10800000">
            <a:off x="5786446" y="3750472"/>
            <a:ext cx="1571636" cy="71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215074" y="3429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sp>
        <p:nvSpPr>
          <p:cNvPr id="19" name="スライド番号プレースホル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8" grpId="0"/>
      <p:bldP spid="30" grpId="0" animBg="1"/>
      <p:bldP spid="31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Features of Beanbag </a:t>
            </a:r>
            <a:endParaRPr kumimoji="1" lang="ja-JP" altLang="en-US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859374" y="3227206"/>
            <a:ext cx="783799" cy="70186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000232" y="3429000"/>
            <a:ext cx="498781" cy="574249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5786" y="4143380"/>
            <a:ext cx="17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Application Data</a:t>
            </a:r>
            <a:endParaRPr kumimoji="1" lang="ja-JP" altLang="en-US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3857620" y="3357562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mtClean="0"/>
              <a:t>Synchronizer</a:t>
            </a:r>
            <a:endParaRPr lang="en-US" altLang="zh-CN" dirty="0"/>
          </a:p>
        </p:txBody>
      </p:sp>
      <p:sp>
        <p:nvSpPr>
          <p:cNvPr id="9" name="正方形/長方形 8"/>
          <p:cNvSpPr/>
          <p:nvPr/>
        </p:nvSpPr>
        <p:spPr>
          <a:xfrm>
            <a:off x="3214678" y="514351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214678" y="2143116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2"/>
            <a:endCxn id="8" idx="0"/>
          </p:cNvCxnSpPr>
          <p:nvPr/>
        </p:nvCxnSpPr>
        <p:spPr>
          <a:xfrm rot="16200000" flipH="1">
            <a:off x="3911198" y="2446727"/>
            <a:ext cx="928694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4"/>
            <a:endCxn id="9" idx="0"/>
          </p:cNvCxnSpPr>
          <p:nvPr/>
        </p:nvCxnSpPr>
        <p:spPr>
          <a:xfrm rot="5400000">
            <a:off x="3875480" y="4196959"/>
            <a:ext cx="1000132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6" idx="3"/>
          </p:cNvCxnSpPr>
          <p:nvPr/>
        </p:nvCxnSpPr>
        <p:spPr>
          <a:xfrm rot="10800000">
            <a:off x="2187275" y="4003250"/>
            <a:ext cx="1598908" cy="11402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714744" y="1214422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8" idx="2"/>
            <a:endCxn id="10" idx="0"/>
          </p:cNvCxnSpPr>
          <p:nvPr/>
        </p:nvCxnSpPr>
        <p:spPr>
          <a:xfrm rot="5400000">
            <a:off x="3718038" y="1794775"/>
            <a:ext cx="559362" cy="13732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7358082" y="3328988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8016" y="4357694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Beanbag Program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30" idx="1"/>
            <a:endCxn id="8" idx="6"/>
          </p:cNvCxnSpPr>
          <p:nvPr/>
        </p:nvCxnSpPr>
        <p:spPr>
          <a:xfrm rot="10800000">
            <a:off x="5786446" y="3750472"/>
            <a:ext cx="1571636" cy="71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215074" y="3429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5791200" y="1752600"/>
            <a:ext cx="2819400" cy="1066800"/>
          </a:xfrm>
          <a:prstGeom prst="wedgeRoundRectCallout">
            <a:avLst>
              <a:gd name="adj1" fmla="val 11599"/>
              <a:gd name="adj2" fmla="val 973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Intra-relations and </a:t>
            </a:r>
            <a:r>
              <a:rPr lang="en-US" altLang="ja-JP" dirty="0" smtClean="0"/>
              <a:t>inter-relations are captured in a unified way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5791200" y="5105400"/>
            <a:ext cx="2819400" cy="1066800"/>
          </a:xfrm>
          <a:prstGeom prst="wedgeRoundRectCallout">
            <a:avLst>
              <a:gd name="adj1" fmla="val 19707"/>
              <a:gd name="adj2" fmla="val -1357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Allow fine control over synchronization behavior</a:t>
            </a:r>
            <a:endParaRPr kumimoji="1" lang="ja-JP" altLang="en-US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0" y="1524000"/>
            <a:ext cx="3429000" cy="1066800"/>
          </a:xfrm>
          <a:prstGeom prst="wedgeRoundRectCallout">
            <a:avLst>
              <a:gd name="adj1" fmla="val 86092"/>
              <a:gd name="adj2" fmla="val 1321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Operation-based Synchronization with no propagation direction imposed</a:t>
            </a:r>
            <a:endParaRPr kumimoji="1" lang="ja-JP" alt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 Program for the EJB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285720" y="1428736"/>
            <a:ext cx="607223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/>
              <a:t>main(</a:t>
            </a:r>
            <a:r>
              <a:rPr lang="en-US" altLang="ja-JP" sz="2000" dirty="0" err="1"/>
              <a:t>ejbs</a:t>
            </a:r>
            <a:r>
              <a:rPr lang="en-US" altLang="ja-JP" sz="2000" dirty="0"/>
              <a:t>, modules, </a:t>
            </a:r>
            <a:r>
              <a:rPr lang="en-US" altLang="ja-JP" sz="2000" dirty="0" err="1"/>
              <a:t>entitybeans</a:t>
            </a:r>
            <a:r>
              <a:rPr lang="en-US" altLang="ja-JP" sz="2000" dirty="0" smtClean="0"/>
              <a:t>) {</a:t>
            </a:r>
          </a:p>
          <a:p>
            <a:pPr>
              <a:buNone/>
            </a:pPr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containmentRefs</a:t>
            </a:r>
            <a:r>
              <a:rPr lang="en-US" altLang="ja-JP" sz="2000" dirty="0" smtClean="0"/>
              <a:t>&lt;</a:t>
            </a:r>
            <a:r>
              <a:rPr lang="en-US" altLang="ja-JP" sz="2000" dirty="0" err="1" smtClean="0"/>
              <a:t>attr</a:t>
            </a:r>
            <a:r>
              <a:rPr lang="en-US" altLang="ja-JP" sz="2000" dirty="0" smtClean="0"/>
              <a:t>="Module"&gt;(</a:t>
            </a:r>
            <a:r>
              <a:rPr lang="en-US" altLang="ja-JP" sz="2000" dirty="0" err="1" smtClean="0"/>
              <a:t>ejbs</a:t>
            </a:r>
            <a:r>
              <a:rPr lang="en-US" altLang="ja-JP" sz="2000" dirty="0" smtClean="0"/>
              <a:t>, modules);</a:t>
            </a:r>
          </a:p>
          <a:p>
            <a:pPr>
              <a:buNone/>
            </a:pPr>
            <a:r>
              <a:rPr lang="en-US" altLang="ja-JP" sz="2000" dirty="0" smtClean="0"/>
              <a:t>  for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] in 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ejbs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entitybeans</a:t>
            </a:r>
            <a:r>
              <a:rPr lang="en-US" altLang="ja-JP" sz="2000" dirty="0" smtClean="0"/>
              <a:t>] 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</a:t>
            </a:r>
            <a:r>
              <a:rPr lang="en-US" altLang="ja-JP" sz="2000" dirty="0" smtClean="0"/>
              <a:t> persistent(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, modules) |</a:t>
            </a:r>
          </a:p>
          <a:p>
            <a:pPr>
              <a:buNone/>
            </a:pPr>
            <a:r>
              <a:rPr lang="en-US" altLang="ja-JP" sz="2000" dirty="0"/>
              <a:t>   </a:t>
            </a:r>
            <a:r>
              <a:rPr lang="en-US" altLang="ja-JP" sz="2000" dirty="0" err="1" smtClean="0"/>
              <a:t>nonPersistent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) |</a:t>
            </a:r>
          </a:p>
          <a:p>
            <a:pPr>
              <a:buNone/>
            </a:pPr>
            <a:r>
              <a:rPr lang="en-US" altLang="ja-JP" sz="2000" dirty="0"/>
              <a:t>   </a:t>
            </a:r>
            <a:r>
              <a:rPr lang="en-US" altLang="ja-JP" sz="2000" dirty="0" smtClean="0"/>
              <a:t>{</a:t>
            </a:r>
            <a:r>
              <a:rPr lang="en-US" altLang="ja-JP" sz="2000" dirty="0" err="1" smtClean="0"/>
              <a:t>ejb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null; </a:t>
            </a:r>
            <a:r>
              <a:rPr lang="en-US" altLang="ja-JP" sz="2000" dirty="0" err="1" smtClean="0"/>
              <a:t>entitybean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null}</a:t>
            </a:r>
          </a:p>
          <a:p>
            <a:pPr>
              <a:buNone/>
            </a:pPr>
            <a:r>
              <a:rPr lang="en-US" altLang="ja-JP" sz="2000" dirty="0" smtClean="0"/>
              <a:t>  }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886" y="3786190"/>
            <a:ext cx="526922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Beanbag Program </a:t>
            </a:r>
            <a:r>
              <a:rPr lang="en-US" altLang="ja-JP" dirty="0"/>
              <a:t>for the EJB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142984"/>
            <a:ext cx="5429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persistent(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, modules) </a:t>
            </a:r>
            <a:r>
              <a:rPr lang="en-US" altLang="ja-JP" sz="2000" dirty="0" smtClean="0"/>
              <a:t>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moduleRef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moduleName</a:t>
            </a:r>
            <a:r>
              <a:rPr lang="en-US" altLang="ja-JP" sz="2000" dirty="0" smtClean="0"/>
              <a:t>, module;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."Persistent" = true;</a:t>
            </a:r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."</a:t>
            </a:r>
            <a:r>
              <a:rPr lang="en-US" altLang="ja-JP" sz="2000" dirty="0" err="1"/>
              <a:t>EJBName</a:t>
            </a:r>
            <a:r>
              <a:rPr lang="en-US" altLang="ja-JP" sz="2000" dirty="0"/>
              <a:t>" = 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."Name";</a:t>
            </a:r>
          </a:p>
          <a:p>
            <a:pPr>
              <a:buNone/>
            </a:pPr>
            <a:r>
              <a:rPr lang="en-US" altLang="ja-JP" sz="2000" dirty="0" smtClean="0"/>
              <a:t>       </a:t>
            </a:r>
            <a:r>
              <a:rPr lang="en-US" altLang="ja-JP" sz="2000" dirty="0" err="1" smtClean="0"/>
              <a:t>moduleRef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ejb</a:t>
            </a:r>
            <a:r>
              <a:rPr lang="en-US" altLang="ja-JP" sz="2000" dirty="0" smtClean="0"/>
              <a:t>."Module";</a:t>
            </a:r>
          </a:p>
          <a:p>
            <a:pPr>
              <a:buNone/>
            </a:pPr>
            <a:r>
              <a:rPr lang="en-US" altLang="ja-JP" sz="2000" dirty="0" smtClean="0"/>
              <a:t>       !</a:t>
            </a:r>
            <a:r>
              <a:rPr lang="en-US" altLang="ja-JP" sz="2000" dirty="0" err="1" smtClean="0"/>
              <a:t>modules.moduleRef</a:t>
            </a:r>
            <a:r>
              <a:rPr lang="en-US" altLang="ja-JP" sz="2000" dirty="0" smtClean="0"/>
              <a:t> = module;</a:t>
            </a:r>
          </a:p>
          <a:p>
            <a:pPr>
              <a:buNone/>
            </a:pPr>
            <a:r>
              <a:rPr lang="en-US" altLang="ja-JP" sz="2000" dirty="0" smtClean="0"/>
              <a:t>      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."</a:t>
            </a:r>
            <a:r>
              <a:rPr lang="en-US" altLang="ja-JP" sz="2000" dirty="0" err="1"/>
              <a:t>ModuleName</a:t>
            </a:r>
            <a:r>
              <a:rPr lang="en-US" altLang="ja-JP" sz="2000" dirty="0"/>
              <a:t>" = </a:t>
            </a:r>
            <a:r>
              <a:rPr lang="en-US" altLang="ja-JP" sz="2000" dirty="0" smtClean="0"/>
              <a:t>module.”Name”;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 smtClean="0"/>
              <a:t>}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 err="1" smtClean="0"/>
              <a:t>nonPersistent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 smtClean="0"/>
              <a:t>){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."Persistent" = false;</a:t>
            </a:r>
          </a:p>
          <a:p>
            <a:pPr>
              <a:buNone/>
            </a:pPr>
            <a:r>
              <a:rPr lang="en-US" altLang="ja-JP" sz="2000" dirty="0"/>
              <a:t>      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 = null;</a:t>
            </a:r>
          </a:p>
          <a:p>
            <a:pPr>
              <a:buNone/>
            </a:pP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526922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8292511" cy="404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500034" y="3143248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ひし形 7"/>
          <p:cNvSpPr/>
          <p:nvPr/>
        </p:nvSpPr>
        <p:spPr>
          <a:xfrm>
            <a:off x="1714480" y="3929066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78632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500034" y="228599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214942" y="2357430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86380" y="3786190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1357298"/>
            <a:ext cx="437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Assign a unique id for each object</a:t>
            </a:r>
            <a:endParaRPr kumimoji="1" lang="ja-JP" altLang="en-US" sz="2400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111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9" y="1643050"/>
            <a:ext cx="8286808" cy="4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428596" y="300037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429132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428596" y="2143116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143504" y="2214554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14942" y="3643314"/>
            <a:ext cx="642500" cy="5447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1071546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Describing attribute modification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2071670" y="4000504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428860" y="350043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1428728" y="3786190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28596" y="5786454"/>
            <a:ext cx="49292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{2-&gt;{“Name”-&gt;!”User”}}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15589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38575"/>
            <a:ext cx="8292511" cy="404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428596" y="289589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32465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428596" y="2038641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143504" y="211007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14942" y="353883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967071"/>
            <a:ext cx="25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Describing deletion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1157262" y="2085960"/>
            <a:ext cx="1600193" cy="6286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ひし形 7"/>
          <p:cNvSpPr/>
          <p:nvPr/>
        </p:nvSpPr>
        <p:spPr>
          <a:xfrm>
            <a:off x="1428728" y="3681715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928662" y="2143116"/>
            <a:ext cx="1828793" cy="6000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8596" y="5786454"/>
            <a:ext cx="278608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void</a:t>
            </a:r>
          </a:p>
          <a:p>
            <a:r>
              <a:rPr lang="en-US" altLang="ja-JP" dirty="0" smtClean="0"/>
              <a:t>modules:        {4-&gt;!null}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15589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Describing Updates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38575"/>
            <a:ext cx="8292511" cy="404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ひし形 6"/>
          <p:cNvSpPr/>
          <p:nvPr/>
        </p:nvSpPr>
        <p:spPr>
          <a:xfrm>
            <a:off x="428596" y="289589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ひし形 8"/>
          <p:cNvSpPr/>
          <p:nvPr/>
        </p:nvSpPr>
        <p:spPr>
          <a:xfrm>
            <a:off x="1857356" y="4324657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" name="ひし形 9"/>
          <p:cNvSpPr/>
          <p:nvPr/>
        </p:nvSpPr>
        <p:spPr>
          <a:xfrm>
            <a:off x="428596" y="2038641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143504" y="211007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ひし形 11"/>
          <p:cNvSpPr/>
          <p:nvPr/>
        </p:nvSpPr>
        <p:spPr>
          <a:xfrm>
            <a:off x="5214942" y="3538839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0034" y="967071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Describing Insertion</a:t>
            </a:r>
            <a:endParaRPr kumimoji="1" lang="ja-JP" altLang="en-US" sz="2400" dirty="0"/>
          </a:p>
        </p:txBody>
      </p:sp>
      <p:sp>
        <p:nvSpPr>
          <p:cNvPr id="8" name="ひし形 7"/>
          <p:cNvSpPr/>
          <p:nvPr/>
        </p:nvSpPr>
        <p:spPr>
          <a:xfrm>
            <a:off x="1428728" y="3681715"/>
            <a:ext cx="642942" cy="5715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grpSp>
        <p:nvGrpSpPr>
          <p:cNvPr id="3" name="グループ化 17"/>
          <p:cNvGrpSpPr/>
          <p:nvPr/>
        </p:nvGrpSpPr>
        <p:grpSpPr>
          <a:xfrm>
            <a:off x="428596" y="4038905"/>
            <a:ext cx="2500330" cy="1071570"/>
            <a:chOff x="214282" y="4572008"/>
            <a:chExt cx="2500330" cy="1071570"/>
          </a:xfrm>
        </p:grpSpPr>
        <p:sp>
          <p:nvSpPr>
            <p:cNvPr id="16" name="正方形/長方形 15"/>
            <p:cNvSpPr/>
            <p:nvPr/>
          </p:nvSpPr>
          <p:spPr>
            <a:xfrm>
              <a:off x="500034" y="4929198"/>
              <a:ext cx="2214578" cy="714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AccessRight</a:t>
              </a:r>
              <a:r>
                <a:rPr kumimoji="1" lang="en-US" altLang="ja-JP" dirty="0" smtClean="0"/>
                <a:t> : EJB</a:t>
              </a:r>
            </a:p>
            <a:p>
              <a:pPr algn="ctr"/>
              <a:r>
                <a:rPr lang="en-US" altLang="ja-JP" dirty="0" smtClean="0"/>
                <a:t>Persistent = true</a:t>
              </a:r>
              <a:endParaRPr kumimoji="1" lang="ja-JP" altLang="en-US" dirty="0"/>
            </a:p>
          </p:txBody>
        </p:sp>
        <p:sp>
          <p:nvSpPr>
            <p:cNvPr id="17" name="ひし形 16"/>
            <p:cNvSpPr/>
            <p:nvPr/>
          </p:nvSpPr>
          <p:spPr>
            <a:xfrm>
              <a:off x="214282" y="4572008"/>
              <a:ext cx="642942" cy="571504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7</a:t>
              </a:r>
              <a:endParaRPr kumimoji="1" lang="ja-JP" altLang="en-US" dirty="0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 rot="16200000" flipV="1">
            <a:off x="946523" y="3520980"/>
            <a:ext cx="1714510" cy="35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28596" y="5786454"/>
            <a:ext cx="678661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{7-&gt;{“Name”-&gt;!”</a:t>
            </a:r>
            <a:r>
              <a:rPr lang="en-US" altLang="ja-JP" dirty="0" err="1" smtClean="0"/>
              <a:t>AccessRight”,“Persistent</a:t>
            </a:r>
            <a:r>
              <a:rPr lang="en-US" altLang="ja-JP" dirty="0" smtClean="0"/>
              <a:t>”-&gt;!true}}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 Update Propagation of EJB Tool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4929222" cy="240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1428728" y="4286256"/>
            <a:ext cx="642942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714480" y="3857628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5786446" y="3643314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Synchronizer</a:t>
            </a:r>
            <a:endParaRPr lang="en-US" altLang="zh-CN" dirty="0"/>
          </a:p>
        </p:txBody>
      </p:sp>
      <p:cxnSp>
        <p:nvCxnSpPr>
          <p:cNvPr id="10" name="直線矢印コネクタ 9"/>
          <p:cNvCxnSpPr>
            <a:stCxn id="14" idx="2"/>
            <a:endCxn id="8" idx="0"/>
          </p:cNvCxnSpPr>
          <p:nvPr/>
        </p:nvCxnSpPr>
        <p:spPr>
          <a:xfrm rot="16200000" flipH="1">
            <a:off x="5161363" y="2053818"/>
            <a:ext cx="1285884" cy="1893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4"/>
            <a:endCxn id="16" idx="0"/>
          </p:cNvCxnSpPr>
          <p:nvPr/>
        </p:nvCxnSpPr>
        <p:spPr>
          <a:xfrm rot="5400000">
            <a:off x="5464975" y="4214818"/>
            <a:ext cx="1071570" cy="15001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857488" y="1571612"/>
            <a:ext cx="400052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{2-&gt;{“Name”-&gt;!”User”}}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void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786050" y="5500702"/>
            <a:ext cx="49292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/>
              <a:t>ejbs</a:t>
            </a:r>
            <a:r>
              <a:rPr lang="en-US" altLang="ja-JP" dirty="0" smtClean="0"/>
              <a:t>:                {2-&gt;{“Name”-&gt;!”User”}}</a:t>
            </a:r>
          </a:p>
          <a:p>
            <a:r>
              <a:rPr lang="en-US" altLang="ja-JP" dirty="0" smtClean="0"/>
              <a:t>modules:        void</a:t>
            </a:r>
          </a:p>
          <a:p>
            <a:r>
              <a:rPr lang="en-US" altLang="ja-JP" dirty="0" err="1" smtClean="0"/>
              <a:t>entityBeans</a:t>
            </a:r>
            <a:r>
              <a:rPr lang="en-US" altLang="ja-JP" dirty="0" smtClean="0"/>
              <a:t>:  {5-&gt;{“Name”-&gt;!”User”}}</a:t>
            </a:r>
            <a:endParaRPr lang="ja-JP" altLang="en-US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858148" y="2143116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29520" y="1643050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EJB Program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0" idx="1"/>
            <a:endCxn id="8" idx="7"/>
          </p:cNvCxnSpPr>
          <p:nvPr/>
        </p:nvCxnSpPr>
        <p:spPr>
          <a:xfrm rot="10800000" flipV="1">
            <a:off x="7432802" y="2571744"/>
            <a:ext cx="425346" cy="118665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643834" y="32146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3786182" y="3357562"/>
            <a:ext cx="642942" cy="714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071934" y="2928934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User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ひし形 17"/>
          <p:cNvSpPr/>
          <p:nvPr/>
        </p:nvSpPr>
        <p:spPr>
          <a:xfrm>
            <a:off x="533440" y="3751777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ひし形 18"/>
          <p:cNvSpPr/>
          <p:nvPr/>
        </p:nvSpPr>
        <p:spPr>
          <a:xfrm>
            <a:off x="1301784" y="4687197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4" name="ひし形 23"/>
          <p:cNvSpPr/>
          <p:nvPr/>
        </p:nvSpPr>
        <p:spPr>
          <a:xfrm>
            <a:off x="500034" y="3214686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7" name="ひし形 26"/>
          <p:cNvSpPr/>
          <p:nvPr/>
        </p:nvSpPr>
        <p:spPr>
          <a:xfrm>
            <a:off x="1268378" y="4172961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8" name="ひし形 27"/>
          <p:cNvSpPr/>
          <p:nvPr/>
        </p:nvSpPr>
        <p:spPr>
          <a:xfrm>
            <a:off x="4575598" y="3281618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9" name="ひし形 28"/>
          <p:cNvSpPr/>
          <p:nvPr/>
        </p:nvSpPr>
        <p:spPr>
          <a:xfrm>
            <a:off x="4842848" y="4151738"/>
            <a:ext cx="300656" cy="313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0" name="スライド番号プレースホル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Example: An EJB Modeling Tool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en-US" altLang="ja-JP" dirty="0" smtClean="0"/>
              <a:t>Enterprise JavaBeans)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55072" y="200024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2428860" y="4214818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9888900">
            <a:off x="3364315" y="3326310"/>
            <a:ext cx="2915438" cy="469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000760" y="2643182"/>
            <a:ext cx="1071570" cy="1428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786050" y="3714752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72264" y="2273850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PersonEJB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6357950" y="4429132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00892" y="414338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SignModule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12024915">
            <a:off x="1924819" y="3485802"/>
            <a:ext cx="4129816" cy="3864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928662" y="2571744"/>
            <a:ext cx="1071570" cy="1428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571604" y="22859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SignModule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6500826" y="3000372"/>
            <a:ext cx="1071570" cy="1428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143768" y="27146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SignModule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 rot="16856201" flipV="1">
            <a:off x="6350562" y="3567778"/>
            <a:ext cx="1166307" cy="3653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スライド番号プレースホル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9" grpId="1"/>
      <p:bldP spid="10" grpId="0"/>
      <p:bldP spid="10" grpId="1"/>
      <p:bldP spid="12" grpId="0"/>
      <p:bldP spid="13" grpId="0" animBg="1"/>
      <p:bldP spid="15" grpId="0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Review: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2590800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3530676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27"/>
          <p:cNvGrpSpPr/>
          <p:nvPr/>
        </p:nvGrpSpPr>
        <p:grpSpPr>
          <a:xfrm>
            <a:off x="1981200" y="4191000"/>
            <a:ext cx="1828800" cy="609600"/>
            <a:chOff x="5410200" y="2590800"/>
            <a:chExt cx="2438400" cy="914400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Review: Multiple Choices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77" y="2024064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グループ化 26"/>
          <p:cNvGrpSpPr/>
          <p:nvPr/>
        </p:nvGrpSpPr>
        <p:grpSpPr>
          <a:xfrm>
            <a:off x="5410200" y="2590800"/>
            <a:ext cx="2438400" cy="914400"/>
            <a:chOff x="5410200" y="2590800"/>
            <a:chExt cx="2438400" cy="9144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5410200" y="2590800"/>
              <a:ext cx="2362200" cy="914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5410200" y="2667000"/>
              <a:ext cx="2438400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右矢印 25"/>
          <p:cNvSpPr/>
          <p:nvPr/>
        </p:nvSpPr>
        <p:spPr>
          <a:xfrm rot="8758939">
            <a:off x="3547521" y="3530676"/>
            <a:ext cx="1862801" cy="4487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00400" y="4462046"/>
            <a:ext cx="609600" cy="33855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solidFill>
                  <a:srgbClr val="FF0000"/>
                </a:solidFill>
              </a:rPr>
              <a:t>false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 Program for the EJB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285720" y="1428736"/>
            <a:ext cx="607223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000" dirty="0"/>
              <a:t>main(</a:t>
            </a:r>
            <a:r>
              <a:rPr lang="en-US" altLang="ja-JP" sz="2000" dirty="0" err="1"/>
              <a:t>ejbs</a:t>
            </a:r>
            <a:r>
              <a:rPr lang="en-US" altLang="ja-JP" sz="2000" dirty="0"/>
              <a:t>, modules, </a:t>
            </a:r>
            <a:r>
              <a:rPr lang="en-US" altLang="ja-JP" sz="2000" dirty="0" err="1"/>
              <a:t>entitybeans</a:t>
            </a:r>
            <a:r>
              <a:rPr lang="en-US" altLang="ja-JP" sz="2000" dirty="0" smtClean="0"/>
              <a:t>) {</a:t>
            </a:r>
          </a:p>
          <a:p>
            <a:pPr>
              <a:buNone/>
            </a:pPr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containmentRefs</a:t>
            </a:r>
            <a:r>
              <a:rPr lang="en-US" altLang="ja-JP" sz="2000" dirty="0" smtClean="0"/>
              <a:t>&lt;</a:t>
            </a:r>
            <a:r>
              <a:rPr lang="en-US" altLang="ja-JP" sz="2000" dirty="0" err="1" smtClean="0"/>
              <a:t>attr</a:t>
            </a:r>
            <a:r>
              <a:rPr lang="en-US" altLang="ja-JP" sz="2000" dirty="0" smtClean="0"/>
              <a:t>="Module"&gt;(</a:t>
            </a:r>
            <a:r>
              <a:rPr lang="en-US" altLang="ja-JP" sz="2000" dirty="0" err="1" smtClean="0"/>
              <a:t>ejbs</a:t>
            </a:r>
            <a:r>
              <a:rPr lang="en-US" altLang="ja-JP" sz="2000" dirty="0" smtClean="0"/>
              <a:t>, modules);</a:t>
            </a:r>
          </a:p>
          <a:p>
            <a:pPr>
              <a:buNone/>
            </a:pPr>
            <a:r>
              <a:rPr lang="en-US" altLang="ja-JP" sz="2000" dirty="0" smtClean="0"/>
              <a:t>  for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] in 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ejbs</a:t>
            </a:r>
            <a:r>
              <a:rPr lang="en-US" altLang="ja-JP" sz="2000" dirty="0"/>
              <a:t>, </a:t>
            </a:r>
            <a:r>
              <a:rPr lang="en-US" altLang="ja-JP" sz="2000" dirty="0" err="1" smtClean="0"/>
              <a:t>entitybeans</a:t>
            </a:r>
            <a:r>
              <a:rPr lang="en-US" altLang="ja-JP" sz="2000" dirty="0" smtClean="0"/>
              <a:t>] {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  </a:t>
            </a:r>
            <a:r>
              <a:rPr lang="en-US" altLang="ja-JP" sz="2000" dirty="0" smtClean="0"/>
              <a:t> persistent(</a:t>
            </a:r>
            <a:r>
              <a:rPr lang="en-US" altLang="ja-JP" sz="2000" dirty="0" err="1" smtClean="0"/>
              <a:t>ejb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entitybean</a:t>
            </a:r>
            <a:r>
              <a:rPr lang="en-US" altLang="ja-JP" sz="2000" dirty="0"/>
              <a:t>, modules) |</a:t>
            </a:r>
          </a:p>
          <a:p>
            <a:pPr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  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nonPersistent</a:t>
            </a:r>
            <a:r>
              <a:rPr lang="en-US" altLang="ja-JP" sz="2000" dirty="0" smtClean="0">
                <a:solidFill>
                  <a:srgbClr val="FF0000"/>
                </a:solidFill>
              </a:rPr>
              <a:t>(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ejb</a:t>
            </a:r>
            <a:r>
              <a:rPr lang="en-US" altLang="ja-JP" sz="2000" dirty="0">
                <a:solidFill>
                  <a:srgbClr val="FF0000"/>
                </a:solidFill>
              </a:rPr>
              <a:t>, </a:t>
            </a:r>
            <a:r>
              <a:rPr lang="en-US" altLang="ja-JP" sz="2000" dirty="0" err="1">
                <a:solidFill>
                  <a:srgbClr val="FF0000"/>
                </a:solidFill>
              </a:rPr>
              <a:t>entitybean</a:t>
            </a:r>
            <a:r>
              <a:rPr lang="en-US" altLang="ja-JP" sz="2000" dirty="0">
                <a:solidFill>
                  <a:srgbClr val="FF0000"/>
                </a:solidFill>
              </a:rPr>
              <a:t>) |</a:t>
            </a:r>
          </a:p>
          <a:p>
            <a:pPr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   </a:t>
            </a:r>
            <a:r>
              <a:rPr lang="en-US" altLang="ja-JP" sz="2000" dirty="0" smtClean="0">
                <a:solidFill>
                  <a:srgbClr val="FF0000"/>
                </a:solidFill>
              </a:rPr>
              <a:t>{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ejb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= null;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entitybean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</a:rPr>
              <a:t>null}</a:t>
            </a:r>
          </a:p>
          <a:p>
            <a:pPr>
              <a:buNone/>
            </a:pPr>
            <a:r>
              <a:rPr lang="en-US" altLang="ja-JP" sz="2000" dirty="0" smtClean="0"/>
              <a:t>  }</a:t>
            </a:r>
            <a:endParaRPr lang="en-US" altLang="ja-JP" sz="2000" dirty="0"/>
          </a:p>
          <a:p>
            <a:pPr>
              <a:buNone/>
            </a:pPr>
            <a:r>
              <a:rPr lang="en-US" altLang="ja-JP" sz="2000" dirty="0"/>
              <a:t>}</a:t>
            </a:r>
          </a:p>
        </p:txBody>
      </p:sp>
      <p:sp>
        <p:nvSpPr>
          <p:cNvPr id="5" name="コンテンツ プレースホルダ 11"/>
          <p:cNvSpPr txBox="1">
            <a:spLocks/>
          </p:cNvSpPr>
          <p:nvPr/>
        </p:nvSpPr>
        <p:spPr>
          <a:xfrm>
            <a:off x="3605170" y="3657600"/>
            <a:ext cx="6072230" cy="340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modules,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containmentRefs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="Module"&gt;(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modules);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[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in [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persistent(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modules) 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 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entitybean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null} |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  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nonPersistent</a:t>
            </a:r>
            <a:r>
              <a:rPr lang="en-US" altLang="ja-JP" sz="2000" dirty="0" smtClean="0">
                <a:solidFill>
                  <a:srgbClr val="FF0000"/>
                </a:solidFill>
              </a:rPr>
              <a:t>(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ejb</a:t>
            </a:r>
            <a:r>
              <a:rPr lang="en-US" altLang="ja-JP" sz="2000" dirty="0" smtClean="0">
                <a:solidFill>
                  <a:srgbClr val="FF0000"/>
                </a:solidFill>
              </a:rPr>
              <a:t>,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entitybean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右矢印 5"/>
          <p:cNvSpPr/>
          <p:nvPr/>
        </p:nvSpPr>
        <p:spPr>
          <a:xfrm rot="3009520">
            <a:off x="4704522" y="2758957"/>
            <a:ext cx="914400" cy="5746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How we compile a Beanbag program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24" y="3571876"/>
            <a:ext cx="7829576" cy="25542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en-US" altLang="ja-JP" dirty="0" smtClean="0"/>
              <a:t>Consider an example:</a:t>
            </a:r>
          </a:p>
          <a:p>
            <a:pPr lvl="1">
              <a:buNone/>
            </a:pPr>
            <a:r>
              <a:rPr lang="en-US" altLang="ja-JP" dirty="0" smtClean="0"/>
              <a:t>{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c;</a:t>
            </a:r>
          </a:p>
          <a:p>
            <a:pPr lvl="1">
              <a:buNone/>
            </a:pPr>
            <a:r>
              <a:rPr kumimoji="1" lang="en-US" altLang="ja-JP" dirty="0" smtClean="0"/>
              <a:t>  c=a.”Name”;</a:t>
            </a:r>
          </a:p>
          <a:p>
            <a:pPr lvl="1">
              <a:buNone/>
            </a:pPr>
            <a:r>
              <a:rPr lang="en-US" altLang="ja-JP" dirty="0" smtClean="0"/>
              <a:t>  c=b.”Name”;</a:t>
            </a:r>
          </a:p>
          <a:p>
            <a:pPr lvl="1">
              <a:buNone/>
            </a:pPr>
            <a:r>
              <a:rPr kumimoji="1" lang="en-US" altLang="ja-JP" dirty="0" smtClean="0"/>
              <a:t>}</a:t>
            </a:r>
          </a:p>
          <a:p>
            <a:pPr lvl="1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928662" y="1357298"/>
          <a:ext cx="7286676" cy="20116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43338"/>
                <a:gridCol w="3643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B</a:t>
                      </a:r>
                      <a:r>
                        <a:rPr kumimoji="1" lang="en-US" altLang="ja-JP" sz="2400" dirty="0" smtClean="0"/>
                        <a:t>asic relations </a:t>
                      </a:r>
                    </a:p>
                    <a:p>
                      <a:r>
                        <a:rPr kumimoji="1" lang="en-US" altLang="ja-JP" sz="2400" dirty="0" smtClean="0"/>
                        <a:t>(like a=b, </a:t>
                      </a:r>
                      <a:r>
                        <a:rPr kumimoji="1" lang="en-US" altLang="ja-JP" sz="2400" dirty="0" err="1" smtClean="0"/>
                        <a:t>a.”name</a:t>
                      </a:r>
                      <a:r>
                        <a:rPr kumimoji="1" lang="en-US" altLang="ja-JP" sz="2400" dirty="0" smtClean="0"/>
                        <a:t>”=b) 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kumimoji="1" lang="en-US" altLang="ja-JP" sz="2400" dirty="0" smtClean="0"/>
                        <a:t>Primitive synchronizers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Gluing constructs </a:t>
                      </a:r>
                    </a:p>
                    <a:p>
                      <a:r>
                        <a:rPr lang="en-US" altLang="ja-JP" sz="2400" dirty="0" smtClean="0"/>
                        <a:t>(like conjunction “;”) 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lang="en-US" altLang="ja-JP" sz="2400" dirty="0" smtClean="0"/>
                        <a:t>gluing their inner synchronizers into a bigger synchronizer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4143372" y="1643050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143372" y="264318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c=a.“Name”</a:t>
            </a:r>
            <a:endParaRPr kumimoji="1" lang="ja-JP" altLang="en-US" dirty="0"/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3500430" y="3071810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c=a.“Name”</a:t>
            </a:r>
            <a:endParaRPr lang="en-US" altLang="zh-CN" dirty="0"/>
          </a:p>
        </p:txBody>
      </p:sp>
      <p:sp>
        <p:nvSpPr>
          <p:cNvPr id="10" name="正方形/長方形 9"/>
          <p:cNvSpPr/>
          <p:nvPr/>
        </p:nvSpPr>
        <p:spPr>
          <a:xfrm>
            <a:off x="3100378" y="2071678"/>
            <a:ext cx="271464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 {“Persistent”-&gt;!true}</a:t>
            </a:r>
          </a:p>
          <a:p>
            <a:pPr algn="ctr"/>
            <a:r>
              <a:rPr kumimoji="1" lang="en-US" altLang="ja-JP" dirty="0" smtClean="0"/>
              <a:t>c:  !”X”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2"/>
            <a:endCxn id="9" idx="0"/>
          </p:cNvCxnSpPr>
          <p:nvPr/>
        </p:nvCxnSpPr>
        <p:spPr>
          <a:xfrm rot="16200000" flipH="1">
            <a:off x="4246957" y="2853924"/>
            <a:ext cx="428628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571736" y="4357694"/>
            <a:ext cx="37862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{“Persistent”-&gt;!true, “Name”-&gt;!”X”}</a:t>
            </a:r>
          </a:p>
          <a:p>
            <a:pPr algn="ctr"/>
            <a:r>
              <a:rPr lang="en-US" altLang="ja-JP" dirty="0" smtClean="0"/>
              <a:t>c: !”X”</a:t>
            </a:r>
          </a:p>
        </p:txBody>
      </p:sp>
      <p:cxnSp>
        <p:nvCxnSpPr>
          <p:cNvPr id="13" name="直線矢印コネクタ 12"/>
          <p:cNvCxnSpPr>
            <a:stCxn id="9" idx="4"/>
            <a:endCxn id="12" idx="0"/>
          </p:cNvCxnSpPr>
          <p:nvPr/>
        </p:nvCxnSpPr>
        <p:spPr>
          <a:xfrm rot="5400000">
            <a:off x="4214810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c=a.“Name”</a:t>
            </a:r>
            <a:endParaRPr kumimoji="1" lang="ja-JP" altLang="en-US" dirty="0"/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3500430" y="3071810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c=a.“Name”</a:t>
            </a:r>
            <a:endParaRPr lang="en-US" altLang="zh-CN" dirty="0"/>
          </a:p>
        </p:txBody>
      </p:sp>
      <p:sp>
        <p:nvSpPr>
          <p:cNvPr id="10" name="正方形/長方形 9"/>
          <p:cNvSpPr/>
          <p:nvPr/>
        </p:nvSpPr>
        <p:spPr>
          <a:xfrm>
            <a:off x="3100378" y="2071678"/>
            <a:ext cx="271464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 {“Name”-&gt;!”Y”}</a:t>
            </a:r>
          </a:p>
          <a:p>
            <a:pPr algn="ctr"/>
            <a:r>
              <a:rPr kumimoji="1" lang="en-US" altLang="ja-JP" dirty="0" smtClean="0"/>
              <a:t>c:  !”X”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2"/>
            <a:endCxn id="9" idx="0"/>
          </p:cNvCxnSpPr>
          <p:nvPr/>
        </p:nvCxnSpPr>
        <p:spPr>
          <a:xfrm rot="16200000" flipH="1">
            <a:off x="4246957" y="2853924"/>
            <a:ext cx="428628" cy="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428992" y="4357694"/>
            <a:ext cx="207170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Failure!</a:t>
            </a:r>
          </a:p>
        </p:txBody>
      </p:sp>
      <p:cxnSp>
        <p:nvCxnSpPr>
          <p:cNvPr id="13" name="直線矢印コネクタ 12"/>
          <p:cNvCxnSpPr>
            <a:stCxn id="9" idx="4"/>
            <a:endCxn id="12" idx="0"/>
          </p:cNvCxnSpPr>
          <p:nvPr/>
        </p:nvCxnSpPr>
        <p:spPr>
          <a:xfrm rot="5400000">
            <a:off x="4214810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>
            <a:stCxn id="4" idx="7"/>
          </p:cNvCxnSpPr>
          <p:nvPr/>
        </p:nvCxnSpPr>
        <p:spPr>
          <a:xfrm rot="5400000" flipH="1" flipV="1">
            <a:off x="2145375" y="2348999"/>
            <a:ext cx="1703814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" idx="5"/>
          </p:cNvCxnSpPr>
          <p:nvPr/>
        </p:nvCxnSpPr>
        <p:spPr>
          <a:xfrm rot="16200000" flipH="1">
            <a:off x="1988211" y="4917177"/>
            <a:ext cx="2018142" cy="86342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Conjunction</a:t>
            </a:r>
            <a:endParaRPr kumimoji="1" lang="ja-JP" altLang="en-US" dirty="0"/>
          </a:p>
        </p:txBody>
      </p:sp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614336" y="3486150"/>
            <a:ext cx="2286016" cy="1000132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{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c; </a:t>
            </a:r>
          </a:p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a.”name</a:t>
            </a:r>
            <a:r>
              <a:rPr lang="en-US" altLang="ja-JP" dirty="0" smtClean="0"/>
              <a:t>”; </a:t>
            </a:r>
          </a:p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b.”name</a:t>
            </a:r>
            <a:r>
              <a:rPr lang="en-US" altLang="ja-JP" dirty="0" smtClean="0"/>
              <a:t>”}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1472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a: void</a:t>
            </a:r>
          </a:p>
          <a:p>
            <a:pPr algn="ctr"/>
            <a:r>
              <a:rPr lang="en-US" altLang="ja-JP" dirty="0" smtClean="0"/>
              <a:t>b: </a:t>
            </a:r>
            <a:r>
              <a:rPr lang="en-US" altLang="ja-JP" dirty="0"/>
              <a:t>{“name”-&gt;!”x”}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5" idx="2"/>
            <a:endCxn id="4" idx="0"/>
          </p:cNvCxnSpPr>
          <p:nvPr/>
        </p:nvCxnSpPr>
        <p:spPr>
          <a:xfrm rot="16200000" flipH="1">
            <a:off x="1546601" y="3275407"/>
            <a:ext cx="4143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71472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a: {“name”-&gt;!”x”}</a:t>
            </a:r>
          </a:p>
          <a:p>
            <a:pPr algn="ctr"/>
            <a:r>
              <a:rPr lang="en-US" altLang="ja-JP" dirty="0" smtClean="0"/>
              <a:t>b: {“name”-&gt;!”x”}</a:t>
            </a:r>
          </a:p>
        </p:txBody>
      </p:sp>
      <p:cxnSp>
        <p:nvCxnSpPr>
          <p:cNvPr id="8" name="直線矢印コネクタ 7"/>
          <p:cNvCxnSpPr>
            <a:stCxn id="4" idx="4"/>
            <a:endCxn id="7" idx="0"/>
          </p:cNvCxnSpPr>
          <p:nvPr/>
        </p:nvCxnSpPr>
        <p:spPr>
          <a:xfrm rot="5400000">
            <a:off x="1603752" y="4632730"/>
            <a:ext cx="300040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786182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b.”name</a:t>
            </a:r>
            <a:r>
              <a:rPr lang="en-US" altLang="ja-JP" dirty="0" smtClean="0"/>
              <a:t>”</a:t>
            </a:r>
            <a:endParaRPr lang="en-US" altLang="zh-CN" dirty="0"/>
          </a:p>
        </p:txBody>
      </p:sp>
      <p:sp>
        <p:nvSpPr>
          <p:cNvPr id="16" name="正方形/長方形 15"/>
          <p:cNvSpPr/>
          <p:nvPr/>
        </p:nvSpPr>
        <p:spPr>
          <a:xfrm>
            <a:off x="3571868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b: {“name”-&gt;!”x”}</a:t>
            </a:r>
          </a:p>
          <a:p>
            <a:pPr algn="ctr"/>
            <a:r>
              <a:rPr lang="en-US" altLang="ja-JP" dirty="0" smtClean="0"/>
              <a:t>c: void</a:t>
            </a:r>
          </a:p>
        </p:txBody>
      </p:sp>
      <p:cxnSp>
        <p:nvCxnSpPr>
          <p:cNvPr id="17" name="直線矢印コネクタ 16"/>
          <p:cNvCxnSpPr>
            <a:stCxn id="16" idx="2"/>
            <a:endCxn id="15" idx="0"/>
          </p:cNvCxnSpPr>
          <p:nvPr/>
        </p:nvCxnSpPr>
        <p:spPr>
          <a:xfrm rot="5400000">
            <a:off x="4536281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571868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b: {“name”-&gt;!”x”}</a:t>
            </a:r>
            <a:br>
              <a:rPr lang="en-US" altLang="ja-JP" dirty="0" smtClean="0"/>
            </a:br>
            <a:r>
              <a:rPr lang="en-US" altLang="ja-JP" dirty="0" smtClean="0"/>
              <a:t>c: !”x”</a:t>
            </a:r>
          </a:p>
        </p:txBody>
      </p:sp>
      <p:cxnSp>
        <p:nvCxnSpPr>
          <p:cNvPr id="19" name="直線矢印コネクタ 18"/>
          <p:cNvCxnSpPr>
            <a:stCxn id="15" idx="4"/>
            <a:endCxn id="18" idx="0"/>
          </p:cNvCxnSpPr>
          <p:nvPr/>
        </p:nvCxnSpPr>
        <p:spPr>
          <a:xfrm rot="5400000">
            <a:off x="4500562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429388" y="350043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c=</a:t>
            </a:r>
            <a:r>
              <a:rPr lang="en-US" altLang="ja-JP" dirty="0" err="1" smtClean="0"/>
              <a:t>a.”name</a:t>
            </a:r>
            <a:r>
              <a:rPr lang="en-US" altLang="ja-JP" dirty="0" smtClean="0"/>
              <a:t>”</a:t>
            </a:r>
            <a:endParaRPr lang="en-US" altLang="zh-CN" dirty="0"/>
          </a:p>
        </p:txBody>
      </p:sp>
      <p:sp>
        <p:nvSpPr>
          <p:cNvPr id="21" name="正方形/長方形 20"/>
          <p:cNvSpPr/>
          <p:nvPr/>
        </p:nvSpPr>
        <p:spPr>
          <a:xfrm>
            <a:off x="6215074" y="250030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lang="en-US" altLang="ja-JP" dirty="0" smtClean="0"/>
              <a:t>: void</a:t>
            </a:r>
          </a:p>
          <a:p>
            <a:pPr algn="ctr"/>
            <a:r>
              <a:rPr lang="en-US" altLang="ja-JP" dirty="0" smtClean="0"/>
              <a:t>c: !x</a:t>
            </a:r>
          </a:p>
        </p:txBody>
      </p:sp>
      <p:cxnSp>
        <p:nvCxnSpPr>
          <p:cNvPr id="22" name="直線矢印コネクタ 21"/>
          <p:cNvCxnSpPr>
            <a:stCxn id="21" idx="2"/>
            <a:endCxn id="20" idx="0"/>
          </p:cNvCxnSpPr>
          <p:nvPr/>
        </p:nvCxnSpPr>
        <p:spPr>
          <a:xfrm rot="5400000">
            <a:off x="7179487" y="32861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215074" y="4786322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lang="en-US" altLang="ja-JP" dirty="0" smtClean="0"/>
              <a:t>: {“name”-&gt;!”x”}</a:t>
            </a:r>
            <a:br>
              <a:rPr lang="en-US" altLang="ja-JP" dirty="0" smtClean="0"/>
            </a:br>
            <a:r>
              <a:rPr lang="en-US" altLang="ja-JP" dirty="0" smtClean="0"/>
              <a:t>c: !”x”</a:t>
            </a:r>
          </a:p>
        </p:txBody>
      </p:sp>
      <p:cxnSp>
        <p:nvCxnSpPr>
          <p:cNvPr id="24" name="直線矢印コネクタ 23"/>
          <p:cNvCxnSpPr>
            <a:stCxn id="20" idx="4"/>
            <a:endCxn id="23" idx="0"/>
          </p:cNvCxnSpPr>
          <p:nvPr/>
        </p:nvCxnSpPr>
        <p:spPr>
          <a:xfrm rot="5400000">
            <a:off x="7143768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428992" y="1785926"/>
            <a:ext cx="5357850" cy="4572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 out more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2672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We have implemented Beanbag in </a:t>
            </a:r>
            <a:r>
              <a:rPr kumimoji="1" lang="en-US" altLang="ja-JP" dirty="0" smtClean="0"/>
              <a:t>Java and published under MIT license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://www.ipl.t.u-tokyo.ac.jp/~xiong/beanbag.html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lang="en-US" altLang="ja-JP" dirty="0" smtClean="0"/>
              <a:t>Copies of technique reports are available in the front desk</a:t>
            </a:r>
            <a:endParaRPr kumimoji="1"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371600"/>
            <a:ext cx="4076742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We propose a new language, Beanbag, to support synchronization in software engineering applications</a:t>
            </a:r>
          </a:p>
          <a:p>
            <a:r>
              <a:rPr lang="en-US" altLang="ja-JP" dirty="0" smtClean="0"/>
              <a:t>Beanbag captures inter-relations and intra-relations in a unified way</a:t>
            </a:r>
          </a:p>
          <a:p>
            <a:r>
              <a:rPr kumimoji="1" lang="en-US" altLang="ja-JP" dirty="0" smtClean="0"/>
              <a:t>Beanbag supports operation-based synchronization with no propagation direction imposed</a:t>
            </a:r>
          </a:p>
          <a:p>
            <a:r>
              <a:rPr lang="en-US" altLang="ja-JP" dirty="0" smtClean="0"/>
              <a:t>Beanbag allows fine control over synchronization behavior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Requirements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Some </a:t>
            </a:r>
            <a:r>
              <a:rPr lang="en-US" altLang="ja-JP" dirty="0"/>
              <a:t>consistency relation exists over </a:t>
            </a:r>
            <a:r>
              <a:rPr lang="en-US" altLang="ja-JP" dirty="0" smtClean="0"/>
              <a:t>data</a:t>
            </a:r>
            <a:endParaRPr lang="en-US" altLang="ja-JP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357430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円/楕円 5"/>
          <p:cNvSpPr/>
          <p:nvPr/>
        </p:nvSpPr>
        <p:spPr>
          <a:xfrm>
            <a:off x="2200260" y="4471996"/>
            <a:ext cx="928694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986474" y="2900360"/>
            <a:ext cx="928694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71934" y="4286256"/>
            <a:ext cx="71438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Equal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/>
          <p:cNvCxnSpPr>
            <a:stCxn id="8" idx="1"/>
            <a:endCxn id="6" idx="6"/>
          </p:cNvCxnSpPr>
          <p:nvPr/>
        </p:nvCxnSpPr>
        <p:spPr>
          <a:xfrm rot="10800000" flipV="1">
            <a:off x="3128954" y="4470921"/>
            <a:ext cx="942980" cy="1796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3"/>
            <a:endCxn id="7" idx="2"/>
          </p:cNvCxnSpPr>
          <p:nvPr/>
        </p:nvCxnSpPr>
        <p:spPr>
          <a:xfrm flipV="1">
            <a:off x="4786314" y="3078955"/>
            <a:ext cx="1200160" cy="139196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00102" y="2886072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6286514" y="3243264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6272226" y="4614872"/>
            <a:ext cx="928694" cy="357190"/>
          </a:xfrm>
          <a:prstGeom prst="ellipse">
            <a:avLst/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00496" y="3571876"/>
            <a:ext cx="714380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Equal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直線矢印コネクタ 18"/>
          <p:cNvCxnSpPr>
            <a:stCxn id="18" idx="1"/>
            <a:endCxn id="15" idx="6"/>
          </p:cNvCxnSpPr>
          <p:nvPr/>
        </p:nvCxnSpPr>
        <p:spPr>
          <a:xfrm rot="10800000">
            <a:off x="1928796" y="3064668"/>
            <a:ext cx="2071700" cy="69187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  <a:endCxn id="16" idx="2"/>
          </p:cNvCxnSpPr>
          <p:nvPr/>
        </p:nvCxnSpPr>
        <p:spPr>
          <a:xfrm flipV="1">
            <a:off x="4714876" y="3421859"/>
            <a:ext cx="1571638" cy="33468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8" idx="3"/>
            <a:endCxn id="17" idx="2"/>
          </p:cNvCxnSpPr>
          <p:nvPr/>
        </p:nvCxnSpPr>
        <p:spPr>
          <a:xfrm>
            <a:off x="4714876" y="3756542"/>
            <a:ext cx="1557350" cy="103692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Requirements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When </a:t>
            </a:r>
            <a:r>
              <a:rPr lang="en-US" altLang="ja-JP" dirty="0"/>
              <a:t>users update some parts, we need to update some other parts</a:t>
            </a:r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2388136" y="485776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9888900">
            <a:off x="3323591" y="3969252"/>
            <a:ext cx="2915438" cy="469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960036" y="3286124"/>
            <a:ext cx="1071570" cy="1428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01663" y="4357694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00826" y="2916792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PersonEJB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Requirements(Preservation)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 cannot overwrite user updates</a:t>
            </a:r>
          </a:p>
          <a:p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2388136" y="485776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01663" y="4357694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U ターン矢印 6"/>
          <p:cNvSpPr/>
          <p:nvPr/>
        </p:nvSpPr>
        <p:spPr>
          <a:xfrm rot="17918079">
            <a:off x="2087769" y="3564227"/>
            <a:ext cx="705143" cy="943437"/>
          </a:xfrm>
          <a:prstGeom prst="uturnArrow">
            <a:avLst>
              <a:gd name="adj1" fmla="val 25418"/>
              <a:gd name="adj2" fmla="val 19078"/>
              <a:gd name="adj3" fmla="val 25000"/>
              <a:gd name="adj4" fmla="val 46816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757476" y="4500570"/>
            <a:ext cx="1071570" cy="14287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000364" y="40005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UserEJB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1535885" y="2821777"/>
            <a:ext cx="3786214" cy="328614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1428728" y="3214686"/>
            <a:ext cx="4000528" cy="257176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Requirements (Consistency)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After updating, the data should satisfy the consistency relation</a:t>
            </a:r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790383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コネクタ 4"/>
          <p:cNvCxnSpPr/>
          <p:nvPr/>
        </p:nvCxnSpPr>
        <p:spPr>
          <a:xfrm>
            <a:off x="2388136" y="4857760"/>
            <a:ext cx="1071570" cy="142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19888900">
            <a:off x="3323591" y="3969252"/>
            <a:ext cx="2915438" cy="469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960036" y="3286124"/>
            <a:ext cx="1071570" cy="1428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01663" y="4357694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00826" y="2916792"/>
            <a:ext cx="11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PersonEJB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57422" y="4774180"/>
            <a:ext cx="1285884" cy="369332"/>
          </a:xfrm>
          <a:prstGeom prst="rect">
            <a:avLst/>
          </a:prstGeom>
          <a:solidFill>
            <a:srgbClr val="64FEE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PersonEJB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72198" y="3214686"/>
            <a:ext cx="11559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B050"/>
                </a:solidFill>
              </a:rPr>
              <a:t>PersonEJB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214546" y="4786322"/>
            <a:ext cx="1357322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00760" y="3214686"/>
            <a:ext cx="1357322" cy="35719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71972" y="4600582"/>
            <a:ext cx="71438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Equal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4" idx="1"/>
            <a:endCxn id="12" idx="6"/>
          </p:cNvCxnSpPr>
          <p:nvPr/>
        </p:nvCxnSpPr>
        <p:spPr>
          <a:xfrm rot="10800000" flipV="1">
            <a:off x="3571868" y="4785247"/>
            <a:ext cx="800104" cy="17966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4" idx="3"/>
            <a:endCxn id="13" idx="2"/>
          </p:cNvCxnSpPr>
          <p:nvPr/>
        </p:nvCxnSpPr>
        <p:spPr>
          <a:xfrm flipV="1">
            <a:off x="5086352" y="3393281"/>
            <a:ext cx="914408" cy="139196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Existing </a:t>
            </a:r>
            <a:r>
              <a:rPr kumimoji="1" lang="en-US" altLang="ja-JP" dirty="0" smtClean="0"/>
              <a:t>Bi-Tran Approaches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Synchronizing between off-the-shelf applications</a:t>
            </a:r>
          </a:p>
          <a:p>
            <a:r>
              <a:rPr lang="en-US" altLang="ja-JP" dirty="0"/>
              <a:t>I</a:t>
            </a:r>
            <a:r>
              <a:rPr kumimoji="1" lang="en-US" altLang="ja-JP" dirty="0" smtClean="0"/>
              <a:t>ndependent of applications</a:t>
            </a:r>
          </a:p>
          <a:p>
            <a:r>
              <a:rPr lang="en-US" altLang="ja-JP" dirty="0" smtClean="0"/>
              <a:t>Working on external copies of data</a:t>
            </a:r>
            <a:endParaRPr kumimoji="1" lang="ja-JP" altLang="en-US" dirty="0"/>
          </a:p>
        </p:txBody>
      </p:sp>
      <p:grpSp>
        <p:nvGrpSpPr>
          <p:cNvPr id="4" name="グループ化 140"/>
          <p:cNvGrpSpPr>
            <a:grpSpLocks/>
          </p:cNvGrpSpPr>
          <p:nvPr/>
        </p:nvGrpSpPr>
        <p:grpSpPr bwMode="auto">
          <a:xfrm>
            <a:off x="902582" y="3882528"/>
            <a:ext cx="7174618" cy="2213472"/>
            <a:chOff x="1166720" y="9880534"/>
            <a:chExt cx="10871622" cy="348668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819275" y="11250613"/>
              <a:ext cx="838200" cy="990600"/>
              <a:chOff x="1104" y="2976"/>
              <a:chExt cx="528" cy="624"/>
            </a:xfrm>
          </p:grpSpPr>
          <p:sp>
            <p:nvSpPr>
              <p:cNvPr id="24" name="AutoShape 9"/>
              <p:cNvSpPr>
                <a:spLocks noChangeArrowheads="1"/>
              </p:cNvSpPr>
              <p:nvPr/>
            </p:nvSpPr>
            <p:spPr bwMode="auto">
              <a:xfrm>
                <a:off x="1104" y="2976"/>
                <a:ext cx="528" cy="528"/>
              </a:xfrm>
              <a:prstGeom prst="cube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5" name="AutoShape 1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432"/>
              </a:xfrm>
              <a:prstGeom prst="cube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035175" y="9880534"/>
              <a:ext cx="2827338" cy="100806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dirty="0" smtClean="0"/>
                <a:t>Application A</a:t>
              </a:r>
              <a:endParaRPr lang="en-US" altLang="zh-CN" dirty="0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122738" y="11237913"/>
              <a:ext cx="863600" cy="936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900" dirty="0"/>
                <a:t>------------</a:t>
              </a:r>
            </a:p>
            <a:p>
              <a:pPr algn="ctr"/>
              <a:r>
                <a:rPr lang="en-US" altLang="ja-JP" sz="900" dirty="0"/>
                <a:t>------------</a:t>
              </a:r>
            </a:p>
            <a:p>
              <a:pPr algn="ctr"/>
              <a:r>
                <a:rPr lang="en-US" altLang="ja-JP" sz="900" dirty="0"/>
                <a:t>------------</a:t>
              </a:r>
            </a:p>
            <a:p>
              <a:pPr algn="ctr"/>
              <a:r>
                <a:rPr lang="en-US" altLang="ja-JP" sz="900" dirty="0"/>
                <a:t>------------</a:t>
              </a:r>
              <a:endParaRPr lang="en-US" altLang="zh-CN" sz="900" dirty="0"/>
            </a:p>
          </p:txBody>
        </p:sp>
        <p:cxnSp>
          <p:nvCxnSpPr>
            <p:cNvPr id="8" name="AutoShape 13"/>
            <p:cNvCxnSpPr>
              <a:cxnSpLocks noChangeShapeType="1"/>
              <a:stCxn id="24" idx="0"/>
              <a:endCxn id="6" idx="3"/>
            </p:cNvCxnSpPr>
            <p:nvPr/>
          </p:nvCxnSpPr>
          <p:spPr bwMode="auto">
            <a:xfrm rot="5400000" flipH="1" flipV="1">
              <a:off x="2141367" y="10942752"/>
              <a:ext cx="509644" cy="1060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9" name="AutoShape 14"/>
            <p:cNvCxnSpPr>
              <a:cxnSpLocks noChangeShapeType="1"/>
              <a:stCxn id="6" idx="5"/>
              <a:endCxn id="7" idx="0"/>
            </p:cNvCxnSpPr>
            <p:nvPr/>
          </p:nvCxnSpPr>
          <p:spPr bwMode="auto">
            <a:xfrm rot="16200000" flipH="1">
              <a:off x="4253026" y="10936401"/>
              <a:ext cx="496944" cy="1060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059363" y="10055144"/>
              <a:ext cx="2519362" cy="1008062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dirty="0" smtClean="0"/>
                <a:t>Bi-Trans</a:t>
              </a:r>
              <a:endParaRPr lang="en-US" altLang="zh-CN" dirty="0"/>
            </a:p>
          </p:txBody>
        </p:sp>
        <p:cxnSp>
          <p:nvCxnSpPr>
            <p:cNvPr id="11" name="AutoShape 17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flipV="1">
              <a:off x="4986338" y="10915579"/>
              <a:ext cx="441978" cy="7906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12" name="AutoShape 18"/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 rot="16200000" flipH="1">
              <a:off x="7106876" y="11018476"/>
              <a:ext cx="790647" cy="5848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7794625" y="11237913"/>
              <a:ext cx="863600" cy="936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900" dirty="0"/>
                <a:t>------------</a:t>
              </a:r>
            </a:p>
            <a:p>
              <a:pPr algn="ctr"/>
              <a:r>
                <a:rPr lang="en-US" altLang="ja-JP" sz="900" dirty="0"/>
                <a:t>------------</a:t>
              </a:r>
            </a:p>
            <a:p>
              <a:pPr algn="ctr"/>
              <a:r>
                <a:rPr lang="en-US" altLang="ja-JP" sz="900" dirty="0"/>
                <a:t>------------</a:t>
              </a:r>
            </a:p>
            <a:p>
              <a:pPr algn="ctr"/>
              <a:r>
                <a:rPr lang="en-US" altLang="ja-JP" sz="900" dirty="0"/>
                <a:t>------------</a:t>
              </a:r>
              <a:endParaRPr lang="en-US" altLang="zh-CN" sz="900" dirty="0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0485438" y="11323638"/>
              <a:ext cx="838200" cy="990600"/>
              <a:chOff x="1104" y="2976"/>
              <a:chExt cx="528" cy="624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1104" y="2976"/>
                <a:ext cx="528" cy="528"/>
              </a:xfrm>
              <a:prstGeom prst="cube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432"/>
              </a:xfrm>
              <a:prstGeom prst="cube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8299450" y="9920152"/>
              <a:ext cx="2808288" cy="1008062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Application B</a:t>
              </a:r>
              <a:endParaRPr lang="en-US" altLang="zh-CN" dirty="0"/>
            </a:p>
          </p:txBody>
        </p:sp>
        <p:cxnSp>
          <p:nvCxnSpPr>
            <p:cNvPr id="16" name="AutoShape 24"/>
            <p:cNvCxnSpPr>
              <a:cxnSpLocks noChangeShapeType="1"/>
              <a:stCxn id="15" idx="3"/>
              <a:endCxn id="13" idx="0"/>
            </p:cNvCxnSpPr>
            <p:nvPr/>
          </p:nvCxnSpPr>
          <p:spPr bwMode="auto">
            <a:xfrm rot="5400000">
              <a:off x="8239908" y="10767105"/>
              <a:ext cx="457326" cy="484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17" name="AutoShape 25"/>
            <p:cNvCxnSpPr>
              <a:cxnSpLocks noChangeShapeType="1"/>
              <a:stCxn id="15" idx="5"/>
              <a:endCxn id="22" idx="0"/>
            </p:cNvCxnSpPr>
            <p:nvPr/>
          </p:nvCxnSpPr>
          <p:spPr bwMode="auto">
            <a:xfrm rot="16200000" flipH="1">
              <a:off x="10581368" y="10895692"/>
              <a:ext cx="543051" cy="3128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166720" y="12349112"/>
              <a:ext cx="2168332" cy="1018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ja-JP" dirty="0" smtClean="0"/>
                <a:t>Data of </a:t>
              </a:r>
            </a:p>
            <a:p>
              <a:pPr defTabSz="914400"/>
              <a:r>
                <a:rPr lang="en-US" altLang="ja-JP" dirty="0" smtClean="0"/>
                <a:t>Application A</a:t>
              </a:r>
              <a:endParaRPr lang="en-US" altLang="zh-CN" dirty="0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9882155" y="12349111"/>
              <a:ext cx="2156187" cy="1018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ja-JP" dirty="0" smtClean="0"/>
                <a:t>Data of </a:t>
              </a:r>
            </a:p>
            <a:p>
              <a:pPr defTabSz="914400"/>
              <a:r>
                <a:rPr lang="en-US" altLang="zh-CN" dirty="0" smtClean="0"/>
                <a:t>Application B</a:t>
              </a:r>
              <a:endParaRPr lang="en-US" altLang="zh-CN" dirty="0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7739018" y="12277675"/>
              <a:ext cx="908937" cy="58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ja-JP"/>
                <a:t>XML</a:t>
              </a:r>
              <a:endParaRPr lang="en-US" altLang="zh-CN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4167116" y="12277675"/>
              <a:ext cx="908937" cy="58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ja-JP"/>
                <a:t>XML</a:t>
              </a:r>
              <a:endParaRPr lang="en-US" altLang="zh-CN"/>
            </a:p>
          </p:txBody>
        </p:sp>
      </p:grp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Synchronization in Software Engineering Applications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Synchronization is part of the application, and is considered from requirements.</a:t>
            </a:r>
          </a:p>
          <a:p>
            <a:r>
              <a:rPr lang="en-US" altLang="ja-JP" dirty="0" smtClean="0"/>
              <a:t>Synchronizer is tightly integrated into the application</a:t>
            </a:r>
            <a:endParaRPr kumimoji="1" lang="ja-JP" altLang="en-US" dirty="0"/>
          </a:p>
        </p:txBody>
      </p:sp>
      <p:grpSp>
        <p:nvGrpSpPr>
          <p:cNvPr id="11" name="グループ化 139"/>
          <p:cNvGrpSpPr>
            <a:grpSpLocks/>
          </p:cNvGrpSpPr>
          <p:nvPr/>
        </p:nvGrpSpPr>
        <p:grpSpPr bwMode="auto">
          <a:xfrm>
            <a:off x="1447800" y="4648200"/>
            <a:ext cx="5480112" cy="1389055"/>
            <a:chOff x="1447792" y="16168595"/>
            <a:chExt cx="6924683" cy="1755206"/>
          </a:xfrm>
        </p:grpSpPr>
        <p:sp>
          <p:nvSpPr>
            <p:cNvPr id="12" name="Oval 177"/>
            <p:cNvSpPr>
              <a:spLocks noChangeArrowheads="1"/>
            </p:cNvSpPr>
            <p:nvPr/>
          </p:nvSpPr>
          <p:spPr bwMode="auto">
            <a:xfrm>
              <a:off x="1447792" y="16553738"/>
              <a:ext cx="3929085" cy="137006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 dirty="0" smtClean="0"/>
                <a:t>Application</a:t>
              </a:r>
              <a:endParaRPr lang="en-US" altLang="zh-CN" sz="2400" dirty="0"/>
            </a:p>
          </p:txBody>
        </p:sp>
        <p:sp>
          <p:nvSpPr>
            <p:cNvPr id="13" name="Oval 178"/>
            <p:cNvSpPr>
              <a:spLocks noChangeArrowheads="1"/>
            </p:cNvSpPr>
            <p:nvPr/>
          </p:nvSpPr>
          <p:spPr bwMode="auto">
            <a:xfrm>
              <a:off x="3469809" y="16168595"/>
              <a:ext cx="2519362" cy="100806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400"/>
                <a:t>Synchronizer</a:t>
              </a:r>
              <a:endParaRPr lang="en-US" altLang="zh-CN" sz="2400"/>
            </a:p>
          </p:txBody>
        </p:sp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7534275" y="16717963"/>
              <a:ext cx="838200" cy="990600"/>
              <a:chOff x="742" y="2882"/>
              <a:chExt cx="528" cy="624"/>
            </a:xfrm>
          </p:grpSpPr>
          <p:sp>
            <p:nvSpPr>
              <p:cNvPr id="16" name="AutoShape 180"/>
              <p:cNvSpPr>
                <a:spLocks noChangeArrowheads="1"/>
              </p:cNvSpPr>
              <p:nvPr/>
            </p:nvSpPr>
            <p:spPr bwMode="auto">
              <a:xfrm>
                <a:off x="742" y="2882"/>
                <a:ext cx="528" cy="528"/>
              </a:xfrm>
              <a:prstGeom prst="cube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1400"/>
              </a:p>
            </p:txBody>
          </p:sp>
          <p:sp>
            <p:nvSpPr>
              <p:cNvPr id="17" name="AutoShape 181"/>
              <p:cNvSpPr>
                <a:spLocks noChangeArrowheads="1"/>
              </p:cNvSpPr>
              <p:nvPr/>
            </p:nvSpPr>
            <p:spPr bwMode="auto">
              <a:xfrm>
                <a:off x="838" y="3074"/>
                <a:ext cx="336" cy="432"/>
              </a:xfrm>
              <a:prstGeom prst="cube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1400"/>
              </a:p>
            </p:txBody>
          </p:sp>
        </p:grpSp>
        <p:sp>
          <p:nvSpPr>
            <p:cNvPr id="15" name="AutoShape 182"/>
            <p:cNvSpPr>
              <a:spLocks noChangeArrowheads="1"/>
            </p:cNvSpPr>
            <p:nvPr/>
          </p:nvSpPr>
          <p:spPr bwMode="auto">
            <a:xfrm>
              <a:off x="5708612" y="16933839"/>
              <a:ext cx="1511300" cy="649287"/>
            </a:xfrm>
            <a:prstGeom prst="leftRightArrow">
              <a:avLst>
                <a:gd name="adj1" fmla="val 50000"/>
                <a:gd name="adj2" fmla="val 465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400"/>
            </a:p>
          </p:txBody>
        </p:sp>
      </p:grp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5733792" y="5955268"/>
            <a:ext cx="1907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ja-JP" sz="2000" dirty="0" smtClean="0"/>
              <a:t>Application Data</a:t>
            </a:r>
            <a:endParaRPr lang="en-US" altLang="zh-CN" sz="2000" dirty="0"/>
          </a:p>
        </p:txBody>
      </p:sp>
      <p:sp>
        <p:nvSpPr>
          <p:cNvPr id="19" name="スライド番号プレースホル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B417-592C-4564-BC57-3297C0AC3D5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1140</Words>
  <Application>Microsoft Office PowerPoint</Application>
  <PresentationFormat>画面に合わせる (4:3)</PresentationFormat>
  <Paragraphs>362</Paragraphs>
  <Slides>38</Slides>
  <Notes>38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Office テーマ</vt:lpstr>
      <vt:lpstr>Beanbag : Support Synchronization in Software Engineering Applications</vt:lpstr>
      <vt:lpstr>Beanbag : Transformation between Views in Each Phase of ABC</vt:lpstr>
      <vt:lpstr>Example: An EJB Modeling Tool (Enterprise JavaBeans)</vt:lpstr>
      <vt:lpstr>Requirements</vt:lpstr>
      <vt:lpstr>Requirements</vt:lpstr>
      <vt:lpstr>Requirements(Preservation)</vt:lpstr>
      <vt:lpstr>Requirements (Consistency)</vt:lpstr>
      <vt:lpstr>Existing Bi-Tran Approaches</vt:lpstr>
      <vt:lpstr>Synchronization in Software Engineering Applications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Our Contribution: Beanbag</vt:lpstr>
      <vt:lpstr>An Overview of Beanbag </vt:lpstr>
      <vt:lpstr>Features of Beanbag </vt:lpstr>
      <vt:lpstr>Beanbag Program for the EJB</vt:lpstr>
      <vt:lpstr>Beanbag Program for the EJB</vt:lpstr>
      <vt:lpstr>Describing Updates</vt:lpstr>
      <vt:lpstr>Describing Updates</vt:lpstr>
      <vt:lpstr>Describing Updates</vt:lpstr>
      <vt:lpstr>Describing Updates</vt:lpstr>
      <vt:lpstr>An Update Propagation of EJB Tool</vt:lpstr>
      <vt:lpstr>Review: Multiple Choices</vt:lpstr>
      <vt:lpstr>Review: Multiple Choices</vt:lpstr>
      <vt:lpstr>Beanbag Program for the EJB</vt:lpstr>
      <vt:lpstr>How we compile a Beanbag program</vt:lpstr>
      <vt:lpstr>c=a.“Name”</vt:lpstr>
      <vt:lpstr>c=a.“Name”</vt:lpstr>
      <vt:lpstr>Conjunction</vt:lpstr>
      <vt:lpstr>Find out more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Beanbag : Support Synchronization in Software Engineering Applications</dc:title>
  <dc:creator> </dc:creator>
  <cp:lastModifiedBy> </cp:lastModifiedBy>
  <cp:revision>28</cp:revision>
  <dcterms:created xsi:type="dcterms:W3CDTF">2009-01-02T01:00:46Z</dcterms:created>
  <dcterms:modified xsi:type="dcterms:W3CDTF">2009-01-06T00:21:13Z</dcterms:modified>
</cp:coreProperties>
</file>