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4" r:id="rId9"/>
    <p:sldId id="265" r:id="rId10"/>
    <p:sldId id="267" r:id="rId11"/>
    <p:sldId id="284" r:id="rId12"/>
    <p:sldId id="294" r:id="rId13"/>
    <p:sldId id="295" r:id="rId14"/>
    <p:sldId id="266" r:id="rId15"/>
    <p:sldId id="269" r:id="rId16"/>
    <p:sldId id="270" r:id="rId17"/>
    <p:sldId id="290" r:id="rId18"/>
    <p:sldId id="291" r:id="rId19"/>
    <p:sldId id="292" r:id="rId20"/>
    <p:sldId id="280" r:id="rId21"/>
    <p:sldId id="281" r:id="rId22"/>
    <p:sldId id="282" r:id="rId23"/>
    <p:sldId id="283" r:id="rId24"/>
    <p:sldId id="274" r:id="rId25"/>
    <p:sldId id="275" r:id="rId26"/>
    <p:sldId id="300" r:id="rId27"/>
    <p:sldId id="279" r:id="rId28"/>
    <p:sldId id="288" r:id="rId29"/>
    <p:sldId id="298" r:id="rId30"/>
    <p:sldId id="299" r:id="rId31"/>
    <p:sldId id="293" r:id="rId32"/>
    <p:sldId id="296" r:id="rId33"/>
    <p:sldId id="297" r:id="rId3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7" autoAdjust="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BE5673-753D-4FC3-8E2C-0956EC185B10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499013-0DF8-4046-865A-A35E53D4BF7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change the author order</a:t>
            </a:r>
            <a:endParaRPr lang="ja-JP" altLang="en-US" smtClean="0"/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F7D04-97E6-400C-B9DF-C1F4A7933876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379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855D3A-4889-4A06-946B-C59A04750414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584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8B4C0-D72E-4899-8A30-672DC29D5F33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789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60880D-E4B6-4F43-A8A8-FC849063F6F2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993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E3F0B-19E9-4334-986C-E6686AC8EA1B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4198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52AD7-9B8A-448D-82E8-3FB8C00A2D42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4403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D9BBB-362A-436F-9249-874B47DE343B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4608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783CAD-E022-4A8E-BBF7-C2EC6AF09087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4813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EE99EE-7819-4B79-B965-BD7B3D8B3782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017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B2162-7AD7-4A4D-9608-91B924FE96A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222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7D9D47-699C-4916-AEC5-AC5E9581C4DB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3EEE0-3E90-4893-8744-584FD6249CF7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427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9C11E-B106-4F77-844E-BBA49223E6BB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632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CE1A4B-3B9E-4C25-9B47-3D33A88CF0DB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837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2D3D1B-010A-4F30-82CD-C3BF5E9E1615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6041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0FA089-7F67-44A4-9ACA-AB0B20A586B7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add slides for evaluation</a:t>
            </a:r>
            <a:endParaRPr lang="ja-JP" altLang="en-US" smtClean="0"/>
          </a:p>
        </p:txBody>
      </p:sp>
      <p:sp>
        <p:nvSpPr>
          <p:cNvPr id="6246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9850E8-6679-4193-BE7A-857E19DE1DC5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6451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AE84A-9DD5-4EF9-9072-38F229C4F0F8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80900" name="スライド番号プレースホル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E9219E-C82B-48F2-8151-9EFE5F13B5BF}" type="slidenum">
              <a:rPr lang="ja-JP" altLang="en-US" sz="1200">
                <a:latin typeface="Calibri" pitchFamily="34" charset="0"/>
              </a:rPr>
              <a:pPr algn="r"/>
              <a:t>26</a:t>
            </a:fld>
            <a:endParaRPr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be quick</a:t>
            </a:r>
            <a:endParaRPr lang="ja-JP" altLang="en-US" smtClean="0"/>
          </a:p>
        </p:txBody>
      </p:sp>
      <p:sp>
        <p:nvSpPr>
          <p:cNvPr id="6656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DF34B-E260-4F19-8447-23A8279E5BF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6861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6DC085-D134-4DC1-917F-E31E8AD32FB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065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09ECC-8736-4881-B4D7-F94BDD95D96E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5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233170-CD07-44CC-AF82-C90E7A25861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270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FDB3B-7B6A-4C64-AF79-0E87EDAF6664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475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2FCF81-950A-4B57-826F-E90015D620EC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680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75CC-D415-4117-8ACA-CCD98DC4816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885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AB676-8983-4FE5-AE78-94CF2016AE86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from down to up</a:t>
            </a:r>
            <a:endParaRPr lang="ja-JP" altLang="en-US" smtClean="0"/>
          </a:p>
        </p:txBody>
      </p:sp>
      <p:sp>
        <p:nvSpPr>
          <p:cNvPr id="2150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77782D-DFE4-45A7-B9D3-FCAF4296EFDF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3555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F14D17-F6F1-4944-97D5-33B7CA05E440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560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3EEB3-ECAC-4259-B467-C66474401839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add related work</a:t>
            </a:r>
            <a:endParaRPr lang="ja-JP" altLang="en-US" smtClean="0"/>
          </a:p>
        </p:txBody>
      </p:sp>
      <p:sp>
        <p:nvSpPr>
          <p:cNvPr id="27651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6F4B1-1CF4-4D20-918C-F1B85E07958E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9699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4B3DBE-3EB4-4499-BBC5-F4391498898E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174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33EAD-FFE7-4B0C-9C5A-7E1D72F65E2F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F414-8607-4014-9672-9516B2153AAF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0144-79CA-4DA0-B09D-9802A649B5A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EA680-F923-44D1-A220-15E81EE1AD1E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C8A1-618B-416B-AC2A-2B4CC258AF8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6916-2BB5-4A8D-BAE3-5257A80EE79D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ACDA-77BC-4A51-A52A-0C80169D28A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3B9E9-B0DC-4800-8C11-923A33206EEE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87B4F-D99E-4883-8C7C-2BF98D438C4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1FD89-D7CF-4CBA-ABF8-F8C975B7046A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AD07-394D-4FD8-9C8B-6967103DF68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9693-5557-4E12-84AD-1F9D9677ABE4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6969-8E27-4C3C-83AE-6CEB0043A9D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2D7E-889F-46AE-9AF2-8DAB6FD92D73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C9D8D-F94F-4B1D-AFC4-C1107EE3B25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8AC85-8196-4CD7-8C11-0E803FA4E8B0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222E-6CB4-4C51-81F2-03DA324928D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2D88-F77A-4B48-98CE-74711727D756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CCF73-62DF-47DF-8C4F-D980E57F3FF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900A9-164E-4DE1-8624-EA5EF5D0EF62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5230-445D-460A-9790-162884EC3A4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D606-214B-4187-A9D0-7AE1BF5BCE1B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68863-CBFC-42CC-9D08-96FFC5A2F1D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DD436F-8618-4393-8F9A-4A01226984B5}" type="datetimeFigureOut">
              <a:rPr lang="ja-JP" altLang="en-US"/>
              <a:pPr>
                <a:defRPr/>
              </a:pPr>
              <a:t>2009/11/15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BDAF00-EF90-4356-8E26-72B87259C66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Beanbag: A Language for Automatic Model Inconsistency Fixing</a:t>
            </a:r>
            <a:br>
              <a:rPr lang="en-US" altLang="zh-CN" sz="4000" smtClean="0"/>
            </a:br>
            <a:r>
              <a:rPr lang="en-US" altLang="zh-CN" sz="2000" smtClean="0"/>
              <a:t>(published at ESEC/FSE’09)</a:t>
            </a:r>
            <a:endParaRPr lang="ja-JP" altLang="en-US" sz="2000" smtClean="0"/>
          </a:p>
        </p:txBody>
      </p:sp>
      <p:sp>
        <p:nvSpPr>
          <p:cNvPr id="14338" name="Text Box 17"/>
          <p:cNvSpPr txBox="1">
            <a:spLocks noChangeArrowheads="1"/>
          </p:cNvSpPr>
          <p:nvPr/>
        </p:nvSpPr>
        <p:spPr bwMode="auto">
          <a:xfrm>
            <a:off x="1981200" y="3962400"/>
            <a:ext cx="5226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Yingfei Xiong</a:t>
            </a:r>
          </a:p>
          <a:p>
            <a:pPr algn="ctr"/>
            <a:endParaRPr lang="en-US" altLang="zh-CN" sz="2000"/>
          </a:p>
          <a:p>
            <a:pPr algn="ctr"/>
            <a:r>
              <a:rPr lang="en-US" altLang="zh-CN" sz="2000"/>
              <a:t>Ph.D., University of Tokyo</a:t>
            </a:r>
          </a:p>
          <a:p>
            <a:pPr algn="ctr"/>
            <a:r>
              <a:rPr lang="en-US" altLang="zh-CN" sz="2000"/>
              <a:t>Will be a postdoc@Univ. Waterloo since Dec</a:t>
            </a:r>
          </a:p>
          <a:p>
            <a:pPr algn="ctr"/>
            <a:endParaRPr lang="en-US" altLang="zh-CN" sz="2000"/>
          </a:p>
          <a:p>
            <a:pPr algn="ctr"/>
            <a:r>
              <a:rPr lang="en-US" altLang="zh-CN" sz="2000"/>
              <a:t>Joint work with</a:t>
            </a:r>
          </a:p>
          <a:p>
            <a:pPr algn="ctr"/>
            <a:r>
              <a:rPr lang="en-US" altLang="zh-CN" sz="2000"/>
              <a:t>Zhenjiang Hu, Haiyan Zhao, Hui Song, </a:t>
            </a:r>
          </a:p>
          <a:p>
            <a:pPr algn="ctr"/>
            <a:r>
              <a:rPr lang="en-US" altLang="zh-CN" sz="2000"/>
              <a:t>Masato Takeichi, and Hong Mei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Working Process of Beanbag</a:t>
            </a:r>
            <a:endParaRPr lang="ja-JP" altLang="en-US" smtClean="0"/>
          </a:p>
        </p:txBody>
      </p:sp>
      <p:grpSp>
        <p:nvGrpSpPr>
          <p:cNvPr id="32770" name="グループ化 30"/>
          <p:cNvGrpSpPr>
            <a:grpSpLocks/>
          </p:cNvGrpSpPr>
          <p:nvPr/>
        </p:nvGrpSpPr>
        <p:grpSpPr bwMode="auto">
          <a:xfrm>
            <a:off x="762000" y="3513138"/>
            <a:ext cx="1857375" cy="1285875"/>
            <a:chOff x="762000" y="3512942"/>
            <a:chExt cx="1857387" cy="1285506"/>
          </a:xfrm>
        </p:grpSpPr>
        <p:sp>
          <p:nvSpPr>
            <p:cNvPr id="32785" name="AutoShape 9"/>
            <p:cNvSpPr>
              <a:spLocks noChangeArrowheads="1"/>
            </p:cNvSpPr>
            <p:nvPr/>
          </p:nvSpPr>
          <p:spPr bwMode="auto">
            <a:xfrm>
              <a:off x="1835588" y="3512942"/>
              <a:ext cx="783799" cy="701860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32786" name="AutoShape 10"/>
            <p:cNvSpPr>
              <a:spLocks noChangeArrowheads="1"/>
            </p:cNvSpPr>
            <p:nvPr/>
          </p:nvSpPr>
          <p:spPr bwMode="auto">
            <a:xfrm>
              <a:off x="1976446" y="3714736"/>
              <a:ext cx="498781" cy="574249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32787" name="テキスト ボックス 5"/>
            <p:cNvSpPr txBox="1">
              <a:spLocks noChangeArrowheads="1"/>
            </p:cNvSpPr>
            <p:nvPr/>
          </p:nvSpPr>
          <p:spPr bwMode="auto">
            <a:xfrm>
              <a:off x="762000" y="4429116"/>
              <a:ext cx="1733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>
                  <a:latin typeface="Calibri" pitchFamily="34" charset="0"/>
                </a:rPr>
                <a:t>Application Data</a:t>
              </a:r>
              <a:endParaRPr lang="ja-JP" altLang="en-US">
                <a:latin typeface="Calibri" pitchFamily="34" charset="0"/>
              </a:endParaRPr>
            </a:p>
          </p:txBody>
        </p:sp>
      </p:grp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833813" y="3643313"/>
            <a:ext cx="1928812" cy="785812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alibri" pitchFamily="34" charset="0"/>
              </a:rPr>
              <a:t>Fixing Procedure</a:t>
            </a:r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90875" y="5429250"/>
            <a:ext cx="1428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Updates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90875" y="2428875"/>
            <a:ext cx="1428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Updates</a:t>
            </a:r>
            <a:endParaRPr lang="ja-JP" altLang="en-US" dirty="0"/>
          </a:p>
        </p:txBody>
      </p:sp>
      <p:cxnSp>
        <p:nvCxnSpPr>
          <p:cNvPr id="10" name="直線矢印コネクタ 9"/>
          <p:cNvCxnSpPr>
            <a:stCxn id="9" idx="2"/>
            <a:endCxn id="7" idx="0"/>
          </p:cNvCxnSpPr>
          <p:nvPr/>
        </p:nvCxnSpPr>
        <p:spPr>
          <a:xfrm rot="16200000" flipH="1">
            <a:off x="3887788" y="2732087"/>
            <a:ext cx="928688" cy="8937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8" idx="0"/>
          </p:cNvCxnSpPr>
          <p:nvPr/>
        </p:nvCxnSpPr>
        <p:spPr>
          <a:xfrm rot="5400000">
            <a:off x="3852069" y="4482306"/>
            <a:ext cx="1000125" cy="8937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32786" idx="3"/>
          </p:cNvCxnSpPr>
          <p:nvPr/>
        </p:nvCxnSpPr>
        <p:spPr>
          <a:xfrm rot="10800000">
            <a:off x="2163763" y="4289425"/>
            <a:ext cx="1598612" cy="113982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27" idx="1"/>
            <a:endCxn id="9" idx="3"/>
          </p:cNvCxnSpPr>
          <p:nvPr/>
        </p:nvCxnSpPr>
        <p:spPr>
          <a:xfrm rot="10800000" flipV="1">
            <a:off x="4619625" y="1865313"/>
            <a:ext cx="1095375" cy="70643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334250" y="3614738"/>
            <a:ext cx="857250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>
                <a:latin typeface="Calibri" pitchFamily="34" charset="0"/>
              </a:rPr>
              <a:t>------------</a:t>
            </a:r>
          </a:p>
          <a:p>
            <a:pPr algn="ctr"/>
            <a:r>
              <a:rPr lang="en-US" altLang="ja-JP" sz="1400">
                <a:latin typeface="Calibri" pitchFamily="34" charset="0"/>
              </a:rPr>
              <a:t>------------</a:t>
            </a:r>
          </a:p>
          <a:p>
            <a:pPr algn="ctr"/>
            <a:r>
              <a:rPr lang="en-US" altLang="ja-JP" sz="1400">
                <a:latin typeface="Calibri" pitchFamily="34" charset="0"/>
              </a:rPr>
              <a:t>------------</a:t>
            </a:r>
          </a:p>
          <a:p>
            <a:pPr algn="ctr"/>
            <a:r>
              <a:rPr lang="en-US" altLang="ja-JP" sz="1400">
                <a:latin typeface="Calibri" pitchFamily="34" charset="0"/>
              </a:rPr>
              <a:t>------------</a:t>
            </a:r>
            <a:endParaRPr lang="en-US" altLang="zh-CN" sz="140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テキスト ボックス 15"/>
          <p:cNvSpPr txBox="1">
            <a:spLocks noChangeArrowheads="1"/>
          </p:cNvSpPr>
          <p:nvPr/>
        </p:nvSpPr>
        <p:spPr bwMode="auto">
          <a:xfrm>
            <a:off x="6834188" y="4643438"/>
            <a:ext cx="1847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Beanbag Program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17" name="直線矢印コネクタ 16"/>
          <p:cNvCxnSpPr>
            <a:stCxn id="15" idx="1"/>
            <a:endCxn id="7" idx="6"/>
          </p:cNvCxnSpPr>
          <p:nvPr/>
        </p:nvCxnSpPr>
        <p:spPr>
          <a:xfrm rot="10800000">
            <a:off x="5762625" y="4035425"/>
            <a:ext cx="1571625" cy="79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>
            <a:spLocks noChangeArrowheads="1"/>
          </p:cNvSpPr>
          <p:nvPr/>
        </p:nvSpPr>
        <p:spPr bwMode="auto">
          <a:xfrm>
            <a:off x="6191250" y="3714750"/>
            <a:ext cx="957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Compile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8" name="直線矢印コネクタ 27"/>
          <p:cNvCxnSpPr>
            <a:stCxn id="32785" idx="5"/>
            <a:endCxn id="7" idx="2"/>
          </p:cNvCxnSpPr>
          <p:nvPr/>
        </p:nvCxnSpPr>
        <p:spPr>
          <a:xfrm>
            <a:off x="2619375" y="3776663"/>
            <a:ext cx="1214438" cy="25876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スライド番号プレースホル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E2211-9556-49CF-81AE-E9097210615B}" type="slidenum">
              <a:rPr lang="ja-JP" altLang="en-US"/>
              <a:pPr>
                <a:defRPr/>
              </a:pPr>
              <a:t>10</a:t>
            </a:fld>
            <a:endParaRPr lang="ja-JP" altLang="en-US" dirty="0"/>
          </a:p>
        </p:txBody>
      </p:sp>
      <p:pic>
        <p:nvPicPr>
          <p:cNvPr id="1027" name="Picture 3" descr="C:\Documents and Settings\t2ladmin\Local Settings\Temporary Internet Files\Content.IE5\8X1N3NNR\MCj029230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371600"/>
            <a:ext cx="181292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Example 1 : A Simple Program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ja-JP" smtClean="0"/>
          </a:p>
          <a:p>
            <a:pPr eaLnBrk="1" hangingPunct="1">
              <a:buFont typeface="Arial" charset="0"/>
              <a:buNone/>
            </a:pPr>
            <a:r>
              <a:rPr lang="en-US" altLang="ja-JP" smtClean="0"/>
              <a:t>def main(a, b, c) := a = b and b = c</a:t>
            </a:r>
          </a:p>
          <a:p>
            <a:pPr eaLnBrk="1" hangingPunct="1">
              <a:buFont typeface="Arial" charset="0"/>
              <a:buNone/>
            </a:pPr>
            <a:endParaRPr lang="en-US" altLang="ja-JP" smtClean="0"/>
          </a:p>
          <a:p>
            <a:pPr lvl="1" eaLnBrk="1" hangingPunct="1"/>
            <a:r>
              <a:rPr lang="en-US" altLang="ja-JP" smtClean="0"/>
              <a:t>input values: {a=1, b=1, c=1}</a:t>
            </a:r>
          </a:p>
          <a:p>
            <a:pPr lvl="1" eaLnBrk="1" hangingPunct="1"/>
            <a:r>
              <a:rPr lang="en-US" altLang="ja-JP" smtClean="0"/>
              <a:t>input updates: {a-&gt;2}</a:t>
            </a:r>
          </a:p>
          <a:p>
            <a:pPr lvl="1" eaLnBrk="1" hangingPunct="1"/>
            <a:r>
              <a:rPr lang="en-US" altLang="ja-JP" smtClean="0"/>
              <a:t>output updates: {a-&gt;2, b-&gt;2, c-&gt;2}</a:t>
            </a:r>
            <a:endParaRPr lang="ja-JP" altLang="en-US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006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a=1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722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b=1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6200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c=1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253038" y="1598613"/>
            <a:ext cx="309562" cy="3063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5410200" y="13716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704013" y="1674813"/>
            <a:ext cx="309562" cy="30638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>
            <a:spLocks noChangeArrowheads="1"/>
          </p:cNvSpPr>
          <p:nvPr/>
        </p:nvSpPr>
        <p:spPr bwMode="auto">
          <a:xfrm>
            <a:off x="6861175" y="1447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2060"/>
                </a:solidFill>
                <a:latin typeface="Calibri" pitchFamily="34" charset="0"/>
              </a:rPr>
              <a:t>2</a:t>
            </a:r>
            <a:endParaRPr lang="ja-JP" altLang="en-US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51813" y="1674813"/>
            <a:ext cx="309562" cy="30638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>
            <a:spLocks noChangeArrowheads="1"/>
          </p:cNvSpPr>
          <p:nvPr/>
        </p:nvSpPr>
        <p:spPr bwMode="auto">
          <a:xfrm>
            <a:off x="8308975" y="1447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2060"/>
                </a:solidFill>
                <a:latin typeface="Calibri" pitchFamily="34" charset="0"/>
              </a:rPr>
              <a:t>2</a:t>
            </a:r>
            <a:endParaRPr lang="ja-JP" altLang="en-US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2: Customizing Fixing Behavior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def main(obj1, obj2) :=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obj1."persistent" = true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		and obj2."name" = obj1."name"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or obj1."persistent" = false and obj2 = null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or obj1 = null and obj2 = null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ja-JP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input values: {obj1={name=Book, persistent=true}, obj2={name=Book}}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input updates: {obj2-&gt;null}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output updates: {obj1-&gt;{persistent-&gt;false}, obj2-&gt;null}</a:t>
            </a:r>
            <a:endParaRPr lang="ja-JP" altLang="en-US" dirty="0"/>
          </a:p>
        </p:txBody>
      </p:sp>
      <p:grpSp>
        <p:nvGrpSpPr>
          <p:cNvPr id="36867" name="グループ化 5"/>
          <p:cNvGrpSpPr>
            <a:grpSpLocks/>
          </p:cNvGrpSpPr>
          <p:nvPr/>
        </p:nvGrpSpPr>
        <p:grpSpPr bwMode="auto">
          <a:xfrm>
            <a:off x="4724400" y="1295400"/>
            <a:ext cx="1828800" cy="990600"/>
            <a:chOff x="3962400" y="3810000"/>
            <a:chExt cx="1828800" cy="990600"/>
          </a:xfrm>
        </p:grpSpPr>
        <p:sp>
          <p:nvSpPr>
            <p:cNvPr id="4" name="正方形/長方形 3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obj1</a:t>
              </a:r>
              <a:endParaRPr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name=</a:t>
              </a:r>
              <a:r>
                <a:rPr lang="en-US" altLang="zh-CN" dirty="0"/>
                <a:t>B</a:t>
              </a:r>
              <a:r>
                <a:rPr lang="en-US" altLang="ja-JP" dirty="0"/>
                <a:t>ook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persistent=true</a:t>
              </a:r>
            </a:p>
          </p:txBody>
        </p:sp>
      </p:grpSp>
      <p:grpSp>
        <p:nvGrpSpPr>
          <p:cNvPr id="36868" name="グループ化 7"/>
          <p:cNvGrpSpPr>
            <a:grpSpLocks/>
          </p:cNvGrpSpPr>
          <p:nvPr/>
        </p:nvGrpSpPr>
        <p:grpSpPr bwMode="auto">
          <a:xfrm>
            <a:off x="7010400" y="1295400"/>
            <a:ext cx="1828800" cy="990600"/>
            <a:chOff x="3962400" y="3810000"/>
            <a:chExt cx="1828800" cy="990600"/>
          </a:xfrm>
        </p:grpSpPr>
        <p:sp>
          <p:nvSpPr>
            <p:cNvPr id="9" name="正方形/長方形 8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obj2</a:t>
              </a:r>
              <a:endParaRPr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name=</a:t>
              </a:r>
              <a:r>
                <a:rPr lang="en-US" altLang="zh-CN" dirty="0"/>
                <a:t>B</a:t>
              </a:r>
              <a:r>
                <a:rPr lang="en-US" altLang="ja-JP" dirty="0"/>
                <a:t>ook</a:t>
              </a:r>
            </a:p>
          </p:txBody>
        </p:sp>
      </p:grpSp>
      <p:grpSp>
        <p:nvGrpSpPr>
          <p:cNvPr id="8" name="グループ化 16"/>
          <p:cNvGrpSpPr>
            <a:grpSpLocks/>
          </p:cNvGrpSpPr>
          <p:nvPr/>
        </p:nvGrpSpPr>
        <p:grpSpPr bwMode="auto">
          <a:xfrm>
            <a:off x="7086600" y="1066800"/>
            <a:ext cx="1828800" cy="1600200"/>
            <a:chOff x="7086600" y="1066800"/>
            <a:chExt cx="1828800" cy="1600200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正方形/長方形 14"/>
          <p:cNvSpPr/>
          <p:nvPr/>
        </p:nvSpPr>
        <p:spPr>
          <a:xfrm>
            <a:off x="4724400" y="1600200"/>
            <a:ext cx="1828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name=</a:t>
            </a:r>
            <a:r>
              <a:rPr lang="en-US" altLang="zh-CN" dirty="0"/>
              <a:t>B</a:t>
            </a:r>
            <a:r>
              <a:rPr lang="en-US" altLang="ja-JP" dirty="0"/>
              <a:t>ook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persistent=</a:t>
            </a:r>
            <a:r>
              <a:rPr lang="en-US" altLang="ja-JP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6" name="右矢印 15"/>
          <p:cNvSpPr/>
          <p:nvPr/>
        </p:nvSpPr>
        <p:spPr>
          <a:xfrm rot="10800000">
            <a:off x="6400800" y="1752600"/>
            <a:ext cx="8382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2: Customizing Fixing Behavior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def main(obj1, obj2) :=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obj1."persistent" = true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		and obj2."name" = obj1."name"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    or obj1 = null and obj2 = null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	or obj1."persistent" = false and obj2 = null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input values: {obj1={name=Book, persistent=true}, obj2={name=Book}}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input updates: {obj2-&gt;null}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output updates: {obj1-&gt;null, obj2-&gt;null}</a:t>
            </a:r>
            <a:endParaRPr lang="ja-JP" altLang="en-US" dirty="0"/>
          </a:p>
        </p:txBody>
      </p:sp>
      <p:grpSp>
        <p:nvGrpSpPr>
          <p:cNvPr id="38915" name="グループ化 5"/>
          <p:cNvGrpSpPr>
            <a:grpSpLocks/>
          </p:cNvGrpSpPr>
          <p:nvPr/>
        </p:nvGrpSpPr>
        <p:grpSpPr bwMode="auto">
          <a:xfrm>
            <a:off x="4724400" y="1295400"/>
            <a:ext cx="1828800" cy="990600"/>
            <a:chOff x="3962400" y="3810000"/>
            <a:chExt cx="1828800" cy="990600"/>
          </a:xfrm>
        </p:grpSpPr>
        <p:sp>
          <p:nvSpPr>
            <p:cNvPr id="4" name="正方形/長方形 3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obj1</a:t>
              </a:r>
              <a:endParaRPr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name=</a:t>
              </a:r>
              <a:r>
                <a:rPr lang="en-US" altLang="zh-CN" dirty="0"/>
                <a:t>B</a:t>
              </a:r>
              <a:r>
                <a:rPr lang="en-US" altLang="ja-JP" dirty="0"/>
                <a:t>ook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persistent=true</a:t>
              </a:r>
            </a:p>
          </p:txBody>
        </p:sp>
      </p:grpSp>
      <p:grpSp>
        <p:nvGrpSpPr>
          <p:cNvPr id="38916" name="グループ化 7"/>
          <p:cNvGrpSpPr>
            <a:grpSpLocks/>
          </p:cNvGrpSpPr>
          <p:nvPr/>
        </p:nvGrpSpPr>
        <p:grpSpPr bwMode="auto">
          <a:xfrm>
            <a:off x="7010400" y="1295400"/>
            <a:ext cx="1828800" cy="990600"/>
            <a:chOff x="3962400" y="3810000"/>
            <a:chExt cx="1828800" cy="990600"/>
          </a:xfrm>
        </p:grpSpPr>
        <p:sp>
          <p:nvSpPr>
            <p:cNvPr id="9" name="正方形/長方形 8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obj2</a:t>
              </a:r>
              <a:endParaRPr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name=</a:t>
              </a:r>
              <a:r>
                <a:rPr lang="en-US" altLang="zh-CN" dirty="0"/>
                <a:t>B</a:t>
              </a:r>
              <a:r>
                <a:rPr lang="en-US" altLang="ja-JP" dirty="0"/>
                <a:t>ook</a:t>
              </a:r>
            </a:p>
          </p:txBody>
        </p:sp>
      </p:grpSp>
      <p:grpSp>
        <p:nvGrpSpPr>
          <p:cNvPr id="8" name="グループ化 16"/>
          <p:cNvGrpSpPr>
            <a:grpSpLocks/>
          </p:cNvGrpSpPr>
          <p:nvPr/>
        </p:nvGrpSpPr>
        <p:grpSpPr bwMode="auto">
          <a:xfrm>
            <a:off x="7086600" y="1066800"/>
            <a:ext cx="1828800" cy="1600200"/>
            <a:chOff x="7086600" y="1066800"/>
            <a:chExt cx="1828800" cy="1600200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右矢印 15"/>
          <p:cNvSpPr/>
          <p:nvPr/>
        </p:nvSpPr>
        <p:spPr>
          <a:xfrm rot="10800000">
            <a:off x="6400800" y="1752600"/>
            <a:ext cx="8382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grpSp>
        <p:nvGrpSpPr>
          <p:cNvPr id="11" name="グループ化 16"/>
          <p:cNvGrpSpPr>
            <a:grpSpLocks/>
          </p:cNvGrpSpPr>
          <p:nvPr/>
        </p:nvGrpSpPr>
        <p:grpSpPr bwMode="auto">
          <a:xfrm>
            <a:off x="4876800" y="1066800"/>
            <a:ext cx="1828800" cy="1600200"/>
            <a:chOff x="7086600" y="1066800"/>
            <a:chExt cx="1828800" cy="1600200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3: the Running Example</a:t>
            </a:r>
            <a:endParaRPr lang="ja-JP" altLang="en-US" smtClean="0"/>
          </a:p>
        </p:txBody>
      </p:sp>
      <p:sp>
        <p:nvSpPr>
          <p:cNvPr id="40962" name="正方形/長方形 3"/>
          <p:cNvSpPr>
            <a:spLocks noChangeArrowheads="1"/>
          </p:cNvSpPr>
          <p:nvPr/>
        </p:nvSpPr>
        <p:spPr bwMode="auto">
          <a:xfrm>
            <a:off x="415925" y="1752600"/>
            <a:ext cx="82740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context Message</a:t>
            </a:r>
          </a:p>
          <a:p>
            <a:r>
              <a:rPr lang="en-US" altLang="ja-JP" sz="2400">
                <a:latin typeface="Calibri" pitchFamily="34" charset="0"/>
              </a:rPr>
              <a:t>    inv let rec = self.receiver in</a:t>
            </a:r>
          </a:p>
          <a:p>
            <a:r>
              <a:rPr lang="en-US" altLang="ja-JP" sz="2400">
                <a:latin typeface="Calibri" pitchFamily="34" charset="0"/>
              </a:rPr>
              <a:t>          let ops = rec.base.operations in</a:t>
            </a:r>
          </a:p>
          <a:p>
            <a:r>
              <a:rPr lang="en-US" altLang="ja-JP" sz="2400">
                <a:latin typeface="Calibri" pitchFamily="34" charset="0"/>
              </a:rPr>
              <a:t>          ops-&gt;exists(oper | oper.name = self.name)</a:t>
            </a:r>
          </a:p>
          <a:p>
            <a:endParaRPr lang="ja-JP" altLang="en-US" sz="2400">
              <a:latin typeface="Calibri" pitchFamily="34" charset="0"/>
            </a:endParaRPr>
          </a:p>
        </p:txBody>
      </p:sp>
      <p:sp>
        <p:nvSpPr>
          <p:cNvPr id="40963" name="正方形/長方形 4"/>
          <p:cNvSpPr>
            <a:spLocks noChangeArrowheads="1"/>
          </p:cNvSpPr>
          <p:nvPr/>
        </p:nvSpPr>
        <p:spPr bwMode="auto">
          <a:xfrm>
            <a:off x="457200" y="4267200"/>
            <a:ext cx="8001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def C1(msg, model) = </a:t>
            </a:r>
          </a:p>
          <a:p>
            <a:r>
              <a:rPr lang="en-US" altLang="ja-JP" sz="2400">
                <a:latin typeface="Calibri" pitchFamily="34" charset="0"/>
              </a:rPr>
              <a:t> let rec = model.(msg."receiver") in</a:t>
            </a:r>
          </a:p>
          <a:p>
            <a:r>
              <a:rPr lang="en-US" altLang="ja-JP" sz="2400">
                <a:latin typeface="Calibri" pitchFamily="34" charset="0"/>
              </a:rPr>
              <a:t> let opRefs = model.(rec."base")."operations" in</a:t>
            </a:r>
          </a:p>
          <a:p>
            <a:r>
              <a:rPr lang="en-US" altLang="ja-JP" sz="2400">
                <a:latin typeface="Calibri" pitchFamily="34" charset="0"/>
              </a:rPr>
              <a:t> opRefs-&gt;exists(opRef | model.opRef."name"=msg."name")</a:t>
            </a:r>
            <a:endParaRPr lang="ja-JP" altLang="en-US" sz="2400">
              <a:latin typeface="Calibri" pitchFamily="34" charset="0"/>
            </a:endParaRPr>
          </a:p>
        </p:txBody>
      </p:sp>
      <p:sp>
        <p:nvSpPr>
          <p:cNvPr id="40964" name="テキスト ボックス 5"/>
          <p:cNvSpPr txBox="1">
            <a:spLocks noChangeArrowheads="1"/>
          </p:cNvSpPr>
          <p:nvPr/>
        </p:nvSpPr>
        <p:spPr bwMode="auto">
          <a:xfrm>
            <a:off x="6934200" y="1828800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>
                <a:latin typeface="Calibri" pitchFamily="34" charset="0"/>
              </a:rPr>
              <a:t>OCL</a:t>
            </a:r>
            <a:endParaRPr lang="ja-JP" altLang="en-US" sz="2000" b="1">
              <a:latin typeface="Calibri" pitchFamily="34" charset="0"/>
            </a:endParaRPr>
          </a:p>
        </p:txBody>
      </p:sp>
      <p:sp>
        <p:nvSpPr>
          <p:cNvPr id="40965" name="テキスト ボックス 6"/>
          <p:cNvSpPr txBox="1">
            <a:spLocks noChangeArrowheads="1"/>
          </p:cNvSpPr>
          <p:nvPr/>
        </p:nvSpPr>
        <p:spPr bwMode="auto">
          <a:xfrm>
            <a:off x="6934200" y="4324350"/>
            <a:ext cx="1109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b="1">
                <a:latin typeface="Calibri" pitchFamily="34" charset="0"/>
              </a:rPr>
              <a:t>Beanbag</a:t>
            </a:r>
            <a:endParaRPr lang="ja-JP" altLang="en-US" sz="2000" b="1">
              <a:latin typeface="Calibri" pitchFamily="34" charset="0"/>
            </a:endParaRPr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15538-5F8A-4CD4-AF0C-980437E78355}" type="slidenum">
              <a:rPr lang="ja-JP" altLang="en-US"/>
              <a:pPr>
                <a:defRPr/>
              </a:pPr>
              <a:t>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Overview: Constructs in Beanbag</a:t>
            </a:r>
            <a:endParaRPr lang="ja-JP" altLang="en-US" smtClean="0"/>
          </a:p>
        </p:txBody>
      </p:sp>
      <p:sp>
        <p:nvSpPr>
          <p:cNvPr id="43010" name="コンテンツ プレースホルダ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expr    ::= </a:t>
            </a:r>
            <a:r>
              <a:rPr lang="en-US" altLang="zh-CN" sz="2400" smtClean="0">
                <a:latin typeface="Courier"/>
              </a:rPr>
              <a:t>variable</a:t>
            </a:r>
            <a:endParaRPr lang="en-US" altLang="ja-JP" sz="2400" smtClean="0">
              <a:latin typeface="Courier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const</a:t>
            </a:r>
            <a:r>
              <a:rPr lang="en-US" altLang="zh-CN" sz="2400" smtClean="0">
                <a:latin typeface="Courier"/>
              </a:rPr>
              <a:t>ant</a:t>
            </a:r>
            <a:endParaRPr lang="en-US" altLang="ja-JP" sz="2400" smtClean="0">
              <a:latin typeface="Courier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	</a:t>
            </a:r>
            <a:r>
              <a:rPr lang="en-US" altLang="zh-CN" sz="2400" smtClean="0">
                <a:latin typeface="Courier"/>
                <a:ea typeface="ＭＳ Ｐゴシック" pitchFamily="34" charset="-128"/>
              </a:rPr>
              <a:t>    </a:t>
            </a:r>
            <a:r>
              <a:rPr lang="en-US" altLang="ja-JP" sz="2400" smtClean="0">
                <a:latin typeface="Courier"/>
              </a:rPr>
              <a:t>| 	 expr.expr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>
                <a:latin typeface="Courier"/>
                <a:ea typeface="ＭＳ Ｐゴシック" pitchFamily="34" charset="-128"/>
              </a:rPr>
              <a:t>    </a:t>
            </a:r>
            <a:r>
              <a:rPr lang="en-US" altLang="ja-JP" sz="2400" smtClean="0">
                <a:latin typeface="Courier"/>
              </a:rPr>
              <a:t>	 </a:t>
            </a:r>
            <a:r>
              <a:rPr lang="en-US" altLang="zh-CN" sz="2400" smtClean="0">
                <a:latin typeface="Courier"/>
                <a:ea typeface="ＭＳ Ｐゴシック" pitchFamily="34" charset="-128"/>
              </a:rPr>
              <a:t> </a:t>
            </a:r>
            <a:r>
              <a:rPr lang="en-US" altLang="ja-JP" sz="2400" smtClean="0">
                <a:latin typeface="Courier"/>
              </a:rPr>
              <a:t>  |   not expr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	   </a:t>
            </a:r>
            <a:r>
              <a:rPr lang="en-US" altLang="zh-CN" sz="2400" smtClean="0">
                <a:latin typeface="Courier"/>
                <a:ea typeface="ＭＳ Ｐゴシック" pitchFamily="34" charset="-128"/>
              </a:rPr>
              <a:t> </a:t>
            </a:r>
            <a:r>
              <a:rPr lang="en-US" altLang="ja-JP" sz="2400" smtClean="0">
                <a:latin typeface="Courier"/>
              </a:rPr>
              <a:t>|   expr=expr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expr and expr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expr or expr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expr-&gt;forall(v|expr)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expr-&gt;exists(v|expr)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smtClean="0">
                <a:latin typeface="Courier"/>
              </a:rPr>
              <a:t>        |   expr-&gt;exists!(v|expr)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A33E-DE03-4C7A-A821-4D8F01A4DA3D}" type="slidenum">
              <a:rPr lang="ja-JP" altLang="en-US"/>
              <a:pPr>
                <a:defRPr/>
              </a:pPr>
              <a:t>15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Overview: Enriched Constructs for Specifying Synchronization Behavior</a:t>
            </a:r>
            <a:endParaRPr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OCL Constructs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Enriched Constructs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expr1=expr2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expr1=expr2</a:t>
                      </a:r>
                      <a:endParaRPr kumimoji="1" lang="en-US" altLang="ja-JP" sz="2800" baseline="0" dirty="0" smtClean="0"/>
                    </a:p>
                    <a:p>
                      <a:r>
                        <a:rPr kumimoji="1" lang="en-US" altLang="ja-JP" sz="2800" baseline="0" dirty="0" smtClean="0"/>
                        <a:t>expr2=expr1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</a:p>
                    <a:p>
                      <a:r>
                        <a:rPr kumimoji="1" lang="en-US" altLang="ja-JP" sz="2800" dirty="0" smtClean="0"/>
                        <a:t>expr2</a:t>
                      </a:r>
                      <a:r>
                        <a:rPr kumimoji="1" lang="en-US" altLang="ja-JP" sz="2800" baseline="0" dirty="0" smtClean="0"/>
                        <a:t> and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</a:p>
                    <a:p>
                      <a:r>
                        <a:rPr kumimoji="1" lang="en-US" altLang="ja-JP" sz="2800" dirty="0" smtClean="0"/>
                        <a:t>expr2 or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br>
                        <a:rPr kumimoji="1" lang="en-US" altLang="ja-JP" sz="2800" baseline="0" dirty="0" smtClean="0"/>
                      </a:b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-&gt;exists!(v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6CEE-19D7-450F-9360-EFEBE1A393D0}" type="slidenum">
              <a:rPr lang="ja-JP" altLang="en-US"/>
              <a:pPr>
                <a:defRPr/>
              </a:pPr>
              <a:t>16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Fixing Semantics</a:t>
            </a:r>
            <a:endParaRPr lang="ja-JP" altLang="en-US" smtClean="0"/>
          </a:p>
        </p:txBody>
      </p:sp>
      <p:sp>
        <p:nvSpPr>
          <p:cNvPr id="47106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50" y="3571875"/>
            <a:ext cx="7829550" cy="2554288"/>
          </a:xfrm>
        </p:spPr>
        <p:txBody>
          <a:bodyPr/>
          <a:lstStyle/>
          <a:p>
            <a:pPr eaLnBrk="1" hangingPunct="1"/>
            <a:r>
              <a:rPr lang="en-US" altLang="ja-JP" smtClean="0"/>
              <a:t>Consider an example:</a:t>
            </a:r>
          </a:p>
          <a:p>
            <a:pPr lvl="1" eaLnBrk="1" hangingPunct="1"/>
            <a:r>
              <a:rPr lang="en-US" altLang="ja-JP" smtClean="0"/>
              <a:t>Relation: a=b and b=c</a:t>
            </a:r>
          </a:p>
          <a:p>
            <a:pPr eaLnBrk="1" hangingPunct="1"/>
            <a:endParaRPr lang="ja-JP" altLang="en-US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928688" y="1357313"/>
          <a:ext cx="7286625" cy="201136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B</a:t>
                      </a:r>
                      <a:r>
                        <a:rPr kumimoji="1" lang="en-US" altLang="ja-JP" sz="2400" dirty="0" smtClean="0"/>
                        <a:t>asic relations </a:t>
                      </a:r>
                    </a:p>
                    <a:p>
                      <a:r>
                        <a:rPr kumimoji="1" lang="en-US" altLang="ja-JP" sz="2400" dirty="0" smtClean="0"/>
                        <a:t>(like a=b) 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kumimoji="1" lang="en-US" altLang="ja-JP" sz="2400" dirty="0" smtClean="0"/>
                        <a:t>Primitive fixing procedures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Connectives</a:t>
                      </a:r>
                    </a:p>
                    <a:p>
                      <a:r>
                        <a:rPr lang="en-US" altLang="ja-JP" sz="2400" dirty="0" smtClean="0"/>
                        <a:t>(like and,</a:t>
                      </a:r>
                      <a:r>
                        <a:rPr lang="en-US" altLang="ja-JP" sz="2400" baseline="0" dirty="0" smtClean="0"/>
                        <a:t> or, </a:t>
                      </a:r>
                      <a:r>
                        <a:rPr lang="en-US" altLang="ja-JP" sz="2400" baseline="0" dirty="0" err="1" smtClean="0"/>
                        <a:t>forall</a:t>
                      </a:r>
                      <a:r>
                        <a:rPr lang="en-US" altLang="ja-JP" sz="2400" dirty="0" smtClean="0"/>
                        <a:t>) 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lang="en-US" altLang="ja-JP" sz="2400" dirty="0" smtClean="0"/>
                        <a:t>gluing their small fixing procedures into a bigger one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4143375" y="1643063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143375" y="2643188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FF0DA-EA17-4FEA-B13B-F5CCF3D0676D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590800" y="4648200"/>
            <a:ext cx="3657600" cy="1524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400"/>
          </a:p>
        </p:txBody>
      </p:sp>
      <p:sp>
        <p:nvSpPr>
          <p:cNvPr id="9" name="円/楕円 8"/>
          <p:cNvSpPr/>
          <p:nvPr/>
        </p:nvSpPr>
        <p:spPr>
          <a:xfrm>
            <a:off x="2895600" y="5105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/>
              <a:t>a=b</a:t>
            </a:r>
            <a:endParaRPr lang="ja-JP" altLang="en-US" sz="2400" dirty="0"/>
          </a:p>
        </p:txBody>
      </p:sp>
      <p:sp>
        <p:nvSpPr>
          <p:cNvPr id="10" name="円/楕円 9"/>
          <p:cNvSpPr/>
          <p:nvPr/>
        </p:nvSpPr>
        <p:spPr>
          <a:xfrm>
            <a:off x="4648200" y="5105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/>
              <a:t>b=c</a:t>
            </a:r>
            <a:endParaRPr lang="ja-JP" altLang="en-US" sz="2400" dirty="0"/>
          </a:p>
        </p:txBody>
      </p:sp>
      <p:sp>
        <p:nvSpPr>
          <p:cNvPr id="47123" name="テキスト ボックス 10"/>
          <p:cNvSpPr txBox="1">
            <a:spLocks noChangeArrowheads="1"/>
          </p:cNvSpPr>
          <p:nvPr/>
        </p:nvSpPr>
        <p:spPr bwMode="auto">
          <a:xfrm>
            <a:off x="4114800" y="4724400"/>
            <a:ext cx="655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and</a:t>
            </a:r>
            <a:endParaRPr lang="ja-JP" altLang="en-US" sz="2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Primitive Fixing Procedures: a=b</a:t>
            </a:r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A27D2-676F-4360-99EE-04A9F6F32D7E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1357313" y="3143250"/>
            <a:ext cx="527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a=2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1357313" y="4357688"/>
            <a:ext cx="538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b=2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7" name="直線コネクタ 6"/>
          <p:cNvCxnSpPr>
            <a:stCxn id="5" idx="0"/>
          </p:cNvCxnSpPr>
          <p:nvPr/>
        </p:nvCxnSpPr>
        <p:spPr>
          <a:xfrm rot="16200000" flipH="1">
            <a:off x="1560513" y="3203575"/>
            <a:ext cx="357188" cy="2365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1785938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rot="16200000" flipH="1">
            <a:off x="1582738" y="4418013"/>
            <a:ext cx="357187" cy="236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1857375" y="42148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3071813" y="3143250"/>
            <a:ext cx="527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a=2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3071813" y="4357688"/>
            <a:ext cx="538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b=2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13" name="直線コネクタ 12"/>
          <p:cNvCxnSpPr>
            <a:stCxn id="11" idx="0"/>
          </p:cNvCxnSpPr>
          <p:nvPr/>
        </p:nvCxnSpPr>
        <p:spPr>
          <a:xfrm rot="16200000" flipH="1">
            <a:off x="3275013" y="3203575"/>
            <a:ext cx="357188" cy="236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>
            <a:spLocks noChangeArrowheads="1"/>
          </p:cNvSpPr>
          <p:nvPr/>
        </p:nvSpPr>
        <p:spPr bwMode="auto">
          <a:xfrm>
            <a:off x="3500438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rot="16200000" flipH="1">
            <a:off x="3297238" y="4418013"/>
            <a:ext cx="357187" cy="2365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>
            <a:spLocks noChangeArrowheads="1"/>
          </p:cNvSpPr>
          <p:nvPr/>
        </p:nvSpPr>
        <p:spPr bwMode="auto">
          <a:xfrm>
            <a:off x="3571875" y="42148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>
            <a:spLocks noChangeArrowheads="1"/>
          </p:cNvSpPr>
          <p:nvPr/>
        </p:nvSpPr>
        <p:spPr bwMode="auto">
          <a:xfrm>
            <a:off x="5357813" y="3143250"/>
            <a:ext cx="527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a=2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>
            <a:spLocks noChangeArrowheads="1"/>
          </p:cNvSpPr>
          <p:nvPr/>
        </p:nvSpPr>
        <p:spPr bwMode="auto">
          <a:xfrm>
            <a:off x="5357813" y="4357688"/>
            <a:ext cx="538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b=2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19" name="直線コネクタ 18"/>
          <p:cNvCxnSpPr>
            <a:stCxn id="17" idx="0"/>
          </p:cNvCxnSpPr>
          <p:nvPr/>
        </p:nvCxnSpPr>
        <p:spPr>
          <a:xfrm rot="16200000" flipH="1">
            <a:off x="5561013" y="3203575"/>
            <a:ext cx="357188" cy="2365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>
            <a:spLocks noChangeArrowheads="1"/>
          </p:cNvSpPr>
          <p:nvPr/>
        </p:nvSpPr>
        <p:spPr bwMode="auto">
          <a:xfrm>
            <a:off x="5786438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16200000" flipH="1">
            <a:off x="5583238" y="4418013"/>
            <a:ext cx="357187" cy="2365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>
            <a:spLocks noChangeArrowheads="1"/>
          </p:cNvSpPr>
          <p:nvPr/>
        </p:nvSpPr>
        <p:spPr bwMode="auto">
          <a:xfrm>
            <a:off x="5857875" y="42148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7143750" y="3143250"/>
            <a:ext cx="527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a=2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4" name="テキスト ボックス 23"/>
          <p:cNvSpPr txBox="1">
            <a:spLocks noChangeArrowheads="1"/>
          </p:cNvSpPr>
          <p:nvPr/>
        </p:nvSpPr>
        <p:spPr bwMode="auto">
          <a:xfrm>
            <a:off x="7143750" y="4357688"/>
            <a:ext cx="538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b=2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5" name="直線コネクタ 24"/>
          <p:cNvCxnSpPr>
            <a:stCxn id="23" idx="0"/>
          </p:cNvCxnSpPr>
          <p:nvPr/>
        </p:nvCxnSpPr>
        <p:spPr>
          <a:xfrm rot="16200000" flipH="1">
            <a:off x="7346950" y="3203575"/>
            <a:ext cx="357188" cy="236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>
            <a:spLocks noChangeArrowheads="1"/>
          </p:cNvSpPr>
          <p:nvPr/>
        </p:nvSpPr>
        <p:spPr bwMode="auto">
          <a:xfrm>
            <a:off x="7572375" y="29289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rot="16200000" flipH="1">
            <a:off x="7369175" y="4418013"/>
            <a:ext cx="357187" cy="236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>
            <a:spLocks noChangeArrowheads="1"/>
          </p:cNvSpPr>
          <p:nvPr/>
        </p:nvSpPr>
        <p:spPr bwMode="auto">
          <a:xfrm>
            <a:off x="7643813" y="42148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4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テキスト ボックス 28"/>
          <p:cNvSpPr txBox="1">
            <a:spLocks noChangeArrowheads="1"/>
          </p:cNvSpPr>
          <p:nvPr/>
        </p:nvSpPr>
        <p:spPr bwMode="auto">
          <a:xfrm>
            <a:off x="7000875" y="4857750"/>
            <a:ext cx="1520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report conflict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1714500" y="3643313"/>
            <a:ext cx="214313" cy="5000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上矢印 30"/>
          <p:cNvSpPr/>
          <p:nvPr/>
        </p:nvSpPr>
        <p:spPr>
          <a:xfrm>
            <a:off x="3357563" y="3643313"/>
            <a:ext cx="214312" cy="5715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2" name="上下矢印 31"/>
          <p:cNvSpPr/>
          <p:nvPr/>
        </p:nvSpPr>
        <p:spPr>
          <a:xfrm>
            <a:off x="5715000" y="3643313"/>
            <a:ext cx="142875" cy="5715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962400" y="2057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/>
              <a:t>a=b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Combinator</a:t>
            </a:r>
            <a:endParaRPr lang="ja-JP" altLang="en-US" smtClean="0"/>
          </a:p>
        </p:txBody>
      </p:sp>
      <p:sp>
        <p:nvSpPr>
          <p:cNvPr id="6" name="円/楕円 5"/>
          <p:cNvSpPr/>
          <p:nvPr/>
        </p:nvSpPr>
        <p:spPr>
          <a:xfrm>
            <a:off x="2819400" y="1752600"/>
            <a:ext cx="3657600" cy="1524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400"/>
          </a:p>
        </p:txBody>
      </p:sp>
      <p:sp>
        <p:nvSpPr>
          <p:cNvPr id="4" name="円/楕円 3"/>
          <p:cNvSpPr/>
          <p:nvPr/>
        </p:nvSpPr>
        <p:spPr>
          <a:xfrm>
            <a:off x="3124200" y="22098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/>
              <a:t>a=b</a:t>
            </a:r>
            <a:endParaRPr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4876800" y="22098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/>
              <a:t>b=c</a:t>
            </a:r>
            <a:endParaRPr lang="ja-JP" altLang="en-US" sz="2400" dirty="0"/>
          </a:p>
        </p:txBody>
      </p:sp>
      <p:sp>
        <p:nvSpPr>
          <p:cNvPr id="51205" name="テキスト ボックス 6"/>
          <p:cNvSpPr txBox="1">
            <a:spLocks noChangeArrowheads="1"/>
          </p:cNvSpPr>
          <p:nvPr/>
        </p:nvSpPr>
        <p:spPr bwMode="auto">
          <a:xfrm>
            <a:off x="4343400" y="1828800"/>
            <a:ext cx="655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and</a:t>
            </a:r>
            <a:endParaRPr lang="ja-JP" altLang="en-US" sz="2400">
              <a:latin typeface="Calibri" pitchFamily="34" charset="0"/>
            </a:endParaRPr>
          </a:p>
        </p:txBody>
      </p:sp>
      <p:sp>
        <p:nvSpPr>
          <p:cNvPr id="51206" name="テキスト ボックス 8"/>
          <p:cNvSpPr txBox="1">
            <a:spLocks noChangeArrowheads="1"/>
          </p:cNvSpPr>
          <p:nvPr/>
        </p:nvSpPr>
        <p:spPr bwMode="auto">
          <a:xfrm>
            <a:off x="4292600" y="3657600"/>
            <a:ext cx="736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>
                <a:latin typeface="Calibri" pitchFamily="34" charset="0"/>
              </a:rPr>
              <a:t>a=3</a:t>
            </a:r>
          </a:p>
          <a:p>
            <a:r>
              <a:rPr lang="en-US" altLang="ja-JP" sz="2800">
                <a:latin typeface="Calibri" pitchFamily="34" charset="0"/>
              </a:rPr>
              <a:t>b=3</a:t>
            </a:r>
          </a:p>
          <a:p>
            <a:r>
              <a:rPr lang="en-US" altLang="ja-JP" sz="2800">
                <a:latin typeface="Calibri" pitchFamily="34" charset="0"/>
              </a:rPr>
              <a:t>c=3</a:t>
            </a:r>
            <a:endParaRPr lang="ja-JP" altLang="en-US" sz="2800">
              <a:latin typeface="Calibri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648200" y="3810000"/>
            <a:ext cx="373063" cy="1889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8" name="テキスト ボックス 11"/>
          <p:cNvSpPr txBox="1">
            <a:spLocks noChangeArrowheads="1"/>
          </p:cNvSpPr>
          <p:nvPr/>
        </p:nvSpPr>
        <p:spPr bwMode="auto">
          <a:xfrm>
            <a:off x="5070475" y="3657600"/>
            <a:ext cx="36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FF0000"/>
                </a:solidFill>
                <a:latin typeface="Calibri" pitchFamily="34" charset="0"/>
              </a:rPr>
              <a:t>1</a:t>
            </a:r>
            <a:endParaRPr lang="ja-JP" altLang="en-US" sz="280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4697413" y="4267200"/>
            <a:ext cx="373062" cy="1889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>
            <a:spLocks noChangeArrowheads="1"/>
          </p:cNvSpPr>
          <p:nvPr/>
        </p:nvSpPr>
        <p:spPr bwMode="auto">
          <a:xfrm>
            <a:off x="5119688" y="4114800"/>
            <a:ext cx="366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ja-JP" altLang="en-US" sz="280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4697413" y="4733925"/>
            <a:ext cx="373062" cy="1889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>
            <a:spLocks noChangeArrowheads="1"/>
          </p:cNvSpPr>
          <p:nvPr/>
        </p:nvSpPr>
        <p:spPr bwMode="auto">
          <a:xfrm>
            <a:off x="5119688" y="4581525"/>
            <a:ext cx="366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ja-JP" altLang="en-US" sz="2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F9350-89A4-4073-8407-B881E1EB7F67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5" grpId="1" animBg="1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Motivation</a:t>
            </a:r>
            <a:endParaRPr lang="ja-JP" altLang="en-US" smtClean="0"/>
          </a:p>
        </p:txBody>
      </p:sp>
      <p:pic>
        <p:nvPicPr>
          <p:cNvPr id="16386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2209800"/>
            <a:ext cx="5156200" cy="4343400"/>
          </a:xfrm>
        </p:spPr>
      </p:pic>
      <p:sp>
        <p:nvSpPr>
          <p:cNvPr id="16387" name="テキスト ボックス 4"/>
          <p:cNvSpPr txBox="1">
            <a:spLocks noChangeArrowheads="1"/>
          </p:cNvSpPr>
          <p:nvPr/>
        </p:nvSpPr>
        <p:spPr bwMode="auto">
          <a:xfrm>
            <a:off x="838200" y="12954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Model software system often involves models with complex relations.</a:t>
            </a:r>
            <a:endParaRPr lang="ja-JP" altLang="en-US" sz="2400">
              <a:latin typeface="Calibri" pitchFamily="34" charset="0"/>
            </a:endParaRPr>
          </a:p>
        </p:txBody>
      </p:sp>
      <p:grpSp>
        <p:nvGrpSpPr>
          <p:cNvPr id="3" name="グループ化 25"/>
          <p:cNvGrpSpPr>
            <a:grpSpLocks/>
          </p:cNvGrpSpPr>
          <p:nvPr/>
        </p:nvGrpSpPr>
        <p:grpSpPr bwMode="auto">
          <a:xfrm>
            <a:off x="3200400" y="2819400"/>
            <a:ext cx="1066800" cy="2667000"/>
            <a:chOff x="3352800" y="2667000"/>
            <a:chExt cx="1066800" cy="2667000"/>
          </a:xfrm>
        </p:grpSpPr>
        <p:sp>
          <p:nvSpPr>
            <p:cNvPr id="6" name="正方形/長方形 5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352800" y="5105400"/>
              <a:ext cx="838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9" name="カギ線コネクタ 8"/>
            <p:cNvCxnSpPr/>
            <p:nvPr/>
          </p:nvCxnSpPr>
          <p:spPr>
            <a:xfrm rot="5400000">
              <a:off x="3429000" y="4572000"/>
              <a:ext cx="838200" cy="228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81400" y="39624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bg1"/>
                  </a:solidFill>
                </a:rPr>
                <a:t>Equal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カギ線コネクタ 11"/>
            <p:cNvCxnSpPr>
              <a:stCxn id="10" idx="0"/>
              <a:endCxn id="6" idx="2"/>
            </p:cNvCxnSpPr>
            <p:nvPr/>
          </p:nvCxnSpPr>
          <p:spPr>
            <a:xfrm rot="5400000" flipH="1" flipV="1">
              <a:off x="3524250" y="3371850"/>
              <a:ext cx="1066800" cy="1143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59F94-B73C-49B0-81AB-DA60E67DF693}" type="slidenum">
              <a:rPr lang="ja-JP" altLang="en-US"/>
              <a:pPr>
                <a:defRPr/>
              </a:pPr>
              <a:t>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Correctness Properties</a:t>
            </a:r>
            <a:endParaRPr lang="ja-JP" altLang="en-US" smtClean="0"/>
          </a:p>
        </p:txBody>
      </p:sp>
      <p:sp>
        <p:nvSpPr>
          <p:cNvPr id="5325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fixing semantics of Beanbag is </a:t>
            </a:r>
            <a:r>
              <a:rPr lang="en-US" altLang="ja-JP" b="1" i="1" smtClean="0"/>
              <a:t>well-defined</a:t>
            </a:r>
            <a:r>
              <a:rPr lang="en-US" altLang="ja-JP" smtClean="0"/>
              <a:t> in the sense that it satisfies the following three properties</a:t>
            </a:r>
          </a:p>
          <a:p>
            <a:pPr lvl="1" eaLnBrk="1" hangingPunct="1"/>
            <a:r>
              <a:rPr lang="en-US" altLang="ja-JP" smtClean="0"/>
              <a:t>Consistency</a:t>
            </a:r>
          </a:p>
          <a:p>
            <a:pPr lvl="1" eaLnBrk="1" hangingPunct="1"/>
            <a:r>
              <a:rPr lang="en-US" altLang="ja-JP" smtClean="0"/>
              <a:t>Preservation</a:t>
            </a:r>
          </a:p>
          <a:p>
            <a:pPr lvl="1" eaLnBrk="1" hangingPunct="1"/>
            <a:r>
              <a:rPr lang="en-US" altLang="ja-JP" smtClean="0"/>
              <a:t>Stability</a:t>
            </a:r>
          </a:p>
          <a:p>
            <a:pPr lvl="1" eaLnBrk="1" hangingPunct="1"/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D68C7-CA3E-4A4A-A95B-3F0DDA67EBF2}" type="slidenum">
              <a:rPr lang="ja-JP" altLang="en-US"/>
              <a:pPr>
                <a:defRPr/>
              </a:pPr>
              <a:t>20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Consistency</a:t>
            </a:r>
            <a:endParaRPr lang="ja-JP" altLang="en-US" smtClean="0"/>
          </a:p>
        </p:txBody>
      </p:sp>
      <p:sp>
        <p:nvSpPr>
          <p:cNvPr id="55298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ja-JP" smtClean="0"/>
              <a:t>After fixing, the data always satisfy the consistency relation</a:t>
            </a:r>
          </a:p>
          <a:p>
            <a:pPr eaLnBrk="1" hangingPunct="1"/>
            <a:endParaRPr lang="ja-JP" altLang="en-US" smtClean="0"/>
          </a:p>
        </p:txBody>
      </p:sp>
      <p:pic>
        <p:nvPicPr>
          <p:cNvPr id="55299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362200"/>
            <a:ext cx="515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線コネクタ 17"/>
          <p:cNvCxnSpPr/>
          <p:nvPr/>
        </p:nvCxnSpPr>
        <p:spPr>
          <a:xfrm>
            <a:off x="3733800" y="3048000"/>
            <a:ext cx="457200" cy="76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1" name="テキスト ボックス 18"/>
          <p:cNvSpPr txBox="1">
            <a:spLocks noChangeArrowheads="1"/>
          </p:cNvSpPr>
          <p:nvPr/>
        </p:nvSpPr>
        <p:spPr bwMode="auto">
          <a:xfrm>
            <a:off x="4114800" y="3135313"/>
            <a:ext cx="852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352800" y="5410200"/>
            <a:ext cx="5334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3" name="テキスト ボックス 22"/>
          <p:cNvSpPr txBox="1">
            <a:spLocks noChangeArrowheads="1"/>
          </p:cNvSpPr>
          <p:nvPr/>
        </p:nvSpPr>
        <p:spPr bwMode="auto">
          <a:xfrm>
            <a:off x="3124200" y="50292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" name="右矢印 32"/>
          <p:cNvSpPr/>
          <p:nvPr/>
        </p:nvSpPr>
        <p:spPr>
          <a:xfrm rot="16916134">
            <a:off x="2963069" y="4012407"/>
            <a:ext cx="1792287" cy="355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grpSp>
        <p:nvGrpSpPr>
          <p:cNvPr id="4" name="グループ化 34"/>
          <p:cNvGrpSpPr>
            <a:grpSpLocks/>
          </p:cNvGrpSpPr>
          <p:nvPr/>
        </p:nvGrpSpPr>
        <p:grpSpPr bwMode="auto">
          <a:xfrm>
            <a:off x="3124200" y="2971800"/>
            <a:ext cx="2514600" cy="2667000"/>
            <a:chOff x="3276600" y="2667000"/>
            <a:chExt cx="2514600" cy="2667000"/>
          </a:xfrm>
        </p:grpSpPr>
        <p:sp>
          <p:nvSpPr>
            <p:cNvPr id="36" name="正方形/長方形 35"/>
            <p:cNvSpPr/>
            <p:nvPr/>
          </p:nvSpPr>
          <p:spPr>
            <a:xfrm>
              <a:off x="3810000" y="2667000"/>
              <a:ext cx="1219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00" y="4724400"/>
              <a:ext cx="9144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38" name="カギ線コネクタ 37"/>
            <p:cNvCxnSpPr>
              <a:stCxn id="39" idx="2"/>
              <a:endCxn id="37" idx="3"/>
            </p:cNvCxnSpPr>
            <p:nvPr/>
          </p:nvCxnSpPr>
          <p:spPr>
            <a:xfrm rot="5400000">
              <a:off x="4362450" y="4019550"/>
              <a:ext cx="838200" cy="11811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4953000" y="38862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bg1"/>
                  </a:solidFill>
                </a:rPr>
                <a:t>Equal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カギ線コネクタ 39"/>
            <p:cNvCxnSpPr>
              <a:stCxn id="39" idx="0"/>
              <a:endCxn id="36" idx="3"/>
            </p:cNvCxnSpPr>
            <p:nvPr/>
          </p:nvCxnSpPr>
          <p:spPr>
            <a:xfrm rot="16200000" flipV="1">
              <a:off x="4705350" y="3219450"/>
              <a:ext cx="990600" cy="3429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スライド番号プレースホル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9D99A-3995-4B88-BE53-B891B6F44FBD}" type="slidenum">
              <a:rPr lang="ja-JP" altLang="en-US"/>
              <a:pPr>
                <a:defRPr/>
              </a:pPr>
              <a:t>21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Preservation</a:t>
            </a:r>
            <a:endParaRPr lang="ja-JP" altLang="en-US" smtClean="0"/>
          </a:p>
        </p:txBody>
      </p:sp>
      <p:sp>
        <p:nvSpPr>
          <p:cNvPr id="5734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ja-JP" smtClean="0"/>
              <a:t>A fixing procedure does not overwrite user updates</a:t>
            </a:r>
          </a:p>
          <a:p>
            <a:pPr eaLnBrk="1" hangingPunct="1"/>
            <a:endParaRPr lang="ja-JP" altLang="en-US" smtClean="0"/>
          </a:p>
        </p:txBody>
      </p:sp>
      <p:pic>
        <p:nvPicPr>
          <p:cNvPr id="57347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0400" y="2209800"/>
            <a:ext cx="515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コネクタ 13"/>
          <p:cNvCxnSpPr/>
          <p:nvPr/>
        </p:nvCxnSpPr>
        <p:spPr>
          <a:xfrm>
            <a:off x="32766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テキスト ボックス 14"/>
          <p:cNvSpPr txBox="1">
            <a:spLocks noChangeArrowheads="1"/>
          </p:cNvSpPr>
          <p:nvPr/>
        </p:nvSpPr>
        <p:spPr bwMode="auto">
          <a:xfrm>
            <a:off x="3048000" y="48006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U ターン矢印 6"/>
          <p:cNvSpPr/>
          <p:nvPr/>
        </p:nvSpPr>
        <p:spPr>
          <a:xfrm rot="15893972">
            <a:off x="2206626" y="4418012"/>
            <a:ext cx="704850" cy="942975"/>
          </a:xfrm>
          <a:prstGeom prst="uturnArrow">
            <a:avLst>
              <a:gd name="adj1" fmla="val 25418"/>
              <a:gd name="adj2" fmla="val 19078"/>
              <a:gd name="adj3" fmla="val 25000"/>
              <a:gd name="adj4" fmla="val 46816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189288" y="4865688"/>
            <a:ext cx="685800" cy="22860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3076575" y="4495800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  <a:latin typeface="Calibri" pitchFamily="34" charset="0"/>
              </a:rPr>
              <a:t>select</a:t>
            </a:r>
            <a:endParaRPr lang="ja-JP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2135982" y="2759869"/>
            <a:ext cx="3786187" cy="3286125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2028825" y="3152775"/>
            <a:ext cx="4000500" cy="257175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DE75-CF0D-45A4-B359-EE2BFC6DA6CD}" type="slidenum">
              <a:rPr lang="ja-JP" altLang="en-US"/>
              <a:pPr>
                <a:defRPr/>
              </a:pPr>
              <a:t>22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Stability</a:t>
            </a:r>
            <a:endParaRPr lang="ja-JP" altLang="en-US" smtClean="0"/>
          </a:p>
        </p:txBody>
      </p:sp>
      <p:sp>
        <p:nvSpPr>
          <p:cNvPr id="5939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ja-JP" smtClean="0"/>
              <a:t>If there is no update, the fixing procedure produces no update.</a:t>
            </a:r>
            <a:endParaRPr lang="ja-JP" altLang="en-US" smtClean="0"/>
          </a:p>
        </p:txBody>
      </p:sp>
      <p:pic>
        <p:nvPicPr>
          <p:cNvPr id="59395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0400" y="2209800"/>
            <a:ext cx="515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4674-CC7A-47F2-8C31-F142E78F777A}" type="slidenum">
              <a:rPr lang="ja-JP" altLang="en-US"/>
              <a:pPr>
                <a:defRPr/>
              </a:pPr>
              <a:t>23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Evaluating the Expressiveness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Steps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Collected </a:t>
            </a:r>
            <a:r>
              <a:rPr lang="en-US" altLang="ja-JP" dirty="0" smtClean="0">
                <a:solidFill>
                  <a:srgbClr val="0070C0"/>
                </a:solidFill>
              </a:rPr>
              <a:t>84</a:t>
            </a:r>
            <a:r>
              <a:rPr lang="en-US" altLang="ja-JP" dirty="0" smtClean="0"/>
              <a:t> consistency relations from MOF standard, UML standard, and industry [Egyed07]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Identified requirements for </a:t>
            </a:r>
            <a:r>
              <a:rPr lang="en-US" altLang="ja-JP" dirty="0" smtClean="0">
                <a:solidFill>
                  <a:srgbClr val="0070C0"/>
                </a:solidFill>
              </a:rPr>
              <a:t>24</a:t>
            </a:r>
            <a:r>
              <a:rPr lang="en-US" altLang="ja-JP" dirty="0" smtClean="0"/>
              <a:t> fixing procedures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Implementing these programs in Beanbag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Result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Implemented </a:t>
            </a:r>
            <a:r>
              <a:rPr lang="en-US" altLang="ja-JP" dirty="0" smtClean="0">
                <a:solidFill>
                  <a:srgbClr val="0070C0"/>
                </a:solidFill>
              </a:rPr>
              <a:t>17</a:t>
            </a:r>
            <a:r>
              <a:rPr lang="en-US" altLang="ja-JP" dirty="0" smtClean="0"/>
              <a:t> programs, </a:t>
            </a:r>
            <a:r>
              <a:rPr lang="en-US" altLang="ja-JP" dirty="0" smtClean="0">
                <a:solidFill>
                  <a:srgbClr val="0070C0"/>
                </a:solidFill>
              </a:rPr>
              <a:t>71%</a:t>
            </a:r>
            <a:r>
              <a:rPr lang="en-US" altLang="ja-JP" dirty="0" smtClean="0"/>
              <a:t> of all programs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The rest 7 programs can be implemented with small extensions to Beanbag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95C1E-0241-4016-9593-A8E4A25BAFD9}" type="slidenum">
              <a:rPr lang="ja-JP" altLang="en-US"/>
              <a:pPr>
                <a:defRPr/>
              </a:pPr>
              <a:t>24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Implementation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Beanbag has been implemented and published on the web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Beanbag URL: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http://www.ipl.t.u-tokyo.ac.jp/~xiong/beanbag.html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An old version has been used by several other research groups [RKK+09]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2F911-B2A6-4B7C-8881-BBE2C4337C3B}" type="slidenum">
              <a:rPr lang="ja-JP" altLang="en-US"/>
              <a:pPr>
                <a:defRPr/>
              </a:pPr>
              <a:t>25</a:t>
            </a:fld>
            <a:endParaRPr lang="ja-JP" altLang="en-US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/>
          <a:srcRect l="15771" t="12222" r="3226" b="5556"/>
          <a:stretch>
            <a:fillRect/>
          </a:stretch>
        </p:blipFill>
        <p:spPr bwMode="auto">
          <a:xfrm>
            <a:off x="5105400" y="2286000"/>
            <a:ext cx="360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テキスト ボックス 6"/>
          <p:cNvSpPr txBox="1">
            <a:spLocks noChangeArrowheads="1"/>
          </p:cNvSpPr>
          <p:nvPr/>
        </p:nvSpPr>
        <p:spPr bwMode="auto">
          <a:xfrm>
            <a:off x="5029200" y="4800600"/>
            <a:ext cx="355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>
                <a:latin typeface="Calibri" pitchFamily="34" charset="0"/>
              </a:rPr>
              <a:t>A graphic UML synchronization tool </a:t>
            </a:r>
          </a:p>
          <a:p>
            <a:pPr algn="ctr"/>
            <a:r>
              <a:rPr lang="en-US" altLang="ja-JP">
                <a:latin typeface="Calibri" pitchFamily="34" charset="0"/>
              </a:rPr>
              <a:t>that is  developed  by University  of </a:t>
            </a:r>
          </a:p>
          <a:p>
            <a:pPr algn="ctr"/>
            <a:r>
              <a:rPr lang="en-US" altLang="ja-JP">
                <a:latin typeface="Calibri" pitchFamily="34" charset="0"/>
              </a:rPr>
              <a:t>Malaga using Beanbag</a:t>
            </a:r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4000" smtClean="0"/>
              <a:t>What </a:t>
            </a:r>
            <a:r>
              <a:rPr lang="en-US" altLang="zh-CN" sz="4000" smtClean="0">
                <a:ea typeface="ＭＳ Ｐゴシック" pitchFamily="34" charset="-128"/>
              </a:rPr>
              <a:t>is new comparing to the previous </a:t>
            </a:r>
            <a:r>
              <a:rPr lang="en-US" altLang="ja-JP" sz="4000" smtClean="0"/>
              <a:t>version?</a:t>
            </a:r>
            <a:endParaRPr lang="ja-JP" altLang="en-US" sz="4000" smtClean="0"/>
          </a:p>
        </p:txBody>
      </p:sp>
      <p:sp>
        <p:nvSpPr>
          <p:cNvPr id="79875" name="コンテンツ プレースホル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OCL-based language</a:t>
            </a:r>
            <a:endParaRPr lang="en-US" altLang="ja-JP" smtClean="0"/>
          </a:p>
          <a:p>
            <a:r>
              <a:rPr lang="en-US" altLang="zh-CN" smtClean="0">
                <a:ea typeface="ＭＳ Ｐゴシック" pitchFamily="34" charset="-128"/>
              </a:rPr>
              <a:t>No</a:t>
            </a:r>
            <a:r>
              <a:rPr lang="en-US" altLang="ja-JP" smtClean="0"/>
              <a:t> depend</a:t>
            </a:r>
            <a:r>
              <a:rPr lang="en-US" altLang="zh-CN" smtClean="0">
                <a:ea typeface="ＭＳ Ｐゴシック" pitchFamily="34" charset="-128"/>
              </a:rPr>
              <a:t>ence</a:t>
            </a:r>
            <a:r>
              <a:rPr lang="en-US" altLang="ja-JP" smtClean="0"/>
              <a:t> on the state of synchronizers</a:t>
            </a:r>
          </a:p>
          <a:p>
            <a:pPr lvl="1"/>
            <a:r>
              <a:rPr lang="en-US" altLang="ja-JP" smtClean="0"/>
              <a:t> no different sync  </a:t>
            </a:r>
            <a:r>
              <a:rPr lang="en-US" altLang="zh-CN" smtClean="0"/>
              <a:t>and</a:t>
            </a:r>
            <a:r>
              <a:rPr lang="en-US" altLang="ja-JP" smtClean="0"/>
              <a:t> resync</a:t>
            </a:r>
          </a:p>
          <a:p>
            <a:r>
              <a:rPr lang="en-US" altLang="zh-CN" smtClean="0">
                <a:ea typeface="ＭＳ Ｐゴシック" pitchFamily="34" charset="-128"/>
              </a:rPr>
              <a:t>C</a:t>
            </a:r>
            <a:r>
              <a:rPr lang="en-US" altLang="ja-JP" smtClean="0"/>
              <a:t>learly defined checking semantics from OCL</a:t>
            </a:r>
            <a:endParaRPr lang="ja-JP" altLang="en-US" smtClean="0"/>
          </a:p>
        </p:txBody>
      </p:sp>
      <p:sp>
        <p:nvSpPr>
          <p:cNvPr id="4" name="スライド番号プレースホルダ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E0D67E-0E31-450F-909C-838DF28D17C2}" type="slidenum">
              <a:rPr lang="ja-JP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ja-JP" alt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Conclusion</a:t>
            </a:r>
            <a:endParaRPr lang="ja-JP" altLang="en-US" smtClean="0"/>
          </a:p>
        </p:txBody>
      </p:sp>
      <p:sp>
        <p:nvSpPr>
          <p:cNvPr id="65538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Inconsistency fixing can be approached by a language</a:t>
            </a:r>
          </a:p>
          <a:p>
            <a:pPr lvl="1" eaLnBrk="1" hangingPunct="1"/>
            <a:r>
              <a:rPr lang="en-US" altLang="ja-JP" smtClean="0"/>
              <a:t>attaching fixing actions to primitive relations</a:t>
            </a:r>
          </a:p>
          <a:p>
            <a:pPr lvl="1" eaLnBrk="1" hangingPunct="1"/>
            <a:r>
              <a:rPr lang="en-US" altLang="ja-JP" smtClean="0"/>
              <a:t>gluing primitive relations by combinators</a:t>
            </a:r>
          </a:p>
          <a:p>
            <a:pPr eaLnBrk="1" hangingPunct="1"/>
            <a:r>
              <a:rPr lang="en-US" altLang="ja-JP" smtClean="0"/>
              <a:t>The fixing behavior of the language is </a:t>
            </a:r>
            <a:r>
              <a:rPr lang="en-US" altLang="ja-JP" i="1" smtClean="0">
                <a:solidFill>
                  <a:srgbClr val="0070C0"/>
                </a:solidFill>
              </a:rPr>
              <a:t>predictable</a:t>
            </a:r>
            <a:r>
              <a:rPr lang="en-US" altLang="ja-JP" smtClean="0"/>
              <a:t> as it satisfies the three properties</a:t>
            </a:r>
          </a:p>
          <a:p>
            <a:pPr eaLnBrk="1" hangingPunct="1"/>
            <a:r>
              <a:rPr lang="en-US" altLang="ja-JP" smtClean="0"/>
              <a:t>The language is </a:t>
            </a:r>
            <a:r>
              <a:rPr lang="en-US" altLang="ja-JP" i="1" smtClean="0">
                <a:solidFill>
                  <a:srgbClr val="0070C0"/>
                </a:solidFill>
              </a:rPr>
              <a:t>expressive </a:t>
            </a:r>
            <a:r>
              <a:rPr lang="en-US" altLang="ja-JP" smtClean="0"/>
              <a:t>as it can express many useful fixing behaviors in practice</a:t>
            </a:r>
          </a:p>
          <a:p>
            <a:pPr eaLnBrk="1" hangingPunct="1"/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37E3D-AA0E-4BEB-AB74-C93389BB84FE}" type="slidenum">
              <a:rPr lang="ja-JP" altLang="en-US"/>
              <a:pPr>
                <a:defRPr/>
              </a:pPr>
              <a:t>27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Thank you for your attention!</a:t>
            </a:r>
            <a:endParaRPr lang="ja-JP" altLang="en-US" smtClean="0"/>
          </a:p>
        </p:txBody>
      </p:sp>
      <p:sp>
        <p:nvSpPr>
          <p:cNvPr id="6758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endParaRPr lang="en-US" altLang="ja-JP" smtClean="0"/>
          </a:p>
          <a:p>
            <a:pPr algn="ctr" eaLnBrk="1" hangingPunct="1"/>
            <a:endParaRPr lang="en-US" altLang="ja-JP" smtClean="0"/>
          </a:p>
          <a:p>
            <a:pPr algn="ctr" eaLnBrk="1" hangingPunct="1">
              <a:buFont typeface="Arial" charset="0"/>
              <a:buNone/>
            </a:pPr>
            <a:r>
              <a:rPr lang="en-US" altLang="ja-JP" smtClean="0"/>
              <a:t>Beanbag URL:</a:t>
            </a:r>
          </a:p>
          <a:p>
            <a:pPr lvl="1" algn="ctr" eaLnBrk="1" hangingPunct="1">
              <a:buFont typeface="Arial" charset="0"/>
              <a:buNone/>
            </a:pPr>
            <a:r>
              <a:rPr lang="en-US" altLang="ja-JP" sz="2600" smtClean="0"/>
              <a:t>http://www.ipl.t.u-</a:t>
            </a:r>
            <a:r>
              <a:rPr lang="en-US" altLang="zh-CN" sz="2600" smtClean="0">
                <a:ea typeface="ＭＳ Ｐゴシック" pitchFamily="34" charset="-128"/>
              </a:rPr>
              <a:t>t</a:t>
            </a:r>
            <a:r>
              <a:rPr lang="en-US" altLang="ja-JP" sz="2600" smtClean="0"/>
              <a:t>okyo.ac.jp/~xiong/beanbag.html</a:t>
            </a:r>
          </a:p>
          <a:p>
            <a:pPr lvl="1" algn="ctr" eaLnBrk="1" hangingPunct="1"/>
            <a:endParaRPr lang="ja-JP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What Relations are Suitable for Automatic Inconsistency Fixing</a:t>
            </a:r>
            <a:endParaRPr lang="ja-JP" altLang="en-US" dirty="0"/>
          </a:p>
        </p:txBody>
      </p:sp>
      <p:sp>
        <p:nvSpPr>
          <p:cNvPr id="69634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Fixing actions need to be taken</a:t>
            </a:r>
          </a:p>
          <a:p>
            <a:pPr lvl="1" eaLnBrk="1" hangingPunct="1"/>
            <a:r>
              <a:rPr lang="en-US" altLang="ja-JP" smtClean="0"/>
              <a:t>obj.”name”=“SpecialName”</a:t>
            </a:r>
          </a:p>
          <a:p>
            <a:pPr eaLnBrk="1" hangingPunct="1"/>
            <a:r>
              <a:rPr lang="en-US" altLang="ja-JP" smtClean="0"/>
              <a:t>Fixing is sensible without human intervention</a:t>
            </a:r>
          </a:p>
          <a:p>
            <a:pPr lvl="1" eaLnBrk="1" hangingPunct="1"/>
            <a:r>
              <a:rPr lang="en-US" altLang="ja-JP" smtClean="0"/>
              <a:t>No Circle Inheritance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Relation Description in OCL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C1: context Message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inv  let </a:t>
            </a:r>
            <a:r>
              <a:rPr lang="en-US" altLang="ja-JP" dirty="0" err="1" smtClean="0"/>
              <a:t>rec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self.receiver</a:t>
            </a:r>
            <a:r>
              <a:rPr lang="en-US" altLang="ja-JP" dirty="0" smtClean="0"/>
              <a:t> 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      let ops = </a:t>
            </a:r>
            <a:r>
              <a:rPr lang="en-US" altLang="ja-JP" dirty="0" err="1" smtClean="0"/>
              <a:t>rec.base.operations</a:t>
            </a:r>
            <a:r>
              <a:rPr lang="en-US" altLang="ja-JP" dirty="0" smtClean="0"/>
              <a:t> 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          ops-&gt;exists(</a:t>
            </a:r>
            <a:r>
              <a:rPr lang="en-US" altLang="ja-JP" dirty="0" err="1" smtClean="0"/>
              <a:t>oper</a:t>
            </a:r>
            <a:r>
              <a:rPr lang="en-US" altLang="ja-JP" dirty="0" smtClean="0"/>
              <a:t> | oper.name = self.name)</a:t>
            </a:r>
          </a:p>
        </p:txBody>
      </p:sp>
      <p:pic>
        <p:nvPicPr>
          <p:cNvPr id="18435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19200"/>
            <a:ext cx="3346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C32C3-7EBC-4500-B45D-F8E303ED1EFC}" type="slidenum">
              <a:rPr lang="ja-JP" altLang="en-US"/>
              <a:pPr>
                <a:defRPr/>
              </a:pPr>
              <a:t>3</a:t>
            </a:fld>
            <a:endParaRPr lang="ja-JP" altLang="en-US" dirty="0"/>
          </a:p>
        </p:txBody>
      </p:sp>
      <p:grpSp>
        <p:nvGrpSpPr>
          <p:cNvPr id="18437" name="グループ化 25"/>
          <p:cNvGrpSpPr>
            <a:grpSpLocks/>
          </p:cNvGrpSpPr>
          <p:nvPr/>
        </p:nvGrpSpPr>
        <p:grpSpPr bwMode="auto">
          <a:xfrm>
            <a:off x="5867400" y="1600200"/>
            <a:ext cx="914400" cy="1752600"/>
            <a:chOff x="3352800" y="2667000"/>
            <a:chExt cx="1066800" cy="2667000"/>
          </a:xfrm>
        </p:grpSpPr>
        <p:sp>
          <p:nvSpPr>
            <p:cNvPr id="7" name="正方形/長方形 6"/>
            <p:cNvSpPr/>
            <p:nvPr/>
          </p:nvSpPr>
          <p:spPr>
            <a:xfrm>
              <a:off x="3810265" y="2667000"/>
              <a:ext cx="609335" cy="2294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352800" y="5104503"/>
              <a:ext cx="838994" cy="2294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9" name="カギ線コネクタ 8"/>
            <p:cNvCxnSpPr/>
            <p:nvPr/>
          </p:nvCxnSpPr>
          <p:spPr>
            <a:xfrm rot="5400000">
              <a:off x="3429098" y="4571465"/>
              <a:ext cx="838270" cy="22780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80607" y="3961848"/>
              <a:ext cx="838993" cy="3043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bg1"/>
                  </a:solidFill>
                </a:rPr>
                <a:t>Equal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カギ線コネクタ 10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3524843" y="3372685"/>
              <a:ext cx="1065350" cy="1129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What Small Extensions are Needed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One program requires a new constraint without </a:t>
            </a:r>
            <a:r>
              <a:rPr lang="en-US" altLang="zh-CN" dirty="0" smtClean="0"/>
              <a:t>fixing action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A function count the number of entries in dictionary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Other six programs require the ability to access key in </a:t>
            </a:r>
            <a:r>
              <a:rPr lang="en-US" altLang="ja-JP" dirty="0" err="1" smtClean="0">
                <a:latin typeface="Arial Unicode MS" pitchFamily="34" charset="-122"/>
                <a:ea typeface="宋体-PUA" pitchFamily="2" charset="-122"/>
                <a:cs typeface="Arial Unicode MS" pitchFamily="34" charset="-122"/>
              </a:rPr>
              <a:t>forall</a:t>
            </a:r>
            <a:endParaRPr lang="en-US" altLang="ja-JP" dirty="0" smtClean="0">
              <a:latin typeface="Arial Unicode MS" pitchFamily="34" charset="-122"/>
              <a:ea typeface="宋体-PUA" pitchFamily="2" charset="-122"/>
              <a:cs typeface="Arial Unicode MS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>
                <a:cs typeface="Arial" pitchFamily="34" charset="0"/>
              </a:rPr>
              <a:t>All extensions conform to the basic idea of Beanbag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attaching fixing actions to primitive expressions, and composing them using high-level constructs.</a:t>
            </a:r>
            <a:endParaRPr lang="en-US" altLang="ja-JP" dirty="0" smtClean="0"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Fixing Procedures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Current approaches [Grundy94] provide automatic fixing through fixing procedures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Fixing procedure: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b="1" dirty="0" smtClean="0"/>
              <a:t>When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 type of change occurs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b="1" dirty="0" smtClean="0"/>
              <a:t>Do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An example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b="1" dirty="0" smtClean="0"/>
              <a:t>When</a:t>
            </a:r>
            <a:r>
              <a:rPr lang="en-US" altLang="ja-JP" dirty="0" smtClean="0"/>
              <a:t>  </a:t>
            </a:r>
            <a:r>
              <a:rPr lang="en-US" altLang="ja-JP" i="1" dirty="0" smtClean="0"/>
              <a:t>a method in a class diagram is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renamed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b="1" dirty="0" smtClean="0"/>
              <a:t>Do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	</a:t>
            </a:r>
            <a:r>
              <a:rPr lang="en-US" altLang="ja-JP" i="1" dirty="0" smtClean="0"/>
              <a:t>find corresponding  messages in sequence diagrams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i="1" dirty="0" smtClean="0"/>
              <a:t>	rename these messages</a:t>
            </a:r>
            <a:endParaRPr lang="ja-JP" altLang="en-US" i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D51F8-8274-4B2B-A666-AA0AEEAD84AF}" type="slidenum">
              <a:rPr lang="ja-JP" altLang="en-US"/>
              <a:pPr>
                <a:defRPr/>
              </a:pPr>
              <a:t>31</a:t>
            </a:fld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Fixing Behavior Customization</a:t>
            </a:r>
            <a:endParaRPr lang="ja-JP" altLang="en-US" smtClean="0"/>
          </a:p>
        </p:txBody>
      </p:sp>
      <p:sp>
        <p:nvSpPr>
          <p:cNvPr id="75778" name="正方形/長方形 3"/>
          <p:cNvSpPr>
            <a:spLocks noChangeArrowheads="1"/>
          </p:cNvSpPr>
          <p:nvPr/>
        </p:nvSpPr>
        <p:spPr bwMode="auto">
          <a:xfrm>
            <a:off x="457200" y="1600200"/>
            <a:ext cx="800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latin typeface="Calibri" pitchFamily="34" charset="0"/>
              </a:rPr>
              <a:t>def C1(msg, model) = </a:t>
            </a:r>
          </a:p>
          <a:p>
            <a:r>
              <a:rPr lang="en-US" altLang="ja-JP" sz="2000">
                <a:latin typeface="Calibri" pitchFamily="34" charset="0"/>
              </a:rPr>
              <a:t> let rec = model.(msg."receiver") in</a:t>
            </a:r>
          </a:p>
          <a:p>
            <a:r>
              <a:rPr lang="en-US" altLang="ja-JP" sz="2000">
                <a:latin typeface="Calibri" pitchFamily="34" charset="0"/>
              </a:rPr>
              <a:t> let opRefs = model.(rec."base")."operations" in</a:t>
            </a:r>
          </a:p>
          <a:p>
            <a:r>
              <a:rPr lang="en-US" altLang="ja-JP" sz="2000">
                <a:latin typeface="Calibri" pitchFamily="34" charset="0"/>
              </a:rPr>
              <a:t> opRefs-&gt;exists(opRef | model.opRef."name"=msg."name")</a:t>
            </a:r>
            <a:endParaRPr lang="ja-JP" altLang="en-US" sz="2000">
              <a:latin typeface="Calibri" pitchFamily="34" charset="0"/>
            </a:endParaRPr>
          </a:p>
        </p:txBody>
      </p:sp>
      <p:pic>
        <p:nvPicPr>
          <p:cNvPr id="75779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971800"/>
            <a:ext cx="443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コネクタ 5"/>
          <p:cNvCxnSpPr/>
          <p:nvPr/>
        </p:nvCxnSpPr>
        <p:spPr>
          <a:xfrm>
            <a:off x="3581400" y="56388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1" name="テキスト ボックス 6"/>
          <p:cNvSpPr txBox="1">
            <a:spLocks noChangeArrowheads="1"/>
          </p:cNvSpPr>
          <p:nvPr/>
        </p:nvSpPr>
        <p:spPr bwMode="auto">
          <a:xfrm>
            <a:off x="3276600" y="5268913"/>
            <a:ext cx="852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2905125" y="3395663"/>
            <a:ext cx="904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>
                <a:solidFill>
                  <a:srgbClr val="0070C0"/>
                </a:solidFill>
                <a:latin typeface="Calibri" pitchFamily="34" charset="0"/>
              </a:rPr>
              <a:t>choose()</a:t>
            </a:r>
            <a:endParaRPr lang="ja-JP" altLang="en-US" sz="16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3494088" y="3233738"/>
            <a:ext cx="506412" cy="638175"/>
          </a:xfrm>
          <a:custGeom>
            <a:avLst/>
            <a:gdLst>
              <a:gd name="connsiteX0" fmla="*/ 0 w 506186"/>
              <a:gd name="connsiteY0" fmla="*/ 0 h 639498"/>
              <a:gd name="connsiteX1" fmla="*/ 48986 w 506186"/>
              <a:gd name="connsiteY1" fmla="*/ 16329 h 639498"/>
              <a:gd name="connsiteX2" fmla="*/ 114300 w 506186"/>
              <a:gd name="connsiteY2" fmla="*/ 97972 h 639498"/>
              <a:gd name="connsiteX3" fmla="*/ 163286 w 506186"/>
              <a:gd name="connsiteY3" fmla="*/ 146957 h 639498"/>
              <a:gd name="connsiteX4" fmla="*/ 179615 w 506186"/>
              <a:gd name="connsiteY4" fmla="*/ 195943 h 639498"/>
              <a:gd name="connsiteX5" fmla="*/ 506186 w 506186"/>
              <a:gd name="connsiteY5" fmla="*/ 244929 h 639498"/>
              <a:gd name="connsiteX6" fmla="*/ 440872 w 506186"/>
              <a:gd name="connsiteY6" fmla="*/ 261257 h 639498"/>
              <a:gd name="connsiteX7" fmla="*/ 342900 w 506186"/>
              <a:gd name="connsiteY7" fmla="*/ 326572 h 639498"/>
              <a:gd name="connsiteX8" fmla="*/ 277586 w 506186"/>
              <a:gd name="connsiteY8" fmla="*/ 408214 h 639498"/>
              <a:gd name="connsiteX9" fmla="*/ 212272 w 506186"/>
              <a:gd name="connsiteY9" fmla="*/ 522514 h 639498"/>
              <a:gd name="connsiteX10" fmla="*/ 97972 w 506186"/>
              <a:gd name="connsiteY10" fmla="*/ 620486 h 639498"/>
              <a:gd name="connsiteX11" fmla="*/ 48986 w 506186"/>
              <a:gd name="connsiteY11" fmla="*/ 636814 h 639498"/>
              <a:gd name="connsiteX12" fmla="*/ 0 w 506186"/>
              <a:gd name="connsiteY12" fmla="*/ 636814 h 6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6" h="639498">
                <a:moveTo>
                  <a:pt x="0" y="0"/>
                </a:moveTo>
                <a:cubicBezTo>
                  <a:pt x="16329" y="5443"/>
                  <a:pt x="35918" y="5128"/>
                  <a:pt x="48986" y="16329"/>
                </a:cubicBezTo>
                <a:cubicBezTo>
                  <a:pt x="75447" y="39010"/>
                  <a:pt x="91350" y="71744"/>
                  <a:pt x="114300" y="97972"/>
                </a:cubicBezTo>
                <a:cubicBezTo>
                  <a:pt x="129506" y="115350"/>
                  <a:pt x="146957" y="130629"/>
                  <a:pt x="163286" y="146957"/>
                </a:cubicBezTo>
                <a:cubicBezTo>
                  <a:pt x="168729" y="163286"/>
                  <a:pt x="168863" y="182503"/>
                  <a:pt x="179615" y="195943"/>
                </a:cubicBezTo>
                <a:cubicBezTo>
                  <a:pt x="243966" y="276382"/>
                  <a:pt x="500691" y="244606"/>
                  <a:pt x="506186" y="244929"/>
                </a:cubicBezTo>
                <a:cubicBezTo>
                  <a:pt x="484415" y="250372"/>
                  <a:pt x="460944" y="251221"/>
                  <a:pt x="440872" y="261257"/>
                </a:cubicBezTo>
                <a:cubicBezTo>
                  <a:pt x="405766" y="278810"/>
                  <a:pt x="342900" y="326572"/>
                  <a:pt x="342900" y="326572"/>
                </a:cubicBezTo>
                <a:cubicBezTo>
                  <a:pt x="311113" y="421936"/>
                  <a:pt x="351444" y="334356"/>
                  <a:pt x="277586" y="408214"/>
                </a:cubicBezTo>
                <a:cubicBezTo>
                  <a:pt x="233857" y="451943"/>
                  <a:pt x="250691" y="471289"/>
                  <a:pt x="212272" y="522514"/>
                </a:cubicBezTo>
                <a:cubicBezTo>
                  <a:pt x="188168" y="554652"/>
                  <a:pt x="137465" y="600740"/>
                  <a:pt x="97972" y="620486"/>
                </a:cubicBezTo>
                <a:cubicBezTo>
                  <a:pt x="82577" y="628183"/>
                  <a:pt x="65964" y="633985"/>
                  <a:pt x="48986" y="636814"/>
                </a:cubicBezTo>
                <a:cubicBezTo>
                  <a:pt x="32879" y="639498"/>
                  <a:pt x="16329" y="636814"/>
                  <a:pt x="0" y="636814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Fixing Behavior Customization</a:t>
            </a:r>
            <a:endParaRPr lang="ja-JP" altLang="en-US" smtClean="0"/>
          </a:p>
        </p:txBody>
      </p:sp>
      <p:sp>
        <p:nvSpPr>
          <p:cNvPr id="77826" name="正方形/長方形 3"/>
          <p:cNvSpPr>
            <a:spLocks noChangeArrowheads="1"/>
          </p:cNvSpPr>
          <p:nvPr/>
        </p:nvSpPr>
        <p:spPr bwMode="auto">
          <a:xfrm>
            <a:off x="457200" y="1600200"/>
            <a:ext cx="800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latin typeface="Calibri" pitchFamily="34" charset="0"/>
              </a:rPr>
              <a:t>def C1(msg, model) = </a:t>
            </a:r>
          </a:p>
          <a:p>
            <a:r>
              <a:rPr lang="en-US" altLang="ja-JP" sz="2000">
                <a:latin typeface="Calibri" pitchFamily="34" charset="0"/>
              </a:rPr>
              <a:t> let rec = model.(msg."receiver") in</a:t>
            </a:r>
          </a:p>
          <a:p>
            <a:r>
              <a:rPr lang="en-US" altLang="ja-JP" sz="2000">
                <a:latin typeface="Calibri" pitchFamily="34" charset="0"/>
              </a:rPr>
              <a:t> let opRefs = model.(rec."base")."operations" in</a:t>
            </a:r>
          </a:p>
          <a:p>
            <a:r>
              <a:rPr lang="en-US" altLang="ja-JP" sz="2000">
                <a:latin typeface="Calibri" pitchFamily="34" charset="0"/>
              </a:rPr>
              <a:t> opRefs-&gt;</a:t>
            </a:r>
            <a:r>
              <a:rPr lang="en-US" altLang="ja-JP" sz="2000">
                <a:solidFill>
                  <a:srgbClr val="FF0000"/>
                </a:solidFill>
                <a:latin typeface="Calibri" pitchFamily="34" charset="0"/>
              </a:rPr>
              <a:t>exists!</a:t>
            </a:r>
            <a:r>
              <a:rPr lang="en-US" altLang="ja-JP" sz="2000">
                <a:latin typeface="Calibri" pitchFamily="34" charset="0"/>
              </a:rPr>
              <a:t>(opRef | model.opRef."name"=msg."name")</a:t>
            </a:r>
            <a:endParaRPr lang="ja-JP" altLang="en-US" sz="2000">
              <a:latin typeface="Calibri" pitchFamily="34" charset="0"/>
            </a:endParaRPr>
          </a:p>
        </p:txBody>
      </p:sp>
      <p:pic>
        <p:nvPicPr>
          <p:cNvPr id="77827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971800"/>
            <a:ext cx="443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コネクタ 5"/>
          <p:cNvCxnSpPr/>
          <p:nvPr/>
        </p:nvCxnSpPr>
        <p:spPr>
          <a:xfrm>
            <a:off x="3581400" y="56388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29" name="テキスト ボックス 6"/>
          <p:cNvSpPr txBox="1">
            <a:spLocks noChangeArrowheads="1"/>
          </p:cNvSpPr>
          <p:nvPr/>
        </p:nvSpPr>
        <p:spPr bwMode="auto">
          <a:xfrm>
            <a:off x="3276600" y="5268913"/>
            <a:ext cx="852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871913" y="35814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4267200" y="37338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Inconsistency</a:t>
            </a:r>
            <a:endParaRPr lang="ja-JP" altLang="en-US" smtClean="0"/>
          </a:p>
        </p:txBody>
      </p:sp>
      <p:pic>
        <p:nvPicPr>
          <p:cNvPr id="20482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2209800"/>
            <a:ext cx="5156200" cy="4343400"/>
          </a:xfrm>
        </p:spPr>
      </p:pic>
      <p:sp>
        <p:nvSpPr>
          <p:cNvPr id="20483" name="テキスト ボックス 4"/>
          <p:cNvSpPr txBox="1">
            <a:spLocks noChangeArrowheads="1"/>
          </p:cNvSpPr>
          <p:nvPr/>
        </p:nvSpPr>
        <p:spPr bwMode="auto">
          <a:xfrm>
            <a:off x="838200" y="12954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Inconsistency will be caused when some part is updated by users </a:t>
            </a:r>
            <a:endParaRPr lang="ja-JP" altLang="en-US" sz="2400">
              <a:latin typeface="Calibri" pitchFamily="34" charset="0"/>
            </a:endParaRPr>
          </a:p>
        </p:txBody>
      </p:sp>
      <p:sp>
        <p:nvSpPr>
          <p:cNvPr id="20484" name="テキスト ボックス 20"/>
          <p:cNvSpPr txBox="1">
            <a:spLocks noChangeArrowheads="1"/>
          </p:cNvSpPr>
          <p:nvPr/>
        </p:nvSpPr>
        <p:spPr bwMode="auto">
          <a:xfrm>
            <a:off x="3490913" y="5421313"/>
            <a:ext cx="852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BCF0E-B113-4642-A89C-A9BCF1AB5414}" type="slidenum">
              <a:rPr lang="ja-JP" altLang="en-US"/>
              <a:pPr>
                <a:defRPr/>
              </a:pPr>
              <a:t>4</a:t>
            </a:fld>
            <a:endParaRPr lang="ja-JP" altLang="en-US" dirty="0"/>
          </a:p>
        </p:txBody>
      </p:sp>
      <p:grpSp>
        <p:nvGrpSpPr>
          <p:cNvPr id="8" name="グループ化 25"/>
          <p:cNvGrpSpPr>
            <a:grpSpLocks/>
          </p:cNvGrpSpPr>
          <p:nvPr/>
        </p:nvGrpSpPr>
        <p:grpSpPr bwMode="auto">
          <a:xfrm>
            <a:off x="3200400" y="2819400"/>
            <a:ext cx="1411288" cy="2895600"/>
            <a:chOff x="3352800" y="2667000"/>
            <a:chExt cx="1411456" cy="2895600"/>
          </a:xfrm>
        </p:grpSpPr>
        <p:sp>
          <p:nvSpPr>
            <p:cNvPr id="9" name="正方形/長方形 8"/>
            <p:cNvSpPr/>
            <p:nvPr/>
          </p:nvSpPr>
          <p:spPr>
            <a:xfrm>
              <a:off x="3810054" y="2667000"/>
              <a:ext cx="609673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352800" y="5105400"/>
              <a:ext cx="1143136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11" name="カギ線コネクタ 10"/>
            <p:cNvCxnSpPr/>
            <p:nvPr/>
          </p:nvCxnSpPr>
          <p:spPr>
            <a:xfrm rot="5400000">
              <a:off x="3429059" y="4571986"/>
              <a:ext cx="838200" cy="22862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468702" y="3810000"/>
              <a:ext cx="1295554" cy="4572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bg1"/>
                  </a:solidFill>
                </a:rPr>
                <a:t>Not equal!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カギ線コネクタ 12"/>
            <p:cNvCxnSpPr>
              <a:stCxn id="12" idx="0"/>
              <a:endCxn id="9" idx="2"/>
            </p:cNvCxnSpPr>
            <p:nvPr/>
          </p:nvCxnSpPr>
          <p:spPr>
            <a:xfrm rot="16200000" flipV="1">
              <a:off x="3658485" y="3352006"/>
              <a:ext cx="914400" cy="15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コネクタ 13"/>
          <p:cNvCxnSpPr/>
          <p:nvPr/>
        </p:nvCxnSpPr>
        <p:spPr>
          <a:xfrm>
            <a:off x="33528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Inconsistency Fixing</a:t>
            </a:r>
            <a:endParaRPr lang="ja-JP" altLang="en-US" smtClean="0"/>
          </a:p>
        </p:txBody>
      </p:sp>
      <p:pic>
        <p:nvPicPr>
          <p:cNvPr id="22530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2209800"/>
            <a:ext cx="5156200" cy="4343400"/>
          </a:xfrm>
        </p:spPr>
      </p:pic>
      <p:sp>
        <p:nvSpPr>
          <p:cNvPr id="22531" name="テキスト ボックス 4"/>
          <p:cNvSpPr txBox="1">
            <a:spLocks noChangeArrowheads="1"/>
          </p:cNvSpPr>
          <p:nvPr/>
        </p:nvSpPr>
        <p:spPr bwMode="auto">
          <a:xfrm>
            <a:off x="838200" y="12954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ea typeface="宋体" pitchFamily="2" charset="-122"/>
              </a:rPr>
              <a:t>We need to </a:t>
            </a:r>
            <a:r>
              <a:rPr lang="en-US" altLang="ja-JP" sz="2400">
                <a:latin typeface="Calibri" pitchFamily="34" charset="0"/>
              </a:rPr>
              <a:t>propagate the updates to other part of the model to fix the inconsistency. </a:t>
            </a:r>
            <a:endParaRPr lang="ja-JP" altLang="en-US" sz="2400">
              <a:latin typeface="Calibri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719513" y="28956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テキスト ボックス 10"/>
          <p:cNvSpPr txBox="1">
            <a:spLocks noChangeArrowheads="1"/>
          </p:cNvSpPr>
          <p:nvPr/>
        </p:nvSpPr>
        <p:spPr bwMode="auto">
          <a:xfrm>
            <a:off x="4191000" y="28956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8" name="右矢印 27"/>
          <p:cNvSpPr/>
          <p:nvPr/>
        </p:nvSpPr>
        <p:spPr>
          <a:xfrm rot="16831594">
            <a:off x="2933700" y="3960813"/>
            <a:ext cx="1901825" cy="355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A7850-6CDF-41D1-B65B-E65CC4E7B5F9}" type="slidenum">
              <a:rPr lang="ja-JP" altLang="en-US"/>
              <a:pPr>
                <a:defRPr/>
              </a:pPr>
              <a:t>5</a:t>
            </a:fld>
            <a:endParaRPr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3528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テキスト ボックス 12"/>
          <p:cNvSpPr txBox="1">
            <a:spLocks noChangeArrowheads="1"/>
          </p:cNvSpPr>
          <p:nvPr/>
        </p:nvSpPr>
        <p:spPr bwMode="auto">
          <a:xfrm>
            <a:off x="3352800" y="54102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/>
              <a:t>Existing Approaches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ja-JP" sz="3000" smtClean="0"/>
              <a:t>Manual </a:t>
            </a:r>
            <a:r>
              <a:rPr lang="en-US" altLang="ja-JP" sz="3000" smtClean="0">
                <a:solidFill>
                  <a:srgbClr val="FF0000"/>
                </a:solidFill>
              </a:rPr>
              <a:t>Fixing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By common programming languages [Grundy94]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By logic expressions [Finkelstein94, Straeten03]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Fully automated fixing, but requires considerable development cost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3000" smtClean="0"/>
              <a:t>Generating </a:t>
            </a:r>
            <a:r>
              <a:rPr lang="en-US" altLang="ja-JP" sz="3000" smtClean="0">
                <a:solidFill>
                  <a:srgbClr val="FF0000"/>
                </a:solidFill>
              </a:rPr>
              <a:t>Fixing Actions</a:t>
            </a:r>
            <a:r>
              <a:rPr lang="en-US" altLang="ja-JP" sz="3000" smtClean="0"/>
              <a:t> from Consistency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White box analysis [Egyed08]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Black box analysis [Nentwich03]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600" smtClean="0"/>
              <a:t>Fully automated development, but requires user intervention in fixing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Can we automatically derive fixing procedures from consistency relations?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65879-22CE-4357-A0DA-E8B427C72895}" type="slidenum">
              <a:rPr lang="ja-JP" altLang="en-US"/>
              <a:pPr>
                <a:defRPr/>
              </a:pPr>
              <a:t>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Fixing Behavior Ambiguity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A consistency relation may correspond to multiple fixing behaviors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Need developers to tell the system which one to use</a:t>
            </a:r>
            <a:endParaRPr lang="ja-JP" altLang="en-US" dirty="0"/>
          </a:p>
        </p:txBody>
      </p:sp>
      <p:pic>
        <p:nvPicPr>
          <p:cNvPr id="28675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743200"/>
            <a:ext cx="443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3733800" y="1295400"/>
            <a:ext cx="5181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latin typeface="Calibri" pitchFamily="34" charset="0"/>
              </a:rPr>
              <a:t>C1: context Message</a:t>
            </a:r>
          </a:p>
          <a:p>
            <a:r>
              <a:rPr lang="en-US" altLang="ja-JP" sz="2000">
                <a:latin typeface="Calibri" pitchFamily="34" charset="0"/>
              </a:rPr>
              <a:t>    inv let rec = self.receiver in</a:t>
            </a:r>
          </a:p>
          <a:p>
            <a:r>
              <a:rPr lang="en-US" altLang="ja-JP" sz="2000">
                <a:latin typeface="Calibri" pitchFamily="34" charset="0"/>
              </a:rPr>
              <a:t>          let ops = rec.base.operations in</a:t>
            </a:r>
          </a:p>
          <a:p>
            <a:r>
              <a:rPr lang="en-US" altLang="ja-JP" sz="2000">
                <a:latin typeface="Calibri" pitchFamily="34" charset="0"/>
              </a:rPr>
              <a:t>          ops-&gt;exists(oper | oper.name = self.name)</a:t>
            </a:r>
          </a:p>
          <a:p>
            <a:endParaRPr lang="ja-JP" altLang="en-US" sz="2000">
              <a:latin typeface="Calibri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410200" y="54102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テキスト ボックス 6"/>
          <p:cNvSpPr txBox="1">
            <a:spLocks noChangeArrowheads="1"/>
          </p:cNvSpPr>
          <p:nvPr/>
        </p:nvSpPr>
        <p:spPr bwMode="auto">
          <a:xfrm>
            <a:off x="5105400" y="5040313"/>
            <a:ext cx="852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右矢印 7"/>
          <p:cNvSpPr/>
          <p:nvPr/>
        </p:nvSpPr>
        <p:spPr>
          <a:xfrm rot="16675179">
            <a:off x="4937126" y="4198937"/>
            <a:ext cx="1651000" cy="2889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700713" y="33528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6096000" y="3505200"/>
            <a:ext cx="85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Calibri" pitchFamily="34" charset="0"/>
              </a:rPr>
              <a:t>choose</a:t>
            </a:r>
            <a:endParaRPr lang="ja-JP" alt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4733925" y="3167063"/>
            <a:ext cx="904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>
                <a:solidFill>
                  <a:srgbClr val="0070C0"/>
                </a:solidFill>
                <a:latin typeface="Calibri" pitchFamily="34" charset="0"/>
              </a:rPr>
              <a:t>choose()</a:t>
            </a:r>
            <a:endParaRPr lang="ja-JP" altLang="en-US" sz="16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5322888" y="3005138"/>
            <a:ext cx="506412" cy="638175"/>
          </a:xfrm>
          <a:custGeom>
            <a:avLst/>
            <a:gdLst>
              <a:gd name="connsiteX0" fmla="*/ 0 w 506186"/>
              <a:gd name="connsiteY0" fmla="*/ 0 h 639498"/>
              <a:gd name="connsiteX1" fmla="*/ 48986 w 506186"/>
              <a:gd name="connsiteY1" fmla="*/ 16329 h 639498"/>
              <a:gd name="connsiteX2" fmla="*/ 114300 w 506186"/>
              <a:gd name="connsiteY2" fmla="*/ 97972 h 639498"/>
              <a:gd name="connsiteX3" fmla="*/ 163286 w 506186"/>
              <a:gd name="connsiteY3" fmla="*/ 146957 h 639498"/>
              <a:gd name="connsiteX4" fmla="*/ 179615 w 506186"/>
              <a:gd name="connsiteY4" fmla="*/ 195943 h 639498"/>
              <a:gd name="connsiteX5" fmla="*/ 506186 w 506186"/>
              <a:gd name="connsiteY5" fmla="*/ 244929 h 639498"/>
              <a:gd name="connsiteX6" fmla="*/ 440872 w 506186"/>
              <a:gd name="connsiteY6" fmla="*/ 261257 h 639498"/>
              <a:gd name="connsiteX7" fmla="*/ 342900 w 506186"/>
              <a:gd name="connsiteY7" fmla="*/ 326572 h 639498"/>
              <a:gd name="connsiteX8" fmla="*/ 277586 w 506186"/>
              <a:gd name="connsiteY8" fmla="*/ 408214 h 639498"/>
              <a:gd name="connsiteX9" fmla="*/ 212272 w 506186"/>
              <a:gd name="connsiteY9" fmla="*/ 522514 h 639498"/>
              <a:gd name="connsiteX10" fmla="*/ 97972 w 506186"/>
              <a:gd name="connsiteY10" fmla="*/ 620486 h 639498"/>
              <a:gd name="connsiteX11" fmla="*/ 48986 w 506186"/>
              <a:gd name="connsiteY11" fmla="*/ 636814 h 639498"/>
              <a:gd name="connsiteX12" fmla="*/ 0 w 506186"/>
              <a:gd name="connsiteY12" fmla="*/ 636814 h 6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6" h="639498">
                <a:moveTo>
                  <a:pt x="0" y="0"/>
                </a:moveTo>
                <a:cubicBezTo>
                  <a:pt x="16329" y="5443"/>
                  <a:pt x="35918" y="5128"/>
                  <a:pt x="48986" y="16329"/>
                </a:cubicBezTo>
                <a:cubicBezTo>
                  <a:pt x="75447" y="39010"/>
                  <a:pt x="91350" y="71744"/>
                  <a:pt x="114300" y="97972"/>
                </a:cubicBezTo>
                <a:cubicBezTo>
                  <a:pt x="129506" y="115350"/>
                  <a:pt x="146957" y="130629"/>
                  <a:pt x="163286" y="146957"/>
                </a:cubicBezTo>
                <a:cubicBezTo>
                  <a:pt x="168729" y="163286"/>
                  <a:pt x="168863" y="182503"/>
                  <a:pt x="179615" y="195943"/>
                </a:cubicBezTo>
                <a:cubicBezTo>
                  <a:pt x="243966" y="276382"/>
                  <a:pt x="500691" y="244606"/>
                  <a:pt x="506186" y="244929"/>
                </a:cubicBezTo>
                <a:cubicBezTo>
                  <a:pt x="484415" y="250372"/>
                  <a:pt x="460944" y="251221"/>
                  <a:pt x="440872" y="261257"/>
                </a:cubicBezTo>
                <a:cubicBezTo>
                  <a:pt x="405766" y="278810"/>
                  <a:pt x="342900" y="326572"/>
                  <a:pt x="342900" y="326572"/>
                </a:cubicBezTo>
                <a:cubicBezTo>
                  <a:pt x="311113" y="421936"/>
                  <a:pt x="351444" y="334356"/>
                  <a:pt x="277586" y="408214"/>
                </a:cubicBezTo>
                <a:cubicBezTo>
                  <a:pt x="233857" y="451943"/>
                  <a:pt x="250691" y="471289"/>
                  <a:pt x="212272" y="522514"/>
                </a:cubicBezTo>
                <a:cubicBezTo>
                  <a:pt x="188168" y="554652"/>
                  <a:pt x="137465" y="600740"/>
                  <a:pt x="97972" y="620486"/>
                </a:cubicBezTo>
                <a:cubicBezTo>
                  <a:pt x="82577" y="628183"/>
                  <a:pt x="65964" y="633985"/>
                  <a:pt x="48986" y="636814"/>
                </a:cubicBezTo>
                <a:cubicBezTo>
                  <a:pt x="32879" y="639498"/>
                  <a:pt x="16329" y="636814"/>
                  <a:pt x="0" y="636814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C72FC-4AFC-45D0-806D-5DC832016319}" type="slidenum">
              <a:rPr lang="ja-JP" altLang="en-US"/>
              <a:pPr>
                <a:defRPr/>
              </a:pPr>
              <a:t>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Our Solution : Beanbag</a:t>
            </a:r>
            <a:endParaRPr lang="ja-JP" altLang="en-US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700" smtClean="0"/>
              <a:t>Beanbag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/>
              <a:t>A language for specifying fixing behavior from consistency relation perspective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/>
              <a:t>similar to OCL syntactically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/>
              <a:t>ha</a:t>
            </a:r>
            <a:r>
              <a:rPr lang="en-US" altLang="zh-CN" sz="2400" smtClean="0">
                <a:ea typeface="ＭＳ Ｐゴシック" pitchFamily="34" charset="-128"/>
              </a:rPr>
              <a:t>ving</a:t>
            </a:r>
            <a:r>
              <a:rPr lang="en-US" altLang="ja-JP" sz="2400" smtClean="0"/>
              <a:t> enriched constructs to describe a </a:t>
            </a:r>
            <a:r>
              <a:rPr lang="en-US" altLang="ja-JP" sz="2400" b="1" i="1" smtClean="0"/>
              <a:t>unique</a:t>
            </a:r>
            <a:r>
              <a:rPr lang="en-US" altLang="ja-JP" sz="2400" smtClean="0"/>
              <a:t> fixing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700" smtClean="0"/>
              <a:t>Every Beanbag Program has two types of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/>
              <a:t>Checking semantics for checking whether the relation is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/>
              <a:t>Fixing semantics for fixing inconsistency by update propagation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57E6C-E71D-4BDE-BAE4-B1A9676867CD}" type="slidenum">
              <a:rPr lang="ja-JP" altLang="en-US"/>
              <a:pPr>
                <a:defRPr/>
              </a:pPr>
              <a:t>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1068</Words>
  <Application>Microsoft Office PowerPoint</Application>
  <PresentationFormat>画面に合わせる (4:3)</PresentationFormat>
  <Paragraphs>331</Paragraphs>
  <Slides>33</Slides>
  <Notes>33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ＭＳ Ｐゴシック</vt:lpstr>
      <vt:lpstr>Calibri</vt:lpstr>
      <vt:lpstr>宋体</vt:lpstr>
      <vt:lpstr>Courier</vt:lpstr>
      <vt:lpstr>Arial Unicode MS</vt:lpstr>
      <vt:lpstr>宋体-PUA</vt:lpstr>
      <vt:lpstr>Office テーマ</vt:lpstr>
      <vt:lpstr>Beanbag: A Language for Automatic Model Inconsistency Fixing (published at ESEC/FSE’09)</vt:lpstr>
      <vt:lpstr>Motivation</vt:lpstr>
      <vt:lpstr>Relation Description in OCL</vt:lpstr>
      <vt:lpstr>Inconsistency</vt:lpstr>
      <vt:lpstr>Inconsistency Fixing</vt:lpstr>
      <vt:lpstr>Existing Approaches</vt:lpstr>
      <vt:lpstr>Can we automatically derive fixing procedures from consistency relations? </vt:lpstr>
      <vt:lpstr>Fixing Behavior Ambiguity</vt:lpstr>
      <vt:lpstr>Our Solution : Beanbag</vt:lpstr>
      <vt:lpstr>Working Process of Beanbag</vt:lpstr>
      <vt:lpstr>Example 1 : A Simple Program</vt:lpstr>
      <vt:lpstr>Example 2: Customizing Fixing Behavior</vt:lpstr>
      <vt:lpstr>Example 2: Customizing Fixing Behavior</vt:lpstr>
      <vt:lpstr>Example 3: the Running Example</vt:lpstr>
      <vt:lpstr>Overview: Constructs in Beanbag</vt:lpstr>
      <vt:lpstr>Overview: Enriched Constructs for Specifying Synchronization Behavior</vt:lpstr>
      <vt:lpstr>The Fixing Semantics</vt:lpstr>
      <vt:lpstr>Primitive Fixing Procedures: a=b</vt:lpstr>
      <vt:lpstr>Combinator</vt:lpstr>
      <vt:lpstr>Correctness Properties</vt:lpstr>
      <vt:lpstr>Consistency</vt:lpstr>
      <vt:lpstr>Preservation</vt:lpstr>
      <vt:lpstr>Stability</vt:lpstr>
      <vt:lpstr>Evaluating the Expressiveness</vt:lpstr>
      <vt:lpstr>Implementation</vt:lpstr>
      <vt:lpstr>What is new comparing to the previous version?</vt:lpstr>
      <vt:lpstr>Conclusion</vt:lpstr>
      <vt:lpstr>Thank you for your attention!</vt:lpstr>
      <vt:lpstr>What Relations are Suitable for Automatic Inconsistency Fixing</vt:lpstr>
      <vt:lpstr>What Small Extensions are Needed</vt:lpstr>
      <vt:lpstr>Fixing Procedures</vt:lpstr>
      <vt:lpstr>Fixing Behavior Customization</vt:lpstr>
      <vt:lpstr>Fixing Behavior Customization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Automatic Model Inconsistency Fixing</dc:title>
  <dc:creator> </dc:creator>
  <cp:lastModifiedBy>FlyingHero</cp:lastModifiedBy>
  <cp:revision>92</cp:revision>
  <dcterms:created xsi:type="dcterms:W3CDTF">2009-07-15T05:00:32Z</dcterms:created>
  <dcterms:modified xsi:type="dcterms:W3CDTF">2009-11-15T15:41:40Z</dcterms:modified>
</cp:coreProperties>
</file>