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5" r:id="rId19"/>
    <p:sldId id="274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301" r:id="rId29"/>
    <p:sldId id="297" r:id="rId30"/>
    <p:sldId id="282" r:id="rId31"/>
    <p:sldId id="292" r:id="rId32"/>
    <p:sldId id="286" r:id="rId33"/>
    <p:sldId id="288" r:id="rId34"/>
    <p:sldId id="289" r:id="rId35"/>
    <p:sldId id="290" r:id="rId36"/>
    <p:sldId id="284" r:id="rId37"/>
    <p:sldId id="291" r:id="rId38"/>
    <p:sldId id="294" r:id="rId39"/>
    <p:sldId id="295" r:id="rId40"/>
    <p:sldId id="283" r:id="rId41"/>
    <p:sldId id="298" r:id="rId42"/>
    <p:sldId id="300" r:id="rId43"/>
    <p:sldId id="299" r:id="rId44"/>
    <p:sldId id="302" r:id="rId45"/>
    <p:sldId id="285" r:id="rId46"/>
    <p:sldId id="296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2872" autoAdjust="0"/>
  </p:normalViewPr>
  <p:slideViewPr>
    <p:cSldViewPr>
      <p:cViewPr varScale="1">
        <p:scale>
          <a:sx n="63" d="100"/>
          <a:sy n="6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96CE-921D-420D-8BF1-848156FFF258}" type="datetimeFigureOut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45EE9-3B81-44AC-A692-4331CAFEE53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Problems of the</a:t>
            </a:r>
            <a:r>
              <a:rPr kumimoji="1" lang="en-US" altLang="ja-JP" baseline="0" dirty="0" smtClean="0"/>
              <a:t>se slides:</a:t>
            </a:r>
          </a:p>
          <a:p>
            <a:r>
              <a:rPr kumimoji="1" lang="en-US" altLang="ja-JP" baseline="0" dirty="0" smtClean="0"/>
              <a:t>Too many details. People have to concentrate to follow</a:t>
            </a:r>
          </a:p>
          <a:p>
            <a:r>
              <a:rPr kumimoji="1" lang="en-US" altLang="ja-JP" baseline="0" dirty="0" smtClean="0"/>
              <a:t>For people outside the SE, they do not know what </a:t>
            </a:r>
            <a:r>
              <a:rPr kumimoji="1" lang="en-US" altLang="ja-JP" baseline="0" smtClean="0"/>
              <a:t>OCL is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1EC93-5779-4296-A141-9767B5428E4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todo</a:t>
            </a:r>
            <a:r>
              <a:rPr kumimoji="1" lang="en-US" altLang="ja-JP" dirty="0" smtClean="0"/>
              <a:t>:</a:t>
            </a:r>
            <a:r>
              <a:rPr kumimoji="1" lang="en-US" altLang="ja-JP" baseline="0" dirty="0" smtClean="0"/>
              <a:t> find key binding for “</a:t>
            </a:r>
            <a:r>
              <a:rPr kumimoji="1" lang="en-US" altLang="ja-JP" baseline="0" dirty="0" err="1" smtClean="0"/>
              <a:t>forall</a:t>
            </a:r>
            <a:r>
              <a:rPr kumimoji="1" lang="en-US" altLang="ja-JP" baseline="0" dirty="0" smtClean="0"/>
              <a:t>” and “exists”</a:t>
            </a:r>
          </a:p>
          <a:p>
            <a:r>
              <a:rPr kumimoji="1" lang="en-US" altLang="ja-JP" baseline="0" dirty="0" err="1" smtClean="0"/>
              <a:t>todo</a:t>
            </a:r>
            <a:r>
              <a:rPr kumimoji="1" lang="en-US" altLang="ja-JP" baseline="0" dirty="0" smtClean="0"/>
              <a:t>: find definition </a:t>
            </a:r>
            <a:r>
              <a:rPr kumimoji="1" lang="en-US" altLang="ja-JP" baseline="0" smtClean="0"/>
              <a:t>for “one”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C954-5AC9-4D73-A09E-FA8B11F38A34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45EE9-3B81-44AC-A692-4331CAFEE53A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DC7-D910-4B62-BC51-2581B8BD0E7C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0D8-C2F6-4271-8BEA-8F1E1F932DC3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B97C-A36C-4325-B373-1DCB1C4969EE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955C-AE1A-488D-9D20-406D5D3E74B7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24F-DA5E-409F-A162-F3F445173DB8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8519-E8F7-4887-B311-89410BBB3964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4ED7-4672-4BDB-BB33-850AD4EAF111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D3D0-E7FE-4B7C-9798-D6C9D0BE18BE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F66C-7BBC-4A81-9BDF-0ADA20579E52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820A-9752-414F-9CCE-94F7B1040673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9E1-C307-442A-B641-29B8C7E2780A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0D39-25F4-4B04-98BE-8FF35355EEF5}" type="datetime1">
              <a:rPr kumimoji="1" lang="ja-JP" altLang="en-US" smtClean="0"/>
              <a:pPr/>
              <a:t>2009/4/1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CC01-97A8-48FD-97B8-79AEE121FB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Beanbag: Facilitating Model Inconsistency Fixing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/>
              <a:t>Yingfei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Xiong</a:t>
            </a:r>
            <a:endParaRPr kumimoji="1" lang="en-US" altLang="ja-JP" dirty="0" smtClean="0"/>
          </a:p>
          <a:p>
            <a:r>
              <a:rPr lang="en-US" altLang="ja-JP" dirty="0" smtClean="0"/>
              <a:t>Ph.D. Student </a:t>
            </a:r>
          </a:p>
          <a:p>
            <a:r>
              <a:rPr lang="en-US" altLang="ja-JP" smtClean="0"/>
              <a:t>Advisor</a:t>
            </a:r>
            <a:r>
              <a:rPr lang="en-US" altLang="ja-JP" dirty="0" smtClean="0"/>
              <a:t>: Zhenjiang Hu and  Masato Takeichi</a:t>
            </a:r>
          </a:p>
          <a:p>
            <a:r>
              <a:rPr kumimoji="1" lang="en-US" altLang="ja-JP" dirty="0" smtClean="0"/>
              <a:t>University of Tokyo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Problem 2 : Correctness not Assured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 is difficult to verify </a:t>
            </a:r>
            <a:r>
              <a:rPr lang="en-US" altLang="ja-JP" dirty="0" smtClean="0"/>
              <a:t>whether the fixing actions correctly propagate the updates or not</a:t>
            </a:r>
          </a:p>
          <a:p>
            <a:pPr lvl="1">
              <a:buNone/>
            </a:pPr>
            <a:r>
              <a:rPr lang="en-US" altLang="ja-JP" b="1" dirty="0" smtClean="0"/>
              <a:t>When</a:t>
            </a:r>
            <a:r>
              <a:rPr lang="en-US" altLang="ja-JP" dirty="0" smtClean="0"/>
              <a:t>  </a:t>
            </a:r>
            <a:r>
              <a:rPr lang="en-US" altLang="ja-JP" i="1" dirty="0" smtClean="0"/>
              <a:t>a method in a class diagram is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renamed</a:t>
            </a:r>
          </a:p>
          <a:p>
            <a:pPr lvl="1">
              <a:buNone/>
            </a:pPr>
            <a:r>
              <a:rPr lang="en-US" altLang="ja-JP" b="1" dirty="0" smtClean="0"/>
              <a:t>Do</a:t>
            </a:r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i="1" dirty="0" smtClean="0"/>
              <a:t>find </a:t>
            </a:r>
            <a:r>
              <a:rPr lang="en-US" altLang="ja-JP" i="1" dirty="0" smtClean="0">
                <a:solidFill>
                  <a:srgbClr val="FF0000"/>
                </a:solidFill>
              </a:rPr>
              <a:t>all </a:t>
            </a:r>
            <a:r>
              <a:rPr lang="en-US" altLang="ja-JP" i="1" dirty="0" smtClean="0"/>
              <a:t>messages in sequence diagrams</a:t>
            </a:r>
          </a:p>
          <a:p>
            <a:pPr lvl="1">
              <a:buNone/>
            </a:pPr>
            <a:r>
              <a:rPr lang="en-US" altLang="ja-JP" i="1" dirty="0" smtClean="0"/>
              <a:t>	rename these messages</a:t>
            </a:r>
            <a:endParaRPr lang="ja-JP" altLang="en-US" i="1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Idea : Automatic Derivation of Fixing Procedures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From simple relations like a=b, fixing procedures can be automatically derived</a:t>
            </a:r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7290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7290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6" name="直線コネクタ 5"/>
          <p:cNvCxnSpPr>
            <a:stCxn id="4" idx="0"/>
          </p:cNvCxnSpPr>
          <p:nvPr/>
        </p:nvCxnSpPr>
        <p:spPr>
          <a:xfrm rot="16200000" flipH="1">
            <a:off x="1560655" y="3203738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785918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16200000" flipH="1">
            <a:off x="1582553" y="4418184"/>
            <a:ext cx="357190" cy="2362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857356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71802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71802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10" idx="0"/>
          </p:cNvCxnSpPr>
          <p:nvPr/>
        </p:nvCxnSpPr>
        <p:spPr>
          <a:xfrm rot="16200000" flipH="1">
            <a:off x="3275167" y="3203738"/>
            <a:ext cx="357190" cy="2362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500430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3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16200000" flipH="1">
            <a:off x="3297065" y="4418184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71868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57818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57818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6" idx="0"/>
          </p:cNvCxnSpPr>
          <p:nvPr/>
        </p:nvCxnSpPr>
        <p:spPr>
          <a:xfrm rot="16200000" flipH="1">
            <a:off x="5561183" y="3203738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8644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 rot="16200000" flipH="1">
            <a:off x="5583081" y="4418184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857884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43768" y="314324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a=2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43768" y="43576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en-US" altLang="ja-JP" dirty="0" smtClean="0"/>
              <a:t>=2</a:t>
            </a:r>
            <a:endParaRPr kumimoji="1" lang="ja-JP" altLang="en-US" dirty="0"/>
          </a:p>
        </p:txBody>
      </p:sp>
      <p:cxnSp>
        <p:nvCxnSpPr>
          <p:cNvPr id="24" name="直線コネクタ 23"/>
          <p:cNvCxnSpPr>
            <a:stCxn id="22" idx="0"/>
          </p:cNvCxnSpPr>
          <p:nvPr/>
        </p:nvCxnSpPr>
        <p:spPr>
          <a:xfrm rot="16200000" flipH="1">
            <a:off x="7347133" y="3203738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57239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rot="16200000" flipH="1">
            <a:off x="7369031" y="4418184"/>
            <a:ext cx="357190" cy="2362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643834" y="4214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00892" y="4857760"/>
            <a:ext cx="15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report conflict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1714480" y="3643314"/>
            <a:ext cx="214314" cy="5000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上矢印 29"/>
          <p:cNvSpPr/>
          <p:nvPr/>
        </p:nvSpPr>
        <p:spPr>
          <a:xfrm>
            <a:off x="3357554" y="3643314"/>
            <a:ext cx="214314" cy="57150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上下矢印 30"/>
          <p:cNvSpPr/>
          <p:nvPr/>
        </p:nvSpPr>
        <p:spPr>
          <a:xfrm>
            <a:off x="5715008" y="3643314"/>
            <a:ext cx="142876" cy="571504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57200" y="54102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smtClean="0"/>
              <a:t>Idea : derive fixing procedures from consistency relations</a:t>
            </a:r>
            <a:endParaRPr lang="ja-JP" altLang="en-US" sz="2800" dirty="0"/>
          </a:p>
        </p:txBody>
      </p:sp>
      <p:sp>
        <p:nvSpPr>
          <p:cNvPr id="33" name="スライド番号プレースホル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9" grpId="0"/>
      <p:bldP spid="21" grpId="0"/>
      <p:bldP spid="22" grpId="0"/>
      <p:bldP spid="23" grpId="0"/>
      <p:bldP spid="25" grpId="0"/>
      <p:bldP spid="27" grpId="0"/>
      <p:bldP spid="28" grpId="0"/>
      <p:bldP spid="29" grpId="0" animBg="1"/>
      <p:bldP spid="30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A consistency relation may correspond to multiple fixing procedures</a:t>
            </a:r>
          </a:p>
          <a:p>
            <a:r>
              <a:rPr lang="en-US" altLang="ja-JP" dirty="0" smtClean="0"/>
              <a:t>Need developers to tell the system which one to use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743200"/>
            <a:ext cx="4432554" cy="3733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33800" y="1295400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2000" dirty="0" smtClean="0"/>
              <a:t>C1: context Message</a:t>
            </a:r>
          </a:p>
          <a:p>
            <a:pPr>
              <a:buNone/>
            </a:pPr>
            <a:r>
              <a:rPr lang="en-US" altLang="ja-JP" sz="2000" dirty="0" smtClean="0"/>
              <a:t>    inv let </a:t>
            </a:r>
            <a:r>
              <a:rPr lang="en-US" altLang="ja-JP" sz="2000" dirty="0" err="1" smtClean="0"/>
              <a:t>rec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self.receiver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  let ops = </a:t>
            </a:r>
            <a:r>
              <a:rPr lang="en-US" altLang="ja-JP" sz="2000" dirty="0" err="1" smtClean="0"/>
              <a:t>rec.base.operations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  ops-&gt;exists(</a:t>
            </a:r>
            <a:r>
              <a:rPr lang="en-US" altLang="ja-JP" sz="2000" dirty="0" err="1" smtClean="0"/>
              <a:t>oper</a:t>
            </a:r>
            <a:r>
              <a:rPr lang="en-US" altLang="ja-JP" sz="2000" dirty="0" smtClean="0"/>
              <a:t> | oper.name = self.name)</a:t>
            </a:r>
          </a:p>
          <a:p>
            <a:endParaRPr kumimoji="1" lang="ja-JP" altLang="en-US" sz="2000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410200" y="54102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105400" y="50408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 rot="16675179">
            <a:off x="4936081" y="4199290"/>
            <a:ext cx="1652449" cy="2882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5700081" y="33528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96000" y="3505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34385" y="3166646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choose()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5323114" y="3004457"/>
            <a:ext cx="506186" cy="639498"/>
          </a:xfrm>
          <a:custGeom>
            <a:avLst/>
            <a:gdLst>
              <a:gd name="connsiteX0" fmla="*/ 0 w 506186"/>
              <a:gd name="connsiteY0" fmla="*/ 0 h 639498"/>
              <a:gd name="connsiteX1" fmla="*/ 48986 w 506186"/>
              <a:gd name="connsiteY1" fmla="*/ 16329 h 639498"/>
              <a:gd name="connsiteX2" fmla="*/ 114300 w 506186"/>
              <a:gd name="connsiteY2" fmla="*/ 97972 h 639498"/>
              <a:gd name="connsiteX3" fmla="*/ 163286 w 506186"/>
              <a:gd name="connsiteY3" fmla="*/ 146957 h 639498"/>
              <a:gd name="connsiteX4" fmla="*/ 179615 w 506186"/>
              <a:gd name="connsiteY4" fmla="*/ 195943 h 639498"/>
              <a:gd name="connsiteX5" fmla="*/ 506186 w 506186"/>
              <a:gd name="connsiteY5" fmla="*/ 244929 h 639498"/>
              <a:gd name="connsiteX6" fmla="*/ 440872 w 506186"/>
              <a:gd name="connsiteY6" fmla="*/ 261257 h 639498"/>
              <a:gd name="connsiteX7" fmla="*/ 342900 w 506186"/>
              <a:gd name="connsiteY7" fmla="*/ 326572 h 639498"/>
              <a:gd name="connsiteX8" fmla="*/ 277586 w 506186"/>
              <a:gd name="connsiteY8" fmla="*/ 408214 h 639498"/>
              <a:gd name="connsiteX9" fmla="*/ 212272 w 506186"/>
              <a:gd name="connsiteY9" fmla="*/ 522514 h 639498"/>
              <a:gd name="connsiteX10" fmla="*/ 97972 w 506186"/>
              <a:gd name="connsiteY10" fmla="*/ 620486 h 639498"/>
              <a:gd name="connsiteX11" fmla="*/ 48986 w 506186"/>
              <a:gd name="connsiteY11" fmla="*/ 636814 h 639498"/>
              <a:gd name="connsiteX12" fmla="*/ 0 w 506186"/>
              <a:gd name="connsiteY12" fmla="*/ 636814 h 639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6186" h="639498">
                <a:moveTo>
                  <a:pt x="0" y="0"/>
                </a:moveTo>
                <a:cubicBezTo>
                  <a:pt x="16329" y="5443"/>
                  <a:pt x="35918" y="5128"/>
                  <a:pt x="48986" y="16329"/>
                </a:cubicBezTo>
                <a:cubicBezTo>
                  <a:pt x="75447" y="39010"/>
                  <a:pt x="91350" y="71744"/>
                  <a:pt x="114300" y="97972"/>
                </a:cubicBezTo>
                <a:cubicBezTo>
                  <a:pt x="129506" y="115350"/>
                  <a:pt x="146957" y="130629"/>
                  <a:pt x="163286" y="146957"/>
                </a:cubicBezTo>
                <a:cubicBezTo>
                  <a:pt x="168729" y="163286"/>
                  <a:pt x="168863" y="182503"/>
                  <a:pt x="179615" y="195943"/>
                </a:cubicBezTo>
                <a:cubicBezTo>
                  <a:pt x="243966" y="276382"/>
                  <a:pt x="500691" y="244606"/>
                  <a:pt x="506186" y="244929"/>
                </a:cubicBezTo>
                <a:cubicBezTo>
                  <a:pt x="484415" y="250372"/>
                  <a:pt x="460944" y="251221"/>
                  <a:pt x="440872" y="261257"/>
                </a:cubicBezTo>
                <a:cubicBezTo>
                  <a:pt x="405766" y="278810"/>
                  <a:pt x="342900" y="326572"/>
                  <a:pt x="342900" y="326572"/>
                </a:cubicBezTo>
                <a:cubicBezTo>
                  <a:pt x="311113" y="421936"/>
                  <a:pt x="351444" y="334356"/>
                  <a:pt x="277586" y="408214"/>
                </a:cubicBezTo>
                <a:cubicBezTo>
                  <a:pt x="233857" y="451943"/>
                  <a:pt x="250691" y="471289"/>
                  <a:pt x="212272" y="522514"/>
                </a:cubicBezTo>
                <a:cubicBezTo>
                  <a:pt x="188168" y="554652"/>
                  <a:pt x="137465" y="600740"/>
                  <a:pt x="97972" y="620486"/>
                </a:cubicBezTo>
                <a:cubicBezTo>
                  <a:pt x="82577" y="628183"/>
                  <a:pt x="65964" y="633985"/>
                  <a:pt x="48986" y="636814"/>
                </a:cubicBezTo>
                <a:cubicBezTo>
                  <a:pt x="32879" y="639498"/>
                  <a:pt x="16329" y="636814"/>
                  <a:pt x="0" y="636814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Our Solution : Beanbag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language for writing fixing procedures from consistency relation perspective</a:t>
            </a:r>
          </a:p>
          <a:p>
            <a:r>
              <a:rPr lang="en-US" altLang="ja-JP" dirty="0" smtClean="0"/>
              <a:t>Attaching fixing semantics to common OCL constructs</a:t>
            </a:r>
            <a:endParaRPr kumimoji="1" lang="en-US" altLang="ja-JP" dirty="0" smtClean="0"/>
          </a:p>
          <a:p>
            <a:r>
              <a:rPr lang="en-US" altLang="ja-JP" dirty="0" smtClean="0"/>
              <a:t>Providing multiple ways to construct one relation, each representing a different fixing behavior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 Program: An Example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15636" y="1752600"/>
            <a:ext cx="8273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2400" dirty="0" smtClean="0"/>
              <a:t>context Message</a:t>
            </a:r>
          </a:p>
          <a:p>
            <a:pPr>
              <a:buNone/>
            </a:pPr>
            <a:r>
              <a:rPr lang="en-US" altLang="ja-JP" sz="2400" dirty="0" smtClean="0"/>
              <a:t>    inv let </a:t>
            </a:r>
            <a:r>
              <a:rPr lang="en-US" altLang="ja-JP" sz="2400" dirty="0" err="1" smtClean="0"/>
              <a:t>rec</a:t>
            </a:r>
            <a:r>
              <a:rPr lang="en-US" altLang="ja-JP" sz="2400" dirty="0" smtClean="0"/>
              <a:t> = </a:t>
            </a:r>
            <a:r>
              <a:rPr lang="en-US" altLang="ja-JP" sz="2400" dirty="0" err="1" smtClean="0"/>
              <a:t>self.receiver</a:t>
            </a:r>
            <a:r>
              <a:rPr lang="en-US" altLang="ja-JP" sz="2400" dirty="0" smtClean="0"/>
              <a:t> in</a:t>
            </a:r>
          </a:p>
          <a:p>
            <a:pPr>
              <a:buNone/>
            </a:pPr>
            <a:r>
              <a:rPr lang="en-US" altLang="ja-JP" sz="2400" dirty="0" smtClean="0"/>
              <a:t>          let ops = </a:t>
            </a:r>
            <a:r>
              <a:rPr lang="en-US" altLang="ja-JP" sz="2400" dirty="0" err="1" smtClean="0"/>
              <a:t>rec.base.operations</a:t>
            </a:r>
            <a:r>
              <a:rPr lang="en-US" altLang="ja-JP" sz="2400" dirty="0" smtClean="0"/>
              <a:t> in</a:t>
            </a:r>
          </a:p>
          <a:p>
            <a:pPr>
              <a:buNone/>
            </a:pPr>
            <a:r>
              <a:rPr lang="en-US" altLang="ja-JP" sz="2400" dirty="0" smtClean="0"/>
              <a:t>          ops-&gt;exists(</a:t>
            </a:r>
            <a:r>
              <a:rPr lang="en-US" altLang="ja-JP" sz="2400" dirty="0" err="1" smtClean="0"/>
              <a:t>oper</a:t>
            </a:r>
            <a:r>
              <a:rPr lang="en-US" altLang="ja-JP" sz="2400" dirty="0" smtClean="0"/>
              <a:t> | oper.name = self.name)</a:t>
            </a:r>
          </a:p>
          <a:p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0" y="4267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def C1(</a:t>
            </a:r>
            <a:r>
              <a:rPr lang="en-US" altLang="ja-JP" sz="2400" dirty="0" err="1" smtClean="0"/>
              <a:t>msg</a:t>
            </a:r>
            <a:r>
              <a:rPr lang="en-US" altLang="ja-JP" sz="2400" dirty="0" smtClean="0"/>
              <a:t>, model) = 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rec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msg."receiver</a:t>
            </a:r>
            <a:r>
              <a:rPr lang="en-US" altLang="ja-JP" sz="2400" dirty="0" smtClean="0"/>
              <a:t>") in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rec."base</a:t>
            </a:r>
            <a:r>
              <a:rPr lang="en-US" altLang="ja-JP" sz="2400" dirty="0" smtClean="0"/>
              <a:t>")."operations" in</a:t>
            </a:r>
          </a:p>
          <a:p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-&gt;exists(</a:t>
            </a:r>
            <a:r>
              <a:rPr lang="en-US" altLang="ja-JP" sz="2400" dirty="0" err="1" smtClean="0"/>
              <a:t>opRef</a:t>
            </a:r>
            <a:r>
              <a:rPr lang="en-US" altLang="ja-JP" sz="2400" dirty="0" smtClean="0"/>
              <a:t> | </a:t>
            </a:r>
            <a:r>
              <a:rPr lang="en-US" altLang="ja-JP" sz="2400" dirty="0" err="1" smtClean="0"/>
              <a:t>model.opRef."name</a:t>
            </a:r>
            <a:r>
              <a:rPr lang="en-US" altLang="ja-JP" sz="2400" dirty="0" smtClean="0"/>
              <a:t>"=</a:t>
            </a:r>
            <a:r>
              <a:rPr lang="en-US" altLang="ja-JP" sz="2400" dirty="0" err="1" smtClean="0"/>
              <a:t>msg."name</a:t>
            </a:r>
            <a:r>
              <a:rPr lang="en-US" altLang="ja-JP" sz="2400" dirty="0" smtClean="0"/>
              <a:t>")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34200" y="182880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OCL</a:t>
            </a:r>
            <a:endParaRPr kumimoji="1" lang="ja-JP" altLang="en-US" sz="20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34200" y="432429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Beanbag</a:t>
            </a:r>
            <a:endParaRPr kumimoji="1" lang="ja-JP" altLang="en-US" sz="2000" b="1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Working Process of Beanbag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762000" y="3512942"/>
            <a:ext cx="1857387" cy="1285506"/>
            <a:chOff x="762000" y="3512942"/>
            <a:chExt cx="1857387" cy="1285506"/>
          </a:xfrm>
        </p:grpSpPr>
        <p:sp>
          <p:nvSpPr>
            <p:cNvPr id="4" name="AutoShape 9"/>
            <p:cNvSpPr>
              <a:spLocks noChangeArrowheads="1"/>
            </p:cNvSpPr>
            <p:nvPr/>
          </p:nvSpPr>
          <p:spPr bwMode="auto">
            <a:xfrm>
              <a:off x="1835588" y="3512942"/>
              <a:ext cx="783799" cy="701860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976446" y="3714736"/>
              <a:ext cx="498781" cy="574249"/>
            </a:xfrm>
            <a:prstGeom prst="cube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62000" y="4429116"/>
              <a:ext cx="1733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Application Data</a:t>
              </a:r>
              <a:endParaRPr kumimoji="1" lang="ja-JP" altLang="en-US" dirty="0"/>
            </a:p>
          </p:txBody>
        </p:sp>
      </p:grp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833834" y="3643298"/>
            <a:ext cx="1928826" cy="785818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 smtClean="0"/>
              <a:t>Fixing Procedure</a:t>
            </a:r>
            <a:endParaRPr lang="en-US" altLang="zh-CN" dirty="0"/>
          </a:p>
        </p:txBody>
      </p:sp>
      <p:sp>
        <p:nvSpPr>
          <p:cNvPr id="8" name="正方形/長方形 7"/>
          <p:cNvSpPr/>
          <p:nvPr/>
        </p:nvSpPr>
        <p:spPr>
          <a:xfrm>
            <a:off x="3190892" y="542924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190892" y="2428852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Updates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2"/>
            <a:endCxn id="7" idx="0"/>
          </p:cNvCxnSpPr>
          <p:nvPr/>
        </p:nvCxnSpPr>
        <p:spPr>
          <a:xfrm rot="16200000" flipH="1">
            <a:off x="3887412" y="2732463"/>
            <a:ext cx="928694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7" idx="4"/>
            <a:endCxn id="8" idx="0"/>
          </p:cNvCxnSpPr>
          <p:nvPr/>
        </p:nvCxnSpPr>
        <p:spPr>
          <a:xfrm rot="5400000">
            <a:off x="3851694" y="4482695"/>
            <a:ext cx="1000132" cy="89297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5" idx="3"/>
          </p:cNvCxnSpPr>
          <p:nvPr/>
        </p:nvCxnSpPr>
        <p:spPr>
          <a:xfrm rot="10800000">
            <a:off x="2163489" y="4288986"/>
            <a:ext cx="1598908" cy="114026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90958" y="1500158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13" idx="2"/>
            <a:endCxn id="9" idx="0"/>
          </p:cNvCxnSpPr>
          <p:nvPr/>
        </p:nvCxnSpPr>
        <p:spPr>
          <a:xfrm rot="5400000">
            <a:off x="3694252" y="2080511"/>
            <a:ext cx="559362" cy="13732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334296" y="3614724"/>
            <a:ext cx="857256" cy="8572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</a:p>
          <a:p>
            <a:pPr algn="ctr"/>
            <a:r>
              <a:rPr lang="en-US" altLang="ja-JP" sz="1400" dirty="0"/>
              <a:t>------------</a:t>
            </a:r>
            <a:endParaRPr lang="en-US" altLang="zh-CN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34230" y="4643430"/>
            <a:ext cx="18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Beanbag Program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5" idx="1"/>
            <a:endCxn id="7" idx="6"/>
          </p:cNvCxnSpPr>
          <p:nvPr/>
        </p:nvCxnSpPr>
        <p:spPr>
          <a:xfrm rot="10800000">
            <a:off x="5762660" y="4036208"/>
            <a:ext cx="1571636" cy="714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91288" y="371473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Compile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4" idx="5"/>
            <a:endCxn id="7" idx="2"/>
          </p:cNvCxnSpPr>
          <p:nvPr/>
        </p:nvCxnSpPr>
        <p:spPr>
          <a:xfrm>
            <a:off x="2619387" y="3776140"/>
            <a:ext cx="1214447" cy="26006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スライド番号プレースホル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3" grpId="0"/>
      <p:bldP spid="15" grpId="0" animBg="1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Customize Fixing Behavior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4267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def C1(</a:t>
            </a:r>
            <a:r>
              <a:rPr lang="en-US" altLang="ja-JP" sz="2400" dirty="0" err="1" smtClean="0"/>
              <a:t>msg</a:t>
            </a:r>
            <a:r>
              <a:rPr lang="en-US" altLang="ja-JP" sz="2400" dirty="0" smtClean="0"/>
              <a:t>, model) = 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rec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msg."receiver</a:t>
            </a:r>
            <a:r>
              <a:rPr lang="en-US" altLang="ja-JP" sz="2400" dirty="0" smtClean="0"/>
              <a:t>") in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rec."base</a:t>
            </a:r>
            <a:r>
              <a:rPr lang="en-US" altLang="ja-JP" sz="2400" dirty="0" smtClean="0"/>
              <a:t>")."operations" in</a:t>
            </a:r>
          </a:p>
          <a:p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-&gt;</a:t>
            </a:r>
            <a:r>
              <a:rPr lang="en-US" altLang="ja-JP" sz="2400" dirty="0" smtClean="0">
                <a:solidFill>
                  <a:srgbClr val="FF0000"/>
                </a:solidFill>
              </a:rPr>
              <a:t>exists!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opRef</a:t>
            </a:r>
            <a:r>
              <a:rPr lang="en-US" altLang="ja-JP" sz="2400" dirty="0" smtClean="0"/>
              <a:t> | </a:t>
            </a:r>
            <a:r>
              <a:rPr lang="en-US" altLang="ja-JP" sz="2400" dirty="0" err="1" smtClean="0"/>
              <a:t>model.opRef."name</a:t>
            </a:r>
            <a:r>
              <a:rPr lang="en-US" altLang="ja-JP" sz="2400" dirty="0" smtClean="0"/>
              <a:t>"=</a:t>
            </a:r>
            <a:r>
              <a:rPr lang="en-US" altLang="ja-JP" sz="2400" dirty="0" err="1" smtClean="0"/>
              <a:t>msg."name</a:t>
            </a:r>
            <a:r>
              <a:rPr lang="en-US" altLang="ja-JP" sz="2400" dirty="0" smtClean="0"/>
              <a:t>")</a:t>
            </a:r>
            <a:endParaRPr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0" y="17526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def C1(</a:t>
            </a:r>
            <a:r>
              <a:rPr lang="en-US" altLang="ja-JP" sz="2400" dirty="0" err="1" smtClean="0"/>
              <a:t>msg</a:t>
            </a:r>
            <a:r>
              <a:rPr lang="en-US" altLang="ja-JP" sz="2400" dirty="0" smtClean="0"/>
              <a:t>, model) = 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rec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msg."receiver</a:t>
            </a:r>
            <a:r>
              <a:rPr lang="en-US" altLang="ja-JP" sz="2400" dirty="0" smtClean="0"/>
              <a:t>") in</a:t>
            </a:r>
          </a:p>
          <a:p>
            <a:r>
              <a:rPr lang="en-US" altLang="ja-JP" sz="2400" dirty="0" smtClean="0"/>
              <a:t> let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 = model.(</a:t>
            </a:r>
            <a:r>
              <a:rPr lang="en-US" altLang="ja-JP" sz="2400" dirty="0" err="1" smtClean="0"/>
              <a:t>rec."base</a:t>
            </a:r>
            <a:r>
              <a:rPr lang="en-US" altLang="ja-JP" sz="2400" dirty="0" smtClean="0"/>
              <a:t>")."operations" in</a:t>
            </a:r>
          </a:p>
          <a:p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opRefs</a:t>
            </a:r>
            <a:r>
              <a:rPr lang="en-US" altLang="ja-JP" sz="2400" dirty="0" smtClean="0"/>
              <a:t>-&gt;</a:t>
            </a:r>
            <a:r>
              <a:rPr lang="en-US" altLang="ja-JP" sz="2400" dirty="0" smtClean="0">
                <a:solidFill>
                  <a:srgbClr val="FF0000"/>
                </a:solidFill>
              </a:rPr>
              <a:t>exists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opRef</a:t>
            </a:r>
            <a:r>
              <a:rPr lang="en-US" altLang="ja-JP" sz="2400" dirty="0" smtClean="0"/>
              <a:t> | </a:t>
            </a:r>
            <a:r>
              <a:rPr lang="en-US" altLang="ja-JP" sz="2400" dirty="0" err="1" smtClean="0"/>
              <a:t>model.opRef."name</a:t>
            </a:r>
            <a:r>
              <a:rPr lang="en-US" altLang="ja-JP" sz="2400" dirty="0" smtClean="0"/>
              <a:t>"=</a:t>
            </a:r>
            <a:r>
              <a:rPr lang="en-US" altLang="ja-JP" sz="2400" dirty="0" err="1" smtClean="0"/>
              <a:t>msg."name</a:t>
            </a:r>
            <a:r>
              <a:rPr lang="en-US" altLang="ja-JP" sz="2400" dirty="0" smtClean="0"/>
              <a:t>")</a:t>
            </a:r>
            <a:endParaRPr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377" y="6031468"/>
            <a:ext cx="19382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rename a message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91200" y="6031468"/>
            <a:ext cx="216411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rename an operation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>
          <a:xfrm>
            <a:off x="3276600" y="6019800"/>
            <a:ext cx="15240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600" y="3593068"/>
            <a:ext cx="19382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rename a message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24423" y="3593068"/>
            <a:ext cx="21259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add a new operation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3309823" y="3581400"/>
            <a:ext cx="15240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Correctness Properties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fixing procedures </a:t>
            </a:r>
            <a:r>
              <a:rPr lang="en-US" altLang="ja-JP" dirty="0" smtClean="0"/>
              <a:t>are</a:t>
            </a:r>
            <a:r>
              <a:rPr kumimoji="1" lang="en-US" altLang="ja-JP" dirty="0" smtClean="0"/>
              <a:t> correct?</a:t>
            </a:r>
          </a:p>
          <a:p>
            <a:pPr lvl="1"/>
            <a:r>
              <a:rPr lang="en-US" altLang="ja-JP" dirty="0" smtClean="0"/>
              <a:t>Consistency</a:t>
            </a:r>
          </a:p>
          <a:p>
            <a:pPr lvl="1"/>
            <a:r>
              <a:rPr lang="en-US" altLang="ja-JP" dirty="0" smtClean="0"/>
              <a:t>Preservation</a:t>
            </a:r>
          </a:p>
          <a:p>
            <a:pPr lvl="1"/>
            <a:r>
              <a:rPr lang="en-US" altLang="ja-JP" dirty="0" smtClean="0"/>
              <a:t>Stability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Consistency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After updating, the data should satisfy the consistency relation</a:t>
            </a:r>
          </a:p>
          <a:p>
            <a:endParaRPr kumimoji="1" lang="ja-JP" altLang="en-US" dirty="0"/>
          </a:p>
        </p:txBody>
      </p:sp>
      <p:pic>
        <p:nvPicPr>
          <p:cNvPr id="17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62200"/>
            <a:ext cx="5156236" cy="4343400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3733800" y="30480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76081" y="31358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3352800" y="54102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124200" y="5029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 rot="6094962">
            <a:off x="2962912" y="4012674"/>
            <a:ext cx="1792746" cy="3554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3200400" y="2971800"/>
            <a:ext cx="2438400" cy="2667000"/>
            <a:chOff x="3352800" y="2667000"/>
            <a:chExt cx="2438400" cy="2667000"/>
          </a:xfrm>
        </p:grpSpPr>
        <p:sp>
          <p:nvSpPr>
            <p:cNvPr id="36" name="正方形/長方形 35"/>
            <p:cNvSpPr/>
            <p:nvPr/>
          </p:nvSpPr>
          <p:spPr>
            <a:xfrm>
              <a:off x="3810000" y="266700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352800" y="5105400"/>
              <a:ext cx="838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カギ線コネクタ 37"/>
            <p:cNvCxnSpPr>
              <a:stCxn id="39" idx="2"/>
              <a:endCxn id="37" idx="3"/>
            </p:cNvCxnSpPr>
            <p:nvPr/>
          </p:nvCxnSpPr>
          <p:spPr>
            <a:xfrm rot="5400000">
              <a:off x="4267200" y="4114800"/>
              <a:ext cx="1028700" cy="11811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正方形/長方形 38"/>
            <p:cNvSpPr/>
            <p:nvPr/>
          </p:nvSpPr>
          <p:spPr>
            <a:xfrm>
              <a:off x="4953000" y="38862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Equal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カギ線コネクタ 39"/>
            <p:cNvCxnSpPr>
              <a:stCxn id="39" idx="0"/>
              <a:endCxn id="36" idx="3"/>
            </p:cNvCxnSpPr>
            <p:nvPr/>
          </p:nvCxnSpPr>
          <p:spPr>
            <a:xfrm rot="16200000" flipV="1">
              <a:off x="4343400" y="2857500"/>
              <a:ext cx="1104900" cy="9525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スライド番号プレースホル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Preservation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1"/>
          </a:xfrm>
        </p:spPr>
        <p:txBody>
          <a:bodyPr/>
          <a:lstStyle/>
          <a:p>
            <a:r>
              <a:rPr lang="en-US" altLang="ja-JP" dirty="0" smtClean="0"/>
              <a:t>A fixing procedure cannot overwrite user updates</a:t>
            </a:r>
          </a:p>
          <a:p>
            <a:endParaRPr kumimoji="1" lang="ja-JP" altLang="en-US" dirty="0"/>
          </a:p>
        </p:txBody>
      </p:sp>
      <p:pic>
        <p:nvPicPr>
          <p:cNvPr id="12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64" y="2209800"/>
            <a:ext cx="5156236" cy="4343400"/>
          </a:xfrm>
          <a:prstGeom prst="rect">
            <a:avLst/>
          </a:prstGeom>
        </p:spPr>
      </p:pic>
      <p:cxnSp>
        <p:nvCxnSpPr>
          <p:cNvPr id="14" name="直線コネクタ 13"/>
          <p:cNvCxnSpPr/>
          <p:nvPr/>
        </p:nvCxnSpPr>
        <p:spPr>
          <a:xfrm>
            <a:off x="3606764" y="28956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049045" y="29834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U ターン矢印 6"/>
          <p:cNvSpPr/>
          <p:nvPr/>
        </p:nvSpPr>
        <p:spPr>
          <a:xfrm rot="4889020">
            <a:off x="5068322" y="2842421"/>
            <a:ext cx="705143" cy="943437"/>
          </a:xfrm>
          <a:prstGeom prst="uturnArrow">
            <a:avLst>
              <a:gd name="adj1" fmla="val 25418"/>
              <a:gd name="adj2" fmla="val 19078"/>
              <a:gd name="adj3" fmla="val 25000"/>
              <a:gd name="adj4" fmla="val 46816"/>
              <a:gd name="adj5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911564" y="3124200"/>
            <a:ext cx="1071570" cy="14287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078252" y="33644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B050"/>
                </a:solidFill>
              </a:rPr>
              <a:t>select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rot="16200000" flipH="1">
            <a:off x="2135977" y="2759871"/>
            <a:ext cx="3786214" cy="328614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>
            <a:off x="2028820" y="3152780"/>
            <a:ext cx="4000528" cy="2571768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スライド番号プレースホル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Contents(45mins)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numCol="2">
            <a:normAutofit fontScale="92500" lnSpcReduction="20000"/>
          </a:bodyPr>
          <a:lstStyle/>
          <a:p>
            <a:r>
              <a:rPr lang="en-US" altLang="ja-JP" dirty="0" smtClean="0"/>
              <a:t>Introduction</a:t>
            </a:r>
          </a:p>
          <a:p>
            <a:pPr lvl="1"/>
            <a:r>
              <a:rPr lang="en-US" altLang="ja-JP" dirty="0" smtClean="0"/>
              <a:t>Running example C1 (try to find a better one)</a:t>
            </a:r>
          </a:p>
          <a:p>
            <a:pPr lvl="1"/>
            <a:r>
              <a:rPr lang="en-US" altLang="ja-JP" dirty="0" smtClean="0"/>
              <a:t>Beanbag</a:t>
            </a:r>
          </a:p>
          <a:p>
            <a:r>
              <a:rPr lang="en-US" altLang="ja-JP" dirty="0" smtClean="0"/>
              <a:t>The Beanbag Language</a:t>
            </a:r>
          </a:p>
          <a:p>
            <a:pPr lvl="1"/>
            <a:r>
              <a:rPr lang="en-US" altLang="ja-JP" dirty="0" smtClean="0"/>
              <a:t>primitives</a:t>
            </a:r>
          </a:p>
          <a:p>
            <a:pPr lvl="2"/>
            <a:r>
              <a:rPr lang="en-US" altLang="ja-JP" dirty="0" smtClean="0"/>
              <a:t>values and updates</a:t>
            </a:r>
          </a:p>
          <a:p>
            <a:pPr lvl="2"/>
            <a:r>
              <a:rPr lang="en-US" altLang="ja-JP" dirty="0" smtClean="0"/>
              <a:t>equality, constant equality, and, or</a:t>
            </a:r>
          </a:p>
          <a:p>
            <a:pPr lvl="1"/>
            <a:r>
              <a:rPr lang="en-US" altLang="ja-JP" dirty="0" smtClean="0"/>
              <a:t>Structural Values</a:t>
            </a:r>
          </a:p>
          <a:p>
            <a:pPr lvl="2"/>
            <a:r>
              <a:rPr lang="en-US" altLang="ja-JP" dirty="0" smtClean="0"/>
              <a:t>dictionaries</a:t>
            </a:r>
          </a:p>
          <a:p>
            <a:pPr lvl="2"/>
            <a:r>
              <a:rPr lang="en-US" altLang="ja-JP" dirty="0" smtClean="0"/>
              <a:t>dictionary updates</a:t>
            </a:r>
          </a:p>
          <a:p>
            <a:pPr lvl="2"/>
            <a:r>
              <a:rPr lang="en-US" altLang="ja-JP" dirty="0" err="1" smtClean="0"/>
              <a:t>forall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control deletion</a:t>
            </a:r>
          </a:p>
          <a:p>
            <a:pPr lvl="2"/>
            <a:r>
              <a:rPr lang="en-US" altLang="ja-JP" dirty="0" smtClean="0"/>
              <a:t>exists</a:t>
            </a:r>
          </a:p>
          <a:p>
            <a:pPr lvl="3"/>
            <a:r>
              <a:rPr lang="en-US" altLang="ja-JP" dirty="0" smtClean="0"/>
              <a:t>control insertion</a:t>
            </a:r>
          </a:p>
          <a:p>
            <a:pPr lvl="1"/>
            <a:r>
              <a:rPr lang="en-US" altLang="ja-JP" dirty="0" smtClean="0"/>
              <a:t>Representing Objects</a:t>
            </a:r>
          </a:p>
          <a:p>
            <a:pPr lvl="2"/>
            <a:r>
              <a:rPr lang="en-US" altLang="ja-JP" dirty="0" smtClean="0"/>
              <a:t>How to represent objects using dictionaries</a:t>
            </a:r>
          </a:p>
          <a:p>
            <a:pPr lvl="2"/>
            <a:r>
              <a:rPr lang="en-US" altLang="ja-JP" dirty="0" smtClean="0"/>
              <a:t>get attribute: </a:t>
            </a:r>
            <a:r>
              <a:rPr lang="en-US" altLang="ja-JP" dirty="0" err="1" smtClean="0"/>
              <a:t>d.k</a:t>
            </a:r>
            <a:r>
              <a:rPr lang="en-US" altLang="ja-JP" dirty="0" smtClean="0"/>
              <a:t>, let</a:t>
            </a:r>
          </a:p>
          <a:p>
            <a:pPr lvl="2"/>
            <a:r>
              <a:rPr lang="en-US" altLang="ja-JP" dirty="0" smtClean="0"/>
              <a:t>referencing attribute in another object: one</a:t>
            </a:r>
          </a:p>
          <a:p>
            <a:r>
              <a:rPr lang="en-US" altLang="ja-JP" dirty="0" smtClean="0"/>
              <a:t>Experiment and Implementation</a:t>
            </a:r>
          </a:p>
          <a:p>
            <a:r>
              <a:rPr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Stability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If there is no update, the synchronizer produce no update.</a:t>
            </a:r>
            <a:endParaRPr kumimoji="1" lang="ja-JP" altLang="en-US" dirty="0"/>
          </a:p>
        </p:txBody>
      </p:sp>
      <p:pic>
        <p:nvPicPr>
          <p:cNvPr id="5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64" y="2209800"/>
            <a:ext cx="5156236" cy="4343400"/>
          </a:xfrm>
          <a:prstGeom prst="rect">
            <a:avLst/>
          </a:prstGeom>
        </p:spPr>
      </p:pic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Beanbag Language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First, let us consider relations on primitive values</a:t>
            </a:r>
          </a:p>
          <a:p>
            <a:r>
              <a:rPr kumimoji="1" lang="en-US" altLang="ja-JP" dirty="0" smtClean="0"/>
              <a:t>Primitive values: integers, strings, </a:t>
            </a:r>
            <a:r>
              <a:rPr kumimoji="1" lang="en-US" altLang="ja-JP" dirty="0" err="1" smtClean="0"/>
              <a:t>booleans</a:t>
            </a:r>
            <a:r>
              <a:rPr kumimoji="1" lang="en-US" altLang="ja-JP" dirty="0" smtClean="0"/>
              <a:t>…</a:t>
            </a:r>
          </a:p>
          <a:p>
            <a:r>
              <a:rPr lang="en-US" altLang="ja-JP" dirty="0" smtClean="0"/>
              <a:t>Updates on primitive values:</a:t>
            </a:r>
          </a:p>
          <a:p>
            <a:pPr lvl="1"/>
            <a:r>
              <a:rPr lang="en-US" altLang="ja-JP" dirty="0" smtClean="0"/>
              <a:t>!v: replace the old value with v</a:t>
            </a:r>
          </a:p>
          <a:p>
            <a:pPr lvl="1"/>
            <a:r>
              <a:rPr lang="en-US" altLang="ja-JP" dirty="0" smtClean="0"/>
              <a:t>void: no update</a:t>
            </a:r>
          </a:p>
          <a:p>
            <a:r>
              <a:rPr lang="en-US" altLang="ja-JP" dirty="0" smtClean="0"/>
              <a:t>Basic Relation: a = b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0800" y="5562600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10540" y="5562600"/>
            <a:ext cx="60144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b:!1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24000" y="5562600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b:2</a:t>
            </a:r>
            <a:endParaRPr kumimoji="1" lang="ja-JP" altLang="en-US" sz="2000" dirty="0"/>
          </a:p>
        </p:txBody>
      </p:sp>
      <p:sp>
        <p:nvSpPr>
          <p:cNvPr id="8" name="Oval 16"/>
          <p:cNvSpPr>
            <a:spLocks noChangeArrowheads="1"/>
          </p:cNvSpPr>
          <p:nvPr/>
        </p:nvSpPr>
        <p:spPr bwMode="auto">
          <a:xfrm>
            <a:off x="4572140" y="556260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a=b</a:t>
            </a:r>
          </a:p>
        </p:txBody>
      </p:sp>
      <p:sp>
        <p:nvSpPr>
          <p:cNvPr id="9" name="右矢印 8"/>
          <p:cNvSpPr/>
          <p:nvPr/>
        </p:nvSpPr>
        <p:spPr>
          <a:xfrm>
            <a:off x="3733940" y="57150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6172340" y="57150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a=v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38400" y="2400240"/>
            <a:ext cx="59022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a:!2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58140" y="2343150"/>
            <a:ext cx="59022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a:!2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1600" y="2400240"/>
            <a:ext cx="506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419740" y="219075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a=2</a:t>
            </a:r>
          </a:p>
        </p:txBody>
      </p:sp>
      <p:sp>
        <p:nvSpPr>
          <p:cNvPr id="8" name="右矢印 7"/>
          <p:cNvSpPr/>
          <p:nvPr/>
        </p:nvSpPr>
        <p:spPr>
          <a:xfrm>
            <a:off x="3581540" y="24193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019940" y="24193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38400" y="4248090"/>
            <a:ext cx="59022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371600" y="4248090"/>
            <a:ext cx="506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endParaRPr kumimoji="1" lang="ja-JP" altLang="en-US" sz="2000" dirty="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419740" y="403860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a=2</a:t>
            </a:r>
          </a:p>
        </p:txBody>
      </p:sp>
      <p:sp>
        <p:nvSpPr>
          <p:cNvPr id="20" name="右矢印 19"/>
          <p:cNvSpPr/>
          <p:nvPr/>
        </p:nvSpPr>
        <p:spPr>
          <a:xfrm>
            <a:off x="3581540" y="42672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6019940" y="42672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58000" y="4267200"/>
            <a:ext cx="8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failure!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Conjunction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0213" y="1600200"/>
            <a:ext cx="8299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</a:p>
          <a:p>
            <a:r>
              <a:rPr lang="en-US" altLang="ja-JP" sz="2000" dirty="0" smtClean="0"/>
              <a:t>c:!1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89953" y="1600200"/>
            <a:ext cx="601447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b:!1</a:t>
            </a:r>
          </a:p>
          <a:p>
            <a:r>
              <a:rPr lang="en-US" altLang="ja-JP" sz="2000" dirty="0" smtClean="0"/>
              <a:t>c:!1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3413" y="1600200"/>
            <a:ext cx="51809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b:2</a:t>
            </a:r>
          </a:p>
          <a:p>
            <a:r>
              <a:rPr lang="en-US" altLang="ja-JP" sz="2000" dirty="0" smtClean="0"/>
              <a:t>c:2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351553" y="180975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a=b and </a:t>
            </a:r>
            <a:br>
              <a:rPr lang="en-US" altLang="ja-JP" sz="2000" dirty="0" smtClean="0"/>
            </a:br>
            <a:r>
              <a:rPr lang="en-US" altLang="ja-JP" sz="2000" dirty="0" smtClean="0"/>
              <a:t>b=c</a:t>
            </a:r>
          </a:p>
        </p:txBody>
      </p:sp>
      <p:sp>
        <p:nvSpPr>
          <p:cNvPr id="8" name="右矢印 7"/>
          <p:cNvSpPr/>
          <p:nvPr/>
        </p:nvSpPr>
        <p:spPr>
          <a:xfrm>
            <a:off x="3513353" y="19621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951753" y="19621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/>
          <p:cNvGrpSpPr/>
          <p:nvPr/>
        </p:nvGrpSpPr>
        <p:grpSpPr>
          <a:xfrm>
            <a:off x="1295400" y="3352800"/>
            <a:ext cx="6316447" cy="707886"/>
            <a:chOff x="1295400" y="3352800"/>
            <a:chExt cx="6316447" cy="707886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2362200" y="3352800"/>
              <a:ext cx="876394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a:void 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b:void</a:t>
              </a:r>
              <a:endParaRPr kumimoji="1" lang="ja-JP" altLang="en-US" sz="20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781940" y="3352800"/>
              <a:ext cx="829907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a:void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b:void</a:t>
              </a:r>
              <a:endParaRPr kumimoji="1" lang="ja-JP" altLang="en-US" sz="20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295400" y="3352800"/>
              <a:ext cx="518091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a:2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b:2</a:t>
              </a:r>
              <a:endParaRPr kumimoji="1" lang="ja-JP" altLang="en-US" sz="2000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343540" y="3352800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a=b</a:t>
              </a:r>
            </a:p>
          </p:txBody>
        </p:sp>
        <p:sp>
          <p:nvSpPr>
            <p:cNvPr id="14" name="右矢印 13"/>
            <p:cNvSpPr/>
            <p:nvPr/>
          </p:nvSpPr>
          <p:spPr>
            <a:xfrm>
              <a:off x="35053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右矢印 14"/>
            <p:cNvSpPr/>
            <p:nvPr/>
          </p:nvSpPr>
          <p:spPr>
            <a:xfrm>
              <a:off x="59437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303553" y="4397514"/>
            <a:ext cx="6087987" cy="707886"/>
            <a:chOff x="1303553" y="4397514"/>
            <a:chExt cx="6087987" cy="70788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2370353" y="4397514"/>
              <a:ext cx="887615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b:void 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c:!1</a:t>
              </a:r>
              <a:endParaRPr kumimoji="1" lang="ja-JP" altLang="en-US" sz="2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790093" y="4397514"/>
              <a:ext cx="601447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b:!1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c:!1</a:t>
              </a:r>
              <a:endParaRPr kumimoji="1" lang="ja-JP" altLang="en-US" sz="2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03553" y="4397514"/>
              <a:ext cx="518091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b:2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c:2</a:t>
              </a:r>
              <a:endParaRPr kumimoji="1" lang="ja-JP" altLang="en-US" sz="2000" dirty="0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351693" y="4397514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b=c</a:t>
              </a:r>
            </a:p>
          </p:txBody>
        </p:sp>
        <p:sp>
          <p:nvSpPr>
            <p:cNvPr id="20" name="右矢印 19"/>
            <p:cNvSpPr/>
            <p:nvPr/>
          </p:nvSpPr>
          <p:spPr>
            <a:xfrm>
              <a:off x="3513493" y="45499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5951893" y="45499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1295400" y="5388114"/>
            <a:ext cx="6087987" cy="707886"/>
            <a:chOff x="1295400" y="5388114"/>
            <a:chExt cx="6087987" cy="707886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2362200" y="5388114"/>
              <a:ext cx="876394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a:void 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b:!1</a:t>
              </a:r>
              <a:endParaRPr kumimoji="1" lang="ja-JP" altLang="en-US" sz="20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6781940" y="5388114"/>
              <a:ext cx="601447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a:!1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b:!1</a:t>
              </a:r>
              <a:endParaRPr kumimoji="1" lang="ja-JP" altLang="en-US" sz="20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295400" y="5388114"/>
              <a:ext cx="518091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a:2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b:2</a:t>
              </a:r>
              <a:endParaRPr kumimoji="1" lang="ja-JP" altLang="en-US" sz="2000" dirty="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4343540" y="5388114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a=b</a:t>
              </a:r>
            </a:p>
          </p:txBody>
        </p:sp>
        <p:sp>
          <p:nvSpPr>
            <p:cNvPr id="26" name="右矢印 25"/>
            <p:cNvSpPr/>
            <p:nvPr/>
          </p:nvSpPr>
          <p:spPr>
            <a:xfrm>
              <a:off x="3505340" y="55405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右矢印 26"/>
            <p:cNvSpPr/>
            <p:nvPr/>
          </p:nvSpPr>
          <p:spPr>
            <a:xfrm>
              <a:off x="5943740" y="55405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914400" y="2411376"/>
            <a:ext cx="7239001" cy="3989424"/>
            <a:chOff x="914400" y="2411376"/>
            <a:chExt cx="7239001" cy="3989424"/>
          </a:xfrm>
        </p:grpSpPr>
        <p:sp>
          <p:nvSpPr>
            <p:cNvPr id="28" name="正方形/長方形 27"/>
            <p:cNvSpPr/>
            <p:nvPr/>
          </p:nvSpPr>
          <p:spPr>
            <a:xfrm>
              <a:off x="914400" y="3124200"/>
              <a:ext cx="723900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3"/>
            </p:cNvCxnSpPr>
            <p:nvPr/>
          </p:nvCxnSpPr>
          <p:spPr>
            <a:xfrm rot="5400000">
              <a:off x="2376652" y="949125"/>
              <a:ext cx="712823" cy="3637326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7" idx="5"/>
            </p:cNvCxnSpPr>
            <p:nvPr/>
          </p:nvCxnSpPr>
          <p:spPr>
            <a:xfrm rot="16200000" flipH="1">
              <a:off x="6479411" y="1450210"/>
              <a:ext cx="712823" cy="26351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スライド番号プレースホル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Disjunction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a=1 or a=2</a:t>
            </a:r>
          </a:p>
          <a:p>
            <a:r>
              <a:rPr lang="en-US" altLang="ja-JP" dirty="0" smtClean="0"/>
              <a:t>Basic idea: use either “a=1” or “a=2” to synchronize</a:t>
            </a:r>
          </a:p>
          <a:p>
            <a:r>
              <a:rPr lang="en-US" altLang="ja-JP" dirty="0" smtClean="0"/>
              <a:t>Problem: When we change a from 1 to 2, the input value a=1 is not consistent for “a=2”</a:t>
            </a:r>
          </a:p>
          <a:p>
            <a:r>
              <a:rPr kumimoji="1" lang="en-US" altLang="ja-JP" dirty="0" smtClean="0"/>
              <a:t>Solution:  Require fixing procedures to handle inconsistent input values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Handling Inconsistent Values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5860" y="1676400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05600" y="1676400"/>
            <a:ext cx="60144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b:!1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9060" y="1676400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b:3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267200" y="167640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a=b</a:t>
            </a:r>
          </a:p>
        </p:txBody>
      </p:sp>
      <p:sp>
        <p:nvSpPr>
          <p:cNvPr id="8" name="右矢印 7"/>
          <p:cNvSpPr/>
          <p:nvPr/>
        </p:nvSpPr>
        <p:spPr>
          <a:xfrm>
            <a:off x="3429000" y="18288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867400" y="18288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94013" y="2971800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13753" y="2971800"/>
            <a:ext cx="60144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a:!3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b:!3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27213" y="2971800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b:3</a:t>
            </a:r>
            <a:endParaRPr kumimoji="1" lang="ja-JP" altLang="en-US" sz="2000" dirty="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275353" y="297180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a=b</a:t>
            </a:r>
          </a:p>
        </p:txBody>
      </p:sp>
      <p:sp>
        <p:nvSpPr>
          <p:cNvPr id="20" name="右矢印 19"/>
          <p:cNvSpPr/>
          <p:nvPr/>
        </p:nvSpPr>
        <p:spPr>
          <a:xfrm>
            <a:off x="3437153" y="31242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875553" y="31242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86000" y="4476690"/>
            <a:ext cx="81868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a:void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05740" y="4419600"/>
            <a:ext cx="59022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a:!2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19200" y="4476690"/>
            <a:ext cx="506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a:3</a:t>
            </a:r>
            <a:endParaRPr kumimoji="1" lang="ja-JP" altLang="en-US" sz="2000" dirty="0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4267340" y="426720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a=2</a:t>
            </a:r>
          </a:p>
        </p:txBody>
      </p:sp>
      <p:sp>
        <p:nvSpPr>
          <p:cNvPr id="26" name="右矢印 25"/>
          <p:cNvSpPr/>
          <p:nvPr/>
        </p:nvSpPr>
        <p:spPr>
          <a:xfrm>
            <a:off x="3429140" y="44958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5867540" y="44958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Disjunction</a:t>
            </a:r>
            <a:endParaRPr kumimoji="1" lang="ja-JP" altLang="en-US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351553" y="180975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a=1 or </a:t>
            </a:r>
            <a:br>
              <a:rPr lang="en-US" altLang="ja-JP" sz="2000" dirty="0" smtClean="0"/>
            </a:br>
            <a:r>
              <a:rPr lang="en-US" altLang="ja-JP" sz="2000" dirty="0" smtClean="0"/>
              <a:t>a=2</a:t>
            </a:r>
          </a:p>
        </p:txBody>
      </p:sp>
      <p:grpSp>
        <p:nvGrpSpPr>
          <p:cNvPr id="33" name="グループ化 32"/>
          <p:cNvGrpSpPr/>
          <p:nvPr/>
        </p:nvGrpSpPr>
        <p:grpSpPr>
          <a:xfrm>
            <a:off x="914400" y="2411376"/>
            <a:ext cx="7239001" cy="3456024"/>
            <a:chOff x="914400" y="2411376"/>
            <a:chExt cx="7239001" cy="3989424"/>
          </a:xfrm>
        </p:grpSpPr>
        <p:sp>
          <p:nvSpPr>
            <p:cNvPr id="28" name="正方形/長方形 27"/>
            <p:cNvSpPr/>
            <p:nvPr/>
          </p:nvSpPr>
          <p:spPr>
            <a:xfrm>
              <a:off x="914400" y="3124200"/>
              <a:ext cx="723900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7" idx="3"/>
            </p:cNvCxnSpPr>
            <p:nvPr/>
          </p:nvCxnSpPr>
          <p:spPr>
            <a:xfrm rot="5400000">
              <a:off x="2376652" y="949125"/>
              <a:ext cx="712823" cy="3637326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7" idx="5"/>
            </p:cNvCxnSpPr>
            <p:nvPr/>
          </p:nvCxnSpPr>
          <p:spPr>
            <a:xfrm rot="16200000" flipH="1">
              <a:off x="6479411" y="1450210"/>
              <a:ext cx="712823" cy="263515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テキスト ボックス 33"/>
          <p:cNvSpPr txBox="1"/>
          <p:nvPr/>
        </p:nvSpPr>
        <p:spPr>
          <a:xfrm>
            <a:off x="2438400" y="1962090"/>
            <a:ext cx="59022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a:!2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58140" y="1905000"/>
            <a:ext cx="59022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a:!2</a:t>
            </a:r>
            <a:endParaRPr kumimoji="1" lang="ja-JP" altLang="en-US" sz="20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71600" y="1962090"/>
            <a:ext cx="506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a:1</a:t>
            </a:r>
            <a:endParaRPr kumimoji="1" lang="ja-JP" altLang="en-US" sz="2000" dirty="0"/>
          </a:p>
        </p:txBody>
      </p:sp>
      <p:sp>
        <p:nvSpPr>
          <p:cNvPr id="37" name="右矢印 36"/>
          <p:cNvSpPr/>
          <p:nvPr/>
        </p:nvSpPr>
        <p:spPr>
          <a:xfrm>
            <a:off x="3581540" y="19812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>
            <a:off x="6019940" y="198120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" name="グループ化 53"/>
          <p:cNvGrpSpPr/>
          <p:nvPr/>
        </p:nvGrpSpPr>
        <p:grpSpPr>
          <a:xfrm>
            <a:off x="1371600" y="3638550"/>
            <a:ext cx="6343238" cy="704850"/>
            <a:chOff x="1371600" y="3352800"/>
            <a:chExt cx="6343238" cy="704850"/>
          </a:xfrm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343540" y="3352800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a=1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438400" y="3562290"/>
              <a:ext cx="590226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a:!2</a:t>
              </a:r>
              <a:endParaRPr kumimoji="1" lang="ja-JP" altLang="en-US" sz="20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1371600" y="3562290"/>
              <a:ext cx="506870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a:1</a:t>
              </a:r>
              <a:endParaRPr kumimoji="1" lang="ja-JP" altLang="en-US" sz="2000" dirty="0"/>
            </a:p>
          </p:txBody>
        </p:sp>
        <p:sp>
          <p:nvSpPr>
            <p:cNvPr id="47" name="右矢印 46"/>
            <p:cNvSpPr/>
            <p:nvPr/>
          </p:nvSpPr>
          <p:spPr>
            <a:xfrm>
              <a:off x="3581540" y="35814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右矢印 47"/>
            <p:cNvSpPr/>
            <p:nvPr/>
          </p:nvSpPr>
          <p:spPr>
            <a:xfrm>
              <a:off x="6019940" y="35814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858000" y="3581400"/>
              <a:ext cx="856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failure!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1390974" y="4724400"/>
            <a:ext cx="6152826" cy="704850"/>
            <a:chOff x="1371600" y="4397514"/>
            <a:chExt cx="6152826" cy="704850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4351693" y="4397514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a=2</a:t>
              </a:r>
            </a:p>
          </p:txBody>
        </p:sp>
        <p:sp>
          <p:nvSpPr>
            <p:cNvPr id="20" name="右矢印 19"/>
            <p:cNvSpPr/>
            <p:nvPr/>
          </p:nvSpPr>
          <p:spPr>
            <a:xfrm>
              <a:off x="3513493" y="45499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/>
            <p:cNvSpPr/>
            <p:nvPr/>
          </p:nvSpPr>
          <p:spPr>
            <a:xfrm>
              <a:off x="5951893" y="45499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438400" y="4552890"/>
              <a:ext cx="590226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a:!2</a:t>
              </a:r>
              <a:endParaRPr kumimoji="1" lang="ja-JP" altLang="en-US" sz="2000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1371600" y="4552890"/>
              <a:ext cx="506870" cy="4001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a:1</a:t>
              </a:r>
              <a:endParaRPr kumimoji="1" lang="ja-JP" altLang="en-US" sz="20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934200" y="4552890"/>
              <a:ext cx="5902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a:!2</a:t>
              </a:r>
              <a:endParaRPr kumimoji="1" lang="ja-JP" altLang="en-US" sz="2000" dirty="0"/>
            </a:p>
          </p:txBody>
        </p:sp>
      </p:grpSp>
      <p:sp>
        <p:nvSpPr>
          <p:cNvPr id="55" name="スライド番号プレースホルダ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Customize Fixing Behavior in Disjunction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94013" y="2108537"/>
            <a:ext cx="8299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a:!3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</a:p>
          <a:p>
            <a:r>
              <a:rPr lang="en-US" altLang="ja-JP" sz="2000" dirty="0" smtClean="0"/>
              <a:t>c:void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13753" y="2108537"/>
            <a:ext cx="804259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a:!3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b:!3</a:t>
            </a:r>
          </a:p>
          <a:p>
            <a:r>
              <a:rPr lang="en-US" altLang="ja-JP" sz="2000" dirty="0" smtClean="0"/>
              <a:t>c:void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7213" y="2108537"/>
            <a:ext cx="51809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a:5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b:5</a:t>
            </a:r>
          </a:p>
          <a:p>
            <a:r>
              <a:rPr lang="en-US" altLang="ja-JP" sz="2000" dirty="0" smtClean="0"/>
              <a:t>c:5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275353" y="23180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a=b or </a:t>
            </a:r>
            <a:br>
              <a:rPr lang="en-US" altLang="ja-JP" sz="2000" dirty="0" smtClean="0"/>
            </a:br>
            <a:r>
              <a:rPr lang="en-US" altLang="ja-JP" sz="2000" dirty="0" smtClean="0"/>
              <a:t>a=c</a:t>
            </a:r>
          </a:p>
        </p:txBody>
      </p:sp>
      <p:sp>
        <p:nvSpPr>
          <p:cNvPr id="8" name="右矢印 7"/>
          <p:cNvSpPr/>
          <p:nvPr/>
        </p:nvSpPr>
        <p:spPr>
          <a:xfrm>
            <a:off x="3437153" y="24704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875553" y="24704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165937"/>
            <a:ext cx="8299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a:!3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</a:p>
          <a:p>
            <a:r>
              <a:rPr lang="en-US" altLang="ja-JP" sz="2000" dirty="0" smtClean="0"/>
              <a:t>c:void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05740" y="4165937"/>
            <a:ext cx="829907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a:!3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</a:p>
          <a:p>
            <a:r>
              <a:rPr lang="en-US" altLang="ja-JP" sz="2000" dirty="0" smtClean="0"/>
              <a:t>c:!3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19200" y="4165937"/>
            <a:ext cx="51809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a:5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b:5</a:t>
            </a:r>
          </a:p>
          <a:p>
            <a:r>
              <a:rPr lang="en-US" altLang="ja-JP" sz="2000" dirty="0" smtClean="0"/>
              <a:t>c:5</a:t>
            </a:r>
            <a:endParaRPr kumimoji="1" lang="ja-JP" altLang="en-US" sz="2000" dirty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4267340" y="43754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a=c or </a:t>
            </a:r>
            <a:br>
              <a:rPr lang="en-US" altLang="ja-JP" sz="2000" dirty="0" smtClean="0"/>
            </a:br>
            <a:r>
              <a:rPr lang="en-US" altLang="ja-JP" sz="2000" dirty="0" smtClean="0"/>
              <a:t>a=b</a:t>
            </a:r>
          </a:p>
        </p:txBody>
      </p:sp>
      <p:sp>
        <p:nvSpPr>
          <p:cNvPr id="14" name="右矢印 13"/>
          <p:cNvSpPr/>
          <p:nvPr/>
        </p:nvSpPr>
        <p:spPr>
          <a:xfrm>
            <a:off x="3429140" y="45278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867540" y="45278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Customize Fixing Behavior in Disjunction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94013" y="2419290"/>
            <a:ext cx="81868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a:void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13753" y="2438400"/>
            <a:ext cx="59022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7213" y="2419290"/>
            <a:ext cx="506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a:5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275353" y="23180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a=1 or </a:t>
            </a:r>
            <a:br>
              <a:rPr lang="en-US" altLang="ja-JP" sz="2000" dirty="0" smtClean="0"/>
            </a:br>
            <a:r>
              <a:rPr lang="en-US" altLang="ja-JP" sz="2000" dirty="0" smtClean="0"/>
              <a:t>a=2</a:t>
            </a:r>
          </a:p>
        </p:txBody>
      </p:sp>
      <p:sp>
        <p:nvSpPr>
          <p:cNvPr id="8" name="右矢印 7"/>
          <p:cNvSpPr/>
          <p:nvPr/>
        </p:nvSpPr>
        <p:spPr>
          <a:xfrm>
            <a:off x="3437153" y="24704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875553" y="24704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86000" y="4501753"/>
            <a:ext cx="81868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a:void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05740" y="4520863"/>
            <a:ext cx="59022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a:!2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19200" y="4501753"/>
            <a:ext cx="50687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a:5</a:t>
            </a:r>
            <a:endParaRPr kumimoji="1" lang="ja-JP" altLang="en-US" sz="2000" dirty="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267340" y="440055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a=2 or </a:t>
            </a:r>
            <a:br>
              <a:rPr lang="en-US" altLang="ja-JP" sz="2000" dirty="0" smtClean="0"/>
            </a:br>
            <a:r>
              <a:rPr lang="en-US" altLang="ja-JP" sz="2000" dirty="0" smtClean="0"/>
              <a:t>a=1</a:t>
            </a:r>
          </a:p>
        </p:txBody>
      </p:sp>
      <p:sp>
        <p:nvSpPr>
          <p:cNvPr id="20" name="右矢印 19"/>
          <p:cNvSpPr/>
          <p:nvPr/>
        </p:nvSpPr>
        <p:spPr>
          <a:xfrm>
            <a:off x="3429140" y="45529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867540" y="45529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Protecting variables from being changed by fixing procedures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2613" y="4930914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b:void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42353" y="4930914"/>
            <a:ext cx="60144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a:!1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b:!1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55813" y="4930914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b:3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427753" y="4930914"/>
            <a:ext cx="1524000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protect a in</a:t>
            </a:r>
          </a:p>
          <a:p>
            <a:pPr algn="ctr"/>
            <a:r>
              <a:rPr lang="en-US" altLang="ja-JP" sz="2000" dirty="0" smtClean="0"/>
              <a:t>a=b</a:t>
            </a:r>
          </a:p>
        </p:txBody>
      </p:sp>
      <p:sp>
        <p:nvSpPr>
          <p:cNvPr id="8" name="右矢印 7"/>
          <p:cNvSpPr/>
          <p:nvPr/>
        </p:nvSpPr>
        <p:spPr>
          <a:xfrm>
            <a:off x="3665753" y="5083314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104153" y="5083314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4600" y="2644914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b:!1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47800" y="2644914"/>
            <a:ext cx="51809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a:2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b:3</a:t>
            </a:r>
            <a:endParaRPr kumimoji="1" lang="ja-JP" altLang="en-US" sz="2000" dirty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4419740" y="2644914"/>
            <a:ext cx="1524000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protect a in</a:t>
            </a:r>
          </a:p>
          <a:p>
            <a:pPr algn="ctr"/>
            <a:r>
              <a:rPr lang="en-US" altLang="ja-JP" sz="2000" dirty="0" smtClean="0"/>
              <a:t>a=b</a:t>
            </a:r>
          </a:p>
        </p:txBody>
      </p:sp>
      <p:sp>
        <p:nvSpPr>
          <p:cNvPr id="14" name="右矢印 13"/>
          <p:cNvSpPr/>
          <p:nvPr/>
        </p:nvSpPr>
        <p:spPr>
          <a:xfrm>
            <a:off x="3657740" y="2797314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096140" y="2797314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58000" y="2743200"/>
            <a:ext cx="8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failure!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5156236" cy="43434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8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Model software system often involves models with complex relations.</a:t>
            </a:r>
            <a:endParaRPr kumimoji="1" lang="ja-JP" altLang="en-US" sz="24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3200400" y="2819400"/>
            <a:ext cx="1066800" cy="2667000"/>
            <a:chOff x="3352800" y="2667000"/>
            <a:chExt cx="1066800" cy="2667000"/>
          </a:xfrm>
        </p:grpSpPr>
        <p:sp>
          <p:nvSpPr>
            <p:cNvPr id="6" name="正方形/長方形 5"/>
            <p:cNvSpPr/>
            <p:nvPr/>
          </p:nvSpPr>
          <p:spPr>
            <a:xfrm>
              <a:off x="3810000" y="266700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352800" y="5105400"/>
              <a:ext cx="838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カギ線コネクタ 8"/>
            <p:cNvCxnSpPr/>
            <p:nvPr/>
          </p:nvCxnSpPr>
          <p:spPr>
            <a:xfrm rot="5400000">
              <a:off x="3429000" y="4572000"/>
              <a:ext cx="838200" cy="2286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3581400" y="3962400"/>
              <a:ext cx="838200" cy="3048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Equal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カギ線コネクタ 11"/>
            <p:cNvCxnSpPr>
              <a:stCxn id="10" idx="0"/>
              <a:endCxn id="6" idx="2"/>
            </p:cNvCxnSpPr>
            <p:nvPr/>
          </p:nvCxnSpPr>
          <p:spPr>
            <a:xfrm rot="5400000" flipH="1" flipV="1">
              <a:off x="3524250" y="3371850"/>
              <a:ext cx="1066800" cy="1143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/>
          <p:cNvGrpSpPr/>
          <p:nvPr/>
        </p:nvGrpSpPr>
        <p:grpSpPr>
          <a:xfrm>
            <a:off x="4800600" y="4648200"/>
            <a:ext cx="2166258" cy="1066800"/>
            <a:chOff x="4953000" y="4495800"/>
            <a:chExt cx="2166258" cy="1066800"/>
          </a:xfrm>
        </p:grpSpPr>
        <p:sp>
          <p:nvSpPr>
            <p:cNvPr id="15" name="正方形/長方形 14"/>
            <p:cNvSpPr/>
            <p:nvPr/>
          </p:nvSpPr>
          <p:spPr>
            <a:xfrm>
              <a:off x="5823858" y="4953000"/>
              <a:ext cx="1295400" cy="2286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bg1"/>
                  </a:solidFill>
                </a:rPr>
                <a:t>Dependent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53000" y="5334000"/>
              <a:ext cx="990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867400" y="4495800"/>
              <a:ext cx="12192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カギ線コネクタ 18"/>
            <p:cNvCxnSpPr>
              <a:stCxn id="16" idx="3"/>
              <a:endCxn id="15" idx="2"/>
            </p:cNvCxnSpPr>
            <p:nvPr/>
          </p:nvCxnSpPr>
          <p:spPr>
            <a:xfrm flipV="1">
              <a:off x="5943600" y="5181600"/>
              <a:ext cx="527958" cy="2667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カギ線コネクタ 18"/>
            <p:cNvCxnSpPr>
              <a:stCxn id="15" idx="0"/>
              <a:endCxn id="18" idx="2"/>
            </p:cNvCxnSpPr>
            <p:nvPr/>
          </p:nvCxnSpPr>
          <p:spPr>
            <a:xfrm rot="5400000" flipH="1" flipV="1">
              <a:off x="6359979" y="4835979"/>
              <a:ext cx="228600" cy="54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Dictionaries: Structural Values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 dictionary maps keys to values</a:t>
            </a:r>
          </a:p>
          <a:p>
            <a:pPr lvl="1"/>
            <a:r>
              <a:rPr lang="en-US" altLang="ja-JP" dirty="0" smtClean="0"/>
              <a:t>{1-&gt;”a”, 2-&gt;”b”, 3-&gt;”c”}</a:t>
            </a:r>
          </a:p>
          <a:p>
            <a:pPr lvl="1"/>
            <a:r>
              <a:rPr lang="en-US" altLang="ja-JP" dirty="0" smtClean="0"/>
              <a:t>{“Name”-&gt;”</a:t>
            </a:r>
            <a:r>
              <a:rPr lang="en-US" altLang="ja-JP" dirty="0" err="1" smtClean="0"/>
              <a:t>UserEJB</a:t>
            </a:r>
            <a:r>
              <a:rPr lang="en-US" altLang="ja-JP" dirty="0" smtClean="0"/>
              <a:t>”, “Persistent”-&gt;true}</a:t>
            </a:r>
          </a:p>
          <a:p>
            <a:r>
              <a:rPr lang="en-US" altLang="ja-JP" dirty="0" smtClean="0"/>
              <a:t>An update on dictionary is also a dictionary mapping from keys to updates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33666" y="4752964"/>
            <a:ext cx="34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/>
              <a:t>{1-&gt;”a”, 2-&gt;”b”, 3-&gt;”c”}</a:t>
            </a:r>
          </a:p>
        </p:txBody>
      </p:sp>
      <p:cxnSp>
        <p:nvCxnSpPr>
          <p:cNvPr id="5" name="直線コネクタ 4"/>
          <p:cNvCxnSpPr/>
          <p:nvPr/>
        </p:nvCxnSpPr>
        <p:spPr>
          <a:xfrm rot="16200000" flipH="1">
            <a:off x="3240889" y="4860121"/>
            <a:ext cx="571504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3919550" y="4895840"/>
            <a:ext cx="714380" cy="21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3919550" y="4895840"/>
            <a:ext cx="785818" cy="214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フリーフォーム 7"/>
          <p:cNvSpPr/>
          <p:nvPr/>
        </p:nvSpPr>
        <p:spPr>
          <a:xfrm>
            <a:off x="5362593" y="4338628"/>
            <a:ext cx="1885950" cy="657225"/>
          </a:xfrm>
          <a:custGeom>
            <a:avLst/>
            <a:gdLst>
              <a:gd name="connsiteX0" fmla="*/ 0 w 1885950"/>
              <a:gd name="connsiteY0" fmla="*/ 0 h 657225"/>
              <a:gd name="connsiteX1" fmla="*/ 200025 w 1885950"/>
              <a:gd name="connsiteY1" fmla="*/ 28575 h 657225"/>
              <a:gd name="connsiteX2" fmla="*/ 285750 w 1885950"/>
              <a:gd name="connsiteY2" fmla="*/ 85725 h 657225"/>
              <a:gd name="connsiteX3" fmla="*/ 328613 w 1885950"/>
              <a:gd name="connsiteY3" fmla="*/ 185737 h 657225"/>
              <a:gd name="connsiteX4" fmla="*/ 371475 w 1885950"/>
              <a:gd name="connsiteY4" fmla="*/ 271462 h 657225"/>
              <a:gd name="connsiteX5" fmla="*/ 385763 w 1885950"/>
              <a:gd name="connsiteY5" fmla="*/ 371475 h 657225"/>
              <a:gd name="connsiteX6" fmla="*/ 442913 w 1885950"/>
              <a:gd name="connsiteY6" fmla="*/ 514350 h 657225"/>
              <a:gd name="connsiteX7" fmla="*/ 457200 w 1885950"/>
              <a:gd name="connsiteY7" fmla="*/ 557212 h 657225"/>
              <a:gd name="connsiteX8" fmla="*/ 514350 w 1885950"/>
              <a:gd name="connsiteY8" fmla="*/ 657225 h 657225"/>
              <a:gd name="connsiteX9" fmla="*/ 571500 w 1885950"/>
              <a:gd name="connsiteY9" fmla="*/ 528637 h 657225"/>
              <a:gd name="connsiteX10" fmla="*/ 600075 w 1885950"/>
              <a:gd name="connsiteY10" fmla="*/ 471487 h 657225"/>
              <a:gd name="connsiteX11" fmla="*/ 685800 w 1885950"/>
              <a:gd name="connsiteY11" fmla="*/ 400050 h 657225"/>
              <a:gd name="connsiteX12" fmla="*/ 728663 w 1885950"/>
              <a:gd name="connsiteY12" fmla="*/ 385762 h 657225"/>
              <a:gd name="connsiteX13" fmla="*/ 1143000 w 1885950"/>
              <a:gd name="connsiteY13" fmla="*/ 400050 h 657225"/>
              <a:gd name="connsiteX14" fmla="*/ 1243013 w 1885950"/>
              <a:gd name="connsiteY14" fmla="*/ 428625 h 657225"/>
              <a:gd name="connsiteX15" fmla="*/ 1585913 w 1885950"/>
              <a:gd name="connsiteY15" fmla="*/ 457200 h 657225"/>
              <a:gd name="connsiteX16" fmla="*/ 1743075 w 1885950"/>
              <a:gd name="connsiteY16" fmla="*/ 500062 h 657225"/>
              <a:gd name="connsiteX17" fmla="*/ 1885950 w 1885950"/>
              <a:gd name="connsiteY17" fmla="*/ 500062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85950" h="657225">
                <a:moveTo>
                  <a:pt x="0" y="0"/>
                </a:moveTo>
                <a:cubicBezTo>
                  <a:pt x="17205" y="1564"/>
                  <a:pt x="151623" y="1684"/>
                  <a:pt x="200025" y="28575"/>
                </a:cubicBezTo>
                <a:cubicBezTo>
                  <a:pt x="230046" y="45254"/>
                  <a:pt x="285750" y="85725"/>
                  <a:pt x="285750" y="85725"/>
                </a:cubicBezTo>
                <a:cubicBezTo>
                  <a:pt x="319262" y="186257"/>
                  <a:pt x="275641" y="62134"/>
                  <a:pt x="328613" y="185737"/>
                </a:cubicBezTo>
                <a:cubicBezTo>
                  <a:pt x="364105" y="268552"/>
                  <a:pt x="316560" y="189091"/>
                  <a:pt x="371475" y="271462"/>
                </a:cubicBezTo>
                <a:cubicBezTo>
                  <a:pt x="376238" y="304800"/>
                  <a:pt x="378191" y="338661"/>
                  <a:pt x="385763" y="371475"/>
                </a:cubicBezTo>
                <a:cubicBezTo>
                  <a:pt x="407444" y="465425"/>
                  <a:pt x="410505" y="438731"/>
                  <a:pt x="442913" y="514350"/>
                </a:cubicBezTo>
                <a:cubicBezTo>
                  <a:pt x="448845" y="528192"/>
                  <a:pt x="451268" y="543370"/>
                  <a:pt x="457200" y="557212"/>
                </a:cubicBezTo>
                <a:cubicBezTo>
                  <a:pt x="478952" y="607967"/>
                  <a:pt x="485653" y="614179"/>
                  <a:pt x="514350" y="657225"/>
                </a:cubicBezTo>
                <a:cubicBezTo>
                  <a:pt x="564241" y="507553"/>
                  <a:pt x="517161" y="623731"/>
                  <a:pt x="571500" y="528637"/>
                </a:cubicBezTo>
                <a:cubicBezTo>
                  <a:pt x="582067" y="510145"/>
                  <a:pt x="587695" y="488818"/>
                  <a:pt x="600075" y="471487"/>
                </a:cubicBezTo>
                <a:cubicBezTo>
                  <a:pt x="617628" y="446913"/>
                  <a:pt x="657954" y="413973"/>
                  <a:pt x="685800" y="400050"/>
                </a:cubicBezTo>
                <a:cubicBezTo>
                  <a:pt x="699271" y="393315"/>
                  <a:pt x="714375" y="390525"/>
                  <a:pt x="728663" y="385762"/>
                </a:cubicBezTo>
                <a:cubicBezTo>
                  <a:pt x="866775" y="390525"/>
                  <a:pt x="1005283" y="388573"/>
                  <a:pt x="1143000" y="400050"/>
                </a:cubicBezTo>
                <a:cubicBezTo>
                  <a:pt x="1177552" y="402929"/>
                  <a:pt x="1208869" y="422600"/>
                  <a:pt x="1243013" y="428625"/>
                </a:cubicBezTo>
                <a:cubicBezTo>
                  <a:pt x="1299957" y="438674"/>
                  <a:pt x="1551051" y="454710"/>
                  <a:pt x="1585913" y="457200"/>
                </a:cubicBezTo>
                <a:cubicBezTo>
                  <a:pt x="1635135" y="473607"/>
                  <a:pt x="1694736" y="494691"/>
                  <a:pt x="1743075" y="500062"/>
                </a:cubicBezTo>
                <a:cubicBezTo>
                  <a:pt x="1790409" y="505321"/>
                  <a:pt x="1838325" y="500062"/>
                  <a:pt x="1885950" y="50006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48376" y="4110022"/>
            <a:ext cx="1213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</a:rPr>
              <a:t>,4-&gt;”y”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05170" y="4324336"/>
            <a:ext cx="65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2800" dirty="0" smtClean="0">
                <a:solidFill>
                  <a:srgbClr val="FF0000"/>
                </a:solidFill>
              </a:rPr>
              <a:t>“x”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33600" y="5753096"/>
            <a:ext cx="50006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{1-&gt;!”x”, 2-&gt;!null, 4-&gt;!”y”}</a:t>
            </a:r>
            <a:endParaRPr kumimoji="1" lang="ja-JP" altLang="en-US" sz="2400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Representing Objects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95600" y="1600200"/>
            <a:ext cx="5943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ja-JP" dirty="0" smtClean="0"/>
              <a:t>{1-&gt;{name -&gt;Display,</a:t>
            </a:r>
          </a:p>
          <a:p>
            <a:pPr>
              <a:buNone/>
            </a:pPr>
            <a:r>
              <a:rPr lang="en-US" altLang="ja-JP" dirty="0" smtClean="0"/>
              <a:t>        operations-&gt;{10-&gt;2, 11-&gt;3, 12-&gt;4, 13-&gt;5}} ,</a:t>
            </a:r>
          </a:p>
          <a:p>
            <a:pPr>
              <a:buNone/>
            </a:pPr>
            <a:r>
              <a:rPr lang="en-US" altLang="ja-JP" dirty="0" smtClean="0"/>
              <a:t>2-&gt;{name-&gt;select,</a:t>
            </a:r>
          </a:p>
          <a:p>
            <a:pPr>
              <a:buNone/>
            </a:pPr>
            <a:r>
              <a:rPr lang="en-US" altLang="ja-JP" dirty="0" smtClean="0"/>
              <a:t>       parameters-&gt;{}} ,</a:t>
            </a:r>
          </a:p>
          <a:p>
            <a:pPr>
              <a:buNone/>
            </a:pPr>
            <a:r>
              <a:rPr lang="en-US" altLang="ja-JP" dirty="0" smtClean="0"/>
              <a:t>3-&gt;{name-&gt;stop,</a:t>
            </a:r>
          </a:p>
          <a:p>
            <a:pPr>
              <a:buNone/>
            </a:pPr>
            <a:r>
              <a:rPr lang="en-US" altLang="ja-JP" dirty="0" smtClean="0"/>
              <a:t>       parameters-&gt;{}} ,</a:t>
            </a:r>
          </a:p>
          <a:p>
            <a:pPr>
              <a:buNone/>
            </a:pPr>
            <a:r>
              <a:rPr lang="en-US" altLang="ja-JP" dirty="0" smtClean="0"/>
              <a:t>4-&gt;{name-&gt;play,</a:t>
            </a:r>
          </a:p>
          <a:p>
            <a:pPr>
              <a:buNone/>
            </a:pPr>
            <a:r>
              <a:rPr lang="en-US" altLang="ja-JP" dirty="0" smtClean="0"/>
              <a:t>       parameters-&gt;{}} ,</a:t>
            </a:r>
          </a:p>
          <a:p>
            <a:pPr>
              <a:buNone/>
            </a:pPr>
            <a:r>
              <a:rPr lang="en-US" altLang="ja-JP" dirty="0" smtClean="0"/>
              <a:t>5-&gt;{name-&gt;draw,</a:t>
            </a:r>
          </a:p>
          <a:p>
            <a:pPr>
              <a:buNone/>
            </a:pPr>
            <a:r>
              <a:rPr lang="en-US" altLang="ja-JP" dirty="0" smtClean="0"/>
              <a:t>       parameters-&gt;{}} ,</a:t>
            </a:r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rcRect l="26601" r="48276" b="63158"/>
          <a:stretch>
            <a:fillRect/>
          </a:stretch>
        </p:blipFill>
        <p:spPr>
          <a:xfrm>
            <a:off x="228600" y="1524000"/>
            <a:ext cx="2209800" cy="2729753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d.k</a:t>
            </a:r>
            <a:r>
              <a:rPr lang="en-US" altLang="ja-JP" dirty="0" smtClean="0"/>
              <a:t>: getting value from dictionary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70213" y="1727537"/>
            <a:ext cx="8299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k:void</a:t>
            </a:r>
          </a:p>
          <a:p>
            <a:r>
              <a:rPr lang="en-US" altLang="ja-JP" sz="2000" dirty="0" smtClean="0"/>
              <a:t>v:!2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89953" y="1727537"/>
            <a:ext cx="1091966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d:{a-&gt;!2}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k:void</a:t>
            </a:r>
          </a:p>
          <a:p>
            <a:r>
              <a:rPr lang="en-US" altLang="ja-JP" sz="2000" dirty="0" smtClean="0"/>
              <a:t>v:!2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1727537"/>
            <a:ext cx="160172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</a:t>
            </a:r>
            <a:r>
              <a:rPr kumimoji="1" lang="en-US" altLang="ja-JP" sz="2000" dirty="0" smtClean="0"/>
              <a:t>:{a-&gt;1, b-&gt;3}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k:a</a:t>
            </a:r>
          </a:p>
          <a:p>
            <a:r>
              <a:rPr lang="en-US" altLang="ja-JP" sz="2000" dirty="0" smtClean="0"/>
              <a:t>v:1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351553" y="19370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v=</a:t>
            </a:r>
            <a:r>
              <a:rPr lang="en-US" altLang="ja-JP" sz="2000" dirty="0" err="1" smtClean="0"/>
              <a:t>d.k</a:t>
            </a:r>
            <a:endParaRPr lang="en-US" altLang="ja-JP" sz="2000" dirty="0" smtClean="0"/>
          </a:p>
        </p:txBody>
      </p:sp>
      <p:sp>
        <p:nvSpPr>
          <p:cNvPr id="8" name="右矢印 7"/>
          <p:cNvSpPr/>
          <p:nvPr/>
        </p:nvSpPr>
        <p:spPr>
          <a:xfrm>
            <a:off x="3513353" y="20894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5951753" y="20894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70213" y="3048000"/>
            <a:ext cx="8299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k:!b</a:t>
            </a:r>
          </a:p>
          <a:p>
            <a:r>
              <a:rPr lang="en-US" altLang="ja-JP" sz="2000" dirty="0" smtClean="0"/>
              <a:t>v:void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89953" y="3048000"/>
            <a:ext cx="829907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k:void</a:t>
            </a:r>
          </a:p>
          <a:p>
            <a:r>
              <a:rPr lang="en-US" altLang="ja-JP" sz="2000" dirty="0" smtClean="0"/>
              <a:t>v:!3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9600" y="3048000"/>
            <a:ext cx="160172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</a:t>
            </a:r>
            <a:r>
              <a:rPr kumimoji="1" lang="en-US" altLang="ja-JP" sz="2000" dirty="0" smtClean="0"/>
              <a:t>:{a-&gt;1, b-&gt;3}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k:a</a:t>
            </a:r>
          </a:p>
          <a:p>
            <a:r>
              <a:rPr lang="en-US" altLang="ja-JP" sz="2000" dirty="0" smtClean="0"/>
              <a:t>v:1</a:t>
            </a:r>
            <a:endParaRPr kumimoji="1" lang="ja-JP" altLang="en-US" sz="2000" dirty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4351553" y="3257550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v=</a:t>
            </a:r>
            <a:r>
              <a:rPr lang="en-US" altLang="ja-JP" sz="2000" dirty="0" err="1" smtClean="0"/>
              <a:t>d.k</a:t>
            </a:r>
            <a:endParaRPr lang="en-US" altLang="ja-JP" sz="2000" dirty="0" smtClean="0"/>
          </a:p>
        </p:txBody>
      </p:sp>
      <p:sp>
        <p:nvSpPr>
          <p:cNvPr id="14" name="右矢印 13"/>
          <p:cNvSpPr/>
          <p:nvPr/>
        </p:nvSpPr>
        <p:spPr>
          <a:xfrm>
            <a:off x="3513353" y="34099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951753" y="34099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70213" y="4318337"/>
            <a:ext cx="8299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k:void</a:t>
            </a:r>
          </a:p>
          <a:p>
            <a:r>
              <a:rPr lang="en-US" altLang="ja-JP" sz="2000" dirty="0" smtClean="0"/>
              <a:t>v:void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89953" y="4318337"/>
            <a:ext cx="829907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k:void</a:t>
            </a:r>
          </a:p>
          <a:p>
            <a:r>
              <a:rPr lang="en-US" altLang="ja-JP" sz="2000" dirty="0" smtClean="0"/>
              <a:t>v:!1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9600" y="4318337"/>
            <a:ext cx="160172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</a:t>
            </a:r>
            <a:r>
              <a:rPr kumimoji="1" lang="en-US" altLang="ja-JP" sz="2000" dirty="0" smtClean="0"/>
              <a:t>:{a-&gt;1, b-&gt;3}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k:a</a:t>
            </a:r>
          </a:p>
          <a:p>
            <a:r>
              <a:rPr lang="en-US" altLang="ja-JP" sz="2000" dirty="0" smtClean="0"/>
              <a:t>v:4</a:t>
            </a:r>
            <a:endParaRPr kumimoji="1" lang="ja-JP" altLang="en-US" sz="2000" dirty="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351553" y="45278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v=</a:t>
            </a:r>
            <a:r>
              <a:rPr lang="en-US" altLang="ja-JP" sz="2000" dirty="0" err="1" smtClean="0"/>
              <a:t>d.k</a:t>
            </a:r>
            <a:endParaRPr lang="en-US" altLang="ja-JP" sz="2000" dirty="0" smtClean="0"/>
          </a:p>
        </p:txBody>
      </p:sp>
      <p:sp>
        <p:nvSpPr>
          <p:cNvPr id="20" name="右矢印 19"/>
          <p:cNvSpPr/>
          <p:nvPr/>
        </p:nvSpPr>
        <p:spPr>
          <a:xfrm>
            <a:off x="3513353" y="46802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951753" y="46802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62000" y="6096000"/>
            <a:ext cx="61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What if we want to write (d.k1).k2 or d1.(d2.k)?</a:t>
            </a:r>
            <a:endParaRPr kumimoji="1" lang="ja-JP" altLang="en-US" sz="2400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let k’=d2.k in v=d1.k’</a:t>
            </a:r>
          </a:p>
          <a:p>
            <a:pPr lvl="1"/>
            <a:r>
              <a:rPr lang="en-US" altLang="ja-JP" dirty="0" smtClean="0"/>
              <a:t>v=d1.(d2.k)</a:t>
            </a:r>
            <a:endParaRPr kumimoji="1" lang="en-US" altLang="ja-JP" dirty="0" smtClean="0"/>
          </a:p>
          <a:p>
            <a:r>
              <a:rPr lang="en-US" altLang="ja-JP" dirty="0" smtClean="0"/>
              <a:t>let d’=d.k1 in v=d’.k2</a:t>
            </a:r>
          </a:p>
          <a:p>
            <a:pPr lvl="1"/>
            <a:r>
              <a:rPr lang="en-US" altLang="ja-JP" dirty="0" smtClean="0"/>
              <a:t>v=d.k1.k2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The fixing semantics of “Let” is similar to “and”</a:t>
            </a:r>
          </a:p>
          <a:p>
            <a:pPr lvl="1"/>
            <a:r>
              <a:rPr lang="en-US" altLang="ja-JP" dirty="0" smtClean="0"/>
              <a:t>let k’=d2.k in v=d1.k’</a:t>
            </a:r>
          </a:p>
          <a:p>
            <a:pPr lvl="1"/>
            <a:r>
              <a:rPr lang="en-US" altLang="ja-JP" dirty="0" smtClean="0"/>
              <a:t>k’=d2.k and v=d1.k’</a:t>
            </a:r>
          </a:p>
          <a:p>
            <a:r>
              <a:rPr lang="en-US" altLang="ja-JP" dirty="0" smtClean="0"/>
              <a:t>but we must find the value of k’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E : evaluate expressions like OCL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E[</a:t>
            </a:r>
            <a:r>
              <a:rPr lang="en-US" altLang="ja-JP" dirty="0" err="1" smtClean="0"/>
              <a:t>d.k</a:t>
            </a:r>
            <a:r>
              <a:rPr lang="en-US" altLang="ja-JP" dirty="0" smtClean="0"/>
              <a:t>] = </a:t>
            </a:r>
            <a:r>
              <a:rPr lang="en-US" altLang="ja-JP" dirty="0" err="1" smtClean="0"/>
              <a:t>d.k</a:t>
            </a:r>
            <a:endParaRPr lang="en-US" altLang="ja-JP" dirty="0" smtClean="0"/>
          </a:p>
          <a:p>
            <a:r>
              <a:rPr lang="en-US" altLang="ja-JP" dirty="0" smtClean="0"/>
              <a:t>E[v1=v2] = v1==v2</a:t>
            </a:r>
          </a:p>
          <a:p>
            <a:r>
              <a:rPr lang="en-US" altLang="ja-JP" dirty="0" smtClean="0"/>
              <a:t>E[expr1 and expr2] = E[expr1] </a:t>
            </a:r>
            <a:r>
              <a:rPr lang="en-US" altLang="ja-JP" dirty="0" smtClean="0">
                <a:ea typeface="恨集"/>
              </a:rPr>
              <a:t>⋀ E[expr2]</a:t>
            </a:r>
          </a:p>
          <a:p>
            <a:r>
              <a:rPr lang="en-US" altLang="ja-JP" dirty="0" smtClean="0">
                <a:latin typeface="+mn-ea"/>
                <a:cs typeface="Times New Roman" pitchFamily="18" charset="0"/>
              </a:rPr>
              <a:t>E[expr1 or expr2] = E[expr1] </a:t>
            </a:r>
            <a:r>
              <a:rPr lang="en-US" altLang="ja-JP" sz="3600" b="1" dirty="0" smtClean="0">
                <a:latin typeface="+mn-ea"/>
                <a:ea typeface="恨集"/>
                <a:cs typeface="Times New Roman" pitchFamily="18" charset="0"/>
              </a:rPr>
              <a:t>⋁ </a:t>
            </a:r>
            <a:r>
              <a:rPr lang="en-US" altLang="ja-JP" dirty="0" smtClean="0">
                <a:latin typeface="+mn-ea"/>
                <a:cs typeface="Times New Roman" pitchFamily="18" charset="0"/>
              </a:rPr>
              <a:t>E[expr2]</a:t>
            </a:r>
          </a:p>
          <a:p>
            <a:endParaRPr lang="en-US" altLang="ja-JP" dirty="0" smtClean="0">
              <a:latin typeface="+mn-ea"/>
              <a:cs typeface="Times New Roman" pitchFamily="18" charset="0"/>
            </a:endParaRPr>
          </a:p>
          <a:p>
            <a:endParaRPr lang="en-US" altLang="ja-JP" dirty="0" smtClean="0">
              <a:latin typeface="+mn-ea"/>
              <a:cs typeface="Times New Roman" pitchFamily="18" charset="0"/>
            </a:endParaRPr>
          </a:p>
          <a:p>
            <a:r>
              <a:rPr lang="en-US" altLang="ja-JP" dirty="0" smtClean="0">
                <a:latin typeface="+mn-ea"/>
                <a:cs typeface="Times New Roman" pitchFamily="18" charset="0"/>
              </a:rPr>
              <a:t>Let: </a:t>
            </a:r>
            <a:r>
              <a:rPr lang="en-US" altLang="ja-JP" dirty="0" smtClean="0"/>
              <a:t>First evaluate the value of the inner variable, then proceed as “and”</a:t>
            </a:r>
            <a:endParaRPr lang="ja-JP" altLang="en-US" dirty="0" smtClean="0"/>
          </a:p>
          <a:p>
            <a:endParaRPr lang="ja-JP" altLang="en-US" dirty="0" smtClean="0">
              <a:latin typeface="+mn-ea"/>
              <a:cs typeface="Times New Roman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fixing procedure of Let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600" y="1371600"/>
            <a:ext cx="959750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d1:void</a:t>
            </a:r>
            <a:br>
              <a:rPr lang="en-US" altLang="ja-JP" sz="2000" dirty="0" smtClean="0"/>
            </a:br>
            <a:r>
              <a:rPr lang="en-US" altLang="ja-JP" sz="2000" dirty="0" smtClean="0"/>
              <a:t>d2:void</a:t>
            </a:r>
          </a:p>
          <a:p>
            <a:r>
              <a:rPr lang="en-US" altLang="ja-JP" sz="2000" dirty="0" smtClean="0"/>
              <a:t>k:!2</a:t>
            </a:r>
          </a:p>
          <a:p>
            <a:r>
              <a:rPr lang="en-US" altLang="ja-JP" sz="2000" dirty="0" smtClean="0"/>
              <a:t>v:void</a:t>
            </a:r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10400" y="1447800"/>
            <a:ext cx="95975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d1:void</a:t>
            </a:r>
            <a:br>
              <a:rPr lang="en-US" altLang="ja-JP" sz="2000" dirty="0" smtClean="0"/>
            </a:br>
            <a:r>
              <a:rPr lang="en-US" altLang="ja-JP" sz="2000" dirty="0" smtClean="0"/>
              <a:t>d2:void</a:t>
            </a:r>
          </a:p>
          <a:p>
            <a:r>
              <a:rPr lang="en-US" altLang="ja-JP" sz="2000" dirty="0" smtClean="0"/>
              <a:t>k:!2</a:t>
            </a:r>
          </a:p>
          <a:p>
            <a:r>
              <a:rPr lang="en-US" altLang="ja-JP" sz="2000" dirty="0" smtClean="0"/>
              <a:t>v:!j</a:t>
            </a:r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" y="1371600"/>
            <a:ext cx="173156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d1:{a-&gt;</a:t>
            </a:r>
            <a:r>
              <a:rPr kumimoji="1" lang="en-US" altLang="ja-JP" sz="2000" dirty="0" err="1" smtClean="0"/>
              <a:t>i</a:t>
            </a:r>
            <a:r>
              <a:rPr kumimoji="1" lang="en-US" altLang="ja-JP" sz="2000" dirty="0" smtClean="0"/>
              <a:t>, b-&gt;j}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d2:{1-&gt;a, 2-&gt;b}</a:t>
            </a:r>
          </a:p>
          <a:p>
            <a:r>
              <a:rPr lang="en-US" altLang="ja-JP" sz="2000" dirty="0" smtClean="0"/>
              <a:t>k:1</a:t>
            </a:r>
          </a:p>
          <a:p>
            <a:r>
              <a:rPr kumimoji="1" lang="en-US" altLang="ja-JP" sz="2000" dirty="0" smtClean="0"/>
              <a:t>v:i</a:t>
            </a:r>
            <a:endParaRPr kumimoji="1" lang="ja-JP" altLang="en-US" sz="2000" dirty="0"/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495800" y="1676400"/>
            <a:ext cx="1451217" cy="762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let k’=d2.k </a:t>
            </a:r>
          </a:p>
          <a:p>
            <a:pPr algn="ctr"/>
            <a:r>
              <a:rPr lang="en-US" altLang="ja-JP" sz="2000" dirty="0" smtClean="0"/>
              <a:t>in v=d1.k’</a:t>
            </a:r>
          </a:p>
        </p:txBody>
      </p:sp>
      <p:sp>
        <p:nvSpPr>
          <p:cNvPr id="8" name="右矢印 7"/>
          <p:cNvSpPr/>
          <p:nvPr/>
        </p:nvSpPr>
        <p:spPr>
          <a:xfrm>
            <a:off x="3741953" y="18859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180353" y="1885950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508946" y="3657600"/>
            <a:ext cx="7415854" cy="1040726"/>
            <a:chOff x="325836" y="3251537"/>
            <a:chExt cx="7415854" cy="1040726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2286000" y="3251537"/>
              <a:ext cx="959750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err="1" smtClean="0"/>
                <a:t>k’</a:t>
              </a:r>
              <a:r>
                <a:rPr kumimoji="1" lang="en-US" altLang="ja-JP" sz="2000" dirty="0" err="1" smtClean="0"/>
                <a:t>:void</a:t>
              </a:r>
              <a:r>
                <a:rPr kumimoji="1" lang="en-US" altLang="ja-JP" sz="2000" dirty="0" smtClean="0"/>
                <a:t> 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d2:void</a:t>
              </a:r>
            </a:p>
            <a:p>
              <a:r>
                <a:rPr lang="en-US" altLang="ja-JP" sz="2000" dirty="0" smtClean="0"/>
                <a:t>k:!2</a:t>
              </a:r>
              <a:endParaRPr kumimoji="1" lang="ja-JP" altLang="en-US" sz="20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781940" y="3276600"/>
              <a:ext cx="959750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k’:!b</a:t>
              </a:r>
            </a:p>
            <a:p>
              <a:r>
                <a:rPr lang="en-US" altLang="ja-JP" sz="2000" dirty="0" smtClean="0"/>
                <a:t>d2:void</a:t>
              </a:r>
            </a:p>
            <a:p>
              <a:r>
                <a:rPr kumimoji="1" lang="en-US" altLang="ja-JP" sz="2000" dirty="0" smtClean="0"/>
                <a:t>k:!2</a:t>
              </a:r>
              <a:endParaRPr kumimoji="1" lang="ja-JP" altLang="en-US" sz="2000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25836" y="3276600"/>
              <a:ext cx="1731564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err="1" smtClean="0"/>
                <a:t>k’:E</a:t>
              </a:r>
              <a:r>
                <a:rPr lang="en-US" altLang="ja-JP" sz="2000" dirty="0" smtClean="0"/>
                <a:t>[d2.k]=a</a:t>
              </a:r>
              <a:br>
                <a:rPr lang="en-US" altLang="ja-JP" sz="2000" dirty="0" smtClean="0"/>
              </a:br>
              <a:r>
                <a:rPr lang="en-US" altLang="ja-JP" sz="2000" dirty="0" smtClean="0"/>
                <a:t>d2:{1-&gt;a, 2-&gt;b}</a:t>
              </a:r>
            </a:p>
            <a:p>
              <a:r>
                <a:rPr lang="en-US" altLang="ja-JP" sz="2000" dirty="0" smtClean="0"/>
                <a:t>k:1</a:t>
              </a: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343540" y="3352800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k’=d2.k</a:t>
              </a:r>
            </a:p>
          </p:txBody>
        </p:sp>
        <p:sp>
          <p:nvSpPr>
            <p:cNvPr id="15" name="右矢印 14"/>
            <p:cNvSpPr/>
            <p:nvPr/>
          </p:nvSpPr>
          <p:spPr>
            <a:xfrm>
              <a:off x="35053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>
              <a:off x="59437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500793" y="5105400"/>
            <a:ext cx="7424007" cy="1015663"/>
            <a:chOff x="325836" y="4397514"/>
            <a:chExt cx="7424007" cy="101566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2240650" y="4397514"/>
              <a:ext cx="959750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k’:!2 </a:t>
              </a:r>
              <a:br>
                <a:rPr lang="en-US" altLang="ja-JP" sz="2000" dirty="0" smtClean="0"/>
              </a:br>
              <a:r>
                <a:rPr lang="en-US" altLang="ja-JP" sz="2000" dirty="0" smtClean="0"/>
                <a:t>d1:void</a:t>
              </a:r>
            </a:p>
            <a:p>
              <a:r>
                <a:rPr lang="en-US" altLang="ja-JP" sz="2000" dirty="0" smtClean="0"/>
                <a:t>v:void</a:t>
              </a:r>
              <a:endParaRPr lang="ja-JP" altLang="en-US" sz="2000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6790093" y="4397514"/>
              <a:ext cx="959750" cy="10156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k’:!2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d1:void</a:t>
              </a:r>
            </a:p>
            <a:p>
              <a:r>
                <a:rPr lang="en-US" altLang="ja-JP" sz="2000" dirty="0" smtClean="0"/>
                <a:t>v:!j</a:t>
              </a:r>
              <a:endParaRPr kumimoji="1" lang="ja-JP" altLang="en-US" sz="2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25836" y="4397514"/>
              <a:ext cx="1592103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err="1" smtClean="0"/>
                <a:t>k’:E</a:t>
              </a:r>
              <a:r>
                <a:rPr lang="en-US" altLang="ja-JP" sz="2000" dirty="0" smtClean="0"/>
                <a:t>[d2.k]=a</a:t>
              </a:r>
              <a:br>
                <a:rPr lang="en-US" altLang="ja-JP" sz="2000" dirty="0" smtClean="0"/>
              </a:br>
              <a:r>
                <a:rPr lang="en-US" altLang="ja-JP" sz="2000" dirty="0" smtClean="0"/>
                <a:t>d1:{a-&gt;</a:t>
              </a:r>
              <a:r>
                <a:rPr lang="en-US" altLang="ja-JP" sz="2000" dirty="0" err="1" smtClean="0"/>
                <a:t>i</a:t>
              </a:r>
              <a:r>
                <a:rPr lang="en-US" altLang="ja-JP" sz="2000" dirty="0" smtClean="0"/>
                <a:t>, b-&gt;j}</a:t>
              </a:r>
            </a:p>
            <a:p>
              <a:r>
                <a:rPr lang="en-US" altLang="ja-JP" sz="2000" dirty="0" smtClean="0"/>
                <a:t>v:i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351693" y="4397514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v=d1.k’</a:t>
              </a:r>
            </a:p>
          </p:txBody>
        </p:sp>
        <p:sp>
          <p:nvSpPr>
            <p:cNvPr id="22" name="右矢印 21"/>
            <p:cNvSpPr/>
            <p:nvPr/>
          </p:nvSpPr>
          <p:spPr>
            <a:xfrm>
              <a:off x="3513493" y="45499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5951893" y="4549914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28600" y="2326808"/>
            <a:ext cx="7924799" cy="4073993"/>
            <a:chOff x="914400" y="2138713"/>
            <a:chExt cx="7239000" cy="4262087"/>
          </a:xfrm>
        </p:grpSpPr>
        <p:sp>
          <p:nvSpPr>
            <p:cNvPr id="32" name="正方形/長方形 31"/>
            <p:cNvSpPr/>
            <p:nvPr/>
          </p:nvSpPr>
          <p:spPr>
            <a:xfrm>
              <a:off x="914400" y="3124200"/>
              <a:ext cx="723900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/>
            <p:cNvCxnSpPr>
              <a:stCxn id="7" idx="3"/>
            </p:cNvCxnSpPr>
            <p:nvPr/>
          </p:nvCxnSpPr>
          <p:spPr>
            <a:xfrm rot="5400000">
              <a:off x="2503469" y="549648"/>
              <a:ext cx="913924" cy="409205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7" idx="5"/>
            </p:cNvCxnSpPr>
            <p:nvPr/>
          </p:nvCxnSpPr>
          <p:spPr>
            <a:xfrm rot="16200000" flipH="1">
              <a:off x="6516988" y="1565545"/>
              <a:ext cx="993641" cy="2139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スライド番号プレースホル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exists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d-&gt;exits(v | v=v0)</a:t>
            </a:r>
          </a:p>
          <a:p>
            <a:r>
              <a:rPr lang="en-US" altLang="ja-JP" dirty="0" smtClean="0"/>
              <a:t>E[d-&gt;exits(v | v=v0)]=</a:t>
            </a:r>
            <a:r>
              <a:rPr lang="en-US" altLang="ja-JP" dirty="0" smtClean="0">
                <a:ea typeface="恨集"/>
              </a:rPr>
              <a:t>∃</a:t>
            </a:r>
            <a:r>
              <a:rPr lang="en-US" altLang="ja-JP" dirty="0" err="1" smtClean="0">
                <a:ea typeface="恨集"/>
              </a:rPr>
              <a:t>k∊dom</a:t>
            </a:r>
            <a:r>
              <a:rPr lang="en-US" altLang="ja-JP" dirty="0" smtClean="0">
                <a:ea typeface="恨集"/>
              </a:rPr>
              <a:t>(d). E[</a:t>
            </a:r>
            <a:r>
              <a:rPr lang="en-US" altLang="ja-JP" dirty="0" err="1" smtClean="0">
                <a:ea typeface="恨集"/>
              </a:rPr>
              <a:t>d.k</a:t>
            </a:r>
            <a:r>
              <a:rPr lang="en-US" altLang="ja-JP" dirty="0" smtClean="0">
                <a:ea typeface="恨集"/>
              </a:rPr>
              <a:t>=v0]</a:t>
            </a:r>
            <a:endParaRPr kumimoji="1" lang="en-US" altLang="ja-JP" dirty="0" smtClean="0"/>
          </a:p>
          <a:p>
            <a:r>
              <a:rPr lang="en-US" altLang="ja-JP" dirty="0" smtClean="0"/>
              <a:t>Fixing Procedure</a:t>
            </a:r>
          </a:p>
          <a:p>
            <a:pPr lvl="1"/>
            <a:r>
              <a:rPr lang="en-US" altLang="ja-JP" dirty="0" smtClean="0"/>
              <a:t>add a new item if E[d-&gt;exits(v | v=v0)]=false</a:t>
            </a:r>
          </a:p>
          <a:p>
            <a:pPr lvl="1"/>
            <a:r>
              <a:rPr lang="en-US" altLang="ja-JP" dirty="0" smtClean="0"/>
              <a:t>the key of the new item is uniquely generated </a:t>
            </a:r>
          </a:p>
          <a:p>
            <a:pPr lvl="1"/>
            <a:r>
              <a:rPr lang="en-US" altLang="ja-JP" dirty="0" smtClean="0"/>
              <a:t>the value of the new item is initially null</a:t>
            </a:r>
            <a:endParaRPr kumimoji="1" lang="en-US" altLang="ja-JP" dirty="0" smtClean="0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exists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46494" y="1806714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lang="en-US" altLang="ja-JP" sz="2000" dirty="0" smtClean="0"/>
              <a:t>v0:!c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66234" y="1730514"/>
            <a:ext cx="1077539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d:{3-&gt;!c}</a:t>
            </a:r>
          </a:p>
          <a:p>
            <a:r>
              <a:rPr lang="en-US" altLang="ja-JP" sz="2000" dirty="0" smtClean="0"/>
              <a:t>v:!c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879" y="1806714"/>
            <a:ext cx="160172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</a:t>
            </a:r>
            <a:r>
              <a:rPr kumimoji="1" lang="en-US" altLang="ja-JP" sz="2000" dirty="0" smtClean="0"/>
              <a:t>:{1-&gt;a, 2-&gt;b}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v0:a</a:t>
            </a: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927834" y="17846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d-&gt;exits</a:t>
            </a:r>
          </a:p>
          <a:p>
            <a:pPr algn="ctr"/>
            <a:r>
              <a:rPr lang="en-US" altLang="ja-JP" sz="2000" dirty="0" smtClean="0"/>
              <a:t>(v | v=v0)</a:t>
            </a:r>
          </a:p>
        </p:txBody>
      </p:sp>
      <p:sp>
        <p:nvSpPr>
          <p:cNvPr id="8" name="右矢印 7"/>
          <p:cNvSpPr/>
          <p:nvPr/>
        </p:nvSpPr>
        <p:spPr>
          <a:xfrm>
            <a:off x="4089634" y="19370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528034" y="19370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609601" y="2403007"/>
            <a:ext cx="7924799" cy="3083393"/>
            <a:chOff x="914400" y="2138713"/>
            <a:chExt cx="7239000" cy="4262087"/>
          </a:xfrm>
        </p:grpSpPr>
        <p:sp>
          <p:nvSpPr>
            <p:cNvPr id="25" name="正方形/長方形 24"/>
            <p:cNvSpPr/>
            <p:nvPr/>
          </p:nvSpPr>
          <p:spPr>
            <a:xfrm>
              <a:off x="914400" y="3124200"/>
              <a:ext cx="723900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 rot="5400000">
              <a:off x="2503469" y="549648"/>
              <a:ext cx="913924" cy="409205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rot="16200000" flipH="1">
              <a:off x="6516988" y="1565545"/>
              <a:ext cx="993641" cy="2139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グループ化 27"/>
          <p:cNvGrpSpPr/>
          <p:nvPr/>
        </p:nvGrpSpPr>
        <p:grpSpPr>
          <a:xfrm>
            <a:off x="1295400" y="3940314"/>
            <a:ext cx="6177755" cy="707886"/>
            <a:chOff x="1295400" y="3352800"/>
            <a:chExt cx="6177755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2362200" y="3352800"/>
              <a:ext cx="868379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v</a:t>
              </a:r>
              <a:r>
                <a:rPr kumimoji="1" lang="en-US" altLang="ja-JP" sz="2000" dirty="0" smtClean="0"/>
                <a:t>:void 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v0:!c</a:t>
              </a:r>
              <a:endParaRPr kumimoji="1" lang="ja-JP" altLang="en-US" sz="20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781940" y="3352800"/>
              <a:ext cx="69121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v:!c</a:t>
              </a:r>
            </a:p>
            <a:p>
              <a:r>
                <a:rPr lang="en-US" altLang="ja-JP" sz="2000" dirty="0" smtClean="0"/>
                <a:t>v0:!c</a:t>
              </a:r>
              <a:endParaRPr kumimoji="1" lang="ja-JP" altLang="en-US" sz="20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295400" y="3352800"/>
              <a:ext cx="756938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v:null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v0:a</a:t>
              </a:r>
              <a:endParaRPr kumimoji="1" lang="ja-JP" altLang="en-US" sz="2000" dirty="0"/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4343540" y="3352800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v=v0</a:t>
              </a:r>
            </a:p>
          </p:txBody>
        </p:sp>
        <p:sp>
          <p:nvSpPr>
            <p:cNvPr id="33" name="右矢印 32"/>
            <p:cNvSpPr/>
            <p:nvPr/>
          </p:nvSpPr>
          <p:spPr>
            <a:xfrm>
              <a:off x="35053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右矢印 33"/>
            <p:cNvSpPr/>
            <p:nvPr/>
          </p:nvSpPr>
          <p:spPr>
            <a:xfrm>
              <a:off x="59437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スライド番号プレースホル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exists!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d-&gt;exits!(v | v=v0)</a:t>
            </a:r>
          </a:p>
          <a:p>
            <a:r>
              <a:rPr lang="en-US" altLang="ja-JP" dirty="0" smtClean="0"/>
              <a:t>E[d-&gt;exits!(v | v=v0)]= E[d-&gt;exits(v | v=v0)]</a:t>
            </a:r>
          </a:p>
          <a:p>
            <a:r>
              <a:rPr lang="en-US" altLang="ja-JP" dirty="0" smtClean="0"/>
              <a:t>Fixing Procedure</a:t>
            </a:r>
          </a:p>
          <a:p>
            <a:pPr lvl="1"/>
            <a:r>
              <a:rPr lang="en-US" altLang="ja-JP" dirty="0" smtClean="0"/>
              <a:t>find the entry that satisfies v=v0 from the input values</a:t>
            </a:r>
          </a:p>
          <a:p>
            <a:pPr lvl="1"/>
            <a:r>
              <a:rPr kumimoji="1" lang="en-US" altLang="ja-JP" dirty="0" smtClean="0"/>
              <a:t>use the fixing procedure of v=v0 to fix inconsistency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exists!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46494" y="1806714"/>
            <a:ext cx="82990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d:void</a:t>
            </a:r>
            <a:br>
              <a:rPr kumimoji="1" lang="en-US" altLang="ja-JP" sz="2000" dirty="0" smtClean="0"/>
            </a:br>
            <a:r>
              <a:rPr lang="en-US" altLang="ja-JP" sz="2000" dirty="0" smtClean="0"/>
              <a:t>v0:!c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66234" y="1730514"/>
            <a:ext cx="1077539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d:{1-&gt;!c}</a:t>
            </a:r>
          </a:p>
          <a:p>
            <a:r>
              <a:rPr lang="en-US" altLang="ja-JP" sz="2000" dirty="0" smtClean="0"/>
              <a:t>v:!c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2879" y="1806714"/>
            <a:ext cx="1601721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smtClean="0"/>
              <a:t>d</a:t>
            </a:r>
            <a:r>
              <a:rPr kumimoji="1" lang="en-US" altLang="ja-JP" sz="2000" dirty="0" smtClean="0"/>
              <a:t>:{1-&gt;a, 2-&gt;b}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v0:a</a:t>
            </a: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4927834" y="1784687"/>
            <a:ext cx="1366864" cy="7048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ja-JP" sz="2000" dirty="0" smtClean="0"/>
              <a:t>d-&gt;exits!</a:t>
            </a:r>
          </a:p>
          <a:p>
            <a:pPr algn="ctr"/>
            <a:r>
              <a:rPr lang="en-US" altLang="ja-JP" sz="2000" dirty="0" smtClean="0"/>
              <a:t>(v | v=v0)</a:t>
            </a:r>
          </a:p>
        </p:txBody>
      </p:sp>
      <p:sp>
        <p:nvSpPr>
          <p:cNvPr id="8" name="右矢印 7"/>
          <p:cNvSpPr/>
          <p:nvPr/>
        </p:nvSpPr>
        <p:spPr>
          <a:xfrm>
            <a:off x="4089634" y="19370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6528034" y="1937087"/>
            <a:ext cx="609600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23"/>
          <p:cNvGrpSpPr/>
          <p:nvPr/>
        </p:nvGrpSpPr>
        <p:grpSpPr>
          <a:xfrm>
            <a:off x="609601" y="2403007"/>
            <a:ext cx="7924799" cy="3083393"/>
            <a:chOff x="914400" y="2138713"/>
            <a:chExt cx="7239000" cy="4262087"/>
          </a:xfrm>
        </p:grpSpPr>
        <p:sp>
          <p:nvSpPr>
            <p:cNvPr id="25" name="正方形/長方形 24"/>
            <p:cNvSpPr/>
            <p:nvPr/>
          </p:nvSpPr>
          <p:spPr>
            <a:xfrm>
              <a:off x="914400" y="3124200"/>
              <a:ext cx="7239000" cy="3276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 rot="5400000">
              <a:off x="2503469" y="549648"/>
              <a:ext cx="913924" cy="409205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rot="16200000" flipH="1">
              <a:off x="6516988" y="1565545"/>
              <a:ext cx="993641" cy="2139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27"/>
          <p:cNvGrpSpPr/>
          <p:nvPr/>
        </p:nvGrpSpPr>
        <p:grpSpPr>
          <a:xfrm>
            <a:off x="1295400" y="3940314"/>
            <a:ext cx="6177755" cy="707886"/>
            <a:chOff x="1295400" y="3352800"/>
            <a:chExt cx="6177755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2362200" y="3352800"/>
              <a:ext cx="868379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v</a:t>
              </a:r>
              <a:r>
                <a:rPr kumimoji="1" lang="en-US" altLang="ja-JP" sz="2000" dirty="0" smtClean="0"/>
                <a:t>:void 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v0:!c</a:t>
              </a:r>
              <a:endParaRPr kumimoji="1" lang="ja-JP" altLang="en-US" sz="20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781940" y="3352800"/>
              <a:ext cx="691215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v:!c</a:t>
              </a:r>
            </a:p>
            <a:p>
              <a:r>
                <a:rPr lang="en-US" altLang="ja-JP" sz="2000" dirty="0" smtClean="0"/>
                <a:t>v0:!c</a:t>
              </a:r>
              <a:endParaRPr kumimoji="1" lang="ja-JP" altLang="en-US" sz="20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295400" y="3352800"/>
              <a:ext cx="638316" cy="707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v:a</a:t>
              </a:r>
              <a:br>
                <a:rPr kumimoji="1" lang="en-US" altLang="ja-JP" sz="2000" dirty="0" smtClean="0"/>
              </a:br>
              <a:r>
                <a:rPr kumimoji="1" lang="en-US" altLang="ja-JP" sz="2000" dirty="0" smtClean="0"/>
                <a:t>v0:a</a:t>
              </a:r>
              <a:endParaRPr kumimoji="1" lang="ja-JP" altLang="en-US" sz="2000" dirty="0"/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4343540" y="3352800"/>
              <a:ext cx="1366864" cy="7048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ja-JP" sz="2000" dirty="0" smtClean="0"/>
                <a:t>v=v0</a:t>
              </a:r>
            </a:p>
          </p:txBody>
        </p:sp>
        <p:sp>
          <p:nvSpPr>
            <p:cNvPr id="33" name="右矢印 32"/>
            <p:cNvSpPr/>
            <p:nvPr/>
          </p:nvSpPr>
          <p:spPr>
            <a:xfrm>
              <a:off x="35053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右矢印 33"/>
            <p:cNvSpPr/>
            <p:nvPr/>
          </p:nvSpPr>
          <p:spPr>
            <a:xfrm>
              <a:off x="5943740" y="3505200"/>
              <a:ext cx="609600" cy="3048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スライド番号プレースホル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Relation Description in OCL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dirty="0" smtClean="0"/>
              <a:t>C1: context Message</a:t>
            </a:r>
          </a:p>
          <a:p>
            <a:pPr>
              <a:buNone/>
            </a:pPr>
            <a:r>
              <a:rPr lang="en-US" altLang="ja-JP" dirty="0" smtClean="0"/>
              <a:t>    inv let </a:t>
            </a:r>
            <a:r>
              <a:rPr lang="en-US" altLang="ja-JP" dirty="0" err="1" smtClean="0"/>
              <a:t>rec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self.receiver</a:t>
            </a:r>
            <a:r>
              <a:rPr lang="en-US" altLang="ja-JP" dirty="0" smtClean="0"/>
              <a:t> in</a:t>
            </a:r>
          </a:p>
          <a:p>
            <a:pPr>
              <a:buNone/>
            </a:pPr>
            <a:r>
              <a:rPr lang="en-US" altLang="ja-JP" dirty="0" smtClean="0"/>
              <a:t>          let ops = </a:t>
            </a:r>
            <a:r>
              <a:rPr lang="en-US" altLang="ja-JP" dirty="0" err="1" smtClean="0"/>
              <a:t>rec.base.operations</a:t>
            </a:r>
            <a:r>
              <a:rPr lang="en-US" altLang="ja-JP" dirty="0" smtClean="0"/>
              <a:t> in</a:t>
            </a:r>
          </a:p>
          <a:p>
            <a:pPr>
              <a:buNone/>
            </a:pPr>
            <a:r>
              <a:rPr lang="en-US" altLang="ja-JP" dirty="0" smtClean="0"/>
              <a:t>          ops-&gt;exists(</a:t>
            </a:r>
            <a:r>
              <a:rPr lang="en-US" altLang="ja-JP" dirty="0" err="1" smtClean="0"/>
              <a:t>oper</a:t>
            </a:r>
            <a:r>
              <a:rPr lang="en-US" altLang="ja-JP" dirty="0" smtClean="0"/>
              <a:t> | oper.name = self.name)</a:t>
            </a:r>
          </a:p>
          <a:p>
            <a:pPr>
              <a:buNone/>
            </a:pPr>
            <a:r>
              <a:rPr lang="en-US" altLang="ja-JP" dirty="0" smtClean="0"/>
              <a:t>C2: context Message</a:t>
            </a:r>
          </a:p>
          <a:p>
            <a:pPr>
              <a:buNone/>
            </a:pPr>
            <a:r>
              <a:rPr lang="en-US" altLang="ja-JP" dirty="0" smtClean="0"/>
              <a:t>    inv </a:t>
            </a:r>
            <a:r>
              <a:rPr lang="en-US" altLang="ja-JP" dirty="0" err="1" smtClean="0"/>
              <a:t>self.sender</a:t>
            </a:r>
            <a:r>
              <a:rPr lang="en-US" altLang="ja-JP" dirty="0" smtClean="0"/>
              <a:t> &lt;&gt; null and </a:t>
            </a:r>
            <a:r>
              <a:rPr lang="en-US" altLang="ja-JP" dirty="0" err="1" smtClean="0"/>
              <a:t>self.receiver</a:t>
            </a:r>
            <a:r>
              <a:rPr lang="en-US" altLang="ja-JP" dirty="0" smtClean="0"/>
              <a:t> &lt;&gt; null</a:t>
            </a:r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9200"/>
            <a:ext cx="3347030" cy="2819400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forall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d-&gt;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(v | </a:t>
            </a:r>
            <a:r>
              <a:rPr kumimoji="1" lang="en-US" altLang="ja-JP" dirty="0" err="1" smtClean="0"/>
              <a:t>v.”</a:t>
            </a:r>
            <a:r>
              <a:rPr lang="en-US" altLang="ja-JP" dirty="0" err="1" smtClean="0"/>
              <a:t>isClass</a:t>
            </a:r>
            <a:r>
              <a:rPr lang="en-US" altLang="ja-JP" dirty="0" smtClean="0"/>
              <a:t>”=true and </a:t>
            </a:r>
            <a:r>
              <a:rPr lang="en-US" altLang="ja-JP" dirty="0" err="1" smtClean="0"/>
              <a:t>v.”name</a:t>
            </a:r>
            <a:r>
              <a:rPr lang="en-US" altLang="ja-JP" dirty="0" smtClean="0"/>
              <a:t>”=a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E[d-&gt;</a:t>
            </a:r>
            <a:r>
              <a:rPr lang="en-US" altLang="ja-JP" dirty="0" err="1" smtClean="0"/>
              <a:t>forall</a:t>
            </a:r>
            <a:r>
              <a:rPr lang="en-US" altLang="ja-JP" dirty="0" smtClean="0"/>
              <a:t>(v | </a:t>
            </a:r>
            <a:r>
              <a:rPr lang="en-US" altLang="ja-JP" dirty="0" err="1" smtClean="0"/>
              <a:t>expr</a:t>
            </a:r>
            <a:r>
              <a:rPr lang="en-US" altLang="ja-JP" dirty="0" smtClean="0"/>
              <a:t>)]=</a:t>
            </a:r>
            <a:r>
              <a:rPr lang="en-US" altLang="ja-JP" dirty="0" smtClean="0">
                <a:ea typeface="恨集"/>
              </a:rPr>
              <a:t> ∀</a:t>
            </a:r>
            <a:r>
              <a:rPr lang="en-US" altLang="ja-JP" dirty="0" err="1" smtClean="0">
                <a:ea typeface="恨集"/>
              </a:rPr>
              <a:t>k∊dom</a:t>
            </a:r>
            <a:r>
              <a:rPr lang="en-US" altLang="ja-JP" dirty="0" smtClean="0">
                <a:ea typeface="恨集"/>
              </a:rPr>
              <a:t>(d). E[</a:t>
            </a:r>
            <a:r>
              <a:rPr lang="en-US" altLang="ja-JP" dirty="0" err="1" smtClean="0">
                <a:ea typeface="恨集"/>
              </a:rPr>
              <a:t>expr</a:t>
            </a:r>
            <a:r>
              <a:rPr lang="en-US" altLang="ja-JP" dirty="0" smtClean="0">
                <a:ea typeface="恨集"/>
              </a:rPr>
              <a:t>]</a:t>
            </a:r>
          </a:p>
          <a:p>
            <a:r>
              <a:rPr lang="en-US" altLang="ja-JP" dirty="0" smtClean="0"/>
              <a:t>Fixing Procedure</a:t>
            </a:r>
          </a:p>
          <a:p>
            <a:pPr lvl="1"/>
            <a:r>
              <a:rPr lang="en-US" altLang="ja-JP" dirty="0" smtClean="0"/>
              <a:t>call the fixing procedure of the inner relation on every entry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Customize fixing behavior in </a:t>
            </a:r>
            <a:r>
              <a:rPr kumimoji="1" lang="en-US" altLang="ja-JP" dirty="0" err="1" smtClean="0"/>
              <a:t>forall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ja-JP" dirty="0" smtClean="0"/>
              <a:t>d-&gt;</a:t>
            </a:r>
            <a:r>
              <a:rPr lang="en-US" altLang="ja-JP" dirty="0" err="1" smtClean="0"/>
              <a:t>forall</a:t>
            </a:r>
            <a:r>
              <a:rPr lang="en-US" altLang="ja-JP" dirty="0" smtClean="0"/>
              <a:t>(v | </a:t>
            </a:r>
            <a:r>
              <a:rPr lang="en-US" altLang="ja-JP" dirty="0" err="1" smtClean="0"/>
              <a:t>v.”isClass</a:t>
            </a:r>
            <a:r>
              <a:rPr lang="en-US" altLang="ja-JP" dirty="0" smtClean="0"/>
              <a:t>”=true and </a:t>
            </a:r>
            <a:r>
              <a:rPr lang="en-US" altLang="ja-JP" dirty="0" err="1" smtClean="0"/>
              <a:t>v.”name</a:t>
            </a:r>
            <a:r>
              <a:rPr lang="en-US" altLang="ja-JP" dirty="0" smtClean="0"/>
              <a:t>”=a)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d-&gt;</a:t>
            </a:r>
            <a:r>
              <a:rPr lang="en-US" altLang="ja-JP" dirty="0" err="1" smtClean="0"/>
              <a:t>forall</a:t>
            </a:r>
            <a:r>
              <a:rPr lang="en-US" altLang="ja-JP" dirty="0" smtClean="0"/>
              <a:t>(v | protect v in </a:t>
            </a:r>
          </a:p>
          <a:p>
            <a:pPr>
              <a:buNone/>
            </a:pPr>
            <a:r>
              <a:rPr lang="en-US" altLang="ja-JP" dirty="0" smtClean="0"/>
              <a:t>                          (</a:t>
            </a:r>
            <a:r>
              <a:rPr lang="en-US" altLang="ja-JP" dirty="0" err="1" smtClean="0"/>
              <a:t>v.”isClass</a:t>
            </a:r>
            <a:r>
              <a:rPr lang="en-US" altLang="ja-JP" dirty="0" smtClean="0"/>
              <a:t>”=true and </a:t>
            </a:r>
            <a:r>
              <a:rPr lang="en-US" altLang="ja-JP" dirty="0" err="1" smtClean="0"/>
              <a:t>v.”name</a:t>
            </a:r>
            <a:r>
              <a:rPr lang="en-US" altLang="ja-JP" dirty="0" smtClean="0"/>
              <a:t>”=a)</a:t>
            </a:r>
          </a:p>
          <a:p>
            <a:pPr>
              <a:buNone/>
            </a:pPr>
            <a:r>
              <a:rPr lang="en-US" altLang="ja-JP" dirty="0" smtClean="0"/>
              <a:t>                      or v=null)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d-&gt;</a:t>
            </a:r>
            <a:r>
              <a:rPr lang="en-US" altLang="ja-JP" dirty="0" err="1" smtClean="0"/>
              <a:t>forall</a:t>
            </a:r>
            <a:r>
              <a:rPr lang="en-US" altLang="ja-JP" dirty="0" smtClean="0"/>
              <a:t>(v | protect v in </a:t>
            </a:r>
          </a:p>
          <a:p>
            <a:pPr>
              <a:buNone/>
            </a:pPr>
            <a:r>
              <a:rPr lang="en-US" altLang="ja-JP" dirty="0" smtClean="0"/>
              <a:t>                          (</a:t>
            </a:r>
            <a:r>
              <a:rPr lang="en-US" altLang="ja-JP" dirty="0" err="1" smtClean="0"/>
              <a:t>v.”isClass</a:t>
            </a:r>
            <a:r>
              <a:rPr lang="en-US" altLang="ja-JP" dirty="0" smtClean="0"/>
              <a:t>”=true and </a:t>
            </a:r>
            <a:r>
              <a:rPr lang="en-US" altLang="ja-JP" dirty="0" err="1" smtClean="0"/>
              <a:t>v.”name</a:t>
            </a:r>
            <a:r>
              <a:rPr lang="en-US" altLang="ja-JP" dirty="0" smtClean="0"/>
              <a:t>”=a)</a:t>
            </a:r>
          </a:p>
          <a:p>
            <a:pPr>
              <a:buNone/>
            </a:pPr>
            <a:r>
              <a:rPr lang="en-US" altLang="ja-JP" dirty="0" smtClean="0"/>
              <a:t>                      or </a:t>
            </a:r>
            <a:r>
              <a:rPr lang="en-US" altLang="ja-JP" dirty="0" err="1" smtClean="0"/>
              <a:t>v.”isClass</a:t>
            </a:r>
            <a:r>
              <a:rPr lang="en-US" altLang="ja-JP" dirty="0" smtClean="0"/>
              <a:t>”=false)</a:t>
            </a:r>
          </a:p>
          <a:p>
            <a:pPr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" y="1992868"/>
            <a:ext cx="11124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 changes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24423" y="1992868"/>
            <a:ext cx="22799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rename all classes in d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309823" y="1981200"/>
            <a:ext cx="15240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3400" y="3821668"/>
            <a:ext cx="11124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 changes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48223" y="3821668"/>
            <a:ext cx="21494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delete all classes in d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3623" y="3810000"/>
            <a:ext cx="15240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400" y="5802868"/>
            <a:ext cx="111248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 changes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48223" y="5678269"/>
            <a:ext cx="193322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change  all classes </a:t>
            </a:r>
          </a:p>
          <a:p>
            <a:r>
              <a:rPr lang="en-US" altLang="ja-JP" dirty="0" smtClean="0"/>
              <a:t>to non-classes in d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3233623" y="5791200"/>
            <a:ext cx="1524000" cy="381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Review: Beanbag Program for C1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def C1(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, model) = </a:t>
            </a:r>
          </a:p>
          <a:p>
            <a:pPr>
              <a:buNone/>
            </a:pPr>
            <a:r>
              <a:rPr lang="en-US" altLang="ja-JP" dirty="0" smtClean="0"/>
              <a:t> let </a:t>
            </a:r>
            <a:r>
              <a:rPr lang="en-US" altLang="ja-JP" dirty="0" err="1" smtClean="0"/>
              <a:t>rec</a:t>
            </a:r>
            <a:r>
              <a:rPr lang="en-US" altLang="ja-JP" dirty="0" smtClean="0"/>
              <a:t> = model.(</a:t>
            </a:r>
            <a:r>
              <a:rPr lang="en-US" altLang="ja-JP" dirty="0" err="1" smtClean="0"/>
              <a:t>msg."receiver</a:t>
            </a:r>
            <a:r>
              <a:rPr lang="en-US" altLang="ja-JP" dirty="0" smtClean="0"/>
              <a:t>") in</a:t>
            </a:r>
          </a:p>
          <a:p>
            <a:pPr>
              <a:buNone/>
            </a:pPr>
            <a:r>
              <a:rPr lang="en-US" altLang="ja-JP" dirty="0" smtClean="0"/>
              <a:t> let </a:t>
            </a:r>
            <a:r>
              <a:rPr lang="en-US" altLang="ja-JP" dirty="0" err="1" smtClean="0"/>
              <a:t>opRefs</a:t>
            </a:r>
            <a:r>
              <a:rPr lang="en-US" altLang="ja-JP" dirty="0" smtClean="0"/>
              <a:t> = model.(</a:t>
            </a:r>
            <a:r>
              <a:rPr lang="en-US" altLang="ja-JP" dirty="0" err="1" smtClean="0"/>
              <a:t>rec."base</a:t>
            </a:r>
            <a:r>
              <a:rPr lang="en-US" altLang="ja-JP" dirty="0" smtClean="0"/>
              <a:t>")."operations" in</a:t>
            </a:r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opRefs</a:t>
            </a:r>
            <a:r>
              <a:rPr lang="en-US" altLang="ja-JP" dirty="0" smtClean="0"/>
              <a:t>-&gt;exists(</a:t>
            </a:r>
            <a:r>
              <a:rPr lang="en-US" altLang="ja-JP" dirty="0" err="1" smtClean="0"/>
              <a:t>opRef</a:t>
            </a:r>
            <a:r>
              <a:rPr lang="en-US" altLang="ja-JP" dirty="0" smtClean="0"/>
              <a:t> | </a:t>
            </a:r>
            <a:r>
              <a:rPr lang="en-US" altLang="ja-JP" dirty="0" err="1" smtClean="0"/>
              <a:t>model.opRef."name</a:t>
            </a:r>
            <a:r>
              <a:rPr lang="en-US" altLang="ja-JP" dirty="0" smtClean="0"/>
              <a:t>"=</a:t>
            </a:r>
            <a:r>
              <a:rPr lang="en-US" altLang="ja-JP" dirty="0" err="1" smtClean="0"/>
              <a:t>msg."name</a:t>
            </a:r>
            <a:r>
              <a:rPr lang="en-US" altLang="ja-JP" dirty="0" smtClean="0"/>
              <a:t>")</a:t>
            </a:r>
            <a:endParaRPr lang="ja-JP" altLang="en-US" dirty="0" smtClean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9200"/>
            <a:ext cx="3347030" cy="2819400"/>
          </a:xfrm>
          <a:prstGeom prst="rect">
            <a:avLst/>
          </a:prstGeom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Summary: Constructs in Beanbag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v1=v2</a:t>
            </a:r>
          </a:p>
          <a:p>
            <a:r>
              <a:rPr lang="en-US" altLang="ja-JP" dirty="0" smtClean="0"/>
              <a:t>v=const</a:t>
            </a:r>
          </a:p>
          <a:p>
            <a:r>
              <a:rPr kumimoji="1" lang="en-US" altLang="ja-JP" dirty="0" smtClean="0"/>
              <a:t>expr1 and expr2</a:t>
            </a:r>
          </a:p>
          <a:p>
            <a:r>
              <a:rPr lang="en-US" altLang="ja-JP" dirty="0" smtClean="0"/>
              <a:t>expr1 or expr2</a:t>
            </a:r>
          </a:p>
          <a:p>
            <a:r>
              <a:rPr kumimoji="1" lang="en-US" altLang="ja-JP" dirty="0" err="1" smtClean="0"/>
              <a:t>d.k</a:t>
            </a:r>
            <a:endParaRPr kumimoji="1" lang="en-US" altLang="ja-JP" dirty="0" smtClean="0"/>
          </a:p>
          <a:p>
            <a:r>
              <a:rPr lang="en-US" altLang="ja-JP" dirty="0" smtClean="0"/>
              <a:t>let v=</a:t>
            </a:r>
            <a:r>
              <a:rPr lang="en-US" altLang="ja-JP" dirty="0" err="1" smtClean="0"/>
              <a:t>expr</a:t>
            </a:r>
            <a:r>
              <a:rPr lang="en-US" altLang="ja-JP" dirty="0" smtClean="0"/>
              <a:t> in </a:t>
            </a:r>
            <a:r>
              <a:rPr lang="en-US" altLang="ja-JP" dirty="0" err="1" smtClean="0"/>
              <a:t>expr</a:t>
            </a:r>
            <a:endParaRPr lang="en-US" altLang="ja-JP" dirty="0" smtClean="0"/>
          </a:p>
          <a:p>
            <a:r>
              <a:rPr kumimoji="1" lang="en-US" altLang="ja-JP" dirty="0" smtClean="0"/>
              <a:t>d-&gt;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(v | </a:t>
            </a:r>
            <a:r>
              <a:rPr kumimoji="1" lang="en-US" altLang="ja-JP" dirty="0" err="1" smtClean="0"/>
              <a:t>expr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d-&gt;exists(v | </a:t>
            </a:r>
            <a:r>
              <a:rPr lang="en-US" altLang="ja-JP" dirty="0" err="1" smtClean="0"/>
              <a:t>expr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Summary: Fixing Behavior Customization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Constructs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Customization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v1=v2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v1=v2</a:t>
                      </a:r>
                      <a:r>
                        <a:rPr kumimoji="1" lang="en-US" altLang="ja-JP" sz="2800" baseline="0" dirty="0" smtClean="0"/>
                        <a:t> </a:t>
                      </a:r>
                    </a:p>
                    <a:p>
                      <a:r>
                        <a:rPr kumimoji="1" lang="en-US" altLang="ja-JP" sz="2800" baseline="0" dirty="0" smtClean="0"/>
                        <a:t> v2=v1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and 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and expr2</a:t>
                      </a:r>
                    </a:p>
                    <a:p>
                      <a:r>
                        <a:rPr kumimoji="1" lang="en-US" altLang="ja-JP" sz="2800" dirty="0" smtClean="0"/>
                        <a:t>expr2</a:t>
                      </a:r>
                      <a:r>
                        <a:rPr kumimoji="1" lang="en-US" altLang="ja-JP" sz="2800" baseline="0" dirty="0" smtClean="0"/>
                        <a:t> and 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or expr2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expr1 or expr2</a:t>
                      </a:r>
                    </a:p>
                    <a:p>
                      <a:r>
                        <a:rPr kumimoji="1" lang="en-US" altLang="ja-JP" sz="2800" dirty="0" smtClean="0"/>
                        <a:t>expr2 or expr1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d-&gt;exists(v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/>
                        <a:t>d-&gt;exists(v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br>
                        <a:rPr kumimoji="1" lang="en-US" altLang="ja-JP" sz="2800" baseline="0" dirty="0" smtClean="0"/>
                      </a:br>
                      <a:r>
                        <a:rPr kumimoji="1" lang="en-US" altLang="ja-JP" sz="2800" dirty="0" smtClean="0"/>
                        <a:t>d-&gt;exists!(v</a:t>
                      </a:r>
                      <a:r>
                        <a:rPr kumimoji="1" lang="en-US" altLang="ja-JP" sz="2800" baseline="0" dirty="0" smtClean="0"/>
                        <a:t> | </a:t>
                      </a:r>
                      <a:r>
                        <a:rPr kumimoji="1" lang="en-US" altLang="ja-JP" sz="2800" baseline="0" dirty="0" err="1" smtClean="0"/>
                        <a:t>expr</a:t>
                      </a:r>
                      <a:r>
                        <a:rPr kumimoji="1" lang="en-US" altLang="ja-JP" sz="2800" baseline="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Evaluating Expressiveness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We collected </a:t>
            </a:r>
            <a:r>
              <a:rPr kumimoji="1" lang="en-US" altLang="ja-JP" dirty="0" smtClean="0">
                <a:solidFill>
                  <a:srgbClr val="0070C0"/>
                </a:solidFill>
              </a:rPr>
              <a:t>84</a:t>
            </a:r>
            <a:r>
              <a:rPr kumimoji="1" lang="en-US" altLang="ja-JP" dirty="0" smtClean="0"/>
              <a:t> consistency relations from MOF standard, UML standard, and industry [Egyed07]</a:t>
            </a:r>
          </a:p>
          <a:p>
            <a:r>
              <a:rPr lang="en-US" altLang="ja-JP" dirty="0" smtClean="0"/>
              <a:t>From these relations, we identified requirements for </a:t>
            </a:r>
            <a:r>
              <a:rPr lang="en-US" altLang="ja-JP" dirty="0" smtClean="0">
                <a:solidFill>
                  <a:srgbClr val="0070C0"/>
                </a:solidFill>
              </a:rPr>
              <a:t>24</a:t>
            </a:r>
            <a:r>
              <a:rPr lang="en-US" altLang="ja-JP" dirty="0" smtClean="0"/>
              <a:t> fixing procedures</a:t>
            </a:r>
          </a:p>
          <a:p>
            <a:r>
              <a:rPr lang="en-US" altLang="ja-JP" dirty="0" smtClean="0"/>
              <a:t>We implemented </a:t>
            </a:r>
            <a:r>
              <a:rPr lang="en-US" altLang="ja-JP" dirty="0" smtClean="0">
                <a:solidFill>
                  <a:srgbClr val="0070C0"/>
                </a:solidFill>
              </a:rPr>
              <a:t>17</a:t>
            </a:r>
            <a:r>
              <a:rPr lang="en-US" altLang="ja-JP" dirty="0" smtClean="0"/>
              <a:t> programs, </a:t>
            </a:r>
            <a:r>
              <a:rPr lang="en-US" altLang="ja-JP" dirty="0" smtClean="0">
                <a:solidFill>
                  <a:srgbClr val="0070C0"/>
                </a:solidFill>
              </a:rPr>
              <a:t>71%</a:t>
            </a:r>
            <a:r>
              <a:rPr lang="en-US" altLang="ja-JP" dirty="0" smtClean="0"/>
              <a:t> of all programs</a:t>
            </a:r>
          </a:p>
          <a:p>
            <a:r>
              <a:rPr lang="en-US" altLang="ja-JP" dirty="0" smtClean="0"/>
              <a:t>The rest 7 programs can be implemented with minor extensions to Beanbag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Inconsistency fixing can be approached by a language</a:t>
            </a:r>
          </a:p>
          <a:p>
            <a:pPr lvl="1"/>
            <a:r>
              <a:rPr lang="en-US" altLang="ja-JP" dirty="0" smtClean="0"/>
              <a:t>attaching fixing actions to primitive relations</a:t>
            </a:r>
          </a:p>
          <a:p>
            <a:pPr lvl="1"/>
            <a:r>
              <a:rPr kumimoji="1" lang="en-US" altLang="ja-JP" dirty="0" smtClean="0"/>
              <a:t>gluing primitive relations by </a:t>
            </a:r>
            <a:r>
              <a:rPr kumimoji="1" lang="en-US" altLang="ja-JP" dirty="0" err="1" smtClean="0"/>
              <a:t>combinators</a:t>
            </a:r>
            <a:endParaRPr kumimoji="1" lang="en-US" altLang="ja-JP" dirty="0" smtClean="0"/>
          </a:p>
          <a:p>
            <a:r>
              <a:rPr lang="en-US" altLang="ja-JP" dirty="0" smtClean="0"/>
              <a:t>The language is </a:t>
            </a:r>
            <a:r>
              <a:rPr lang="en-US" altLang="ja-JP" i="1" dirty="0" smtClean="0">
                <a:solidFill>
                  <a:srgbClr val="0070C0"/>
                </a:solidFill>
              </a:rPr>
              <a:t>correct </a:t>
            </a:r>
            <a:r>
              <a:rPr lang="en-US" altLang="ja-JP" dirty="0" smtClean="0"/>
              <a:t>according to three properties</a:t>
            </a:r>
          </a:p>
          <a:p>
            <a:r>
              <a:rPr kumimoji="1" lang="en-US" altLang="ja-JP" dirty="0" smtClean="0"/>
              <a:t>The language is </a:t>
            </a:r>
            <a:r>
              <a:rPr kumimoji="1" lang="en-US" altLang="ja-JP" i="1" dirty="0" smtClean="0">
                <a:solidFill>
                  <a:srgbClr val="0070C0"/>
                </a:solidFill>
              </a:rPr>
              <a:t>expressive </a:t>
            </a:r>
            <a:r>
              <a:rPr lang="en-US" altLang="ja-JP" dirty="0" smtClean="0"/>
              <a:t>as it can express many useful fixing behaviors in practice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Inconsistency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5156236" cy="43434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8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Inconsistency will be caused when some part is updated by users </a:t>
            </a:r>
            <a:endParaRPr kumimoji="1"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733800" y="28956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176081" y="29834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638800" y="4572000"/>
            <a:ext cx="12954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5638800" y="4572000"/>
            <a:ext cx="12954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スライド番号プレースホル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Automatic Inconsistency Fixing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09800"/>
            <a:ext cx="5156236" cy="434340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838200" y="12954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Modern modeling tools propagate updates automatically to fix inconsistency</a:t>
            </a:r>
            <a:endParaRPr kumimoji="1" lang="ja-JP" altLang="en-US" sz="24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3733800" y="2895600"/>
            <a:ext cx="457200" cy="76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176081" y="298346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choose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5638800" y="4572000"/>
            <a:ext cx="12954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5638800" y="4572000"/>
            <a:ext cx="12954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352800" y="5257800"/>
            <a:ext cx="533400" cy="7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124200" y="48768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choose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4876800" y="5486400"/>
            <a:ext cx="990600" cy="152400"/>
            <a:chOff x="4876800" y="5486400"/>
            <a:chExt cx="990600" cy="152400"/>
          </a:xfrm>
        </p:grpSpPr>
        <p:cxnSp>
          <p:nvCxnSpPr>
            <p:cNvPr id="12" name="直線コネクタ 11"/>
            <p:cNvCxnSpPr/>
            <p:nvPr/>
          </p:nvCxnSpPr>
          <p:spPr>
            <a:xfrm>
              <a:off x="4876800" y="5486400"/>
              <a:ext cx="9906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V="1">
              <a:off x="4876800" y="5486400"/>
              <a:ext cx="9906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>
            <a:off x="4876800" y="5791200"/>
            <a:ext cx="990600" cy="152400"/>
            <a:chOff x="4876800" y="5486400"/>
            <a:chExt cx="990600" cy="152400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4876800" y="5486400"/>
              <a:ext cx="9906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4876800" y="5486400"/>
              <a:ext cx="9906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4876800" y="6019800"/>
            <a:ext cx="990600" cy="152400"/>
            <a:chOff x="4876800" y="5486400"/>
            <a:chExt cx="990600" cy="152400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4876800" y="5486400"/>
              <a:ext cx="9906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4876800" y="5486400"/>
              <a:ext cx="9906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右矢印 27"/>
          <p:cNvSpPr/>
          <p:nvPr/>
        </p:nvSpPr>
        <p:spPr>
          <a:xfrm rot="6094962">
            <a:off x="2962912" y="3860274"/>
            <a:ext cx="1792746" cy="3554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曲折矢印 29"/>
          <p:cNvSpPr/>
          <p:nvPr/>
        </p:nvSpPr>
        <p:spPr>
          <a:xfrm rot="10800000">
            <a:off x="6019800" y="5181600"/>
            <a:ext cx="685800" cy="914400"/>
          </a:xfrm>
          <a:prstGeom prst="bentArrow">
            <a:avLst>
              <a:gd name="adj1" fmla="val 32143"/>
              <a:gd name="adj2" fmla="val 29762"/>
              <a:gd name="adj3" fmla="val 25000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Fixing Procedures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Current approaches [Grundy94] provide automatic fixing through fixing procedures</a:t>
            </a:r>
          </a:p>
          <a:p>
            <a:r>
              <a:rPr lang="en-US" altLang="ja-JP" dirty="0" smtClean="0"/>
              <a:t>Fixing procedure:</a:t>
            </a:r>
          </a:p>
          <a:p>
            <a:pPr lvl="1">
              <a:buNone/>
            </a:pPr>
            <a:r>
              <a:rPr lang="en-US" altLang="ja-JP" b="1" dirty="0" smtClean="0"/>
              <a:t>When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a type of change occurs </a:t>
            </a:r>
          </a:p>
          <a:p>
            <a:pPr lvl="1">
              <a:buNone/>
            </a:pPr>
            <a:r>
              <a:rPr lang="en-US" altLang="ja-JP" b="1" dirty="0" smtClean="0"/>
              <a:t>Do</a:t>
            </a:r>
            <a:r>
              <a:rPr lang="en-US" altLang="ja-JP" dirty="0" smtClean="0"/>
              <a:t> </a:t>
            </a:r>
            <a:r>
              <a:rPr lang="en-US" altLang="ja-JP" i="1" dirty="0" smtClean="0"/>
              <a:t>actions</a:t>
            </a:r>
            <a:endParaRPr kumimoji="1" lang="en-US" altLang="ja-JP" i="1" dirty="0" smtClean="0"/>
          </a:p>
          <a:p>
            <a:r>
              <a:rPr lang="en-US" altLang="ja-JP" dirty="0" smtClean="0"/>
              <a:t>An example</a:t>
            </a:r>
          </a:p>
          <a:p>
            <a:pPr lvl="1">
              <a:buNone/>
            </a:pPr>
            <a:r>
              <a:rPr kumimoji="1" lang="en-US" altLang="ja-JP" b="1" dirty="0" smtClean="0"/>
              <a:t>When</a:t>
            </a:r>
            <a:r>
              <a:rPr kumimoji="1" lang="en-US" altLang="ja-JP" dirty="0" smtClean="0"/>
              <a:t>  </a:t>
            </a:r>
            <a:r>
              <a:rPr kumimoji="1" lang="en-US" altLang="ja-JP" i="1" dirty="0" smtClean="0"/>
              <a:t>a method in a class diagram is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renamed</a:t>
            </a:r>
          </a:p>
          <a:p>
            <a:pPr lvl="1">
              <a:buNone/>
            </a:pPr>
            <a:r>
              <a:rPr lang="en-US" altLang="ja-JP" b="1" dirty="0" smtClean="0"/>
              <a:t>Do</a:t>
            </a:r>
            <a:endParaRPr kumimoji="1" lang="en-US" altLang="ja-JP" b="1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en-US" altLang="ja-JP" i="1" dirty="0" smtClean="0"/>
              <a:t>find corresponding  messages in sequence diagrams</a:t>
            </a:r>
          </a:p>
          <a:p>
            <a:pPr lvl="1">
              <a:buNone/>
            </a:pPr>
            <a:r>
              <a:rPr kumimoji="1" lang="en-US" altLang="ja-JP" i="1" dirty="0" smtClean="0"/>
              <a:t>	rename these messages</a:t>
            </a:r>
            <a:endParaRPr kumimoji="1" lang="ja-JP" altLang="en-US" i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Problem 1 : High Development Cost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2590800" cy="50292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Many types of updates may violate a relation</a:t>
            </a:r>
          </a:p>
          <a:p>
            <a:r>
              <a:rPr kumimoji="1" lang="en-US" altLang="ja-JP" dirty="0" smtClean="0"/>
              <a:t>Developers have to write code for each type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514600"/>
            <a:ext cx="4432554" cy="3733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81400" y="990600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2000" dirty="0" smtClean="0"/>
              <a:t>C1: context Message</a:t>
            </a:r>
          </a:p>
          <a:p>
            <a:pPr>
              <a:buNone/>
            </a:pPr>
            <a:r>
              <a:rPr lang="en-US" altLang="ja-JP" sz="2000" dirty="0" smtClean="0"/>
              <a:t>    inv let </a:t>
            </a:r>
            <a:r>
              <a:rPr lang="en-US" altLang="ja-JP" sz="2000" dirty="0" err="1" smtClean="0"/>
              <a:t>rec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self.receiver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let ops = </a:t>
            </a:r>
            <a:r>
              <a:rPr lang="en-US" altLang="ja-JP" sz="2000" dirty="0" err="1" smtClean="0"/>
              <a:t>rec.base.operations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ops-&gt;exists(</a:t>
            </a:r>
            <a:r>
              <a:rPr lang="en-US" altLang="ja-JP" sz="2000" dirty="0" err="1" smtClean="0"/>
              <a:t>oper</a:t>
            </a:r>
            <a:r>
              <a:rPr lang="en-US" altLang="ja-JP" sz="2000" dirty="0" smtClean="0"/>
              <a:t> | oper.name = self.name)</a:t>
            </a:r>
          </a:p>
          <a:p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4495800" y="5105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/>
          <p:cNvSpPr/>
          <p:nvPr/>
        </p:nvSpPr>
        <p:spPr>
          <a:xfrm>
            <a:off x="2057400" y="56388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49188"/>
              <a:gd name="adj4" fmla="val 1339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Rename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181600" y="51816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線吹き出し 1 (枠付き) 8"/>
          <p:cNvSpPr/>
          <p:nvPr/>
        </p:nvSpPr>
        <p:spPr>
          <a:xfrm>
            <a:off x="5867400" y="57912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60876"/>
              <a:gd name="adj4" fmla="val -124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Move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86400" y="45720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線吹き出し 1 (枠付き) 10"/>
          <p:cNvSpPr/>
          <p:nvPr/>
        </p:nvSpPr>
        <p:spPr>
          <a:xfrm>
            <a:off x="6705600" y="4267200"/>
            <a:ext cx="1828800" cy="838200"/>
          </a:xfrm>
          <a:prstGeom prst="borderCallout1">
            <a:avLst>
              <a:gd name="adj1" fmla="val 51867"/>
              <a:gd name="adj2" fmla="val 596"/>
              <a:gd name="adj3" fmla="val 52111"/>
              <a:gd name="adj4" fmla="val -374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Change Type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848600" y="1905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562600" y="1295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10200" y="16764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953000" y="29718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線吹き出し 1 (枠付き) 15"/>
          <p:cNvSpPr/>
          <p:nvPr/>
        </p:nvSpPr>
        <p:spPr>
          <a:xfrm>
            <a:off x="2514600" y="35052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49188"/>
              <a:gd name="adj4" fmla="val 1339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Delete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334000" y="19812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53000" y="29718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1 (枠付き) 18"/>
          <p:cNvSpPr/>
          <p:nvPr/>
        </p:nvSpPr>
        <p:spPr>
          <a:xfrm>
            <a:off x="6477000" y="32004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14123"/>
              <a:gd name="adj4" fmla="val -552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Rename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629400" y="19812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スライド番号プレースホル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Problem 1 : High Development Cost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9200"/>
            <a:ext cx="2743200" cy="2209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IBM Rational Software Architect has failed to implement fixing actions for some types of changes</a:t>
            </a:r>
            <a:endParaRPr kumimoji="1" lang="ja-JP" altLang="en-US" dirty="0"/>
          </a:p>
        </p:txBody>
      </p:sp>
      <p:pic>
        <p:nvPicPr>
          <p:cNvPr id="4" name="コンテンツ プレースホルダ 3" descr="UMLDiagram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514600"/>
            <a:ext cx="4432554" cy="37338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581400" y="990600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2000" dirty="0" smtClean="0"/>
              <a:t>C1: context Message</a:t>
            </a:r>
          </a:p>
          <a:p>
            <a:pPr>
              <a:buNone/>
            </a:pPr>
            <a:r>
              <a:rPr lang="en-US" altLang="ja-JP" sz="2000" dirty="0" smtClean="0"/>
              <a:t>    inv let </a:t>
            </a:r>
            <a:r>
              <a:rPr lang="en-US" altLang="ja-JP" sz="2000" dirty="0" err="1" smtClean="0"/>
              <a:t>rec</a:t>
            </a:r>
            <a:r>
              <a:rPr lang="en-US" altLang="ja-JP" sz="2000" dirty="0" smtClean="0"/>
              <a:t> = </a:t>
            </a:r>
            <a:r>
              <a:rPr lang="en-US" altLang="ja-JP" sz="2000" dirty="0" err="1" smtClean="0"/>
              <a:t>self.receiver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let ops = </a:t>
            </a:r>
            <a:r>
              <a:rPr lang="en-US" altLang="ja-JP" sz="2000" dirty="0" err="1" smtClean="0"/>
              <a:t>rec.base.operations</a:t>
            </a:r>
            <a:r>
              <a:rPr lang="en-US" altLang="ja-JP" sz="2000" dirty="0" smtClean="0"/>
              <a:t> in</a:t>
            </a:r>
          </a:p>
          <a:p>
            <a:pPr>
              <a:buNone/>
            </a:pPr>
            <a:r>
              <a:rPr lang="en-US" altLang="ja-JP" sz="2000" dirty="0" smtClean="0"/>
              <a:t>        ops-&gt;exists(</a:t>
            </a:r>
            <a:r>
              <a:rPr lang="en-US" altLang="ja-JP" sz="2000" dirty="0" err="1" smtClean="0"/>
              <a:t>oper</a:t>
            </a:r>
            <a:r>
              <a:rPr lang="en-US" altLang="ja-JP" sz="2000" dirty="0" smtClean="0"/>
              <a:t> | oper.name = self.name)</a:t>
            </a:r>
          </a:p>
          <a:p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4495800" y="51054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/>
          <p:cNvSpPr/>
          <p:nvPr/>
        </p:nvSpPr>
        <p:spPr>
          <a:xfrm>
            <a:off x="2057400" y="56388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49188"/>
              <a:gd name="adj4" fmla="val 1339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Rename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181600" y="5181600"/>
            <a:ext cx="533400" cy="304800"/>
          </a:xfrm>
          <a:prstGeom prst="rect">
            <a:avLst/>
          </a:prstGeom>
          <a:noFill/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線吹き出し 1 (枠付き) 8"/>
          <p:cNvSpPr/>
          <p:nvPr/>
        </p:nvSpPr>
        <p:spPr>
          <a:xfrm>
            <a:off x="5867400" y="57912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60876"/>
              <a:gd name="adj4" fmla="val -124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Move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86400" y="4572000"/>
            <a:ext cx="533400" cy="304800"/>
          </a:xfrm>
          <a:prstGeom prst="rect">
            <a:avLst/>
          </a:prstGeom>
          <a:noFill/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線吹き出し 1 (枠付き) 10"/>
          <p:cNvSpPr/>
          <p:nvPr/>
        </p:nvSpPr>
        <p:spPr>
          <a:xfrm>
            <a:off x="6705600" y="4267200"/>
            <a:ext cx="1828800" cy="838200"/>
          </a:xfrm>
          <a:prstGeom prst="borderCallout1">
            <a:avLst>
              <a:gd name="adj1" fmla="val 51867"/>
              <a:gd name="adj2" fmla="val 596"/>
              <a:gd name="adj3" fmla="val 52111"/>
              <a:gd name="adj4" fmla="val -374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Change Type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848600" y="1905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562600" y="1295400"/>
            <a:ext cx="914400" cy="304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10200" y="1676400"/>
            <a:ext cx="533400" cy="304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953000" y="29718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線吹き出し 1 (枠付き) 15"/>
          <p:cNvSpPr/>
          <p:nvPr/>
        </p:nvSpPr>
        <p:spPr>
          <a:xfrm>
            <a:off x="2514600" y="35052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49188"/>
              <a:gd name="adj4" fmla="val 1339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Delete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334000" y="1981200"/>
            <a:ext cx="533400" cy="304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953000" y="2971800"/>
            <a:ext cx="533400" cy="3048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線吹き出し 1 (枠付き) 18"/>
          <p:cNvSpPr/>
          <p:nvPr/>
        </p:nvSpPr>
        <p:spPr>
          <a:xfrm>
            <a:off x="6477000" y="3200400"/>
            <a:ext cx="1828800" cy="838200"/>
          </a:xfrm>
          <a:prstGeom prst="borderCallout1">
            <a:avLst>
              <a:gd name="adj1" fmla="val -6575"/>
              <a:gd name="adj2" fmla="val 48810"/>
              <a:gd name="adj3" fmla="val -14123"/>
              <a:gd name="adj4" fmla="val -552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Rename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629400" y="19812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4200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スライド番号プレースホル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CC01-97A8-48FD-97B8-79AEE121FB4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2026</Words>
  <Application>Microsoft Office PowerPoint</Application>
  <PresentationFormat>画面に合わせる (4:3)</PresentationFormat>
  <Paragraphs>565</Paragraphs>
  <Slides>46</Slides>
  <Notes>46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Office テーマ</vt:lpstr>
      <vt:lpstr>Beanbag: Facilitating Model Inconsistency Fixing</vt:lpstr>
      <vt:lpstr>Contents(45mins)</vt:lpstr>
      <vt:lpstr>Motivation</vt:lpstr>
      <vt:lpstr>Relation Description in OCL</vt:lpstr>
      <vt:lpstr>Inconsistency</vt:lpstr>
      <vt:lpstr>Automatic Inconsistency Fixing</vt:lpstr>
      <vt:lpstr>Fixing Procedures</vt:lpstr>
      <vt:lpstr>Problem 1 : High Development Cost</vt:lpstr>
      <vt:lpstr>Problem 1 : High Development Cost</vt:lpstr>
      <vt:lpstr>Problem 2 : Correctness not Assured</vt:lpstr>
      <vt:lpstr>Idea : Automatic Derivation of Fixing Procedures</vt:lpstr>
      <vt:lpstr>Problem</vt:lpstr>
      <vt:lpstr>Our Solution : Beanbag</vt:lpstr>
      <vt:lpstr>Beanbag Program: An Example</vt:lpstr>
      <vt:lpstr>Working Process of Beanbag</vt:lpstr>
      <vt:lpstr>Customize Fixing Behavior</vt:lpstr>
      <vt:lpstr>Correctness Properties</vt:lpstr>
      <vt:lpstr>Consistency</vt:lpstr>
      <vt:lpstr>Preservation</vt:lpstr>
      <vt:lpstr>Stability</vt:lpstr>
      <vt:lpstr>Beanbag Language</vt:lpstr>
      <vt:lpstr>a=v</vt:lpstr>
      <vt:lpstr>Conjunction</vt:lpstr>
      <vt:lpstr>Disjunction</vt:lpstr>
      <vt:lpstr>Handling Inconsistent Values</vt:lpstr>
      <vt:lpstr>Disjunction</vt:lpstr>
      <vt:lpstr>Customize Fixing Behavior in Disjunction</vt:lpstr>
      <vt:lpstr>Customize Fixing Behavior in Disjunction</vt:lpstr>
      <vt:lpstr>Protecting variables from being changed by fixing procedures</vt:lpstr>
      <vt:lpstr>Dictionaries: Structural Values</vt:lpstr>
      <vt:lpstr>Representing Objects</vt:lpstr>
      <vt:lpstr>d.k: getting value from dictionary</vt:lpstr>
      <vt:lpstr>let</vt:lpstr>
      <vt:lpstr>E : evaluate expressions like OCL</vt:lpstr>
      <vt:lpstr>The fixing procedure of Let</vt:lpstr>
      <vt:lpstr>exists</vt:lpstr>
      <vt:lpstr>exists</vt:lpstr>
      <vt:lpstr>exists!</vt:lpstr>
      <vt:lpstr>exists!</vt:lpstr>
      <vt:lpstr>forall</vt:lpstr>
      <vt:lpstr>Customize fixing behavior in forall</vt:lpstr>
      <vt:lpstr>Review: Beanbag Program for C1</vt:lpstr>
      <vt:lpstr>Summary: Constructs in Beanbag</vt:lpstr>
      <vt:lpstr>Summary: Fixing Behavior Customization</vt:lpstr>
      <vt:lpstr>Evaluating Expressiveness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Beanbag: Facilitating Model Inconsistency Fixing</dc:title>
  <dc:creator> </dc:creator>
  <cp:lastModifiedBy> </cp:lastModifiedBy>
  <cp:revision>125</cp:revision>
  <dcterms:created xsi:type="dcterms:W3CDTF">2009-03-24T02:41:30Z</dcterms:created>
  <dcterms:modified xsi:type="dcterms:W3CDTF">2009-04-01T07:39:48Z</dcterms:modified>
</cp:coreProperties>
</file>