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64" r:id="rId9"/>
    <p:sldId id="265" r:id="rId10"/>
    <p:sldId id="267" r:id="rId11"/>
    <p:sldId id="284" r:id="rId12"/>
    <p:sldId id="294" r:id="rId13"/>
    <p:sldId id="295" r:id="rId14"/>
    <p:sldId id="266" r:id="rId15"/>
    <p:sldId id="269" r:id="rId16"/>
    <p:sldId id="270" r:id="rId17"/>
    <p:sldId id="290" r:id="rId18"/>
    <p:sldId id="291" r:id="rId19"/>
    <p:sldId id="292" r:id="rId20"/>
    <p:sldId id="280" r:id="rId21"/>
    <p:sldId id="281" r:id="rId22"/>
    <p:sldId id="282" r:id="rId23"/>
    <p:sldId id="283" r:id="rId24"/>
    <p:sldId id="274" r:id="rId25"/>
    <p:sldId id="275" r:id="rId26"/>
    <p:sldId id="279" r:id="rId27"/>
    <p:sldId id="288" r:id="rId28"/>
    <p:sldId id="298" r:id="rId29"/>
    <p:sldId id="299" r:id="rId30"/>
    <p:sldId id="293" r:id="rId31"/>
    <p:sldId id="296" r:id="rId32"/>
    <p:sldId id="297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7" autoAdjust="0"/>
  </p:normalViewPr>
  <p:slideViewPr>
    <p:cSldViewPr>
      <p:cViewPr varScale="1">
        <p:scale>
          <a:sx n="68" d="100"/>
          <a:sy n="68" d="100"/>
        </p:scale>
        <p:origin x="-5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FBC3-2441-4F40-A6A3-66EDD215D7B7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C9955-3D58-4FE5-95A4-6AD5D8D2955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change the author</a:t>
            </a:r>
            <a:r>
              <a:rPr kumimoji="1" lang="en-US" altLang="ja-JP" baseline="0" dirty="0" smtClean="0"/>
              <a:t> order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5C440-8720-413E-A099-2F74F87E1700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F92-B3F6-4840-ADB0-06C0D0EFE78A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F92-B3F6-4840-ADB0-06C0D0EFE78A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add slides for evaluation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F92-B3F6-4840-ADB0-06C0D0EFE78A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be quick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from down</a:t>
            </a:r>
            <a:r>
              <a:rPr kumimoji="1" lang="en-US" altLang="ja-JP" baseline="0" dirty="0" smtClean="0"/>
              <a:t> to up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9955-3D58-4FE5-95A4-6AD5D8D29559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add related work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FA40-0507-435E-A14A-DE5E7C1119DE}" type="datetimeFigureOut">
              <a:rPr kumimoji="1" lang="ja-JP" altLang="en-US" smtClean="0"/>
              <a:pPr/>
              <a:t>2009/8/27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C6E4-B873-42E7-A521-4A6D4F1174D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Supporting Automatic Model Inconsistency Fixing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133600" y="3886200"/>
          <a:ext cx="57912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036"/>
                <a:gridCol w="4080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Yingfei </a:t>
                      </a:r>
                      <a:r>
                        <a:rPr lang="en-US" altLang="ja-JP" dirty="0" err="1" smtClean="0">
                          <a:solidFill>
                            <a:srgbClr val="FF0000"/>
                          </a:solidFill>
                        </a:rPr>
                        <a:t>Xiong</a:t>
                      </a:r>
                      <a:endParaRPr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 University of Tokyo, Japan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chemeClr val="tx1"/>
                          </a:solidFill>
                        </a:rPr>
                        <a:t>Zhenjiang Hu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chemeClr val="tx1"/>
                          </a:solidFill>
                        </a:rPr>
                        <a:t>National Institute of Informatics, Japa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Haiyan</a:t>
                      </a:r>
                      <a:r>
                        <a:rPr kumimoji="1" lang="en-US" altLang="ja-JP" baseline="0" dirty="0" smtClean="0"/>
                        <a:t> Zhao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Peking University,</a:t>
                      </a:r>
                      <a:r>
                        <a:rPr kumimoji="1" lang="en-US" altLang="ja-JP" baseline="0" dirty="0" smtClean="0"/>
                        <a:t> China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Hui</a:t>
                      </a:r>
                      <a:r>
                        <a:rPr kumimoji="1" lang="en-US" altLang="ja-JP" baseline="0" dirty="0" smtClean="0"/>
                        <a:t> Song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Peking University,</a:t>
                      </a:r>
                      <a:r>
                        <a:rPr kumimoji="1" lang="en-US" altLang="ja-JP" baseline="0" dirty="0" smtClean="0"/>
                        <a:t> China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Masato Takeichi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University</a:t>
                      </a:r>
                      <a:r>
                        <a:rPr kumimoji="1" lang="en-US" altLang="ja-JP" baseline="0" dirty="0" smtClean="0"/>
                        <a:t> of Tokyo, Japan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Hong Mei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Peking University, China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Working Process of Beanbag</a:t>
            </a:r>
            <a:endParaRPr kumimoji="1" lang="ja-JP" altLang="en-US" dirty="0"/>
          </a:p>
        </p:txBody>
      </p:sp>
      <p:grpSp>
        <p:nvGrpSpPr>
          <p:cNvPr id="19" name="グループ化 30"/>
          <p:cNvGrpSpPr/>
          <p:nvPr/>
        </p:nvGrpSpPr>
        <p:grpSpPr>
          <a:xfrm>
            <a:off x="762000" y="3512942"/>
            <a:ext cx="1857387" cy="1285506"/>
            <a:chOff x="762000" y="3512942"/>
            <a:chExt cx="1857387" cy="1285506"/>
          </a:xfrm>
        </p:grpSpPr>
        <p:sp>
          <p:nvSpPr>
            <p:cNvPr id="4" name="AutoShape 9"/>
            <p:cNvSpPr>
              <a:spLocks noChangeArrowheads="1"/>
            </p:cNvSpPr>
            <p:nvPr/>
          </p:nvSpPr>
          <p:spPr bwMode="auto">
            <a:xfrm>
              <a:off x="1835588" y="3512942"/>
              <a:ext cx="783799" cy="701860"/>
            </a:xfrm>
            <a:prstGeom prst="cube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1976446" y="3714736"/>
              <a:ext cx="498781" cy="574249"/>
            </a:xfrm>
            <a:prstGeom prst="cube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62000" y="4429116"/>
              <a:ext cx="1733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Application Data</a:t>
              </a:r>
              <a:endParaRPr kumimoji="1" lang="ja-JP" altLang="en-US" dirty="0"/>
            </a:p>
          </p:txBody>
        </p:sp>
      </p:grp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833834" y="364329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Fixing Procedure</a:t>
            </a:r>
            <a:endParaRPr lang="en-US" altLang="zh-CN" dirty="0"/>
          </a:p>
        </p:txBody>
      </p:sp>
      <p:sp>
        <p:nvSpPr>
          <p:cNvPr id="8" name="正方形/長方形 7"/>
          <p:cNvSpPr/>
          <p:nvPr/>
        </p:nvSpPr>
        <p:spPr>
          <a:xfrm>
            <a:off x="3190892" y="542924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90892" y="242885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9" idx="2"/>
            <a:endCxn id="7" idx="0"/>
          </p:cNvCxnSpPr>
          <p:nvPr/>
        </p:nvCxnSpPr>
        <p:spPr>
          <a:xfrm rot="16200000" flipH="1">
            <a:off x="3887412" y="2732463"/>
            <a:ext cx="928694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7" idx="4"/>
            <a:endCxn id="8" idx="0"/>
          </p:cNvCxnSpPr>
          <p:nvPr/>
        </p:nvCxnSpPr>
        <p:spPr>
          <a:xfrm rot="5400000">
            <a:off x="3851694" y="4482695"/>
            <a:ext cx="1000132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5" idx="3"/>
          </p:cNvCxnSpPr>
          <p:nvPr/>
        </p:nvCxnSpPr>
        <p:spPr>
          <a:xfrm rot="10800000">
            <a:off x="2163489" y="4288986"/>
            <a:ext cx="1598908" cy="114026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27" idx="1"/>
            <a:endCxn id="9" idx="3"/>
          </p:cNvCxnSpPr>
          <p:nvPr/>
        </p:nvCxnSpPr>
        <p:spPr>
          <a:xfrm rot="10800000" flipV="1">
            <a:off x="4619652" y="1865376"/>
            <a:ext cx="1095348" cy="70635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334296" y="3614724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  <a:endParaRPr lang="en-US" altLang="zh-CN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34230" y="4643430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Beanbag Program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5" idx="1"/>
            <a:endCxn id="7" idx="6"/>
          </p:cNvCxnSpPr>
          <p:nvPr/>
        </p:nvCxnSpPr>
        <p:spPr>
          <a:xfrm rot="10800000">
            <a:off x="5762660" y="4036208"/>
            <a:ext cx="1571636" cy="714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91288" y="371473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Compile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4" idx="5"/>
            <a:endCxn id="7" idx="2"/>
          </p:cNvCxnSpPr>
          <p:nvPr/>
        </p:nvCxnSpPr>
        <p:spPr>
          <a:xfrm>
            <a:off x="2619387" y="3776140"/>
            <a:ext cx="1214447" cy="26006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スライド番号プレースホル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pic>
        <p:nvPicPr>
          <p:cNvPr id="1027" name="Picture 3" descr="C:\Documents and Settings\t2ladmin\Local Settings\Temporary Internet Files\Content.IE5\8X1N3NNR\MCj029230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371600"/>
            <a:ext cx="1813255" cy="987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1 : A Simple Program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def main(a, b, c) := a = b and b = c</a:t>
            </a:r>
          </a:p>
          <a:p>
            <a:pPr>
              <a:buNone/>
            </a:pPr>
            <a:endParaRPr lang="en-US" altLang="ja-JP" dirty="0" smtClean="0"/>
          </a:p>
          <a:p>
            <a:pPr lvl="1"/>
            <a:r>
              <a:rPr kumimoji="1" lang="en-US" altLang="ja-JP" dirty="0" smtClean="0"/>
              <a:t>input values: {a=1, b=1, c=1}</a:t>
            </a:r>
          </a:p>
          <a:p>
            <a:pPr lvl="1"/>
            <a:r>
              <a:rPr lang="en-US" altLang="ja-JP" dirty="0" smtClean="0"/>
              <a:t>input updates: {a-&gt;2}</a:t>
            </a:r>
          </a:p>
          <a:p>
            <a:pPr lvl="1"/>
            <a:r>
              <a:rPr kumimoji="1" lang="en-US" altLang="ja-JP" dirty="0" smtClean="0"/>
              <a:t>output updates: {a-&gt;2, b-&gt;2, c-&gt;2}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800600" y="1600200"/>
            <a:ext cx="990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a=1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172200" y="1600200"/>
            <a:ext cx="990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b=1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620000" y="1600200"/>
            <a:ext cx="9906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c=1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5253111" y="1599028"/>
            <a:ext cx="309489" cy="305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4102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6704025" y="1675228"/>
            <a:ext cx="309489" cy="30597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61114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2060"/>
                </a:solidFill>
              </a:rPr>
              <a:t>2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51825" y="1675228"/>
            <a:ext cx="309489" cy="30597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308914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002060"/>
                </a:solidFill>
              </a:rPr>
              <a:t>2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 2: Customizing Fixing Behavior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dirty="0" smtClean="0"/>
              <a:t>def main(obj1, obj2) := </a:t>
            </a:r>
          </a:p>
          <a:p>
            <a:pPr>
              <a:buNone/>
            </a:pPr>
            <a:r>
              <a:rPr lang="en-US" altLang="ja-JP" dirty="0" smtClean="0"/>
              <a:t>    obj1."persistent" = true </a:t>
            </a:r>
          </a:p>
          <a:p>
            <a:pPr>
              <a:buNone/>
            </a:pPr>
            <a:r>
              <a:rPr lang="en-US" altLang="ja-JP" dirty="0" smtClean="0"/>
              <a:t>		and obj2."name" = obj1."name"</a:t>
            </a:r>
          </a:p>
          <a:p>
            <a:pPr>
              <a:buNone/>
            </a:pPr>
            <a:r>
              <a:rPr lang="en-US" altLang="ja-JP" dirty="0" smtClean="0"/>
              <a:t>    or obj1."persistent" = false and obj2 = null</a:t>
            </a:r>
          </a:p>
          <a:p>
            <a:pPr>
              <a:buNone/>
            </a:pPr>
            <a:r>
              <a:rPr lang="en-US" altLang="ja-JP" dirty="0" smtClean="0"/>
              <a:t>    or obj1 = null and obj2 = null </a:t>
            </a:r>
          </a:p>
          <a:p>
            <a:pPr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input values: {obj1={name=Book, persistent=true}, obj2={name=Book}}</a:t>
            </a:r>
          </a:p>
          <a:p>
            <a:pPr lvl="1"/>
            <a:r>
              <a:rPr kumimoji="1" lang="en-US" altLang="ja-JP" dirty="0" smtClean="0"/>
              <a:t>input updates: {obj2-&gt;null}</a:t>
            </a:r>
          </a:p>
          <a:p>
            <a:pPr lvl="1"/>
            <a:r>
              <a:rPr lang="en-US" altLang="ja-JP" dirty="0" smtClean="0"/>
              <a:t>output updates: {obj1-&gt;{persistent-&gt;false}, obj2-&gt;null}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724400" y="1295400"/>
            <a:ext cx="1828800" cy="990600"/>
            <a:chOff x="3962400" y="3810000"/>
            <a:chExt cx="1828800" cy="990600"/>
          </a:xfrm>
        </p:grpSpPr>
        <p:sp>
          <p:nvSpPr>
            <p:cNvPr id="4" name="正方形/長方形 3"/>
            <p:cNvSpPr/>
            <p:nvPr/>
          </p:nvSpPr>
          <p:spPr>
            <a:xfrm>
              <a:off x="3962400" y="3810000"/>
              <a:ext cx="18288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obj1</a:t>
              </a:r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962400" y="4114800"/>
              <a:ext cx="182880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name=</a:t>
              </a:r>
              <a:r>
                <a:rPr kumimoji="1" lang="en-US" altLang="zh-CN" dirty="0" smtClean="0"/>
                <a:t>B</a:t>
              </a:r>
              <a:r>
                <a:rPr kumimoji="1" lang="en-US" altLang="ja-JP" dirty="0" smtClean="0"/>
                <a:t>ook</a:t>
              </a:r>
            </a:p>
            <a:p>
              <a:pPr algn="ctr"/>
              <a:r>
                <a:rPr kumimoji="1" lang="en-US" altLang="ja-JP" dirty="0" smtClean="0"/>
                <a:t>persistent=true</a:t>
              </a:r>
            </a:p>
          </p:txBody>
        </p:sp>
      </p:grpSp>
      <p:grpSp>
        <p:nvGrpSpPr>
          <p:cNvPr id="7" name="グループ化 7"/>
          <p:cNvGrpSpPr/>
          <p:nvPr/>
        </p:nvGrpSpPr>
        <p:grpSpPr>
          <a:xfrm>
            <a:off x="7010400" y="1295400"/>
            <a:ext cx="1828800" cy="990600"/>
            <a:chOff x="3962400" y="3810000"/>
            <a:chExt cx="1828800" cy="990600"/>
          </a:xfrm>
        </p:grpSpPr>
        <p:sp>
          <p:nvSpPr>
            <p:cNvPr id="9" name="正方形/長方形 8"/>
            <p:cNvSpPr/>
            <p:nvPr/>
          </p:nvSpPr>
          <p:spPr>
            <a:xfrm>
              <a:off x="3962400" y="3810000"/>
              <a:ext cx="18288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obj2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62400" y="4114800"/>
              <a:ext cx="1828800" cy="685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name=</a:t>
              </a:r>
              <a:r>
                <a:rPr kumimoji="1" lang="en-US" altLang="zh-CN" dirty="0" smtClean="0"/>
                <a:t>B</a:t>
              </a:r>
              <a:r>
                <a:rPr kumimoji="1" lang="en-US" altLang="ja-JP" dirty="0" smtClean="0"/>
                <a:t>ook</a:t>
              </a:r>
            </a:p>
          </p:txBody>
        </p:sp>
      </p:grpSp>
      <p:grpSp>
        <p:nvGrpSpPr>
          <p:cNvPr id="8" name="グループ化 16"/>
          <p:cNvGrpSpPr/>
          <p:nvPr/>
        </p:nvGrpSpPr>
        <p:grpSpPr>
          <a:xfrm>
            <a:off x="7086600" y="1066800"/>
            <a:ext cx="1828800" cy="1600200"/>
            <a:chOff x="7086600" y="1066800"/>
            <a:chExt cx="1828800" cy="1600200"/>
          </a:xfrm>
        </p:grpSpPr>
        <p:cxnSp>
          <p:nvCxnSpPr>
            <p:cNvPr id="12" name="直線コネクタ 11"/>
            <p:cNvCxnSpPr/>
            <p:nvPr/>
          </p:nvCxnSpPr>
          <p:spPr>
            <a:xfrm>
              <a:off x="7086600" y="1143000"/>
              <a:ext cx="1828800" cy="152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5400000" flipH="1" flipV="1">
              <a:off x="7048500" y="1104900"/>
              <a:ext cx="1524000" cy="1447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正方形/長方形 14"/>
          <p:cNvSpPr/>
          <p:nvPr/>
        </p:nvSpPr>
        <p:spPr>
          <a:xfrm>
            <a:off x="4724400" y="1600200"/>
            <a:ext cx="18288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name=</a:t>
            </a:r>
            <a:r>
              <a:rPr kumimoji="1" lang="en-US" altLang="zh-CN" dirty="0" smtClean="0"/>
              <a:t>B</a:t>
            </a:r>
            <a:r>
              <a:rPr kumimoji="1" lang="en-US" altLang="ja-JP" dirty="0" smtClean="0"/>
              <a:t>ook</a:t>
            </a:r>
          </a:p>
          <a:p>
            <a:pPr algn="ctr"/>
            <a:r>
              <a:rPr kumimoji="1" lang="en-US" altLang="ja-JP" dirty="0" smtClean="0"/>
              <a:t>persistent=</a:t>
            </a:r>
            <a:r>
              <a:rPr kumimoji="1" lang="en-US" altLang="ja-JP" dirty="0" smtClean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16" name="右矢印 15"/>
          <p:cNvSpPr/>
          <p:nvPr/>
        </p:nvSpPr>
        <p:spPr>
          <a:xfrm rot="10800000">
            <a:off x="6400800" y="1752600"/>
            <a:ext cx="8382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 2: Customizing Fixing Behavior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dirty="0" smtClean="0"/>
              <a:t>def main(obj1, obj2) := </a:t>
            </a:r>
          </a:p>
          <a:p>
            <a:pPr>
              <a:buNone/>
            </a:pPr>
            <a:r>
              <a:rPr lang="en-US" altLang="ja-JP" dirty="0" smtClean="0"/>
              <a:t>    obj1."persistent" = true </a:t>
            </a:r>
          </a:p>
          <a:p>
            <a:pPr>
              <a:buNone/>
            </a:pPr>
            <a:r>
              <a:rPr lang="en-US" altLang="ja-JP" dirty="0" smtClean="0"/>
              <a:t>		and obj2."name" = obj1."name"</a:t>
            </a: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  or obj1 = null and obj2 = null </a:t>
            </a:r>
          </a:p>
          <a:p>
            <a:pPr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	or obj1."persistent" = false and obj2 = null</a:t>
            </a:r>
          </a:p>
          <a:p>
            <a:pPr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input values: {obj1={name=Book, persistent=true}, obj2={name=Book}}</a:t>
            </a:r>
          </a:p>
          <a:p>
            <a:pPr lvl="1"/>
            <a:r>
              <a:rPr kumimoji="1" lang="en-US" altLang="ja-JP" dirty="0" smtClean="0"/>
              <a:t>input updates: {obj2-&gt;null}</a:t>
            </a:r>
          </a:p>
          <a:p>
            <a:pPr lvl="1"/>
            <a:r>
              <a:rPr lang="en-US" altLang="ja-JP" dirty="0" smtClean="0"/>
              <a:t>output updates: {obj1-&gt;null, obj2-&gt;null}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724400" y="1295400"/>
            <a:ext cx="1828800" cy="990600"/>
            <a:chOff x="3962400" y="3810000"/>
            <a:chExt cx="1828800" cy="990600"/>
          </a:xfrm>
        </p:grpSpPr>
        <p:sp>
          <p:nvSpPr>
            <p:cNvPr id="4" name="正方形/長方形 3"/>
            <p:cNvSpPr/>
            <p:nvPr/>
          </p:nvSpPr>
          <p:spPr>
            <a:xfrm>
              <a:off x="3962400" y="3810000"/>
              <a:ext cx="1828800" cy="3048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obj1</a:t>
              </a:r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962400" y="4114800"/>
              <a:ext cx="1828800" cy="6858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name=</a:t>
              </a:r>
              <a:r>
                <a:rPr kumimoji="1" lang="en-US" altLang="zh-CN" dirty="0" smtClean="0"/>
                <a:t>B</a:t>
              </a:r>
              <a:r>
                <a:rPr kumimoji="1" lang="en-US" altLang="ja-JP" dirty="0" smtClean="0"/>
                <a:t>ook</a:t>
              </a:r>
            </a:p>
            <a:p>
              <a:pPr algn="ctr"/>
              <a:r>
                <a:rPr kumimoji="1" lang="en-US" altLang="ja-JP" dirty="0" smtClean="0"/>
                <a:t>persistent=true</a:t>
              </a:r>
            </a:p>
          </p:txBody>
        </p:sp>
      </p:grpSp>
      <p:grpSp>
        <p:nvGrpSpPr>
          <p:cNvPr id="7" name="グループ化 7"/>
          <p:cNvGrpSpPr/>
          <p:nvPr/>
        </p:nvGrpSpPr>
        <p:grpSpPr>
          <a:xfrm>
            <a:off x="7010400" y="1295400"/>
            <a:ext cx="1828800" cy="990600"/>
            <a:chOff x="3962400" y="3810000"/>
            <a:chExt cx="1828800" cy="990600"/>
          </a:xfrm>
        </p:grpSpPr>
        <p:sp>
          <p:nvSpPr>
            <p:cNvPr id="9" name="正方形/長方形 8"/>
            <p:cNvSpPr/>
            <p:nvPr/>
          </p:nvSpPr>
          <p:spPr>
            <a:xfrm>
              <a:off x="3962400" y="3810000"/>
              <a:ext cx="1828800" cy="3048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obj2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62400" y="4114800"/>
              <a:ext cx="1828800" cy="6858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name=</a:t>
              </a:r>
              <a:r>
                <a:rPr kumimoji="1" lang="en-US" altLang="zh-CN" dirty="0" smtClean="0"/>
                <a:t>B</a:t>
              </a:r>
              <a:r>
                <a:rPr kumimoji="1" lang="en-US" altLang="ja-JP" dirty="0" smtClean="0"/>
                <a:t>ook</a:t>
              </a:r>
            </a:p>
          </p:txBody>
        </p:sp>
      </p:grpSp>
      <p:grpSp>
        <p:nvGrpSpPr>
          <p:cNvPr id="8" name="グループ化 16"/>
          <p:cNvGrpSpPr/>
          <p:nvPr/>
        </p:nvGrpSpPr>
        <p:grpSpPr>
          <a:xfrm>
            <a:off x="7086600" y="1066800"/>
            <a:ext cx="1828800" cy="1600200"/>
            <a:chOff x="7086600" y="1066800"/>
            <a:chExt cx="1828800" cy="1600200"/>
          </a:xfrm>
        </p:grpSpPr>
        <p:cxnSp>
          <p:nvCxnSpPr>
            <p:cNvPr id="12" name="直線コネクタ 11"/>
            <p:cNvCxnSpPr/>
            <p:nvPr/>
          </p:nvCxnSpPr>
          <p:spPr>
            <a:xfrm>
              <a:off x="7086600" y="1143000"/>
              <a:ext cx="1828800" cy="15240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5400000" flipH="1" flipV="1">
              <a:off x="7048500" y="1104900"/>
              <a:ext cx="1524000" cy="1447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右矢印 15"/>
          <p:cNvSpPr/>
          <p:nvPr/>
        </p:nvSpPr>
        <p:spPr>
          <a:xfrm rot="10800000">
            <a:off x="6400800" y="1752600"/>
            <a:ext cx="8382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6"/>
          <p:cNvGrpSpPr/>
          <p:nvPr/>
        </p:nvGrpSpPr>
        <p:grpSpPr>
          <a:xfrm>
            <a:off x="4876800" y="1066800"/>
            <a:ext cx="1828800" cy="1600200"/>
            <a:chOff x="7086600" y="1066800"/>
            <a:chExt cx="1828800" cy="1600200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7086600" y="1143000"/>
              <a:ext cx="1828800" cy="15240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rot="5400000" flipH="1" flipV="1">
              <a:off x="7048500" y="1104900"/>
              <a:ext cx="1524000" cy="1447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 </a:t>
            </a:r>
            <a:r>
              <a:rPr lang="en-US" altLang="zh-CN" dirty="0" smtClean="0"/>
              <a:t>3: the Running </a:t>
            </a:r>
            <a:r>
              <a:rPr lang="en-US" altLang="zh-CN" dirty="0" smtClean="0"/>
              <a:t>E</a:t>
            </a:r>
            <a:r>
              <a:rPr lang="en-US" altLang="zh-CN" dirty="0" smtClean="0"/>
              <a:t>xample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15636" y="1752600"/>
            <a:ext cx="8273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 dirty="0" smtClean="0"/>
              <a:t>context Message</a:t>
            </a:r>
          </a:p>
          <a:p>
            <a:pPr>
              <a:buNone/>
            </a:pPr>
            <a:r>
              <a:rPr lang="en-US" altLang="ja-JP" sz="2400" dirty="0" smtClean="0"/>
              <a:t>    inv let </a:t>
            </a:r>
            <a:r>
              <a:rPr lang="en-US" altLang="ja-JP" sz="2400" dirty="0" err="1" smtClean="0"/>
              <a:t>rec</a:t>
            </a:r>
            <a:r>
              <a:rPr lang="en-US" altLang="ja-JP" sz="2400" dirty="0" smtClean="0"/>
              <a:t> = </a:t>
            </a:r>
            <a:r>
              <a:rPr lang="en-US" altLang="ja-JP" sz="2400" dirty="0" err="1" smtClean="0"/>
              <a:t>self.receiver</a:t>
            </a:r>
            <a:r>
              <a:rPr lang="en-US" altLang="ja-JP" sz="2400" dirty="0" smtClean="0"/>
              <a:t> in</a:t>
            </a:r>
          </a:p>
          <a:p>
            <a:pPr>
              <a:buNone/>
            </a:pPr>
            <a:r>
              <a:rPr lang="en-US" altLang="ja-JP" sz="2400" dirty="0" smtClean="0"/>
              <a:t>          let ops = </a:t>
            </a:r>
            <a:r>
              <a:rPr lang="en-US" altLang="ja-JP" sz="2400" dirty="0" err="1" smtClean="0"/>
              <a:t>rec.base.operations</a:t>
            </a:r>
            <a:r>
              <a:rPr lang="en-US" altLang="ja-JP" sz="2400" dirty="0" smtClean="0"/>
              <a:t> in</a:t>
            </a:r>
          </a:p>
          <a:p>
            <a:pPr>
              <a:buNone/>
            </a:pPr>
            <a:r>
              <a:rPr lang="en-US" altLang="ja-JP" sz="2400" dirty="0" smtClean="0"/>
              <a:t>          ops-&gt;exists(</a:t>
            </a:r>
            <a:r>
              <a:rPr lang="en-US" altLang="ja-JP" sz="2400" dirty="0" err="1" smtClean="0"/>
              <a:t>oper</a:t>
            </a:r>
            <a:r>
              <a:rPr lang="en-US" altLang="ja-JP" sz="2400" dirty="0" smtClean="0"/>
              <a:t> | oper.name = self.name)</a:t>
            </a:r>
          </a:p>
          <a:p>
            <a:endParaRPr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457200" y="42672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def C1(</a:t>
            </a:r>
            <a:r>
              <a:rPr lang="en-US" altLang="ja-JP" sz="2400" dirty="0" err="1" smtClean="0"/>
              <a:t>msg</a:t>
            </a:r>
            <a:r>
              <a:rPr lang="en-US" altLang="ja-JP" sz="2400" dirty="0" smtClean="0"/>
              <a:t>, model) = </a:t>
            </a:r>
          </a:p>
          <a:p>
            <a:r>
              <a:rPr lang="en-US" altLang="ja-JP" sz="2400" dirty="0" smtClean="0"/>
              <a:t> let </a:t>
            </a:r>
            <a:r>
              <a:rPr lang="en-US" altLang="ja-JP" sz="2400" dirty="0" err="1" smtClean="0"/>
              <a:t>rec</a:t>
            </a:r>
            <a:r>
              <a:rPr lang="en-US" altLang="ja-JP" sz="2400" dirty="0" smtClean="0"/>
              <a:t> = model.(</a:t>
            </a:r>
            <a:r>
              <a:rPr lang="en-US" altLang="ja-JP" sz="2400" dirty="0" err="1" smtClean="0"/>
              <a:t>msg."receiver</a:t>
            </a:r>
            <a:r>
              <a:rPr lang="en-US" altLang="ja-JP" sz="2400" dirty="0" smtClean="0"/>
              <a:t>") in</a:t>
            </a:r>
          </a:p>
          <a:p>
            <a:r>
              <a:rPr lang="en-US" altLang="ja-JP" sz="2400" dirty="0" smtClean="0"/>
              <a:t> let </a:t>
            </a:r>
            <a:r>
              <a:rPr lang="en-US" altLang="ja-JP" sz="2400" dirty="0" err="1" smtClean="0"/>
              <a:t>opRefs</a:t>
            </a:r>
            <a:r>
              <a:rPr lang="en-US" altLang="ja-JP" sz="2400" dirty="0" smtClean="0"/>
              <a:t> = model.(</a:t>
            </a:r>
            <a:r>
              <a:rPr lang="en-US" altLang="ja-JP" sz="2400" dirty="0" err="1" smtClean="0"/>
              <a:t>rec."base</a:t>
            </a:r>
            <a:r>
              <a:rPr lang="en-US" altLang="ja-JP" sz="2400" dirty="0" smtClean="0"/>
              <a:t>")."operations" in</a:t>
            </a:r>
          </a:p>
          <a:p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opRefs</a:t>
            </a:r>
            <a:r>
              <a:rPr lang="en-US" altLang="ja-JP" sz="2400" dirty="0" smtClean="0"/>
              <a:t>-&gt;exists(</a:t>
            </a:r>
            <a:r>
              <a:rPr lang="en-US" altLang="ja-JP" sz="2400" dirty="0" err="1" smtClean="0"/>
              <a:t>opRef</a:t>
            </a:r>
            <a:r>
              <a:rPr lang="en-US" altLang="ja-JP" sz="2400" dirty="0" smtClean="0"/>
              <a:t> | </a:t>
            </a:r>
            <a:r>
              <a:rPr lang="en-US" altLang="ja-JP" sz="2400" dirty="0" err="1" smtClean="0"/>
              <a:t>model.opRef."name</a:t>
            </a:r>
            <a:r>
              <a:rPr lang="en-US" altLang="ja-JP" sz="2400" dirty="0" smtClean="0"/>
              <a:t>"=</a:t>
            </a:r>
            <a:r>
              <a:rPr lang="en-US" altLang="ja-JP" sz="2400" dirty="0" err="1" smtClean="0"/>
              <a:t>msg."name</a:t>
            </a:r>
            <a:r>
              <a:rPr lang="en-US" altLang="ja-JP" sz="2400" dirty="0" smtClean="0"/>
              <a:t>")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34200" y="182880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OCL</a:t>
            </a:r>
            <a:endParaRPr kumimoji="1" lang="ja-JP" altLang="en-US" sz="2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34200" y="4324290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Beanbag</a:t>
            </a:r>
            <a:endParaRPr kumimoji="1" lang="ja-JP" altLang="en-US" sz="2000" b="1" dirty="0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Overview: Constructs in Beanbag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400" dirty="0" err="1" smtClean="0">
                <a:latin typeface="Courier" pitchFamily="49" charset="0"/>
              </a:rPr>
              <a:t>expr</a:t>
            </a:r>
            <a:r>
              <a:rPr lang="en-US" altLang="ja-JP" sz="2400" dirty="0" smtClean="0">
                <a:latin typeface="Courier" pitchFamily="49" charset="0"/>
              </a:rPr>
              <a:t>    ::= </a:t>
            </a:r>
            <a:r>
              <a:rPr lang="en-US" altLang="zh-CN" sz="2400" dirty="0" smtClean="0">
                <a:latin typeface="Courier" pitchFamily="49" charset="0"/>
              </a:rPr>
              <a:t>variable</a:t>
            </a:r>
            <a:endParaRPr lang="en-US" altLang="ja-JP" sz="2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" pitchFamily="49" charset="0"/>
              </a:rPr>
              <a:t>        </a:t>
            </a:r>
            <a:r>
              <a:rPr lang="en-US" altLang="ja-JP" sz="2400" smtClean="0">
                <a:latin typeface="Courier" pitchFamily="49" charset="0"/>
              </a:rPr>
              <a:t>|   const</a:t>
            </a:r>
            <a:r>
              <a:rPr lang="en-US" altLang="zh-CN" sz="2400" smtClean="0">
                <a:latin typeface="Courier" pitchFamily="49" charset="0"/>
              </a:rPr>
              <a:t>ant</a:t>
            </a:r>
            <a:endParaRPr lang="en-US" altLang="ja-JP" sz="2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" pitchFamily="49" charset="0"/>
              </a:rPr>
              <a:t>		   | 	  </a:t>
            </a:r>
            <a:r>
              <a:rPr lang="en-US" altLang="ja-JP" sz="2400" dirty="0" err="1" smtClean="0">
                <a:latin typeface="Courier" pitchFamily="49" charset="0"/>
              </a:rPr>
              <a:t>expr.expr</a:t>
            </a:r>
            <a:endParaRPr lang="en-US" altLang="ja-JP" sz="2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" pitchFamily="49" charset="0"/>
              </a:rPr>
              <a:t>		   |   not 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endParaRPr lang="en-US" altLang="ja-JP" sz="2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" pitchFamily="49" charset="0"/>
              </a:rPr>
              <a:t>		   |   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r>
              <a:rPr lang="en-US" altLang="ja-JP" sz="2400" dirty="0" smtClean="0">
                <a:latin typeface="Courier" pitchFamily="49" charset="0"/>
              </a:rPr>
              <a:t>=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endParaRPr lang="en-US" altLang="ja-JP" sz="2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" pitchFamily="49" charset="0"/>
              </a:rPr>
              <a:t>        |   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r>
              <a:rPr lang="en-US" altLang="ja-JP" sz="2400" dirty="0" smtClean="0">
                <a:latin typeface="Courier" pitchFamily="49" charset="0"/>
              </a:rPr>
              <a:t> and 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endParaRPr lang="en-US" altLang="ja-JP" sz="2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" pitchFamily="49" charset="0"/>
              </a:rPr>
              <a:t>        |   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r>
              <a:rPr lang="en-US" altLang="ja-JP" sz="2400" dirty="0" smtClean="0">
                <a:latin typeface="Courier" pitchFamily="49" charset="0"/>
              </a:rPr>
              <a:t> or 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endParaRPr lang="en-US" altLang="ja-JP" sz="2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" pitchFamily="49" charset="0"/>
              </a:rPr>
              <a:t>        |   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r>
              <a:rPr lang="en-US" altLang="ja-JP" sz="2400" dirty="0" smtClean="0">
                <a:latin typeface="Courier" pitchFamily="49" charset="0"/>
              </a:rPr>
              <a:t>-&gt;</a:t>
            </a:r>
            <a:r>
              <a:rPr lang="en-US" altLang="ja-JP" sz="2400" dirty="0" err="1" smtClean="0">
                <a:latin typeface="Courier" pitchFamily="49" charset="0"/>
              </a:rPr>
              <a:t>forall</a:t>
            </a:r>
            <a:r>
              <a:rPr lang="en-US" altLang="ja-JP" sz="2400" dirty="0" smtClean="0">
                <a:latin typeface="Courier" pitchFamily="49" charset="0"/>
              </a:rPr>
              <a:t>(</a:t>
            </a:r>
            <a:r>
              <a:rPr lang="en-US" altLang="ja-JP" sz="2400" dirty="0" err="1" smtClean="0">
                <a:latin typeface="Courier" pitchFamily="49" charset="0"/>
              </a:rPr>
              <a:t>v|expr</a:t>
            </a:r>
            <a:r>
              <a:rPr lang="en-US" altLang="ja-JP" sz="2400" dirty="0" smtClean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ja-JP" sz="2400" dirty="0" smtClean="0">
                <a:latin typeface="Courier" pitchFamily="49" charset="0"/>
              </a:rPr>
              <a:t>        |   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r>
              <a:rPr lang="en-US" altLang="ja-JP" sz="2400" dirty="0" smtClean="0">
                <a:latin typeface="Courier" pitchFamily="49" charset="0"/>
              </a:rPr>
              <a:t>-&gt;exists(</a:t>
            </a:r>
            <a:r>
              <a:rPr lang="en-US" altLang="ja-JP" sz="2400" dirty="0" err="1" smtClean="0">
                <a:latin typeface="Courier" pitchFamily="49" charset="0"/>
              </a:rPr>
              <a:t>v|expr</a:t>
            </a:r>
            <a:r>
              <a:rPr lang="en-US" altLang="ja-JP" sz="2400" dirty="0" smtClean="0">
                <a:latin typeface="Courier" pitchFamily="49" charset="0"/>
              </a:rPr>
              <a:t>)</a:t>
            </a:r>
          </a:p>
          <a:p>
            <a:pPr>
              <a:buNone/>
            </a:pPr>
            <a:r>
              <a:rPr lang="en-US" altLang="ja-JP" sz="2400" dirty="0" smtClean="0">
                <a:latin typeface="Courier" pitchFamily="49" charset="0"/>
              </a:rPr>
              <a:t>        |   </a:t>
            </a:r>
            <a:r>
              <a:rPr lang="en-US" altLang="ja-JP" sz="2400" dirty="0" err="1" smtClean="0">
                <a:latin typeface="Courier" pitchFamily="49" charset="0"/>
              </a:rPr>
              <a:t>expr</a:t>
            </a:r>
            <a:r>
              <a:rPr lang="en-US" altLang="ja-JP" sz="2400" dirty="0" smtClean="0">
                <a:latin typeface="Courier" pitchFamily="49" charset="0"/>
              </a:rPr>
              <a:t>-&gt;exists!(</a:t>
            </a:r>
            <a:r>
              <a:rPr lang="en-US" altLang="ja-JP" sz="2400" dirty="0" err="1" smtClean="0">
                <a:latin typeface="Courier" pitchFamily="49" charset="0"/>
              </a:rPr>
              <a:t>v|expr</a:t>
            </a:r>
            <a:r>
              <a:rPr lang="en-US" altLang="ja-JP" sz="2400" dirty="0" smtClean="0">
                <a:latin typeface="Courier" pitchFamily="49" charset="0"/>
              </a:rPr>
              <a:t>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Overview: Enriched Constructs </a:t>
            </a:r>
            <a:r>
              <a:rPr lang="en-US" altLang="ja-JP" dirty="0" smtClean="0"/>
              <a:t>for </a:t>
            </a:r>
            <a:r>
              <a:rPr kumimoji="1" lang="en-US" altLang="ja-JP" dirty="0" smtClean="0"/>
              <a:t>Specifying Synchronization Behavior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OCL Constructs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Enriched Constructs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expr1=expr2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expr1=expr2</a:t>
                      </a:r>
                      <a:endParaRPr kumimoji="1" lang="en-US" altLang="ja-JP" sz="2800" baseline="0" dirty="0" smtClean="0"/>
                    </a:p>
                    <a:p>
                      <a:r>
                        <a:rPr kumimoji="1" lang="en-US" altLang="ja-JP" sz="2800" baseline="0" dirty="0" smtClean="0"/>
                        <a:t>expr2=expr1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and expr2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and expr2</a:t>
                      </a:r>
                    </a:p>
                    <a:p>
                      <a:r>
                        <a:rPr kumimoji="1" lang="en-US" altLang="ja-JP" sz="2800" dirty="0" smtClean="0"/>
                        <a:t>expr2</a:t>
                      </a:r>
                      <a:r>
                        <a:rPr kumimoji="1" lang="en-US" altLang="ja-JP" sz="2800" baseline="0" dirty="0" smtClean="0"/>
                        <a:t> and expr1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or expr2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or expr2</a:t>
                      </a:r>
                    </a:p>
                    <a:p>
                      <a:r>
                        <a:rPr kumimoji="1" lang="en-US" altLang="ja-JP" sz="2800" dirty="0" smtClean="0"/>
                        <a:t>expr2 or expr1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expr</a:t>
                      </a:r>
                      <a:r>
                        <a:rPr kumimoji="1" lang="en-US" altLang="ja-JP" sz="2800" dirty="0" smtClean="0"/>
                        <a:t>-&gt;exists(v</a:t>
                      </a:r>
                      <a:r>
                        <a:rPr kumimoji="1" lang="en-US" altLang="ja-JP" sz="2800" baseline="0" dirty="0" smtClean="0"/>
                        <a:t> | </a:t>
                      </a: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baseline="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expr</a:t>
                      </a:r>
                      <a:r>
                        <a:rPr kumimoji="1" lang="en-US" altLang="ja-JP" sz="2800" dirty="0" smtClean="0"/>
                        <a:t>-&gt;exists(v</a:t>
                      </a:r>
                      <a:r>
                        <a:rPr kumimoji="1" lang="en-US" altLang="ja-JP" sz="2800" baseline="0" dirty="0" smtClean="0"/>
                        <a:t> | </a:t>
                      </a: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baseline="0" dirty="0" smtClean="0"/>
                        <a:t>)</a:t>
                      </a:r>
                      <a:br>
                        <a:rPr kumimoji="1" lang="en-US" altLang="ja-JP" sz="2800" baseline="0" dirty="0" smtClean="0"/>
                      </a:b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dirty="0" smtClean="0"/>
                        <a:t>-&gt;exists!(v</a:t>
                      </a:r>
                      <a:r>
                        <a:rPr kumimoji="1" lang="en-US" altLang="ja-JP" sz="2800" baseline="0" dirty="0" smtClean="0"/>
                        <a:t> | </a:t>
                      </a: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baseline="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The Fixing Semantics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57224" y="3571876"/>
            <a:ext cx="7829576" cy="2554287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Consider an example:</a:t>
            </a:r>
          </a:p>
          <a:p>
            <a:pPr lvl="1"/>
            <a:r>
              <a:rPr lang="en-US" altLang="ja-JP" dirty="0" smtClean="0"/>
              <a:t>Relation: a=b and b=c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928662" y="1357298"/>
          <a:ext cx="7286676" cy="20116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43338"/>
                <a:gridCol w="3643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B</a:t>
                      </a:r>
                      <a:r>
                        <a:rPr kumimoji="1" lang="en-US" altLang="ja-JP" sz="2400" dirty="0" smtClean="0"/>
                        <a:t>asic relations </a:t>
                      </a:r>
                    </a:p>
                    <a:p>
                      <a:r>
                        <a:rPr kumimoji="1" lang="en-US" altLang="ja-JP" sz="2400" dirty="0" smtClean="0"/>
                        <a:t>(like a=b) 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indent="0"/>
                      <a:r>
                        <a:rPr kumimoji="1" lang="en-US" altLang="ja-JP" sz="2400" dirty="0" smtClean="0"/>
                        <a:t>Primitive fixing procedures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Connectives</a:t>
                      </a:r>
                    </a:p>
                    <a:p>
                      <a:r>
                        <a:rPr lang="en-US" altLang="ja-JP" sz="2400" dirty="0" smtClean="0"/>
                        <a:t>(like and,</a:t>
                      </a:r>
                      <a:r>
                        <a:rPr lang="en-US" altLang="ja-JP" sz="2400" baseline="0" dirty="0" smtClean="0"/>
                        <a:t> or, </a:t>
                      </a:r>
                      <a:r>
                        <a:rPr lang="en-US" altLang="ja-JP" sz="2400" baseline="0" dirty="0" err="1" smtClean="0"/>
                        <a:t>forall</a:t>
                      </a:r>
                      <a:r>
                        <a:rPr lang="en-US" altLang="ja-JP" sz="2400" dirty="0" smtClean="0"/>
                        <a:t>) 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71463" indent="0"/>
                      <a:r>
                        <a:rPr lang="en-US" altLang="ja-JP" sz="2400" dirty="0" smtClean="0"/>
                        <a:t>gluing their small fixing procedures into a bigger one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4143372" y="1643050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143372" y="2643182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FDDE-9052-45D8-93C1-F3DAD5DD2CBD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590800" y="4648200"/>
            <a:ext cx="3657600" cy="1524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円/楕円 8"/>
          <p:cNvSpPr/>
          <p:nvPr/>
        </p:nvSpPr>
        <p:spPr>
          <a:xfrm>
            <a:off x="2895600" y="51054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a=b</a:t>
            </a:r>
            <a:endParaRPr kumimoji="1" lang="ja-JP" altLang="en-US" sz="2400" dirty="0"/>
          </a:p>
        </p:txBody>
      </p:sp>
      <p:sp>
        <p:nvSpPr>
          <p:cNvPr id="10" name="円/楕円 9"/>
          <p:cNvSpPr/>
          <p:nvPr/>
        </p:nvSpPr>
        <p:spPr>
          <a:xfrm>
            <a:off x="4648200" y="51054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b=c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4800" y="472440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and</a:t>
            </a:r>
            <a:endParaRPr kumimoji="1" lang="ja-JP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Primitive Fixing Procedures: a=b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FDDE-9052-45D8-93C1-F3DAD5DD2CBD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7290" y="314324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a=2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7290" y="4357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5" idx="0"/>
          </p:cNvCxnSpPr>
          <p:nvPr/>
        </p:nvCxnSpPr>
        <p:spPr>
          <a:xfrm rot="16200000" flipH="1">
            <a:off x="1560655" y="3203738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785918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 rot="16200000" flipH="1">
            <a:off x="1582553" y="4418184"/>
            <a:ext cx="357190" cy="2362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857356" y="4214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71802" y="314324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a=2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71802" y="4357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13" name="直線コネクタ 12"/>
          <p:cNvCxnSpPr>
            <a:stCxn id="11" idx="0"/>
          </p:cNvCxnSpPr>
          <p:nvPr/>
        </p:nvCxnSpPr>
        <p:spPr>
          <a:xfrm rot="16200000" flipH="1">
            <a:off x="3275167" y="3203738"/>
            <a:ext cx="357190" cy="2362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500430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rot="16200000" flipH="1">
            <a:off x="3297065" y="4418184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571868" y="4214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57818" y="314324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a=2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57818" y="4357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7" idx="0"/>
          </p:cNvCxnSpPr>
          <p:nvPr/>
        </p:nvCxnSpPr>
        <p:spPr>
          <a:xfrm rot="16200000" flipH="1">
            <a:off x="5561183" y="3203738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786446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rot="16200000" flipH="1">
            <a:off x="5583081" y="4418184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857884" y="4214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43768" y="314324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a=2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43768" y="4357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0"/>
          </p:cNvCxnSpPr>
          <p:nvPr/>
        </p:nvCxnSpPr>
        <p:spPr>
          <a:xfrm rot="16200000" flipH="1">
            <a:off x="7347133" y="3203738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572396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rot="16200000" flipH="1">
            <a:off x="7369031" y="4418184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43834" y="4214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00892" y="485776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report conflict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1714480" y="3643314"/>
            <a:ext cx="214314" cy="5000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上矢印 30"/>
          <p:cNvSpPr/>
          <p:nvPr/>
        </p:nvSpPr>
        <p:spPr>
          <a:xfrm>
            <a:off x="3357554" y="3643314"/>
            <a:ext cx="214314" cy="57150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上下矢印 31"/>
          <p:cNvSpPr/>
          <p:nvPr/>
        </p:nvSpPr>
        <p:spPr>
          <a:xfrm>
            <a:off x="5715008" y="3643314"/>
            <a:ext cx="142876" cy="57150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962400" y="20574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a=b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20" grpId="0"/>
      <p:bldP spid="22" grpId="0"/>
      <p:bldP spid="23" grpId="0"/>
      <p:bldP spid="24" grpId="0"/>
      <p:bldP spid="26" grpId="0"/>
      <p:bldP spid="28" grpId="0"/>
      <p:bldP spid="29" grpId="0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Combinator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819400" y="1752600"/>
            <a:ext cx="3657600" cy="1524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" name="円/楕円 3"/>
          <p:cNvSpPr/>
          <p:nvPr/>
        </p:nvSpPr>
        <p:spPr>
          <a:xfrm>
            <a:off x="3124200" y="22098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a=b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4876800" y="2209800"/>
            <a:ext cx="12954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b=c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43400" y="182880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and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93101" y="3657600"/>
            <a:ext cx="7360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a=3</a:t>
            </a:r>
          </a:p>
          <a:p>
            <a:r>
              <a:rPr lang="en-US" altLang="ja-JP" sz="2800" dirty="0" smtClean="0"/>
              <a:t>b=3</a:t>
            </a:r>
          </a:p>
          <a:p>
            <a:r>
              <a:rPr kumimoji="1" lang="en-US" altLang="ja-JP" sz="2800" dirty="0" smtClean="0"/>
              <a:t>c=3</a:t>
            </a:r>
            <a:endParaRPr kumimoji="1" lang="ja-JP" altLang="en-US" sz="2800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4648200" y="3810000"/>
            <a:ext cx="373505" cy="1886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070042" y="3657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1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4697150" y="4267200"/>
            <a:ext cx="373505" cy="18862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118992" y="4114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0070C0"/>
                </a:solidFill>
              </a:rPr>
              <a:t>1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4697150" y="4734580"/>
            <a:ext cx="373505" cy="18862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118992" y="45821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0070C0"/>
                </a:solidFill>
              </a:rPr>
              <a:t>1</a:t>
            </a:r>
            <a:endParaRPr kumimoji="1" lang="ja-JP" altLang="en-US" sz="2800" dirty="0">
              <a:solidFill>
                <a:srgbClr val="0070C0"/>
              </a:solidFill>
            </a:endParaRPr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FDDE-9052-45D8-93C1-F3DAD5DD2CBD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 animBg="1"/>
      <p:bldP spid="5" grpId="0" animBg="1"/>
      <p:bldP spid="5" grpId="1" animBg="1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Motivation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2209800"/>
            <a:ext cx="5156236" cy="43434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838200" y="1295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Model software system often involves models with complex relations.</a:t>
            </a:r>
            <a:endParaRPr kumimoji="1" lang="ja-JP" altLang="en-US" sz="2400" dirty="0"/>
          </a:p>
        </p:txBody>
      </p:sp>
      <p:grpSp>
        <p:nvGrpSpPr>
          <p:cNvPr id="3" name="グループ化 25"/>
          <p:cNvGrpSpPr/>
          <p:nvPr/>
        </p:nvGrpSpPr>
        <p:grpSpPr>
          <a:xfrm>
            <a:off x="3200400" y="2819400"/>
            <a:ext cx="1066800" cy="2667000"/>
            <a:chOff x="3352800" y="2667000"/>
            <a:chExt cx="1066800" cy="2667000"/>
          </a:xfrm>
        </p:grpSpPr>
        <p:sp>
          <p:nvSpPr>
            <p:cNvPr id="6" name="正方形/長方形 5"/>
            <p:cNvSpPr/>
            <p:nvPr/>
          </p:nvSpPr>
          <p:spPr>
            <a:xfrm>
              <a:off x="3810000" y="2667000"/>
              <a:ext cx="609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352800" y="5105400"/>
              <a:ext cx="838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カギ線コネクタ 8"/>
            <p:cNvCxnSpPr/>
            <p:nvPr/>
          </p:nvCxnSpPr>
          <p:spPr>
            <a:xfrm rot="5400000">
              <a:off x="3429000" y="4572000"/>
              <a:ext cx="838200" cy="2286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3581400" y="3962400"/>
              <a:ext cx="838200" cy="304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Equal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カギ線コネクタ 11"/>
            <p:cNvCxnSpPr>
              <a:stCxn id="10" idx="0"/>
              <a:endCxn id="6" idx="2"/>
            </p:cNvCxnSpPr>
            <p:nvPr/>
          </p:nvCxnSpPr>
          <p:spPr>
            <a:xfrm rot="5400000" flipH="1" flipV="1">
              <a:off x="3524250" y="3371850"/>
              <a:ext cx="1066800" cy="1143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スライド番号プレースホル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Correctness Properties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fixing semantics of Beanbag is </a:t>
            </a:r>
            <a:r>
              <a:rPr lang="en-US" altLang="ja-JP" b="1" i="1" dirty="0" smtClean="0"/>
              <a:t>well-defined</a:t>
            </a:r>
            <a:r>
              <a:rPr lang="en-US" altLang="ja-JP" dirty="0" smtClean="0"/>
              <a:t> in the sense that </a:t>
            </a:r>
            <a:r>
              <a:rPr lang="en-US" altLang="ja-JP" dirty="0" smtClean="0"/>
              <a:t>it </a:t>
            </a:r>
            <a:r>
              <a:rPr lang="en-US" altLang="ja-JP" dirty="0" smtClean="0"/>
              <a:t>satisfies the following </a:t>
            </a:r>
            <a:r>
              <a:rPr lang="en-US" altLang="ja-JP" dirty="0" smtClean="0"/>
              <a:t>three </a:t>
            </a:r>
            <a:r>
              <a:rPr lang="en-US" altLang="ja-JP" dirty="0" smtClean="0"/>
              <a:t>properties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Consistency</a:t>
            </a:r>
          </a:p>
          <a:p>
            <a:pPr lvl="1"/>
            <a:r>
              <a:rPr lang="en-US" altLang="ja-JP" dirty="0" smtClean="0"/>
              <a:t>Preservation</a:t>
            </a:r>
          </a:p>
          <a:p>
            <a:pPr lvl="1"/>
            <a:r>
              <a:rPr lang="en-US" altLang="ja-JP" dirty="0" smtClean="0"/>
              <a:t>Stability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Consistency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After fixing, the data always satisfy the consistency relation</a:t>
            </a:r>
          </a:p>
          <a:p>
            <a:endParaRPr kumimoji="1" lang="ja-JP" altLang="en-US" dirty="0"/>
          </a:p>
        </p:txBody>
      </p:sp>
      <p:pic>
        <p:nvPicPr>
          <p:cNvPr id="17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362200"/>
            <a:ext cx="5156236" cy="4343400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3733800" y="3048000"/>
            <a:ext cx="457200" cy="762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14800" y="31358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choose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3352800" y="5410200"/>
            <a:ext cx="5334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124200" y="5029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右矢印 32"/>
          <p:cNvSpPr/>
          <p:nvPr/>
        </p:nvSpPr>
        <p:spPr>
          <a:xfrm rot="16916134">
            <a:off x="2962912" y="4012674"/>
            <a:ext cx="1792746" cy="3554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4"/>
          <p:cNvGrpSpPr/>
          <p:nvPr/>
        </p:nvGrpSpPr>
        <p:grpSpPr>
          <a:xfrm>
            <a:off x="3124200" y="2971800"/>
            <a:ext cx="2514600" cy="2667000"/>
            <a:chOff x="3276600" y="2667000"/>
            <a:chExt cx="2514600" cy="2667000"/>
          </a:xfrm>
        </p:grpSpPr>
        <p:sp>
          <p:nvSpPr>
            <p:cNvPr id="36" name="正方形/長方形 35"/>
            <p:cNvSpPr/>
            <p:nvPr/>
          </p:nvSpPr>
          <p:spPr>
            <a:xfrm>
              <a:off x="3810000" y="2667000"/>
              <a:ext cx="12192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276600" y="4724400"/>
              <a:ext cx="914400" cy="609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カギ線コネクタ 37"/>
            <p:cNvCxnSpPr>
              <a:stCxn id="39" idx="2"/>
              <a:endCxn id="37" idx="3"/>
            </p:cNvCxnSpPr>
            <p:nvPr/>
          </p:nvCxnSpPr>
          <p:spPr>
            <a:xfrm rot="5400000">
              <a:off x="4362450" y="4019550"/>
              <a:ext cx="838200" cy="118110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/>
            <p:cNvSpPr/>
            <p:nvPr/>
          </p:nvSpPr>
          <p:spPr>
            <a:xfrm>
              <a:off x="4953000" y="3886200"/>
              <a:ext cx="838200" cy="304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Equal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カギ線コネクタ 39"/>
            <p:cNvCxnSpPr>
              <a:stCxn id="39" idx="0"/>
              <a:endCxn id="36" idx="3"/>
            </p:cNvCxnSpPr>
            <p:nvPr/>
          </p:nvCxnSpPr>
          <p:spPr>
            <a:xfrm rot="16200000" flipV="1">
              <a:off x="4705350" y="3219450"/>
              <a:ext cx="990600" cy="34290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スライド番号プレースホル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Preservation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1"/>
          </a:xfrm>
        </p:spPr>
        <p:txBody>
          <a:bodyPr/>
          <a:lstStyle/>
          <a:p>
            <a:r>
              <a:rPr lang="en-US" altLang="ja-JP" dirty="0" smtClean="0"/>
              <a:t>A fixing procedure does not overwrite user updates</a:t>
            </a:r>
          </a:p>
          <a:p>
            <a:endParaRPr kumimoji="1" lang="ja-JP" altLang="en-US" dirty="0"/>
          </a:p>
        </p:txBody>
      </p:sp>
      <p:pic>
        <p:nvPicPr>
          <p:cNvPr id="12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64" y="2209800"/>
            <a:ext cx="5156236" cy="4343400"/>
          </a:xfrm>
          <a:prstGeom prst="rect">
            <a:avLst/>
          </a:prstGeom>
        </p:spPr>
      </p:pic>
      <p:cxnSp>
        <p:nvCxnSpPr>
          <p:cNvPr id="14" name="直線コネクタ 13"/>
          <p:cNvCxnSpPr/>
          <p:nvPr/>
        </p:nvCxnSpPr>
        <p:spPr>
          <a:xfrm>
            <a:off x="3276600" y="53340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48000" y="48006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U ターン矢印 6"/>
          <p:cNvSpPr/>
          <p:nvPr/>
        </p:nvSpPr>
        <p:spPr>
          <a:xfrm rot="15893972">
            <a:off x="2206023" y="4417193"/>
            <a:ext cx="705143" cy="943437"/>
          </a:xfrm>
          <a:prstGeom prst="uturnArrow">
            <a:avLst>
              <a:gd name="adj1" fmla="val 25418"/>
              <a:gd name="adj2" fmla="val 19078"/>
              <a:gd name="adj3" fmla="val 25000"/>
              <a:gd name="adj4" fmla="val 46816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189955" y="4865132"/>
            <a:ext cx="685800" cy="22860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077207" y="44958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</a:rPr>
              <a:t>select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rot="16200000" flipH="1">
            <a:off x="2135977" y="2759871"/>
            <a:ext cx="3786214" cy="328614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2028820" y="3152780"/>
            <a:ext cx="4000528" cy="257176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スライド番号プレースホル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Stability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If there is no update, the fixing procedure produces no update.</a:t>
            </a:r>
            <a:endParaRPr kumimoji="1" lang="ja-JP" altLang="en-US" dirty="0"/>
          </a:p>
        </p:txBody>
      </p:sp>
      <p:pic>
        <p:nvPicPr>
          <p:cNvPr id="5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64" y="2209800"/>
            <a:ext cx="5156236" cy="4343400"/>
          </a:xfrm>
          <a:prstGeom prst="rect">
            <a:avLst/>
          </a:prstGeom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Evaluating the Expressiveness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Steps</a:t>
            </a:r>
          </a:p>
          <a:p>
            <a:pPr lvl="1"/>
            <a:r>
              <a:rPr lang="en-US" altLang="ja-JP" dirty="0" smtClean="0"/>
              <a:t>C</a:t>
            </a:r>
            <a:r>
              <a:rPr kumimoji="1" lang="en-US" altLang="ja-JP" dirty="0" smtClean="0"/>
              <a:t>ollected </a:t>
            </a:r>
            <a:r>
              <a:rPr kumimoji="1" lang="en-US" altLang="ja-JP" dirty="0" smtClean="0">
                <a:solidFill>
                  <a:srgbClr val="0070C0"/>
                </a:solidFill>
              </a:rPr>
              <a:t>84</a:t>
            </a:r>
            <a:r>
              <a:rPr kumimoji="1" lang="en-US" altLang="ja-JP" dirty="0" smtClean="0"/>
              <a:t> consistency relations from MOF standard, UML standard, and industry [Egyed07]</a:t>
            </a:r>
          </a:p>
          <a:p>
            <a:pPr lvl="1"/>
            <a:r>
              <a:rPr lang="en-US" altLang="ja-JP" dirty="0" smtClean="0"/>
              <a:t>I</a:t>
            </a:r>
            <a:r>
              <a:rPr lang="en-US" altLang="ja-JP" dirty="0" smtClean="0"/>
              <a:t>dentified </a:t>
            </a:r>
            <a:r>
              <a:rPr lang="en-US" altLang="ja-JP" dirty="0" smtClean="0"/>
              <a:t>requirements for </a:t>
            </a:r>
            <a:r>
              <a:rPr lang="en-US" altLang="ja-JP" dirty="0" smtClean="0">
                <a:solidFill>
                  <a:srgbClr val="0070C0"/>
                </a:solidFill>
              </a:rPr>
              <a:t>24</a:t>
            </a:r>
            <a:r>
              <a:rPr lang="en-US" altLang="ja-JP" dirty="0" smtClean="0"/>
              <a:t> fixing procedures</a:t>
            </a:r>
          </a:p>
          <a:p>
            <a:pPr lvl="1"/>
            <a:r>
              <a:rPr lang="en-US" altLang="ja-JP" dirty="0" smtClean="0"/>
              <a:t>I</a:t>
            </a:r>
            <a:r>
              <a:rPr lang="en-US" altLang="ja-JP" dirty="0" smtClean="0"/>
              <a:t>mplementing </a:t>
            </a:r>
            <a:r>
              <a:rPr lang="en-US" altLang="ja-JP" dirty="0" smtClean="0"/>
              <a:t>these programs in Beanbag</a:t>
            </a:r>
          </a:p>
          <a:p>
            <a:r>
              <a:rPr lang="en-US" altLang="ja-JP" dirty="0" smtClean="0"/>
              <a:t>Result</a:t>
            </a:r>
          </a:p>
          <a:p>
            <a:pPr lvl="1"/>
            <a:r>
              <a:rPr lang="en-US" altLang="ja-JP" dirty="0" smtClean="0"/>
              <a:t>I</a:t>
            </a:r>
            <a:r>
              <a:rPr lang="en-US" altLang="ja-JP" dirty="0" smtClean="0"/>
              <a:t>mplemented </a:t>
            </a:r>
            <a:r>
              <a:rPr lang="en-US" altLang="ja-JP" dirty="0" smtClean="0">
                <a:solidFill>
                  <a:srgbClr val="0070C0"/>
                </a:solidFill>
              </a:rPr>
              <a:t>17</a:t>
            </a:r>
            <a:r>
              <a:rPr lang="en-US" altLang="ja-JP" dirty="0" smtClean="0"/>
              <a:t> programs, </a:t>
            </a:r>
            <a:r>
              <a:rPr lang="en-US" altLang="ja-JP" dirty="0" smtClean="0">
                <a:solidFill>
                  <a:srgbClr val="0070C0"/>
                </a:solidFill>
              </a:rPr>
              <a:t>71%</a:t>
            </a:r>
            <a:r>
              <a:rPr lang="en-US" altLang="ja-JP" dirty="0" smtClean="0"/>
              <a:t> of all programs</a:t>
            </a:r>
          </a:p>
          <a:p>
            <a:pPr lvl="1"/>
            <a:r>
              <a:rPr lang="en-US" altLang="ja-JP" dirty="0" smtClean="0"/>
              <a:t>The rest 7 programs can be implemented with </a:t>
            </a:r>
            <a:r>
              <a:rPr lang="en-US" altLang="ja-JP" dirty="0" smtClean="0"/>
              <a:t>small </a:t>
            </a:r>
            <a:r>
              <a:rPr lang="en-US" altLang="ja-JP" dirty="0" smtClean="0"/>
              <a:t>extensions </a:t>
            </a:r>
            <a:r>
              <a:rPr lang="en-US" altLang="ja-JP" dirty="0" smtClean="0"/>
              <a:t>to Beanbag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Beanbag has been implemented and </a:t>
            </a:r>
            <a:r>
              <a:rPr lang="en-US" altLang="zh-CN" dirty="0" smtClean="0"/>
              <a:t>published on the web</a:t>
            </a:r>
            <a:endParaRPr kumimoji="1" lang="en-US" altLang="ja-JP" dirty="0" smtClean="0"/>
          </a:p>
          <a:p>
            <a:r>
              <a:rPr lang="en-US" altLang="ja-JP" dirty="0" smtClean="0"/>
              <a:t>Beanbag URL:</a:t>
            </a:r>
          </a:p>
          <a:p>
            <a:pPr lvl="1"/>
            <a:r>
              <a:rPr lang="en-US" altLang="ja-JP" dirty="0" smtClean="0"/>
              <a:t>http://www.ipl.t.u-tokyo.ac.jp/~xiong/beanbag.html</a:t>
            </a:r>
          </a:p>
          <a:p>
            <a:r>
              <a:rPr kumimoji="1" lang="en-US" altLang="ja-JP" dirty="0" smtClean="0"/>
              <a:t>An old version has been used by several other research groups [RKK+09]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FDDE-9052-45D8-93C1-F3DAD5DD2CBD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15771" t="12222" r="3226" b="5556"/>
          <a:stretch>
            <a:fillRect/>
          </a:stretch>
        </p:blipFill>
        <p:spPr bwMode="auto">
          <a:xfrm>
            <a:off x="5105400" y="2286000"/>
            <a:ext cx="360714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テキスト ボックス 6"/>
          <p:cNvSpPr txBox="1"/>
          <p:nvPr/>
        </p:nvSpPr>
        <p:spPr>
          <a:xfrm>
            <a:off x="5029200" y="4800600"/>
            <a:ext cx="3558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A graphic UML synchronization tool </a:t>
            </a:r>
          </a:p>
          <a:p>
            <a:pPr algn="ctr"/>
            <a:r>
              <a:rPr kumimoji="1" lang="en-US" altLang="ja-JP" dirty="0" smtClean="0"/>
              <a:t>that is  developed  by University  of </a:t>
            </a:r>
          </a:p>
          <a:p>
            <a:pPr algn="ctr"/>
            <a:r>
              <a:rPr kumimoji="1" lang="en-US" altLang="ja-JP" dirty="0" smtClean="0"/>
              <a:t>Malaga using Beanbag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Inconsistency fixing can be approached by a language</a:t>
            </a:r>
          </a:p>
          <a:p>
            <a:pPr lvl="1"/>
            <a:r>
              <a:rPr lang="en-US" altLang="ja-JP" dirty="0" smtClean="0"/>
              <a:t>attaching fixing actions to primitive relations</a:t>
            </a:r>
          </a:p>
          <a:p>
            <a:pPr lvl="1"/>
            <a:r>
              <a:rPr kumimoji="1" lang="en-US" altLang="ja-JP" dirty="0" smtClean="0"/>
              <a:t>gluing primitive relations by </a:t>
            </a:r>
            <a:r>
              <a:rPr kumimoji="1" lang="en-US" altLang="ja-JP" dirty="0" err="1" smtClean="0"/>
              <a:t>combinators</a:t>
            </a:r>
            <a:endParaRPr kumimoji="1" lang="en-US" altLang="ja-JP" dirty="0" smtClean="0"/>
          </a:p>
          <a:p>
            <a:r>
              <a:rPr lang="en-US" altLang="ja-JP" dirty="0" smtClean="0"/>
              <a:t>The fixing behavior of the language is </a:t>
            </a:r>
            <a:r>
              <a:rPr lang="en-US" altLang="ja-JP" i="1" dirty="0" smtClean="0">
                <a:solidFill>
                  <a:srgbClr val="0070C0"/>
                </a:solidFill>
              </a:rPr>
              <a:t>predictable</a:t>
            </a:r>
            <a:r>
              <a:rPr lang="en-US" altLang="ja-JP" dirty="0" smtClean="0"/>
              <a:t> as it satisfies the three properties</a:t>
            </a:r>
          </a:p>
          <a:p>
            <a:r>
              <a:rPr kumimoji="1" lang="en-US" altLang="ja-JP" dirty="0" smtClean="0"/>
              <a:t>The language is </a:t>
            </a:r>
            <a:r>
              <a:rPr kumimoji="1" lang="en-US" altLang="ja-JP" i="1" dirty="0" smtClean="0">
                <a:solidFill>
                  <a:srgbClr val="0070C0"/>
                </a:solidFill>
              </a:rPr>
              <a:t>expressive </a:t>
            </a:r>
            <a:r>
              <a:rPr lang="en-US" altLang="ja-JP" dirty="0" smtClean="0"/>
              <a:t>as it can express many useful fixing behaviors in practice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 for your attention!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>
              <a:buNone/>
            </a:pPr>
            <a:r>
              <a:rPr kumimoji="1" lang="en-US" altLang="ja-JP" dirty="0" smtClean="0"/>
              <a:t>Beanbag URL:</a:t>
            </a:r>
          </a:p>
          <a:p>
            <a:pPr lvl="1" algn="ctr">
              <a:buNone/>
            </a:pPr>
            <a:r>
              <a:rPr lang="en-US" altLang="ja-JP" dirty="0" smtClean="0"/>
              <a:t>http://www.ipl.t.u-tokyo.ac.jp/~xiong/beanbag.html</a:t>
            </a:r>
          </a:p>
          <a:p>
            <a:pPr lvl="1" algn="ctr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What Relations are Suitable for Automatic Inconsistency Fixing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Fixing actions need to be taken</a:t>
            </a:r>
          </a:p>
          <a:p>
            <a:pPr lvl="1"/>
            <a:r>
              <a:rPr lang="en-US" altLang="ja-JP" dirty="0" err="1" smtClean="0"/>
              <a:t>obj.”name</a:t>
            </a:r>
            <a:r>
              <a:rPr lang="en-US" altLang="ja-JP" dirty="0" smtClean="0"/>
              <a:t>”=“</a:t>
            </a:r>
            <a:r>
              <a:rPr lang="en-US" altLang="ja-JP" dirty="0" err="1" smtClean="0"/>
              <a:t>SpecialName</a:t>
            </a:r>
            <a:r>
              <a:rPr lang="en-US" altLang="ja-JP" dirty="0" smtClean="0"/>
              <a:t>”</a:t>
            </a:r>
          </a:p>
          <a:p>
            <a:r>
              <a:rPr kumimoji="1" lang="en-US" altLang="ja-JP" dirty="0" smtClean="0"/>
              <a:t>Fixing is sensible without human intervention</a:t>
            </a:r>
          </a:p>
          <a:p>
            <a:pPr lvl="1"/>
            <a:r>
              <a:rPr lang="en-US" altLang="ja-JP" dirty="0" smtClean="0"/>
              <a:t>No Circle Inheritance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What Small Extensions are Needed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One program requires a new constraint without </a:t>
            </a:r>
            <a:r>
              <a:rPr kumimoji="1" lang="en-US" altLang="zh-CN" dirty="0" smtClean="0"/>
              <a:t>fixing action</a:t>
            </a:r>
          </a:p>
          <a:p>
            <a:pPr lvl="1"/>
            <a:r>
              <a:rPr lang="en-US" altLang="ja-JP" dirty="0" smtClean="0"/>
              <a:t>A function count the number of entries in dictionary</a:t>
            </a:r>
          </a:p>
          <a:p>
            <a:r>
              <a:rPr kumimoji="1" lang="en-US" altLang="ja-JP" dirty="0" smtClean="0"/>
              <a:t>Other six programs require the ability to access key in </a:t>
            </a:r>
            <a:r>
              <a:rPr kumimoji="1" lang="en-US" altLang="ja-JP" dirty="0" err="1" smtClean="0">
                <a:latin typeface="Arial Unicode MS" pitchFamily="34" charset="-122"/>
                <a:ea typeface="宋体-PUA" pitchFamily="2" charset="-122"/>
                <a:cs typeface="Arial Unicode MS" pitchFamily="34" charset="-122"/>
              </a:rPr>
              <a:t>forall</a:t>
            </a:r>
            <a:endParaRPr kumimoji="1" lang="en-US" altLang="ja-JP" dirty="0" smtClean="0">
              <a:latin typeface="Arial Unicode MS" pitchFamily="34" charset="-122"/>
              <a:ea typeface="宋体-PUA" pitchFamily="2" charset="-122"/>
              <a:cs typeface="Arial Unicode MS" pitchFamily="34" charset="-122"/>
            </a:endParaRPr>
          </a:p>
          <a:p>
            <a:r>
              <a:rPr lang="en-US" altLang="ja-JP" dirty="0" smtClean="0">
                <a:cs typeface="Arial" pitchFamily="34" charset="0"/>
              </a:rPr>
              <a:t>All extensions conform to the basic idea of Beanbag</a:t>
            </a:r>
          </a:p>
          <a:p>
            <a:pPr lvl="1"/>
            <a:r>
              <a:rPr lang="en-US" altLang="ja-JP" dirty="0" smtClean="0"/>
              <a:t>attaching fixing actions to primitive </a:t>
            </a:r>
            <a:r>
              <a:rPr lang="en-US" altLang="ja-JP" dirty="0" smtClean="0"/>
              <a:t>expressions</a:t>
            </a:r>
            <a:r>
              <a:rPr lang="en-US" altLang="ja-JP" dirty="0" smtClean="0"/>
              <a:t>, and composing them using high-level constructs.</a:t>
            </a:r>
            <a:endParaRPr kumimoji="1" lang="en-US" altLang="ja-JP" dirty="0" smtClean="0">
              <a:cs typeface="Arial" pitchFamily="34" charset="0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Relation Description in OCL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ja-JP" dirty="0" smtClean="0"/>
              <a:t>C1: context Message</a:t>
            </a:r>
          </a:p>
          <a:p>
            <a:pPr>
              <a:buNone/>
            </a:pPr>
            <a:r>
              <a:rPr lang="en-US" altLang="ja-JP" dirty="0" smtClean="0"/>
              <a:t>   inv  let </a:t>
            </a:r>
            <a:r>
              <a:rPr lang="en-US" altLang="ja-JP" dirty="0" err="1" smtClean="0"/>
              <a:t>rec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self.receiver</a:t>
            </a:r>
            <a:r>
              <a:rPr lang="en-US" altLang="ja-JP" dirty="0" smtClean="0"/>
              <a:t> in</a:t>
            </a:r>
          </a:p>
          <a:p>
            <a:pPr>
              <a:buNone/>
            </a:pPr>
            <a:r>
              <a:rPr lang="en-US" altLang="ja-JP" dirty="0" smtClean="0"/>
              <a:t>          let ops = </a:t>
            </a:r>
            <a:r>
              <a:rPr lang="en-US" altLang="ja-JP" dirty="0" err="1" smtClean="0"/>
              <a:t>rec.base.operations</a:t>
            </a:r>
            <a:r>
              <a:rPr lang="en-US" altLang="ja-JP" dirty="0" smtClean="0"/>
              <a:t> in</a:t>
            </a:r>
          </a:p>
          <a:p>
            <a:pPr>
              <a:buNone/>
            </a:pPr>
            <a:r>
              <a:rPr lang="en-US" altLang="ja-JP" dirty="0" smtClean="0"/>
              <a:t>          ops-&gt;exists(</a:t>
            </a:r>
            <a:r>
              <a:rPr lang="en-US" altLang="ja-JP" dirty="0" err="1" smtClean="0"/>
              <a:t>oper</a:t>
            </a:r>
            <a:r>
              <a:rPr lang="en-US" altLang="ja-JP" dirty="0" smtClean="0"/>
              <a:t> | oper.name = self.name)</a:t>
            </a:r>
          </a:p>
        </p:txBody>
      </p:sp>
      <p:pic>
        <p:nvPicPr>
          <p:cNvPr id="4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19200"/>
            <a:ext cx="3347030" cy="2819400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grpSp>
        <p:nvGrpSpPr>
          <p:cNvPr id="6" name="グループ化 25"/>
          <p:cNvGrpSpPr/>
          <p:nvPr/>
        </p:nvGrpSpPr>
        <p:grpSpPr>
          <a:xfrm>
            <a:off x="5867400" y="1600200"/>
            <a:ext cx="914400" cy="1752600"/>
            <a:chOff x="3352800" y="2667000"/>
            <a:chExt cx="1066800" cy="2667000"/>
          </a:xfrm>
        </p:grpSpPr>
        <p:sp>
          <p:nvSpPr>
            <p:cNvPr id="7" name="正方形/長方形 6"/>
            <p:cNvSpPr/>
            <p:nvPr/>
          </p:nvSpPr>
          <p:spPr>
            <a:xfrm>
              <a:off x="3810000" y="2667000"/>
              <a:ext cx="609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352800" y="5105400"/>
              <a:ext cx="838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カギ線コネクタ 8"/>
            <p:cNvCxnSpPr/>
            <p:nvPr/>
          </p:nvCxnSpPr>
          <p:spPr>
            <a:xfrm rot="5400000">
              <a:off x="3429000" y="4572000"/>
              <a:ext cx="838200" cy="2286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3581400" y="3962400"/>
              <a:ext cx="838200" cy="304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Equal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カギ線コネクタ 10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3524250" y="3371850"/>
              <a:ext cx="1066800" cy="1143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Fixing Procedures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Current approaches [Grundy94] provide automatic fixing through fixing procedures</a:t>
            </a:r>
          </a:p>
          <a:p>
            <a:r>
              <a:rPr lang="en-US" altLang="ja-JP" dirty="0" smtClean="0"/>
              <a:t>Fixing procedure:</a:t>
            </a:r>
          </a:p>
          <a:p>
            <a:pPr lvl="1">
              <a:buNone/>
            </a:pPr>
            <a:r>
              <a:rPr lang="en-US" altLang="ja-JP" b="1" dirty="0" smtClean="0"/>
              <a:t>When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a type of change occurs </a:t>
            </a:r>
          </a:p>
          <a:p>
            <a:pPr lvl="1">
              <a:buNone/>
            </a:pPr>
            <a:r>
              <a:rPr lang="en-US" altLang="ja-JP" b="1" dirty="0" smtClean="0"/>
              <a:t>Do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actions</a:t>
            </a:r>
            <a:endParaRPr kumimoji="1" lang="en-US" altLang="ja-JP" i="1" dirty="0" smtClean="0"/>
          </a:p>
          <a:p>
            <a:r>
              <a:rPr lang="en-US" altLang="ja-JP" dirty="0" smtClean="0"/>
              <a:t>An example</a:t>
            </a:r>
          </a:p>
          <a:p>
            <a:pPr lvl="1">
              <a:buNone/>
            </a:pPr>
            <a:r>
              <a:rPr kumimoji="1" lang="en-US" altLang="ja-JP" b="1" dirty="0" smtClean="0"/>
              <a:t>When</a:t>
            </a:r>
            <a:r>
              <a:rPr kumimoji="1" lang="en-US" altLang="ja-JP" dirty="0" smtClean="0"/>
              <a:t>  </a:t>
            </a:r>
            <a:r>
              <a:rPr kumimoji="1" lang="en-US" altLang="ja-JP" i="1" dirty="0" smtClean="0"/>
              <a:t>a method in a class diagram is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/>
              <a:t>renamed</a:t>
            </a:r>
          </a:p>
          <a:p>
            <a:pPr lvl="1">
              <a:buNone/>
            </a:pPr>
            <a:r>
              <a:rPr lang="en-US" altLang="ja-JP" b="1" dirty="0" smtClean="0"/>
              <a:t>Do</a:t>
            </a:r>
            <a:endParaRPr kumimoji="1" lang="en-US" altLang="ja-JP" b="1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i="1" dirty="0" smtClean="0"/>
              <a:t>find corresponding  messages in sequence diagrams</a:t>
            </a:r>
          </a:p>
          <a:p>
            <a:pPr lvl="1">
              <a:buNone/>
            </a:pPr>
            <a:r>
              <a:rPr kumimoji="1" lang="en-US" altLang="ja-JP" i="1" dirty="0" smtClean="0"/>
              <a:t>	rename these messages</a:t>
            </a:r>
            <a:endParaRPr kumimoji="1" lang="ja-JP" altLang="en-US" i="1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Fixing Behavior Customization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00200"/>
            <a:ext cx="800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def C1(</a:t>
            </a:r>
            <a:r>
              <a:rPr lang="en-US" altLang="ja-JP" sz="2000" dirty="0" err="1" smtClean="0"/>
              <a:t>msg</a:t>
            </a:r>
            <a:r>
              <a:rPr lang="en-US" altLang="ja-JP" sz="2000" dirty="0" smtClean="0"/>
              <a:t>, model) = </a:t>
            </a:r>
          </a:p>
          <a:p>
            <a:r>
              <a:rPr lang="en-US" altLang="ja-JP" sz="2000" dirty="0" smtClean="0"/>
              <a:t> let </a:t>
            </a:r>
            <a:r>
              <a:rPr lang="en-US" altLang="ja-JP" sz="2000" dirty="0" err="1" smtClean="0"/>
              <a:t>rec</a:t>
            </a:r>
            <a:r>
              <a:rPr lang="en-US" altLang="ja-JP" sz="2000" dirty="0" smtClean="0"/>
              <a:t> = model.(</a:t>
            </a:r>
            <a:r>
              <a:rPr lang="en-US" altLang="ja-JP" sz="2000" dirty="0" err="1" smtClean="0"/>
              <a:t>msg."receiver</a:t>
            </a:r>
            <a:r>
              <a:rPr lang="en-US" altLang="ja-JP" sz="2000" dirty="0" smtClean="0"/>
              <a:t>") in</a:t>
            </a:r>
          </a:p>
          <a:p>
            <a:r>
              <a:rPr lang="en-US" altLang="ja-JP" sz="2000" dirty="0" smtClean="0"/>
              <a:t> let </a:t>
            </a:r>
            <a:r>
              <a:rPr lang="en-US" altLang="ja-JP" sz="2000" dirty="0" err="1" smtClean="0"/>
              <a:t>opRefs</a:t>
            </a:r>
            <a:r>
              <a:rPr lang="en-US" altLang="ja-JP" sz="2000" dirty="0" smtClean="0"/>
              <a:t> = model.(</a:t>
            </a:r>
            <a:r>
              <a:rPr lang="en-US" altLang="ja-JP" sz="2000" dirty="0" err="1" smtClean="0"/>
              <a:t>rec."base</a:t>
            </a:r>
            <a:r>
              <a:rPr lang="en-US" altLang="ja-JP" sz="2000" dirty="0" smtClean="0"/>
              <a:t>")."operations" in</a:t>
            </a:r>
          </a:p>
          <a:p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opRefs</a:t>
            </a:r>
            <a:r>
              <a:rPr lang="en-US" altLang="ja-JP" sz="2000" dirty="0" smtClean="0"/>
              <a:t>-&gt;exists(</a:t>
            </a:r>
            <a:r>
              <a:rPr lang="en-US" altLang="ja-JP" sz="2000" dirty="0" err="1" smtClean="0"/>
              <a:t>opRef</a:t>
            </a:r>
            <a:r>
              <a:rPr lang="en-US" altLang="ja-JP" sz="2000" dirty="0" smtClean="0"/>
              <a:t> | </a:t>
            </a:r>
            <a:r>
              <a:rPr lang="en-US" altLang="ja-JP" sz="2000" dirty="0" err="1" smtClean="0"/>
              <a:t>model.opRef."name</a:t>
            </a:r>
            <a:r>
              <a:rPr lang="en-US" altLang="ja-JP" sz="2000" dirty="0" smtClean="0"/>
              <a:t>"=</a:t>
            </a:r>
            <a:r>
              <a:rPr lang="en-US" altLang="ja-JP" sz="2000" dirty="0" err="1" smtClean="0"/>
              <a:t>msg."name</a:t>
            </a:r>
            <a:r>
              <a:rPr lang="en-US" altLang="ja-JP" sz="2000" dirty="0" smtClean="0"/>
              <a:t>")</a:t>
            </a:r>
            <a:endParaRPr lang="ja-JP" altLang="en-US" sz="2000" dirty="0"/>
          </a:p>
        </p:txBody>
      </p:sp>
      <p:pic>
        <p:nvPicPr>
          <p:cNvPr id="5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971800"/>
            <a:ext cx="4432554" cy="37338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3581400" y="56388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76600" y="52694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5585" y="33952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choose()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3494314" y="3233057"/>
            <a:ext cx="506186" cy="639498"/>
          </a:xfrm>
          <a:custGeom>
            <a:avLst/>
            <a:gdLst>
              <a:gd name="connsiteX0" fmla="*/ 0 w 506186"/>
              <a:gd name="connsiteY0" fmla="*/ 0 h 639498"/>
              <a:gd name="connsiteX1" fmla="*/ 48986 w 506186"/>
              <a:gd name="connsiteY1" fmla="*/ 16329 h 639498"/>
              <a:gd name="connsiteX2" fmla="*/ 114300 w 506186"/>
              <a:gd name="connsiteY2" fmla="*/ 97972 h 639498"/>
              <a:gd name="connsiteX3" fmla="*/ 163286 w 506186"/>
              <a:gd name="connsiteY3" fmla="*/ 146957 h 639498"/>
              <a:gd name="connsiteX4" fmla="*/ 179615 w 506186"/>
              <a:gd name="connsiteY4" fmla="*/ 195943 h 639498"/>
              <a:gd name="connsiteX5" fmla="*/ 506186 w 506186"/>
              <a:gd name="connsiteY5" fmla="*/ 244929 h 639498"/>
              <a:gd name="connsiteX6" fmla="*/ 440872 w 506186"/>
              <a:gd name="connsiteY6" fmla="*/ 261257 h 639498"/>
              <a:gd name="connsiteX7" fmla="*/ 342900 w 506186"/>
              <a:gd name="connsiteY7" fmla="*/ 326572 h 639498"/>
              <a:gd name="connsiteX8" fmla="*/ 277586 w 506186"/>
              <a:gd name="connsiteY8" fmla="*/ 408214 h 639498"/>
              <a:gd name="connsiteX9" fmla="*/ 212272 w 506186"/>
              <a:gd name="connsiteY9" fmla="*/ 522514 h 639498"/>
              <a:gd name="connsiteX10" fmla="*/ 97972 w 506186"/>
              <a:gd name="connsiteY10" fmla="*/ 620486 h 639498"/>
              <a:gd name="connsiteX11" fmla="*/ 48986 w 506186"/>
              <a:gd name="connsiteY11" fmla="*/ 636814 h 639498"/>
              <a:gd name="connsiteX12" fmla="*/ 0 w 506186"/>
              <a:gd name="connsiteY12" fmla="*/ 636814 h 63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186" h="639498">
                <a:moveTo>
                  <a:pt x="0" y="0"/>
                </a:moveTo>
                <a:cubicBezTo>
                  <a:pt x="16329" y="5443"/>
                  <a:pt x="35918" y="5128"/>
                  <a:pt x="48986" y="16329"/>
                </a:cubicBezTo>
                <a:cubicBezTo>
                  <a:pt x="75447" y="39010"/>
                  <a:pt x="91350" y="71744"/>
                  <a:pt x="114300" y="97972"/>
                </a:cubicBezTo>
                <a:cubicBezTo>
                  <a:pt x="129506" y="115350"/>
                  <a:pt x="146957" y="130629"/>
                  <a:pt x="163286" y="146957"/>
                </a:cubicBezTo>
                <a:cubicBezTo>
                  <a:pt x="168729" y="163286"/>
                  <a:pt x="168863" y="182503"/>
                  <a:pt x="179615" y="195943"/>
                </a:cubicBezTo>
                <a:cubicBezTo>
                  <a:pt x="243966" y="276382"/>
                  <a:pt x="500691" y="244606"/>
                  <a:pt x="506186" y="244929"/>
                </a:cubicBezTo>
                <a:cubicBezTo>
                  <a:pt x="484415" y="250372"/>
                  <a:pt x="460944" y="251221"/>
                  <a:pt x="440872" y="261257"/>
                </a:cubicBezTo>
                <a:cubicBezTo>
                  <a:pt x="405766" y="278810"/>
                  <a:pt x="342900" y="326572"/>
                  <a:pt x="342900" y="326572"/>
                </a:cubicBezTo>
                <a:cubicBezTo>
                  <a:pt x="311113" y="421936"/>
                  <a:pt x="351444" y="334356"/>
                  <a:pt x="277586" y="408214"/>
                </a:cubicBezTo>
                <a:cubicBezTo>
                  <a:pt x="233857" y="451943"/>
                  <a:pt x="250691" y="471289"/>
                  <a:pt x="212272" y="522514"/>
                </a:cubicBezTo>
                <a:cubicBezTo>
                  <a:pt x="188168" y="554652"/>
                  <a:pt x="137465" y="600740"/>
                  <a:pt x="97972" y="620486"/>
                </a:cubicBezTo>
                <a:cubicBezTo>
                  <a:pt x="82577" y="628183"/>
                  <a:pt x="65964" y="633985"/>
                  <a:pt x="48986" y="636814"/>
                </a:cubicBezTo>
                <a:cubicBezTo>
                  <a:pt x="32879" y="639498"/>
                  <a:pt x="16329" y="636814"/>
                  <a:pt x="0" y="636814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Fixing Behavior Customization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600200"/>
            <a:ext cx="800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def C1(</a:t>
            </a:r>
            <a:r>
              <a:rPr lang="en-US" altLang="ja-JP" sz="2000" dirty="0" err="1" smtClean="0"/>
              <a:t>msg</a:t>
            </a:r>
            <a:r>
              <a:rPr lang="en-US" altLang="ja-JP" sz="2000" dirty="0" smtClean="0"/>
              <a:t>, model) = </a:t>
            </a:r>
          </a:p>
          <a:p>
            <a:r>
              <a:rPr lang="en-US" altLang="ja-JP" sz="2000" dirty="0" smtClean="0"/>
              <a:t> let </a:t>
            </a:r>
            <a:r>
              <a:rPr lang="en-US" altLang="ja-JP" sz="2000" dirty="0" err="1" smtClean="0"/>
              <a:t>rec</a:t>
            </a:r>
            <a:r>
              <a:rPr lang="en-US" altLang="ja-JP" sz="2000" dirty="0" smtClean="0"/>
              <a:t> = model.(</a:t>
            </a:r>
            <a:r>
              <a:rPr lang="en-US" altLang="ja-JP" sz="2000" dirty="0" err="1" smtClean="0"/>
              <a:t>msg."receiver</a:t>
            </a:r>
            <a:r>
              <a:rPr lang="en-US" altLang="ja-JP" sz="2000" dirty="0" smtClean="0"/>
              <a:t>") in</a:t>
            </a:r>
          </a:p>
          <a:p>
            <a:r>
              <a:rPr lang="en-US" altLang="ja-JP" sz="2000" dirty="0" smtClean="0"/>
              <a:t> let </a:t>
            </a:r>
            <a:r>
              <a:rPr lang="en-US" altLang="ja-JP" sz="2000" dirty="0" err="1" smtClean="0"/>
              <a:t>opRefs</a:t>
            </a:r>
            <a:r>
              <a:rPr lang="en-US" altLang="ja-JP" sz="2000" dirty="0" smtClean="0"/>
              <a:t> = model.(</a:t>
            </a:r>
            <a:r>
              <a:rPr lang="en-US" altLang="ja-JP" sz="2000" dirty="0" err="1" smtClean="0"/>
              <a:t>rec."base</a:t>
            </a:r>
            <a:r>
              <a:rPr lang="en-US" altLang="ja-JP" sz="2000" dirty="0" smtClean="0"/>
              <a:t>")."operations" in</a:t>
            </a:r>
          </a:p>
          <a:p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opRefs</a:t>
            </a:r>
            <a:r>
              <a:rPr lang="en-US" altLang="ja-JP" sz="2000" dirty="0" smtClean="0"/>
              <a:t>-&gt;</a:t>
            </a:r>
            <a:r>
              <a:rPr lang="en-US" altLang="ja-JP" sz="2000" dirty="0" smtClean="0">
                <a:solidFill>
                  <a:srgbClr val="FF0000"/>
                </a:solidFill>
              </a:rPr>
              <a:t>exists!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opRef</a:t>
            </a:r>
            <a:r>
              <a:rPr lang="en-US" altLang="ja-JP" sz="2000" dirty="0" smtClean="0"/>
              <a:t> | </a:t>
            </a:r>
            <a:r>
              <a:rPr lang="en-US" altLang="ja-JP" sz="2000" dirty="0" err="1" smtClean="0"/>
              <a:t>model.opRef."name</a:t>
            </a:r>
            <a:r>
              <a:rPr lang="en-US" altLang="ja-JP" sz="2000" dirty="0" smtClean="0"/>
              <a:t>"=</a:t>
            </a:r>
            <a:r>
              <a:rPr lang="en-US" altLang="ja-JP" sz="2000" dirty="0" err="1" smtClean="0"/>
              <a:t>msg."name</a:t>
            </a:r>
            <a:r>
              <a:rPr lang="en-US" altLang="ja-JP" sz="2000" dirty="0" smtClean="0"/>
              <a:t>")</a:t>
            </a:r>
            <a:endParaRPr lang="ja-JP" altLang="en-US" sz="2000" dirty="0"/>
          </a:p>
        </p:txBody>
      </p:sp>
      <p:pic>
        <p:nvPicPr>
          <p:cNvPr id="5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971800"/>
            <a:ext cx="4432554" cy="37338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3581400" y="56388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76600" y="52694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871281" y="35814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267200" y="37338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choose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Inconsistency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2209800"/>
            <a:ext cx="5156236" cy="43434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838200" y="1295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Inconsistency will be caused when some part is updated by users 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90281" y="54218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スライド番号プレースホル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grpSp>
        <p:nvGrpSpPr>
          <p:cNvPr id="8" name="グループ化 25"/>
          <p:cNvGrpSpPr/>
          <p:nvPr/>
        </p:nvGrpSpPr>
        <p:grpSpPr>
          <a:xfrm>
            <a:off x="3200400" y="2819400"/>
            <a:ext cx="1411456" cy="2895600"/>
            <a:chOff x="3352800" y="2667000"/>
            <a:chExt cx="1411456" cy="2895600"/>
          </a:xfrm>
        </p:grpSpPr>
        <p:sp>
          <p:nvSpPr>
            <p:cNvPr id="9" name="正方形/長方形 8"/>
            <p:cNvSpPr/>
            <p:nvPr/>
          </p:nvSpPr>
          <p:spPr>
            <a:xfrm>
              <a:off x="3810000" y="2667000"/>
              <a:ext cx="609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352800" y="5105400"/>
              <a:ext cx="11430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カギ線コネクタ 10"/>
            <p:cNvCxnSpPr/>
            <p:nvPr/>
          </p:nvCxnSpPr>
          <p:spPr>
            <a:xfrm rot="5400000">
              <a:off x="3429000" y="4572000"/>
              <a:ext cx="838200" cy="2286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3468856" y="3810000"/>
              <a:ext cx="1295400" cy="4572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bg1"/>
                  </a:solidFill>
                </a:rPr>
                <a:t>N</a:t>
              </a:r>
              <a:r>
                <a:rPr kumimoji="1" lang="en-US" altLang="ja-JP" dirty="0" smtClean="0">
                  <a:solidFill>
                    <a:schemeClr val="bg1"/>
                  </a:solidFill>
                </a:rPr>
                <a:t>ot equal</a:t>
              </a:r>
              <a:r>
                <a:rPr kumimoji="1" lang="en-US" altLang="ja-JP" dirty="0" smtClean="0">
                  <a:solidFill>
                    <a:schemeClr val="bg1"/>
                  </a:solidFill>
                </a:rPr>
                <a:t>!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カギ線コネクタ 12"/>
            <p:cNvCxnSpPr>
              <a:stCxn id="12" idx="0"/>
              <a:endCxn id="9" idx="2"/>
            </p:cNvCxnSpPr>
            <p:nvPr/>
          </p:nvCxnSpPr>
          <p:spPr>
            <a:xfrm rot="16200000" flipV="1">
              <a:off x="3658478" y="3351922"/>
              <a:ext cx="914400" cy="175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コネクタ 13"/>
          <p:cNvCxnSpPr/>
          <p:nvPr/>
        </p:nvCxnSpPr>
        <p:spPr>
          <a:xfrm>
            <a:off x="3352800" y="53340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Inconsistency </a:t>
            </a:r>
            <a:r>
              <a:rPr kumimoji="1" lang="en-US" altLang="ja-JP" dirty="0" smtClean="0"/>
              <a:t>Fixing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2209800"/>
            <a:ext cx="5156236" cy="43434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838200" y="1295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We need to </a:t>
            </a:r>
            <a:r>
              <a:rPr kumimoji="1" lang="en-US" altLang="ja-JP" sz="2400" dirty="0" smtClean="0"/>
              <a:t>propagate the updates to other part of the model to </a:t>
            </a:r>
            <a:r>
              <a:rPr kumimoji="1" lang="en-US" altLang="ja-JP" sz="2400" dirty="0" smtClean="0"/>
              <a:t>fix </a:t>
            </a:r>
            <a:r>
              <a:rPr kumimoji="1" lang="en-US" altLang="ja-JP" sz="2400" dirty="0" smtClean="0"/>
              <a:t>the inconsistency</a:t>
            </a:r>
            <a:r>
              <a:rPr lang="en-US" altLang="ja-JP" sz="2400" dirty="0" smtClean="0"/>
              <a:t>. </a:t>
            </a:r>
            <a:endParaRPr kumimoji="1" lang="ja-JP" altLang="en-US" sz="24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718881" y="28956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191000" y="28956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choose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 rot="16831594">
            <a:off x="2933801" y="3961382"/>
            <a:ext cx="1902017" cy="3554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352800" y="53340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352800" y="5410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Existing Approaches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Manual Fixing Procedures</a:t>
            </a:r>
          </a:p>
          <a:p>
            <a:pPr lvl="1"/>
            <a:r>
              <a:rPr kumimoji="1" lang="en-US" altLang="ja-JP" dirty="0" smtClean="0"/>
              <a:t>By common programming languages [Grundy94]</a:t>
            </a:r>
          </a:p>
          <a:p>
            <a:pPr lvl="1"/>
            <a:r>
              <a:rPr lang="en-US" altLang="ja-JP" dirty="0" smtClean="0"/>
              <a:t>By </a:t>
            </a:r>
            <a:r>
              <a:rPr lang="en-US" altLang="ja-JP" dirty="0" smtClean="0"/>
              <a:t>logic </a:t>
            </a:r>
            <a:r>
              <a:rPr lang="en-US" altLang="ja-JP" dirty="0" smtClean="0"/>
              <a:t>e</a:t>
            </a:r>
            <a:r>
              <a:rPr lang="en-US" altLang="ja-JP" dirty="0" smtClean="0"/>
              <a:t>xpressions </a:t>
            </a:r>
            <a:r>
              <a:rPr lang="en-US" altLang="ja-JP" dirty="0" smtClean="0"/>
              <a:t>[Finkelstein94, Straeten03]</a:t>
            </a:r>
          </a:p>
          <a:p>
            <a:pPr lvl="1"/>
            <a:r>
              <a:rPr lang="en-US" altLang="ja-JP" dirty="0" smtClean="0"/>
              <a:t>Fully automated fixing, but r</a:t>
            </a:r>
            <a:r>
              <a:rPr kumimoji="1" lang="en-US" altLang="ja-JP" dirty="0" smtClean="0"/>
              <a:t>equires </a:t>
            </a:r>
            <a:r>
              <a:rPr kumimoji="1" lang="en-US" altLang="ja-JP" dirty="0" smtClean="0"/>
              <a:t>considerable development cost</a:t>
            </a:r>
          </a:p>
          <a:p>
            <a:r>
              <a:rPr lang="en-US" altLang="ja-JP" dirty="0" smtClean="0"/>
              <a:t>Generating Fixing </a:t>
            </a:r>
            <a:r>
              <a:rPr lang="en-US" altLang="ja-JP" dirty="0" smtClean="0"/>
              <a:t>Actions from Consistency Relations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White box analysis [Egyed08]</a:t>
            </a:r>
          </a:p>
          <a:p>
            <a:pPr lvl="1"/>
            <a:r>
              <a:rPr kumimoji="1" lang="en-US" altLang="ja-JP" dirty="0" smtClean="0"/>
              <a:t>Black box analysis [Nentwich03]</a:t>
            </a:r>
          </a:p>
          <a:p>
            <a:pPr lvl="1"/>
            <a:r>
              <a:rPr lang="en-US" altLang="ja-JP" dirty="0" smtClean="0"/>
              <a:t>Fully automated development, but r</a:t>
            </a:r>
            <a:r>
              <a:rPr lang="en-US" altLang="ja-JP" dirty="0" smtClean="0"/>
              <a:t>equires </a:t>
            </a:r>
            <a:r>
              <a:rPr lang="en-US" altLang="ja-JP" dirty="0" smtClean="0"/>
              <a:t>user intervention in fixing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Can we automatically derive fixing procedures from </a:t>
            </a:r>
            <a:r>
              <a:rPr lang="en-US" altLang="ja-JP" dirty="0" smtClean="0"/>
              <a:t>consistency relations?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Fixing Behavior Ambiguity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A consistency relation may correspond to multiple fixing behaviors</a:t>
            </a:r>
          </a:p>
          <a:p>
            <a:r>
              <a:rPr lang="en-US" altLang="ja-JP" dirty="0" smtClean="0"/>
              <a:t>Need developers to tell the system which one to use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743200"/>
            <a:ext cx="4432554" cy="37338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33800" y="1295400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2000" dirty="0" smtClean="0"/>
              <a:t>C1: context Message</a:t>
            </a:r>
          </a:p>
          <a:p>
            <a:pPr>
              <a:buNone/>
            </a:pPr>
            <a:r>
              <a:rPr lang="en-US" altLang="ja-JP" sz="2000" dirty="0" smtClean="0"/>
              <a:t>    inv let </a:t>
            </a:r>
            <a:r>
              <a:rPr lang="en-US" altLang="ja-JP" sz="2000" dirty="0" err="1" smtClean="0"/>
              <a:t>rec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self.receiver</a:t>
            </a:r>
            <a:r>
              <a:rPr lang="en-US" altLang="ja-JP" sz="2000" dirty="0" smtClean="0"/>
              <a:t> in</a:t>
            </a:r>
          </a:p>
          <a:p>
            <a:pPr>
              <a:buNone/>
            </a:pPr>
            <a:r>
              <a:rPr lang="en-US" altLang="ja-JP" sz="2000" dirty="0" smtClean="0"/>
              <a:t>          let ops = </a:t>
            </a:r>
            <a:r>
              <a:rPr lang="en-US" altLang="ja-JP" sz="2000" dirty="0" err="1" smtClean="0"/>
              <a:t>rec.base.operations</a:t>
            </a:r>
            <a:r>
              <a:rPr lang="en-US" altLang="ja-JP" sz="2000" dirty="0" smtClean="0"/>
              <a:t> in</a:t>
            </a:r>
          </a:p>
          <a:p>
            <a:pPr>
              <a:buNone/>
            </a:pPr>
            <a:r>
              <a:rPr lang="en-US" altLang="ja-JP" sz="2000" dirty="0" smtClean="0"/>
              <a:t>          ops-&gt;exists(</a:t>
            </a:r>
            <a:r>
              <a:rPr lang="en-US" altLang="ja-JP" sz="2000" dirty="0" err="1" smtClean="0"/>
              <a:t>oper</a:t>
            </a:r>
            <a:r>
              <a:rPr lang="en-US" altLang="ja-JP" sz="2000" dirty="0" smtClean="0"/>
              <a:t> | oper.name = self.name)</a:t>
            </a:r>
          </a:p>
          <a:p>
            <a:endParaRPr kumimoji="1" lang="ja-JP" altLang="en-US" sz="2000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5410200" y="54102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105400" y="50408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 rot="16675179">
            <a:off x="4936081" y="4199290"/>
            <a:ext cx="1652449" cy="2882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700081" y="33528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96000" y="3505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choose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385" y="31666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choose()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5323114" y="3004457"/>
            <a:ext cx="506186" cy="639498"/>
          </a:xfrm>
          <a:custGeom>
            <a:avLst/>
            <a:gdLst>
              <a:gd name="connsiteX0" fmla="*/ 0 w 506186"/>
              <a:gd name="connsiteY0" fmla="*/ 0 h 639498"/>
              <a:gd name="connsiteX1" fmla="*/ 48986 w 506186"/>
              <a:gd name="connsiteY1" fmla="*/ 16329 h 639498"/>
              <a:gd name="connsiteX2" fmla="*/ 114300 w 506186"/>
              <a:gd name="connsiteY2" fmla="*/ 97972 h 639498"/>
              <a:gd name="connsiteX3" fmla="*/ 163286 w 506186"/>
              <a:gd name="connsiteY3" fmla="*/ 146957 h 639498"/>
              <a:gd name="connsiteX4" fmla="*/ 179615 w 506186"/>
              <a:gd name="connsiteY4" fmla="*/ 195943 h 639498"/>
              <a:gd name="connsiteX5" fmla="*/ 506186 w 506186"/>
              <a:gd name="connsiteY5" fmla="*/ 244929 h 639498"/>
              <a:gd name="connsiteX6" fmla="*/ 440872 w 506186"/>
              <a:gd name="connsiteY6" fmla="*/ 261257 h 639498"/>
              <a:gd name="connsiteX7" fmla="*/ 342900 w 506186"/>
              <a:gd name="connsiteY7" fmla="*/ 326572 h 639498"/>
              <a:gd name="connsiteX8" fmla="*/ 277586 w 506186"/>
              <a:gd name="connsiteY8" fmla="*/ 408214 h 639498"/>
              <a:gd name="connsiteX9" fmla="*/ 212272 w 506186"/>
              <a:gd name="connsiteY9" fmla="*/ 522514 h 639498"/>
              <a:gd name="connsiteX10" fmla="*/ 97972 w 506186"/>
              <a:gd name="connsiteY10" fmla="*/ 620486 h 639498"/>
              <a:gd name="connsiteX11" fmla="*/ 48986 w 506186"/>
              <a:gd name="connsiteY11" fmla="*/ 636814 h 639498"/>
              <a:gd name="connsiteX12" fmla="*/ 0 w 506186"/>
              <a:gd name="connsiteY12" fmla="*/ 636814 h 63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186" h="639498">
                <a:moveTo>
                  <a:pt x="0" y="0"/>
                </a:moveTo>
                <a:cubicBezTo>
                  <a:pt x="16329" y="5443"/>
                  <a:pt x="35918" y="5128"/>
                  <a:pt x="48986" y="16329"/>
                </a:cubicBezTo>
                <a:cubicBezTo>
                  <a:pt x="75447" y="39010"/>
                  <a:pt x="91350" y="71744"/>
                  <a:pt x="114300" y="97972"/>
                </a:cubicBezTo>
                <a:cubicBezTo>
                  <a:pt x="129506" y="115350"/>
                  <a:pt x="146957" y="130629"/>
                  <a:pt x="163286" y="146957"/>
                </a:cubicBezTo>
                <a:cubicBezTo>
                  <a:pt x="168729" y="163286"/>
                  <a:pt x="168863" y="182503"/>
                  <a:pt x="179615" y="195943"/>
                </a:cubicBezTo>
                <a:cubicBezTo>
                  <a:pt x="243966" y="276382"/>
                  <a:pt x="500691" y="244606"/>
                  <a:pt x="506186" y="244929"/>
                </a:cubicBezTo>
                <a:cubicBezTo>
                  <a:pt x="484415" y="250372"/>
                  <a:pt x="460944" y="251221"/>
                  <a:pt x="440872" y="261257"/>
                </a:cubicBezTo>
                <a:cubicBezTo>
                  <a:pt x="405766" y="278810"/>
                  <a:pt x="342900" y="326572"/>
                  <a:pt x="342900" y="326572"/>
                </a:cubicBezTo>
                <a:cubicBezTo>
                  <a:pt x="311113" y="421936"/>
                  <a:pt x="351444" y="334356"/>
                  <a:pt x="277586" y="408214"/>
                </a:cubicBezTo>
                <a:cubicBezTo>
                  <a:pt x="233857" y="451943"/>
                  <a:pt x="250691" y="471289"/>
                  <a:pt x="212272" y="522514"/>
                </a:cubicBezTo>
                <a:cubicBezTo>
                  <a:pt x="188168" y="554652"/>
                  <a:pt x="137465" y="600740"/>
                  <a:pt x="97972" y="620486"/>
                </a:cubicBezTo>
                <a:cubicBezTo>
                  <a:pt x="82577" y="628183"/>
                  <a:pt x="65964" y="633985"/>
                  <a:pt x="48986" y="636814"/>
                </a:cubicBezTo>
                <a:cubicBezTo>
                  <a:pt x="32879" y="639498"/>
                  <a:pt x="16329" y="636814"/>
                  <a:pt x="0" y="636814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Our Solution : Beanbag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/>
              <a:t>Beanbag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 </a:t>
            </a:r>
            <a:r>
              <a:rPr kumimoji="1" lang="en-US" altLang="ja-JP" dirty="0" smtClean="0"/>
              <a:t>language for specifying fixing behavior from consistency relation perspective</a:t>
            </a:r>
          </a:p>
          <a:p>
            <a:pPr lvl="1"/>
            <a:r>
              <a:rPr lang="en-US" altLang="ja-JP" dirty="0" smtClean="0"/>
              <a:t>similar to OCL syntactically </a:t>
            </a:r>
          </a:p>
          <a:p>
            <a:pPr lvl="1"/>
            <a:r>
              <a:rPr lang="en-US" altLang="ja-JP" dirty="0"/>
              <a:t>has enriched constructs </a:t>
            </a:r>
            <a:r>
              <a:rPr lang="en-US" altLang="ja-JP" dirty="0" smtClean="0"/>
              <a:t>to describe </a:t>
            </a:r>
            <a:r>
              <a:rPr lang="en-US" altLang="ja-JP" dirty="0" smtClean="0"/>
              <a:t>a </a:t>
            </a:r>
            <a:r>
              <a:rPr lang="en-US" altLang="ja-JP" b="1" i="1" dirty="0" smtClean="0"/>
              <a:t>unique</a:t>
            </a:r>
            <a:r>
              <a:rPr lang="en-US" altLang="ja-JP" dirty="0" smtClean="0"/>
              <a:t> </a:t>
            </a:r>
            <a:r>
              <a:rPr lang="en-US" altLang="ja-JP" dirty="0" smtClean="0"/>
              <a:t>fixing behavior</a:t>
            </a:r>
          </a:p>
          <a:p>
            <a:r>
              <a:rPr lang="en-US" altLang="ja-JP" dirty="0" smtClean="0"/>
              <a:t>Every Beanbag Program has two types of semantics</a:t>
            </a:r>
          </a:p>
          <a:p>
            <a:pPr lvl="1"/>
            <a:r>
              <a:rPr lang="en-US" altLang="ja-JP" dirty="0" smtClean="0"/>
              <a:t>Checking semantics for checking whether the relation is satisfied</a:t>
            </a:r>
          </a:p>
          <a:p>
            <a:pPr lvl="1"/>
            <a:r>
              <a:rPr lang="en-US" altLang="ja-JP" dirty="0" smtClean="0"/>
              <a:t>Fixing semantics </a:t>
            </a:r>
            <a:r>
              <a:rPr lang="en-US" altLang="ja-JP" dirty="0"/>
              <a:t>for </a:t>
            </a:r>
            <a:r>
              <a:rPr lang="en-US" altLang="ja-JP" dirty="0" smtClean="0"/>
              <a:t>fixing inconsistency by update propagation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1147</Words>
  <Application>Microsoft Office PowerPoint</Application>
  <PresentationFormat>画面に合わせる (4:3)</PresentationFormat>
  <Paragraphs>328</Paragraphs>
  <Slides>32</Slides>
  <Notes>32</Notes>
  <HiddenSlides>3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Office テーマ</vt:lpstr>
      <vt:lpstr>Supporting Automatic Model Inconsistency Fixing</vt:lpstr>
      <vt:lpstr>Motivation</vt:lpstr>
      <vt:lpstr>Relation Description in OCL</vt:lpstr>
      <vt:lpstr>Inconsistency</vt:lpstr>
      <vt:lpstr>Inconsistency Fixing</vt:lpstr>
      <vt:lpstr>Existing Approaches</vt:lpstr>
      <vt:lpstr>Can we automatically derive fixing procedures from consistency relations? </vt:lpstr>
      <vt:lpstr>Fixing Behavior Ambiguity</vt:lpstr>
      <vt:lpstr>Our Solution : Beanbag</vt:lpstr>
      <vt:lpstr>Working Process of Beanbag</vt:lpstr>
      <vt:lpstr>Example 1 : A Simple Program</vt:lpstr>
      <vt:lpstr>Example 2: Customizing Fixing Behavior</vt:lpstr>
      <vt:lpstr>Example 2: Customizing Fixing Behavior</vt:lpstr>
      <vt:lpstr>Example 3: the Running Example</vt:lpstr>
      <vt:lpstr>Overview: Constructs in Beanbag</vt:lpstr>
      <vt:lpstr>Overview: Enriched Constructs for Specifying Synchronization Behavior</vt:lpstr>
      <vt:lpstr>The Fixing Semantics</vt:lpstr>
      <vt:lpstr>Primitive Fixing Procedures: a=b</vt:lpstr>
      <vt:lpstr>Combinator</vt:lpstr>
      <vt:lpstr>Correctness Properties</vt:lpstr>
      <vt:lpstr>Consistency</vt:lpstr>
      <vt:lpstr>Preservation</vt:lpstr>
      <vt:lpstr>Stability</vt:lpstr>
      <vt:lpstr>Evaluating the Expressiveness</vt:lpstr>
      <vt:lpstr>Implementation</vt:lpstr>
      <vt:lpstr>Conclusion</vt:lpstr>
      <vt:lpstr>Thank you for your attention!</vt:lpstr>
      <vt:lpstr>What Relations are Suitable for Automatic Inconsistency Fixing</vt:lpstr>
      <vt:lpstr>What Small Extensions are Needed</vt:lpstr>
      <vt:lpstr>Fixing Procedures</vt:lpstr>
      <vt:lpstr>Fixing Behavior Customization</vt:lpstr>
      <vt:lpstr>Fixing Behavior Customization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Automatic Model Inconsistency Fixing</dc:title>
  <dc:creator> </dc:creator>
  <cp:lastModifiedBy> </cp:lastModifiedBy>
  <cp:revision>80</cp:revision>
  <dcterms:created xsi:type="dcterms:W3CDTF">2009-07-15T05:00:32Z</dcterms:created>
  <dcterms:modified xsi:type="dcterms:W3CDTF">2009-08-28T08:58:59Z</dcterms:modified>
</cp:coreProperties>
</file>