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04" r:id="rId4"/>
    <p:sldId id="303" r:id="rId5"/>
    <p:sldId id="298" r:id="rId6"/>
    <p:sldId id="267" r:id="rId7"/>
    <p:sldId id="259" r:id="rId8"/>
    <p:sldId id="266" r:id="rId9"/>
    <p:sldId id="313" r:id="rId10"/>
    <p:sldId id="278" r:id="rId11"/>
    <p:sldId id="279" r:id="rId12"/>
    <p:sldId id="280" r:id="rId13"/>
    <p:sldId id="311" r:id="rId14"/>
    <p:sldId id="283" r:id="rId15"/>
    <p:sldId id="300" r:id="rId16"/>
    <p:sldId id="288" r:id="rId17"/>
    <p:sldId id="290" r:id="rId18"/>
    <p:sldId id="301" r:id="rId19"/>
    <p:sldId id="299" r:id="rId20"/>
    <p:sldId id="314" r:id="rId21"/>
    <p:sldId id="293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0969" autoAdjust="0"/>
  </p:normalViewPr>
  <p:slideViewPr>
    <p:cSldViewPr>
      <p:cViewPr varScale="1">
        <p:scale>
          <a:sx n="57" d="100"/>
          <a:sy n="5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84F3E-F670-441F-AE6D-98B5581E83A8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BE0F1-CD39-4DFD-8B0C-F590C96D38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Changes to apply</a:t>
            </a:r>
          </a:p>
          <a:p>
            <a:r>
              <a:rPr kumimoji="1" lang="en-US" altLang="ja-JP" dirty="0" smtClean="0"/>
              <a:t>change transformation arrows to ellipse</a:t>
            </a:r>
          </a:p>
          <a:p>
            <a:r>
              <a:rPr kumimoji="1" lang="en-US" altLang="ja-JP" dirty="0" smtClean="0"/>
              <a:t>add</a:t>
            </a:r>
            <a:r>
              <a:rPr kumimoji="1" lang="en-US" altLang="ja-JP" baseline="0" dirty="0" smtClean="0"/>
              <a:t> animation to the case study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F92-B3F6-4840-ADB0-06C0D0EFE78A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BE0F1-CD39-4DFD-8B0C-F590C96D38C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D979-4CFB-4A2F-8721-FA7EEA16140A}" type="datetimeFigureOut">
              <a:rPr kumimoji="1" lang="ja-JP" altLang="en-US" smtClean="0"/>
              <a:pPr/>
              <a:t>2009/6/30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1935-21AB-424A-BE00-F515B23B1E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Supporting Parallel Updates with Bidirectional</a:t>
            </a:r>
            <a:br>
              <a:rPr lang="en-US" altLang="ja-JP" dirty="0"/>
            </a:br>
            <a:r>
              <a:rPr lang="en-US" altLang="ja-JP" dirty="0"/>
              <a:t>Model Transformations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Yingfei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Xiong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and Masato Takeichi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University of Tokyo, Japan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Song Hui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Peking University, China</a:t>
            </a:r>
            <a:endParaRPr lang="ja-JP" altLang="en-US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Zhenjiang Hu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National Institute of Informatics, Japan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Properties of Synchronizing Parallel Updates: Consistency</a:t>
            </a:r>
            <a:endParaRPr kumimoji="1" lang="ja-JP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66800" y="2895599"/>
            <a:ext cx="2133600" cy="914401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57800" y="2895603"/>
            <a:ext cx="2133600" cy="914401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err="1" smtClean="0">
                  <a:solidFill>
                    <a:srgbClr val="FF0000"/>
                  </a:solidFill>
                  <a:ea typeface="宋体" charset="-122"/>
                </a:rPr>
                <a:t>xiong</a:t>
              </a:r>
              <a:endParaRPr kumimoji="0"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039194" y="17526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86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257800" y="1676400"/>
            <a:ext cx="2133600" cy="914400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990600" y="43434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109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5257800" y="4343400"/>
            <a:ext cx="2133600" cy="914400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err="1" smtClean="0">
                  <a:solidFill>
                    <a:srgbClr val="FF0000"/>
                  </a:solidFill>
                  <a:ea typeface="宋体" charset="-122"/>
                </a:rPr>
                <a:t>xiong</a:t>
              </a:r>
              <a:endParaRPr kumimoji="0"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762000" y="4114800"/>
            <a:ext cx="2667000" cy="12954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105400" y="4114800"/>
            <a:ext cx="2514600" cy="12954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8200" y="56388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Output models should be consistent according to the consistency relation R.</a:t>
            </a:r>
            <a:endParaRPr kumimoji="1" lang="ja-JP" altLang="en-US" sz="2400" dirty="0"/>
          </a:p>
        </p:txBody>
      </p:sp>
      <p:sp>
        <p:nvSpPr>
          <p:cNvPr id="29" name="円/楕円 28"/>
          <p:cNvSpPr/>
          <p:nvPr/>
        </p:nvSpPr>
        <p:spPr>
          <a:xfrm>
            <a:off x="3395749" y="3707668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sync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図形 31"/>
          <p:cNvCxnSpPr>
            <a:stCxn id="86" idx="3"/>
            <a:endCxn id="29" idx="0"/>
          </p:cNvCxnSpPr>
          <p:nvPr/>
        </p:nvCxnSpPr>
        <p:spPr>
          <a:xfrm>
            <a:off x="3172794" y="2362480"/>
            <a:ext cx="1061155" cy="134518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図形 32"/>
          <p:cNvCxnSpPr>
            <a:stCxn id="80" idx="1"/>
            <a:endCxn id="29" idx="0"/>
          </p:cNvCxnSpPr>
          <p:nvPr/>
        </p:nvCxnSpPr>
        <p:spPr>
          <a:xfrm rot="10800000" flipV="1">
            <a:off x="4233950" y="2286280"/>
            <a:ext cx="1023851" cy="142138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図形 33"/>
          <p:cNvCxnSpPr>
            <a:stCxn id="18" idx="1"/>
            <a:endCxn id="29" idx="7"/>
          </p:cNvCxnSpPr>
          <p:nvPr/>
        </p:nvCxnSpPr>
        <p:spPr>
          <a:xfrm rot="10800000" flipV="1">
            <a:off x="4826646" y="3505484"/>
            <a:ext cx="431154" cy="29524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図形 34"/>
          <p:cNvCxnSpPr>
            <a:stCxn id="7" idx="3"/>
            <a:endCxn id="29" idx="1"/>
          </p:cNvCxnSpPr>
          <p:nvPr/>
        </p:nvCxnSpPr>
        <p:spPr>
          <a:xfrm>
            <a:off x="3200400" y="3505480"/>
            <a:ext cx="440852" cy="2952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図形 35"/>
          <p:cNvCxnSpPr>
            <a:stCxn id="29" idx="4"/>
            <a:endCxn id="109" idx="3"/>
          </p:cNvCxnSpPr>
          <p:nvPr/>
        </p:nvCxnSpPr>
        <p:spPr>
          <a:xfrm rot="5400000">
            <a:off x="3373995" y="4093326"/>
            <a:ext cx="610160" cy="110974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図形 36"/>
          <p:cNvCxnSpPr>
            <a:stCxn id="29" idx="4"/>
            <a:endCxn id="103" idx="1"/>
          </p:cNvCxnSpPr>
          <p:nvPr/>
        </p:nvCxnSpPr>
        <p:spPr>
          <a:xfrm rot="16200000" flipH="1">
            <a:off x="4440794" y="4136274"/>
            <a:ext cx="610160" cy="102385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右矢印 25"/>
          <p:cNvSpPr/>
          <p:nvPr/>
        </p:nvSpPr>
        <p:spPr>
          <a:xfrm>
            <a:off x="3429000" y="4191000"/>
            <a:ext cx="1676400" cy="9906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Consistent</a:t>
            </a:r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Properties of Synchronizing Parallel Updates: Stability</a:t>
            </a:r>
            <a:endParaRPr kumimoji="1" lang="ja-JP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01481" y="2895599"/>
            <a:ext cx="2133600" cy="914401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62136" y="2895603"/>
            <a:ext cx="2133600" cy="914401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573875" y="17526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86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5362136" y="1752600"/>
            <a:ext cx="2133600" cy="914400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1601481" y="43434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109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5362136" y="4343400"/>
            <a:ext cx="2133600" cy="914400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1497675" y="1676400"/>
            <a:ext cx="2362200" cy="1066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126075" y="1981200"/>
            <a:ext cx="1371600" cy="2819401"/>
            <a:chOff x="228600" y="2277762"/>
            <a:chExt cx="1371600" cy="2446639"/>
          </a:xfrm>
        </p:grpSpPr>
        <p:sp>
          <p:nvSpPr>
            <p:cNvPr id="37" name="右矢印 36"/>
            <p:cNvSpPr/>
            <p:nvPr/>
          </p:nvSpPr>
          <p:spPr>
            <a:xfrm>
              <a:off x="762000" y="3276600"/>
              <a:ext cx="838200" cy="4572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228600" y="2277762"/>
              <a:ext cx="1371600" cy="2446639"/>
              <a:chOff x="4876800" y="2957382"/>
              <a:chExt cx="1371600" cy="2224216"/>
            </a:xfrm>
          </p:grpSpPr>
          <p:sp>
            <p:nvSpPr>
              <p:cNvPr id="33" name="曲折矢印 32"/>
              <p:cNvSpPr/>
              <p:nvPr/>
            </p:nvSpPr>
            <p:spPr>
              <a:xfrm>
                <a:off x="5257800" y="2957382"/>
                <a:ext cx="990600" cy="1081216"/>
              </a:xfrm>
              <a:prstGeom prst="ben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曲折矢印 33"/>
              <p:cNvSpPr/>
              <p:nvPr/>
            </p:nvSpPr>
            <p:spPr>
              <a:xfrm flipV="1">
                <a:off x="5257800" y="4038598"/>
                <a:ext cx="990600" cy="1143000"/>
              </a:xfrm>
              <a:prstGeom prst="ben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4876800" y="3810000"/>
                <a:ext cx="914400" cy="533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Equal</a:t>
                </a:r>
                <a:endParaRPr kumimoji="1" lang="ja-JP" altLang="en-US" dirty="0"/>
              </a:p>
            </p:txBody>
          </p:sp>
        </p:grpSp>
      </p:grpSp>
      <p:sp>
        <p:nvSpPr>
          <p:cNvPr id="45" name="正方形/長方形 44"/>
          <p:cNvSpPr/>
          <p:nvPr/>
        </p:nvSpPr>
        <p:spPr>
          <a:xfrm>
            <a:off x="1497675" y="2819400"/>
            <a:ext cx="2362200" cy="1066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497675" y="4267200"/>
            <a:ext cx="2362200" cy="1066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flipH="1">
            <a:off x="5257800" y="1676400"/>
            <a:ext cx="2362200" cy="1066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/>
          <p:cNvGrpSpPr/>
          <p:nvPr/>
        </p:nvGrpSpPr>
        <p:grpSpPr>
          <a:xfrm flipH="1">
            <a:off x="7620000" y="1981198"/>
            <a:ext cx="1371600" cy="2819400"/>
            <a:chOff x="228600" y="2277760"/>
            <a:chExt cx="1371600" cy="2446638"/>
          </a:xfrm>
        </p:grpSpPr>
        <p:sp>
          <p:nvSpPr>
            <p:cNvPr id="50" name="右矢印 49"/>
            <p:cNvSpPr/>
            <p:nvPr/>
          </p:nvSpPr>
          <p:spPr>
            <a:xfrm>
              <a:off x="762000" y="3276600"/>
              <a:ext cx="838200" cy="4572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1" name="グループ化 31"/>
            <p:cNvGrpSpPr/>
            <p:nvPr/>
          </p:nvGrpSpPr>
          <p:grpSpPr>
            <a:xfrm>
              <a:off x="228600" y="2277760"/>
              <a:ext cx="1371600" cy="2446638"/>
              <a:chOff x="4876800" y="2957382"/>
              <a:chExt cx="1371600" cy="2224216"/>
            </a:xfrm>
          </p:grpSpPr>
          <p:sp>
            <p:nvSpPr>
              <p:cNvPr id="52" name="曲折矢印 51"/>
              <p:cNvSpPr/>
              <p:nvPr/>
            </p:nvSpPr>
            <p:spPr>
              <a:xfrm>
                <a:off x="5257800" y="2957382"/>
                <a:ext cx="990600" cy="1081216"/>
              </a:xfrm>
              <a:prstGeom prst="ben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曲折矢印 52"/>
              <p:cNvSpPr/>
              <p:nvPr/>
            </p:nvSpPr>
            <p:spPr>
              <a:xfrm flipV="1">
                <a:off x="5257800" y="4038598"/>
                <a:ext cx="990600" cy="1143000"/>
              </a:xfrm>
              <a:prstGeom prst="ben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4876800" y="3810000"/>
                <a:ext cx="914400" cy="533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Equal</a:t>
                </a:r>
                <a:endParaRPr kumimoji="1" lang="ja-JP" altLang="en-US" dirty="0"/>
              </a:p>
            </p:txBody>
          </p:sp>
        </p:grpSp>
      </p:grpSp>
      <p:sp>
        <p:nvSpPr>
          <p:cNvPr id="55" name="正方形/長方形 54"/>
          <p:cNvSpPr/>
          <p:nvPr/>
        </p:nvSpPr>
        <p:spPr>
          <a:xfrm flipH="1">
            <a:off x="5257800" y="2819400"/>
            <a:ext cx="2362200" cy="1066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flipH="1">
            <a:off x="5257800" y="4267200"/>
            <a:ext cx="2362200" cy="1066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38200" y="56388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If no model is changed by users, no model should be changed by the synchronization.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3700549" y="3707668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sync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図形 43"/>
          <p:cNvCxnSpPr>
            <a:stCxn id="86" idx="3"/>
          </p:cNvCxnSpPr>
          <p:nvPr/>
        </p:nvCxnSpPr>
        <p:spPr>
          <a:xfrm>
            <a:off x="3707475" y="2362480"/>
            <a:ext cx="728749" cy="134518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図形 45"/>
          <p:cNvCxnSpPr>
            <a:stCxn id="80" idx="1"/>
            <a:endCxn id="43" idx="0"/>
          </p:cNvCxnSpPr>
          <p:nvPr/>
        </p:nvCxnSpPr>
        <p:spPr>
          <a:xfrm rot="10800000" flipV="1">
            <a:off x="4538750" y="2362480"/>
            <a:ext cx="823387" cy="134518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56"/>
          <p:cNvCxnSpPr>
            <a:stCxn id="18" idx="1"/>
            <a:endCxn id="43" idx="7"/>
          </p:cNvCxnSpPr>
          <p:nvPr/>
        </p:nvCxnSpPr>
        <p:spPr>
          <a:xfrm rot="10800000" flipV="1">
            <a:off x="5131446" y="3505484"/>
            <a:ext cx="230690" cy="29524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図形 57"/>
          <p:cNvCxnSpPr>
            <a:stCxn id="7" idx="3"/>
          </p:cNvCxnSpPr>
          <p:nvPr/>
        </p:nvCxnSpPr>
        <p:spPr>
          <a:xfrm>
            <a:off x="3735081" y="3505480"/>
            <a:ext cx="108446" cy="2952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図形 58"/>
          <p:cNvCxnSpPr>
            <a:stCxn id="43" idx="4"/>
            <a:endCxn id="109" idx="3"/>
          </p:cNvCxnSpPr>
          <p:nvPr/>
        </p:nvCxnSpPr>
        <p:spPr>
          <a:xfrm rot="5400000">
            <a:off x="3831835" y="4246366"/>
            <a:ext cx="610160" cy="80366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図形 59"/>
          <p:cNvCxnSpPr>
            <a:stCxn id="43" idx="4"/>
            <a:endCxn id="103" idx="1"/>
          </p:cNvCxnSpPr>
          <p:nvPr/>
        </p:nvCxnSpPr>
        <p:spPr>
          <a:xfrm rot="16200000" flipH="1">
            <a:off x="4645362" y="4236506"/>
            <a:ext cx="610160" cy="82338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5" grpId="0" animBg="1"/>
      <p:bldP spid="47" grpId="0" animBg="1"/>
      <p:bldP spid="48" grpId="0" animBg="1"/>
      <p:bldP spid="55" grpId="0" animBg="1"/>
      <p:bldP spid="56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Properties of Synchronizing Parallel Updates: Preservation</a:t>
            </a:r>
            <a:endParaRPr kumimoji="1" lang="ja-JP" alt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65830" y="3047999"/>
            <a:ext cx="2133600" cy="914401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66936" y="3048003"/>
            <a:ext cx="2133600" cy="914401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</p:grp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38224" y="19050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86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666936" y="1905000"/>
            <a:ext cx="2133600" cy="914400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065830" y="44958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109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666936" y="4495800"/>
            <a:ext cx="2133600" cy="914400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Book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 flipH="1">
            <a:off x="5638800" y="4495800"/>
            <a:ext cx="2133600" cy="1295400"/>
            <a:chOff x="6400800" y="1981200"/>
            <a:chExt cx="2286000" cy="4267200"/>
          </a:xfrm>
        </p:grpSpPr>
        <p:cxnSp>
          <p:nvCxnSpPr>
            <p:cNvPr id="51" name="直線コネクタ 50"/>
            <p:cNvCxnSpPr/>
            <p:nvPr/>
          </p:nvCxnSpPr>
          <p:spPr>
            <a:xfrm rot="16200000" flipH="1">
              <a:off x="5524500" y="3086100"/>
              <a:ext cx="4267200" cy="205740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rot="5400000">
              <a:off x="5410200" y="3048000"/>
              <a:ext cx="4038600" cy="205740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正方形/長方形 29"/>
          <p:cNvSpPr/>
          <p:nvPr/>
        </p:nvSpPr>
        <p:spPr>
          <a:xfrm>
            <a:off x="6553200" y="3429000"/>
            <a:ext cx="1143000" cy="228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858000" y="4876800"/>
            <a:ext cx="533400" cy="228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曲折矢印 34"/>
          <p:cNvSpPr/>
          <p:nvPr/>
        </p:nvSpPr>
        <p:spPr>
          <a:xfrm rot="16200000" flipH="1" flipV="1">
            <a:off x="7673657" y="3375344"/>
            <a:ext cx="990599" cy="945514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5672136" y="4495800"/>
            <a:ext cx="2133600" cy="914400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</p:grpSp>
      <p:sp>
        <p:nvSpPr>
          <p:cNvPr id="33" name="曲折矢印 32"/>
          <p:cNvSpPr/>
          <p:nvPr/>
        </p:nvSpPr>
        <p:spPr>
          <a:xfrm flipH="1" flipV="1">
            <a:off x="7620000" y="4114800"/>
            <a:ext cx="914400" cy="1066800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 flipH="1">
            <a:off x="7772400" y="3962400"/>
            <a:ext cx="1066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Preserve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553200" y="4876800"/>
            <a:ext cx="1066800" cy="228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066800" y="4800600"/>
            <a:ext cx="2133600" cy="609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ja-JP" dirty="0">
                <a:ea typeface="宋体" charset="-122"/>
              </a:rPr>
              <a:t>name = </a:t>
            </a:r>
            <a:r>
              <a:rPr kumimoji="0" lang="en-US" altLang="ja-JP" dirty="0" smtClean="0">
                <a:solidFill>
                  <a:srgbClr val="FF0000"/>
                </a:solidFill>
                <a:ea typeface="宋体" charset="-122"/>
              </a:rPr>
              <a:t>Publication</a:t>
            </a:r>
            <a:endParaRPr kumimoji="0" lang="en-US" altLang="ja-JP" dirty="0">
              <a:solidFill>
                <a:srgbClr val="FF0000"/>
              </a:solidFill>
              <a:ea typeface="宋体" charset="-122"/>
            </a:endParaRPr>
          </a:p>
          <a:p>
            <a:pPr algn="ctr"/>
            <a:r>
              <a:rPr kumimoji="0" lang="en-US" altLang="ja-JP" dirty="0" smtClean="0">
                <a:ea typeface="宋体" charset="-122"/>
              </a:rPr>
              <a:t>persistent= true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66800" y="5722203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The output model should preserve the user update.</a:t>
            </a:r>
            <a:endParaRPr kumimoji="1" lang="ja-JP" altLang="en-US" sz="2400" dirty="0"/>
          </a:p>
        </p:txBody>
      </p:sp>
      <p:sp>
        <p:nvSpPr>
          <p:cNvPr id="41" name="円/楕円 40"/>
          <p:cNvSpPr/>
          <p:nvPr/>
        </p:nvSpPr>
        <p:spPr>
          <a:xfrm>
            <a:off x="3624348" y="3935987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sync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図形 41"/>
          <p:cNvCxnSpPr>
            <a:stCxn id="86" idx="3"/>
            <a:endCxn id="41" idx="0"/>
          </p:cNvCxnSpPr>
          <p:nvPr/>
        </p:nvCxnSpPr>
        <p:spPr>
          <a:xfrm>
            <a:off x="3171824" y="2514880"/>
            <a:ext cx="1290724" cy="142110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図形 42"/>
          <p:cNvCxnSpPr>
            <a:stCxn id="80" idx="1"/>
            <a:endCxn id="41" idx="0"/>
          </p:cNvCxnSpPr>
          <p:nvPr/>
        </p:nvCxnSpPr>
        <p:spPr>
          <a:xfrm rot="10800000" flipV="1">
            <a:off x="4462548" y="2514879"/>
            <a:ext cx="1204388" cy="142110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図形 43"/>
          <p:cNvCxnSpPr>
            <a:stCxn id="18" idx="1"/>
            <a:endCxn id="41" idx="7"/>
          </p:cNvCxnSpPr>
          <p:nvPr/>
        </p:nvCxnSpPr>
        <p:spPr>
          <a:xfrm rot="10800000" flipV="1">
            <a:off x="5055246" y="3657883"/>
            <a:ext cx="611691" cy="37116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図形 45"/>
          <p:cNvCxnSpPr>
            <a:stCxn id="7" idx="3"/>
            <a:endCxn id="41" idx="1"/>
          </p:cNvCxnSpPr>
          <p:nvPr/>
        </p:nvCxnSpPr>
        <p:spPr>
          <a:xfrm>
            <a:off x="3199430" y="3657880"/>
            <a:ext cx="670421" cy="37116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図形 46"/>
          <p:cNvCxnSpPr>
            <a:stCxn id="41" idx="4"/>
            <a:endCxn id="40" idx="3"/>
          </p:cNvCxnSpPr>
          <p:nvPr/>
        </p:nvCxnSpPr>
        <p:spPr>
          <a:xfrm rot="5400000">
            <a:off x="3564633" y="4207206"/>
            <a:ext cx="533682" cy="12621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図形 49"/>
          <p:cNvCxnSpPr>
            <a:stCxn id="41" idx="4"/>
            <a:endCxn id="38" idx="1"/>
          </p:cNvCxnSpPr>
          <p:nvPr/>
        </p:nvCxnSpPr>
        <p:spPr>
          <a:xfrm rot="16200000" flipH="1">
            <a:off x="4800222" y="4233765"/>
            <a:ext cx="534241" cy="120958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5" grpId="0" animBg="1"/>
      <p:bldP spid="33" grpId="0" animBg="1"/>
      <p:bldP spid="34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How to Define Update Preservation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Different updates may lead to the same result</a:t>
            </a:r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Need to specify what updates we consider</a:t>
            </a:r>
          </a:p>
          <a:p>
            <a:r>
              <a:rPr lang="en-US" altLang="ja-JP" dirty="0" smtClean="0"/>
              <a:t>Need to specify how to relate models to the updates</a:t>
            </a:r>
            <a:endParaRPr kumimoji="1" lang="ja-JP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76400" y="3657599"/>
            <a:ext cx="2133600" cy="914401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Volume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648794" y="25146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sp>
        <p:nvSpPr>
          <p:cNvPr id="10" name="下矢印 9"/>
          <p:cNvSpPr/>
          <p:nvPr/>
        </p:nvSpPr>
        <p:spPr>
          <a:xfrm>
            <a:off x="2867994" y="3124200"/>
            <a:ext cx="299816" cy="9144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63194" y="3352800"/>
            <a:ext cx="9094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rename</a:t>
            </a:r>
            <a:endParaRPr kumimoji="1" lang="ja-JP" altLang="en-US" dirty="0"/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5198468" y="3657599"/>
            <a:ext cx="2133600" cy="914401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Volume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5170862" y="25146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7086600" y="2890486"/>
            <a:ext cx="778868" cy="838200"/>
            <a:chOff x="2895600" y="3541224"/>
            <a:chExt cx="778868" cy="838200"/>
          </a:xfrm>
        </p:grpSpPr>
        <p:sp>
          <p:nvSpPr>
            <p:cNvPr id="19" name="曲折矢印 18"/>
            <p:cNvSpPr/>
            <p:nvPr/>
          </p:nvSpPr>
          <p:spPr>
            <a:xfrm rot="5400000">
              <a:off x="2864510" y="3617424"/>
              <a:ext cx="838200" cy="685800"/>
            </a:xfrm>
            <a:prstGeom prst="ben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895600" y="3897868"/>
              <a:ext cx="778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delete</a:t>
              </a:r>
              <a:endParaRPr kumimoji="1" lang="ja-JP" altLang="en-US" dirty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4876800" y="3500086"/>
            <a:ext cx="795655" cy="505264"/>
            <a:chOff x="3657599" y="3352800"/>
            <a:chExt cx="795655" cy="505264"/>
          </a:xfrm>
        </p:grpSpPr>
        <p:sp>
          <p:nvSpPr>
            <p:cNvPr id="22" name="曲折矢印 21"/>
            <p:cNvSpPr/>
            <p:nvPr/>
          </p:nvSpPr>
          <p:spPr>
            <a:xfrm rot="10800000" flipH="1">
              <a:off x="3657599" y="3352800"/>
              <a:ext cx="795655" cy="499268"/>
            </a:xfrm>
            <a:prstGeom prst="bentArrow">
              <a:avLst>
                <a:gd name="adj1" fmla="val 39088"/>
                <a:gd name="adj2" fmla="val 34862"/>
                <a:gd name="adj3" fmla="val 36271"/>
                <a:gd name="adj4" fmla="val 4375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697928" y="3488732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insert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/>
              <a:t>Update Representation and Difference</a:t>
            </a:r>
            <a:endParaRPr kumimoji="1" lang="ja-JP" altLang="en-US" sz="4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Model Update Representation [</a:t>
            </a:r>
            <a:r>
              <a:rPr lang="en-US" altLang="ja-JP" dirty="0" smtClean="0"/>
              <a:t>Cicchetti08]</a:t>
            </a:r>
          </a:p>
          <a:p>
            <a:pPr lvl="1"/>
            <a:r>
              <a:rPr kumimoji="1" lang="en-US" altLang="ja-JP" dirty="0" smtClean="0"/>
              <a:t>A space of updates</a:t>
            </a:r>
          </a:p>
          <a:p>
            <a:pPr lvl="1"/>
            <a:r>
              <a:rPr lang="en-US" altLang="ja-JP" dirty="0" smtClean="0"/>
              <a:t>An operation to test whether two updates conflict</a:t>
            </a:r>
          </a:p>
          <a:p>
            <a:pPr lvl="1"/>
            <a:r>
              <a:rPr lang="en-US" altLang="ja-JP" dirty="0" smtClean="0"/>
              <a:t>An operation </a:t>
            </a:r>
            <a:r>
              <a:rPr lang="en-US" altLang="ja-JP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compose </a:t>
            </a:r>
            <a:r>
              <a:rPr lang="en-US" altLang="ja-JP" dirty="0" smtClean="0"/>
              <a:t>to compose two non-conflicting updates on the same model</a:t>
            </a:r>
            <a:endParaRPr kumimoji="1" lang="en-US" altLang="ja-JP" dirty="0" smtClean="0"/>
          </a:p>
          <a:p>
            <a:r>
              <a:rPr kumimoji="1" lang="en-US" altLang="ja-JP" dirty="0" smtClean="0"/>
              <a:t>Model Difference </a:t>
            </a:r>
            <a:r>
              <a:rPr lang="en-US" altLang="ja-JP" dirty="0" smtClean="0"/>
              <a:t>[Alanen03,Abi06]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An operation </a:t>
            </a:r>
            <a:r>
              <a:rPr lang="en-US" altLang="ja-JP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diff</a:t>
            </a:r>
            <a:r>
              <a:rPr lang="en-US" altLang="ja-JP" dirty="0" smtClean="0"/>
              <a:t>  to find update by comparing two models</a:t>
            </a:r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Defining Update Preservation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kumimoji="1" lang="en-US" altLang="ja-JP" dirty="0" smtClean="0"/>
              <a:t>We say that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dirty="0" smtClean="0"/>
              <a:t> preserves th</a:t>
            </a:r>
            <a:r>
              <a:rPr lang="en-US" altLang="ja-JP" dirty="0" smtClean="0"/>
              <a:t>e update from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3500" i="1" baseline="-16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dirty="0" smtClean="0"/>
              <a:t> to 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3500" i="1" baseline="-16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iff</a:t>
            </a:r>
            <a:r>
              <a:rPr lang="en-US" altLang="ja-JP" dirty="0" smtClean="0"/>
              <a:t> exists an update </a:t>
            </a:r>
            <a:r>
              <a:rPr lang="el-GR" altLang="ja-JP" i="1" dirty="0" smtClean="0">
                <a:latin typeface="Times New Roman"/>
                <a:cs typeface="Times New Roman"/>
              </a:rPr>
              <a:t>δ</a:t>
            </a:r>
            <a:r>
              <a:rPr lang="en-US" altLang="ja-JP" dirty="0" smtClean="0"/>
              <a:t> where</a:t>
            </a:r>
          </a:p>
          <a:p>
            <a:pPr lvl="1"/>
            <a:r>
              <a:rPr lang="el-GR" altLang="ja-JP" i="1" dirty="0" smtClean="0">
                <a:latin typeface="Times New Roman"/>
                <a:cs typeface="Times New Roman"/>
              </a:rPr>
              <a:t>δ</a:t>
            </a:r>
            <a:r>
              <a:rPr kumimoji="1" lang="en-US" altLang="ja-JP" dirty="0" smtClean="0"/>
              <a:t> and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diff(m</a:t>
            </a:r>
            <a:r>
              <a:rPr lang="en-US" altLang="ja-JP" i="1" baseline="-16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i="1" baseline="-16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i="1" baseline="-1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dirty="0" smtClean="0"/>
              <a:t>do not conflict</a:t>
            </a:r>
          </a:p>
          <a:p>
            <a:pPr lvl="1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compose(</a:t>
            </a:r>
            <a:r>
              <a:rPr lang="el-GR" altLang="ja-JP" i="1" dirty="0" smtClean="0">
                <a:latin typeface="Times New Roman"/>
                <a:cs typeface="Times New Roman"/>
              </a:rPr>
              <a:t>δ</a:t>
            </a:r>
            <a:r>
              <a:rPr lang="en-US" altLang="ja-JP" i="1" dirty="0" smtClean="0">
                <a:latin typeface="Times New Roman"/>
                <a:cs typeface="Times New Roman"/>
              </a:rPr>
              <a:t>,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diff(m</a:t>
            </a:r>
            <a:r>
              <a:rPr lang="en-US" altLang="ja-JP" i="1" baseline="-16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i="1" baseline="-16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))(m</a:t>
            </a:r>
            <a:r>
              <a:rPr lang="en-US" altLang="ja-JP" sz="3200" i="1" baseline="-16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)=m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38800" y="3200399"/>
            <a:ext cx="2133600" cy="914401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Volume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611194" y="20574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sp>
        <p:nvSpPr>
          <p:cNvPr id="10" name="下矢印 9"/>
          <p:cNvSpPr/>
          <p:nvPr/>
        </p:nvSpPr>
        <p:spPr>
          <a:xfrm>
            <a:off x="6830394" y="2667000"/>
            <a:ext cx="299816" cy="9144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25594" y="2895600"/>
            <a:ext cx="9094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rename</a:t>
            </a:r>
            <a:endParaRPr kumimoji="1" lang="ja-JP" altLang="en-US" dirty="0"/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5638800" y="4343400"/>
            <a:ext cx="2133600" cy="914401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Volume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false</a:t>
              </a:r>
              <a:endParaRPr kumimoji="0"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15" name="下矢印 14"/>
          <p:cNvSpPr/>
          <p:nvPr/>
        </p:nvSpPr>
        <p:spPr>
          <a:xfrm>
            <a:off x="7091584" y="4038600"/>
            <a:ext cx="299816" cy="9144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24600" y="4267200"/>
            <a:ext cx="18419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change persistent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077200" y="419100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i="1" dirty="0" smtClean="0">
                <a:latin typeface="Times New Roman"/>
                <a:cs typeface="Times New Roman"/>
              </a:rPr>
              <a:t>δ</a:t>
            </a:r>
            <a:endParaRPr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7399268" y="2895600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diff(m</a:t>
            </a:r>
            <a:r>
              <a:rPr lang="en-US" altLang="ja-JP" sz="2400" i="1" baseline="-16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i="1" baseline="-16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400" i="1" baseline="-16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ja-JP" altLang="en-US" sz="2400" dirty="0"/>
          </a:p>
        </p:txBody>
      </p:sp>
      <p:sp>
        <p:nvSpPr>
          <p:cNvPr id="20" name="正方形/長方形 19"/>
          <p:cNvSpPr/>
          <p:nvPr/>
        </p:nvSpPr>
        <p:spPr>
          <a:xfrm>
            <a:off x="8203116" y="44913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8159091" y="2286000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800" i="1" baseline="-16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ja-JP" altLang="en-US" sz="2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8153400" y="3305890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800" i="1" baseline="-16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How to Synchronize Parallel Update</a:t>
            </a:r>
            <a:endParaRPr kumimoji="1" lang="ja-JP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362200" y="1829359"/>
            <a:ext cx="990600" cy="45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 cmpd="dbl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  <a:cs typeface="Times New Roman" pitchFamily="18" charset="0"/>
              </a:rPr>
              <a:t>m</a:t>
            </a:r>
            <a:endParaRPr kumimoji="0" lang="en-US" altLang="zh-CN" sz="2000" i="1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324600" y="1829359"/>
            <a:ext cx="990600" cy="456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dbl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</a:rPr>
              <a:t>n</a:t>
            </a:r>
            <a:endParaRPr kumimoji="0" lang="en-US" altLang="zh-CN" sz="2000" i="1" dirty="0">
              <a:ea typeface="宋体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362200" y="2667000"/>
            <a:ext cx="990600" cy="45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 cmpd="dbl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  <a:cs typeface="Times New Roman" pitchFamily="18" charset="0"/>
              </a:rPr>
              <a:t>m’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324600" y="2667000"/>
            <a:ext cx="990600" cy="456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dbl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</a:rPr>
              <a:t>n’</a:t>
            </a:r>
            <a:endParaRPr kumimoji="0" lang="en-US" altLang="zh-CN" sz="2000" i="1" dirty="0">
              <a:ea typeface="宋体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362200" y="3962959"/>
            <a:ext cx="990600" cy="45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err="1" smtClean="0">
                <a:ea typeface="宋体" charset="-122"/>
              </a:rPr>
              <a:t>temp_m</a:t>
            </a:r>
            <a:endParaRPr kumimoji="0" lang="en-US" altLang="zh-CN" sz="2000" i="1" dirty="0">
              <a:ea typeface="宋体" charset="-122"/>
            </a:endParaRPr>
          </a:p>
        </p:txBody>
      </p:sp>
      <p:cxnSp>
        <p:nvCxnSpPr>
          <p:cNvPr id="26" name="図形 60"/>
          <p:cNvCxnSpPr>
            <a:stCxn id="19" idx="1"/>
            <a:endCxn id="40" idx="6"/>
          </p:cNvCxnSpPr>
          <p:nvPr/>
        </p:nvCxnSpPr>
        <p:spPr>
          <a:xfrm rot="10800000" flipV="1">
            <a:off x="5638800" y="2895320"/>
            <a:ext cx="685800" cy="6731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図形 26"/>
          <p:cNvCxnSpPr>
            <a:stCxn id="10" idx="3"/>
            <a:endCxn id="40" idx="0"/>
          </p:cNvCxnSpPr>
          <p:nvPr/>
        </p:nvCxnSpPr>
        <p:spPr>
          <a:xfrm>
            <a:off x="3352800" y="2057680"/>
            <a:ext cx="1447800" cy="11930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図形 64"/>
          <p:cNvCxnSpPr>
            <a:stCxn id="40" idx="2"/>
            <a:endCxn id="22" idx="3"/>
          </p:cNvCxnSpPr>
          <p:nvPr/>
        </p:nvCxnSpPr>
        <p:spPr>
          <a:xfrm rot="10800000" flipV="1">
            <a:off x="3352800" y="3568474"/>
            <a:ext cx="609600" cy="6228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152400" y="4419600"/>
            <a:ext cx="1447800" cy="609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merge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図形 29"/>
          <p:cNvCxnSpPr>
            <a:stCxn id="10" idx="1"/>
            <a:endCxn id="29" idx="0"/>
          </p:cNvCxnSpPr>
          <p:nvPr/>
        </p:nvCxnSpPr>
        <p:spPr>
          <a:xfrm rot="10800000" flipV="1">
            <a:off x="876300" y="2057680"/>
            <a:ext cx="1485900" cy="23619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図形 30"/>
          <p:cNvCxnSpPr>
            <a:stCxn id="16" idx="1"/>
            <a:endCxn id="29" idx="0"/>
          </p:cNvCxnSpPr>
          <p:nvPr/>
        </p:nvCxnSpPr>
        <p:spPr>
          <a:xfrm rot="10800000" flipV="1">
            <a:off x="876300" y="2895320"/>
            <a:ext cx="1485900" cy="15242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図形 31"/>
          <p:cNvCxnSpPr>
            <a:stCxn id="22" idx="1"/>
            <a:endCxn id="29" idx="0"/>
          </p:cNvCxnSpPr>
          <p:nvPr/>
        </p:nvCxnSpPr>
        <p:spPr>
          <a:xfrm rot="10800000" flipV="1">
            <a:off x="876300" y="4191280"/>
            <a:ext cx="1485900" cy="2283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2362200" y="5334559"/>
            <a:ext cx="990600" cy="45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</a:rPr>
              <a:t>m’’</a:t>
            </a:r>
            <a:endParaRPr kumimoji="0" lang="en-US" altLang="zh-CN" sz="2000" i="1" dirty="0">
              <a:ea typeface="宋体" charset="-122"/>
            </a:endParaRPr>
          </a:p>
        </p:txBody>
      </p:sp>
      <p:cxnSp>
        <p:nvCxnSpPr>
          <p:cNvPr id="36" name="図形 35"/>
          <p:cNvCxnSpPr>
            <a:stCxn id="29" idx="4"/>
            <a:endCxn id="35" idx="1"/>
          </p:cNvCxnSpPr>
          <p:nvPr/>
        </p:nvCxnSpPr>
        <p:spPr>
          <a:xfrm rot="16200000" flipH="1">
            <a:off x="1352410" y="4553090"/>
            <a:ext cx="533680" cy="14859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図形 99"/>
          <p:cNvCxnSpPr>
            <a:stCxn id="35" idx="3"/>
            <a:endCxn id="25" idx="2"/>
          </p:cNvCxnSpPr>
          <p:nvPr/>
        </p:nvCxnSpPr>
        <p:spPr>
          <a:xfrm flipV="1">
            <a:off x="3352800" y="5042126"/>
            <a:ext cx="609600" cy="5207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/>
          <p:cNvCxnSpPr>
            <a:stCxn id="25" idx="6"/>
            <a:endCxn id="59" idx="1"/>
          </p:cNvCxnSpPr>
          <p:nvPr/>
        </p:nvCxnSpPr>
        <p:spPr>
          <a:xfrm>
            <a:off x="5638800" y="5042126"/>
            <a:ext cx="685800" cy="4439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図形 104"/>
          <p:cNvCxnSpPr>
            <a:stCxn id="19" idx="2"/>
            <a:endCxn id="25" idx="0"/>
          </p:cNvCxnSpPr>
          <p:nvPr/>
        </p:nvCxnSpPr>
        <p:spPr>
          <a:xfrm rot="5400000">
            <a:off x="5009871" y="2914370"/>
            <a:ext cx="1600759" cy="2019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324600" y="5257800"/>
            <a:ext cx="990600" cy="456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</a:rPr>
              <a:t>n’’</a:t>
            </a:r>
            <a:endParaRPr kumimoji="0" lang="en-US" altLang="zh-CN" sz="2000" i="1" dirty="0">
              <a:ea typeface="宋体" charset="-122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371600" y="6019800"/>
            <a:ext cx="655673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i="1" dirty="0" smtClean="0">
                <a:latin typeface="Times New Roman" pitchFamily="18" charset="0"/>
                <a:cs typeface="Times New Roman" pitchFamily="18" charset="0"/>
              </a:rPr>
              <a:t>merge(m, m</a:t>
            </a:r>
            <a:r>
              <a:rPr lang="en-US" altLang="ja-JP" sz="2000" i="1" dirty="0" smtClean="0">
                <a:cs typeface="Times New Roman" pitchFamily="18" charset="0"/>
              </a:rPr>
              <a:t>’</a:t>
            </a:r>
            <a:r>
              <a:rPr lang="en-US" altLang="ja-JP" sz="2000" i="1" dirty="0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altLang="ja-JP" sz="2000" i="1" dirty="0" smtClean="0">
                <a:cs typeface="Times New Roman" pitchFamily="18" charset="0"/>
              </a:rPr>
              <a:t>’’</a:t>
            </a:r>
            <a:r>
              <a:rPr lang="en-US" altLang="ja-JP" sz="2000" i="1" dirty="0" smtClean="0">
                <a:latin typeface="Times New Roman" pitchFamily="18" charset="0"/>
                <a:cs typeface="Times New Roman" pitchFamily="18" charset="0"/>
              </a:rPr>
              <a:t>) = compose(diff(m, m</a:t>
            </a:r>
            <a:r>
              <a:rPr lang="en-US" altLang="ja-JP" sz="2000" i="1" dirty="0" smtClean="0">
                <a:cs typeface="Times New Roman" pitchFamily="18" charset="0"/>
              </a:rPr>
              <a:t>’</a:t>
            </a:r>
            <a:r>
              <a:rPr lang="en-US" altLang="ja-JP" sz="2000" i="1" dirty="0" smtClean="0">
                <a:latin typeface="Times New Roman" pitchFamily="18" charset="0"/>
                <a:cs typeface="Times New Roman" pitchFamily="18" charset="0"/>
              </a:rPr>
              <a:t>), diff(m,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temp_m</a:t>
            </a:r>
            <a:r>
              <a:rPr lang="en-US" altLang="ja-JP" sz="2000" i="1" dirty="0" smtClean="0">
                <a:latin typeface="Times New Roman" pitchFamily="18" charset="0"/>
                <a:cs typeface="Times New Roman" pitchFamily="18" charset="0"/>
              </a:rPr>
              <a:t>))(m)</a:t>
            </a:r>
          </a:p>
          <a:p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reports an error when </a:t>
            </a:r>
            <a:r>
              <a:rPr lang="en-US" altLang="ja-JP" sz="2000" i="1" dirty="0" smtClean="0">
                <a:latin typeface="Times New Roman" pitchFamily="18" charset="0"/>
                <a:cs typeface="Times New Roman" pitchFamily="18" charset="0"/>
              </a:rPr>
              <a:t>diff(m, m’)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ja-JP" sz="2000" i="1" dirty="0" smtClean="0">
                <a:latin typeface="Times New Roman" pitchFamily="18" charset="0"/>
                <a:cs typeface="Times New Roman" pitchFamily="18" charset="0"/>
              </a:rPr>
              <a:t>diff(m, </a:t>
            </a:r>
            <a:r>
              <a:rPr lang="en-US" altLang="ja-JP" sz="2000" i="1" dirty="0" err="1" smtClean="0">
                <a:latin typeface="Times New Roman" pitchFamily="18" charset="0"/>
                <a:cs typeface="Times New Roman" pitchFamily="18" charset="0"/>
              </a:rPr>
              <a:t>temp_m</a:t>
            </a:r>
            <a:r>
              <a:rPr lang="en-US" altLang="ja-JP" sz="20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conflict</a:t>
            </a:r>
            <a:endParaRPr kumimoji="1" lang="ja-JP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3962400" y="4724400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forward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402975" y="4918162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3962400" y="3250748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backward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rot="10800000">
            <a:off x="4267200" y="3403148"/>
            <a:ext cx="990600" cy="1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5" grpId="0" animBg="1"/>
      <p:bldP spid="59" grpId="0" animBg="1"/>
      <p:bldP spid="75" grpId="0" animBg="1"/>
      <p:bldP spid="25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Violating Preservation</a:t>
            </a:r>
            <a:endParaRPr kumimoji="1" lang="ja-JP" altLang="en-US" dirty="0"/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1752600" y="15240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6324600" y="1524000"/>
            <a:ext cx="2133600" cy="914400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41" name="Group 3"/>
          <p:cNvGrpSpPr>
            <a:grpSpLocks/>
          </p:cNvGrpSpPr>
          <p:nvPr/>
        </p:nvGrpSpPr>
        <p:grpSpPr bwMode="auto">
          <a:xfrm>
            <a:off x="1752600" y="25146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false</a:t>
              </a:r>
              <a:endParaRPr kumimoji="0"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6324600" y="2514600"/>
            <a:ext cx="2133600" cy="914400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err="1" smtClean="0">
                  <a:solidFill>
                    <a:srgbClr val="FF0000"/>
                  </a:solidFill>
                  <a:ea typeface="宋体" charset="-122"/>
                </a:rPr>
                <a:t>xiong</a:t>
              </a:r>
              <a:endParaRPr kumimoji="0"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752600" y="38862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cxnSp>
        <p:nvCxnSpPr>
          <p:cNvPr id="61" name="図形 60"/>
          <p:cNvCxnSpPr>
            <a:endCxn id="35" idx="7"/>
          </p:cNvCxnSpPr>
          <p:nvPr/>
        </p:nvCxnSpPr>
        <p:spPr>
          <a:xfrm rot="10800000" flipV="1">
            <a:off x="5774298" y="3124478"/>
            <a:ext cx="550303" cy="29552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図形 61"/>
          <p:cNvCxnSpPr>
            <a:endCxn id="35" idx="0"/>
          </p:cNvCxnSpPr>
          <p:nvPr/>
        </p:nvCxnSpPr>
        <p:spPr>
          <a:xfrm>
            <a:off x="3886200" y="2133880"/>
            <a:ext cx="1295400" cy="11930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図形 64"/>
          <p:cNvCxnSpPr>
            <a:stCxn id="35" idx="3"/>
          </p:cNvCxnSpPr>
          <p:nvPr/>
        </p:nvCxnSpPr>
        <p:spPr>
          <a:xfrm rot="5400000">
            <a:off x="3924182" y="3831359"/>
            <a:ext cx="626740" cy="70270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152400" y="4876800"/>
            <a:ext cx="1447800" cy="609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merge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図形 77"/>
          <p:cNvCxnSpPr>
            <a:stCxn id="12" idx="1"/>
            <a:endCxn id="77" idx="0"/>
          </p:cNvCxnSpPr>
          <p:nvPr/>
        </p:nvCxnSpPr>
        <p:spPr>
          <a:xfrm rot="10800000" flipV="1">
            <a:off x="876300" y="2133880"/>
            <a:ext cx="876300" cy="27429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図形 81"/>
          <p:cNvCxnSpPr>
            <a:stCxn id="43" idx="1"/>
            <a:endCxn id="77" idx="0"/>
          </p:cNvCxnSpPr>
          <p:nvPr/>
        </p:nvCxnSpPr>
        <p:spPr>
          <a:xfrm rot="10800000" flipV="1">
            <a:off x="876300" y="3124480"/>
            <a:ext cx="876300" cy="17523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図形 84"/>
          <p:cNvCxnSpPr>
            <a:stCxn id="49" idx="1"/>
            <a:endCxn id="77" idx="0"/>
          </p:cNvCxnSpPr>
          <p:nvPr/>
        </p:nvCxnSpPr>
        <p:spPr>
          <a:xfrm rot="10800000" flipV="1">
            <a:off x="876300" y="4496080"/>
            <a:ext cx="876300" cy="3807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3"/>
          <p:cNvGrpSpPr>
            <a:grpSpLocks/>
          </p:cNvGrpSpPr>
          <p:nvPr/>
        </p:nvGrpSpPr>
        <p:grpSpPr bwMode="auto">
          <a:xfrm>
            <a:off x="1752600" y="55626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91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false</a:t>
              </a:r>
              <a:endParaRPr kumimoji="0"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cxnSp>
        <p:nvCxnSpPr>
          <p:cNvPr id="93" name="図形 92"/>
          <p:cNvCxnSpPr>
            <a:stCxn id="77" idx="4"/>
            <a:endCxn id="91" idx="1"/>
          </p:cNvCxnSpPr>
          <p:nvPr/>
        </p:nvCxnSpPr>
        <p:spPr>
          <a:xfrm rot="16200000" flipH="1">
            <a:off x="971410" y="5391290"/>
            <a:ext cx="686080" cy="876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6553200" y="5791200"/>
            <a:ext cx="1717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no element!</a:t>
            </a:r>
            <a:endParaRPr kumimoji="1" lang="ja-JP" altLang="en-US" sz="2400" dirty="0"/>
          </a:p>
        </p:txBody>
      </p:sp>
      <p:cxnSp>
        <p:nvCxnSpPr>
          <p:cNvPr id="100" name="図形 99"/>
          <p:cNvCxnSpPr>
            <a:endCxn id="37" idx="3"/>
          </p:cNvCxnSpPr>
          <p:nvPr/>
        </p:nvCxnSpPr>
        <p:spPr>
          <a:xfrm flipV="1">
            <a:off x="3886200" y="5621940"/>
            <a:ext cx="702703" cy="5505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線コネクタ 102"/>
          <p:cNvCxnSpPr>
            <a:stCxn id="37" idx="5"/>
            <a:endCxn id="98" idx="1"/>
          </p:cNvCxnSpPr>
          <p:nvPr/>
        </p:nvCxnSpPr>
        <p:spPr>
          <a:xfrm rot="16200000" flipH="1">
            <a:off x="5963702" y="5432534"/>
            <a:ext cx="400093" cy="77890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図形 104"/>
          <p:cNvCxnSpPr>
            <a:endCxn id="37" idx="7"/>
          </p:cNvCxnSpPr>
          <p:nvPr/>
        </p:nvCxnSpPr>
        <p:spPr>
          <a:xfrm rot="5400000">
            <a:off x="5711045" y="3492252"/>
            <a:ext cx="1743609" cy="16171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4343400" y="3326948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backward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 rot="10800000">
            <a:off x="4648200" y="3479348"/>
            <a:ext cx="990600" cy="1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4343400" y="5079548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forward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783975" y="527331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Synchronization Algorithm</a:t>
            </a:r>
            <a:endParaRPr kumimoji="1" lang="ja-JP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362200" y="1829359"/>
            <a:ext cx="990600" cy="45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 cmpd="dbl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  <a:cs typeface="Times New Roman" pitchFamily="18" charset="0"/>
              </a:rPr>
              <a:t>m</a:t>
            </a:r>
            <a:endParaRPr kumimoji="0" lang="en-US" altLang="zh-CN" sz="2000" i="1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324600" y="1829359"/>
            <a:ext cx="990600" cy="456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dbl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</a:rPr>
              <a:t>n</a:t>
            </a:r>
            <a:endParaRPr kumimoji="0" lang="en-US" altLang="zh-CN" sz="2000" i="1" dirty="0">
              <a:ea typeface="宋体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362200" y="2819959"/>
            <a:ext cx="990600" cy="45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 cmpd="dbl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  <a:cs typeface="Times New Roman" pitchFamily="18" charset="0"/>
              </a:rPr>
              <a:t>m’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324600" y="2819959"/>
            <a:ext cx="990600" cy="456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dbl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</a:rPr>
              <a:t>n’</a:t>
            </a:r>
            <a:endParaRPr kumimoji="0" lang="en-US" altLang="zh-CN" sz="2000" i="1" dirty="0">
              <a:ea typeface="宋体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362200" y="4191559"/>
            <a:ext cx="990600" cy="45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err="1" smtClean="0">
                <a:ea typeface="宋体" charset="-122"/>
              </a:rPr>
              <a:t>temp_m</a:t>
            </a:r>
            <a:endParaRPr kumimoji="0" lang="en-US" altLang="zh-CN" sz="2000" i="1" dirty="0">
              <a:ea typeface="宋体" charset="-122"/>
            </a:endParaRPr>
          </a:p>
        </p:txBody>
      </p:sp>
      <p:cxnSp>
        <p:nvCxnSpPr>
          <p:cNvPr id="26" name="図形 60"/>
          <p:cNvCxnSpPr>
            <a:stCxn id="19" idx="1"/>
            <a:endCxn id="38" idx="7"/>
          </p:cNvCxnSpPr>
          <p:nvPr/>
        </p:nvCxnSpPr>
        <p:spPr>
          <a:xfrm rot="10800000" flipV="1">
            <a:off x="5393298" y="3048280"/>
            <a:ext cx="931303" cy="3717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図形 26"/>
          <p:cNvCxnSpPr>
            <a:stCxn id="10" idx="3"/>
            <a:endCxn id="38" idx="0"/>
          </p:cNvCxnSpPr>
          <p:nvPr/>
        </p:nvCxnSpPr>
        <p:spPr>
          <a:xfrm>
            <a:off x="3352800" y="2057680"/>
            <a:ext cx="1447800" cy="12692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図形 64"/>
          <p:cNvCxnSpPr>
            <a:stCxn id="38" idx="2"/>
            <a:endCxn id="22" idx="3"/>
          </p:cNvCxnSpPr>
          <p:nvPr/>
        </p:nvCxnSpPr>
        <p:spPr>
          <a:xfrm rot="10800000" flipV="1">
            <a:off x="3352800" y="3644674"/>
            <a:ext cx="609600" cy="7752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152400" y="4876800"/>
            <a:ext cx="1447800" cy="609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merge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図形 29"/>
          <p:cNvCxnSpPr>
            <a:stCxn id="10" idx="1"/>
            <a:endCxn id="29" idx="0"/>
          </p:cNvCxnSpPr>
          <p:nvPr/>
        </p:nvCxnSpPr>
        <p:spPr>
          <a:xfrm rot="10800000" flipV="1">
            <a:off x="876300" y="2057680"/>
            <a:ext cx="1485900" cy="28191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図形 30"/>
          <p:cNvCxnSpPr>
            <a:stCxn id="16" idx="1"/>
            <a:endCxn id="29" idx="0"/>
          </p:cNvCxnSpPr>
          <p:nvPr/>
        </p:nvCxnSpPr>
        <p:spPr>
          <a:xfrm rot="10800000" flipV="1">
            <a:off x="876300" y="3048280"/>
            <a:ext cx="1485900" cy="18285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図形 31"/>
          <p:cNvCxnSpPr>
            <a:stCxn id="22" idx="1"/>
            <a:endCxn id="29" idx="0"/>
          </p:cNvCxnSpPr>
          <p:nvPr/>
        </p:nvCxnSpPr>
        <p:spPr>
          <a:xfrm rot="10800000" flipV="1">
            <a:off x="876300" y="4419880"/>
            <a:ext cx="1485900" cy="4569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2362200" y="5867959"/>
            <a:ext cx="990600" cy="45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</a:rPr>
              <a:t>m’’</a:t>
            </a:r>
            <a:endParaRPr kumimoji="0" lang="en-US" altLang="zh-CN" sz="2000" i="1" dirty="0">
              <a:ea typeface="宋体" charset="-122"/>
            </a:endParaRPr>
          </a:p>
        </p:txBody>
      </p:sp>
      <p:cxnSp>
        <p:nvCxnSpPr>
          <p:cNvPr id="36" name="図形 35"/>
          <p:cNvCxnSpPr>
            <a:stCxn id="29" idx="4"/>
            <a:endCxn id="35" idx="1"/>
          </p:cNvCxnSpPr>
          <p:nvPr/>
        </p:nvCxnSpPr>
        <p:spPr>
          <a:xfrm rot="16200000" flipH="1">
            <a:off x="1314310" y="5048390"/>
            <a:ext cx="609880" cy="14859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図形 99"/>
          <p:cNvCxnSpPr>
            <a:stCxn id="35" idx="3"/>
            <a:endCxn id="49" idx="3"/>
          </p:cNvCxnSpPr>
          <p:nvPr/>
        </p:nvCxnSpPr>
        <p:spPr>
          <a:xfrm flipV="1">
            <a:off x="3352800" y="5621940"/>
            <a:ext cx="855103" cy="4743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/>
          <p:cNvCxnSpPr>
            <a:stCxn id="49" idx="5"/>
            <a:endCxn id="59" idx="1"/>
          </p:cNvCxnSpPr>
          <p:nvPr/>
        </p:nvCxnSpPr>
        <p:spPr>
          <a:xfrm rot="16200000" flipH="1">
            <a:off x="5660158" y="5355078"/>
            <a:ext cx="397581" cy="93130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図形 104"/>
          <p:cNvCxnSpPr>
            <a:stCxn id="19" idx="2"/>
            <a:endCxn id="49" idx="0"/>
          </p:cNvCxnSpPr>
          <p:nvPr/>
        </p:nvCxnSpPr>
        <p:spPr>
          <a:xfrm rot="5400000">
            <a:off x="4908776" y="3168424"/>
            <a:ext cx="1802948" cy="2019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324600" y="5791200"/>
            <a:ext cx="990600" cy="456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2000" i="1" dirty="0" smtClean="0">
                <a:ea typeface="宋体" charset="-122"/>
              </a:rPr>
              <a:t>n’’</a:t>
            </a:r>
            <a:endParaRPr kumimoji="0" lang="en-US" altLang="zh-CN" sz="2000" i="1" dirty="0">
              <a:ea typeface="宋体" charset="-122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7181853" y="4724400"/>
            <a:ext cx="1809747" cy="7619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i="1" dirty="0" smtClean="0"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preservation</a:t>
            </a:r>
            <a:endParaRPr kumimoji="1" lang="ja-JP" alt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図形 104"/>
          <p:cNvCxnSpPr>
            <a:stCxn id="19" idx="3"/>
            <a:endCxn id="33" idx="0"/>
          </p:cNvCxnSpPr>
          <p:nvPr/>
        </p:nvCxnSpPr>
        <p:spPr>
          <a:xfrm>
            <a:off x="7315200" y="3048280"/>
            <a:ext cx="771527" cy="16761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図形 104"/>
          <p:cNvCxnSpPr>
            <a:stCxn id="13" idx="3"/>
            <a:endCxn id="33" idx="0"/>
          </p:cNvCxnSpPr>
          <p:nvPr/>
        </p:nvCxnSpPr>
        <p:spPr>
          <a:xfrm>
            <a:off x="7315200" y="2057680"/>
            <a:ext cx="771527" cy="26667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図形 104"/>
          <p:cNvCxnSpPr>
            <a:stCxn id="59" idx="3"/>
            <a:endCxn id="33" idx="4"/>
          </p:cNvCxnSpPr>
          <p:nvPr/>
        </p:nvCxnSpPr>
        <p:spPr>
          <a:xfrm flipV="1">
            <a:off x="7315200" y="5486399"/>
            <a:ext cx="771527" cy="53312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/楕円 37"/>
          <p:cNvSpPr/>
          <p:nvPr/>
        </p:nvSpPr>
        <p:spPr>
          <a:xfrm>
            <a:off x="3962400" y="3326948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backward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rot="10800000">
            <a:off x="4267200" y="3479348"/>
            <a:ext cx="990600" cy="1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3962400" y="5079548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forward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4402975" y="527331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5334000" y="2514600"/>
            <a:ext cx="2590800" cy="2438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Relation between Properties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Bidirectional transformation properties [Stevens07] lead to synchronization properties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43600" y="2602468"/>
            <a:ext cx="13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Synchronizer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57400" y="5181600"/>
            <a:ext cx="129413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Correctness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28800" y="5638800"/>
            <a:ext cx="167340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Hippocraticness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19800" y="5193268"/>
            <a:ext cx="129529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Consistency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25940" y="5650468"/>
            <a:ext cx="9368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Stability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9800" y="6107668"/>
            <a:ext cx="136608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Preservation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4343400" y="3733800"/>
            <a:ext cx="609600" cy="609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スライド番号プレースホル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FDDE-9052-45D8-93C1-F3DAD5DD2CBD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886200" y="5334000"/>
            <a:ext cx="1600200" cy="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886200" y="5791200"/>
            <a:ext cx="1600200" cy="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905000" y="3174548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forward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345575" y="336831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5791200" y="3200400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forward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6231775" y="3394162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1905000" y="4088948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backward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rot="10800000">
            <a:off x="2209800" y="4241348"/>
            <a:ext cx="990600" cy="1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5791200" y="4038600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backward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rot="10800000">
            <a:off x="6096000" y="4191000"/>
            <a:ext cx="990600" cy="1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Background: Bidirectional Transformation</a:t>
            </a:r>
            <a:endParaRPr kumimoji="1" lang="ja-JP" altLang="en-US" dirty="0"/>
          </a:p>
        </p:txBody>
      </p:sp>
      <p:sp>
        <p:nvSpPr>
          <p:cNvPr id="30" name="コンテンツ プレースホルダ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Bidirectional transformation maintains the consistency between two models</a:t>
            </a:r>
            <a:endParaRPr kumimoji="1" lang="ja-JP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90600" y="2971800"/>
            <a:ext cx="1981200" cy="865188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5715000" y="3402012"/>
            <a:ext cx="1981200" cy="865188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</p:grpSp>
      <p:sp>
        <p:nvSpPr>
          <p:cNvPr id="29" name="左右矢印 28"/>
          <p:cNvSpPr/>
          <p:nvPr/>
        </p:nvSpPr>
        <p:spPr>
          <a:xfrm>
            <a:off x="3581400" y="3962400"/>
            <a:ext cx="1524000" cy="6858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Group 3"/>
          <p:cNvGrpSpPr>
            <a:grpSpLocks/>
          </p:cNvGrpSpPr>
          <p:nvPr/>
        </p:nvGrpSpPr>
        <p:grpSpPr bwMode="auto">
          <a:xfrm>
            <a:off x="990600" y="4087812"/>
            <a:ext cx="1981200" cy="865188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Person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33" name="Group 3"/>
          <p:cNvGrpSpPr>
            <a:grpSpLocks/>
          </p:cNvGrpSpPr>
          <p:nvPr/>
        </p:nvGrpSpPr>
        <p:grpSpPr bwMode="auto">
          <a:xfrm>
            <a:off x="990600" y="5230812"/>
            <a:ext cx="1981200" cy="865188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Purchase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false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5715000" y="4697412"/>
            <a:ext cx="1981200" cy="865188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Person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err="1" smtClean="0">
                  <a:ea typeface="宋体" charset="-122"/>
                </a:rPr>
                <a:t>xiong</a:t>
              </a:r>
              <a:endParaRPr kumimoji="0" lang="en-US" altLang="zh-CN" dirty="0"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 Case Study: Runtime Management Framework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81200" y="5029200"/>
            <a:ext cx="5334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Running System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981200" y="1600200"/>
            <a:ext cx="5334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High-Level Interface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981200" y="2971800"/>
            <a:ext cx="53340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3124200" y="2928850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Synchronizer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左右矢印 7"/>
          <p:cNvSpPr/>
          <p:nvPr/>
        </p:nvSpPr>
        <p:spPr>
          <a:xfrm rot="5400000">
            <a:off x="4267200" y="2286000"/>
            <a:ext cx="685800" cy="685800"/>
          </a:xfrm>
          <a:prstGeom prst="leftRightArrow">
            <a:avLst>
              <a:gd name="adj1" fmla="val 50000"/>
              <a:gd name="adj2" fmla="val 306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右矢印 8"/>
          <p:cNvSpPr/>
          <p:nvPr/>
        </p:nvSpPr>
        <p:spPr>
          <a:xfrm rot="5400000">
            <a:off x="4267200" y="4343400"/>
            <a:ext cx="685800" cy="685800"/>
          </a:xfrm>
          <a:prstGeom prst="leftRightArrow">
            <a:avLst>
              <a:gd name="adj1" fmla="val 50000"/>
              <a:gd name="adj2" fmla="val 306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209800" y="3352800"/>
            <a:ext cx="19812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QVT Program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343400" y="3352800"/>
            <a:ext cx="2667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Beanbag-based Update Representation and Difference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172200" y="1752600"/>
            <a:ext cx="9144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81496" y="6183868"/>
            <a:ext cx="682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Available </a:t>
            </a:r>
            <a:r>
              <a:rPr lang="en-US" altLang="zh-CN" dirty="0" smtClean="0"/>
              <a:t>at: http://sei.pku.edu.cn/~songhui06/tool-case/rsa/case.html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The requirement of synchronizing parallel updates can be defined through </a:t>
            </a:r>
            <a:r>
              <a:rPr kumimoji="1" lang="en-US" altLang="ja-JP" dirty="0" smtClean="0">
                <a:solidFill>
                  <a:schemeClr val="tx2"/>
                </a:solidFill>
              </a:rPr>
              <a:t>three properties</a:t>
            </a:r>
          </a:p>
          <a:p>
            <a:pPr lvl="1"/>
            <a:r>
              <a:rPr kumimoji="1" lang="en-US" altLang="ja-JP" dirty="0" smtClean="0"/>
              <a:t>Consistency</a:t>
            </a:r>
          </a:p>
          <a:p>
            <a:pPr lvl="1"/>
            <a:r>
              <a:rPr lang="en-US" altLang="ja-JP" dirty="0" smtClean="0"/>
              <a:t>Stability</a:t>
            </a:r>
          </a:p>
          <a:p>
            <a:pPr lvl="1"/>
            <a:r>
              <a:rPr kumimoji="1" lang="en-US" altLang="ja-JP" dirty="0" smtClean="0"/>
              <a:t>Preservation</a:t>
            </a:r>
          </a:p>
          <a:p>
            <a:r>
              <a:rPr lang="en-US" altLang="ja-JP" dirty="0" smtClean="0"/>
              <a:t>Using existing bidirectional transformations and update representation / model difference approaches, we can </a:t>
            </a:r>
            <a:r>
              <a:rPr lang="en-US" altLang="ja-JP" dirty="0" smtClean="0">
                <a:solidFill>
                  <a:schemeClr val="tx2"/>
                </a:solidFill>
              </a:rPr>
              <a:t>construct a synchronizer satisfying the three properties</a:t>
            </a:r>
          </a:p>
          <a:p>
            <a:r>
              <a:rPr kumimoji="1" lang="en-US" altLang="ja-JP" dirty="0" smtClean="0">
                <a:solidFill>
                  <a:schemeClr val="tx2"/>
                </a:solidFill>
              </a:rPr>
              <a:t>A case study</a:t>
            </a:r>
            <a:r>
              <a:rPr kumimoji="1" lang="en-US" altLang="ja-JP" dirty="0" smtClean="0"/>
              <a:t> shows the feasibility of the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Forward Transformation</a:t>
            </a:r>
            <a:endParaRPr kumimoji="1" lang="ja-JP" altLang="en-US" dirty="0"/>
          </a:p>
        </p:txBody>
      </p:sp>
      <p:grpSp>
        <p:nvGrpSpPr>
          <p:cNvPr id="3" name="グループ化 5"/>
          <p:cNvGrpSpPr/>
          <p:nvPr/>
        </p:nvGrpSpPr>
        <p:grpSpPr>
          <a:xfrm>
            <a:off x="1973049" y="2269350"/>
            <a:ext cx="1836951" cy="778650"/>
            <a:chOff x="1363449" y="2040750"/>
            <a:chExt cx="1836951" cy="77865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363449" y="2040750"/>
              <a:ext cx="1836951" cy="2600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363449" y="2300776"/>
              <a:ext cx="1836951" cy="518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6" name="グループ化 8"/>
          <p:cNvGrpSpPr/>
          <p:nvPr/>
        </p:nvGrpSpPr>
        <p:grpSpPr>
          <a:xfrm>
            <a:off x="4800600" y="4195979"/>
            <a:ext cx="2229048" cy="757021"/>
            <a:chOff x="3504521" y="1524000"/>
            <a:chExt cx="1695648" cy="757021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04521" y="1524000"/>
              <a:ext cx="1695648" cy="252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504521" y="1776803"/>
              <a:ext cx="1695648" cy="5042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err="1" smtClean="0">
                  <a:ea typeface="宋体" charset="-122"/>
                </a:rPr>
                <a:t>xiong</a:t>
              </a:r>
              <a:endParaRPr kumimoji="0" lang="en-US" altLang="zh-CN" dirty="0">
                <a:ea typeface="宋体" charset="-122"/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066800" y="5791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 forward transformation updates the target model accordin</a:t>
            </a:r>
            <a:r>
              <a:rPr lang="en-US" altLang="ja-JP" sz="2400" dirty="0" smtClean="0"/>
              <a:t>g to the </a:t>
            </a:r>
            <a:r>
              <a:rPr lang="en-US" altLang="zh-CN" sz="2400" dirty="0" smtClean="0"/>
              <a:t>updated </a:t>
            </a:r>
            <a:r>
              <a:rPr lang="en-US" altLang="ja-JP" sz="2400" dirty="0" smtClean="0"/>
              <a:t>source</a:t>
            </a:r>
            <a:endParaRPr kumimoji="1" lang="ja-JP" altLang="en-US" sz="2400" dirty="0"/>
          </a:p>
        </p:txBody>
      </p:sp>
      <p:grpSp>
        <p:nvGrpSpPr>
          <p:cNvPr id="16" name="グループ化 8"/>
          <p:cNvGrpSpPr/>
          <p:nvPr/>
        </p:nvGrpSpPr>
        <p:grpSpPr>
          <a:xfrm>
            <a:off x="4800600" y="2286000"/>
            <a:ext cx="2229048" cy="757021"/>
            <a:chOff x="3504521" y="1524000"/>
            <a:chExt cx="1695648" cy="757021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3504521" y="1524000"/>
              <a:ext cx="1695648" cy="252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504521" y="1776803"/>
              <a:ext cx="1695648" cy="5042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err="1" smtClean="0">
                  <a:ea typeface="宋体" charset="-122"/>
                </a:rPr>
                <a:t>xiong</a:t>
              </a:r>
              <a:endParaRPr kumimoji="0" lang="en-US" altLang="zh-CN" dirty="0">
                <a:ea typeface="宋体" charset="-122"/>
              </a:endParaRPr>
            </a:p>
          </p:txBody>
        </p:sp>
      </p:grpSp>
      <p:sp>
        <p:nvSpPr>
          <p:cNvPr id="20" name="円/楕円 19"/>
          <p:cNvSpPr/>
          <p:nvPr/>
        </p:nvSpPr>
        <p:spPr>
          <a:xfrm>
            <a:off x="3505200" y="3352800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forward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945775" y="3546562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図形 23"/>
          <p:cNvCxnSpPr>
            <a:stCxn id="5" idx="3"/>
            <a:endCxn id="20" idx="0"/>
          </p:cNvCxnSpPr>
          <p:nvPr/>
        </p:nvCxnSpPr>
        <p:spPr>
          <a:xfrm>
            <a:off x="3810000" y="2788688"/>
            <a:ext cx="533400" cy="56411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図形 25"/>
          <p:cNvCxnSpPr>
            <a:stCxn id="18" idx="1"/>
            <a:endCxn id="20" idx="0"/>
          </p:cNvCxnSpPr>
          <p:nvPr/>
        </p:nvCxnSpPr>
        <p:spPr>
          <a:xfrm rot="10800000" flipV="1">
            <a:off x="4343400" y="2790912"/>
            <a:ext cx="457200" cy="56188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図形 27"/>
          <p:cNvCxnSpPr>
            <a:stCxn id="20" idx="4"/>
            <a:endCxn id="8" idx="1"/>
          </p:cNvCxnSpPr>
          <p:nvPr/>
        </p:nvCxnSpPr>
        <p:spPr>
          <a:xfrm rot="16200000" flipH="1">
            <a:off x="4215681" y="4115971"/>
            <a:ext cx="712639" cy="4572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Backward Transformation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820649" y="2193150"/>
            <a:ext cx="1836951" cy="778650"/>
            <a:chOff x="1363449" y="2040750"/>
            <a:chExt cx="1836951" cy="77865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363449" y="2040750"/>
              <a:ext cx="1836951" cy="2600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363449" y="2300776"/>
              <a:ext cx="1836951" cy="518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5257800" y="2214779"/>
            <a:ext cx="2229048" cy="757021"/>
            <a:chOff x="3504521" y="1524000"/>
            <a:chExt cx="1695648" cy="757021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04521" y="1524000"/>
              <a:ext cx="1695648" cy="252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504521" y="1776803"/>
              <a:ext cx="1695648" cy="5042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err="1" smtClean="0">
                  <a:ea typeface="宋体" charset="-122"/>
                </a:rPr>
                <a:t>xiong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1896849" y="4191000"/>
            <a:ext cx="1836951" cy="778650"/>
            <a:chOff x="1363449" y="2040750"/>
            <a:chExt cx="1836951" cy="778650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363449" y="2040750"/>
              <a:ext cx="1836951" cy="2600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363449" y="2300776"/>
              <a:ext cx="1836951" cy="518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066801" y="5791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 backward transformation updates the source model accordin</a:t>
            </a:r>
            <a:r>
              <a:rPr lang="en-US" altLang="ja-JP" sz="2400" dirty="0" smtClean="0"/>
              <a:t>g to the updated target</a:t>
            </a:r>
            <a:endParaRPr kumimoji="1" lang="ja-JP" altLang="en-US" sz="2400" dirty="0"/>
          </a:p>
        </p:txBody>
      </p:sp>
      <p:sp>
        <p:nvSpPr>
          <p:cNvPr id="17" name="円/楕円 16"/>
          <p:cNvSpPr/>
          <p:nvPr/>
        </p:nvSpPr>
        <p:spPr>
          <a:xfrm>
            <a:off x="3581400" y="3276600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backward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rot="10800000">
            <a:off x="3886200" y="3429000"/>
            <a:ext cx="990600" cy="1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図形 22"/>
          <p:cNvCxnSpPr>
            <a:stCxn id="8" idx="1"/>
            <a:endCxn id="17" idx="0"/>
          </p:cNvCxnSpPr>
          <p:nvPr/>
        </p:nvCxnSpPr>
        <p:spPr>
          <a:xfrm rot="10800000" flipV="1">
            <a:off x="4419600" y="2719690"/>
            <a:ext cx="838200" cy="55690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図形 24"/>
          <p:cNvCxnSpPr>
            <a:stCxn id="5" idx="3"/>
            <a:endCxn id="17" idx="0"/>
          </p:cNvCxnSpPr>
          <p:nvPr/>
        </p:nvCxnSpPr>
        <p:spPr>
          <a:xfrm>
            <a:off x="3657600" y="2712488"/>
            <a:ext cx="762000" cy="56411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図形 26"/>
          <p:cNvCxnSpPr>
            <a:stCxn id="17" idx="4"/>
            <a:endCxn id="14" idx="3"/>
          </p:cNvCxnSpPr>
          <p:nvPr/>
        </p:nvCxnSpPr>
        <p:spPr>
          <a:xfrm rot="5400000">
            <a:off x="3677557" y="3968295"/>
            <a:ext cx="798286" cy="6858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Bidirectional Languages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438400" y="1371600"/>
            <a:ext cx="4038600" cy="327660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kumimoji="1" lang="en-US" altLang="ja-JP" dirty="0" smtClean="0"/>
              <a:t>relation </a:t>
            </a:r>
            <a:r>
              <a:rPr kumimoji="1" lang="en-US" altLang="ja-JP" dirty="0" err="1" smtClean="0"/>
              <a:t>ClassAnd</a:t>
            </a:r>
            <a:r>
              <a:rPr lang="en-US" altLang="ja-JP" dirty="0" err="1" smtClean="0"/>
              <a:t>Table</a:t>
            </a:r>
            <a:r>
              <a:rPr lang="en-US" altLang="ja-JP" dirty="0" smtClean="0"/>
              <a:t> {</a:t>
            </a:r>
          </a:p>
          <a:p>
            <a:pPr>
              <a:buNone/>
            </a:pPr>
            <a:r>
              <a:rPr lang="en-US" altLang="ja-JP" dirty="0" smtClean="0"/>
              <a:t>String name;</a:t>
            </a:r>
          </a:p>
          <a:p>
            <a:pPr>
              <a:buNone/>
            </a:pPr>
            <a:r>
              <a:rPr lang="en-US" altLang="ja-JP" dirty="0" smtClean="0"/>
              <a:t>enforce domain </a:t>
            </a:r>
            <a:r>
              <a:rPr lang="en-US" altLang="ja-JP" dirty="0" err="1" smtClean="0"/>
              <a:t>uml</a:t>
            </a:r>
            <a:r>
              <a:rPr lang="en-US" altLang="ja-JP" dirty="0" smtClean="0"/>
              <a:t> c:Class{</a:t>
            </a:r>
          </a:p>
          <a:p>
            <a:pPr lvl="1">
              <a:buNone/>
            </a:pPr>
            <a:r>
              <a:rPr lang="en-US" altLang="ja-JP" dirty="0" smtClean="0"/>
              <a:t>name=name;</a:t>
            </a:r>
          </a:p>
          <a:p>
            <a:pPr lvl="1">
              <a:buNone/>
            </a:pPr>
            <a:r>
              <a:rPr lang="en-US" altLang="ja-JP" dirty="0" smtClean="0"/>
              <a:t>persistent=true;</a:t>
            </a:r>
          </a:p>
          <a:p>
            <a:pPr>
              <a:buNone/>
            </a:pPr>
            <a:r>
              <a:rPr lang="en-US" altLang="ja-JP" dirty="0" smtClean="0"/>
              <a:t>}</a:t>
            </a:r>
          </a:p>
          <a:p>
            <a:pPr>
              <a:buNone/>
            </a:pPr>
            <a:r>
              <a:rPr lang="en-US" altLang="ja-JP" dirty="0" smtClean="0"/>
              <a:t>enforce domain </a:t>
            </a:r>
            <a:r>
              <a:rPr lang="en-US" altLang="ja-JP" dirty="0" err="1" smtClean="0"/>
              <a:t>dbms</a:t>
            </a:r>
            <a:r>
              <a:rPr lang="en-US" altLang="ja-JP" dirty="0" smtClean="0"/>
              <a:t> t:Table{</a:t>
            </a:r>
          </a:p>
          <a:p>
            <a:pPr>
              <a:buNone/>
            </a:pPr>
            <a:r>
              <a:rPr lang="en-US" altLang="ja-JP" dirty="0" smtClean="0"/>
              <a:t>	name=name;</a:t>
            </a:r>
          </a:p>
          <a:p>
            <a:pPr>
              <a:buNone/>
            </a:pPr>
            <a:r>
              <a:rPr lang="en-US" altLang="ja-JP" dirty="0" smtClean="0"/>
              <a:t>	owner=“admin”;</a:t>
            </a:r>
          </a:p>
          <a:p>
            <a:pPr>
              <a:buNone/>
            </a:pPr>
            <a:r>
              <a:rPr lang="en-US" altLang="ja-JP" dirty="0" smtClean="0"/>
              <a:t>}</a:t>
            </a:r>
          </a:p>
        </p:txBody>
      </p:sp>
      <p:sp>
        <p:nvSpPr>
          <p:cNvPr id="7" name="右矢印 6"/>
          <p:cNvSpPr/>
          <p:nvPr/>
        </p:nvSpPr>
        <p:spPr>
          <a:xfrm rot="2256133">
            <a:off x="5985012" y="4826431"/>
            <a:ext cx="1091742" cy="7571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8001155">
            <a:off x="2009153" y="4902631"/>
            <a:ext cx="1091742" cy="7571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4800" y="2743200"/>
            <a:ext cx="209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 QVT Program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867400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Forward Transformation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91615" y="5879068"/>
            <a:ext cx="25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Backward Transformation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Parallel Updates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Both models may be updated before any transformation can be applied</a:t>
            </a:r>
          </a:p>
          <a:p>
            <a:r>
              <a:rPr kumimoji="1" lang="en-US" altLang="ja-JP" dirty="0" smtClean="0"/>
              <a:t>Can we handle this using bidirectional transformation?</a:t>
            </a:r>
            <a:endParaRPr kumimoji="1" lang="ja-JP" altLang="en-US" dirty="0"/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1066800" y="3276600"/>
            <a:ext cx="1981200" cy="865188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5791200" y="3706812"/>
            <a:ext cx="1981200" cy="865188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Song</a:t>
              </a:r>
              <a:endParaRPr kumimoji="0"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50" name="左右矢印 49"/>
          <p:cNvSpPr/>
          <p:nvPr/>
        </p:nvSpPr>
        <p:spPr>
          <a:xfrm>
            <a:off x="3657600" y="4267200"/>
            <a:ext cx="1524000" cy="6858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Group 3"/>
          <p:cNvGrpSpPr>
            <a:grpSpLocks/>
          </p:cNvGrpSpPr>
          <p:nvPr/>
        </p:nvGrpSpPr>
        <p:grpSpPr bwMode="auto">
          <a:xfrm>
            <a:off x="1066800" y="4392612"/>
            <a:ext cx="1981200" cy="865188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Person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54" name="Group 3"/>
          <p:cNvGrpSpPr>
            <a:grpSpLocks/>
          </p:cNvGrpSpPr>
          <p:nvPr/>
        </p:nvGrpSpPr>
        <p:grpSpPr bwMode="auto">
          <a:xfrm>
            <a:off x="1066800" y="5535612"/>
            <a:ext cx="1981200" cy="865188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Purchase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false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57" name="Group 3"/>
          <p:cNvGrpSpPr>
            <a:grpSpLocks/>
          </p:cNvGrpSpPr>
          <p:nvPr/>
        </p:nvGrpSpPr>
        <p:grpSpPr bwMode="auto">
          <a:xfrm>
            <a:off x="5791200" y="5002212"/>
            <a:ext cx="1981200" cy="865188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User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err="1" smtClean="0">
                  <a:ea typeface="宋体" charset="-122"/>
                </a:rPr>
                <a:t>xiong</a:t>
              </a:r>
              <a:endParaRPr kumimoji="0" lang="en-US" altLang="zh-CN" dirty="0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Parallel Updates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Parallel updates may conflict</a:t>
            </a:r>
            <a:endParaRPr kumimoji="1" lang="ja-JP" altLang="en-US" dirty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990600" y="2971800"/>
            <a:ext cx="1981200" cy="865188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5715000" y="3402012"/>
            <a:ext cx="1981200" cy="865188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Volume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</p:grpSp>
      <p:sp>
        <p:nvSpPr>
          <p:cNvPr id="32" name="左右矢印 31"/>
          <p:cNvSpPr/>
          <p:nvPr/>
        </p:nvSpPr>
        <p:spPr>
          <a:xfrm>
            <a:off x="3581400" y="3962400"/>
            <a:ext cx="1524000" cy="6858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Group 3"/>
          <p:cNvGrpSpPr>
            <a:grpSpLocks/>
          </p:cNvGrpSpPr>
          <p:nvPr/>
        </p:nvGrpSpPr>
        <p:grpSpPr bwMode="auto">
          <a:xfrm>
            <a:off x="990600" y="4087812"/>
            <a:ext cx="1981200" cy="865188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Person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990600" y="5230812"/>
            <a:ext cx="1981200" cy="865188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Purchase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false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39" name="Group 3"/>
          <p:cNvGrpSpPr>
            <a:grpSpLocks/>
          </p:cNvGrpSpPr>
          <p:nvPr/>
        </p:nvGrpSpPr>
        <p:grpSpPr bwMode="auto">
          <a:xfrm>
            <a:off x="5715000" y="4697412"/>
            <a:ext cx="1981200" cy="865188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Person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err="1" smtClean="0">
                  <a:ea typeface="宋体" charset="-122"/>
                </a:rPr>
                <a:t>xiong</a:t>
              </a:r>
              <a:endParaRPr kumimoji="0" lang="en-US" altLang="zh-CN" dirty="0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How to Synchronize Parallel Updates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this talk, I will introduce </a:t>
            </a:r>
          </a:p>
          <a:p>
            <a:pPr lvl="1"/>
            <a:r>
              <a:rPr lang="en-US" altLang="ja-JP" dirty="0" smtClean="0"/>
              <a:t>formal requirements of synchronizing parallel updates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an approach that synchronizes parallel updates </a:t>
            </a:r>
            <a:r>
              <a:rPr lang="en-US" altLang="ja-JP" dirty="0" smtClean="0"/>
              <a:t>using bidirectional transformation</a:t>
            </a:r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with the help of model update representation and model difference approaches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Synchronizing Parallel Updates</a:t>
            </a:r>
            <a:endParaRPr kumimoji="1" lang="ja-JP" alt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362200" y="2895599"/>
            <a:ext cx="2133600" cy="914401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solidFill>
                  <a:srgbClr val="FF0000"/>
                </a:solidFill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324600" y="2895603"/>
            <a:ext cx="2133600" cy="914401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err="1" smtClean="0">
                  <a:solidFill>
                    <a:srgbClr val="FF0000"/>
                  </a:solidFill>
                  <a:ea typeface="宋体" charset="-122"/>
                </a:rPr>
                <a:t>xiong</a:t>
              </a:r>
              <a:endParaRPr kumimoji="0"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334594" y="17526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86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6324600" y="1752600"/>
            <a:ext cx="2133600" cy="914400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ea typeface="宋体" charset="-122"/>
                </a:rPr>
                <a:t>Book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admin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286000" y="4876800"/>
            <a:ext cx="2133600" cy="914400"/>
            <a:chOff x="930" y="1842"/>
            <a:chExt cx="1769" cy="5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Class</a:t>
              </a:r>
              <a:endParaRPr kumimoji="0" lang="en-US" altLang="zh-CN" b="1" dirty="0"/>
            </a:p>
          </p:txBody>
        </p:sp>
        <p:sp>
          <p:nvSpPr>
            <p:cNvPr id="109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persistent= true</a:t>
              </a:r>
              <a:endParaRPr kumimoji="0" lang="en-US" altLang="zh-CN" dirty="0">
                <a:ea typeface="宋体" charset="-122"/>
              </a:endParaRP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6324600" y="4876800"/>
            <a:ext cx="2133600" cy="914400"/>
            <a:chOff x="930" y="1842"/>
            <a:chExt cx="1769" cy="5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1769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b="1" dirty="0" smtClean="0"/>
                <a:t>Table</a:t>
              </a:r>
              <a:endParaRPr kumimoji="0" lang="en-US" altLang="zh-CN" b="1" dirty="0"/>
            </a:p>
          </p:txBody>
        </p:sp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930" y="2024"/>
              <a:ext cx="1769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ja-JP" dirty="0">
                  <a:ea typeface="宋体" charset="-122"/>
                </a:rPr>
                <a:t>name = </a:t>
              </a:r>
              <a:r>
                <a:rPr kumimoji="0" lang="en-US" altLang="ja-JP" dirty="0" smtClean="0">
                  <a:solidFill>
                    <a:srgbClr val="FF0000"/>
                  </a:solidFill>
                  <a:ea typeface="宋体" charset="-122"/>
                </a:rPr>
                <a:t>Publication</a:t>
              </a:r>
              <a:endParaRPr kumimoji="0" lang="en-US" altLang="ja-JP" dirty="0">
                <a:ea typeface="宋体" charset="-122"/>
              </a:endParaRPr>
            </a:p>
            <a:p>
              <a:pPr algn="ctr"/>
              <a:r>
                <a:rPr kumimoji="0" lang="en-US" altLang="ja-JP" dirty="0" smtClean="0">
                  <a:ea typeface="宋体" charset="-122"/>
                </a:rPr>
                <a:t>owner= </a:t>
              </a:r>
              <a:r>
                <a:rPr kumimoji="0" lang="en-US" altLang="ja-JP" dirty="0" err="1" smtClean="0">
                  <a:solidFill>
                    <a:srgbClr val="FF0000"/>
                  </a:solidFill>
                  <a:ea typeface="宋体" charset="-122"/>
                </a:rPr>
                <a:t>xiong</a:t>
              </a:r>
              <a:endParaRPr kumimoji="0"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609600" y="1905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Original </a:t>
            </a:r>
          </a:p>
          <a:p>
            <a:r>
              <a:rPr lang="en-US" altLang="ja-JP" dirty="0" smtClean="0"/>
              <a:t>Models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9600" y="3011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Updated</a:t>
            </a:r>
          </a:p>
          <a:p>
            <a:r>
              <a:rPr lang="en-US" altLang="ja-JP" dirty="0" smtClean="0"/>
              <a:t>Models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9600" y="49924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Synchronized</a:t>
            </a:r>
          </a:p>
          <a:p>
            <a:r>
              <a:rPr lang="en-US" altLang="ja-JP" dirty="0" smtClean="0"/>
              <a:t>Models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4572000" y="3936548"/>
            <a:ext cx="1676400" cy="6354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sync</a:t>
            </a:r>
            <a:endParaRPr kumimoji="1" lang="ja-JP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図形 29"/>
          <p:cNvCxnSpPr>
            <a:stCxn id="86" idx="3"/>
            <a:endCxn id="28" idx="0"/>
          </p:cNvCxnSpPr>
          <p:nvPr/>
        </p:nvCxnSpPr>
        <p:spPr>
          <a:xfrm>
            <a:off x="4468194" y="2362480"/>
            <a:ext cx="942006" cy="157406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図形 30"/>
          <p:cNvCxnSpPr>
            <a:stCxn id="80" idx="1"/>
            <a:endCxn id="28" idx="0"/>
          </p:cNvCxnSpPr>
          <p:nvPr/>
        </p:nvCxnSpPr>
        <p:spPr>
          <a:xfrm rot="10800000" flipV="1">
            <a:off x="5410200" y="2362480"/>
            <a:ext cx="914400" cy="157406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図形 34"/>
          <p:cNvCxnSpPr>
            <a:stCxn id="18" idx="1"/>
            <a:endCxn id="28" idx="7"/>
          </p:cNvCxnSpPr>
          <p:nvPr/>
        </p:nvCxnSpPr>
        <p:spPr>
          <a:xfrm rot="10800000" flipV="1">
            <a:off x="6002898" y="3505484"/>
            <a:ext cx="321703" cy="52412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図形 37"/>
          <p:cNvCxnSpPr>
            <a:stCxn id="7" idx="3"/>
            <a:endCxn id="28" idx="1"/>
          </p:cNvCxnSpPr>
          <p:nvPr/>
        </p:nvCxnSpPr>
        <p:spPr>
          <a:xfrm>
            <a:off x="4495800" y="3505480"/>
            <a:ext cx="321703" cy="52412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図形 40"/>
          <p:cNvCxnSpPr>
            <a:stCxn id="28" idx="4"/>
            <a:endCxn id="109" idx="3"/>
          </p:cNvCxnSpPr>
          <p:nvPr/>
        </p:nvCxnSpPr>
        <p:spPr>
          <a:xfrm rot="5400000">
            <a:off x="4457560" y="4534040"/>
            <a:ext cx="914680" cy="9906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図形 44"/>
          <p:cNvCxnSpPr>
            <a:stCxn id="28" idx="4"/>
            <a:endCxn id="103" idx="1"/>
          </p:cNvCxnSpPr>
          <p:nvPr/>
        </p:nvCxnSpPr>
        <p:spPr>
          <a:xfrm rot="16200000" flipH="1">
            <a:off x="5410060" y="4572140"/>
            <a:ext cx="914680" cy="9144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990</Words>
  <Application>Microsoft Office PowerPoint</Application>
  <PresentationFormat>画面に合わせる (4:3)</PresentationFormat>
  <Paragraphs>352</Paragraphs>
  <Slides>21</Slides>
  <Notes>21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Supporting Parallel Updates with Bidirectional Model Transformations</vt:lpstr>
      <vt:lpstr>Background: Bidirectional Transformation</vt:lpstr>
      <vt:lpstr>Forward Transformation</vt:lpstr>
      <vt:lpstr>Backward Transformation</vt:lpstr>
      <vt:lpstr>Bidirectional Languages</vt:lpstr>
      <vt:lpstr>Parallel Updates</vt:lpstr>
      <vt:lpstr>Parallel Updates</vt:lpstr>
      <vt:lpstr>How to Synchronize Parallel Updates</vt:lpstr>
      <vt:lpstr>Synchronizing Parallel Updates</vt:lpstr>
      <vt:lpstr>Properties of Synchronizing Parallel Updates: Consistency</vt:lpstr>
      <vt:lpstr>Properties of Synchronizing Parallel Updates: Stability</vt:lpstr>
      <vt:lpstr>Properties of Synchronizing Parallel Updates: Preservation</vt:lpstr>
      <vt:lpstr>How to Define Update Preservation</vt:lpstr>
      <vt:lpstr>Update Representation and Difference</vt:lpstr>
      <vt:lpstr>Defining Update Preservation</vt:lpstr>
      <vt:lpstr>How to Synchronize Parallel Update</vt:lpstr>
      <vt:lpstr>Violating Preservation</vt:lpstr>
      <vt:lpstr>Synchronization Algorithm</vt:lpstr>
      <vt:lpstr>Relation between Properties</vt:lpstr>
      <vt:lpstr> Case Study: Runtime Management Framework</vt:lpstr>
      <vt:lpstr>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Parallel Updates with Bidirectional Model Transformations</dc:title>
  <dc:creator> </dc:creator>
  <cp:lastModifiedBy> </cp:lastModifiedBy>
  <cp:revision>180</cp:revision>
  <dcterms:created xsi:type="dcterms:W3CDTF">2009-03-21T03:34:42Z</dcterms:created>
  <dcterms:modified xsi:type="dcterms:W3CDTF">2009-06-30T08:03:54Z</dcterms:modified>
</cp:coreProperties>
</file>