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80" r:id="rId2"/>
    <p:sldId id="282" r:id="rId3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300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/>
    <p:restoredTop sz="68541"/>
  </p:normalViewPr>
  <p:slideViewPr>
    <p:cSldViewPr snapToGrid="0" snapToObjects="1" showGuides="1">
      <p:cViewPr varScale="1">
        <p:scale>
          <a:sx n="18" d="100"/>
          <a:sy n="18" d="100"/>
        </p:scale>
        <p:origin x="768" y="288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C81A1-2B52-884C-BD19-91214ABB6546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DED5E-2974-5F4E-8091-98505E257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the summary of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presentation. What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energy efficiency? It is to utilize less energy when performing tasks and eliminating energy waste. Power Use Effectiveness (PUE) is used to measure the energy efficiency of data centers.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 is the ratio of  the amount of energy used in the center  by the energy delivered to computing equipment.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way help improving the energy efficiency, is to Design data center that are power-proportional. An Existing approach is to dynamically “right-size” the data center.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right-sizing is when distributing the requests to servers during the periods of low load occur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low load here means when the server is not needed, or it has no jobs assigned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will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change to a power-saving mode by turning off or going to sleep.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coasts of right-sizing: operating cost and switching cost.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course there are several challenges for implementing dynamic right-sizing.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let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the standard online algorithm to the cost optimization problem.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is called Receding Horizon Control (RHC) algorithms. It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well with enough lookahead, but have a poor competitive ratio with big switching cost or small prediction window.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exploit the structure of the online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solution, the first task is to characterize the optimal offline solution, the optimal solution is obtained given cost function for all timeslot.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define upper bond and lower bond. For the lower bound, switching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is incurred for each server comes out of power-saving mode,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upper bound, switching cost is incurred for each server toggled into power-saving mode.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talk about the algorithm discussed in this paper.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ED5E-2974-5F4E-8091-98505E257A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design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of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LCP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motivated by the structure of the optimal offline solutio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LCP uses future information in a prediction size of</a:t>
                </a:r>
                <a:r>
                  <a:rPr 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we define the upper bound and lower bound, note</a:t>
                </a:r>
                <a:r>
                  <a:rPr 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96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l-GR" altLang="zh-CN" sz="9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allowed to</a:t>
                </a:r>
                <a:r>
                  <a:rPr lang="zh-CN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zh-CN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</a:t>
                </a:r>
                <a:r>
                  <a:rPr lang="zh-CN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lang="zh-CN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zh-CN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 information except current timeslot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workloads for these experiments are drawn from I/O traces of two real-world data centers: Hotmail and six RAID volumes at MSR Cambridge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60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From the results ,we can draw that LCP 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Guarantees cost no larger than 3 times the optimal cost, under very general settings and is Simple to implement in practice and provides much more stable cost saving with general settings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design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of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LCP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motivated by the structure of the optimal offline solutio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LCP uses future information in a prediction size of</a:t>
                </a:r>
                <a:r>
                  <a:rPr 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we define the upper bound and lower bound, note</a:t>
                </a:r>
                <a:r>
                  <a:rPr 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that </a:t>
                </a:r>
                <a:r>
                  <a:rPr lang="el-GR" altLang="zh-CN" sz="96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ω 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allowed to</a:t>
                </a:r>
                <a:r>
                  <a:rPr lang="zh-CN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zh-CN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</a:t>
                </a:r>
                <a:r>
                  <a:rPr lang="zh-CN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lang="zh-CN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lang="zh-CN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 information except current timeslot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workloads for these experiments are drawn from I/O traces of two real-world data centers: Hotmail and six RAID volumes at MSR Cambridge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60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From the results ,we can draw that LCP 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Guarantees cost no larger than 3 times the optimal cost, under very general settings and is Simple to implement in practice and provides much more stable cost saving with general settings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ED5E-2974-5F4E-8091-98505E257A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29662" y="8947787"/>
            <a:ext cx="25136256" cy="6174105"/>
          </a:xfrm>
        </p:spPr>
        <p:txBody>
          <a:bodyPr>
            <a:normAutofit/>
          </a:bodyPr>
          <a:lstStyle>
            <a:lvl1pPr algn="r">
              <a:defRPr sz="20161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5524" y="16322040"/>
            <a:ext cx="29870394" cy="7360920"/>
          </a:xfrm>
        </p:spPr>
        <p:txBody>
          <a:bodyPr>
            <a:normAutofit/>
          </a:bodyPr>
          <a:lstStyle>
            <a:lvl1pPr marL="0" indent="0" algn="r">
              <a:buNone/>
              <a:defRPr sz="15680">
                <a:solidFill>
                  <a:srgbClr val="FFFFFF"/>
                </a:solidFill>
              </a:defRPr>
            </a:lvl1pPr>
            <a:lvl2pPr marL="2560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1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2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3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4406544"/>
            <a:ext cx="46085760" cy="3375775"/>
          </a:xfrm>
        </p:spPr>
        <p:txBody>
          <a:bodyPr>
            <a:normAutofit/>
          </a:bodyPr>
          <a:lstStyle>
            <a:lvl1pPr algn="ctr">
              <a:defRPr sz="1792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0" y="8606937"/>
            <a:ext cx="46085760" cy="17122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4768" y="983416"/>
            <a:ext cx="13685644" cy="17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297708"/>
            <a:ext cx="22616160" cy="17432180"/>
          </a:xfrm>
        </p:spPr>
        <p:txBody>
          <a:bodyPr/>
          <a:lstStyle>
            <a:lvl1pPr>
              <a:defRPr sz="13440"/>
            </a:lvl1pPr>
            <a:lvl2pPr>
              <a:defRPr sz="13440"/>
            </a:lvl2pPr>
            <a:lvl3pPr>
              <a:defRPr sz="11200"/>
            </a:lvl3pPr>
            <a:lvl4pPr>
              <a:defRPr sz="10080"/>
            </a:lvl4pPr>
            <a:lvl5pPr>
              <a:defRPr sz="10080"/>
            </a:lvl5pPr>
            <a:lvl6pPr>
              <a:defRPr sz="10080"/>
            </a:lvl6pPr>
            <a:lvl7pPr>
              <a:defRPr sz="10080"/>
            </a:lvl7pPr>
            <a:lvl8pPr>
              <a:defRPr sz="10080"/>
            </a:lvl8pPr>
            <a:lvl9pPr>
              <a:defRPr sz="10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297708"/>
            <a:ext cx="22616160" cy="17432180"/>
          </a:xfrm>
        </p:spPr>
        <p:txBody>
          <a:bodyPr/>
          <a:lstStyle>
            <a:lvl1pPr>
              <a:defRPr sz="13440"/>
            </a:lvl1pPr>
            <a:lvl2pPr>
              <a:defRPr sz="13440"/>
            </a:lvl2pPr>
            <a:lvl3pPr>
              <a:defRPr sz="11200"/>
            </a:lvl3pPr>
            <a:lvl4pPr>
              <a:defRPr sz="10080"/>
            </a:lvl4pPr>
            <a:lvl5pPr>
              <a:defRPr sz="10080"/>
            </a:lvl5pPr>
            <a:lvl6pPr>
              <a:defRPr sz="10080"/>
            </a:lvl6pPr>
            <a:lvl7pPr>
              <a:defRPr sz="10080"/>
            </a:lvl7pPr>
            <a:lvl8pPr>
              <a:defRPr sz="10080"/>
            </a:lvl8pPr>
            <a:lvl9pPr>
              <a:defRPr sz="10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60320" y="4406544"/>
            <a:ext cx="46085760" cy="3375775"/>
          </a:xfrm>
        </p:spPr>
        <p:txBody>
          <a:bodyPr>
            <a:normAutofit/>
          </a:bodyPr>
          <a:lstStyle>
            <a:lvl1pPr algn="ctr">
              <a:defRPr sz="17921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778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2182726"/>
            <a:ext cx="46085760" cy="4800600"/>
          </a:xfrm>
        </p:spPr>
        <p:txBody>
          <a:bodyPr>
            <a:normAutofit/>
          </a:bodyPr>
          <a:lstStyle>
            <a:lvl1pPr>
              <a:defRPr sz="224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1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4" y="4481269"/>
            <a:ext cx="16846552" cy="309490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4509627"/>
            <a:ext cx="28625800" cy="21220260"/>
          </a:xfrm>
        </p:spPr>
        <p:txBody>
          <a:bodyPr/>
          <a:lstStyle>
            <a:lvl1pPr>
              <a:defRPr sz="15680" b="1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4" y="7576170"/>
            <a:ext cx="16846552" cy="18153719"/>
          </a:xfrm>
        </p:spPr>
        <p:txBody>
          <a:bodyPr/>
          <a:lstStyle>
            <a:lvl1pPr marL="0" indent="0">
              <a:buNone/>
              <a:defRPr sz="7840"/>
            </a:lvl1pPr>
            <a:lvl2pPr marL="2560393" indent="0">
              <a:buNone/>
              <a:defRPr sz="6720"/>
            </a:lvl2pPr>
            <a:lvl3pPr marL="5120786" indent="0">
              <a:buNone/>
              <a:defRPr sz="5600"/>
            </a:lvl3pPr>
            <a:lvl4pPr marL="7681179" indent="0">
              <a:buNone/>
              <a:defRPr sz="5040"/>
            </a:lvl4pPr>
            <a:lvl5pPr marL="10241573" indent="0">
              <a:buNone/>
              <a:defRPr sz="5040"/>
            </a:lvl5pPr>
            <a:lvl6pPr marL="12801966" indent="0">
              <a:buNone/>
              <a:defRPr sz="5040"/>
            </a:lvl6pPr>
            <a:lvl7pPr marL="15362359" indent="0">
              <a:buNone/>
              <a:defRPr sz="5040"/>
            </a:lvl7pPr>
            <a:lvl8pPr marL="17922752" indent="0">
              <a:buNone/>
              <a:defRPr sz="5040"/>
            </a:lvl8pPr>
            <a:lvl9pPr marL="20483145" indent="0">
              <a:buNone/>
              <a:defRPr sz="5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5025006"/>
            <a:ext cx="14412564" cy="2380299"/>
          </a:xfrm>
        </p:spPr>
        <p:txBody>
          <a:bodyPr anchor="b">
            <a:noAutofit/>
          </a:bodyPr>
          <a:lstStyle>
            <a:lvl1pPr algn="l">
              <a:defRPr sz="100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240" y="5025008"/>
            <a:ext cx="30723840" cy="20371206"/>
          </a:xfrm>
        </p:spPr>
        <p:txBody>
          <a:bodyPr/>
          <a:lstStyle>
            <a:lvl1pPr marL="0" indent="0">
              <a:buNone/>
              <a:defRPr sz="17921"/>
            </a:lvl1pPr>
            <a:lvl2pPr marL="2560393" indent="0">
              <a:buNone/>
              <a:defRPr sz="15680"/>
            </a:lvl2pPr>
            <a:lvl3pPr marL="5120786" indent="0">
              <a:buNone/>
              <a:defRPr sz="13440"/>
            </a:lvl3pPr>
            <a:lvl4pPr marL="7681179" indent="0">
              <a:buNone/>
              <a:defRPr sz="11200"/>
            </a:lvl4pPr>
            <a:lvl5pPr marL="10241573" indent="0">
              <a:buNone/>
              <a:defRPr sz="11200"/>
            </a:lvl5pPr>
            <a:lvl6pPr marL="12801966" indent="0">
              <a:buNone/>
              <a:defRPr sz="11200"/>
            </a:lvl6pPr>
            <a:lvl7pPr marL="15362359" indent="0">
              <a:buNone/>
              <a:defRPr sz="11200"/>
            </a:lvl7pPr>
            <a:lvl8pPr marL="17922752" indent="0">
              <a:buNone/>
              <a:defRPr sz="11200"/>
            </a:lvl8pPr>
            <a:lvl9pPr marL="20483145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0" y="7425783"/>
            <a:ext cx="14412564" cy="17970426"/>
          </a:xfrm>
        </p:spPr>
        <p:txBody>
          <a:bodyPr/>
          <a:lstStyle>
            <a:lvl1pPr marL="0" indent="0">
              <a:buNone/>
              <a:defRPr sz="7840"/>
            </a:lvl1pPr>
            <a:lvl2pPr marL="2560393" indent="0">
              <a:buNone/>
              <a:defRPr sz="6720"/>
            </a:lvl2pPr>
            <a:lvl3pPr marL="5120786" indent="0">
              <a:buNone/>
              <a:defRPr sz="5600"/>
            </a:lvl3pPr>
            <a:lvl4pPr marL="7681179" indent="0">
              <a:buNone/>
              <a:defRPr sz="5040"/>
            </a:lvl4pPr>
            <a:lvl5pPr marL="10241573" indent="0">
              <a:buNone/>
              <a:defRPr sz="5040"/>
            </a:lvl5pPr>
            <a:lvl6pPr marL="12801966" indent="0">
              <a:buNone/>
              <a:defRPr sz="5040"/>
            </a:lvl6pPr>
            <a:lvl7pPr marL="15362359" indent="0">
              <a:buNone/>
              <a:defRPr sz="5040"/>
            </a:lvl7pPr>
            <a:lvl8pPr marL="17922752" indent="0">
              <a:buNone/>
              <a:defRPr sz="5040"/>
            </a:lvl8pPr>
            <a:lvl9pPr marL="20483145" indent="0">
              <a:buNone/>
              <a:defRPr sz="5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153479"/>
            <a:ext cx="46085760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6720843"/>
            <a:ext cx="46085760" cy="1900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26696672"/>
            <a:ext cx="162153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26696672"/>
            <a:ext cx="11948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2560393" rtl="0" eaLnBrk="1" latinLnBrk="0" hangingPunct="1">
        <a:spcBef>
          <a:spcPct val="0"/>
        </a:spcBef>
        <a:buNone/>
        <a:defRPr sz="246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95" indent="-1920295" algn="l" defTabSz="2560393" rtl="0" eaLnBrk="1" latinLnBrk="0" hangingPunct="1">
        <a:spcBef>
          <a:spcPct val="20000"/>
        </a:spcBef>
        <a:buFont typeface="Arial"/>
        <a:buChar char="•"/>
        <a:defRPr sz="17921" kern="1200">
          <a:solidFill>
            <a:schemeClr val="tx1"/>
          </a:solidFill>
          <a:latin typeface="+mn-lt"/>
          <a:ea typeface="+mn-ea"/>
          <a:cs typeface="+mn-cs"/>
        </a:defRPr>
      </a:lvl1pPr>
      <a:lvl2pPr marL="4160639" indent="-1600246" algn="l" defTabSz="2560393" rtl="0" eaLnBrk="1" latinLnBrk="0" hangingPunct="1">
        <a:spcBef>
          <a:spcPct val="20000"/>
        </a:spcBef>
        <a:buFont typeface="Arial"/>
        <a:buChar char="–"/>
        <a:defRPr sz="15680" kern="1200">
          <a:solidFill>
            <a:schemeClr val="tx1"/>
          </a:solidFill>
          <a:latin typeface="+mn-lt"/>
          <a:ea typeface="+mn-ea"/>
          <a:cs typeface="+mn-cs"/>
        </a:defRPr>
      </a:lvl2pPr>
      <a:lvl3pPr marL="6400983" indent="-1280197" algn="l" defTabSz="2560393" rtl="0" eaLnBrk="1" latinLnBrk="0" hangingPunct="1">
        <a:spcBef>
          <a:spcPct val="20000"/>
        </a:spcBef>
        <a:buFont typeface="Arial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3pPr>
      <a:lvl4pPr marL="8961376" indent="-1280197" algn="l" defTabSz="2560393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769" indent="-1280197" algn="l" defTabSz="2560393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2162" indent="-1280197" algn="l" defTabSz="2560393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555" indent="-1280197" algn="l" defTabSz="2560393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949" indent="-1280197" algn="l" defTabSz="2560393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3342" indent="-1280197" algn="l" defTabSz="2560393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93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93" algn="l" defTabSz="2560393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786" algn="l" defTabSz="2560393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1179" algn="l" defTabSz="2560393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573" algn="l" defTabSz="2560393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966" algn="l" defTabSz="2560393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2359" algn="l" defTabSz="2560393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752" algn="l" defTabSz="2560393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3145" algn="l" defTabSz="2560393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9214-6C8E-8C45-83F9-EA77D24C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4231" y="3536454"/>
            <a:ext cx="15977937" cy="1805568"/>
          </a:xfrm>
        </p:spPr>
        <p:txBody>
          <a:bodyPr>
            <a:noAutofit/>
          </a:bodyPr>
          <a:lstStyle/>
          <a:p>
            <a:r>
              <a:rPr lang="en-US" sz="19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E4BAB-432E-4C49-807D-2A000183F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208294"/>
                <a:ext cx="51206400" cy="28327417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167"/>
                  </a:spcAft>
                  <a:buFont typeface="Arial" panose="020B0604020202020204" pitchFamily="34" charset="0"/>
                  <a:buChar char="•"/>
                </a:pPr>
                <a:r>
                  <a:rPr lang="en-US" sz="1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sz="1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𝐹𝑎𝑐𝑖𝑙𝑖𝑡𝑦</m:t>
                        </m:r>
                        <m:r>
                          <a:rPr lang="en-US" sz="1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𝐸𝑛𝑒𝑟𝑔𝑦</m:t>
                        </m:r>
                        <m:r>
                          <a:rPr lang="en-US" sz="1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𝐼𝑇</m:t>
                        </m:r>
                        <m:r>
                          <a:rPr lang="en-US" sz="1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𝐸𝑞𝑢𝑖𝑝𝑚𝑒𝑛𝑡</m:t>
                        </m:r>
                        <m:r>
                          <a:rPr lang="en-US" sz="1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𝐸𝑛𝑒𝑟𝑔𝑦</m:t>
                        </m:r>
                      </m:den>
                    </m:f>
                  </m:oMath>
                </a14:m>
                <a:r>
                  <a:rPr lang="en-US" sz="1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One way to improve energy efficiency: power-proportional data center</a:t>
                </a:r>
              </a:p>
              <a:p>
                <a:pPr>
                  <a:spcAft>
                    <a:spcPts val="1167"/>
                  </a:spcAft>
                  <a:buFont typeface="Arial" panose="020B0604020202020204" pitchFamily="34" charset="0"/>
                  <a:buChar char="•"/>
                </a:pPr>
                <a:r>
                  <a:rPr lang="en-US" sz="1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How? Dynamic Right-Sizing: operating cost and switching cost</a:t>
                </a:r>
              </a:p>
              <a:p>
                <a:pPr>
                  <a:spcAft>
                    <a:spcPts val="1167"/>
                  </a:spcAft>
                  <a:buFont typeface="Arial" panose="020B0604020202020204" pitchFamily="34" charset="0"/>
                  <a:buChar char="•"/>
                </a:pPr>
                <a:r>
                  <a:rPr lang="en-US" sz="1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Receding Horizon Control (RHC) algorithms: perform well with enough lookahead, but have a poor competitive ratio with big switching cost or small prediction window. </a:t>
                </a:r>
              </a:p>
              <a:p>
                <a:pPr>
                  <a:spcAft>
                    <a:spcPts val="1167"/>
                  </a:spcAft>
                  <a:buFont typeface="Arial" panose="020B0604020202020204" pitchFamily="34" charset="0"/>
                  <a:buChar char="•"/>
                </a:pPr>
                <a:r>
                  <a:rPr lang="en-US" sz="1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</a:t>
                </a:r>
                <a:r>
                  <a:rPr lang="zh-CN" altLang="en-US" sz="1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Offline Solution: obtained given cost function for all timeslot, </a:t>
                </a:r>
              </a:p>
              <a:p>
                <a:pPr>
                  <a:spcAft>
                    <a:spcPts val="1167"/>
                  </a:spcAft>
                  <a:buFont typeface="Arial" panose="020B0604020202020204" pitchFamily="34" charset="0"/>
                  <a:buChar char="•"/>
                </a:pPr>
                <a:endParaRPr lang="en-US" altLang="zh-CN" sz="1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167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better online algorithm? </a:t>
                </a:r>
              </a:p>
              <a:p>
                <a:pPr marL="0" indent="0">
                  <a:spcAft>
                    <a:spcPts val="1167"/>
                  </a:spcAft>
                  <a:buNone/>
                </a:pPr>
                <a:r>
                  <a:rPr lang="en-US" sz="1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E4BAB-432E-4C49-807D-2A000183F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8294"/>
                <a:ext cx="51206400" cy="28327417"/>
              </a:xfrm>
              <a:blipFill>
                <a:blip r:embed="rId3"/>
                <a:stretch>
                  <a:fillRect l="-1513" t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7CDDCD-3E29-9D4A-8900-CDA3FC769919}"/>
                  </a:ext>
                </a:extLst>
              </p:cNvPr>
              <p:cNvSpPr/>
              <p:nvPr/>
            </p:nvSpPr>
            <p:spPr>
              <a:xfrm>
                <a:off x="2135738" y="22122399"/>
                <a:ext cx="33854524" cy="1908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lower</a:t>
                </a:r>
                <a:r>
                  <a:rPr lang="zh-CN" altLang="en-US" sz="1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sz="1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1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upper bounds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sz="1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sz="1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sz="1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7CDDCD-3E29-9D4A-8900-CDA3FC769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738" y="22122399"/>
                <a:ext cx="33854524" cy="1908215"/>
              </a:xfrm>
              <a:prstGeom prst="rect">
                <a:avLst/>
              </a:prstGeom>
              <a:blipFill>
                <a:blip r:embed="rId4"/>
                <a:stretch>
                  <a:fillRect l="-2401" t="-21053" b="-4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3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4BAB-432E-4C49-807D-2A000183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8294"/>
            <a:ext cx="51206400" cy="28327417"/>
          </a:xfrm>
        </p:spPr>
        <p:txBody>
          <a:bodyPr>
            <a:normAutofit/>
          </a:bodyPr>
          <a:lstStyle/>
          <a:p>
            <a:pPr>
              <a:spcAft>
                <a:spcPts val="1167"/>
              </a:spcAft>
              <a:buFont typeface="Arial" panose="020B0604020202020204" pitchFamily="34" charset="0"/>
              <a:buChar char="•"/>
            </a:pPr>
            <a:r>
              <a:rPr lang="en-US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paper presents: Lazy Capacity Provisioning, LCP(𝜔)</a:t>
            </a:r>
          </a:p>
          <a:p>
            <a:pPr>
              <a:spcAft>
                <a:spcPts val="1167"/>
              </a:spcAft>
              <a:buFont typeface="Arial" panose="020B0604020202020204" pitchFamily="34" charset="0"/>
              <a:buChar char="•"/>
            </a:pPr>
            <a:endParaRPr lang="en-US"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167"/>
              </a:spcAft>
              <a:buFont typeface="Arial" panose="020B0604020202020204" pitchFamily="34" charset="0"/>
              <a:buChar char="•"/>
            </a:pPr>
            <a:endParaRPr lang="en-US"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167"/>
              </a:spcAft>
              <a:buFont typeface="Arial" panose="020B0604020202020204" pitchFamily="34" charset="0"/>
              <a:buChar char="•"/>
            </a:pPr>
            <a:endParaRPr lang="en-US"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167"/>
              </a:spcAft>
              <a:buFont typeface="Arial" panose="020B0604020202020204" pitchFamily="34" charset="0"/>
              <a:buChar char="•"/>
            </a:pPr>
            <a:r>
              <a:rPr lang="en-US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Experiment: From Hotmail and six RAID volumes at MSR Cambridge</a:t>
            </a:r>
          </a:p>
          <a:p>
            <a:pPr>
              <a:spcAft>
                <a:spcPts val="1167"/>
              </a:spcAft>
              <a:buFont typeface="Arial" panose="020B0604020202020204" pitchFamily="34" charset="0"/>
              <a:buChar char="•"/>
            </a:pPr>
            <a:r>
              <a:rPr lang="en-US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</a:p>
          <a:p>
            <a:pPr lvl="1">
              <a:spcAft>
                <a:spcPts val="1167"/>
              </a:spcAft>
              <a:buFont typeface="Arial" panose="020B0604020202020204" pitchFamily="34" charset="0"/>
              <a:buChar char="•"/>
            </a:pPr>
            <a:r>
              <a:rPr lang="en-US" sz="1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 cost no larger than 3 times the optimal cost, under very general settings; </a:t>
            </a:r>
          </a:p>
          <a:p>
            <a:pPr lvl="1">
              <a:spcAft>
                <a:spcPts val="1167"/>
              </a:spcAft>
              <a:buFont typeface="Arial" panose="020B0604020202020204" pitchFamily="34" charset="0"/>
              <a:buChar char="•"/>
            </a:pPr>
            <a:r>
              <a:rPr lang="en-US" sz="1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implement in practice and provides much more stable cost saving with general settings</a:t>
            </a:r>
          </a:p>
          <a:p>
            <a:pPr>
              <a:spcAft>
                <a:spcPts val="1167"/>
              </a:spcAft>
              <a:buFont typeface="Arial" panose="020B0604020202020204" pitchFamily="34" charset="0"/>
              <a:buChar char="•"/>
            </a:pPr>
            <a:endParaRPr lang="en-US"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167"/>
              </a:spcAft>
              <a:buNone/>
            </a:pPr>
            <a:r>
              <a:rPr lang="en-US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167"/>
              </a:spcAft>
              <a:buNone/>
            </a:pPr>
            <a:endParaRPr lang="en-US" sz="1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167"/>
              </a:spcAft>
              <a:buNone/>
            </a:pPr>
            <a:endParaRPr lang="en-US" sz="1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167"/>
              </a:spcAft>
              <a:buNone/>
            </a:pPr>
            <a:endParaRPr lang="en-US" sz="1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3E7588-6A33-E24F-A69F-49D7EDC45D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3600" y="8766544"/>
                <a:ext cx="39502080" cy="6534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920295" indent="-1920295" algn="l" defTabSz="2560393" rtl="0" eaLnBrk="1" latinLnBrk="0" hangingPunct="1">
                  <a:spcBef>
                    <a:spcPct val="20000"/>
                  </a:spcBef>
                  <a:buFont typeface="Arial"/>
                  <a:buChar char="•"/>
                  <a:defRPr sz="179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160639" indent="-1600246" algn="l" defTabSz="2560393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6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00983" indent="-1280197" algn="l" defTabSz="2560393" rtl="0" eaLnBrk="1" latinLnBrk="0" hangingPunct="1">
                  <a:spcBef>
                    <a:spcPct val="20000"/>
                  </a:spcBef>
                  <a:buFont typeface="Arial"/>
                  <a:buChar char="•"/>
                  <a:defRPr sz="134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961376" indent="-1280197" algn="l" defTabSz="2560393" rtl="0" eaLnBrk="1" latinLnBrk="0" hangingPunct="1">
                  <a:spcBef>
                    <a:spcPct val="20000"/>
                  </a:spcBef>
                  <a:buFont typeface="Arial"/>
                  <a:buChar char="–"/>
                  <a:defRPr sz="1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521769" indent="-1280197" algn="l" defTabSz="2560393" rtl="0" eaLnBrk="1" latinLnBrk="0" hangingPunct="1">
                  <a:spcBef>
                    <a:spcPct val="20000"/>
                  </a:spcBef>
                  <a:buFont typeface="Arial"/>
                  <a:buChar char="»"/>
                  <a:defRPr sz="1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082162" indent="-1280197" algn="l" defTabSz="2560393" rtl="0" eaLnBrk="1" latinLnBrk="0" hangingPunct="1">
                  <a:spcBef>
                    <a:spcPct val="20000"/>
                  </a:spcBef>
                  <a:buFont typeface="Arial"/>
                  <a:buChar char="•"/>
                  <a:defRPr sz="1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642555" indent="-1280197" algn="l" defTabSz="2560393" rtl="0" eaLnBrk="1" latinLnBrk="0" hangingPunct="1">
                  <a:spcBef>
                    <a:spcPct val="20000"/>
                  </a:spcBef>
                  <a:buFont typeface="Arial"/>
                  <a:buChar char="•"/>
                  <a:defRPr sz="1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949" indent="-1280197" algn="l" defTabSz="2560393" rtl="0" eaLnBrk="1" latinLnBrk="0" hangingPunct="1">
                  <a:spcBef>
                    <a:spcPct val="20000"/>
                  </a:spcBef>
                  <a:buFont typeface="Arial"/>
                  <a:buChar char="•"/>
                  <a:defRPr sz="1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3342" indent="-1280197" algn="l" defTabSz="2560393" rtl="0" eaLnBrk="1" latinLnBrk="0" hangingPunct="1">
                  <a:spcBef>
                    <a:spcPct val="20000"/>
                  </a:spcBef>
                  <a:buFont typeface="Arial"/>
                  <a:buChar char="•"/>
                  <a:defRPr sz="1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zh-CN" sz="1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en-US" sz="1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knowledge about the loads in the prediction window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sz="1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zh-CN" sz="1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</a:t>
                </a:r>
                <a:r>
                  <a:rPr lang="en-US" sz="1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efine refined bounds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sup>
                    </m:sSubSup>
                    <m:r>
                      <a:rPr lang="en-US" altLang="zh-CN" sz="119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en-US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sup>
                    </m:sSubSup>
                  </m:oMath>
                </a14:m>
                <a:r>
                  <a:rPr lang="zh-CN" altLang="en-US" sz="1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sup>
                    </m:sSubSup>
                    <m:r>
                      <a:rPr lang="en-US" altLang="zh-CN" sz="119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en-US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19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sup>
                    </m:sSubSup>
                  </m:oMath>
                </a14:m>
                <a:endParaRPr lang="en-US" altLang="zh-CN" sz="1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3E7588-6A33-E24F-A69F-49D7EDC45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8766544"/>
                <a:ext cx="39502080" cy="6534416"/>
              </a:xfrm>
              <a:prstGeom prst="rect">
                <a:avLst/>
              </a:prstGeom>
              <a:blipFill>
                <a:blip r:embed="rId3"/>
                <a:stretch>
                  <a:fillRect l="-1125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3799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590</Words>
  <Application>Microsoft Macintosh PowerPoint</Application>
  <PresentationFormat>Custom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1_Office Theme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Sanders, Hailey B</dc:creator>
  <cp:lastModifiedBy>Zhao, Jacob</cp:lastModifiedBy>
  <cp:revision>84</cp:revision>
  <dcterms:created xsi:type="dcterms:W3CDTF">2021-07-22T17:44:56Z</dcterms:created>
  <dcterms:modified xsi:type="dcterms:W3CDTF">2022-04-11T23:50:10Z</dcterms:modified>
</cp:coreProperties>
</file>