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6"/>
  </p:notesMasterIdLst>
  <p:handoutMasterIdLst>
    <p:handoutMasterId r:id="rId187"/>
  </p:handoutMasterIdLst>
  <p:sldIdLst>
    <p:sldId id="256" r:id="rId2"/>
    <p:sldId id="621" r:id="rId3"/>
    <p:sldId id="623" r:id="rId4"/>
    <p:sldId id="624" r:id="rId5"/>
    <p:sldId id="626" r:id="rId6"/>
    <p:sldId id="625" r:id="rId7"/>
    <p:sldId id="415" r:id="rId8"/>
    <p:sldId id="627" r:id="rId9"/>
    <p:sldId id="628" r:id="rId10"/>
    <p:sldId id="629" r:id="rId11"/>
    <p:sldId id="650" r:id="rId12"/>
    <p:sldId id="651" r:id="rId13"/>
    <p:sldId id="653" r:id="rId14"/>
    <p:sldId id="652" r:id="rId15"/>
    <p:sldId id="485" r:id="rId16"/>
    <p:sldId id="504" r:id="rId17"/>
    <p:sldId id="505" r:id="rId18"/>
    <p:sldId id="314" r:id="rId19"/>
    <p:sldId id="426" r:id="rId20"/>
    <p:sldId id="495" r:id="rId21"/>
    <p:sldId id="486" r:id="rId22"/>
    <p:sldId id="622" r:id="rId23"/>
    <p:sldId id="293" r:id="rId24"/>
    <p:sldId id="294" r:id="rId25"/>
    <p:sldId id="498" r:id="rId26"/>
    <p:sldId id="499" r:id="rId27"/>
    <p:sldId id="506" r:id="rId28"/>
    <p:sldId id="507" r:id="rId29"/>
    <p:sldId id="289" r:id="rId30"/>
    <p:sldId id="630" r:id="rId31"/>
    <p:sldId id="631" r:id="rId32"/>
    <p:sldId id="367" r:id="rId33"/>
    <p:sldId id="263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264" r:id="rId42"/>
    <p:sldId id="634" r:id="rId43"/>
    <p:sldId id="647" r:id="rId44"/>
    <p:sldId id="632" r:id="rId45"/>
    <p:sldId id="635" r:id="rId46"/>
    <p:sldId id="637" r:id="rId47"/>
    <p:sldId id="636" r:id="rId48"/>
    <p:sldId id="638" r:id="rId49"/>
    <p:sldId id="318" r:id="rId50"/>
    <p:sldId id="317" r:id="rId51"/>
    <p:sldId id="319" r:id="rId52"/>
    <p:sldId id="320" r:id="rId53"/>
    <p:sldId id="482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95" r:id="rId62"/>
    <p:sldId id="397" r:id="rId63"/>
    <p:sldId id="396" r:id="rId64"/>
    <p:sldId id="399" r:id="rId65"/>
    <p:sldId id="400" r:id="rId66"/>
    <p:sldId id="401" r:id="rId67"/>
    <p:sldId id="402" r:id="rId68"/>
    <p:sldId id="497" r:id="rId69"/>
    <p:sldId id="403" r:id="rId70"/>
    <p:sldId id="508" r:id="rId71"/>
    <p:sldId id="509" r:id="rId72"/>
    <p:sldId id="648" r:id="rId73"/>
    <p:sldId id="649" r:id="rId74"/>
    <p:sldId id="510" r:id="rId75"/>
    <p:sldId id="511" r:id="rId76"/>
    <p:sldId id="512" r:id="rId77"/>
    <p:sldId id="513" r:id="rId78"/>
    <p:sldId id="514" r:id="rId79"/>
    <p:sldId id="515" r:id="rId80"/>
    <p:sldId id="516" r:id="rId81"/>
    <p:sldId id="517" r:id="rId82"/>
    <p:sldId id="518" r:id="rId83"/>
    <p:sldId id="519" r:id="rId84"/>
    <p:sldId id="520" r:id="rId85"/>
    <p:sldId id="521" r:id="rId86"/>
    <p:sldId id="522" r:id="rId87"/>
    <p:sldId id="523" r:id="rId88"/>
    <p:sldId id="524" r:id="rId89"/>
    <p:sldId id="525" r:id="rId90"/>
    <p:sldId id="526" r:id="rId91"/>
    <p:sldId id="527" r:id="rId92"/>
    <p:sldId id="528" r:id="rId93"/>
    <p:sldId id="529" r:id="rId94"/>
    <p:sldId id="530" r:id="rId95"/>
    <p:sldId id="531" r:id="rId96"/>
    <p:sldId id="532" r:id="rId97"/>
    <p:sldId id="533" r:id="rId98"/>
    <p:sldId id="534" r:id="rId99"/>
    <p:sldId id="535" r:id="rId100"/>
    <p:sldId id="536" r:id="rId101"/>
    <p:sldId id="537" r:id="rId102"/>
    <p:sldId id="538" r:id="rId103"/>
    <p:sldId id="539" r:id="rId104"/>
    <p:sldId id="540" r:id="rId105"/>
    <p:sldId id="541" r:id="rId106"/>
    <p:sldId id="542" r:id="rId107"/>
    <p:sldId id="543" r:id="rId108"/>
    <p:sldId id="544" r:id="rId109"/>
    <p:sldId id="545" r:id="rId110"/>
    <p:sldId id="546" r:id="rId111"/>
    <p:sldId id="547" r:id="rId112"/>
    <p:sldId id="548" r:id="rId113"/>
    <p:sldId id="549" r:id="rId114"/>
    <p:sldId id="550" r:id="rId115"/>
    <p:sldId id="551" r:id="rId116"/>
    <p:sldId id="552" r:id="rId117"/>
    <p:sldId id="553" r:id="rId118"/>
    <p:sldId id="554" r:id="rId119"/>
    <p:sldId id="555" r:id="rId120"/>
    <p:sldId id="556" r:id="rId121"/>
    <p:sldId id="557" r:id="rId122"/>
    <p:sldId id="558" r:id="rId123"/>
    <p:sldId id="559" r:id="rId124"/>
    <p:sldId id="560" r:id="rId125"/>
    <p:sldId id="561" r:id="rId126"/>
    <p:sldId id="562" r:id="rId127"/>
    <p:sldId id="563" r:id="rId128"/>
    <p:sldId id="564" r:id="rId129"/>
    <p:sldId id="565" r:id="rId130"/>
    <p:sldId id="566" r:id="rId131"/>
    <p:sldId id="567" r:id="rId132"/>
    <p:sldId id="568" r:id="rId133"/>
    <p:sldId id="569" r:id="rId134"/>
    <p:sldId id="570" r:id="rId135"/>
    <p:sldId id="571" r:id="rId136"/>
    <p:sldId id="572" r:id="rId137"/>
    <p:sldId id="573" r:id="rId138"/>
    <p:sldId id="574" r:id="rId139"/>
    <p:sldId id="575" r:id="rId140"/>
    <p:sldId id="576" r:id="rId141"/>
    <p:sldId id="577" r:id="rId142"/>
    <p:sldId id="578" r:id="rId143"/>
    <p:sldId id="579" r:id="rId144"/>
    <p:sldId id="580" r:id="rId145"/>
    <p:sldId id="581" r:id="rId146"/>
    <p:sldId id="582" r:id="rId147"/>
    <p:sldId id="583" r:id="rId148"/>
    <p:sldId id="584" r:id="rId149"/>
    <p:sldId id="585" r:id="rId150"/>
    <p:sldId id="586" r:id="rId151"/>
    <p:sldId id="587" r:id="rId152"/>
    <p:sldId id="588" r:id="rId153"/>
    <p:sldId id="589" r:id="rId154"/>
    <p:sldId id="590" r:id="rId155"/>
    <p:sldId id="591" r:id="rId156"/>
    <p:sldId id="592" r:id="rId157"/>
    <p:sldId id="593" r:id="rId158"/>
    <p:sldId id="594" r:id="rId159"/>
    <p:sldId id="595" r:id="rId160"/>
    <p:sldId id="596" r:id="rId161"/>
    <p:sldId id="597" r:id="rId162"/>
    <p:sldId id="598" r:id="rId163"/>
    <p:sldId id="599" r:id="rId164"/>
    <p:sldId id="600" r:id="rId165"/>
    <p:sldId id="601" r:id="rId166"/>
    <p:sldId id="602" r:id="rId167"/>
    <p:sldId id="603" r:id="rId168"/>
    <p:sldId id="604" r:id="rId169"/>
    <p:sldId id="605" r:id="rId170"/>
    <p:sldId id="606" r:id="rId171"/>
    <p:sldId id="607" r:id="rId172"/>
    <p:sldId id="608" r:id="rId173"/>
    <p:sldId id="609" r:id="rId174"/>
    <p:sldId id="610" r:id="rId175"/>
    <p:sldId id="611" r:id="rId176"/>
    <p:sldId id="612" r:id="rId177"/>
    <p:sldId id="613" r:id="rId178"/>
    <p:sldId id="614" r:id="rId179"/>
    <p:sldId id="615" r:id="rId180"/>
    <p:sldId id="616" r:id="rId181"/>
    <p:sldId id="617" r:id="rId182"/>
    <p:sldId id="618" r:id="rId183"/>
    <p:sldId id="619" r:id="rId184"/>
    <p:sldId id="620" r:id="rId185"/>
  </p:sldIdLst>
  <p:sldSz cx="9144000" cy="6858000" type="screen4x3"/>
  <p:notesSz cx="9283700" cy="6997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B2B2B2"/>
    <a:srgbClr val="CC0066"/>
    <a:srgbClr val="FFFF00"/>
    <a:srgbClr val="008000"/>
    <a:srgbClr val="660033"/>
    <a:srgbClr val="FF66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04779CF-422A-4FA5-9E55-23412E8B0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5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76109A0-B58F-42D8-A256-9ED16AEF8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42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431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0607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4B55FE-BEC2-4A3D-AFCD-072C1B090BD1}" type="slidenum">
              <a:rPr lang="en-US" altLang="en-US" smtClean="0"/>
              <a:pPr>
                <a:spcBef>
                  <a:spcPct val="0"/>
                </a:spcBef>
              </a:pPr>
              <a:t>131</a:t>
            </a:fld>
            <a:endParaRPr lang="en-US" altLang="en-US" smtClean="0"/>
          </a:p>
        </p:txBody>
      </p:sp>
      <p:sp>
        <p:nvSpPr>
          <p:cNvPr id="211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57733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B194EC-055D-457C-8089-5BA81F36462E}" type="slidenum">
              <a:rPr lang="en-US" altLang="en-US" smtClean="0"/>
              <a:pPr>
                <a:spcBef>
                  <a:spcPct val="0"/>
                </a:spcBef>
              </a:pPr>
              <a:t>132</a:t>
            </a:fld>
            <a:endParaRPr lang="en-US" altLang="en-US" smtClean="0"/>
          </a:p>
        </p:txBody>
      </p:sp>
      <p:sp>
        <p:nvSpPr>
          <p:cNvPr id="214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6128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6F15643-A076-4090-AD15-9618D21F3F87}" type="slidenum">
              <a:rPr lang="en-US" altLang="en-US" smtClean="0"/>
              <a:pPr>
                <a:spcBef>
                  <a:spcPct val="0"/>
                </a:spcBef>
              </a:pPr>
              <a:t>133</a:t>
            </a:fld>
            <a:endParaRPr lang="en-US" altLang="en-US" smtClean="0"/>
          </a:p>
        </p:txBody>
      </p:sp>
      <p:sp>
        <p:nvSpPr>
          <p:cNvPr id="216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19155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CD2CF5-BC8C-4D54-B838-64042B5752FD}" type="slidenum">
              <a:rPr lang="en-US" altLang="en-US" smtClean="0"/>
              <a:pPr>
                <a:spcBef>
                  <a:spcPct val="0"/>
                </a:spcBef>
              </a:pPr>
              <a:t>134</a:t>
            </a:fld>
            <a:endParaRPr lang="en-US" altLang="en-US" smtClean="0"/>
          </a:p>
        </p:txBody>
      </p:sp>
      <p:sp>
        <p:nvSpPr>
          <p:cNvPr id="218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30710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1F39CD1-56C9-41D4-8F0B-499F364B8872}" type="slidenum">
              <a:rPr lang="en-US" altLang="en-US" smtClean="0"/>
              <a:pPr>
                <a:spcBef>
                  <a:spcPct val="0"/>
                </a:spcBef>
              </a:pPr>
              <a:t>135</a:t>
            </a:fld>
            <a:endParaRPr lang="en-US" altLang="en-US" smtClean="0"/>
          </a:p>
        </p:txBody>
      </p:sp>
      <p:sp>
        <p:nvSpPr>
          <p:cNvPr id="220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42541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5557B2-8D5D-492F-9E92-0E3A121CFA24}" type="slidenum">
              <a:rPr lang="en-US" altLang="en-US" smtClean="0"/>
              <a:pPr>
                <a:spcBef>
                  <a:spcPct val="0"/>
                </a:spcBef>
              </a:pPr>
              <a:t>136</a:t>
            </a:fld>
            <a:endParaRPr lang="en-US" altLang="en-US" smtClean="0"/>
          </a:p>
        </p:txBody>
      </p:sp>
      <p:sp>
        <p:nvSpPr>
          <p:cNvPr id="222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59379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B3793B0-F5DB-45D9-878F-1B1D28346DE4}" type="slidenum">
              <a:rPr lang="en-US" altLang="en-US" smtClean="0"/>
              <a:pPr>
                <a:spcBef>
                  <a:spcPct val="0"/>
                </a:spcBef>
              </a:pPr>
              <a:t>137</a:t>
            </a:fld>
            <a:endParaRPr lang="en-US" altLang="en-US" smtClean="0"/>
          </a:p>
        </p:txBody>
      </p:sp>
      <p:sp>
        <p:nvSpPr>
          <p:cNvPr id="224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71097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F586D0-FC10-471F-AC55-D0D595AD8C21}" type="slidenum">
              <a:rPr lang="en-US" altLang="en-US" smtClean="0"/>
              <a:pPr>
                <a:spcBef>
                  <a:spcPct val="0"/>
                </a:spcBef>
              </a:pPr>
              <a:t>138</a:t>
            </a:fld>
            <a:endParaRPr lang="en-US" altLang="en-US" smtClean="0"/>
          </a:p>
        </p:txBody>
      </p:sp>
      <p:sp>
        <p:nvSpPr>
          <p:cNvPr id="226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86839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A5EE07-E595-4923-9224-FEA7487F0219}" type="slidenum">
              <a:rPr lang="en-US" altLang="en-US" smtClean="0"/>
              <a:pPr>
                <a:spcBef>
                  <a:spcPct val="0"/>
                </a:spcBef>
              </a:pPr>
              <a:t>139</a:t>
            </a:fld>
            <a:endParaRPr lang="en-US" altLang="en-US" smtClean="0"/>
          </a:p>
        </p:txBody>
      </p:sp>
      <p:sp>
        <p:nvSpPr>
          <p:cNvPr id="228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7179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86C56E-4E07-44BF-9DD2-EFC7E9D704D1}" type="slidenum">
              <a:rPr lang="en-US" altLang="en-US" smtClean="0"/>
              <a:pPr>
                <a:spcBef>
                  <a:spcPct val="0"/>
                </a:spcBef>
              </a:pPr>
              <a:t>140</a:t>
            </a:fld>
            <a:endParaRPr lang="en-US" altLang="en-US" smtClean="0"/>
          </a:p>
        </p:txBody>
      </p:sp>
      <p:sp>
        <p:nvSpPr>
          <p:cNvPr id="230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63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A693CD-E8BC-4F0F-B345-6D0B4B22E941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85344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906542-AF1D-4967-A000-EE2DAE90334D}" type="slidenum">
              <a:rPr lang="en-US" altLang="en-US" smtClean="0"/>
              <a:pPr>
                <a:spcBef>
                  <a:spcPct val="0"/>
                </a:spcBef>
              </a:pPr>
              <a:t>141</a:t>
            </a:fld>
            <a:endParaRPr lang="en-US" altLang="en-US" smtClean="0"/>
          </a:p>
        </p:txBody>
      </p:sp>
      <p:sp>
        <p:nvSpPr>
          <p:cNvPr id="232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32095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FC1056-FB15-4E63-A4AD-20E2FD1B9924}" type="slidenum">
              <a:rPr lang="en-US" altLang="en-US" smtClean="0"/>
              <a:pPr>
                <a:spcBef>
                  <a:spcPct val="0"/>
                </a:spcBef>
              </a:pPr>
              <a:t>142</a:t>
            </a:fld>
            <a:endParaRPr lang="en-US" altLang="en-US" smtClean="0"/>
          </a:p>
        </p:txBody>
      </p:sp>
      <p:sp>
        <p:nvSpPr>
          <p:cNvPr id="234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2944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1934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0D8954A-56B9-4BA5-9C0E-BDAC01BE085F}" type="slidenum">
              <a:rPr lang="en-US" altLang="en-US" smtClean="0"/>
              <a:pPr>
                <a:spcBef>
                  <a:spcPct val="0"/>
                </a:spcBef>
              </a:pPr>
              <a:t>144</a:t>
            </a:fld>
            <a:endParaRPr lang="en-US" altLang="en-US" smtClean="0"/>
          </a:p>
        </p:txBody>
      </p:sp>
      <p:sp>
        <p:nvSpPr>
          <p:cNvPr id="2385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076450" y="501650"/>
            <a:ext cx="10579100" cy="7934325"/>
          </a:xfrm>
          <a:solidFill>
            <a:srgbClr val="FFFFFF"/>
          </a:solidFill>
          <a:ln/>
        </p:spPr>
      </p:sp>
      <p:sp>
        <p:nvSpPr>
          <p:cNvPr id="238596" name="Text Box 3"/>
          <p:cNvSpPr>
            <a:spLocks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39803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3F5A6E-12BC-440B-9719-CFABB1DE7239}" type="slidenum">
              <a:rPr lang="en-US" altLang="en-US" smtClean="0"/>
              <a:pPr>
                <a:spcBef>
                  <a:spcPct val="0"/>
                </a:spcBef>
              </a:pPr>
              <a:t>145</a:t>
            </a:fld>
            <a:endParaRPr lang="en-US" altLang="en-US" smtClean="0"/>
          </a:p>
        </p:txBody>
      </p:sp>
      <p:sp>
        <p:nvSpPr>
          <p:cNvPr id="2406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076450" y="501650"/>
            <a:ext cx="10579100" cy="7934325"/>
          </a:xfrm>
          <a:solidFill>
            <a:srgbClr val="FFFFFF"/>
          </a:solidFill>
          <a:ln/>
        </p:spPr>
      </p:sp>
      <p:sp>
        <p:nvSpPr>
          <p:cNvPr id="240644" name="Text Box 3"/>
          <p:cNvSpPr>
            <a:spLocks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829053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E8D81C-6894-4B8C-8757-36C28B1B9A9C}" type="slidenum">
              <a:rPr lang="en-US" altLang="en-US" smtClean="0"/>
              <a:pPr>
                <a:spcBef>
                  <a:spcPct val="0"/>
                </a:spcBef>
              </a:pPr>
              <a:t>146</a:t>
            </a:fld>
            <a:endParaRPr lang="en-US" altLang="en-US" smtClean="0"/>
          </a:p>
        </p:txBody>
      </p:sp>
      <p:sp>
        <p:nvSpPr>
          <p:cNvPr id="2426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076450" y="501650"/>
            <a:ext cx="10579100" cy="7934325"/>
          </a:xfrm>
          <a:solidFill>
            <a:srgbClr val="FFFFFF"/>
          </a:solidFill>
          <a:ln/>
        </p:spPr>
      </p:sp>
      <p:sp>
        <p:nvSpPr>
          <p:cNvPr id="242692" name="Text Box 3"/>
          <p:cNvSpPr>
            <a:spLocks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52606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D961C2-DB70-4A0C-870F-3A642C20B735}" type="slidenum">
              <a:rPr lang="en-US" altLang="en-US" smtClean="0"/>
              <a:pPr>
                <a:spcBef>
                  <a:spcPct val="0"/>
                </a:spcBef>
              </a:pPr>
              <a:t>147</a:t>
            </a:fld>
            <a:endParaRPr lang="en-US" altLang="en-US" smtClean="0"/>
          </a:p>
        </p:txBody>
      </p:sp>
      <p:sp>
        <p:nvSpPr>
          <p:cNvPr id="244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7603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9324D12-A8F1-4161-9DB9-31D811B6E6BA}" type="slidenum">
              <a:rPr lang="en-US" altLang="en-US" smtClean="0"/>
              <a:pPr>
                <a:spcBef>
                  <a:spcPct val="0"/>
                </a:spcBef>
              </a:pPr>
              <a:t>148</a:t>
            </a:fld>
            <a:endParaRPr lang="en-US" altLang="en-US" smtClean="0"/>
          </a:p>
        </p:txBody>
      </p:sp>
      <p:sp>
        <p:nvSpPr>
          <p:cNvPr id="246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87073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197468-7603-462C-A7C7-471742D3357C}" type="slidenum">
              <a:rPr lang="en-US" altLang="en-US" smtClean="0"/>
              <a:pPr>
                <a:spcBef>
                  <a:spcPct val="0"/>
                </a:spcBef>
              </a:pPr>
              <a:t>149</a:t>
            </a:fld>
            <a:endParaRPr lang="en-US" altLang="en-US" smtClean="0"/>
          </a:p>
        </p:txBody>
      </p:sp>
      <p:sp>
        <p:nvSpPr>
          <p:cNvPr id="2488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076450" y="501650"/>
            <a:ext cx="10579100" cy="7934325"/>
          </a:xfrm>
          <a:solidFill>
            <a:srgbClr val="FFFFFF"/>
          </a:solidFill>
          <a:ln/>
        </p:spPr>
      </p:sp>
      <p:sp>
        <p:nvSpPr>
          <p:cNvPr id="248836" name="Text Box 3"/>
          <p:cNvSpPr>
            <a:spLocks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767665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8DCDD5-87CC-4B0F-B6CC-8CE8F9062F42}" type="slidenum">
              <a:rPr lang="en-US" altLang="en-US" smtClean="0"/>
              <a:pPr>
                <a:spcBef>
                  <a:spcPct val="0"/>
                </a:spcBef>
              </a:pPr>
              <a:t>150</a:t>
            </a:fld>
            <a:endParaRPr lang="en-US" altLang="en-US" smtClean="0"/>
          </a:p>
        </p:txBody>
      </p:sp>
      <p:sp>
        <p:nvSpPr>
          <p:cNvPr id="250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056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4926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5C4401-1501-4077-8CA1-CC857263E162}" type="slidenum">
              <a:rPr lang="en-US" altLang="en-US" smtClean="0"/>
              <a:pPr>
                <a:spcBef>
                  <a:spcPct val="0"/>
                </a:spcBef>
              </a:pPr>
              <a:t>151</a:t>
            </a:fld>
            <a:endParaRPr lang="en-US" altLang="en-US" smtClean="0"/>
          </a:p>
        </p:txBody>
      </p:sp>
      <p:sp>
        <p:nvSpPr>
          <p:cNvPr id="252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35791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2EC5C6-7E60-426D-92DC-575124775FDF}" type="slidenum">
              <a:rPr lang="en-US" altLang="en-US" smtClean="0"/>
              <a:pPr>
                <a:spcBef>
                  <a:spcPct val="0"/>
                </a:spcBef>
              </a:pPr>
              <a:t>152</a:t>
            </a:fld>
            <a:endParaRPr lang="en-US" altLang="en-US" smtClean="0"/>
          </a:p>
        </p:txBody>
      </p:sp>
      <p:sp>
        <p:nvSpPr>
          <p:cNvPr id="254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19979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386DED-5B6B-4159-B3E8-5599176E455E}" type="slidenum">
              <a:rPr lang="en-US" altLang="en-US" smtClean="0"/>
              <a:pPr>
                <a:spcBef>
                  <a:spcPct val="0"/>
                </a:spcBef>
              </a:pPr>
              <a:t>153</a:t>
            </a:fld>
            <a:endParaRPr lang="en-US" altLang="en-US" smtClean="0"/>
          </a:p>
        </p:txBody>
      </p:sp>
      <p:sp>
        <p:nvSpPr>
          <p:cNvPr id="257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81979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C490FC-B2E4-465F-99ED-EFA8AB7D02B2}" type="slidenum">
              <a:rPr lang="en-US" altLang="en-US" smtClean="0"/>
              <a:pPr>
                <a:spcBef>
                  <a:spcPct val="0"/>
                </a:spcBef>
              </a:pPr>
              <a:t>154</a:t>
            </a:fld>
            <a:endParaRPr lang="en-US" altLang="en-US" smtClean="0"/>
          </a:p>
        </p:txBody>
      </p:sp>
      <p:sp>
        <p:nvSpPr>
          <p:cNvPr id="259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7035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BC49C0-7AB3-4380-8E41-2FE88E859BE6}" type="slidenum">
              <a:rPr lang="en-US" altLang="en-US" smtClean="0"/>
              <a:pPr>
                <a:spcBef>
                  <a:spcPct val="0"/>
                </a:spcBef>
              </a:pPr>
              <a:t>155</a:t>
            </a:fld>
            <a:endParaRPr lang="en-US" altLang="en-US" smtClean="0"/>
          </a:p>
        </p:txBody>
      </p:sp>
      <p:sp>
        <p:nvSpPr>
          <p:cNvPr id="261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2738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A980F6-DCBF-4270-A437-E99608A15701}" type="slidenum">
              <a:rPr lang="en-US" altLang="en-US" smtClean="0"/>
              <a:pPr>
                <a:spcBef>
                  <a:spcPct val="0"/>
                </a:spcBef>
              </a:pPr>
              <a:t>156</a:t>
            </a:fld>
            <a:endParaRPr lang="en-US" altLang="en-US" smtClean="0"/>
          </a:p>
        </p:txBody>
      </p:sp>
      <p:sp>
        <p:nvSpPr>
          <p:cNvPr id="263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37414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1E7EF9B-A472-4173-9FA6-1F33CB7D994F}" type="slidenum">
              <a:rPr lang="en-US" altLang="en-US" smtClean="0"/>
              <a:pPr>
                <a:spcBef>
                  <a:spcPct val="0"/>
                </a:spcBef>
              </a:pPr>
              <a:t>157</a:t>
            </a:fld>
            <a:endParaRPr lang="en-US" altLang="en-US" smtClean="0"/>
          </a:p>
        </p:txBody>
      </p:sp>
      <p:sp>
        <p:nvSpPr>
          <p:cNvPr id="265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92081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612BA82-CB1E-4C56-A05A-621E00929611}" type="slidenum">
              <a:rPr lang="en-US" altLang="en-US" smtClean="0"/>
              <a:pPr>
                <a:spcBef>
                  <a:spcPct val="0"/>
                </a:spcBef>
              </a:pPr>
              <a:t>158</a:t>
            </a:fld>
            <a:endParaRPr lang="en-US" altLang="en-US" smtClean="0"/>
          </a:p>
        </p:txBody>
      </p:sp>
      <p:sp>
        <p:nvSpPr>
          <p:cNvPr id="267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20785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468173-0D97-473D-8CF4-9398F5359AF3}" type="slidenum">
              <a:rPr lang="en-US" altLang="en-US" smtClean="0"/>
              <a:pPr>
                <a:spcBef>
                  <a:spcPct val="0"/>
                </a:spcBef>
              </a:pPr>
              <a:t>159</a:t>
            </a:fld>
            <a:endParaRPr lang="en-US" altLang="en-US" smtClean="0"/>
          </a:p>
        </p:txBody>
      </p:sp>
      <p:sp>
        <p:nvSpPr>
          <p:cNvPr id="269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84204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ECDC85-7C93-4C1F-B7C1-4641F8A31872}" type="slidenum">
              <a:rPr lang="en-US" altLang="en-US" smtClean="0"/>
              <a:pPr>
                <a:spcBef>
                  <a:spcPct val="0"/>
                </a:spcBef>
              </a:pPr>
              <a:t>160</a:t>
            </a:fld>
            <a:endParaRPr lang="en-US" altLang="en-US" smtClean="0"/>
          </a:p>
        </p:txBody>
      </p:sp>
      <p:sp>
        <p:nvSpPr>
          <p:cNvPr id="271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1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54813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C58F6B-0B0C-4E46-9744-4CB0167E0591}" type="slidenum">
              <a:rPr lang="en-US" altLang="en-US" smtClean="0"/>
              <a:pPr>
                <a:spcBef>
                  <a:spcPct val="0"/>
                </a:spcBef>
              </a:pPr>
              <a:t>161</a:t>
            </a:fld>
            <a:endParaRPr lang="en-US" altLang="en-US" smtClean="0"/>
          </a:p>
        </p:txBody>
      </p:sp>
      <p:sp>
        <p:nvSpPr>
          <p:cNvPr id="273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62020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BFF404A-E09A-4491-8EB0-C08A3665AC93}" type="slidenum">
              <a:rPr lang="en-US" altLang="en-US" smtClean="0"/>
              <a:pPr>
                <a:spcBef>
                  <a:spcPct val="0"/>
                </a:spcBef>
              </a:pPr>
              <a:t>162</a:t>
            </a:fld>
            <a:endParaRPr lang="en-US" altLang="en-US" smtClean="0"/>
          </a:p>
        </p:txBody>
      </p:sp>
      <p:sp>
        <p:nvSpPr>
          <p:cNvPr id="275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05372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E8F3B5-7CC9-479A-A38D-9171F372EB75}" type="slidenum">
              <a:rPr lang="en-US" altLang="en-US" smtClean="0"/>
              <a:pPr>
                <a:spcBef>
                  <a:spcPct val="0"/>
                </a:spcBef>
              </a:pPr>
              <a:t>163</a:t>
            </a:fld>
            <a:endParaRPr lang="en-US" altLang="en-US" smtClean="0"/>
          </a:p>
        </p:txBody>
      </p:sp>
      <p:sp>
        <p:nvSpPr>
          <p:cNvPr id="277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6047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0F4E62-5640-4259-9465-88D6C357576D}" type="slidenum">
              <a:rPr lang="en-US" altLang="en-US" smtClean="0"/>
              <a:pPr>
                <a:spcBef>
                  <a:spcPct val="0"/>
                </a:spcBef>
              </a:pPr>
              <a:t>164</a:t>
            </a:fld>
            <a:endParaRPr lang="en-US" altLang="en-US" smtClean="0"/>
          </a:p>
        </p:txBody>
      </p:sp>
      <p:sp>
        <p:nvSpPr>
          <p:cNvPr id="279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991174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5C95DD-0F36-46E6-A44E-D7FB87A58EC6}" type="slidenum">
              <a:rPr lang="en-US" altLang="en-US" smtClean="0"/>
              <a:pPr>
                <a:spcBef>
                  <a:spcPct val="0"/>
                </a:spcBef>
              </a:pPr>
              <a:t>165</a:t>
            </a:fld>
            <a:endParaRPr lang="en-US" altLang="en-US" smtClean="0"/>
          </a:p>
        </p:txBody>
      </p:sp>
      <p:sp>
        <p:nvSpPr>
          <p:cNvPr id="281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92105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BC207B-9955-4135-87DF-88AFCA7F76A9}" type="slidenum">
              <a:rPr lang="en-US" altLang="en-US" smtClean="0"/>
              <a:pPr>
                <a:spcBef>
                  <a:spcPct val="0"/>
                </a:spcBef>
              </a:pPr>
              <a:t>166</a:t>
            </a:fld>
            <a:endParaRPr lang="en-US" altLang="en-US" smtClean="0"/>
          </a:p>
        </p:txBody>
      </p:sp>
      <p:sp>
        <p:nvSpPr>
          <p:cNvPr id="283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21559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01AFAE-0C1C-4C91-8518-A5DC92C9E13D}" type="slidenum">
              <a:rPr lang="en-US" altLang="en-US" smtClean="0"/>
              <a:pPr>
                <a:spcBef>
                  <a:spcPct val="0"/>
                </a:spcBef>
              </a:pPr>
              <a:t>167</a:t>
            </a:fld>
            <a:endParaRPr lang="en-US" altLang="en-US" smtClean="0"/>
          </a:p>
        </p:txBody>
      </p:sp>
      <p:sp>
        <p:nvSpPr>
          <p:cNvPr id="285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99281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649546-A5F0-4A8A-BB29-45A39470FC23}" type="slidenum">
              <a:rPr lang="en-US" altLang="en-US" smtClean="0"/>
              <a:pPr>
                <a:spcBef>
                  <a:spcPct val="0"/>
                </a:spcBef>
              </a:pPr>
              <a:t>168</a:t>
            </a:fld>
            <a:endParaRPr lang="en-US" altLang="en-US" smtClean="0"/>
          </a:p>
        </p:txBody>
      </p:sp>
      <p:sp>
        <p:nvSpPr>
          <p:cNvPr id="287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69460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DB3ED4-FDED-470A-8DC6-22C5E7B6B993}" type="slidenum">
              <a:rPr lang="en-US" altLang="en-US" smtClean="0"/>
              <a:pPr>
                <a:spcBef>
                  <a:spcPct val="0"/>
                </a:spcBef>
              </a:pPr>
              <a:t>169</a:t>
            </a:fld>
            <a:endParaRPr lang="en-US" altLang="en-US" smtClean="0"/>
          </a:p>
        </p:txBody>
      </p:sp>
      <p:sp>
        <p:nvSpPr>
          <p:cNvPr id="289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786747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147BFC-FD5D-449D-AAAD-F1654307FA85}" type="slidenum">
              <a:rPr lang="en-US" altLang="en-US" smtClean="0"/>
              <a:pPr>
                <a:spcBef>
                  <a:spcPct val="0"/>
                </a:spcBef>
              </a:pPr>
              <a:t>170</a:t>
            </a:fld>
            <a:endParaRPr lang="en-US" altLang="en-US" smtClean="0"/>
          </a:p>
        </p:txBody>
      </p:sp>
      <p:sp>
        <p:nvSpPr>
          <p:cNvPr id="291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74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3324225"/>
            <a:ext cx="6807200" cy="3148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559868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35F95C-1C4B-4C67-BB9C-C6483981B031}" type="slidenum">
              <a:rPr lang="en-US" altLang="en-US" smtClean="0"/>
              <a:pPr>
                <a:spcBef>
                  <a:spcPct val="0"/>
                </a:spcBef>
              </a:pPr>
              <a:t>171</a:t>
            </a:fld>
            <a:endParaRPr lang="en-US" altLang="en-US" smtClean="0"/>
          </a:p>
        </p:txBody>
      </p:sp>
      <p:sp>
        <p:nvSpPr>
          <p:cNvPr id="293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52248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F436DF-94A6-421B-84F6-E67660F19BDE}" type="slidenum">
              <a:rPr lang="en-US" altLang="en-US" smtClean="0"/>
              <a:pPr>
                <a:spcBef>
                  <a:spcPct val="0"/>
                </a:spcBef>
              </a:pPr>
              <a:t>172</a:t>
            </a:fld>
            <a:endParaRPr lang="en-US" altLang="en-US" smtClean="0"/>
          </a:p>
        </p:txBody>
      </p:sp>
      <p:sp>
        <p:nvSpPr>
          <p:cNvPr id="295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56113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2FC3DA-AB92-479F-9703-A0615FB388D5}" type="slidenum">
              <a:rPr lang="en-US" altLang="en-US" smtClean="0"/>
              <a:pPr>
                <a:spcBef>
                  <a:spcPct val="0"/>
                </a:spcBef>
              </a:pPr>
              <a:t>173</a:t>
            </a:fld>
            <a:endParaRPr lang="en-US" altLang="en-US" smtClean="0"/>
          </a:p>
        </p:txBody>
      </p:sp>
      <p:sp>
        <p:nvSpPr>
          <p:cNvPr id="297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886547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2F3004-75D0-46F1-9927-B239A79D2F80}" type="slidenum">
              <a:rPr lang="en-US" altLang="en-US" smtClean="0"/>
              <a:pPr>
                <a:spcBef>
                  <a:spcPct val="0"/>
                </a:spcBef>
              </a:pPr>
              <a:t>174</a:t>
            </a:fld>
            <a:endParaRPr lang="en-US" altLang="en-US" smtClean="0"/>
          </a:p>
        </p:txBody>
      </p:sp>
      <p:sp>
        <p:nvSpPr>
          <p:cNvPr id="300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042005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C13D73-3343-4035-A447-F5FA168BF6DC}" type="slidenum">
              <a:rPr lang="en-US" altLang="en-US" smtClean="0"/>
              <a:pPr>
                <a:spcBef>
                  <a:spcPct val="0"/>
                </a:spcBef>
              </a:pPr>
              <a:t>175</a:t>
            </a:fld>
            <a:endParaRPr lang="en-US" altLang="en-US" smtClean="0"/>
          </a:p>
        </p:txBody>
      </p:sp>
      <p:sp>
        <p:nvSpPr>
          <p:cNvPr id="302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8540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61EAA5-42BA-491B-9B9F-C3229CD0F4E0}" type="slidenum">
              <a:rPr lang="en-US" altLang="en-US" smtClean="0"/>
              <a:pPr>
                <a:spcBef>
                  <a:spcPct val="0"/>
                </a:spcBef>
              </a:pPr>
              <a:t>176</a:t>
            </a:fld>
            <a:endParaRPr lang="en-US" altLang="en-US" smtClean="0"/>
          </a:p>
        </p:txBody>
      </p:sp>
      <p:sp>
        <p:nvSpPr>
          <p:cNvPr id="304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75007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38C0AC-8C29-4CB3-910C-2479FD470BE8}" type="slidenum">
              <a:rPr lang="en-US" altLang="en-US" smtClean="0"/>
              <a:pPr>
                <a:spcBef>
                  <a:spcPct val="0"/>
                </a:spcBef>
              </a:pPr>
              <a:t>177</a:t>
            </a:fld>
            <a:endParaRPr lang="en-US" altLang="en-US" smtClean="0"/>
          </a:p>
        </p:txBody>
      </p:sp>
      <p:sp>
        <p:nvSpPr>
          <p:cNvPr id="306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83429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47CC39-75C1-4DE4-AF85-22FE97B20C2F}" type="slidenum">
              <a:rPr lang="en-US" altLang="en-US" smtClean="0"/>
              <a:pPr>
                <a:spcBef>
                  <a:spcPct val="0"/>
                </a:spcBef>
              </a:pPr>
              <a:t>178</a:t>
            </a:fld>
            <a:endParaRPr lang="en-US" altLang="en-US" smtClean="0"/>
          </a:p>
        </p:txBody>
      </p:sp>
      <p:sp>
        <p:nvSpPr>
          <p:cNvPr id="308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0024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F5396F-5A72-412A-8E69-3AB32D60549E}" type="slidenum">
              <a:rPr lang="en-US" altLang="en-US" smtClean="0"/>
              <a:pPr>
                <a:spcBef>
                  <a:spcPct val="0"/>
                </a:spcBef>
              </a:pPr>
              <a:t>179</a:t>
            </a:fld>
            <a:endParaRPr lang="en-US" altLang="en-US" smtClean="0"/>
          </a:p>
        </p:txBody>
      </p:sp>
      <p:sp>
        <p:nvSpPr>
          <p:cNvPr id="310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703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2354A6-4338-447E-B16C-5116F76DE53C}" type="slidenum">
              <a:rPr lang="en-US" altLang="en-US" smtClean="0"/>
              <a:pPr>
                <a:spcBef>
                  <a:spcPct val="0"/>
                </a:spcBef>
              </a:pPr>
              <a:t>180</a:t>
            </a:fld>
            <a:endParaRPr lang="en-US" altLang="en-US" smtClean="0"/>
          </a:p>
        </p:txBody>
      </p:sp>
      <p:sp>
        <p:nvSpPr>
          <p:cNvPr id="312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203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67640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A0785B-CA41-4AF4-AD02-7D1AC9FB0D5A}" type="slidenum">
              <a:rPr lang="en-US" altLang="en-US" smtClean="0"/>
              <a:pPr>
                <a:spcBef>
                  <a:spcPct val="0"/>
                </a:spcBef>
              </a:pPr>
              <a:t>181</a:t>
            </a:fld>
            <a:endParaRPr lang="en-US" altLang="en-US" smtClean="0"/>
          </a:p>
        </p:txBody>
      </p:sp>
      <p:sp>
        <p:nvSpPr>
          <p:cNvPr id="314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21359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365BEC-4C14-4F13-9D96-E88C5F9FCA4C}" type="slidenum">
              <a:rPr lang="en-US" altLang="en-US" smtClean="0"/>
              <a:pPr>
                <a:spcBef>
                  <a:spcPct val="0"/>
                </a:spcBef>
              </a:pPr>
              <a:t>182</a:t>
            </a:fld>
            <a:endParaRPr lang="en-US" altLang="en-US" smtClean="0"/>
          </a:p>
        </p:txBody>
      </p:sp>
      <p:sp>
        <p:nvSpPr>
          <p:cNvPr id="316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65629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C7C78E-16F0-4984-B2C4-DE4B1DE46A32}" type="slidenum">
              <a:rPr lang="en-US" altLang="en-US" smtClean="0"/>
              <a:pPr>
                <a:spcBef>
                  <a:spcPct val="0"/>
                </a:spcBef>
              </a:pPr>
              <a:t>183</a:t>
            </a:fld>
            <a:endParaRPr lang="en-US" altLang="en-US" smtClean="0"/>
          </a:p>
        </p:txBody>
      </p:sp>
      <p:sp>
        <p:nvSpPr>
          <p:cNvPr id="318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39101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15BA6DD-A2F7-471E-8DA4-0F466B43F35D}" type="slidenum">
              <a:rPr lang="en-US" altLang="en-US" smtClean="0"/>
              <a:pPr>
                <a:spcBef>
                  <a:spcPct val="0"/>
                </a:spcBef>
              </a:pPr>
              <a:t>184</a:t>
            </a:fld>
            <a:endParaRPr lang="en-US" altLang="en-US" smtClean="0"/>
          </a:p>
        </p:txBody>
      </p:sp>
      <p:sp>
        <p:nvSpPr>
          <p:cNvPr id="320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372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865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440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167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06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18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96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44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5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9267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515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042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091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696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10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41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654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547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67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91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246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770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671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0620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680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65600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21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068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691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5003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322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824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2457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5311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2367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0209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113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07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585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7868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734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6132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5219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649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2521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70495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723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DFA41FA-A66B-4050-A129-9358A09ECBE2}" type="slidenum">
              <a:rPr lang="en-US" altLang="en-US" smtClean="0"/>
              <a:pPr>
                <a:spcBef>
                  <a:spcPct val="0"/>
                </a:spcBef>
              </a:pPr>
              <a:t>74</a:t>
            </a:fld>
            <a:endParaRPr lang="en-US" altLang="en-US" smtClean="0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66832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BE5B66-0D1F-44AD-BB28-78F10F25E4D6}" type="slidenum">
              <a:rPr lang="en-US" altLang="en-US" smtClean="0"/>
              <a:pPr>
                <a:spcBef>
                  <a:spcPct val="0"/>
                </a:spcBef>
              </a:pPr>
              <a:t>75</a:t>
            </a:fld>
            <a:endParaRPr lang="en-US" altLang="en-US" smtClean="0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08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3832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B965A8-F201-4B0C-9165-83EFD694F617}" type="slidenum">
              <a:rPr lang="en-US" altLang="en-US" smtClean="0"/>
              <a:pPr>
                <a:spcBef>
                  <a:spcPct val="0"/>
                </a:spcBef>
              </a:pPr>
              <a:t>76</a:t>
            </a:fld>
            <a:endParaRPr lang="en-US" altLang="en-US" smtClean="0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6273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363737-8904-4F21-9A37-6370904968BD}" type="slidenum">
              <a:rPr lang="en-US" altLang="en-US" smtClean="0"/>
              <a:pPr>
                <a:spcBef>
                  <a:spcPct val="0"/>
                </a:spcBef>
              </a:pPr>
              <a:t>77</a:t>
            </a:fld>
            <a:endParaRPr lang="en-US" altLang="en-US" smtClean="0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1289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88EEBC-0C10-4720-90EF-7B6365386890}" type="slidenum">
              <a:rPr lang="en-US" altLang="en-US" smtClean="0"/>
              <a:pPr>
                <a:spcBef>
                  <a:spcPct val="0"/>
                </a:spcBef>
              </a:pPr>
              <a:t>78</a:t>
            </a:fld>
            <a:endParaRPr lang="en-US" altLang="en-US" smtClean="0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1371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7BABFA-9746-40EB-88C8-57FDEE1E11B2}" type="slidenum">
              <a:rPr lang="en-US" altLang="en-US" smtClean="0"/>
              <a:pPr>
                <a:spcBef>
                  <a:spcPct val="0"/>
                </a:spcBef>
              </a:pPr>
              <a:t>88</a:t>
            </a:fld>
            <a:endParaRPr lang="en-US" altLang="en-US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65464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06AE73-A532-4393-882D-996F399DA226}" type="slidenum">
              <a:rPr lang="en-US" altLang="en-US" smtClean="0"/>
              <a:pPr>
                <a:spcBef>
                  <a:spcPct val="0"/>
                </a:spcBef>
              </a:pPr>
              <a:t>89</a:t>
            </a:fld>
            <a:endParaRPr lang="en-US" altLang="en-US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099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DBA808-6D96-4559-8822-37F796263263}" type="slidenum">
              <a:rPr lang="en-US" altLang="en-US" smtClean="0"/>
              <a:pPr>
                <a:spcBef>
                  <a:spcPct val="0"/>
                </a:spcBef>
              </a:pPr>
              <a:t>90</a:t>
            </a:fld>
            <a:endParaRPr lang="en-US" altLang="en-US" smtClean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1643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12128F-4541-4C5A-9799-AC4A21BA4667}" type="slidenum">
              <a:rPr lang="en-US" altLang="en-US" smtClean="0"/>
              <a:pPr>
                <a:spcBef>
                  <a:spcPct val="0"/>
                </a:spcBef>
              </a:pPr>
              <a:t>91</a:t>
            </a:fld>
            <a:endParaRPr lang="en-US" altLang="en-US" smtClean="0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2205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1653AC-8B37-4E1A-BABA-4C24DF2F1B6C}" type="slidenum">
              <a:rPr lang="en-US" altLang="en-US" smtClean="0"/>
              <a:pPr>
                <a:spcBef>
                  <a:spcPct val="0"/>
                </a:spcBef>
              </a:pPr>
              <a:t>92</a:t>
            </a:fld>
            <a:endParaRPr lang="en-US" altLang="en-US" smtClean="0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79417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6E2E6C-ECEB-4DB6-8097-FB4201396BAC}" type="slidenum">
              <a:rPr lang="en-US" altLang="en-US" smtClean="0"/>
              <a:pPr>
                <a:spcBef>
                  <a:spcPct val="0"/>
                </a:spcBef>
              </a:pPr>
              <a:t>93</a:t>
            </a:fld>
            <a:endParaRPr lang="en-US" altLang="en-US" smtClean="0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8369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939C01-E776-48AE-88E6-98E058C66ACD}" type="slidenum">
              <a:rPr lang="en-US" altLang="en-US" smtClean="0"/>
              <a:pPr>
                <a:spcBef>
                  <a:spcPct val="0"/>
                </a:spcBef>
              </a:pPr>
              <a:t>94</a:t>
            </a:fld>
            <a:endParaRPr lang="en-US" altLang="en-US" smtClean="0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0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8640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605277-59F2-43B9-8947-B317985E3243}" type="slidenum">
              <a:rPr lang="en-US" altLang="en-US" smtClean="0"/>
              <a:pPr>
                <a:spcBef>
                  <a:spcPct val="0"/>
                </a:spcBef>
              </a:pPr>
              <a:t>95</a:t>
            </a:fld>
            <a:endParaRPr lang="en-US" altLang="en-US" smtClean="0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3469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72677E-75C2-4DB7-B9A1-DAF05EC832A6}" type="slidenum">
              <a:rPr lang="en-US" altLang="en-US" smtClean="0"/>
              <a:pPr>
                <a:spcBef>
                  <a:spcPct val="0"/>
                </a:spcBef>
              </a:pPr>
              <a:t>96</a:t>
            </a:fld>
            <a:endParaRPr lang="en-US" altLang="en-US" smtClean="0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0572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67D17C-C10D-45E2-8D13-43B28564A07A}" type="slidenum">
              <a:rPr lang="en-US" altLang="en-US" smtClean="0"/>
              <a:pPr>
                <a:spcBef>
                  <a:spcPct val="0"/>
                </a:spcBef>
              </a:pPr>
              <a:t>97</a:t>
            </a:fld>
            <a:endParaRPr lang="en-US" altLang="en-US" smtClean="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6322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7B8130-C8BC-4967-A35D-B3DFF4C465F7}" type="slidenum">
              <a:rPr lang="en-US" altLang="en-US" smtClean="0"/>
              <a:pPr>
                <a:spcBef>
                  <a:spcPct val="0"/>
                </a:spcBef>
              </a:pPr>
              <a:t>98</a:t>
            </a:fld>
            <a:endParaRPr lang="en-US" altLang="en-US" smtClean="0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5988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1646313-DBCE-485C-AA49-7A8FC4C7DF76}" type="slidenum">
              <a:rPr lang="en-US" altLang="en-US" smtClean="0"/>
              <a:pPr>
                <a:spcBef>
                  <a:spcPct val="0"/>
                </a:spcBef>
              </a:pPr>
              <a:t>101</a:t>
            </a:fld>
            <a:endParaRPr lang="en-US" altLang="en-US" smtClean="0"/>
          </a:p>
        </p:txBody>
      </p:sp>
      <p:sp>
        <p:nvSpPr>
          <p:cNvPr id="154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995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DE7B74-9611-48F5-8773-13FD75DC6456}" type="slidenum">
              <a:rPr lang="en-US" altLang="en-US" smtClean="0"/>
              <a:pPr>
                <a:spcBef>
                  <a:spcPct val="0"/>
                </a:spcBef>
              </a:pPr>
              <a:t>102</a:t>
            </a:fld>
            <a:endParaRPr lang="en-US" altLang="en-US" smtClean="0"/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98298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572F30-84D0-4DFA-97B0-00C5441732ED}" type="slidenum">
              <a:rPr lang="en-US" altLang="en-US" smtClean="0"/>
              <a:pPr>
                <a:spcBef>
                  <a:spcPct val="0"/>
                </a:spcBef>
              </a:pPr>
              <a:t>103</a:t>
            </a:fld>
            <a:endParaRPr lang="en-US" altLang="en-US" smtClean="0"/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3604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1355CE-0347-4619-B76E-7731C853A540}" type="slidenum">
              <a:rPr lang="en-US" altLang="en-US" smtClean="0"/>
              <a:pPr>
                <a:spcBef>
                  <a:spcPct val="0"/>
                </a:spcBef>
              </a:pPr>
              <a:t>104</a:t>
            </a:fld>
            <a:endParaRPr lang="en-US" altLang="en-US" smtClean="0"/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4511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938031-3BD2-4442-8A9A-784B0EB2C5B4}" type="slidenum">
              <a:rPr lang="en-US" altLang="en-US" smtClean="0"/>
              <a:pPr>
                <a:spcBef>
                  <a:spcPct val="0"/>
                </a:spcBef>
              </a:pPr>
              <a:t>105</a:t>
            </a:fld>
            <a:endParaRPr lang="en-US" altLang="en-US" smtClean="0"/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8261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D12CFC-59B8-46F9-8459-86FB41670E22}" type="slidenum">
              <a:rPr lang="en-US" altLang="en-US" smtClean="0"/>
              <a:pPr>
                <a:spcBef>
                  <a:spcPct val="0"/>
                </a:spcBef>
              </a:pPr>
              <a:t>106</a:t>
            </a:fld>
            <a:endParaRPr lang="en-US" altLang="en-US" smtClean="0"/>
          </a:p>
        </p:txBody>
      </p:sp>
      <p:sp>
        <p:nvSpPr>
          <p:cNvPr id="164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77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1096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000935-B048-44FD-99F1-BBC4DCF37BB6}" type="slidenum">
              <a:rPr lang="en-US" altLang="en-US" smtClean="0"/>
              <a:pPr>
                <a:spcBef>
                  <a:spcPct val="0"/>
                </a:spcBef>
              </a:pPr>
              <a:t>107</a:t>
            </a:fld>
            <a:endParaRPr lang="en-US" altLang="en-US" smtClean="0"/>
          </a:p>
        </p:txBody>
      </p:sp>
      <p:sp>
        <p:nvSpPr>
          <p:cNvPr id="166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4235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D95039-1F54-45DF-87DE-7C5239E12DB4}" type="slidenum">
              <a:rPr lang="en-US" altLang="en-US" smtClean="0"/>
              <a:pPr>
                <a:spcBef>
                  <a:spcPct val="0"/>
                </a:spcBef>
              </a:pPr>
              <a:t>108</a:t>
            </a:fld>
            <a:endParaRPr lang="en-US" altLang="en-US" smtClean="0"/>
          </a:p>
        </p:txBody>
      </p:sp>
      <p:sp>
        <p:nvSpPr>
          <p:cNvPr id="168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0543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0AFB39-3D1B-4CD7-AF25-A78A1D0D9249}" type="slidenum">
              <a:rPr lang="en-US" altLang="en-US" smtClean="0"/>
              <a:pPr>
                <a:spcBef>
                  <a:spcPct val="0"/>
                </a:spcBef>
              </a:pPr>
              <a:t>109</a:t>
            </a:fld>
            <a:endParaRPr lang="en-US" altLang="en-US" smtClean="0"/>
          </a:p>
        </p:txBody>
      </p:sp>
      <p:sp>
        <p:nvSpPr>
          <p:cNvPr id="171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02081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CA82FB-9A22-45D1-A2BF-EA1318077A01}" type="slidenum">
              <a:rPr lang="en-US" altLang="en-US" smtClean="0"/>
              <a:pPr>
                <a:spcBef>
                  <a:spcPct val="0"/>
                </a:spcBef>
              </a:pPr>
              <a:t>110</a:t>
            </a:fld>
            <a:endParaRPr lang="en-US" altLang="en-US" smtClean="0"/>
          </a:p>
        </p:txBody>
      </p:sp>
      <p:sp>
        <p:nvSpPr>
          <p:cNvPr id="173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3582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FF79D6-9B73-4EB2-BE64-E9A3A2EF8B0C}" type="slidenum">
              <a:rPr lang="en-US" altLang="en-US" smtClean="0"/>
              <a:pPr>
                <a:spcBef>
                  <a:spcPct val="0"/>
                </a:spcBef>
              </a:pPr>
              <a:t>111</a:t>
            </a:fld>
            <a:endParaRPr lang="en-US" altLang="en-US" smtClean="0"/>
          </a:p>
        </p:txBody>
      </p:sp>
      <p:sp>
        <p:nvSpPr>
          <p:cNvPr id="175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1545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8E12E2-9622-4954-8B91-43C0C0C56278}" type="slidenum">
              <a:rPr lang="en-US" altLang="en-US" smtClean="0"/>
              <a:pPr>
                <a:spcBef>
                  <a:spcPct val="0"/>
                </a:spcBef>
              </a:pPr>
              <a:t>112</a:t>
            </a:fld>
            <a:endParaRPr lang="en-US" altLang="en-US" smtClean="0"/>
          </a:p>
        </p:txBody>
      </p:sp>
      <p:sp>
        <p:nvSpPr>
          <p:cNvPr id="177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898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01EE50-9EEC-487C-ACB8-B6A8009D05F0}" type="slidenum">
              <a:rPr lang="en-US" altLang="en-US" smtClean="0"/>
              <a:pPr>
                <a:spcBef>
                  <a:spcPct val="0"/>
                </a:spcBef>
              </a:pPr>
              <a:t>114</a:t>
            </a:fld>
            <a:endParaRPr lang="en-US" altLang="en-US" smtClean="0"/>
          </a:p>
        </p:txBody>
      </p:sp>
      <p:sp>
        <p:nvSpPr>
          <p:cNvPr id="180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43773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F61537-7F04-4D55-BC34-02164A363490}" type="slidenum">
              <a:rPr lang="en-US" altLang="en-US" smtClean="0"/>
              <a:pPr>
                <a:spcBef>
                  <a:spcPct val="0"/>
                </a:spcBef>
              </a:pPr>
              <a:t>115</a:t>
            </a:fld>
            <a:endParaRPr lang="en-US" altLang="en-US" smtClean="0"/>
          </a:p>
        </p:txBody>
      </p:sp>
      <p:sp>
        <p:nvSpPr>
          <p:cNvPr id="182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483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166484-5D98-4AE0-AF23-35D66C716D6F}" type="slidenum">
              <a:rPr lang="en-US" altLang="en-US" smtClean="0"/>
              <a:pPr>
                <a:spcBef>
                  <a:spcPct val="0"/>
                </a:spcBef>
              </a:pPr>
              <a:t>116</a:t>
            </a:fld>
            <a:endParaRPr lang="en-US" altLang="en-US" smtClean="0"/>
          </a:p>
        </p:txBody>
      </p:sp>
      <p:sp>
        <p:nvSpPr>
          <p:cNvPr id="184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77050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EAA0E1-D509-493E-AC7C-5667EE9DB6B0}" type="slidenum">
              <a:rPr lang="en-US" altLang="en-US" smtClean="0"/>
              <a:pPr>
                <a:spcBef>
                  <a:spcPct val="0"/>
                </a:spcBef>
              </a:pPr>
              <a:t>117</a:t>
            </a:fld>
            <a:endParaRPr lang="en-US" altLang="en-US" smtClean="0"/>
          </a:p>
        </p:txBody>
      </p:sp>
      <p:sp>
        <p:nvSpPr>
          <p:cNvPr id="186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447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824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23C00C-C5F4-43C4-9458-AF18405DEFE6}" type="slidenum">
              <a:rPr lang="en-US" altLang="en-US" smtClean="0"/>
              <a:pPr>
                <a:spcBef>
                  <a:spcPct val="0"/>
                </a:spcBef>
              </a:pPr>
              <a:t>118</a:t>
            </a:fld>
            <a:endParaRPr lang="en-US" altLang="en-US" smtClean="0"/>
          </a:p>
        </p:txBody>
      </p:sp>
      <p:sp>
        <p:nvSpPr>
          <p:cNvPr id="188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193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68F01B-A533-4763-AF3F-52FE9D71AC9A}" type="slidenum">
              <a:rPr lang="en-US" altLang="en-US" smtClean="0"/>
              <a:pPr>
                <a:spcBef>
                  <a:spcPct val="0"/>
                </a:spcBef>
              </a:pPr>
              <a:t>120</a:t>
            </a:fld>
            <a:endParaRPr lang="en-US" altLang="en-US" smtClean="0"/>
          </a:p>
        </p:txBody>
      </p:sp>
      <p:sp>
        <p:nvSpPr>
          <p:cNvPr id="191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93685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C75ABF-9DC1-42CD-B638-43D34EE2B72E}" type="slidenum">
              <a:rPr lang="en-US" altLang="en-US" smtClean="0"/>
              <a:pPr>
                <a:spcBef>
                  <a:spcPct val="0"/>
                </a:spcBef>
              </a:pPr>
              <a:t>121</a:t>
            </a:fld>
            <a:endParaRPr lang="en-US" altLang="en-US" smtClean="0"/>
          </a:p>
        </p:txBody>
      </p:sp>
      <p:sp>
        <p:nvSpPr>
          <p:cNvPr id="193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676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75E9D56-D682-4167-B4FE-F296209E9ABE}" type="slidenum">
              <a:rPr lang="en-US" altLang="en-US" smtClean="0"/>
              <a:pPr>
                <a:spcBef>
                  <a:spcPct val="0"/>
                </a:spcBef>
              </a:pPr>
              <a:t>123</a:t>
            </a:fld>
            <a:endParaRPr lang="en-US" altLang="en-US" smtClean="0"/>
          </a:p>
        </p:txBody>
      </p:sp>
      <p:sp>
        <p:nvSpPr>
          <p:cNvPr id="196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87402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12A995-7DA8-4A4C-8F8D-534249746285}" type="slidenum">
              <a:rPr lang="en-US" altLang="en-US" smtClean="0"/>
              <a:pPr>
                <a:spcBef>
                  <a:spcPct val="0"/>
                </a:spcBef>
              </a:pPr>
              <a:t>125</a:t>
            </a:fld>
            <a:endParaRPr lang="en-US" altLang="en-US" smtClean="0"/>
          </a:p>
        </p:txBody>
      </p:sp>
      <p:sp>
        <p:nvSpPr>
          <p:cNvPr id="199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42500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B6C24A-A50F-4F36-9AB2-41C2B3013094}" type="slidenum">
              <a:rPr lang="en-US" altLang="en-US" smtClean="0"/>
              <a:pPr>
                <a:spcBef>
                  <a:spcPct val="0"/>
                </a:spcBef>
              </a:pPr>
              <a:t>126</a:t>
            </a:fld>
            <a:endParaRPr lang="en-US" altLang="en-US" smtClean="0"/>
          </a:p>
        </p:txBody>
      </p:sp>
      <p:sp>
        <p:nvSpPr>
          <p:cNvPr id="201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7891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66C4D0-297A-4C50-8EB4-5FE4A072D8F7}" type="slidenum">
              <a:rPr lang="en-US" altLang="en-US" smtClean="0"/>
              <a:pPr>
                <a:spcBef>
                  <a:spcPct val="0"/>
                </a:spcBef>
              </a:pPr>
              <a:t>127</a:t>
            </a:fld>
            <a:endParaRPr lang="en-US" altLang="en-US" smtClean="0"/>
          </a:p>
        </p:txBody>
      </p:sp>
      <p:sp>
        <p:nvSpPr>
          <p:cNvPr id="203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6076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CA035-2CDD-4872-8FDD-C031E09ED314}" type="slidenum">
              <a:rPr lang="en-US" altLang="en-US" smtClean="0"/>
              <a:pPr>
                <a:spcBef>
                  <a:spcPct val="0"/>
                </a:spcBef>
              </a:pPr>
              <a:t>128</a:t>
            </a:fld>
            <a:endParaRPr lang="en-US" altLang="en-US" smtClean="0"/>
          </a:p>
        </p:txBody>
      </p:sp>
      <p:sp>
        <p:nvSpPr>
          <p:cNvPr id="205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9576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3CFC5C-8BAC-4E8A-87E6-0AAF52B6453B}" type="slidenum">
              <a:rPr lang="en-US" altLang="en-US" smtClean="0"/>
              <a:pPr>
                <a:spcBef>
                  <a:spcPct val="0"/>
                </a:spcBef>
              </a:pPr>
              <a:t>129</a:t>
            </a:fld>
            <a:endParaRPr lang="en-US" altLang="en-US" smtClean="0"/>
          </a:p>
        </p:txBody>
      </p:sp>
      <p:sp>
        <p:nvSpPr>
          <p:cNvPr id="207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6304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56DCC1-3AED-4178-9EB1-193D0DFA3BEC}" type="slidenum">
              <a:rPr lang="en-US" altLang="en-US" smtClean="0"/>
              <a:pPr>
                <a:spcBef>
                  <a:spcPct val="0"/>
                </a:spcBef>
              </a:pPr>
              <a:t>130</a:t>
            </a:fld>
            <a:endParaRPr lang="en-US" altLang="en-US" smtClean="0"/>
          </a:p>
        </p:txBody>
      </p:sp>
      <p:sp>
        <p:nvSpPr>
          <p:cNvPr id="209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804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0182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250EBE37-19FA-4282-A17E-8442380C5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94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B44A8C39-7BE2-41BA-BB34-C7F51AE89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9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53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3513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4082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9987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3030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6759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394031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7406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3C8174A8-DEDC-4B78-85D8-441F67D2E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31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8EC14D77-5D78-41BD-BCDF-BD0CE7201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21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7EB49A20-5DCA-4DB4-B9AF-E7B9EC65B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492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52331E3A-88DB-4041-B497-34791AD56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809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325817F4-6735-4E9A-8616-6339FF836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89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474E9FAB-0079-48EF-A01E-35207BE46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48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5B43C1B5-2738-4717-A747-EE865975B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30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F38CEFE5-5767-435A-97B2-A184332D5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967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anose="05050102010706020507" pitchFamily="18" charset="2"/>
        <a:buChar char="·"/>
        <a:defRPr sz="24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9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133600"/>
            <a:ext cx="7772400" cy="1143000"/>
          </a:xfrm>
          <a:noFill/>
        </p:spPr>
        <p:txBody>
          <a:bodyPr/>
          <a:lstStyle/>
          <a:p>
            <a:pPr>
              <a:defRPr/>
            </a:pPr>
            <a:r>
              <a:rPr lang="en-IN" sz="4400" dirty="0" smtClean="0"/>
              <a:t>Effective Programming using</a:t>
            </a:r>
            <a:br>
              <a:rPr lang="en-IN" sz="4400" dirty="0" smtClean="0"/>
            </a:br>
            <a:r>
              <a:rPr lang="en-IN" sz="4400" dirty="0" smtClean="0">
                <a:solidFill>
                  <a:srgbClr val="FF0000"/>
                </a:solidFill>
              </a:rPr>
              <a:t>“</a:t>
            </a:r>
            <a:r>
              <a:rPr lang="en-IN" sz="4400" i="1" dirty="0" smtClean="0">
                <a:solidFill>
                  <a:srgbClr val="FF0000"/>
                </a:solidFill>
              </a:rPr>
              <a:t>Python3”</a:t>
            </a:r>
            <a:endParaRPr lang="en-US" sz="4400" i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9" name="Picture 5" descr="j01110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21175"/>
            <a:ext cx="17526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ython-logo-notext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Hardware, OS &amp; Language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algn="just">
              <a:buFont typeface="Symbol" panose="05050102010706020507" pitchFamily="18" charset="2"/>
              <a:buNone/>
            </a:pPr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3200" b="0" dirty="0" smtClean="0">
                <a:ea typeface="ＭＳ Ｐゴシック" panose="020B0600070205080204" pitchFamily="34" charset="-128"/>
              </a:rPr>
              <a:t>Von-Neumann Architecture?</a:t>
            </a:r>
          </a:p>
          <a:p>
            <a:pPr algn="just"/>
            <a:r>
              <a:rPr lang="en-US" altLang="en-US" sz="3200" b="0" dirty="0" smtClean="0">
                <a:ea typeface="ＭＳ Ｐゴシック" panose="020B0600070205080204" pitchFamily="34" charset="-128"/>
              </a:rPr>
              <a:t>High Level Language? &amp; what differences can come when we change platform (OS) ?</a:t>
            </a:r>
          </a:p>
          <a:p>
            <a:pPr algn="just"/>
            <a:r>
              <a:rPr lang="en-US" altLang="en-US" sz="3200" b="0" dirty="0" smtClean="0">
                <a:ea typeface="ＭＳ Ｐゴシック" panose="020B0600070205080204" pitchFamily="34" charset="-128"/>
              </a:rPr>
              <a:t>Compiler v/s Interpreter ?</a:t>
            </a:r>
          </a:p>
          <a:p>
            <a:pPr algn="just"/>
            <a:r>
              <a:rPr lang="en-US" altLang="en-US" sz="3200" b="0" dirty="0" smtClean="0">
                <a:ea typeface="ＭＳ Ｐゴシック" panose="020B0600070205080204" pitchFamily="34" charset="-128"/>
              </a:rPr>
              <a:t>Improvements in modern architectures &amp; how to exploit them?</a:t>
            </a:r>
          </a:p>
          <a:p>
            <a:pPr algn="just"/>
            <a:endParaRPr lang="en-US" altLang="en-US" sz="3200" b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2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Example: closure</a:t>
            </a:r>
          </a:p>
        </p:txBody>
      </p:sp>
      <p:sp>
        <p:nvSpPr>
          <p:cNvPr id="15257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def counter(start=0, step=1):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x = [start]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def _inc():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x[0] += step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return x[0]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return _inc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c1 = counter()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c2 = counter(100, -10)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c1()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c2()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90 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 sz="54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Logical Expressions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53604" name="Picture 4" descr="j0277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67200"/>
            <a:ext cx="3276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True and False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</a:t>
            </a:r>
            <a:r>
              <a:rPr lang="en-US" altLang="en-US" sz="300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30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sz="3000" smtClean="0">
                <a:ea typeface="ＭＳ Ｐゴシック" panose="020B0600070205080204" pitchFamily="34" charset="-128"/>
              </a:rPr>
              <a:t> are constants in Python.</a:t>
            </a:r>
          </a:p>
          <a:p>
            <a:pPr>
              <a:lnSpc>
                <a:spcPct val="90000"/>
              </a:lnSpc>
            </a:pPr>
            <a:r>
              <a:rPr lang="en-US" altLang="en-US" sz="3000" smtClean="0">
                <a:ea typeface="ＭＳ Ｐゴシック" panose="020B0600070205080204" pitchFamily="34" charset="-128"/>
              </a:rPr>
              <a:t>Other values equivalent to </a:t>
            </a:r>
            <a:r>
              <a:rPr lang="en-US" altLang="en-US" sz="30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altLang="en-US" sz="300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30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sz="3000" smtClean="0"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30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sz="3000" smtClean="0">
                <a:ea typeface="ＭＳ Ｐゴシック" panose="020B0600070205080204" pitchFamily="34" charset="-128"/>
              </a:rPr>
              <a:t>: zero, </a:t>
            </a:r>
            <a:r>
              <a:rPr lang="en-US" altLang="en-US" sz="30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None</a:t>
            </a:r>
            <a:r>
              <a:rPr lang="en-US" altLang="en-US" sz="3000" smtClean="0">
                <a:ea typeface="ＭＳ Ｐゴシック" panose="020B0600070205080204" pitchFamily="34" charset="-128"/>
              </a:rPr>
              <a:t>, empty container or object</a:t>
            </a:r>
          </a:p>
          <a:p>
            <a:pPr lvl="1">
              <a:lnSpc>
                <a:spcPct val="90000"/>
              </a:lnSpc>
            </a:pPr>
            <a:r>
              <a:rPr lang="en-US" altLang="en-US" sz="30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</a:t>
            </a:r>
            <a:r>
              <a:rPr lang="en-US" altLang="en-US" sz="3000" smtClean="0">
                <a:ea typeface="ＭＳ Ｐゴシック" panose="020B0600070205080204" pitchFamily="34" charset="-128"/>
              </a:rPr>
              <a:t>: non-zero numbers, non-empty objects</a:t>
            </a:r>
          </a:p>
          <a:p>
            <a:pPr>
              <a:lnSpc>
                <a:spcPct val="90000"/>
              </a:lnSpc>
            </a:pPr>
            <a:r>
              <a:rPr lang="en-US" altLang="en-US" sz="3000" smtClean="0">
                <a:ea typeface="ＭＳ Ｐゴシック" panose="020B0600070205080204" pitchFamily="34" charset="-128"/>
              </a:rPr>
              <a:t>Comparison operators: ==, !=, &lt;, &lt;=,…</a:t>
            </a:r>
          </a:p>
          <a:p>
            <a:pPr lvl="1">
              <a:lnSpc>
                <a:spcPct val="90000"/>
              </a:lnSpc>
            </a:pPr>
            <a:r>
              <a:rPr lang="en-US" altLang="en-US" sz="3000" smtClean="0">
                <a:ea typeface="ＭＳ Ｐゴシック" panose="020B0600070205080204" pitchFamily="34" charset="-128"/>
              </a:rPr>
              <a:t>X and Y have same value:   </a:t>
            </a:r>
            <a:r>
              <a:rPr lang="en-US" altLang="en-US" sz="30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== Y</a:t>
            </a:r>
          </a:p>
          <a:p>
            <a:pPr lvl="1">
              <a:lnSpc>
                <a:spcPct val="90000"/>
              </a:lnSpc>
            </a:pPr>
            <a:r>
              <a:rPr lang="en-US" altLang="en-US" sz="3000" smtClean="0">
                <a:ea typeface="ＭＳ Ｐゴシック" panose="020B0600070205080204" pitchFamily="34" charset="-128"/>
              </a:rPr>
              <a:t>Compare with    </a:t>
            </a:r>
            <a:r>
              <a:rPr lang="en-US" altLang="en-US" sz="30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</a:t>
            </a:r>
            <a:r>
              <a:rPr lang="en-US" altLang="en-US" sz="3000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30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Y</a:t>
            </a:r>
            <a:r>
              <a:rPr lang="en-US" altLang="en-US" sz="3000" smtClean="0">
                <a:ea typeface="ＭＳ Ｐゴシック" panose="020B0600070205080204" pitchFamily="34" charset="-128"/>
              </a:rPr>
              <a:t> : </a:t>
            </a:r>
          </a:p>
          <a:p>
            <a:pPr lvl="2">
              <a:lnSpc>
                <a:spcPct val="90000"/>
              </a:lnSpc>
            </a:pPr>
            <a:r>
              <a:rPr lang="en-US" altLang="en-US" sz="3000" smtClean="0">
                <a:ea typeface="ＭＳ Ｐゴシック" panose="020B0600070205080204" pitchFamily="34" charset="-128"/>
              </a:rPr>
              <a:t>X and Y are two variables that refer to the </a:t>
            </a:r>
            <a:r>
              <a:rPr lang="en-US" altLang="en-US" sz="3000" i="1" smtClean="0">
                <a:ea typeface="ＭＳ Ｐゴシック" panose="020B0600070205080204" pitchFamily="34" charset="-128"/>
              </a:rPr>
              <a:t>identical same object. </a:t>
            </a:r>
            <a:endParaRPr lang="en-US" altLang="en-US" sz="30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Boolean Logic Expressions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You can also combine Boolean expressions.</a:t>
            </a:r>
          </a:p>
          <a:p>
            <a:pPr lvl="1"/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if a is True and b is True: 	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a </a:t>
            </a:r>
            <a:r>
              <a:rPr lang="en-US" altLang="en-US" sz="2800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b</a:t>
            </a:r>
          </a:p>
          <a:p>
            <a:pPr lvl="1"/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if a is True or b is True:	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a </a:t>
            </a:r>
            <a:r>
              <a:rPr lang="en-US" altLang="en-US" sz="2800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b</a:t>
            </a:r>
          </a:p>
          <a:p>
            <a:pPr lvl="1"/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if a is False:			</a:t>
            </a:r>
            <a:r>
              <a:rPr lang="en-US" altLang="en-US" sz="2800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not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Use parentheses as needed to disambiguate complex Boolean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Properties of </a:t>
            </a: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and </a:t>
            </a: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&amp;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</a:t>
            </a: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or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001000" cy="4191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Actually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smtClean="0">
                <a:ea typeface="ＭＳ Ｐゴシック" panose="020B0600070205080204" pitchFamily="34" charset="-128"/>
              </a:rPr>
              <a:t>don’t</a:t>
            </a:r>
            <a:r>
              <a:rPr lang="en-US" altLang="en-US" smtClean="0">
                <a:ea typeface="ＭＳ Ｐゴシック" panose="020B0600070205080204" pitchFamily="34" charset="-128"/>
              </a:rPr>
              <a:t> return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altLang="en-US" smtClean="0">
                <a:ea typeface="ＭＳ Ｐゴシック" panose="020B0600070205080204" pitchFamily="34" charset="-128"/>
              </a:rPr>
              <a:t>or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smtClean="0">
                <a:ea typeface="ＭＳ Ｐゴシック" panose="020B0600070205080204" pitchFamily="34" charset="-128"/>
              </a:rPr>
              <a:t>  but value of one of their sub-expressions, which may be a non-Boolean value</a:t>
            </a:r>
          </a:p>
          <a:p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Y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Z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If all are true, returns value of Z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Otherwise, returns value of first false sub-expression</a:t>
            </a:r>
          </a:p>
          <a:p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Y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Z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If all are false, returns value of Z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Otherwise, returns value of first true sub-expression</a:t>
            </a:r>
          </a:p>
          <a:p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mtClean="0">
                <a:ea typeface="ＭＳ Ｐゴシック" panose="020B0600070205080204" pitchFamily="34" charset="-128"/>
              </a:rPr>
              <a:t>and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or </a:t>
            </a:r>
            <a:r>
              <a:rPr lang="en-US" altLang="en-US" smtClean="0">
                <a:ea typeface="ＭＳ Ｐゴシック" panose="020B0600070205080204" pitchFamily="34" charset="-128"/>
              </a:rPr>
              <a:t>use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lazy evaluation</a:t>
            </a:r>
            <a:r>
              <a:rPr lang="en-US" altLang="en-US" smtClean="0">
                <a:ea typeface="ＭＳ Ｐゴシック" panose="020B0600070205080204" pitchFamily="34" charset="-128"/>
              </a:rPr>
              <a:t>, so no further expressions are evaluated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“and-or” Trick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An old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deprecated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trick to implement a simple conditional </a:t>
            </a:r>
            <a:r>
              <a:rPr lang="en-US" altLang="en-US" smtClean="0">
                <a:ea typeface="ＭＳ Ｐゴシック" panose="020B0600070205080204" pitchFamily="34" charset="-128"/>
              </a:rPr>
              <a:t/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result = test </a:t>
            </a: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expr1 </a:t>
            </a: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expr2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When test is </a:t>
            </a:r>
            <a:r>
              <a:rPr lang="en-US" altLang="en-US" sz="24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, result is assigned expr1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When test is </a:t>
            </a:r>
            <a:r>
              <a:rPr lang="en-US" altLang="en-US" sz="24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, result is assigned expr2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Works almost like C++’s </a:t>
            </a:r>
            <a:r>
              <a:rPr lang="en-US" altLang="en-US" sz="24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(test ? expr1 : expr2)</a:t>
            </a: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8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But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if the value of expr1 is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ever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False,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the trick doesn’t work</a:t>
            </a:r>
          </a:p>
          <a:p>
            <a:pPr>
              <a:lnSpc>
                <a:spcPct val="90000"/>
              </a:lnSpc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Don’t use it; m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ade unnecessary by conditional expressions in Python 2.5 (see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Conditional Expressions in Python 2.5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7100"/>
            <a:ext cx="7772400" cy="5334000"/>
          </a:xfrm>
        </p:spPr>
        <p:txBody>
          <a:bodyPr/>
          <a:lstStyle/>
          <a:p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true_value </a:t>
            </a:r>
            <a:r>
              <a:rPr lang="en-US" altLang="en-US" sz="28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condition </a:t>
            </a:r>
            <a:r>
              <a:rPr lang="en-US" altLang="en-US" sz="28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false_value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Uses lazy evaluation: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First,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condition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evaluated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true_value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evaluated and returned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false_value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evaluated and returned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Standard use: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x = (true_value </a:t>
            </a:r>
            <a:r>
              <a:rPr lang="en-US" altLang="en-US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condition </a:t>
            </a:r>
            <a:r>
              <a:rPr lang="en-US" altLang="en-US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false_value)</a:t>
            </a:r>
          </a:p>
          <a:p>
            <a:endParaRPr lang="en-US" altLang="en-US" sz="3200" smtClean="0">
              <a:ea typeface="ＭＳ Ｐゴシック" panose="020B0600070205080204" pitchFamily="34" charset="-128"/>
            </a:endParaRPr>
          </a:p>
          <a:p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Control of Flow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65892" name="Picture 4" descr="AN00706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44913"/>
            <a:ext cx="28194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if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Statements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n-US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x == 3: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“X equals 3.” )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n-US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x == 2: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“X equals 2.” )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n-US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“X equals something else.” )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n-US" b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“This is outside the ‘if’.” )</a:t>
            </a:r>
          </a:p>
          <a:p>
            <a:pPr marL="0" indent="0" defTabSz="803275">
              <a:lnSpc>
                <a:spcPct val="90000"/>
              </a:lnSpc>
              <a:tabLst>
                <a:tab pos="2911475" algn="l"/>
              </a:tabLst>
            </a:pPr>
            <a:endParaRPr lang="en-US" altLang="en-US" sz="1400" smtClean="0">
              <a:ea typeface="ＭＳ Ｐゴシック" panose="020B0600070205080204" pitchFamily="34" charset="-128"/>
            </a:endParaRPr>
          </a:p>
          <a:p>
            <a:pPr marL="0" indent="0" defTabSz="803275">
              <a:lnSpc>
                <a:spcPct val="90000"/>
              </a:lnSpc>
              <a:buFont typeface="Symbol" panose="05050102010706020507" pitchFamily="18" charset="2"/>
              <a:buNone/>
              <a:tabLst>
                <a:tab pos="2911475" algn="l"/>
              </a:tabLst>
            </a:pPr>
            <a:r>
              <a:rPr lang="en-US" altLang="en-US" sz="2800" smtClean="0">
                <a:ea typeface="ＭＳ Ｐゴシック" panose="020B0600070205080204" pitchFamily="34" charset="-128"/>
              </a:rPr>
              <a:t>Be careful! The keyword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also used in the syntax of filtered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list comprehensions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. Note:</a:t>
            </a:r>
          </a:p>
          <a:p>
            <a:pPr marL="0" indent="0" defTabSz="803275">
              <a:lnSpc>
                <a:spcPct val="90000"/>
              </a:lnSpc>
              <a:tabLst>
                <a:tab pos="2911475" algn="l"/>
              </a:tabLst>
            </a:pPr>
            <a:r>
              <a:rPr lang="en-US" altLang="en-US" sz="2800" smtClean="0">
                <a:ea typeface="ＭＳ Ｐゴシック" panose="020B0600070205080204" pitchFamily="34" charset="-128"/>
              </a:rPr>
              <a:t> Use of indentation for blocks</a:t>
            </a:r>
          </a:p>
          <a:p>
            <a:pPr marL="0" indent="0" defTabSz="803275">
              <a:lnSpc>
                <a:spcPct val="90000"/>
              </a:lnSpc>
              <a:tabLst>
                <a:tab pos="2911475" algn="l"/>
              </a:tabLst>
            </a:pPr>
            <a:r>
              <a:rPr lang="en-US" altLang="en-US" sz="2800" smtClean="0">
                <a:ea typeface="ＭＳ Ｐゴシック" panose="020B0600070205080204" pitchFamily="34" charset="-128"/>
              </a:rPr>
              <a:t> Colon (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) after boolean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while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Loops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&lt; 5: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x,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“still in the loop” 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x + 1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 still in the loop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 still in the loop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6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&lt; 5: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x,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"still in the loop“ 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800" smtClean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14035" cy="57298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Applications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of Python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514035" cy="46511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sz="2400" b="1" dirty="0" smtClean="0"/>
              <a:t>hell </a:t>
            </a:r>
            <a:r>
              <a:rPr lang="en-US" sz="2400" b="1" dirty="0"/>
              <a:t>tools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S</a:t>
            </a:r>
            <a:r>
              <a:rPr lang="en-US" sz="2400" b="1" dirty="0" smtClean="0"/>
              <a:t>ystem </a:t>
            </a:r>
            <a:r>
              <a:rPr lang="en-US" sz="2400" b="1" dirty="0"/>
              <a:t>admin tools, command line programs</a:t>
            </a:r>
          </a:p>
          <a:p>
            <a:pPr>
              <a:lnSpc>
                <a:spcPct val="90000"/>
              </a:lnSpc>
            </a:pPr>
            <a:r>
              <a:rPr lang="en-US" dirty="0"/>
              <a:t>E</a:t>
            </a:r>
            <a:r>
              <a:rPr lang="en-US" sz="2400" b="1" dirty="0" smtClean="0"/>
              <a:t>xtension-language </a:t>
            </a:r>
            <a:r>
              <a:rPr lang="en-US" sz="2400" b="1" dirty="0"/>
              <a:t>work</a:t>
            </a:r>
          </a:p>
          <a:p>
            <a:pPr>
              <a:lnSpc>
                <a:spcPct val="90000"/>
              </a:lnSpc>
            </a:pPr>
            <a:r>
              <a:rPr lang="en-US" dirty="0"/>
              <a:t>R</a:t>
            </a:r>
            <a:r>
              <a:rPr lang="en-US" sz="2400" b="1" dirty="0" smtClean="0"/>
              <a:t>apid </a:t>
            </a:r>
            <a:r>
              <a:rPr lang="en-US" sz="2400" b="1" dirty="0"/>
              <a:t>prototyping and development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</a:t>
            </a:r>
            <a:r>
              <a:rPr lang="en-US" sz="2400" b="1" dirty="0" smtClean="0"/>
              <a:t>nguage-based </a:t>
            </a:r>
            <a:r>
              <a:rPr lang="en-US" sz="2400" b="1" dirty="0"/>
              <a:t>modules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I</a:t>
            </a:r>
            <a:r>
              <a:rPr lang="en-US" sz="2400" b="1" dirty="0" smtClean="0"/>
              <a:t>nstead </a:t>
            </a:r>
            <a:r>
              <a:rPr lang="en-US" sz="2400" b="1" dirty="0"/>
              <a:t>of special-purpose parsers</a:t>
            </a:r>
          </a:p>
          <a:p>
            <a:pPr>
              <a:lnSpc>
                <a:spcPct val="90000"/>
              </a:lnSpc>
            </a:pPr>
            <a:r>
              <a:rPr lang="en-US" dirty="0"/>
              <a:t>G</a:t>
            </a:r>
            <a:r>
              <a:rPr lang="en-US" sz="2400" b="1" dirty="0" smtClean="0"/>
              <a:t>raphical </a:t>
            </a:r>
            <a:r>
              <a:rPr lang="en-US" sz="2400" b="1" dirty="0"/>
              <a:t>user interfaces</a:t>
            </a:r>
          </a:p>
          <a:p>
            <a:pPr>
              <a:lnSpc>
                <a:spcPct val="90000"/>
              </a:lnSpc>
            </a:pPr>
            <a:r>
              <a:rPr lang="en-US" dirty="0"/>
              <a:t>D</a:t>
            </a:r>
            <a:r>
              <a:rPr lang="en-US" sz="2400" b="1" dirty="0" smtClean="0"/>
              <a:t>atabase </a:t>
            </a:r>
            <a:r>
              <a:rPr lang="en-US" sz="2400" b="1" dirty="0"/>
              <a:t>access</a:t>
            </a:r>
          </a:p>
          <a:p>
            <a:pPr>
              <a:lnSpc>
                <a:spcPct val="90000"/>
              </a:lnSpc>
            </a:pPr>
            <a:r>
              <a:rPr lang="en-US" dirty="0"/>
              <a:t>D</a:t>
            </a:r>
            <a:r>
              <a:rPr lang="en-US" sz="2400" b="1" dirty="0" smtClean="0"/>
              <a:t>istributed </a:t>
            </a:r>
            <a:r>
              <a:rPr lang="en-US" sz="2400" b="1" dirty="0"/>
              <a:t>programming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Internet scripting</a:t>
            </a:r>
          </a:p>
        </p:txBody>
      </p:sp>
    </p:spTree>
    <p:extLst>
      <p:ext uri="{BB962C8B-B14F-4D97-AF65-F5344CB8AC3E}">
        <p14:creationId xmlns:p14="http://schemas.microsoft.com/office/powerpoint/2010/main" val="165074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break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and </a:t>
            </a: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continue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You can use the keyword </a:t>
            </a:r>
            <a:r>
              <a:rPr lang="en-US" altLang="en-US" sz="32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break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inside a loop to leave the </a:t>
            </a:r>
            <a:r>
              <a:rPr lang="en-US" altLang="en-US" sz="32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while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loop entirely.  </a:t>
            </a:r>
          </a:p>
          <a:p>
            <a:endParaRPr lang="en-US" altLang="en-US" sz="3200" smtClean="0">
              <a:ea typeface="ＭＳ Ｐゴシック" panose="020B0600070205080204" pitchFamily="34" charset="-128"/>
            </a:endParaRP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You can use the keyword </a:t>
            </a:r>
            <a:r>
              <a:rPr lang="en-US" altLang="en-US" sz="32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continue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inside a loop to stop processing the current iteration of the loop and to immediately go on to the next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assert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An </a:t>
            </a:r>
            <a:r>
              <a:rPr lang="en-US" altLang="en-US" sz="32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assert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statement will check to make sure that something is true during the course of a program. 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If the condition if false, the program stops</a:t>
            </a:r>
          </a:p>
          <a:p>
            <a:pPr lvl="2"/>
            <a:r>
              <a:rPr lang="en-US" altLang="en-US" sz="3200" smtClean="0">
                <a:ea typeface="ＭＳ Ｐゴシック" panose="020B0600070205080204" pitchFamily="34" charset="-128"/>
              </a:rPr>
              <a:t>(more accurately: the program throws an exception)</a:t>
            </a:r>
          </a:p>
          <a:p>
            <a:endParaRPr lang="en-US" altLang="en-US" sz="3200" smtClean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assert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(number_of_players &lt;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3276600"/>
          </a:xfrm>
        </p:spPr>
        <p:txBody>
          <a:bodyPr/>
          <a:lstStyle/>
          <a:p>
            <a:pPr>
              <a:defRPr/>
            </a:pPr>
            <a:r>
              <a:rPr lang="en-US" sz="72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 Comprehensions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76132" name="Picture 4" descr="j0277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3962400"/>
            <a:ext cx="425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Python’s higher-order functions</a:t>
            </a:r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Python supports higher-order functions that operate on lists similar to Scheme’s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def square(x):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return x*x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def even(x):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return 0 == x % 2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map(square, range(10,20))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[100, 121, 144, 169, 196, 225, 256, 289, 324, 361]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filter(even, range(10,20))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[10, 12, 14, 16, 18]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map(square, filter(even, range(10,20)))</a:t>
            </a: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[100, 144, 196, 256, 324]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But many Python programmers prefer to use list comprehensions, instead</a:t>
            </a:r>
          </a:p>
          <a:p>
            <a:pPr marL="219075" lvl="1" indent="0"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219075" lvl="1" indent="0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 Comprehensions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list comprehension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a programming language construct for creating a list based on existing lists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Haskell, Erlang, Scala and Python have them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Why “comprehension”?  The term is borrowed from math’s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set comprehension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notation for defining sets in terms of other sets  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 powerful and popular feature in Python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Generate a new list by applying a function to every member of an original list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Python’s notation:</a:t>
            </a:r>
            <a:br>
              <a:rPr lang="en-US" altLang="en-US" sz="2800" smtClean="0">
                <a:ea typeface="ＭＳ Ｐゴシック" panose="020B0600070205080204" pitchFamily="34" charset="-128"/>
              </a:rPr>
            </a:br>
            <a:r>
              <a:rPr lang="en-US" altLang="en-US" sz="2800" smtClean="0">
                <a:ea typeface="ＭＳ Ｐゴシック" panose="020B0600070205080204" pitchFamily="34" charset="-128"/>
              </a:rPr>
              <a:t>[ </a:t>
            </a:r>
            <a:r>
              <a:rPr lang="en-US" altLang="en-US" sz="28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for </a:t>
            </a:r>
            <a:r>
              <a:rPr lang="en-US" altLang="en-US" sz="28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]</a:t>
            </a:r>
            <a:endParaRPr lang="en-US" altLang="en-US" sz="280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 Comprehensions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 syntax of a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list comprehension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somewhat tricky</a:t>
            </a:r>
          </a:p>
          <a:p>
            <a:pPr>
              <a:lnSpc>
                <a:spcPct val="90000"/>
              </a:lnSpc>
            </a:pPr>
            <a:endParaRPr lang="en-US" altLang="en-US" sz="1200" smtClean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[x-10 </a:t>
            </a:r>
            <a:r>
              <a:rPr lang="en-US" altLang="en-US" sz="2800" b="1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 </a:t>
            </a:r>
            <a:r>
              <a:rPr lang="en-US" altLang="en-US" sz="2800" b="1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grades </a:t>
            </a:r>
            <a:r>
              <a:rPr lang="en-US" altLang="en-US" sz="2800" b="1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x&gt;0</a:t>
            </a:r>
            <a:r>
              <a:rPr lang="en-US" altLang="en-US" sz="3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 </a:t>
            </a:r>
          </a:p>
          <a:p>
            <a:pPr>
              <a:lnSpc>
                <a:spcPct val="90000"/>
              </a:lnSpc>
            </a:pPr>
            <a:endParaRPr lang="en-US" altLang="en-US" sz="12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Syntax suggests that of a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-loop, an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operation, or an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statement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All three of these keywords (‘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’, ‘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’, and ‘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’) are also used in the syntax of forms of list comprehensions  </a:t>
            </a:r>
          </a:p>
        </p:txBody>
      </p:sp>
      <p:sp>
        <p:nvSpPr>
          <p:cNvPr id="181252" name="Text Box 6"/>
          <p:cNvSpPr txBox="1">
            <a:spLocks noChangeArrowheads="1"/>
          </p:cNvSpPr>
          <p:nvPr/>
        </p:nvSpPr>
        <p:spPr bwMode="auto">
          <a:xfrm>
            <a:off x="0" y="6461125"/>
            <a:ext cx="3733800" cy="396875"/>
          </a:xfrm>
          <a:prstGeom prst="rect">
            <a:avLst/>
          </a:prstGeom>
          <a:solidFill>
            <a:srgbClr val="33CCCC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[ </a:t>
            </a:r>
            <a:r>
              <a:rPr lang="en-US" altLang="en-US" sz="2000" u="sng">
                <a:solidFill>
                  <a:schemeClr val="accent2"/>
                </a:solidFill>
              </a:rPr>
              <a:t>expression</a:t>
            </a:r>
            <a:r>
              <a:rPr lang="en-US" altLang="en-US" sz="2000"/>
              <a:t> for </a:t>
            </a:r>
            <a:r>
              <a:rPr lang="en-US" altLang="en-US" sz="2000" u="sng">
                <a:solidFill>
                  <a:srgbClr val="FF3300"/>
                </a:solidFill>
              </a:rPr>
              <a:t>name</a:t>
            </a:r>
            <a:r>
              <a:rPr lang="en-US" altLang="en-US" sz="2000"/>
              <a:t> in </a:t>
            </a:r>
            <a:r>
              <a:rPr lang="en-US" altLang="en-US" sz="2000" u="sng">
                <a:solidFill>
                  <a:srgbClr val="660066"/>
                </a:solidFill>
              </a:rPr>
              <a:t>list</a:t>
            </a:r>
            <a:r>
              <a:rPr lang="en-US" altLang="en-US" sz="2000">
                <a:solidFill>
                  <a:srgbClr val="660066"/>
                </a:solidFill>
              </a:rPr>
              <a:t> </a:t>
            </a:r>
            <a:r>
              <a:rPr lang="en-US" altLang="en-US" sz="2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ChangeArrowheads="1"/>
          </p:cNvSpPr>
          <p:nvPr/>
        </p:nvSpPr>
        <p:spPr bwMode="auto">
          <a:xfrm>
            <a:off x="533400" y="1447800"/>
            <a:ext cx="4191000" cy="14478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 Comprehensions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 = [3, 6, 2, 7]</a:t>
            </a:r>
          </a:p>
          <a:p>
            <a:pPr marL="457200" indent="-45720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[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elem*2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18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1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marL="457200" indent="-45720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[6, 12, 4, 14]</a:t>
            </a:r>
          </a:p>
          <a:p>
            <a:pPr marL="457200" indent="-457200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u="sng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Where </a:t>
            </a:r>
            <a:r>
              <a:rPr lang="en-US" altLang="en-US" sz="24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is some calculation or operation acting upon the variable </a:t>
            </a:r>
            <a:r>
              <a:rPr lang="en-US" altLang="en-US" sz="24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. 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For each member of the </a:t>
            </a:r>
            <a:r>
              <a:rPr lang="en-US" altLang="en-US" sz="24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, the list comprehension</a:t>
            </a:r>
          </a:p>
          <a:p>
            <a:pPr marL="1257300" lvl="2" indent="-342900">
              <a:lnSpc>
                <a:spcPct val="90000"/>
              </a:lnSpc>
              <a:buFontTx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 sets </a:t>
            </a:r>
            <a:r>
              <a:rPr lang="en-US" altLang="en-US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mtClean="0">
                <a:ea typeface="ＭＳ Ｐゴシック" panose="020B0600070205080204" pitchFamily="34" charset="-128"/>
              </a:rPr>
              <a:t> equal to that member, </a:t>
            </a:r>
          </a:p>
          <a:p>
            <a:pPr marL="1257300" lvl="2" indent="-342900">
              <a:lnSpc>
                <a:spcPct val="90000"/>
              </a:lnSpc>
              <a:buFontTx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calculates a new value using </a:t>
            </a:r>
            <a:r>
              <a:rPr lang="en-US" altLang="en-US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then collects these new values into a list which is the return value of the list comprehension.</a:t>
            </a: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5334000" y="1371600"/>
            <a:ext cx="3200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430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Note: Non-standard colors on next few slides clarify the list comprehension syntax.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0" y="6461125"/>
            <a:ext cx="3733800" cy="396875"/>
          </a:xfrm>
          <a:prstGeom prst="rect">
            <a:avLst/>
          </a:prstGeom>
          <a:solidFill>
            <a:srgbClr val="33CCCC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[ </a:t>
            </a:r>
            <a:r>
              <a:rPr lang="en-US" altLang="en-US" sz="2000" u="sng">
                <a:solidFill>
                  <a:schemeClr val="accent2"/>
                </a:solidFill>
              </a:rPr>
              <a:t>expression</a:t>
            </a:r>
            <a:r>
              <a:rPr lang="en-US" altLang="en-US" sz="2000"/>
              <a:t> for </a:t>
            </a:r>
            <a:r>
              <a:rPr lang="en-US" altLang="en-US" sz="2000" u="sng">
                <a:solidFill>
                  <a:srgbClr val="FF3300"/>
                </a:solidFill>
              </a:rPr>
              <a:t>name</a:t>
            </a:r>
            <a:r>
              <a:rPr lang="en-US" altLang="en-US" sz="2000"/>
              <a:t> in </a:t>
            </a:r>
            <a:r>
              <a:rPr lang="en-US" altLang="en-US" sz="2000" u="sng">
                <a:solidFill>
                  <a:srgbClr val="660066"/>
                </a:solidFill>
              </a:rPr>
              <a:t>list</a:t>
            </a:r>
            <a:r>
              <a:rPr lang="en-US" altLang="en-US" sz="2000">
                <a:solidFill>
                  <a:srgbClr val="660066"/>
                </a:solidFill>
              </a:rPr>
              <a:t> </a:t>
            </a:r>
            <a:r>
              <a:rPr lang="en-US" altLang="en-US" sz="2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 Comprehensions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contains elements of different types, then </a:t>
            </a:r>
            <a:r>
              <a:rPr lang="en-US" altLang="en-US" sz="28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must operate correctly on the types of all of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members. 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If the elements of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are other containers, then the </a:t>
            </a:r>
            <a:r>
              <a:rPr lang="en-US" altLang="en-US" sz="28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can consist of a container of names that match the type and “shape” of the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members.  </a:t>
            </a: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 = [(‘a’, 1), (‘b’, 2), (‘c’, 7)]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[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 * 3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(x, n)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[3, 6, 21]</a:t>
            </a:r>
          </a:p>
        </p:txBody>
      </p:sp>
      <p:sp>
        <p:nvSpPr>
          <p:cNvPr id="185348" name="Text Box 6"/>
          <p:cNvSpPr txBox="1">
            <a:spLocks noChangeArrowheads="1"/>
          </p:cNvSpPr>
          <p:nvPr/>
        </p:nvSpPr>
        <p:spPr bwMode="auto">
          <a:xfrm>
            <a:off x="0" y="6461125"/>
            <a:ext cx="3733800" cy="396875"/>
          </a:xfrm>
          <a:prstGeom prst="rect">
            <a:avLst/>
          </a:prstGeom>
          <a:solidFill>
            <a:srgbClr val="33CCCC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[ </a:t>
            </a:r>
            <a:r>
              <a:rPr lang="en-US" altLang="en-US" sz="2000" u="sng">
                <a:solidFill>
                  <a:schemeClr val="accent2"/>
                </a:solidFill>
              </a:rPr>
              <a:t>expression</a:t>
            </a:r>
            <a:r>
              <a:rPr lang="en-US" altLang="en-US" sz="2000"/>
              <a:t> for </a:t>
            </a:r>
            <a:r>
              <a:rPr lang="en-US" altLang="en-US" sz="2000" u="sng">
                <a:solidFill>
                  <a:srgbClr val="FF3300"/>
                </a:solidFill>
              </a:rPr>
              <a:t>name</a:t>
            </a:r>
            <a:r>
              <a:rPr lang="en-US" altLang="en-US" sz="2000"/>
              <a:t> in </a:t>
            </a:r>
            <a:r>
              <a:rPr lang="en-US" altLang="en-US" sz="2000" u="sng">
                <a:solidFill>
                  <a:srgbClr val="660066"/>
                </a:solidFill>
              </a:rPr>
              <a:t>list</a:t>
            </a:r>
            <a:r>
              <a:rPr lang="en-US" altLang="en-US" sz="2000">
                <a:solidFill>
                  <a:srgbClr val="660066"/>
                </a:solidFill>
              </a:rPr>
              <a:t> </a:t>
            </a:r>
            <a:r>
              <a:rPr lang="en-US" altLang="en-US" sz="2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can also contain user-defined functions.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def subtract(a, b):</a:t>
            </a:r>
            <a:b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return a – b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40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400" smtClean="0">
                <a:solidFill>
                  <a:srgbClr val="66006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oplist = [(6, 3), (1, 7), (5, 5)]</a:t>
            </a:r>
            <a:endParaRPr lang="en-US" altLang="en-US" sz="240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[</a:t>
            </a:r>
            <a:r>
              <a:rPr lang="en-US" altLang="en-US" sz="24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subtract(y, x)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240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(x, y)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400" smtClean="0">
                <a:solidFill>
                  <a:srgbClr val="66006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oplist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]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[-3, 6, 0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 Comprehensions</a:t>
            </a:r>
          </a:p>
        </p:txBody>
      </p:sp>
      <p:sp>
        <p:nvSpPr>
          <p:cNvPr id="187396" name="Text Box 6"/>
          <p:cNvSpPr txBox="1">
            <a:spLocks noChangeArrowheads="1"/>
          </p:cNvSpPr>
          <p:nvPr/>
        </p:nvSpPr>
        <p:spPr bwMode="auto">
          <a:xfrm>
            <a:off x="0" y="6461125"/>
            <a:ext cx="3733800" cy="396875"/>
          </a:xfrm>
          <a:prstGeom prst="rect">
            <a:avLst/>
          </a:prstGeom>
          <a:solidFill>
            <a:srgbClr val="33CCCC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[ </a:t>
            </a:r>
            <a:r>
              <a:rPr lang="en-US" altLang="en-US" sz="2000" u="sng">
                <a:solidFill>
                  <a:schemeClr val="accent2"/>
                </a:solidFill>
              </a:rPr>
              <a:t>expression</a:t>
            </a:r>
            <a:r>
              <a:rPr lang="en-US" altLang="en-US" sz="2000"/>
              <a:t> for </a:t>
            </a:r>
            <a:r>
              <a:rPr lang="en-US" altLang="en-US" sz="2000" u="sng">
                <a:solidFill>
                  <a:srgbClr val="FF3300"/>
                </a:solidFill>
              </a:rPr>
              <a:t>name</a:t>
            </a:r>
            <a:r>
              <a:rPr lang="en-US" altLang="en-US" sz="2000"/>
              <a:t> in </a:t>
            </a:r>
            <a:r>
              <a:rPr lang="en-US" altLang="en-US" sz="2000" u="sng">
                <a:solidFill>
                  <a:srgbClr val="660066"/>
                </a:solidFill>
              </a:rPr>
              <a:t>list</a:t>
            </a:r>
            <a:r>
              <a:rPr lang="en-US" altLang="en-US" sz="2000">
                <a:solidFill>
                  <a:srgbClr val="660066"/>
                </a:solidFill>
              </a:rPr>
              <a:t> </a:t>
            </a:r>
            <a:r>
              <a:rPr lang="en-US" altLang="en-US" sz="2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Syntactic sugar</a:t>
            </a:r>
          </a:p>
        </p:txBody>
      </p:sp>
      <p:sp>
        <p:nvSpPr>
          <p:cNvPr id="189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List comprehensions can be viewed as syntactic sugar for a typical higher-order functions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sz="3200" smtClean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map( lambda </a:t>
            </a:r>
            <a:r>
              <a:rPr lang="en-US" altLang="en-US" sz="32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name: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32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3200" smtClean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[10, 20, 30]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sz="3200" smtClean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map( lambda </a:t>
            </a:r>
            <a:r>
              <a:rPr lang="en-US" altLang="en-US" sz="32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x: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32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[10, 20, 30]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0464"/>
            <a:ext cx="7514035" cy="65314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Why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not to use Python 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(and kin) for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514035" cy="3124201"/>
          </a:xfrm>
        </p:spPr>
        <p:txBody>
          <a:bodyPr>
            <a:normAutofit/>
          </a:bodyPr>
          <a:lstStyle/>
          <a:p>
            <a:r>
              <a:rPr lang="en-US" sz="2600" dirty="0"/>
              <a:t>M</a:t>
            </a:r>
            <a:r>
              <a:rPr lang="en-US" sz="2600" b="1" dirty="0" smtClean="0"/>
              <a:t>ost </a:t>
            </a:r>
            <a:r>
              <a:rPr lang="en-US" sz="2600" b="1" dirty="0"/>
              <a:t>scripting languages share these</a:t>
            </a:r>
          </a:p>
          <a:p>
            <a:r>
              <a:rPr lang="en-US" sz="2600" dirty="0"/>
              <a:t>N</a:t>
            </a:r>
            <a:r>
              <a:rPr lang="en-US" sz="2600" b="1" dirty="0" smtClean="0"/>
              <a:t>ot </a:t>
            </a:r>
            <a:r>
              <a:rPr lang="en-US" sz="2600" b="1" dirty="0"/>
              <a:t>as efficient as C</a:t>
            </a:r>
          </a:p>
          <a:p>
            <a:pPr lvl="1"/>
            <a:r>
              <a:rPr lang="en-US" sz="2600" b="1" dirty="0"/>
              <a:t>B</a:t>
            </a:r>
            <a:r>
              <a:rPr lang="en-US" sz="2600" b="1" dirty="0" smtClean="0"/>
              <a:t>ut </a:t>
            </a:r>
            <a:r>
              <a:rPr lang="en-US" sz="2600" b="1" dirty="0"/>
              <a:t>sometimes better built-in algorithms (e.g., hashing and sorting)</a:t>
            </a:r>
          </a:p>
          <a:p>
            <a:r>
              <a:rPr lang="en-US" sz="2600" dirty="0"/>
              <a:t>D</a:t>
            </a:r>
            <a:r>
              <a:rPr lang="en-US" sz="2600" b="1" dirty="0" smtClean="0"/>
              <a:t>elayed </a:t>
            </a:r>
            <a:r>
              <a:rPr lang="en-US" sz="2600" b="1" dirty="0"/>
              <a:t>error notification</a:t>
            </a:r>
          </a:p>
          <a:p>
            <a:r>
              <a:rPr lang="en-US" sz="2600" dirty="0"/>
              <a:t>L</a:t>
            </a:r>
            <a:r>
              <a:rPr lang="en-US" sz="2600" b="1" dirty="0" smtClean="0"/>
              <a:t>ack </a:t>
            </a:r>
            <a:r>
              <a:rPr lang="en-US" sz="2600" b="1" dirty="0"/>
              <a:t>of profiling tools</a:t>
            </a:r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933749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Filtered List Comprehension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8077200" cy="4343400"/>
          </a:xfrm>
        </p:spPr>
        <p:txBody>
          <a:bodyPr/>
          <a:lstStyle/>
          <a:p>
            <a:r>
              <a:rPr lang="en-US" altLang="en-US" sz="2800" u="sng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Filter</a:t>
            </a:r>
            <a:r>
              <a:rPr lang="en-US" altLang="en-US" sz="28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determines whether </a:t>
            </a:r>
            <a:r>
              <a:rPr lang="en-US" altLang="en-US" sz="28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performed on each member of the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.  </a:t>
            </a:r>
          </a:p>
          <a:p>
            <a:endParaRPr lang="en-US" altLang="en-US" sz="2800" smtClean="0"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For each element of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checks if it satisfies the </a:t>
            </a:r>
            <a:r>
              <a:rPr lang="en-US" altLang="en-US" sz="2800" u="sng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filter condition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.  </a:t>
            </a:r>
          </a:p>
          <a:p>
            <a:endParaRPr lang="en-US" altLang="en-US" sz="2800" smtClean="0"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If the </a:t>
            </a:r>
            <a:r>
              <a:rPr lang="en-US" altLang="en-US" sz="2800" u="sng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filter condition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returns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that element is omitted from the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before the list comprehension is evaluated.</a:t>
            </a:r>
          </a:p>
        </p:txBody>
      </p:sp>
      <p:sp>
        <p:nvSpPr>
          <p:cNvPr id="190468" name="Text Box 5"/>
          <p:cNvSpPr txBox="1">
            <a:spLocks noChangeArrowheads="1"/>
          </p:cNvSpPr>
          <p:nvPr/>
        </p:nvSpPr>
        <p:spPr bwMode="auto">
          <a:xfrm>
            <a:off x="0" y="6400800"/>
            <a:ext cx="4724400" cy="457200"/>
          </a:xfrm>
          <a:prstGeom prst="rect">
            <a:avLst/>
          </a:prstGeom>
          <a:solidFill>
            <a:srgbClr val="33CCCC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[ </a:t>
            </a:r>
            <a:r>
              <a:rPr lang="en-US" altLang="en-US" sz="2000" u="sng">
                <a:solidFill>
                  <a:schemeClr val="accent2"/>
                </a:solidFill>
              </a:rPr>
              <a:t>expression</a:t>
            </a:r>
            <a:r>
              <a:rPr lang="en-US" altLang="en-US" sz="2000"/>
              <a:t> for </a:t>
            </a:r>
            <a:r>
              <a:rPr lang="en-US" altLang="en-US" sz="2000" u="sng">
                <a:solidFill>
                  <a:srgbClr val="FF3300"/>
                </a:solidFill>
              </a:rPr>
              <a:t>name</a:t>
            </a:r>
            <a:r>
              <a:rPr lang="en-US" altLang="en-US" sz="2000"/>
              <a:t> in </a:t>
            </a:r>
            <a:r>
              <a:rPr lang="en-US" altLang="en-US" sz="2000" u="sng">
                <a:solidFill>
                  <a:srgbClr val="660066"/>
                </a:solidFill>
              </a:rPr>
              <a:t>list</a:t>
            </a:r>
            <a:r>
              <a:rPr lang="en-US" altLang="en-US" sz="2000">
                <a:solidFill>
                  <a:srgbClr val="660066"/>
                </a:solidFill>
              </a:rPr>
              <a:t> </a:t>
            </a:r>
            <a:r>
              <a:rPr lang="en-US" altLang="en-US"/>
              <a:t>if </a:t>
            </a:r>
            <a:r>
              <a:rPr lang="en-US" altLang="en-US" u="sng">
                <a:solidFill>
                  <a:srgbClr val="008000"/>
                </a:solidFill>
              </a:rPr>
              <a:t>filter</a:t>
            </a:r>
            <a:r>
              <a:rPr lang="en-US" altLang="en-US" sz="2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 = [3, 6, 2, 7, 1, 9]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[</a:t>
            </a:r>
            <a:r>
              <a:rPr lang="en-US" altLang="en-US" sz="26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elem*2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26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6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 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6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elem &gt; 4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[12, 14, 18]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Only 6, 7, and 9 satisfy the filter condition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So, only 12, 14, and 18 are produce.</a:t>
            </a: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Filtered List Comprehension</a:t>
            </a:r>
          </a:p>
        </p:txBody>
      </p:sp>
      <p:sp>
        <p:nvSpPr>
          <p:cNvPr id="192516" name="Text Box 5"/>
          <p:cNvSpPr txBox="1">
            <a:spLocks noChangeArrowheads="1"/>
          </p:cNvSpPr>
          <p:nvPr/>
        </p:nvSpPr>
        <p:spPr bwMode="auto">
          <a:xfrm>
            <a:off x="0" y="6400800"/>
            <a:ext cx="4724400" cy="457200"/>
          </a:xfrm>
          <a:prstGeom prst="rect">
            <a:avLst/>
          </a:prstGeom>
          <a:solidFill>
            <a:srgbClr val="33CCCC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[ </a:t>
            </a:r>
            <a:r>
              <a:rPr lang="en-US" altLang="en-US" sz="2000" u="sng">
                <a:solidFill>
                  <a:schemeClr val="accent2"/>
                </a:solidFill>
              </a:rPr>
              <a:t>expression</a:t>
            </a:r>
            <a:r>
              <a:rPr lang="en-US" altLang="en-US" sz="2000"/>
              <a:t> for </a:t>
            </a:r>
            <a:r>
              <a:rPr lang="en-US" altLang="en-US" sz="2000" u="sng">
                <a:solidFill>
                  <a:srgbClr val="FF3300"/>
                </a:solidFill>
              </a:rPr>
              <a:t>name</a:t>
            </a:r>
            <a:r>
              <a:rPr lang="en-US" altLang="en-US" sz="2000"/>
              <a:t> in </a:t>
            </a:r>
            <a:r>
              <a:rPr lang="en-US" altLang="en-US" sz="2000" u="sng">
                <a:solidFill>
                  <a:srgbClr val="660066"/>
                </a:solidFill>
              </a:rPr>
              <a:t>list</a:t>
            </a:r>
            <a:r>
              <a:rPr lang="en-US" altLang="en-US" sz="2000">
                <a:solidFill>
                  <a:srgbClr val="660066"/>
                </a:solidFill>
              </a:rPr>
              <a:t> </a:t>
            </a:r>
            <a:r>
              <a:rPr lang="en-US" altLang="en-US"/>
              <a:t>if </a:t>
            </a:r>
            <a:r>
              <a:rPr lang="en-US" altLang="en-US" u="sng">
                <a:solidFill>
                  <a:srgbClr val="008000"/>
                </a:solidFill>
              </a:rPr>
              <a:t>filter</a:t>
            </a:r>
            <a:r>
              <a:rPr lang="en-US" altLang="en-US" sz="2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More syntactic sugar</a:t>
            </a:r>
          </a:p>
        </p:txBody>
      </p:sp>
      <p:sp>
        <p:nvSpPr>
          <p:cNvPr id="19456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Including an if clause begins to show the benefits of the sweetened form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3200" smtClean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[ </a:t>
            </a:r>
            <a:r>
              <a:rPr lang="en-US" altLang="en-US" sz="28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for </a:t>
            </a:r>
            <a:r>
              <a:rPr lang="en-US" altLang="en-US" sz="28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if </a:t>
            </a:r>
            <a:r>
              <a:rPr lang="en-US" altLang="en-US" sz="2800" u="sng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filt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]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map( lambda </a:t>
            </a:r>
            <a:r>
              <a:rPr lang="en-US" altLang="en-US" sz="28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. </a:t>
            </a:r>
            <a:r>
              <a:rPr lang="en-US" altLang="en-US" sz="28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filter(</a:t>
            </a:r>
            <a:r>
              <a:rPr lang="en-US" altLang="en-US" sz="2800" u="sng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filt</a:t>
            </a:r>
            <a:r>
              <a:rPr lang="en-US" altLang="en-US" sz="2800" u="sng" smtClean="0">
                <a:ea typeface="ＭＳ Ｐゴシック" panose="020B0600070205080204" pitchFamily="34" charset="-128"/>
              </a:rPr>
              <a:t>,</a:t>
            </a:r>
            <a:r>
              <a:rPr lang="en-US" altLang="en-US" sz="2800" u="sng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list) )</a:t>
            </a:r>
            <a:endParaRPr lang="en-US" altLang="en-US" sz="2800" smtClean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[10, 20, 30]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u="sng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x &gt; 0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sz="2800" smtClean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map( lambda </a:t>
            </a:r>
            <a:r>
              <a:rPr lang="en-US" altLang="en-US" sz="28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x: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u="sng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u="sng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         filter( lambda </a:t>
            </a:r>
            <a:r>
              <a:rPr lang="en-US" altLang="en-US" sz="2800" u="sng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x: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u="sng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x &gt; 0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u="sng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, [10, 20, 30]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495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Since list comprehensions take a list as input and produce a list as output, they are easily nested</a:t>
            </a:r>
          </a:p>
          <a:p>
            <a:endParaRPr lang="en-US" altLang="en-US" sz="1000" smtClean="0">
              <a:ea typeface="ＭＳ Ｐゴシック" panose="020B0600070205080204" pitchFamily="34" charset="-128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li = [3, 2, 4, 1]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[</a:t>
            </a:r>
            <a:r>
              <a:rPr lang="en-US" altLang="en-US" sz="24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elem*2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240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400" smtClean="0">
                <a:solidFill>
                  <a:srgbClr val="66006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400" smtClean="0">
                <a:solidFill>
                  <a:srgbClr val="66006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[</a:t>
            </a:r>
            <a:r>
              <a:rPr lang="en-US" altLang="en-US" sz="24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item+1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240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item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400" smtClean="0">
                <a:solidFill>
                  <a:srgbClr val="66006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] ]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[8, 6, 10, 4]</a:t>
            </a:r>
          </a:p>
          <a:p>
            <a:endParaRPr lang="en-US" altLang="en-US" sz="900" smtClean="0"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The inner comprehension produces: [4, 3, 5, 2]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So, the outer one produces: [8, 6, 10, 4]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Nested List Comprehensions</a:t>
            </a:r>
          </a:p>
        </p:txBody>
      </p:sp>
      <p:sp>
        <p:nvSpPr>
          <p:cNvPr id="195588" name="Text Box 6"/>
          <p:cNvSpPr txBox="1">
            <a:spLocks noChangeArrowheads="1"/>
          </p:cNvSpPr>
          <p:nvPr/>
        </p:nvSpPr>
        <p:spPr bwMode="auto">
          <a:xfrm>
            <a:off x="0" y="6461125"/>
            <a:ext cx="3733800" cy="396875"/>
          </a:xfrm>
          <a:prstGeom prst="rect">
            <a:avLst/>
          </a:prstGeom>
          <a:solidFill>
            <a:srgbClr val="33CCCC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[ </a:t>
            </a:r>
            <a:r>
              <a:rPr lang="en-US" altLang="en-US" sz="2000" u="sng">
                <a:solidFill>
                  <a:schemeClr val="accent2"/>
                </a:solidFill>
              </a:rPr>
              <a:t>expression</a:t>
            </a:r>
            <a:r>
              <a:rPr lang="en-US" altLang="en-US" sz="2000"/>
              <a:t> for </a:t>
            </a:r>
            <a:r>
              <a:rPr lang="en-US" altLang="en-US" sz="2000" u="sng">
                <a:solidFill>
                  <a:srgbClr val="FF3300"/>
                </a:solidFill>
              </a:rPr>
              <a:t>name</a:t>
            </a:r>
            <a:r>
              <a:rPr lang="en-US" altLang="en-US" sz="2000"/>
              <a:t> in </a:t>
            </a:r>
            <a:r>
              <a:rPr lang="en-US" altLang="en-US" sz="2000" u="sng">
                <a:solidFill>
                  <a:srgbClr val="660066"/>
                </a:solidFill>
              </a:rPr>
              <a:t>list</a:t>
            </a:r>
            <a:r>
              <a:rPr lang="en-US" altLang="en-US" sz="2000">
                <a:solidFill>
                  <a:srgbClr val="660066"/>
                </a:solidFill>
              </a:rPr>
              <a:t> </a:t>
            </a:r>
            <a:r>
              <a:rPr lang="en-US" altLang="en-US" sz="2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Syntactic sugar</a:t>
            </a:r>
          </a:p>
        </p:txBody>
      </p:sp>
      <p:sp>
        <p:nvSpPr>
          <p:cNvPr id="197635" name="Content Placeholder 2"/>
          <p:cNvSpPr>
            <a:spLocks noGrp="1"/>
          </p:cNvSpPr>
          <p:nvPr>
            <p:ph idx="1"/>
          </p:nvPr>
        </p:nvSpPr>
        <p:spPr>
          <a:xfrm>
            <a:off x="381000" y="1117600"/>
            <a:ext cx="8382000" cy="5334000"/>
          </a:xfrm>
        </p:spPr>
        <p:txBody>
          <a:bodyPr/>
          <a:lstStyle/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[ 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for </a:t>
            </a:r>
            <a:r>
              <a:rPr lang="en-US" altLang="en-US" sz="32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in </a:t>
            </a:r>
            <a:r>
              <a:rPr lang="en-US" altLang="en-US" sz="32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[ 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for </a:t>
            </a:r>
            <a:r>
              <a:rPr lang="en-US" altLang="en-US" sz="32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  </a:t>
            </a:r>
            <a:r>
              <a:rPr lang="en-US" altLang="en-US" sz="32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] ]</a:t>
            </a: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map( lambda </a:t>
            </a:r>
            <a:r>
              <a:rPr lang="en-US" altLang="en-US" sz="32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n1: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,</a:t>
            </a: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       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map( lambda </a:t>
            </a:r>
            <a:r>
              <a:rPr lang="en-US" altLang="en-US" sz="32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n2: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e2</a:t>
            </a:r>
            <a:r>
              <a:rPr lang="en-US" altLang="en-US" sz="32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,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list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) )</a:t>
            </a:r>
          </a:p>
          <a:p>
            <a:pPr marL="508000" indent="0">
              <a:buFont typeface="Symbol" panose="05050102010706020507" pitchFamily="18" charset="2"/>
              <a:buNone/>
            </a:pPr>
            <a:endParaRPr lang="en-US" altLang="en-US" sz="3200" smtClean="0">
              <a:ea typeface="ＭＳ Ｐゴシック" panose="020B0600070205080204" pitchFamily="34" charset="-128"/>
            </a:endParaRP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32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[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for </a:t>
            </a:r>
            <a:r>
              <a:rPr lang="en-US" altLang="en-US" sz="32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in [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y*y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for </a:t>
            </a:r>
            <a:r>
              <a:rPr lang="en-US" altLang="en-US" sz="32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 in 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[10, 20, 30] </a:t>
            </a:r>
            <a:r>
              <a:rPr lang="en-US" altLang="en-US" sz="32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] ]</a:t>
            </a: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map( lambda </a:t>
            </a:r>
            <a:r>
              <a:rPr lang="en-US" altLang="en-US" sz="32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x: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,</a:t>
            </a: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        </a:t>
            </a:r>
            <a:r>
              <a:rPr lang="en-US" altLang="en-US" sz="32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map( lambda </a:t>
            </a:r>
            <a:r>
              <a:rPr lang="en-US" altLang="en-US" sz="32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en-US" sz="32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y*y</a:t>
            </a: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, [10, 20, 30] </a:t>
            </a:r>
            <a:r>
              <a:rPr lang="en-US" altLang="en-US" sz="32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) )</a:t>
            </a:r>
          </a:p>
          <a:p>
            <a:pPr marL="508000" indent="0">
              <a:buFont typeface="Symbol" panose="05050102010706020507" pitchFamily="18" charset="2"/>
              <a:buNone/>
            </a:pP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>
              <a:defRPr/>
            </a:pPr>
            <a:r>
              <a:rPr lang="en-US" sz="9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For Loops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98660" name="Picture 4" descr="AN03634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3886200"/>
            <a:ext cx="2259013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For Loops / List Comprehensions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Python’s list comprehensions provide a natural idiom that usually requires a for-loop in other programming languages.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As a result, Python code uses many fewer for-loops 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Nevertheless, it’s important to learn about for-loops.</a:t>
            </a:r>
          </a:p>
          <a:p>
            <a:pPr lvl="1">
              <a:lnSpc>
                <a:spcPct val="90000"/>
              </a:lnSpc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Take care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!  The keywords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are also used in the syntax of list comprehensions, but this is a totally different construction.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For Loops 1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 for-loop steps through each of the items in a collection type, or any other type of object which is “iterable”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800" b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&lt;item&gt;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800" b="1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&lt;collection&gt;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&lt;statements&gt;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&lt;collection&gt;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a list or a tuple, then the loop steps through each element of the sequence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&lt;collection&gt;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a string, then the loop steps through each character of the string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800" b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someChar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800" b="1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 World”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 ( someChar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For Loops 2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334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800" b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&lt;item&gt;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800" b="1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&lt;collection&gt;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&lt;statements&gt;</a:t>
            </a:r>
            <a:endParaRPr lang="en-US" altLang="en-US" sz="2800" smtClean="0"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&lt;item&gt;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can be more than a single variable name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When the </a:t>
            </a:r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&lt;collection&gt;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elements are themselves sequences, then </a:t>
            </a:r>
            <a:r>
              <a:rPr lang="en-US" altLang="en-US" sz="280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&lt;item&gt;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can match the structure of the elements.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This multiple assignment can make it easier to access the individual parts of each element</a:t>
            </a: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26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600" b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(x,y)</a:t>
            </a:r>
            <a:r>
              <a:rPr lang="en-US" altLang="en-US" sz="26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600" b="1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[(a,1),(b,2),(c,3),(d,4)]</a:t>
            </a:r>
            <a:r>
              <a:rPr lang="en-US" altLang="en-US" sz="26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6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600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 ( x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</p:spPr>
        <p:txBody>
          <a:bodyPr/>
          <a:lstStyle/>
          <a:p>
            <a:pPr>
              <a:defRPr/>
            </a:pP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For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loops &amp; the </a:t>
            </a: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range()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function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Since a variable often ranges over some sequence of numbers, the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range()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function returns a list of numbers from 0 up to but not including the number we pass to it.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range(5) returns [0,1,2,3,4]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So we could say:</a:t>
            </a:r>
            <a:br>
              <a:rPr lang="en-US" altLang="en-US" sz="2800" smtClean="0"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8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range(5)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 ( x )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(There are more complex forms of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range()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that provide richer  functionality…)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Brief History of Python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143000"/>
            <a:ext cx="84709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Invented in the Netherlands, early 90s by Guido van Rossum</a:t>
            </a:r>
          </a:p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Open 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sourced from the beginning</a:t>
            </a:r>
          </a:p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Started as 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scripting language, but is much more</a:t>
            </a:r>
          </a:p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Scalable &amp; multi-paradigm from beginning</a:t>
            </a:r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Used by Google from the beginning</a:t>
            </a:r>
          </a:p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Increasingly popular</a:t>
            </a:r>
          </a:p>
        </p:txBody>
      </p:sp>
    </p:spTree>
    <p:extLst>
      <p:ext uri="{BB962C8B-B14F-4D97-AF65-F5344CB8AC3E}">
        <p14:creationId xmlns:p14="http://schemas.microsoft.com/office/powerpoint/2010/main" val="24046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For Loops and Dictionaries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ages = { </a:t>
            </a:r>
            <a:r>
              <a:rPr lang="en-US" altLang="en-US" sz="28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"Sam"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: 4, </a:t>
            </a:r>
            <a:r>
              <a:rPr lang="en-US" altLang="en-US" sz="28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"Mary"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: 3, </a:t>
            </a:r>
            <a:r>
              <a:rPr lang="en-US" altLang="en-US" sz="28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"Bill"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: 2 }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ages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{'Bill': 2, 'Mary': 3, 'Sam': 4}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name </a:t>
            </a:r>
            <a:r>
              <a:rPr lang="en-US" altLang="en-US" sz="280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ages.keys():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		</a:t>
            </a:r>
            <a:r>
              <a:rPr lang="en-US" altLang="en-US" sz="280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print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( name, ages[name] )</a:t>
            </a:r>
            <a:endParaRPr lang="en-US" altLang="en-US" sz="2800" smtClean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Bill 2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Mary 3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Sam 4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Assignment and Containers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10948" name="Picture 4" descr="j01312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67200"/>
            <a:ext cx="4672013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Multiple Assignment with Sequences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We’ve seen multiple assignment before: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x, y = 2, 3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But you can also do it with sequences.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 type and “shape” just has to match.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(x, y, (w, z)) = (2, 3, (4, 5))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[x, y] = [4, 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Assignment creates a name, if it didn’t exist already.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 x = 3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   Creates name x of type integer.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Assignment is also what creates named references to containers.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 = {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‘a’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:3,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‘b’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:4}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We can also create empty containers: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tu = ()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di = {}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These three are empty, but of different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types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Empty Containers 1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5638800" y="4648200"/>
            <a:ext cx="327818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latin typeface="Times New Roman" panose="02020603050405020304" pitchFamily="18" charset="0"/>
              </a:rPr>
              <a:t>Note: an empty container</a:t>
            </a:r>
            <a:br>
              <a:rPr lang="en-US" altLang="en-US" b="0">
                <a:latin typeface="Times New Roman" panose="02020603050405020304" pitchFamily="18" charset="0"/>
              </a:rPr>
            </a:br>
            <a:r>
              <a:rPr lang="en-US" altLang="en-US" b="0">
                <a:latin typeface="Times New Roman" panose="02020603050405020304" pitchFamily="18" charset="0"/>
              </a:rPr>
              <a:t>is </a:t>
            </a:r>
            <a:r>
              <a:rPr lang="en-US" altLang="en-US" b="0" i="1">
                <a:solidFill>
                  <a:schemeClr val="accent2"/>
                </a:solidFill>
                <a:latin typeface="Times New Roman" panose="02020603050405020304" pitchFamily="18" charset="0"/>
              </a:rPr>
              <a:t>logically </a:t>
            </a:r>
            <a:r>
              <a:rPr lang="en-US" altLang="en-US" b="0">
                <a:latin typeface="Times New Roman" panose="02020603050405020304" pitchFamily="18" charset="0"/>
              </a:rPr>
              <a:t>equivalent to </a:t>
            </a:r>
            <a:br>
              <a:rPr lang="en-US" altLang="en-US" b="0">
                <a:latin typeface="Times New Roman" panose="02020603050405020304" pitchFamily="18" charset="0"/>
              </a:rPr>
            </a:br>
            <a:r>
              <a:rPr lang="en-US" altLang="en-US" b="0">
                <a:latin typeface="Times New Roman" panose="02020603050405020304" pitchFamily="18" charset="0"/>
              </a:rPr>
              <a:t>False.  (Just like None.)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Empty Containers 2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Why create a named reference to empty container?  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To initialize an empty list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This would cause an unknown name error if a named reference to the right data type wasn’t created first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g.append(3)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i="1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Python complains here about the unknown name ‘g’!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g = []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g.append(3)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g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String Operations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19140" name="Picture 4" descr="BD0789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810000"/>
            <a:ext cx="252412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String Operations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 number of methods for the string class perform useful formatting operations: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.upper()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‘HELLO’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Check the Python documentation for many other handy string operations.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Helpful hint:  use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&lt;string&gt;.strip()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to strip off final newlines from lines read from files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String Formatting Operator: </a:t>
            </a:r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%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39800"/>
            <a:ext cx="8153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 operator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%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allows strings to be built out of many data items a la “fill in the blanks”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Allows  control of how the final output appears 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For example, we could force a number to display with a specific number of digits after the decimal point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Very similar to the sprintf command of C.</a:t>
            </a:r>
          </a:p>
          <a:p>
            <a:pPr lvl="3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x = </a:t>
            </a:r>
            <a:r>
              <a:rPr lang="en-US" altLang="en-US" sz="24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“abc”</a:t>
            </a:r>
          </a:p>
          <a:p>
            <a:pPr lvl="3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y = 34</a:t>
            </a:r>
          </a:p>
          <a:p>
            <a:pPr lvl="3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“%s xyz %d”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% (x, y)</a:t>
            </a:r>
          </a:p>
          <a:p>
            <a:pPr lvl="3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4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‘abc xyz 34’</a:t>
            </a: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 tuple following the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%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operator used to fill in blanks in original string marked with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%s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or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%d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Printing with Python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can print a string to the screen using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print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Using the % operator in combination with print, we can format our output text  </a:t>
            </a:r>
          </a:p>
          <a:p>
            <a:pPr marL="508000" lvl="1" indent="-50800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400" b="1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  ( </a:t>
            </a:r>
            <a:r>
              <a:rPr lang="en-US" altLang="en-US" sz="2400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“%s xyz %d”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%  (</a:t>
            </a:r>
            <a:r>
              <a:rPr lang="en-US" altLang="en-US" sz="2400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34))</a:t>
            </a:r>
          </a:p>
          <a:p>
            <a:pPr marL="508000" lvl="1" indent="-50800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 xyz 34</a:t>
            </a:r>
          </a:p>
          <a:p>
            <a:pPr>
              <a:lnSpc>
                <a:spcPct val="90000"/>
              </a:lnSpc>
            </a:pPr>
            <a:r>
              <a:rPr lang="en-US" altLang="en-US" i="1" smtClean="0">
                <a:ea typeface="ＭＳ Ｐゴシック" panose="020B0600070205080204" pitchFamily="34" charset="-128"/>
              </a:rPr>
              <a:t>Print</a:t>
            </a:r>
            <a:r>
              <a:rPr lang="en-US" altLang="en-US" smtClean="0">
                <a:ea typeface="ＭＳ Ｐゴシック" panose="020B0600070205080204" pitchFamily="34" charset="-128"/>
              </a:rPr>
              <a:t> adds a newline to the end of the string.  If you include a list of strings, it will concatenate them with a space between them</a:t>
            </a:r>
          </a:p>
          <a:p>
            <a:pPr marL="508000" lvl="1" indent="-50800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 )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b="1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</a:t>
            </a:r>
            <a:r>
              <a:rPr lang="en-US" altLang="en-US" b="1" smtClean="0">
                <a:solidFill>
                  <a:srgbClr val="33CC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“def” )</a:t>
            </a:r>
          </a:p>
          <a:p>
            <a:pPr marL="508000" lvl="1" indent="-50800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			abc def</a:t>
            </a:r>
          </a:p>
          <a:p>
            <a:pPr marL="508000" lvl="1" indent="-50800">
              <a:lnSpc>
                <a:spcPct val="90000"/>
              </a:lnSpc>
              <a:buFontTx/>
              <a:buNone/>
            </a:pPr>
            <a:endParaRPr lang="en-US" altLang="en-US" b="1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Useful trick: </a:t>
            </a:r>
            <a:r>
              <a:rPr lang="en-US" altLang="en-US" sz="20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0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 )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doesn’t add newline just a single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String Conversions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27332" name="Picture 4" descr="j01263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14800"/>
            <a:ext cx="2586037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65" y="180357"/>
            <a:ext cx="6976871" cy="77052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/>
                <a:cs typeface="Calibri"/>
              </a:rPr>
              <a:t>History of </a:t>
            </a:r>
            <a:r>
              <a:rPr lang="en-US" sz="3600" b="1" dirty="0" smtClean="0">
                <a:solidFill>
                  <a:schemeClr val="tx1"/>
                </a:solidFill>
                <a:latin typeface="Calibri"/>
                <a:cs typeface="Calibri"/>
              </a:rPr>
              <a:t>Python (contd.)</a:t>
            </a:r>
            <a:endParaRPr lang="en-US" sz="3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1284310"/>
            <a:ext cx="7885705" cy="4054702"/>
          </a:xfrm>
        </p:spPr>
        <p:txBody>
          <a:bodyPr>
            <a:noAutofit/>
          </a:bodyPr>
          <a:lstStyle/>
          <a:p>
            <a:pPr lvl="0" algn="just">
              <a:buFont typeface="Wingdings" charset="2"/>
              <a:buChar char="§"/>
            </a:pPr>
            <a:r>
              <a:rPr lang="en-US" sz="2800" b="1" dirty="0">
                <a:latin typeface="Calibri"/>
                <a:cs typeface="Calibri"/>
              </a:rPr>
              <a:t>Python was conceptualized by </a:t>
            </a:r>
            <a:r>
              <a:rPr lang="en-US" sz="2800" b="1" dirty="0">
                <a:solidFill>
                  <a:srgbClr val="CC9A1A"/>
                </a:solidFill>
                <a:latin typeface="Calibri"/>
                <a:cs typeface="Calibri"/>
              </a:rPr>
              <a:t>Guido Van Rossum </a:t>
            </a:r>
            <a:r>
              <a:rPr lang="en-US" sz="2800" b="1" dirty="0">
                <a:latin typeface="Calibri"/>
                <a:cs typeface="Calibri"/>
              </a:rPr>
              <a:t>in the late 1980s.</a:t>
            </a:r>
          </a:p>
          <a:p>
            <a:pPr lvl="0" algn="just">
              <a:buFont typeface="Wingdings" charset="2"/>
              <a:buChar char="§"/>
            </a:pPr>
            <a:r>
              <a:rPr lang="en-US" sz="2800" b="1" dirty="0">
                <a:latin typeface="Calibri"/>
                <a:cs typeface="Calibri"/>
              </a:rPr>
              <a:t>Rossum published the first version of Python code (0.9.0) in February 1991 at the CWI (Centrum Wiskunde &amp; Informatica) in the Netherlands , Amsterdam.</a:t>
            </a:r>
          </a:p>
          <a:p>
            <a:pPr lvl="0" algn="just">
              <a:buFont typeface="Wingdings" charset="2"/>
              <a:buChar char="§"/>
            </a:pPr>
            <a:r>
              <a:rPr lang="en-US" sz="2800" b="1" dirty="0">
                <a:latin typeface="Calibri"/>
                <a:cs typeface="Calibri"/>
              </a:rPr>
              <a:t>Python is derived from ABC programming language, which is a general-purpose programming language that had been developed at the CWI</a:t>
            </a:r>
            <a:r>
              <a:rPr lang="en-US" sz="2800" b="1" dirty="0" smtClean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265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Join and Split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648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Join turns a list of strings into one string</a:t>
            </a:r>
            <a:br>
              <a:rPr lang="en-US" altLang="en-US" sz="2800" smtClean="0">
                <a:ea typeface="ＭＳ Ｐゴシック" panose="020B0600070205080204" pitchFamily="34" charset="-128"/>
              </a:rPr>
            </a:br>
            <a:r>
              <a:rPr lang="en-US" altLang="en-US" sz="1200" smtClean="0">
                <a:ea typeface="ＭＳ Ｐゴシック" panose="020B0600070205080204" pitchFamily="34" charset="-128"/>
              </a:rPr>
              <a:t/>
            </a:r>
            <a:br>
              <a:rPr lang="en-US" altLang="en-US" sz="1200" smtClean="0">
                <a:ea typeface="ＭＳ Ｐゴシック" panose="020B0600070205080204" pitchFamily="34" charset="-128"/>
              </a:rPr>
            </a:br>
            <a:r>
              <a:rPr lang="en-US" altLang="en-US" sz="2800" smtClean="0">
                <a:ea typeface="ＭＳ Ｐゴシック" panose="020B0600070205080204" pitchFamily="34" charset="-128"/>
              </a:rPr>
              <a:t>	</a:t>
            </a:r>
            <a:r>
              <a:rPr lang="en-US" altLang="en-US" sz="28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&lt;separator_string&gt;.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join( </a:t>
            </a:r>
            <a:r>
              <a:rPr lang="en-US" altLang="en-US" sz="28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&lt;some_list&gt;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100" smtClean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“;”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.join(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[“abc”, “def”, “ghi”]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)</a:t>
            </a:r>
          </a:p>
          <a:p>
            <a:pPr lvl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	 </a:t>
            </a:r>
            <a:r>
              <a:rPr lang="en-US" altLang="en-US" sz="2400" b="1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“abc;def;ghi”</a:t>
            </a:r>
            <a:endParaRPr lang="en-US" altLang="en-US" sz="11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Split turns one string into a list of strings</a:t>
            </a:r>
            <a:br>
              <a:rPr lang="en-US" altLang="en-US" sz="2800" smtClean="0">
                <a:ea typeface="ＭＳ Ｐゴシック" panose="020B0600070205080204" pitchFamily="34" charset="-128"/>
              </a:rPr>
            </a:br>
            <a:r>
              <a:rPr lang="en-US" altLang="en-US" sz="1200" smtClean="0">
                <a:ea typeface="ＭＳ Ｐゴシック" panose="020B0600070205080204" pitchFamily="34" charset="-128"/>
              </a:rPr>
              <a:t/>
            </a:r>
            <a:br>
              <a:rPr lang="en-US" altLang="en-US" sz="1200" smtClean="0">
                <a:ea typeface="ＭＳ Ｐゴシック" panose="020B0600070205080204" pitchFamily="34" charset="-128"/>
              </a:rPr>
            </a:br>
            <a:r>
              <a:rPr lang="en-US" altLang="en-US" sz="2800" smtClean="0">
                <a:ea typeface="ＭＳ Ｐゴシック" panose="020B0600070205080204" pitchFamily="34" charset="-128"/>
              </a:rPr>
              <a:t>	</a:t>
            </a:r>
            <a:r>
              <a:rPr lang="en-US" altLang="en-US" sz="280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&lt;some_string&gt;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.split( </a:t>
            </a:r>
            <a:r>
              <a:rPr lang="en-US" altLang="en-US" sz="2800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&lt;separator_string&gt;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2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&gt;&gt;&gt; </a:t>
            </a:r>
            <a:r>
              <a:rPr lang="en-US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“abc;def;ghi”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.split( </a:t>
            </a: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“;”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)</a:t>
            </a:r>
          </a:p>
          <a:p>
            <a:pPr lvl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	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[“abc”, “def”, “ghi”]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066800"/>
          </a:xfrm>
        </p:spPr>
        <p:txBody>
          <a:bodyPr/>
          <a:lstStyle/>
          <a:p>
            <a:pPr>
              <a:defRPr/>
            </a:pPr>
            <a:r>
              <a:rPr lang="en-US" sz="34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Split &amp; Join with List Comprehensions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8006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Split and join can be used in a list compre-hension in the following Python idiom:</a:t>
            </a:r>
            <a:endParaRPr lang="en-US" altLang="en-US" sz="2800" smtClean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" "</a:t>
            </a:r>
            <a:r>
              <a:rPr lang="en-US" altLang="en-US" smtClean="0">
                <a:ea typeface="ＭＳ Ｐゴシック" panose="020B0600070205080204" pitchFamily="34" charset="-128"/>
              </a:rPr>
              <a:t>.join( [s.capitalize() </a:t>
            </a:r>
            <a:r>
              <a:rPr lang="en-US" altLang="en-US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smtClean="0">
                <a:ea typeface="ＭＳ Ｐゴシック" panose="020B0600070205080204" pitchFamily="34" charset="-128"/>
              </a:rPr>
              <a:t> s </a:t>
            </a:r>
            <a:r>
              <a:rPr lang="en-US" altLang="en-US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"this is a test "</a:t>
            </a:r>
            <a:r>
              <a:rPr lang="en-US" altLang="en-US" smtClean="0">
                <a:ea typeface="ＭＳ Ｐゴシック" panose="020B0600070205080204" pitchFamily="34" charset="-128"/>
              </a:rPr>
              <a:t>.split(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mtClean="0">
                <a:ea typeface="ＭＳ Ｐゴシック" panose="020B0600070205080204" pitchFamily="34" charset="-128"/>
              </a:rPr>
              <a:t>] 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'This Is A Test‘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CC0066"/>
                </a:solidFill>
                <a:ea typeface="ＭＳ Ｐゴシック" panose="020B0600070205080204" pitchFamily="34" charset="-128"/>
              </a:rPr>
              <a:t># For clarification: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"this is a test"</a:t>
            </a:r>
            <a:r>
              <a:rPr lang="en-US" altLang="en-US" smtClean="0">
                <a:ea typeface="ＭＳ Ｐゴシック" panose="020B0600070205080204" pitchFamily="34" charset="-128"/>
              </a:rPr>
              <a:t> .split(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['this', 'is', 'a', 'test']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ea typeface="ＭＳ Ｐゴシック" panose="020B0600070205080204" pitchFamily="34" charset="-128"/>
              </a:rPr>
              <a:t> [s.capitalize() </a:t>
            </a:r>
            <a:r>
              <a:rPr lang="en-US" altLang="en-US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smtClean="0">
                <a:ea typeface="ＭＳ Ｐゴシック" panose="020B0600070205080204" pitchFamily="34" charset="-128"/>
              </a:rPr>
              <a:t> s </a:t>
            </a:r>
            <a:r>
              <a:rPr lang="en-US" altLang="en-US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"this is a test"</a:t>
            </a:r>
            <a:r>
              <a:rPr lang="en-US" altLang="en-US" smtClean="0">
                <a:ea typeface="ＭＳ Ｐゴシック" panose="020B0600070205080204" pitchFamily="34" charset="-128"/>
              </a:rPr>
              <a:t> .split()]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['This', 'Is', 'A', 'Test’]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Convert Anything to a String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builtin str() function can convert an instance of </a:t>
            </a:r>
            <a:r>
              <a:rPr lang="en-US" altLang="en-US" sz="2800" u="sng" smtClean="0">
                <a:ea typeface="ＭＳ Ｐゴシック" panose="020B0600070205080204" pitchFamily="34" charset="-128"/>
              </a:rPr>
              <a:t>any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data type into a string.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You define how this function behaves for user-created data types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You can also redefine the behavior of this function for many types.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 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+ str(2)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 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13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Module</a:t>
            </a:r>
            <a:br>
              <a:rPr lang="en-US" sz="13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13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3</a:t>
            </a:r>
          </a:p>
        </p:txBody>
      </p:sp>
      <p:pic>
        <p:nvPicPr>
          <p:cNvPr id="235523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9250"/>
            <a:ext cx="6262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0813" cy="3200400"/>
          </a:xfrm>
        </p:spPr>
        <p:txBody>
          <a:bodyPr lIns="81639" tIns="42452" rIns="81639" bIns="42452"/>
          <a:lstStyle/>
          <a:p>
            <a:pPr defTabSz="414338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/>
            </a:pPr>
            <a:r>
              <a:rPr lang="en-GB" sz="8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  <a:cs typeface="Arial" panose="020B0604020202020204" pitchFamily="34" charset="0"/>
              </a:rPr>
              <a:t>Importing and Modules</a:t>
            </a:r>
          </a:p>
        </p:txBody>
      </p:sp>
      <p:pic>
        <p:nvPicPr>
          <p:cNvPr id="2375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581400"/>
            <a:ext cx="4672012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400"/>
            <a:ext cx="7770813" cy="1066800"/>
          </a:xfrm>
        </p:spPr>
        <p:txBody>
          <a:bodyPr lIns="81639" tIns="42452" rIns="81639" bIns="42452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Importing and Modules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104900"/>
            <a:ext cx="8305800" cy="4573588"/>
          </a:xfrm>
        </p:spPr>
        <p:txBody>
          <a:bodyPr lIns="81639" tIns="42452" rIns="81639" bIns="42452"/>
          <a:lstStyle/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Use classes &amp; functions defined in another file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A Python module is a file with the same name (plus the </a:t>
            </a:r>
            <a:r>
              <a:rPr lang="en-GB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.py 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extension) 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Like Java </a:t>
            </a:r>
            <a:r>
              <a:rPr lang="en-GB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import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, C++ </a:t>
            </a:r>
            <a:r>
              <a:rPr lang="en-GB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include</a:t>
            </a:r>
            <a:endParaRPr lang="en-GB" altLang="en-US" sz="2800" smtClean="0">
              <a:ea typeface="ＭＳ Ｐゴシック" panose="020B0600070205080204" pitchFamily="34" charset="-128"/>
            </a:endParaRP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Three formats of the command:</a:t>
            </a:r>
          </a:p>
          <a:p>
            <a:pPr marL="431800" indent="-323850" defTabSz="457200">
              <a:spcBef>
                <a:spcPts val="800"/>
              </a:spcBef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import</a:t>
            </a:r>
            <a:r>
              <a:rPr lang="en-GB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</a:t>
            </a:r>
          </a:p>
          <a:p>
            <a:pPr marL="431800" indent="-323850" defTabSz="457200">
              <a:spcBef>
                <a:spcPts val="800"/>
              </a:spcBef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from </a:t>
            </a:r>
            <a:r>
              <a:rPr lang="en-GB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 </a:t>
            </a:r>
            <a:r>
              <a:rPr lang="en-GB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</a:p>
          <a:p>
            <a:pPr marL="431800" indent="-323850" defTabSz="457200">
              <a:spcBef>
                <a:spcPts val="800"/>
              </a:spcBef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from</a:t>
            </a:r>
            <a:r>
              <a:rPr lang="en-GB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 </a:t>
            </a:r>
            <a:r>
              <a:rPr lang="en-GB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The difference? </a:t>
            </a:r>
            <a:r>
              <a:rPr lang="en-GB" altLang="en-US" sz="2800" u="sng" smtClean="0">
                <a:ea typeface="ＭＳ Ｐゴシック" panose="020B0600070205080204" pitchFamily="34" charset="-128"/>
              </a:rPr>
              <a:t>What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 gets imported from the file and </a:t>
            </a:r>
            <a:r>
              <a:rPr lang="en-GB" altLang="en-US" sz="2800" u="sng" smtClean="0">
                <a:ea typeface="ＭＳ Ｐゴシック" panose="020B0600070205080204" pitchFamily="34" charset="-128"/>
              </a:rPr>
              <a:t>what name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 refers to it after importing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066800"/>
          </a:xfrm>
        </p:spPr>
        <p:txBody>
          <a:bodyPr lIns="81639" tIns="42452" rIns="81639" bIns="42452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i="1" smtClean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import …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73588"/>
          </a:xfrm>
        </p:spPr>
        <p:txBody>
          <a:bodyPr lIns="81639" tIns="42452" rIns="81639" bIns="42452"/>
          <a:lstStyle/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sz="28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</a:t>
            </a: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endParaRPr lang="en-GB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i="1" smtClean="0">
                <a:ea typeface="ＭＳ Ｐゴシック" panose="020B0600070205080204" pitchFamily="34" charset="-128"/>
              </a:rPr>
              <a:t>Everything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 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smtClean="0">
                <a:ea typeface="ＭＳ Ｐゴシック" panose="020B0600070205080204" pitchFamily="34" charset="-128"/>
              </a:rPr>
              <a:t>To refer to something in the file, append the text “somefile.” to the front of its name:</a:t>
            </a: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endParaRPr lang="en-GB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somefile.className.method(</a:t>
            </a:r>
            <a:r>
              <a:rPr lang="en-GB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somefile.myFunction(34)</a:t>
            </a:r>
            <a:endParaRPr lang="en-GB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79500" indent="-215900" defTabSz="457200">
              <a:defRPr/>
            </a:pP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from … import  *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05738" cy="4591050"/>
          </a:xfrm>
        </p:spPr>
        <p:txBody>
          <a:bodyPr/>
          <a:lstStyle/>
          <a:p>
            <a:pPr marL="431800" indent="-323850" defTabSz="457200">
              <a:buFont typeface="Symbol" panose="05050102010706020507" pitchFamily="18" charset="2"/>
              <a:buNone/>
            </a:pPr>
            <a:r>
              <a:rPr lang="en-GB" altLang="en-US" sz="28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 </a:t>
            </a:r>
            <a:r>
              <a:rPr lang="en-GB" altLang="en-US" sz="28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</a:p>
          <a:p>
            <a:pPr marL="431800" indent="-323850" defTabSz="457200"/>
            <a:r>
              <a:rPr lang="en-GB" altLang="en-US" sz="2800" i="1" smtClean="0">
                <a:ea typeface="ＭＳ Ｐゴシック" panose="020B0600070205080204" pitchFamily="34" charset="-128"/>
              </a:rPr>
              <a:t>Everything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 in somefile.py gets imported</a:t>
            </a:r>
          </a:p>
          <a:p>
            <a:pPr marL="431800" indent="-323850" defTabSz="457200"/>
            <a:r>
              <a:rPr lang="en-GB" altLang="en-US" sz="2800" smtClean="0">
                <a:ea typeface="ＭＳ Ｐゴシック" panose="020B0600070205080204" pitchFamily="34" charset="-128"/>
              </a:rPr>
              <a:t>To refer to anything in the module, just use its name. Everything in the module is now in the current namespace.</a:t>
            </a:r>
          </a:p>
          <a:p>
            <a:pPr marL="431800" indent="-323850" defTabSz="457200"/>
            <a:r>
              <a:rPr lang="en-GB" altLang="en-US" sz="2800" i="1" smtClean="0">
                <a:ea typeface="ＭＳ Ｐゴシック" panose="020B0600070205080204" pitchFamily="34" charset="-128"/>
              </a:rPr>
              <a:t>Take care! 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Using this import command can easily overwrite the definition of an existing function or variable!</a:t>
            </a:r>
            <a:endParaRPr lang="en-GB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buFont typeface="Symbol" panose="05050102010706020507" pitchFamily="18" charset="2"/>
              <a:buNone/>
            </a:pP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className.method(</a:t>
            </a:r>
            <a:r>
              <a:rPr lang="en-GB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431800" indent="-323850" defTabSz="457200">
              <a:buFont typeface="Symbol" panose="05050102010706020507" pitchFamily="18" charset="2"/>
              <a:buNone/>
            </a:pP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myFunction(34)</a:t>
            </a: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79500" indent="-215900" defTabSz="457200">
              <a:defRPr/>
            </a:pP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from … import …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05738" cy="4591050"/>
          </a:xfrm>
        </p:spPr>
        <p:txBody>
          <a:bodyPr/>
          <a:lstStyle/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sz="28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 </a:t>
            </a:r>
            <a:r>
              <a:rPr lang="en-GB" altLang="en-US" sz="28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smtClean="0">
                <a:ea typeface="ＭＳ Ｐゴシック" panose="020B0600070205080204" pitchFamily="34" charset="-128"/>
              </a:rPr>
              <a:t>Only the item </a:t>
            </a:r>
            <a:r>
              <a:rPr lang="en-GB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className 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smtClean="0">
                <a:ea typeface="ＭＳ Ｐゴシック" panose="020B0600070205080204" pitchFamily="34" charset="-128"/>
              </a:rPr>
              <a:t>After importing </a:t>
            </a:r>
            <a:r>
              <a:rPr lang="en-GB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className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, you can just use it without a module prefix. It’s brought into the current namespace.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i="1" smtClean="0">
                <a:ea typeface="ＭＳ Ｐゴシック" panose="020B0600070205080204" pitchFamily="34" charset="-128"/>
              </a:rPr>
              <a:t>Take care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! Overwrites the definition of this name if already defined in the current namespace!</a:t>
            </a:r>
            <a:endParaRPr lang="en-GB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className.method(</a:t>
            </a:r>
            <a:r>
              <a:rPr lang="en-GB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	</a:t>
            </a:r>
            <a:r>
              <a:rPr lang="en-GB" altLang="en-US" sz="280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 imported</a:t>
            </a:r>
            <a:endParaRPr lang="en-GB" altLang="en-US" sz="2800" smtClean="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myFunction(34)</a:t>
            </a:r>
            <a:r>
              <a:rPr lang="en-GB" altLang="en-US" sz="2800" smtClean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			   </a:t>
            </a:r>
            <a:r>
              <a:rPr lang="en-GB" altLang="en-US" sz="280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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 Not imported</a:t>
            </a:r>
            <a:endParaRPr lang="en-US" altLang="en-US" sz="2800" smtClean="0">
              <a:solidFill>
                <a:schemeClr val="hlin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1066800"/>
          </a:xfrm>
        </p:spPr>
        <p:txBody>
          <a:bodyPr lIns="81639" tIns="42452" rIns="81639" bIns="42452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Directories for module files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066800"/>
            <a:ext cx="7770813" cy="4610100"/>
          </a:xfrm>
        </p:spPr>
        <p:txBody>
          <a:bodyPr lIns="81639" tIns="42452" rIns="81639" bIns="42452"/>
          <a:lstStyle/>
          <a:p>
            <a:pPr marL="431800" indent="-323850" defTabSz="457200">
              <a:lnSpc>
                <a:spcPct val="87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i="1" smtClean="0">
                <a:ea typeface="ＭＳ Ｐゴシック" panose="020B0600070205080204" pitchFamily="34" charset="-128"/>
              </a:rPr>
              <a:t>Where does Python look for module files?</a:t>
            </a:r>
            <a:endParaRPr lang="en-GB" altLang="en-US" sz="2800" smtClean="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The list of directories where Python will look for the files to be imported is  sys.path</a:t>
            </a:r>
          </a:p>
          <a:p>
            <a:pPr marL="431800" indent="-323850" defTabSz="457200">
              <a:lnSpc>
                <a:spcPct val="87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This is just a variable named ‘path’ stored inside the ‘sys’ module</a:t>
            </a:r>
          </a:p>
          <a:p>
            <a:pPr marL="650875" lvl="1" indent="-323850" defTabSz="457200">
              <a:lnSpc>
                <a:spcPct val="87000"/>
              </a:lnSpc>
              <a:spcBef>
                <a:spcPts val="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mtClean="0">
                <a:ea typeface="ＭＳ Ｐゴシック" panose="020B0600070205080204" pitchFamily="34" charset="-128"/>
              </a:rPr>
              <a:t>&gt;&gt;&gt; import sys</a:t>
            </a:r>
          </a:p>
          <a:p>
            <a:pPr marL="650875" lvl="1" indent="-323850" defTabSz="457200">
              <a:lnSpc>
                <a:spcPct val="87000"/>
              </a:lnSpc>
              <a:spcBef>
                <a:spcPts val="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mtClean="0">
                <a:ea typeface="ＭＳ Ｐゴシック" panose="020B0600070205080204" pitchFamily="34" charset="-128"/>
              </a:rPr>
              <a:t>&gt;&gt;&gt; sys.path</a:t>
            </a:r>
          </a:p>
          <a:p>
            <a:pPr marL="650875" lvl="1" indent="-323850" defTabSz="457200">
              <a:lnSpc>
                <a:spcPct val="87000"/>
              </a:lnSpc>
              <a:spcBef>
                <a:spcPts val="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mtClean="0">
                <a:ea typeface="ＭＳ Ｐゴシック" panose="020B0600070205080204" pitchFamily="34" charset="-128"/>
              </a:rPr>
              <a:t>['', '/Library/Frameworks/Python.framework/Versions/2.5/lib/python2.5/site-packages/setuptools-0.6c5-py2.5.egg’, …]</a:t>
            </a:r>
          </a:p>
          <a:p>
            <a:pPr marL="431800" indent="-323850" defTabSz="457200">
              <a:lnSpc>
                <a:spcPct val="87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To add a directory of your own to this list, append it to this list</a:t>
            </a:r>
          </a:p>
          <a:p>
            <a:pPr marL="650875" lvl="1" indent="-323850" defTabSz="457200">
              <a:lnSpc>
                <a:spcPct val="87000"/>
              </a:lnSpc>
              <a:spcBef>
                <a:spcPts val="6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smtClean="0">
                <a:ea typeface="ＭＳ Ｐゴシック" panose="020B0600070205080204" pitchFamily="34" charset="-128"/>
              </a:rPr>
              <a:t>	</a:t>
            </a:r>
            <a:r>
              <a:rPr lang="en-GB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sys.path.append(‘/my/new/path’)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Python’s Benevolent Dictator For Life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4800" y="1844070"/>
            <a:ext cx="52578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0" dirty="0">
                <a:latin typeface="Times New Roman" panose="02020603050405020304" pitchFamily="18" charset="0"/>
              </a:rPr>
              <a:t>“Python is an experiment in how  much freedom program-</a:t>
            </a:r>
            <a:r>
              <a:rPr lang="en-US" altLang="en-US" sz="3200" b="0" dirty="0" err="1">
                <a:latin typeface="Times New Roman" panose="02020603050405020304" pitchFamily="18" charset="0"/>
              </a:rPr>
              <a:t>mers</a:t>
            </a:r>
            <a:r>
              <a:rPr lang="en-US" altLang="en-US" sz="3200" b="0" dirty="0">
                <a:latin typeface="Times New Roman" panose="02020603050405020304" pitchFamily="18" charset="0"/>
              </a:rPr>
              <a:t> need.  Too much freedom and nobody can read another's code; too little and expressive-ness is endangered</a:t>
            </a:r>
            <a:r>
              <a:rPr lang="en-US" altLang="en-US" sz="3200" b="0" dirty="0" smtClean="0">
                <a:latin typeface="Times New Roman" panose="02020603050405020304" pitchFamily="18" charset="0"/>
              </a:rPr>
              <a:t>.”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0" dirty="0">
                <a:latin typeface="Times New Roman" panose="02020603050405020304" pitchFamily="18" charset="0"/>
              </a:rPr>
              <a:t>      - Guido van Rossum </a:t>
            </a:r>
          </a:p>
        </p:txBody>
      </p:sp>
      <p:pic>
        <p:nvPicPr>
          <p:cNvPr id="2253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844800" cy="426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3048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Object Oriented Programming</a:t>
            </a:r>
            <a:b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 Python:</a:t>
            </a:r>
            <a:b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Defining Classes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49860" name="Picture 4" descr="j01334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3529013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It’s all objects…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Everything in Python is really an object.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We’ve seen hints of this already…</a:t>
            </a:r>
            <a:br>
              <a:rPr lang="en-US" altLang="en-US" sz="2800" smtClean="0">
                <a:ea typeface="ＭＳ Ｐゴシック" panose="020B0600070205080204" pitchFamily="34" charset="-128"/>
              </a:rPr>
            </a:br>
            <a:r>
              <a:rPr lang="en-US" altLang="en-US" sz="2800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.upper()</a:t>
            </a:r>
            <a:b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list3.append(</a:t>
            </a:r>
            <a:r>
              <a:rPr lang="en-US" altLang="en-US" sz="2800" b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‘a’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dict2.keys()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These look like Java or C++ method calls.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New object classes can easily be defined in addition to these built-in data-types.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In fact, programming in Python is typically done in an object oriented fashion.</a:t>
            </a:r>
          </a:p>
          <a:p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Defining a Class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a special data type which defines how to build a certain kind of object.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also stores some data items that are shared by all the instances of this class</a:t>
            </a:r>
          </a:p>
          <a:p>
            <a:pPr>
              <a:lnSpc>
                <a:spcPct val="90000"/>
              </a:lnSpc>
            </a:pP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Instances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are objects that are created which follow the definition given inside of the class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Python doesn’t use separate class interface definitions as in some languages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just define the class and then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Methods in Classes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Define a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method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in a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by including function definitions within the scope of the class block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There must be a special first argument </a:t>
            </a:r>
            <a:r>
              <a:rPr lang="en-US" altLang="en-US" sz="2800" i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in </a:t>
            </a:r>
            <a:r>
              <a:rPr lang="en-US" altLang="en-US" sz="2800" i="1" u="sng" smtClean="0">
                <a:ea typeface="ＭＳ Ｐゴシック" panose="020B0600070205080204" pitchFamily="34" charset="-128"/>
              </a:rPr>
              <a:t>all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of method definitions which gets bound to the calling instance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There is usually a special method called </a:t>
            </a:r>
            <a:r>
              <a:rPr lang="en-US" altLang="en-US" sz="2800" i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in most classes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We’ll talk about both 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 simple class def: </a:t>
            </a:r>
            <a:r>
              <a:rPr lang="en-US" i="1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student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“““A class representing a student ”””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32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3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3200400"/>
          </a:xfrm>
        </p:spPr>
        <p:txBody>
          <a:bodyPr/>
          <a:lstStyle/>
          <a:p>
            <a:pPr>
              <a:defRPr/>
            </a:pPr>
            <a:r>
              <a:rPr lang="en-US" sz="44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Creating and Deleting Instances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Instantiating Objects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There is no “new” keyword as in Java.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Just use the class name with ( ) notation and assign the result to a variable</a:t>
            </a: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serves as a constructor for the class. Usually does some initialization work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The arguments passed to the class name are given to its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__init__()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method 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So, the __init__ method for student is passed “Bob” and 21 and the new class instance is bound to b: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b = student(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“Bob”, 21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Constructor: __init__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An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method can take any number of arguments.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Like other functions or methods, the arguments can be defined with default values, making them optional to the caller. </a:t>
            </a:r>
          </a:p>
          <a:p>
            <a:endParaRPr lang="en-US" altLang="en-US" sz="2800" smtClean="0"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However, the first argument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the definition of __init__ is special…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Self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168400"/>
            <a:ext cx="7772400" cy="4876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first argument of every method is a reference to the current instance of the class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By convention, we name this argument </a:t>
            </a:r>
            <a:r>
              <a:rPr lang="en-US" altLang="en-US" sz="2800" i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In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800" i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refers to the object currently being created; so, in other class methods, it refers to the instance whose method was called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Similar to the keyword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Java or C++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But Python uses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self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more often than Java uses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Self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Although you must specify </a:t>
            </a:r>
            <a:r>
              <a:rPr lang="en-US" sz="2800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sz="280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 dirty="0" smtClean="0">
                <a:ea typeface="ＭＳ Ｐゴシック" panose="020B0600070205080204" pitchFamily="34" charset="-128"/>
              </a:rPr>
              <a:t>explicitly when </a:t>
            </a:r>
            <a:r>
              <a:rPr lang="en-US" sz="2800" i="1" u="sng" dirty="0" smtClean="0">
                <a:ea typeface="ＭＳ Ｐゴシック" panose="020B0600070205080204" pitchFamily="34" charset="-128"/>
              </a:rPr>
              <a:t>defining</a:t>
            </a:r>
            <a:r>
              <a:rPr lang="en-US" sz="2800" dirty="0" smtClean="0">
                <a:ea typeface="ＭＳ Ｐゴシック" panose="020B0600070205080204" pitchFamily="34" charset="-128"/>
              </a:rPr>
              <a:t> the method, you don’t include it when </a:t>
            </a:r>
            <a:r>
              <a:rPr lang="en-US" sz="2800" i="1" u="sng" dirty="0" smtClean="0">
                <a:ea typeface="ＭＳ Ｐゴシック" panose="020B0600070205080204" pitchFamily="34" charset="-128"/>
              </a:rPr>
              <a:t>calling</a:t>
            </a:r>
            <a:r>
              <a:rPr lang="en-US" sz="2800" dirty="0" smtClean="0">
                <a:ea typeface="ＭＳ Ｐゴシック" panose="020B0600070205080204" pitchFamily="34" charset="-128"/>
              </a:rPr>
              <a:t> the method. </a:t>
            </a:r>
          </a:p>
          <a:p>
            <a:pPr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Python passes it for you automatically</a:t>
            </a:r>
          </a:p>
          <a:p>
            <a:pPr>
              <a:buFont typeface="Symbol" panose="05050102010706020507" pitchFamily="18" charset="2"/>
              <a:buNone/>
              <a:defRPr/>
            </a:pPr>
            <a:endParaRPr lang="en-US" sz="1400" dirty="0" smtClean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Defining a method:			Calling a method:</a:t>
            </a:r>
          </a:p>
          <a:p>
            <a:pPr>
              <a:buFont typeface="Symbol" panose="05050102010706020507" pitchFamily="18" charset="2"/>
              <a:buNone/>
              <a:defRPr/>
            </a:pPr>
            <a:r>
              <a:rPr lang="en-US" sz="1800" i="1" dirty="0" smtClean="0">
                <a:ea typeface="ＭＳ Ｐゴシック" panose="020B0600070205080204" pitchFamily="34" charset="-128"/>
              </a:rPr>
              <a:t>(</a:t>
            </a:r>
            <a:r>
              <a:rPr lang="en-US" sz="2000" i="1" dirty="0" smtClean="0">
                <a:ea typeface="ＭＳ Ｐゴシック" panose="020B0600070205080204" pitchFamily="34" charset="-128"/>
              </a:rPr>
              <a:t>this code inside a class definition.)</a:t>
            </a:r>
          </a:p>
          <a:p>
            <a:pPr>
              <a:buFont typeface="Symbol" panose="05050102010706020507" pitchFamily="18" charset="2"/>
              <a:buNone/>
              <a:defRPr/>
            </a:pPr>
            <a:endParaRPr lang="en-US" sz="1050" i="1" dirty="0" smtClean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  <a:defRPr/>
            </a:pPr>
            <a:r>
              <a:rPr lang="en-US" sz="2000" dirty="0" err="1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set_age</a:t>
            </a:r>
            <a:r>
              <a:rPr 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</a:t>
            </a:r>
            <a:r>
              <a:rPr 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):		</a:t>
            </a:r>
            <a:r>
              <a:rPr lang="en-US" sz="2000" dirty="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x.set_age</a:t>
            </a:r>
            <a:r>
              <a:rPr 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(23)</a:t>
            </a:r>
            <a:br>
              <a:rPr 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endParaRPr lang="en-US" sz="200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5105400" y="3810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http://docs.python.org/</a:t>
            </a:r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14400"/>
            <a:ext cx="8443912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Deleting instances: No Need to “free”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When you are done with an object, you don’t have to delete or free it explicitly. 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Python has automatic garbage collection.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Python will automatically detect when all of the references to a piece of memory have gone out of scope.  Automatically frees that memory.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Generally works well, few memory leaks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There’s also no “destructor” method for classes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2819400"/>
          </a:xfrm>
        </p:spPr>
        <p:txBody>
          <a:bodyPr/>
          <a:lstStyle/>
          <a:p>
            <a:pPr>
              <a:defRPr/>
            </a:pPr>
            <a:r>
              <a:rPr lang="en-US" sz="54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Access to Attributes and Methods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72388" name="Picture 4" descr="j01385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4495800"/>
            <a:ext cx="41116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Definition of student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9624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“““A class representing a student ”””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Traditional Syntax for Access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f.full_name </a:t>
            </a:r>
            <a:r>
              <a:rPr lang="en-US" altLang="en-US" sz="28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Access attribute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f.get_age() </a:t>
            </a:r>
            <a:r>
              <a:rPr lang="en-US" altLang="en-US" sz="28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Access a method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Accessing unknown members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1910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Problem:  Occasionally  the name of an attribute or method of a class is only given at run time…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Solution:  </a:t>
            </a:r>
          </a:p>
          <a:p>
            <a:pPr lvl="2">
              <a:buFontTx/>
              <a:buNone/>
            </a:pP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getattr(object_instance, string) </a:t>
            </a:r>
          </a:p>
          <a:p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a string which contains the name of an attribute or method of a class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getattr(object_instance, string)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returns a reference to that attribute or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getattr(object_instance, string)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“full_name”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“get_age”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&lt;method get_age of class studentClass at 010B3C2&gt;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“get_age”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)() </a:t>
            </a:r>
            <a:r>
              <a:rPr lang="en-US" altLang="en-US" sz="28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call it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</a:t>
            </a: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“get_birthday”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Raises AttributeError – No method!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hasattr(object_instance,string)</a:t>
            </a:r>
          </a:p>
        </p:txBody>
      </p:sp>
      <p:sp>
        <p:nvSpPr>
          <p:cNvPr id="282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2766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  <a:endParaRPr lang="en-US" altLang="en-US" sz="2800" smtClean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hasattr(f,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“full_name”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endParaRPr lang="en-US" altLang="en-US" sz="2800" smtClean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hasattr(f,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“get_age”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endParaRPr lang="en-US" altLang="en-US" sz="2800" smtClean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hasattr(f, 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“get_birthday”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80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Attributes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84676" name="Picture 4" descr="BD0789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1224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Two Kinds of Attributes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 non-method data stored by objects are called attributes  </a:t>
            </a:r>
          </a:p>
          <a:p>
            <a:pPr>
              <a:lnSpc>
                <a:spcPct val="80000"/>
              </a:lnSpc>
            </a:pP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Data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ＭＳ Ｐゴシック" panose="020B0600070205080204" pitchFamily="34" charset="-128"/>
              </a:rPr>
              <a:t>Variable owned by a </a:t>
            </a:r>
            <a:r>
              <a:rPr lang="en-US" altLang="en-US" sz="26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particular instance 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of a class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ＭＳ Ｐゴシック" panose="020B0600070205080204" pitchFamily="34" charset="-128"/>
              </a:rPr>
              <a:t>Each instance has its own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ＭＳ Ｐゴシック" panose="020B0600070205080204" pitchFamily="34" charset="-128"/>
              </a:rPr>
              <a:t>These are the most common kind of attribute</a:t>
            </a:r>
          </a:p>
          <a:p>
            <a:pPr>
              <a:lnSpc>
                <a:spcPct val="80000"/>
              </a:lnSpc>
            </a:pP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ＭＳ Ｐゴシック" panose="020B0600070205080204" pitchFamily="34" charset="-128"/>
              </a:rPr>
              <a:t>Owned by the </a:t>
            </a:r>
            <a:r>
              <a:rPr lang="en-US" altLang="en-US" sz="26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as a whole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All class instances share the same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ＭＳ Ｐゴシック" panose="020B0600070205080204" pitchFamily="34" charset="-128"/>
              </a:rPr>
              <a:t>Called “static” variables in some languages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ＭＳ Ｐゴシック" panose="020B0600070205080204" pitchFamily="34" charset="-128"/>
              </a:rPr>
              <a:t>Good for (1)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class-wide constants and (2) building counter of how many instances of the class have been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Data Attributes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Data attributes are created and initialized by an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__init__()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method.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Simply assigning to a name creates the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Inside the class, refer to data attributes using 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for example, 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endParaRPr lang="en-US" altLang="en-US" sz="2800" smtClean="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teacher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teachers.”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(self,n):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print_name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 self.full_name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5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Python tutorial is Great !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5200"/>
            <a:ext cx="8458200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Class Attributes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Because all instances of a class share one copy of a class attribute, when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any </a:t>
            </a:r>
            <a:r>
              <a:rPr lang="en-US" altLang="en-US" smtClean="0">
                <a:ea typeface="ＭＳ Ｐゴシック" panose="020B0600070205080204" pitchFamily="34" charset="-128"/>
              </a:rPr>
              <a:t>instance changes it, the value is changed for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all </a:t>
            </a:r>
            <a:r>
              <a:rPr lang="en-US" altLang="en-US" smtClean="0">
                <a:ea typeface="ＭＳ Ｐゴシック" panose="020B0600070205080204" pitchFamily="34" charset="-128"/>
              </a:rPr>
              <a:t>instances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Class attributes are defined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within </a:t>
            </a:r>
            <a:r>
              <a:rPr lang="en-US" altLang="en-US" smtClean="0">
                <a:ea typeface="ＭＳ Ｐゴシック" panose="020B0600070205080204" pitchFamily="34" charset="-128"/>
              </a:rPr>
              <a:t>a class definition and </a:t>
            </a:r>
            <a:r>
              <a:rPr lang="en-US" altLang="en-US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outside </a:t>
            </a:r>
            <a:r>
              <a:rPr lang="en-US" altLang="en-US" smtClean="0">
                <a:ea typeface="ＭＳ Ｐゴシック" panose="020B0600070205080204" pitchFamily="34" charset="-128"/>
              </a:rPr>
              <a:t>of any method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Since there is one of these attributes </a:t>
            </a:r>
            <a:r>
              <a:rPr lang="en-US" altLang="en-US" i="1" smtClean="0">
                <a:ea typeface="ＭＳ Ｐゴシック" panose="020B0600070205080204" pitchFamily="34" charset="-128"/>
              </a:rPr>
              <a:t>per class</a:t>
            </a:r>
            <a:r>
              <a:rPr lang="en-US" altLang="en-US" smtClean="0">
                <a:ea typeface="ＭＳ Ｐゴシック" panose="020B0600070205080204" pitchFamily="34" charset="-128"/>
              </a:rPr>
              <a:t> and not one </a:t>
            </a:r>
            <a:r>
              <a:rPr lang="en-US" altLang="en-US" i="1" smtClean="0">
                <a:ea typeface="ＭＳ Ｐゴシック" panose="020B0600070205080204" pitchFamily="34" charset="-128"/>
              </a:rPr>
              <a:t>per instance</a:t>
            </a:r>
            <a:r>
              <a:rPr lang="en-US" altLang="en-US" smtClean="0">
                <a:ea typeface="ＭＳ Ｐゴシック" panose="020B0600070205080204" pitchFamily="34" charset="-128"/>
              </a:rPr>
              <a:t>, they’re accessed via a different notation: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Access class attributes using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self.__class__.name</a:t>
            </a:r>
            <a:r>
              <a:rPr lang="en-US" altLang="en-US" smtClean="0">
                <a:ea typeface="ＭＳ Ｐゴシック" panose="020B0600070205080204" pitchFamily="34" charset="-128"/>
              </a:rPr>
              <a:t> notation -- 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This is just one way to do this &amp; the safest in general.</a:t>
            </a:r>
            <a:r>
              <a:rPr lang="en-US" altLang="en-US" sz="1600" smtClean="0">
                <a:ea typeface="ＭＳ Ｐゴシック" panose="020B0600070205080204" pitchFamily="34" charset="-128"/>
              </a:rPr>
              <a:t/>
            </a:r>
            <a:br>
              <a:rPr lang="en-US" altLang="en-US" sz="1600" smtClean="0">
                <a:ea typeface="ＭＳ Ｐゴシック" panose="020B0600070205080204" pitchFamily="34" charset="-128"/>
              </a:rPr>
            </a:br>
            <a:r>
              <a:rPr lang="en-US" altLang="en-US" sz="1600" smtClean="0">
                <a:ea typeface="ＭＳ Ｐゴシック" panose="020B0600070205080204" pitchFamily="34" charset="-128"/>
              </a:rPr>
              <a:t/>
            </a:r>
            <a:br>
              <a:rPr lang="en-US" altLang="en-US" sz="1600" smtClean="0">
                <a:ea typeface="ＭＳ Ｐゴシック" panose="020B0600070205080204" pitchFamily="34" charset="-128"/>
              </a:rPr>
            </a:br>
            <a:r>
              <a:rPr lang="en-US" altLang="en-US" sz="1600" smtClean="0">
                <a:ea typeface="ＭＳ Ｐゴシック" panose="020B0600070205080204" pitchFamily="34" charset="-128"/>
              </a:rPr>
              <a:t/>
            </a:r>
            <a:br>
              <a:rPr lang="en-US" altLang="en-US" sz="1600" smtClean="0">
                <a:ea typeface="ＭＳ Ｐゴシック" panose="020B0600070205080204" pitchFamily="34" charset="-128"/>
              </a:rPr>
            </a:br>
            <a:r>
              <a:rPr lang="en-US" altLang="en-US" sz="1600" smtClean="0">
                <a:ea typeface="ＭＳ Ｐゴシック" panose="020B0600070205080204" pitchFamily="34" charset="-128"/>
              </a:rPr>
              <a:t/>
            </a:r>
            <a:br>
              <a:rPr lang="en-US" altLang="en-US" sz="1600" smtClean="0">
                <a:ea typeface="ＭＳ Ｐゴシック" panose="020B0600070205080204" pitchFamily="34" charset="-128"/>
              </a:rPr>
            </a:br>
            <a:r>
              <a:rPr lang="en-US" altLang="en-US" sz="1600" smtClean="0">
                <a:ea typeface="ＭＳ Ｐゴシック" panose="020B0600070205080204" pitchFamily="34" charset="-128"/>
              </a:rPr>
              <a:t/>
            </a:r>
            <a:br>
              <a:rPr lang="en-US" altLang="en-US" sz="1600" smtClean="0">
                <a:ea typeface="ＭＳ Ｐゴシック" panose="020B0600070205080204" pitchFamily="34" charset="-128"/>
              </a:rPr>
            </a:br>
            <a:r>
              <a:rPr lang="en-US" altLang="en-US" sz="1600" smtClean="0">
                <a:ea typeface="ＭＳ Ｐゴシック" panose="020B0600070205080204" pitchFamily="34" charset="-128"/>
              </a:rPr>
              <a:t/>
            </a:r>
            <a:br>
              <a:rPr lang="en-US" altLang="en-US" sz="1600" smtClean="0">
                <a:ea typeface="ＭＳ Ｐゴシック" panose="020B0600070205080204" pitchFamily="34" charset="-128"/>
              </a:rPr>
            </a:b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  <p:sp>
        <p:nvSpPr>
          <p:cNvPr id="290820" name="Text Box 5"/>
          <p:cNvSpPr txBox="1">
            <a:spLocks noChangeArrowheads="1"/>
          </p:cNvSpPr>
          <p:nvPr/>
        </p:nvSpPr>
        <p:spPr bwMode="auto">
          <a:xfrm>
            <a:off x="685800" y="5181600"/>
            <a:ext cx="762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00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sample</a:t>
            </a:r>
            <a:r>
              <a:rPr lang="en-US" altLang="en-US" sz="2000">
                <a:latin typeface="Courier New" panose="02070309020205020404" pitchFamily="49" charset="0"/>
              </a:rPr>
              <a:t>:			&gt;&gt;&gt; a = sample()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x = 23 				&gt;&gt;&gt; a.increment()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>
                <a:latin typeface="Courier New" panose="02070309020205020404" pitchFamily="49" charset="0"/>
              </a:rPr>
              <a:t>(self): 	&gt;&gt;&gt; a.__class__.x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  self.__class__.x += 1	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24</a:t>
            </a:r>
            <a:endParaRPr lang="en-US" altLang="en-US" sz="1800" b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0821" name="Rectangle 7"/>
          <p:cNvSpPr>
            <a:spLocks noChangeArrowheads="1"/>
          </p:cNvSpPr>
          <p:nvPr/>
        </p:nvSpPr>
        <p:spPr bwMode="auto">
          <a:xfrm>
            <a:off x="685800" y="5257800"/>
            <a:ext cx="4267200" cy="12192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290822" name="Rectangle 8"/>
          <p:cNvSpPr>
            <a:spLocks noChangeArrowheads="1"/>
          </p:cNvSpPr>
          <p:nvPr/>
        </p:nvSpPr>
        <p:spPr bwMode="auto">
          <a:xfrm>
            <a:off x="5105400" y="5257800"/>
            <a:ext cx="3276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Data vs. Class Attributes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4114800" cy="2895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counter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overall_total = 0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8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class attribute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self.my_total = 0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data attribute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increment</a:t>
            </a: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counter.overall_total = \   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counter.overall_total + 1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self.my_total = \   </a:t>
            </a:r>
            <a:b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self.my_total </a:t>
            </a:r>
            <a:r>
              <a:rPr lang="en-US" altLang="en-US" sz="1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+ 1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940300" y="1371600"/>
            <a:ext cx="42037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a = counter()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b = counter()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a.increment()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b.increment()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b.increment()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a.my_total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</a:rPr>
              <a:t/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a.__class__.overall_total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800">
                <a:latin typeface="Courier New" panose="02070309020205020404" pitchFamily="49" charset="0"/>
              </a:rPr>
              <a:t/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b.my_total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800">
                <a:latin typeface="Courier New" panose="02070309020205020404" pitchFamily="49" charset="0"/>
              </a:rPr>
              <a:t/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b.__class__.overall_total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92869" name="Rectangle 6"/>
          <p:cNvSpPr>
            <a:spLocks noChangeArrowheads="1"/>
          </p:cNvSpPr>
          <p:nvPr/>
        </p:nvSpPr>
        <p:spPr bwMode="auto">
          <a:xfrm>
            <a:off x="0" y="1358900"/>
            <a:ext cx="4140200" cy="3705225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292870" name="Rectangle 7"/>
          <p:cNvSpPr>
            <a:spLocks noChangeArrowheads="1"/>
          </p:cNvSpPr>
          <p:nvPr/>
        </p:nvSpPr>
        <p:spPr bwMode="auto">
          <a:xfrm>
            <a:off x="4940300" y="1358900"/>
            <a:ext cx="4203700" cy="3705225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>
              <a:defRPr/>
            </a:pPr>
            <a:r>
              <a:rPr lang="en-US" sz="80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Inheritance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94916" name="Picture 4" descr="AN0362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25225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Subclasses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 class can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extend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Allows use (or extension 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New class: </a:t>
            </a:r>
            <a:r>
              <a:rPr lang="en-US" altLang="en-US" sz="24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subclass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. Original: </a:t>
            </a:r>
            <a:r>
              <a:rPr lang="en-US" altLang="en-US" sz="24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parent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ancestor </a:t>
            </a:r>
            <a:r>
              <a:rPr lang="en-US" altLang="en-US" sz="24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or </a:t>
            </a:r>
            <a:r>
              <a:rPr lang="en-US" altLang="en-US" sz="24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superclass</a:t>
            </a: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To define a subclass, put the name of the superclass in parentheses after the subclass’s name on the first line of the definition.</a:t>
            </a:r>
            <a:br>
              <a:rPr lang="en-US" altLang="en-US" sz="2800" smtClean="0"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Cs_student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(student):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Python has no ‘extends’ keyword like Java.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Multiple inheritance is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Redefining Methods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To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redefine a method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old code won’t get executed.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To execute the method in the parent class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 addition to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new code for some method, explicitly call the parent’s version of the method.</a:t>
            </a: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parentClass.methodName(</a:t>
            </a:r>
            <a:r>
              <a:rPr lang="en-US" altLang="en-US" sz="2400" b="1" u="sng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The only time you ever explicitly pass ‘self’ as an argument is when calling a method of an ancestor.</a:t>
            </a:r>
            <a:endParaRPr lang="en-US" altLang="en-US" sz="2400" b="1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sz="2400" b="1" smtClean="0">
                <a:solidFill>
                  <a:srgbClr val="FF3300"/>
                </a:solidFill>
                <a:ea typeface="ＭＳ Ｐゴシック" panose="020B0600070205080204" pitchFamily="34" charset="-128"/>
              </a:rPr>
            </a:br>
            <a:r>
              <a:rPr lang="en-US" altLang="en-US" sz="2400" b="1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Definition of a class extending student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a student.”</a:t>
            </a:r>
            <a:endParaRPr lang="en-US" altLang="en-US" sz="2000" smtClean="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def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0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def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20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Cs_student (student)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extending student.”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(self,n,a,s):</a:t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student.__init__(self,n,a) </a:t>
            </a:r>
            <a:r>
              <a:rPr lang="en-US" altLang="en-US" sz="20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#Call __init__ for student</a:t>
            </a:r>
            <a:endParaRPr lang="en-US" altLang="en-US" sz="20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self.section_num = s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(): 	</a:t>
            </a:r>
            <a:r>
              <a:rPr lang="en-US" altLang="en-US" sz="20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#Redefines get_age method entirely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 (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“Age: ”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+ str(self.age) )</a:t>
            </a:r>
            <a:endParaRPr lang="en-US" altLang="en-US" sz="20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Extending __init__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Same as for redefining any other method…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Commonly, the ancestor’s 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method is executed in addition to new commands.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You’ll often see something like this in the 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method of subclasses:</a:t>
            </a:r>
          </a:p>
          <a:p>
            <a:endParaRPr lang="en-US" altLang="en-US" sz="9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 parentClass.__init__(self, x, y)</a:t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where parentClass is the name of the parent’s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2819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Built-In </a:t>
            </a:r>
            <a:b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Methods and Attributes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05156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5124450"/>
            <a:ext cx="46720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Built-In Members of Classes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Classes contain many methods and attributes that are included by Python even if you don’t define them explicitly.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Most of these methods define automatic functionality triggered by special operators or usage of that class.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The built-in attributes define information that must be stored for all classes.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All built-in members have double underscores around their names: 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  __doc__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</a:t>
            </a:r>
          </a:p>
        </p:txBody>
      </p:sp>
      <p:sp>
        <p:nvSpPr>
          <p:cNvPr id="309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For example, the method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__repr__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exists for all classes, and you can always redefine it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The definition of this method specifies how to turn an instance of the class into a string</a:t>
            </a:r>
          </a:p>
          <a:p>
            <a:pPr lvl="1"/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 f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 sometimes calls  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f.__repr__()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to produce a string for object f  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If you type  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 at the prompt and hit ENTER, then you are also calling  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__repr__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 to determine what to display to the user as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>
              <a:defRPr/>
            </a:pPr>
            <a:r>
              <a:rPr lang="en-US" sz="8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Running Python</a:t>
            </a:r>
          </a:p>
        </p:txBody>
      </p:sp>
      <p:pic>
        <p:nvPicPr>
          <p:cNvPr id="26627" name="Picture 5" descr="AN03634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962400"/>
            <a:ext cx="2374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 – Example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student: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... 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__repr__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“I’m named 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+ self.full_name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...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 f 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I’m named Bob Smith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“I’m named Bob Smith”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You can redefine these as well:</a:t>
            </a:r>
          </a:p>
          <a:p>
            <a:pPr lvl="1"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The constructor for the class</a:t>
            </a:r>
          </a:p>
          <a:p>
            <a:pPr lvl="1"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__cmp__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: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Define how 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works for class</a:t>
            </a:r>
          </a:p>
          <a:p>
            <a:pPr lvl="1"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__len__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: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Define how  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len(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obj </a:t>
            </a: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works</a:t>
            </a:r>
          </a:p>
          <a:p>
            <a:pPr lvl="1"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__copy__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Define how to copy a class</a:t>
            </a:r>
          </a:p>
          <a:p>
            <a:pPr lvl="1">
              <a:buFontTx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Other built-in methods allow you to give a class the ability to use [ ] notation like an array or ( ) notation like a function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Data Items</a:t>
            </a:r>
          </a:p>
        </p:txBody>
      </p:sp>
      <p:sp>
        <p:nvSpPr>
          <p:cNvPr id="3153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These attributes exist for all classes.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__doc__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	: Variable for documentation string for class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__class__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	: Variable which gives you a reference to the class from any instance of 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__module__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	: Variable which gives a reference to the module in which the particular class is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__dict__		:The dictionary that is actually the namespace for a class (but not its superclasses)	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Useful: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dir(x)</a:t>
            </a:r>
            <a:r>
              <a:rPr lang="en-US" altLang="en-US" sz="2400" b="1" smtClean="0">
                <a:ea typeface="ＭＳ Ｐゴシック" panose="020B0600070205080204" pitchFamily="34" charset="-128"/>
              </a:rPr>
              <a:t> returns a list of all methods and attributes defined for object x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Data Items – Example</a:t>
            </a:r>
          </a:p>
        </p:txBody>
      </p:sp>
      <p:sp>
        <p:nvSpPr>
          <p:cNvPr id="317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 f.__doc__ 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class representing a student.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f.__class__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 class studentClass at 010B4C6 &gt;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g = f.__class__(</a:t>
            </a:r>
            <a:r>
              <a:rPr lang="en-US" altLang="en-US" sz="28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“Tom Jones”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34)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Private Data and Methods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Any attribute/method with 2 leading under-scores in its name (but none at the end) is private and can’t be accessed outside of class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Note: Names with two underscores at the beginning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and the end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are for built-in methods or attributes for the class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Note: There is no ‘protected’ status in Python; so, subclasses would be unable to access these private data either.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Python Interpreter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Typical Python implementations offer</a:t>
            </a:r>
            <a:br>
              <a:rPr lang="en-US" altLang="en-US" sz="3200" b="0" dirty="0" smtClean="0">
                <a:ea typeface="ＭＳ Ｐゴシック" panose="020B0600070205080204" pitchFamily="34" charset="-128"/>
              </a:rPr>
            </a:br>
            <a:r>
              <a:rPr lang="en-US" altLang="en-US" sz="3200" b="0" dirty="0" smtClean="0">
                <a:ea typeface="ＭＳ Ｐゴシック" panose="020B0600070205080204" pitchFamily="34" charset="-128"/>
              </a:rPr>
              <a:t>both </a:t>
            </a:r>
            <a:r>
              <a:rPr lang="en-US" altLang="en-US" sz="3200" i="1" dirty="0" smtClean="0">
                <a:ea typeface="ＭＳ Ｐゴシック" panose="020B0600070205080204" pitchFamily="34" charset="-128"/>
              </a:rPr>
              <a:t>interactive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3200" i="1" dirty="0" smtClean="0">
                <a:ea typeface="ＭＳ Ｐゴシック" panose="020B0600070205080204" pitchFamily="34" charset="-128"/>
              </a:rPr>
              <a:t>scripted </a:t>
            </a:r>
            <a:r>
              <a:rPr lang="en-US" altLang="en-US" sz="3200" b="0" dirty="0" err="1" smtClean="0">
                <a:ea typeface="ＭＳ Ｐゴシック" panose="020B0600070205080204" pitchFamily="34" charset="-128"/>
              </a:rPr>
              <a:t>behaviour</a:t>
            </a:r>
            <a:endParaRPr lang="en-US" altLang="en-US" sz="32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Interactive interface to Python with a</a:t>
            </a:r>
            <a:br>
              <a:rPr lang="en-US" altLang="en-US" sz="3200" b="0" dirty="0" smtClean="0">
                <a:ea typeface="ＭＳ Ｐゴシック" panose="020B0600070205080204" pitchFamily="34" charset="-128"/>
              </a:rPr>
            </a:br>
            <a:r>
              <a:rPr lang="en-US" altLang="en-US" sz="3200" b="0" dirty="0" smtClean="0">
                <a:ea typeface="ＭＳ Ｐゴシック" panose="020B0600070205080204" pitchFamily="34" charset="-128"/>
              </a:rPr>
              <a:t>read-evaluate-print loop</a:t>
            </a:r>
          </a:p>
          <a:p>
            <a:pPr>
              <a:lnSpc>
                <a:spcPct val="80000"/>
              </a:lnSpc>
            </a:pPr>
            <a:endParaRPr lang="en-US" altLang="en-US" sz="800" b="0" dirty="0" smtClean="0">
              <a:ea typeface="ＭＳ Ｐゴシック" panose="020B0600070205080204" pitchFamily="34" charset="-128"/>
            </a:endParaRP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 C:\Users\Achint&gt;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python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IN" altLang="en-US" sz="2000" dirty="0" smtClean="0">
                <a:ea typeface="ＭＳ Ｐゴシック" panose="020B0600070205080204" pitchFamily="34" charset="-128"/>
              </a:rPr>
              <a:t>Python 3.5.2 (v3.5.2:4def2a2901a5, Jun 25 2016, 22:18:55) [MSC v.1900 64 bit (AMD64)] on win32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&gt;&gt;&gt; </a:t>
            </a:r>
            <a:r>
              <a:rPr lang="en-US" altLang="en-US" sz="2200" b="1" dirty="0" err="1" smtClean="0">
                <a:ea typeface="ＭＳ Ｐゴシック" panose="020B0600070205080204" pitchFamily="34" charset="-128"/>
              </a:rPr>
              <a:t>def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 square(x):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...  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return x * x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... 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&gt;&gt;&gt;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map(square, [1, 2, 3, 4])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[1, 4, 9, 16]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8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Module </a:t>
            </a:r>
            <a:r>
              <a:rPr lang="en-US" sz="8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1</a:t>
            </a:r>
            <a:br>
              <a:rPr lang="en-US" sz="8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Essential Basics</a:t>
            </a:r>
            <a:endParaRPr lang="en-US" sz="4400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pic>
        <p:nvPicPr>
          <p:cNvPr id="16387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9250"/>
            <a:ext cx="6262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Installing - Python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Python is pre-installed on most Unix systems, including Linux and MAC OS X</a:t>
            </a:r>
          </a:p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The pre-installed version may not be the most recent one (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2.7.14 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3.6.3 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as of 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Oct 2018)</a:t>
            </a:r>
            <a:endParaRPr lang="en-US" altLang="en-US" sz="2800" b="0" dirty="0" smtClean="0">
              <a:ea typeface="ＭＳ Ｐゴシック" panose="020B0600070205080204" pitchFamily="34" charset="-128"/>
            </a:endParaRPr>
          </a:p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Download from http://python.org/download/</a:t>
            </a:r>
          </a:p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Python comes with a large library of standard modules</a:t>
            </a:r>
          </a:p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There are several options for an IDE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IDLE – works well with Windows</a:t>
            </a:r>
          </a:p>
          <a:p>
            <a:pPr lvl="1"/>
            <a:r>
              <a:rPr lang="en-US" altLang="en-US" sz="2400" dirty="0" err="1" smtClean="0">
                <a:ea typeface="ＭＳ Ｐゴシック" panose="020B0600070205080204" pitchFamily="34" charset="-128"/>
              </a:rPr>
              <a:t>Emacs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with python-mode or your favorite text editor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Eclipse with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Pydev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(http://pydev.sourceforge.net/)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IDLE Development Environment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altLang="en-US" sz="2800" b="0" smtClean="0">
                <a:ea typeface="ＭＳ Ｐゴシック" panose="020B0600070205080204" pitchFamily="34" charset="-128"/>
              </a:rPr>
              <a:t>IDLE is an Integrated DeveLopment Environ-ment for Python, typically used on Windows</a:t>
            </a:r>
          </a:p>
          <a:p>
            <a:pPr marL="236538" indent="-236538"/>
            <a:r>
              <a:rPr lang="en-US" altLang="en-US" sz="2800" b="0" smtClean="0">
                <a:ea typeface="ＭＳ Ｐゴシック" panose="020B0600070205080204" pitchFamily="34" charset="-128"/>
              </a:rPr>
              <a:t>Multi-window text editor with syntax highlighting, auto-completion, smart indent and other.</a:t>
            </a:r>
          </a:p>
          <a:p>
            <a:pPr marL="236538" indent="-236538"/>
            <a:r>
              <a:rPr lang="en-US" altLang="en-US" sz="2800" b="0" smtClean="0">
                <a:ea typeface="ＭＳ Ｐゴシック" panose="020B0600070205080204" pitchFamily="34" charset="-128"/>
              </a:rPr>
              <a:t>Python shell with syntax highlighting.</a:t>
            </a:r>
          </a:p>
          <a:p>
            <a:pPr marL="236538" indent="-236538"/>
            <a:r>
              <a:rPr lang="en-US" altLang="en-US" sz="2800" b="0" smtClean="0">
                <a:ea typeface="ＭＳ Ｐゴシック" panose="020B0600070205080204" pitchFamily="34" charset="-128"/>
              </a:rPr>
              <a:t>Integrated debugger with stepping, persistent breakpoints, and call stack visibility.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6200"/>
            <a:ext cx="90678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Running Interactively on Windows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Running Interactively on UNIX/Linux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On Unix…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%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python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3+3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6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Python prompts with ‘&gt;&gt;&gt;’.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To exit Python (not Idle):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In Unix, type CONTROL-D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In Windows, type CONTROL-Z + &lt;Enter&gt;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Evaluate exit()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Running Programs on UNIX/Linux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altLang="en-US" sz="2800" b="0" smtClean="0">
                <a:ea typeface="ＭＳ Ｐゴシック" panose="020B0600070205080204" pitchFamily="34" charset="-128"/>
              </a:rPr>
              <a:t>Call python program via the python interpreter</a:t>
            </a:r>
          </a:p>
          <a:p>
            <a:pPr lvl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python fact.py</a:t>
            </a:r>
            <a:endParaRPr lang="en-US" altLang="en-US" sz="2800" i="1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sz="2800" b="0" smtClean="0">
                <a:ea typeface="ＭＳ Ｐゴシック" panose="020B0600070205080204" pitchFamily="34" charset="-128"/>
              </a:rPr>
              <a:t>Make a python file directly executable by 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Adding the appropriate path to your python  interpreter as the first line of your file</a:t>
            </a:r>
          </a:p>
          <a:p>
            <a:pPr lvl="2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#!/usr/bin/python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Making the file executable</a:t>
            </a:r>
          </a:p>
          <a:p>
            <a:pPr lvl="2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chmod a+x fact.py</a:t>
            </a:r>
          </a:p>
          <a:p>
            <a:pPr lvl="1"/>
            <a:r>
              <a:rPr lang="en-US" altLang="en-US" sz="3000" smtClean="0">
                <a:ea typeface="ＭＳ Ｐゴシック" panose="020B0600070205080204" pitchFamily="34" charset="-128"/>
              </a:rPr>
              <a:t>Invoking file from Unix command line</a:t>
            </a:r>
          </a:p>
          <a:p>
            <a:pPr lvl="2">
              <a:buFontTx/>
              <a:buNone/>
            </a:pPr>
            <a:r>
              <a:rPr lang="en-US" altLang="en-US" sz="3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fact.py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Example ‘script’: fact.py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def fact(x):</a:t>
            </a:r>
            <a:b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"""Returns the factorial of its argument, assumed to be a posint"""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if x == 0: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return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return x * fact(x - 1)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print ( “N fact(N)” 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print ( "---------“ 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for n in range(10):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print ( n, fact(n) 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 Scripts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0" smtClean="0">
                <a:ea typeface="ＭＳ Ｐゴシック" panose="020B0600070205080204" pitchFamily="34" charset="-128"/>
              </a:rPr>
              <a:t>When you call a python program from the command line the interpreter evaluates each expression in the file</a:t>
            </a:r>
          </a:p>
          <a:p>
            <a:r>
              <a:rPr lang="en-US" altLang="en-US" sz="2800" b="0" smtClean="0">
                <a:ea typeface="ＭＳ Ｐゴシック" panose="020B0600070205080204" pitchFamily="34" charset="-128"/>
              </a:rPr>
              <a:t>Familiar mechanisms are used to provide command line arguments and/or redirect input and output</a:t>
            </a:r>
          </a:p>
          <a:p>
            <a:r>
              <a:rPr lang="en-US" altLang="en-US" sz="2800" b="0" smtClean="0">
                <a:ea typeface="ＭＳ Ｐゴシック" panose="020B0600070205080204" pitchFamily="34" charset="-128"/>
              </a:rPr>
              <a:t>Python also has mechanisms to allow a python program to act both as a script and as a module to be imported and used by another python program</a:t>
            </a:r>
          </a:p>
          <a:p>
            <a:endParaRPr lang="en-US" altLang="en-US" sz="2800" b="0" smtClean="0">
              <a:ea typeface="ＭＳ Ｐゴシック" panose="020B0600070205080204" pitchFamily="34" charset="-128"/>
            </a:endParaRPr>
          </a:p>
          <a:p>
            <a:endParaRPr lang="en-US" altLang="en-US" sz="2800" b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Simple functions: ex.py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"""factorial done recursively and iteratively"""</a:t>
            </a:r>
            <a:endParaRPr lang="en-US" altLang="en-US" sz="2000" b="0" smtClean="0">
              <a:latin typeface="Consolas" panose="020B0609020204030204" pitchFamily="49" charset="0"/>
              <a:ea typeface="Helvetica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def fact1(n):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ans = 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for i in range(2,n):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    ans = ans * n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return ans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altLang="en-US" b="0" smtClean="0">
              <a:latin typeface="Consolas" panose="020B0609020204030204" pitchFamily="49" charset="0"/>
              <a:ea typeface="Helvetica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def fact2(n):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if n &lt; 1: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    return 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else: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    return n * fact2(n - 1)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altLang="en-US" b="0" smtClean="0">
              <a:latin typeface="Consolas" panose="020B0609020204030204" pitchFamily="49" charset="0"/>
              <a:ea typeface="Helvetica" panose="020B060402020202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562600"/>
          </a:xfrm>
        </p:spPr>
        <p:txBody>
          <a:bodyPr/>
          <a:lstStyle/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altLang="en-US" sz="2200" b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python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Python 3.5.2 …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altLang="en-US" sz="2200" b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import ex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altLang="en-US" sz="2200" b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ex.fact1(6)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1296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altLang="en-US" sz="2200" b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ex.fact2(200)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78865786736479050355236321393218507…000000L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altLang="en-US" sz="2200" b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ex.fact1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&lt;function fact1 at 0x902470&gt;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altLang="en-US" sz="2200" b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fact1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NameError: name 'fact1' is not defined</a:t>
            </a:r>
            <a:r>
              <a:rPr lang="en-US" altLang="en-US" sz="2200" b="0" smtClean="0">
                <a:latin typeface="Courier" pitchFamily="-65" charset="0"/>
                <a:ea typeface="Helvetica" panose="020B0604020202020204" pitchFamily="34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altLang="en-US" b="0" smtClean="0">
              <a:latin typeface="Helvetica" panose="020B0604020202020204" pitchFamily="34" charset="0"/>
              <a:ea typeface="Helvetica" panose="020B060402020202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Basics</a:t>
            </a:r>
          </a:p>
        </p:txBody>
      </p:sp>
      <p:pic>
        <p:nvPicPr>
          <p:cNvPr id="41987" name="Picture 4" descr="AN0363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4321">
            <a:off x="517525" y="2438400"/>
            <a:ext cx="4054475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Primary Concern of Module 1</a:t>
            </a:r>
            <a:endParaRPr lang="en-US" sz="2800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pic>
        <p:nvPicPr>
          <p:cNvPr id="16387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9250"/>
            <a:ext cx="6262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792665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Creating Strong Foundations in Programming</a:t>
            </a:r>
          </a:p>
          <a:p>
            <a:endParaRPr lang="en-I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Connecting Theory with practical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Getting started with python3</a:t>
            </a:r>
          </a:p>
        </p:txBody>
      </p:sp>
    </p:spTree>
    <p:extLst>
      <p:ext uri="{BB962C8B-B14F-4D97-AF65-F5344CB8AC3E}">
        <p14:creationId xmlns:p14="http://schemas.microsoft.com/office/powerpoint/2010/main" val="38987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87" y="290946"/>
            <a:ext cx="7514035" cy="49208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PYTHON FEATURES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31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88790"/>
              </p:ext>
            </p:extLst>
          </p:nvPr>
        </p:nvGraphicFramePr>
        <p:xfrm>
          <a:off x="1003387" y="1295400"/>
          <a:ext cx="7659584" cy="4798369"/>
        </p:xfrm>
        <a:graphic>
          <a:graphicData uri="http://schemas.openxmlformats.org/drawingml/2006/table">
            <a:tbl>
              <a:tblPr/>
              <a:tblGrid>
                <a:gridCol w="3829792"/>
                <a:gridCol w="3829792"/>
              </a:tblGrid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 compiling or linking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rapid development cycle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 type declarations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simpler, shorter, more flexible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automatic memory management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garbage collection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high-level data types and operations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fast development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object-oriented programming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code structuring and reuse, C++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embedding and extending in C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mixed language systems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classes, modules, exceptions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"programming-in-the-large" support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dynamic loading of C modules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simplified extensions, smaller binaries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dynamic reloading of C modules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programs can be modified without stopping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38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514035" cy="44576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 FEATURES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(contd.)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31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78162"/>
              </p:ext>
            </p:extLst>
          </p:nvPr>
        </p:nvGraphicFramePr>
        <p:xfrm>
          <a:off x="1066800" y="1371600"/>
          <a:ext cx="7754588" cy="4747260"/>
        </p:xfrm>
        <a:graphic>
          <a:graphicData uri="http://schemas.openxmlformats.org/drawingml/2006/table">
            <a:tbl>
              <a:tblPr/>
              <a:tblGrid>
                <a:gridCol w="3877294"/>
                <a:gridCol w="3877294"/>
              </a:tblGrid>
              <a:tr h="607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universal "first-class" object model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fewer restrictions and rules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run-time program construction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handles unforeseen needs, end-user coding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interactive, dynamic nature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incremental development and testing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access to interpreter information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metaprogramming, introspective objects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wide portability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cross-platform programming without ports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compilation to portable byte-code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execution speed, protecting source code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built-in interfaces to external services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system tools, GUIs, persistence, databases, etc.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831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 Code Sample (in IDLE)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x = 34 - 23            </a:t>
            </a:r>
            <a:r>
              <a:rPr lang="en-US" altLang="en-US" b="0" smtClean="0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A comment.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= </a:t>
            </a:r>
            <a:r>
              <a:rPr lang="en-US" altLang="en-US" b="0" smtClean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    </a:t>
            </a:r>
            <a:r>
              <a:rPr lang="en-US" altLang="en-US" b="0" smtClean="0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Another one.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z = 3.45  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smtClean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z == 3.45 </a:t>
            </a:r>
            <a:r>
              <a:rPr lang="en-US" altLang="en-US" b="0" smtClean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== </a:t>
            </a:r>
            <a:r>
              <a:rPr lang="en-US" altLang="en-US" b="0" smtClean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x = x + 1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y = y + </a:t>
            </a:r>
            <a:r>
              <a:rPr lang="en-US" altLang="en-US" b="0" smtClean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 World”</a:t>
            </a: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b="0" smtClean="0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String concat.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smtClean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(x)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smtClean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(y)</a:t>
            </a:r>
            <a:endParaRPr lang="en-US" altLang="en-US" sz="280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Enough to Understand the Code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Indented Blocks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Dynamic Declaration &amp; Type detection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Assignment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is </a:t>
            </a:r>
            <a:r>
              <a:rPr lang="en-US" altLang="en-US" sz="280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and comparison is </a:t>
            </a:r>
            <a:r>
              <a:rPr lang="en-US" altLang="en-US" sz="280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==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For numbers </a:t>
            </a:r>
            <a:r>
              <a:rPr lang="en-US" altLang="en-US" sz="280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+ - * / %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are as expected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Special use of </a:t>
            </a:r>
            <a:r>
              <a:rPr lang="en-US" altLang="en-US" sz="2800" b="1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for string concatenation and </a:t>
            </a:r>
            <a:r>
              <a:rPr lang="en-US" altLang="en-US" sz="2800" b="1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%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for string formatting (as in C’s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printf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US" sz="2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) 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not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symbols</a:t>
            </a:r>
            <a:endParaRPr lang="en-US" altLang="en-US" sz="28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The basic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printing </a:t>
            </a:r>
            <a:r>
              <a:rPr lang="en-US" altLang="en-US" sz="2800" dirty="0" err="1" smtClean="0">
                <a:ea typeface="ＭＳ Ｐゴシック" panose="020B0600070205080204" pitchFamily="34" charset="-128"/>
              </a:rPr>
              <a:t>fucntion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is </a:t>
            </a:r>
            <a:r>
              <a:rPr lang="en-US" altLang="en-US" sz="2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print()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Whitespace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 marL="0" indent="0" algn="just"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Whitespace is meaningful in Python: especially indentation and placement of newlines</a:t>
            </a:r>
          </a:p>
          <a:p>
            <a:pPr marL="0" indent="0" algn="just"/>
            <a:r>
              <a:rPr lang="en-US" altLang="en-US" sz="2800" b="0" dirty="0" smtClean="0">
                <a:ea typeface="ＭＳ Ｐゴシック" panose="020B0600070205080204" pitchFamily="34" charset="-128"/>
              </a:rPr>
              <a:t>Use a newline to end a line of code</a:t>
            </a:r>
          </a:p>
          <a:p>
            <a:pPr marL="636588" lvl="2" indent="-236538" algn="just"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Use </a:t>
            </a:r>
            <a:r>
              <a:rPr lang="en-US" altLang="en-US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\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when must go to next line prematurely</a:t>
            </a:r>
          </a:p>
          <a:p>
            <a:pPr marL="0" indent="0" algn="just"/>
            <a:r>
              <a:rPr lang="en-US" altLang="en-US" sz="2800" b="0" dirty="0" smtClean="0">
                <a:ea typeface="ＭＳ Ｐゴシック" panose="020B0600070205080204" pitchFamily="34" charset="-128"/>
              </a:rPr>
              <a:t>No braces </a:t>
            </a:r>
            <a:r>
              <a:rPr lang="en-US" altLang="en-US" sz="2800" b="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{}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to mark blocks of code, use </a:t>
            </a:r>
            <a:r>
              <a:rPr lang="en-US" altLang="en-US" sz="2800" b="0" i="1" dirty="0" smtClean="0">
                <a:ea typeface="ＭＳ Ｐゴシック" panose="020B0600070205080204" pitchFamily="34" charset="-128"/>
              </a:rPr>
              <a:t>consistent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indentation instead</a:t>
            </a:r>
          </a:p>
          <a:p>
            <a:pPr marL="636588" lvl="2" indent="-236538"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ea typeface="ＭＳ Ｐゴシック" panose="020B0600070205080204" pitchFamily="34" charset="-128"/>
              </a:rPr>
              <a:t>First line with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less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indentation is outside of the block</a:t>
            </a:r>
          </a:p>
          <a:p>
            <a:pPr marL="636588" lvl="2" indent="-236538"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ea typeface="ＭＳ Ｐゴシック" panose="020B0600070205080204" pitchFamily="34" charset="-128"/>
              </a:rPr>
              <a:t>First line with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more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indentation starts a nested block</a:t>
            </a:r>
          </a:p>
          <a:p>
            <a:pPr marL="0" indent="0" algn="just"/>
            <a:r>
              <a:rPr lang="en-US" altLang="en-US" sz="2800" b="0" dirty="0" smtClean="0">
                <a:ea typeface="ＭＳ Ｐゴシック" panose="020B0600070205080204" pitchFamily="34" charset="-128"/>
              </a:rPr>
              <a:t>Colons start of a new block in many constructs, e.g. function definitions, then clauses</a:t>
            </a:r>
          </a:p>
        </p:txBody>
      </p:sp>
    </p:spTree>
    <p:extLst>
      <p:ext uri="{BB962C8B-B14F-4D97-AF65-F5344CB8AC3E}">
        <p14:creationId xmlns:p14="http://schemas.microsoft.com/office/powerpoint/2010/main" val="3424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Comments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 marL="236538" indent="-236538" algn="just"/>
            <a:r>
              <a:rPr lang="en-US" altLang="en-US" sz="2800" b="0" dirty="0" smtClean="0">
                <a:ea typeface="ＭＳ Ｐゴシック" panose="020B0600070205080204" pitchFamily="34" charset="-128"/>
              </a:rPr>
              <a:t>Start comments with </a:t>
            </a:r>
            <a:r>
              <a:rPr lang="en-US" altLang="en-US" sz="2800" b="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#, 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rest of line is ignored</a:t>
            </a:r>
          </a:p>
          <a:p>
            <a:pPr marL="236538" indent="-236538" algn="just"/>
            <a:r>
              <a:rPr lang="en-US" altLang="en-US" sz="2800" b="0" dirty="0" smtClean="0">
                <a:ea typeface="ＭＳ Ｐゴシック" panose="020B0600070205080204" pitchFamily="34" charset="-128"/>
              </a:rPr>
              <a:t>Can include a “documentation string” as the first line of a new function or class you define</a:t>
            </a:r>
          </a:p>
          <a:p>
            <a:pPr marL="236538" indent="-236538" algn="just"/>
            <a:r>
              <a:rPr lang="en-US" altLang="en-US" sz="2800" b="0" dirty="0" smtClean="0">
                <a:ea typeface="ＭＳ Ｐゴシック" panose="020B0600070205080204" pitchFamily="34" charset="-128"/>
              </a:rPr>
              <a:t>Development environments, debugger, and other tools use it: it’s good style to include one</a:t>
            </a:r>
          </a:p>
          <a:p>
            <a:pPr lvl="1" algn="just">
              <a:buFontTx/>
              <a:buNone/>
            </a:pPr>
            <a:endParaRPr lang="en-US" altLang="en-US" sz="800" dirty="0" smtClean="0">
              <a:solidFill>
                <a:srgbClr val="FF66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algn="just">
              <a:buFontTx/>
              <a:buNone/>
            </a:pPr>
            <a:r>
              <a:rPr lang="en-US" altLang="en-US" sz="2400" dirty="0" err="1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400" dirty="0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fact</a:t>
            </a:r>
            <a:r>
              <a:rPr lang="en-US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(n):</a:t>
            </a:r>
          </a:p>
          <a:p>
            <a:pPr lvl="1" algn="just">
              <a:buFontTx/>
              <a:buNone/>
            </a:pPr>
            <a:r>
              <a:rPr lang="en-US" altLang="en-US" sz="240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40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‘‘‘fact(n</a:t>
            </a:r>
            <a:r>
              <a:rPr lang="en-US" altLang="en-US" sz="240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 assumes n is a positive integer and returns </a:t>
            </a:r>
            <a:r>
              <a:rPr lang="en-US" alt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facorial</a:t>
            </a:r>
            <a:r>
              <a:rPr lang="en-US" altLang="en-US" sz="240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of n</a:t>
            </a:r>
            <a:r>
              <a:rPr lang="en-US" altLang="en-US" sz="240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.’’’</a:t>
            </a:r>
            <a:r>
              <a:rPr lang="en-US" altLang="en-US" sz="240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40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assert(n&gt;0)</a:t>
            </a:r>
          </a:p>
          <a:p>
            <a:pPr lvl="1" algn="just">
              <a:buFontTx/>
              <a:buNone/>
            </a:pPr>
            <a:r>
              <a:rPr lang="en-US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	return 1 if n==1 else n*fact(n-1) </a:t>
            </a:r>
          </a:p>
        </p:txBody>
      </p:sp>
    </p:spTree>
    <p:extLst>
      <p:ext uri="{BB962C8B-B14F-4D97-AF65-F5344CB8AC3E}">
        <p14:creationId xmlns:p14="http://schemas.microsoft.com/office/powerpoint/2010/main" val="22274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Assignment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Aft>
                <a:spcPct val="15000"/>
              </a:spcAft>
            </a:pPr>
            <a:r>
              <a:rPr lang="en-US" altLang="en-US" b="0" i="1" dirty="0" smtClean="0">
                <a:ea typeface="ＭＳ Ｐゴシック" panose="020B0600070205080204" pitchFamily="34" charset="-128"/>
              </a:rPr>
              <a:t>Binding a variable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in Python means setting a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to hold a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reference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to some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pPr lvl="1" algn="just">
              <a:lnSpc>
                <a:spcPct val="90000"/>
              </a:lnSpc>
              <a:spcAft>
                <a:spcPct val="15000"/>
              </a:spcAft>
            </a:pPr>
            <a:r>
              <a:rPr lang="en-US" altLang="en-US" i="1" dirty="0" smtClean="0">
                <a:ea typeface="ＭＳ Ｐゴシック" panose="020B0600070205080204" pitchFamily="34" charset="-128"/>
              </a:rPr>
              <a:t>Assignment creates references, not copies</a:t>
            </a:r>
          </a:p>
          <a:p>
            <a:pPr algn="just">
              <a:lnSpc>
                <a:spcPct val="90000"/>
              </a:lnSpc>
              <a:spcAft>
                <a:spcPct val="15000"/>
              </a:spcAft>
            </a:pPr>
            <a:r>
              <a:rPr lang="en-US" altLang="en-US" b="0" dirty="0" smtClean="0">
                <a:ea typeface="ＭＳ Ｐゴシック" panose="020B0600070205080204" pitchFamily="34" charset="-128"/>
              </a:rPr>
              <a:t>Names in Python do not have an intrinsic type,  objects have types</a:t>
            </a:r>
          </a:p>
          <a:p>
            <a:pPr lvl="1" algn="just"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Python determines the type of the reference automatically based on what data is assigned to it</a:t>
            </a:r>
          </a:p>
          <a:p>
            <a:pPr algn="just">
              <a:lnSpc>
                <a:spcPct val="90000"/>
              </a:lnSpc>
              <a:spcAft>
                <a:spcPct val="15000"/>
              </a:spcAft>
            </a:pPr>
            <a:r>
              <a:rPr lang="en-US" altLang="en-US" b="0" dirty="0" smtClean="0">
                <a:ea typeface="ＭＳ Ｐゴシック" panose="020B0600070205080204" pitchFamily="34" charset="-128"/>
              </a:rPr>
              <a:t>You create a name the first time it appears on the left side of an assignment expression:    </a:t>
            </a:r>
            <a:br>
              <a:rPr lang="en-US" altLang="en-US" b="0" dirty="0" smtClean="0">
                <a:ea typeface="ＭＳ Ｐゴシック" panose="020B0600070205080204" pitchFamily="34" charset="-128"/>
              </a:rPr>
            </a:br>
            <a:r>
              <a:rPr lang="en-US" altLang="en-US" sz="2000" b="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 algn="just">
              <a:lnSpc>
                <a:spcPct val="90000"/>
              </a:lnSpc>
              <a:spcAft>
                <a:spcPct val="15000"/>
              </a:spcAft>
            </a:pPr>
            <a:r>
              <a:rPr lang="en-US" altLang="en-US" b="0" dirty="0" smtClean="0">
                <a:ea typeface="ＭＳ Ｐゴシック" panose="020B0600070205080204" pitchFamily="34" charset="-128"/>
              </a:rPr>
              <a:t>A reference is deleted via garbage collection after any names bound to it have passed out of scope</a:t>
            </a:r>
          </a:p>
          <a:p>
            <a:pPr algn="just">
              <a:lnSpc>
                <a:spcPct val="90000"/>
              </a:lnSpc>
              <a:spcAft>
                <a:spcPct val="15000"/>
              </a:spcAft>
            </a:pPr>
            <a:r>
              <a:rPr lang="en-US" altLang="en-US" b="0" dirty="0" smtClean="0">
                <a:ea typeface="ＭＳ Ｐゴシック" panose="020B0600070205080204" pitchFamily="34" charset="-128"/>
              </a:rPr>
              <a:t>Python uses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reference semantics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(more later)</a:t>
            </a:r>
          </a:p>
        </p:txBody>
      </p:sp>
    </p:spTree>
    <p:extLst>
      <p:ext uri="{BB962C8B-B14F-4D97-AF65-F5344CB8AC3E}">
        <p14:creationId xmlns:p14="http://schemas.microsoft.com/office/powerpoint/2010/main" val="13700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Naming Rules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Names are case sensitive and cannot start with a number.  They can contain letters, numbers, and underscores: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bob  </a:t>
            </a:r>
            <a:r>
              <a:rPr lang="en-US" altLang="en-US" sz="2400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Bob</a:t>
            </a:r>
            <a:r>
              <a:rPr lang="en-US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_bob  _2_bob_  bob_2  </a:t>
            </a:r>
            <a:r>
              <a:rPr lang="en-US" altLang="en-US" sz="2400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BoB</a:t>
            </a:r>
            <a:endParaRPr lang="en-US" altLang="en-US" sz="2400" dirty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endParaRPr lang="en-US" altLang="en-US" sz="2800" b="0" dirty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There are some reserved words: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rgbClr val="2D2DB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 smtClean="0">
                <a:solidFill>
                  <a:srgbClr val="2D2DB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and, assert, break, class, continue, </a:t>
            </a:r>
            <a:r>
              <a:rPr lang="en-US" altLang="en-US" sz="2400" dirty="0" err="1" smtClean="0">
                <a:solidFill>
                  <a:srgbClr val="2D2DB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400" dirty="0" smtClean="0">
                <a:solidFill>
                  <a:srgbClr val="2D2DB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, del, </a:t>
            </a:r>
            <a:r>
              <a:rPr lang="en-US" altLang="en-US" sz="2400" dirty="0" err="1" smtClean="0">
                <a:solidFill>
                  <a:srgbClr val="2D2DB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2400" dirty="0" smtClean="0">
                <a:solidFill>
                  <a:srgbClr val="2D2DB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, else, except, exec, finally, for, from, global, if, import, in, is, lambda, not, or, pass, print, raise, return, try, while</a:t>
            </a:r>
          </a:p>
        </p:txBody>
      </p:sp>
    </p:spTree>
    <p:extLst>
      <p:ext uri="{BB962C8B-B14F-4D97-AF65-F5344CB8AC3E}">
        <p14:creationId xmlns:p14="http://schemas.microsoft.com/office/powerpoint/2010/main" val="1875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Naming conventions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The Python community has these recommend-</a:t>
            </a:r>
            <a:r>
              <a:rPr lang="en-US" altLang="en-US" sz="2800" b="0" dirty="0" err="1" smtClean="0">
                <a:ea typeface="ＭＳ Ｐゴシック" panose="020B0600070205080204" pitchFamily="34" charset="-128"/>
              </a:rPr>
              <a:t>ed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naming conventions</a:t>
            </a:r>
          </a:p>
          <a:p>
            <a:pPr marL="0" indent="0" algn="just"/>
            <a:r>
              <a:rPr lang="en-US" altLang="en-US" sz="2800" dirty="0" err="1" smtClean="0">
                <a:ea typeface="ＭＳ Ｐゴシック" panose="020B0600070205080204" pitchFamily="34" charset="-128"/>
              </a:rPr>
              <a:t>joined_lower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for functions, methods and, attributes</a:t>
            </a:r>
          </a:p>
          <a:p>
            <a:pPr marL="0" indent="0" algn="just"/>
            <a:r>
              <a:rPr lang="en-US" altLang="en-US" sz="2800" dirty="0" err="1" smtClean="0">
                <a:ea typeface="ＭＳ Ｐゴシック" panose="020B0600070205080204" pitchFamily="34" charset="-128"/>
              </a:rPr>
              <a:t>joined_lower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ALL_CAPS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for constants</a:t>
            </a:r>
          </a:p>
          <a:p>
            <a:pPr marL="0" indent="0" algn="just"/>
            <a:r>
              <a:rPr lang="en-US" altLang="en-US" sz="2800" dirty="0" err="1" smtClean="0">
                <a:ea typeface="ＭＳ Ｐゴシック" panose="020B0600070205080204" pitchFamily="34" charset="-128"/>
              </a:rPr>
              <a:t>StudlyCaps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for classes</a:t>
            </a:r>
          </a:p>
          <a:p>
            <a:pPr marL="0" indent="0" algn="just"/>
            <a:r>
              <a:rPr lang="en-US" altLang="en-US" sz="2800" dirty="0" err="1" smtClean="0">
                <a:ea typeface="ＭＳ Ｐゴシック" panose="020B0600070205080204" pitchFamily="34" charset="-128"/>
              </a:rPr>
              <a:t>camelCase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only to conform to pre-existing conventions</a:t>
            </a:r>
          </a:p>
          <a:p>
            <a:pPr marL="0" indent="0" algn="just"/>
            <a:r>
              <a:rPr lang="en-US" altLang="en-US" sz="2800" b="0" dirty="0" smtClean="0">
                <a:ea typeface="ＭＳ Ｐゴシック" panose="020B0600070205080204" pitchFamily="34" charset="-128"/>
              </a:rPr>
              <a:t>Attributes: interface, _internal, __private</a:t>
            </a:r>
          </a:p>
        </p:txBody>
      </p:sp>
    </p:spTree>
    <p:extLst>
      <p:ext uri="{BB962C8B-B14F-4D97-AF65-F5344CB8AC3E}">
        <p14:creationId xmlns:p14="http://schemas.microsoft.com/office/powerpoint/2010/main" val="80245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Assignment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>
              <a:lnSpc>
                <a:spcPct val="90000"/>
              </a:lnSpc>
            </a:pPr>
            <a:r>
              <a:rPr lang="en-US" altLang="en-US" sz="3200" b="0" smtClean="0">
                <a:ea typeface="ＭＳ Ｐゴシック" panose="020B0600070205080204" pitchFamily="34" charset="-128"/>
              </a:rPr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x, y = 2,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36538" indent="-23653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3200" b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x, y = y, x</a:t>
            </a:r>
          </a:p>
          <a:p>
            <a:pPr marL="236538" indent="-236538">
              <a:lnSpc>
                <a:spcPct val="90000"/>
              </a:lnSpc>
            </a:pPr>
            <a:r>
              <a:rPr lang="en-US" altLang="en-US" sz="3200" b="0" smtClean="0">
                <a:ea typeface="ＭＳ Ｐゴシック" panose="020B0600070205080204" pitchFamily="34" charset="-128"/>
              </a:rPr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a = b = x = 2</a:t>
            </a:r>
          </a:p>
        </p:txBody>
      </p:sp>
    </p:spTree>
    <p:extLst>
      <p:ext uri="{BB962C8B-B14F-4D97-AF65-F5344CB8AC3E}">
        <p14:creationId xmlns:p14="http://schemas.microsoft.com/office/powerpoint/2010/main" val="37773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Way to Program?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pic>
        <p:nvPicPr>
          <p:cNvPr id="16387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9250"/>
            <a:ext cx="6262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15240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Is it better to be a multi-linguist programmer or adhere to any single language?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What should be our strategy to attack any problem?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7822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Accessing Non-Existent Name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Accessing a name before it’s been properly created (by placing it on the left side of an assignment), raises an error  </a:t>
            </a:r>
            <a:endParaRPr lang="en-US" altLang="en-US" sz="2800" b="0" dirty="0" smtClean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 smtClean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y</a:t>
            </a: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err="1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Traceback</a:t>
            </a:r>
            <a:r>
              <a:rPr lang="en-US" alt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(most recent call last):</a:t>
            </a: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File "&lt;pyshell#16&gt;", line 1, in -</a:t>
            </a:r>
            <a:r>
              <a:rPr lang="en-US" altLang="en-US" sz="2000" b="0" dirty="0" err="1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toplevel</a:t>
            </a:r>
            <a:r>
              <a:rPr lang="en-US" alt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</a:t>
            </a: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y</a:t>
            </a: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err="1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NameError</a:t>
            </a:r>
            <a:r>
              <a:rPr lang="en-US" alt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: name ‘y' is not defined</a:t>
            </a: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y = 3</a:t>
            </a: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y</a:t>
            </a:r>
          </a:p>
          <a:p>
            <a:pPr marL="0" indent="0" algn="just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5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Mutability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algn="just"/>
            <a:r>
              <a:rPr lang="en-US" altLang="en-US" sz="2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If a variable can be changed in place</a:t>
            </a:r>
          </a:p>
          <a:p>
            <a:pPr algn="just"/>
            <a:endParaRPr lang="en-US" altLang="en-US" sz="2600" dirty="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2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Immutable data can’t be changed, a separate copy can be created &amp; previous can be discarded using Garbage collector</a:t>
            </a:r>
            <a:endParaRPr lang="en-US" altLang="en-US" sz="26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In-Built Data Types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altLang="en-US" sz="2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What is a variable, what is value of a variable?</a:t>
            </a:r>
          </a:p>
          <a:p>
            <a:endParaRPr lang="en-US" altLang="en-US" sz="26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Python offers around 8 In-</a:t>
            </a:r>
            <a:r>
              <a:rPr lang="en-US" altLang="en-US" sz="26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Builts</a:t>
            </a:r>
            <a:r>
              <a:rPr lang="en-US" altLang="en-US" sz="2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datatypes: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b="1" dirty="0" err="1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200" b="1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(limitless)</a:t>
            </a:r>
            <a:r>
              <a:rPr lang="en-US" altLang="en-US" sz="22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	6. Dictionary</a:t>
            </a:r>
            <a:endParaRPr lang="en-US" altLang="en-US" sz="2600" dirty="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b="1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Float	</a:t>
            </a:r>
            <a:r>
              <a:rPr lang="en-US" altLang="en-US" sz="22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		7. Set</a:t>
            </a:r>
            <a:endParaRPr lang="en-US" altLang="en-US" sz="1800" dirty="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en-US" sz="2200" dirty="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b="1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String			8.Frozen_set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b="1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9059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19400"/>
          </a:xfrm>
        </p:spPr>
        <p:txBody>
          <a:bodyPr/>
          <a:lstStyle/>
          <a:p>
            <a:pPr>
              <a:defRPr/>
            </a:pPr>
            <a:r>
              <a:rPr lang="en-US" sz="6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Numeric Types:</a:t>
            </a:r>
            <a:br>
              <a:rPr lang="en-US" sz="6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6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Integer &amp; Float</a:t>
            </a:r>
            <a:endParaRPr lang="en-US" sz="6000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pic>
        <p:nvPicPr>
          <p:cNvPr id="63491" name="Picture 5" descr="j01385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51375"/>
            <a:ext cx="4267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8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Numeric ( Integer &amp; Float )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pPr algn="just"/>
            <a:r>
              <a:rPr lang="en-US" altLang="en-US" sz="2800" dirty="0" smtClean="0">
                <a:ea typeface="ＭＳ Ｐゴシック" panose="020B0600070205080204" pitchFamily="34" charset="-128"/>
              </a:rPr>
              <a:t>Integer (default for numbers)</a:t>
            </a:r>
          </a:p>
          <a:p>
            <a:pPr lvl="1" algn="just"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Integers have no upper bound on size, in python, but be careful as your CPU can process few bits (32/64) at a time</a:t>
            </a:r>
          </a:p>
          <a:p>
            <a:pPr algn="just"/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2800" dirty="0" smtClean="0">
                <a:ea typeface="ＭＳ Ｐゴシック" panose="020B0600070205080204" pitchFamily="34" charset="-128"/>
              </a:rPr>
              <a:t>Float</a:t>
            </a:r>
          </a:p>
          <a:p>
            <a:pPr lvl="1" algn="just"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Double precision values as in C</a:t>
            </a:r>
          </a:p>
        </p:txBody>
      </p:sp>
    </p:spTree>
    <p:extLst>
      <p:ext uri="{BB962C8B-B14F-4D97-AF65-F5344CB8AC3E}">
        <p14:creationId xmlns:p14="http://schemas.microsoft.com/office/powerpoint/2010/main" val="35773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Understanding INT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334000"/>
          </a:xfrm>
        </p:spPr>
        <p:txBody>
          <a:bodyPr numCol="1"/>
          <a:lstStyle/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3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type(a)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'</a:t>
            </a:r>
            <a:r>
              <a:rPr lang="en-GB" altLang="en-US" sz="18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'&gt;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( a + 2 ) , ( a * 2 ) , ( a / 2 ) , ( a % 3 ) , ( a // 2 )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(5, 6, 1.5, 0, 1)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1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</a:t>
            </a: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bin(a)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1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</a:t>
            </a:r>
            <a:endParaRPr lang="en-GB" altLang="en-US" sz="1800" dirty="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'0b11'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1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(st,2) , hex(17) , </a:t>
            </a:r>
            <a:r>
              <a:rPr lang="en-GB" altLang="en-US" sz="1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oct</a:t>
            </a: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(17)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(3, '0x11', '0o21')</a:t>
            </a:r>
          </a:p>
        </p:txBody>
      </p:sp>
    </p:spTree>
    <p:extLst>
      <p:ext uri="{BB962C8B-B14F-4D97-AF65-F5344CB8AC3E}">
        <p14:creationId xmlns:p14="http://schemas.microsoft.com/office/powerpoint/2010/main" val="21622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Understanding INT (contd.)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143000"/>
            <a:ext cx="7543800" cy="5334000"/>
          </a:xfrm>
        </p:spPr>
        <p:txBody>
          <a:bodyPr numCol="1"/>
          <a:lstStyle/>
          <a:p>
            <a:pPr marL="0" indent="0">
              <a:buNone/>
            </a:pPr>
            <a:r>
              <a:rPr lang="en-GB" altLang="en-US" sz="2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2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GB" altLang="en-US" sz="2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('478',13)</a:t>
            </a:r>
          </a:p>
          <a:p>
            <a:pPr marL="0" indent="0">
              <a:buNone/>
            </a:pPr>
            <a:r>
              <a:rPr lang="en-GB" alt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775</a:t>
            </a:r>
          </a:p>
          <a:p>
            <a:pPr marL="0" indent="0">
              <a:buNone/>
            </a:pPr>
            <a:r>
              <a:rPr lang="en-GB" altLang="en-US" sz="2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2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a.to_bytes</a:t>
            </a:r>
            <a:r>
              <a:rPr lang="en-GB" altLang="en-US" sz="2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(3,'little')</a:t>
            </a:r>
          </a:p>
          <a:p>
            <a:pPr marL="0" indent="0">
              <a:buNone/>
            </a:pPr>
            <a:r>
              <a:rPr lang="en-GB" alt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b'\x03\x00\x00'</a:t>
            </a:r>
          </a:p>
          <a:p>
            <a:pPr marL="0" indent="0">
              <a:buNone/>
            </a:pPr>
            <a:r>
              <a:rPr lang="en-GB" altLang="en-US" sz="2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1 + 2j</a:t>
            </a:r>
          </a:p>
          <a:p>
            <a:pPr marL="0" indent="0">
              <a:buNone/>
            </a:pPr>
            <a:r>
              <a:rPr lang="en-GB" altLang="en-US" sz="2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2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a.real</a:t>
            </a:r>
            <a:endParaRPr lang="en-GB" altLang="en-US" sz="2800" dirty="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1.0</a:t>
            </a:r>
          </a:p>
          <a:p>
            <a:pPr marL="0" indent="0">
              <a:buNone/>
            </a:pPr>
            <a:r>
              <a:rPr lang="en-GB" altLang="en-US" sz="2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2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a.conjugate</a:t>
            </a:r>
            <a:r>
              <a:rPr lang="en-GB" altLang="en-US" sz="2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GB" alt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(1-2j)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4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Understanding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FLOAT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067800" cy="5334000"/>
          </a:xfrm>
        </p:spPr>
        <p:txBody>
          <a:bodyPr numCol="1"/>
          <a:lstStyle/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pi = 3.141592654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type(pi)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'float'&gt;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( pi+2 ) , ( pi*2 ) , ( pi / 2 ) , ( pi % 3 ) , ( pi // 2 )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(5.141592654, 6.283185308, 1.570796327, 0.1415926540000001, 1.0)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1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pi.is_integer</a:t>
            </a: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1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pi.hex</a:t>
            </a: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'0x1.921fb54524550p+1'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18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float.fromhex</a:t>
            </a: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('0x1.921fb54524550p+21')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3294198.658760704</a:t>
            </a:r>
          </a:p>
          <a:p>
            <a:pPr marL="0" indent="0">
              <a:buNone/>
            </a:pP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round(pi) , </a:t>
            </a:r>
            <a:r>
              <a:rPr lang="en-GB" altLang="en-US" sz="18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round(pi,4)</a:t>
            </a:r>
            <a:endParaRPr lang="en-GB" altLang="en-US" sz="1800" dirty="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(3, 3.1416)</a:t>
            </a:r>
          </a:p>
        </p:txBody>
      </p:sp>
    </p:spTree>
    <p:extLst>
      <p:ext uri="{BB962C8B-B14F-4D97-AF65-F5344CB8AC3E}">
        <p14:creationId xmlns:p14="http://schemas.microsoft.com/office/powerpoint/2010/main" val="5480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Understanding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FLOAT (contd.)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 numCol="1"/>
          <a:lstStyle/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import math</a:t>
            </a:r>
          </a:p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</a:t>
            </a:r>
          </a:p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16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math.ceil</a:t>
            </a: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(pi) , </a:t>
            </a:r>
            <a:r>
              <a:rPr lang="en-GB" altLang="en-US" sz="16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math.floor</a:t>
            </a: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(pi)</a:t>
            </a:r>
          </a:p>
          <a:p>
            <a:pPr marL="0" indent="0">
              <a:buNone/>
            </a:pPr>
            <a:r>
              <a:rPr lang="en-GB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(4, 3)</a:t>
            </a:r>
          </a:p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</a:t>
            </a:r>
          </a:p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from fractions import Fraction</a:t>
            </a:r>
          </a:p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</a:p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GB" altLang="en-US" sz="16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pi.as_integer_ratio</a:t>
            </a: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GB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(442139859559509, 140737488355328)</a:t>
            </a:r>
          </a:p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Fraction(pi)</a:t>
            </a:r>
          </a:p>
          <a:p>
            <a:pPr marL="0" indent="0">
              <a:buNone/>
            </a:pPr>
            <a:r>
              <a:rPr lang="en-GB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Fraction(442139859559509, 140737488355328)</a:t>
            </a:r>
          </a:p>
          <a:p>
            <a:pPr marL="0" indent="0">
              <a:buNone/>
            </a:pP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Fraction(pi).</a:t>
            </a:r>
            <a:r>
              <a:rPr lang="en-GB" altLang="en-US" sz="1600" dirty="0" err="1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limit_denominator</a:t>
            </a:r>
            <a:r>
              <a:rPr lang="en-GB" altLang="en-US" sz="1600" dirty="0" smtClean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(100)</a:t>
            </a:r>
          </a:p>
          <a:p>
            <a:pPr marL="0" indent="0">
              <a:buNone/>
            </a:pPr>
            <a:r>
              <a:rPr lang="en-GB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Fraction(311, 99)</a:t>
            </a:r>
            <a:endParaRPr lang="en-US" altLang="en-US" sz="1400" dirty="0" smtClean="0">
              <a:solidFill>
                <a:srgbClr val="FF0000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 smtClean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2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19400"/>
          </a:xfrm>
        </p:spPr>
        <p:txBody>
          <a:bodyPr/>
          <a:lstStyle/>
          <a:p>
            <a:pPr>
              <a:defRPr/>
            </a:pPr>
            <a:r>
              <a:rPr lang="en-US" sz="60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types: Tuples, Lists, and Strings</a:t>
            </a:r>
          </a:p>
        </p:txBody>
      </p:sp>
      <p:pic>
        <p:nvPicPr>
          <p:cNvPr id="63491" name="Picture 5" descr="j01385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51375"/>
            <a:ext cx="4267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"/>
            <a:ext cx="80772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How many Languages should  we learn (not know)?</a:t>
            </a:r>
            <a:endParaRPr lang="en-US" sz="3200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pic>
        <p:nvPicPr>
          <p:cNvPr id="16387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9250"/>
            <a:ext cx="6262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2954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It is difficult to learn multiple languages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Single Language can’t solve problems of all domain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solidFill>
                  <a:srgbClr val="FF0000"/>
                </a:solidFill>
              </a:rPr>
              <a:t>Selection of best fit programming language</a:t>
            </a:r>
          </a:p>
          <a:p>
            <a:endParaRPr lang="en-IN" sz="3200" b="1" dirty="0" smtClean="0"/>
          </a:p>
          <a:p>
            <a:r>
              <a:rPr lang="en-IN" sz="3200" b="1" dirty="0" smtClean="0"/>
              <a:t>Note: </a:t>
            </a:r>
            <a:r>
              <a:rPr lang="en-IN" sz="3200" dirty="0" smtClean="0"/>
              <a:t>Go explore any language you are learning</a:t>
            </a:r>
            <a:endParaRPr lang="en-I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500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3200" smtClean="0">
                <a:ea typeface="ＭＳ Ｐゴシック" panose="020B0600070205080204" pitchFamily="34" charset="-128"/>
              </a:rPr>
              <a:t>Tuple: (‘john’, 32, [CMSC])</a:t>
            </a:r>
          </a:p>
          <a:p>
            <a:pPr marL="838200" lvl="1" indent="-381000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2800" smtClean="0">
                <a:ea typeface="ＭＳ Ｐゴシック" panose="020B0600070205080204" pitchFamily="34" charset="-128"/>
              </a:rPr>
              <a:t>A simple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ordered sequence of items</a:t>
            </a:r>
          </a:p>
          <a:p>
            <a:pPr marL="838200" lvl="1" indent="-381000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2800" smtClean="0">
                <a:ea typeface="ＭＳ Ｐゴシック" panose="020B0600070205080204" pitchFamily="34" charset="-128"/>
              </a:rPr>
              <a:t>Items can be of mixed types, including collection types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3200" smtClean="0">
                <a:ea typeface="ＭＳ Ｐゴシック" panose="020B0600070205080204" pitchFamily="34" charset="-128"/>
              </a:rPr>
              <a:t>Strings: “John Smith”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Conceptually very much like a tuple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3200" smtClean="0">
                <a:ea typeface="ＭＳ Ｐゴシック" panose="020B0600070205080204" pitchFamily="34" charset="-128"/>
              </a:rPr>
              <a:t>List: [1, 2, ‘john’, (‘up’, ‘down’)]</a:t>
            </a:r>
          </a:p>
          <a:p>
            <a:pPr marL="838200" lvl="1" indent="-381000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ordered sequence of items of mixed types</a:t>
            </a:r>
          </a:p>
          <a:p>
            <a:pPr marL="838200" lvl="1" indent="-381000">
              <a:lnSpc>
                <a:spcPct val="90000"/>
              </a:lnSpc>
              <a:buFont typeface="Symbol" panose="05050102010706020507" pitchFamily="18" charset="2"/>
              <a:buChar char="·"/>
            </a:pPr>
            <a:endParaRPr lang="en-US" altLang="en-US" sz="3200" smtClean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altLang="en-US" sz="3200" b="0" i="1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Similar Syntax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All three sequence types (tuples, strings, and lists) share much of the same syntax and functionality.</a:t>
            </a:r>
          </a:p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Key difference: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Tuples and strings are </a:t>
            </a:r>
            <a:r>
              <a:rPr lang="en-US" altLang="en-US" sz="320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endParaRPr lang="en-US" altLang="en-US" sz="3200" dirty="0" smtClean="0">
              <a:ea typeface="ＭＳ Ｐゴシック" panose="020B0600070205080204" pitchFamily="34" charset="-128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 Lists are </a:t>
            </a:r>
            <a:r>
              <a:rPr lang="en-US" altLang="en-US" sz="320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</a:p>
          <a:p>
            <a:pPr algn="just">
              <a:lnSpc>
                <a:spcPct val="9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The operations shown in this section can be applied to </a:t>
            </a:r>
            <a:r>
              <a:rPr lang="en-US" altLang="en-US" sz="3200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all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 sequence types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most examples will just show the operation performed on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 1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1100"/>
            <a:ext cx="7924800" cy="4953000"/>
          </a:xfrm>
        </p:spPr>
        <p:txBody>
          <a:bodyPr/>
          <a:lstStyle/>
          <a:p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Define tuples using parentheses and commas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tu = (23, 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Define lists are using square brackets and commas</a:t>
            </a:r>
            <a:endParaRPr lang="en-US" altLang="en-US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34, 4.34, 23]</a:t>
            </a:r>
          </a:p>
          <a:p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Define strings using quotes (“, ‘, or “““).</a:t>
            </a:r>
            <a:endParaRPr lang="en-US" altLang="en-US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st = 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“Hello World”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st = 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‘Hello World’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st = 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“““This is a multi-line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string that uses triple quotes.”””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 2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0" smtClean="0">
                <a:ea typeface="ＭＳ Ｐゴシック" panose="020B0600070205080204" pitchFamily="34" charset="-128"/>
              </a:rPr>
              <a:t>Access individual members of a tuple, list, or string using square bracket “array” notation </a:t>
            </a:r>
          </a:p>
          <a:p>
            <a:pPr>
              <a:lnSpc>
                <a:spcPct val="90000"/>
              </a:lnSpc>
            </a:pPr>
            <a:r>
              <a:rPr lang="en-US" altLang="en-US" sz="2800" b="0" i="1" smtClean="0">
                <a:ea typeface="ＭＳ Ｐゴシック" panose="020B0600070205080204" pitchFamily="34" charset="-128"/>
              </a:rPr>
              <a:t>Note that all are 0 based…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b="0" i="1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tu = (23, 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tu[1]     # Second item in the tuple.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‘abc’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800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34, 4.34, 23]</a:t>
            </a: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li[1]      # Second item in the list.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34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800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st = 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“Hello World”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st[1]   # Second character in string.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‘e’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Positive and negative indices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143000"/>
            <a:ext cx="8077200" cy="45720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Positive index: count from the left, starting with 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t[1]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‘abc’</a:t>
            </a:r>
            <a:endParaRPr lang="en-US" altLang="en-US" sz="280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Negative index: count from right, starting with –1</a:t>
            </a:r>
            <a:endParaRPr lang="en-US" altLang="en-US" sz="2800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t[-3]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4.56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Slicing: return copy of a subset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43000"/>
            <a:ext cx="77724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b="0" dirty="0" err="1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b="0" dirty="0" err="1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b="0" dirty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Return a copy of the container with a subset of the original members.  Start copying at the first index, and stop copying </a:t>
            </a:r>
            <a:r>
              <a:rPr lang="en-US" altLang="en-US" sz="2800" b="0" i="1" u="sng" dirty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before</a:t>
            </a:r>
            <a:r>
              <a:rPr lang="en-US" altLang="en-US" sz="28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fourth.</a:t>
            </a:r>
            <a:endParaRPr lang="en-US" altLang="en-US" sz="2800" b="0" dirty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400050" lvl="1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t[1:4]	</a:t>
            </a:r>
          </a:p>
          <a:p>
            <a:pPr marL="400050" lvl="1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(‘</a:t>
            </a:r>
            <a:r>
              <a:rPr lang="en-US" altLang="en-US" sz="2800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’, 4.56, (2,3))</a:t>
            </a:r>
            <a:endParaRPr lang="en-US" altLang="en-US" sz="2800" dirty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Negative indices count from end</a:t>
            </a:r>
          </a:p>
          <a:p>
            <a:pPr marL="400050" lvl="1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t[1:-1]</a:t>
            </a:r>
          </a:p>
          <a:p>
            <a:pPr marL="400050" lvl="1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(‘</a:t>
            </a:r>
            <a:r>
              <a:rPr lang="en-US" altLang="en-US" sz="2800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’, 4.56, (2,3))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Slicing: return copy of a subset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155700"/>
            <a:ext cx="77724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Omit first index to make copy starting from beginning of the container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t[:2] 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(23, ‘abc’)</a:t>
            </a:r>
            <a:endParaRPr lang="en-US" altLang="en-US" sz="2800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Omit second index to make copy starting at first index and going to end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t[2:]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(4.56, (2,3), ‘def’)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Copying the Whole Sequence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[ : ] makes a </a:t>
            </a:r>
            <a:r>
              <a:rPr lang="en-US" altLang="en-US" sz="2800" b="0" i="1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copy</a:t>
            </a: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of an entire sequence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t[:]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(23, ‘abc’, 4.56, (2,3), ‘def’)</a:t>
            </a:r>
          </a:p>
          <a:p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Note the difference between these two lines for mutable sequences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l2 = l1 # Both refer to 1 ref,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	       # changing one affects both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l2 = l1[:] # Independent copies, two refs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b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‘in’ Operator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0" smtClean="0">
                <a:ea typeface="ＭＳ Ｐゴシック" panose="020B0600070205080204" pitchFamily="34" charset="-128"/>
              </a:rPr>
              <a:t>Boolean test whether a value is inside a container:</a:t>
            </a:r>
            <a:endParaRPr lang="en-US" altLang="en-US" sz="2000" b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3 </a:t>
            </a:r>
            <a:r>
              <a:rPr lang="en-US" altLang="en-US" sz="1800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 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 in 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strings, tests for substrings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'c' </a:t>
            </a:r>
            <a:r>
              <a:rPr lang="en-US" altLang="en-US" sz="1800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'cd' </a:t>
            </a:r>
            <a:r>
              <a:rPr lang="en-US" altLang="en-US" sz="1800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'ac' </a:t>
            </a:r>
            <a:r>
              <a:rPr lang="en-US" altLang="en-US" sz="1800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>
                <a:ea typeface="ＭＳ Ｐゴシック" panose="020B0600070205080204" pitchFamily="34" charset="-128"/>
              </a:rPr>
              <a:t>Be careful: the </a:t>
            </a:r>
            <a:r>
              <a:rPr lang="en-US" altLang="en-US" b="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b="0" smtClean="0">
                <a:ea typeface="ＭＳ Ｐゴシック" panose="020B0600070205080204" pitchFamily="34" charset="-128"/>
              </a:rPr>
              <a:t> keyword is also used in the syntax of </a:t>
            </a:r>
            <a:r>
              <a:rPr lang="en-US" altLang="en-US" b="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b="0" smtClean="0">
                <a:ea typeface="ＭＳ Ｐゴシック" panose="020B0600070205080204" pitchFamily="34" charset="-128"/>
              </a:rPr>
              <a:t> </a:t>
            </a:r>
            <a:r>
              <a:rPr lang="en-US" altLang="en-US" b="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loops</a:t>
            </a:r>
            <a:r>
              <a:rPr lang="en-US" altLang="en-US" b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list comprehensions</a:t>
            </a:r>
            <a:endParaRPr lang="en-US" altLang="en-US" b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+ Operator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b="0" smtClean="0">
                <a:ea typeface="ＭＳ Ｐゴシック" panose="020B0600070205080204" pitchFamily="34" charset="-128"/>
              </a:rPr>
              <a:t>The + operator produces a </a:t>
            </a:r>
            <a:r>
              <a:rPr lang="en-US" altLang="en-US" sz="2800" b="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sz="2800" b="0" smtClean="0">
                <a:ea typeface="ＭＳ Ｐゴシック" panose="020B0600070205080204" pitchFamily="34" charset="-128"/>
              </a:rPr>
              <a:t>  tuple, list, or string whose value is the concatenation of its arguments.</a:t>
            </a:r>
            <a:endParaRPr lang="en-US" altLang="en-US" sz="3200" b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b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(1, 2, 3) + (4, 5, 6)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(1, 2, 3, 4, 5, 6)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[1, 2, 3] + [4, 5, 6]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[1, 2, 3, 4, 5, 6]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“Hello” 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“ ” 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“World”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‘Hello World’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General Strategy</a:t>
            </a:r>
            <a:endParaRPr lang="en-US" sz="3200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pic>
        <p:nvPicPr>
          <p:cNvPr id="16387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9250"/>
            <a:ext cx="6262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295400"/>
            <a:ext cx="8839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3200" dirty="0" smtClean="0"/>
              <a:t>Understand problem statement &amp; constraints of problem to be satisfied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 smtClean="0"/>
              <a:t>Develop a logical solution based on fundamental operations ! in computers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 smtClean="0"/>
              <a:t>Select a suitable data structure for our algorithm (solution)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 smtClean="0"/>
              <a:t>Select best fit programming language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 smtClean="0"/>
              <a:t>Start Coding</a:t>
            </a:r>
          </a:p>
        </p:txBody>
      </p:sp>
    </p:spTree>
    <p:extLst>
      <p:ext uri="{BB962C8B-B14F-4D97-AF65-F5344CB8AC3E}">
        <p14:creationId xmlns:p14="http://schemas.microsoft.com/office/powerpoint/2010/main" val="38888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* Operator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0" smtClean="0">
                <a:ea typeface="ＭＳ Ｐゴシック" panose="020B0600070205080204" pitchFamily="34" charset="-128"/>
              </a:rPr>
              <a:t>The * operator produces a </a:t>
            </a:r>
            <a:r>
              <a:rPr lang="en-US" altLang="en-US" sz="2800" b="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sz="2800" b="0" smtClean="0">
                <a:ea typeface="ＭＳ Ｐゴシック" panose="020B0600070205080204" pitchFamily="34" charset="-128"/>
              </a:rPr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‘HelloHelloHello’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pPr>
              <a:defRPr/>
            </a:pPr>
            <a:r>
              <a:rPr lang="en-US" sz="6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Mutability:</a:t>
            </a:r>
            <a:br>
              <a:rPr lang="en-US" sz="6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6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Tuples vs. Lists</a:t>
            </a:r>
          </a:p>
        </p:txBody>
      </p:sp>
      <p:pic>
        <p:nvPicPr>
          <p:cNvPr id="88067" name="Picture 4" descr="j0084446"/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43300"/>
            <a:ext cx="1828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Lists are mutable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8768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sz="32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3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23, 4.34, 23]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li[1] = 45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</a:t>
            </a:r>
            <a:br>
              <a:rPr lang="en-US" altLang="en-US" sz="3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32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[‘abc’, 45, 4.34, 23]</a:t>
            </a:r>
            <a:endParaRPr lang="en-US" altLang="en-US" sz="3600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100" b="0" smtClean="0">
              <a:ea typeface="ＭＳ Ｐゴシック" panose="020B0600070205080204" pitchFamily="34" charset="-128"/>
            </a:endParaRPr>
          </a:p>
          <a:p>
            <a:r>
              <a:rPr lang="en-US" altLang="en-US" sz="3200" b="0" smtClean="0">
                <a:ea typeface="ＭＳ Ｐゴシック" panose="020B0600070205080204" pitchFamily="34" charset="-128"/>
              </a:rPr>
              <a:t>We can change lists </a:t>
            </a:r>
            <a:r>
              <a:rPr lang="en-US" altLang="en-US" sz="3200" b="0" i="1" smtClean="0">
                <a:ea typeface="ＭＳ Ｐゴシック" panose="020B0600070205080204" pitchFamily="34" charset="-128"/>
              </a:rPr>
              <a:t>in place.</a:t>
            </a:r>
            <a:r>
              <a:rPr lang="en-US" altLang="en-US" sz="3200" b="0" smtClean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3200" b="0" smtClean="0">
                <a:ea typeface="ＭＳ Ｐゴシック" panose="020B0600070205080204" pitchFamily="34" charset="-128"/>
              </a:rPr>
              <a:t>Name </a:t>
            </a:r>
            <a:r>
              <a:rPr lang="en-US" altLang="en-US" sz="3200" b="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li</a:t>
            </a:r>
            <a:r>
              <a:rPr lang="en-US" altLang="en-US" sz="3200" b="0" smtClean="0">
                <a:ea typeface="ＭＳ Ｐゴシック" panose="020B0600070205080204" pitchFamily="34" charset="-128"/>
              </a:rPr>
              <a:t> still points to the same memory reference when we’re done. </a:t>
            </a:r>
          </a:p>
          <a:p>
            <a:endParaRPr lang="en-US" altLang="en-US" sz="1000" b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Tuples are immutable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800600"/>
          </a:xfrm>
        </p:spPr>
        <p:txBody>
          <a:bodyPr/>
          <a:lstStyle/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2000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t[2] = 3.14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File "&lt;pyshell#75&gt;", line 1, in -toplevel-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tu[2] = 3.14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0" smtClean="0">
                <a:solidFill>
                  <a:srgbClr val="FF33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TypeError: object doesn't support item assignment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b="0" smtClean="0">
              <a:solidFill>
                <a:srgbClr val="FF33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lnSpc>
                <a:spcPct val="90000"/>
              </a:lnSpc>
            </a:pPr>
            <a:r>
              <a:rPr lang="en-US" altLang="en-US" sz="2800" b="0" smtClean="0">
                <a:ea typeface="ＭＳ Ｐゴシック" panose="020B0600070205080204" pitchFamily="34" charset="-128"/>
              </a:rPr>
              <a:t>You can’t change a tuple. </a:t>
            </a:r>
          </a:p>
          <a:p>
            <a:pPr marL="179388" indent="-179388">
              <a:lnSpc>
                <a:spcPct val="90000"/>
              </a:lnSpc>
            </a:pPr>
            <a:r>
              <a:rPr lang="en-US" altLang="en-US" sz="2800" b="0" smtClean="0">
                <a:ea typeface="ＭＳ Ｐゴシック" panose="020B0600070205080204" pitchFamily="34" charset="-128"/>
              </a:rPr>
              <a:t>You can make a fresh tuple and assign its reference to a previously used name.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&gt;&gt;&gt;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3.14, (2,3), </a:t>
            </a:r>
            <a:r>
              <a:rPr lang="en-US" altLang="en-US" sz="2000" b="0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sz="20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179388" indent="-179388">
              <a:lnSpc>
                <a:spcPct val="90000"/>
              </a:lnSpc>
            </a:pPr>
            <a:r>
              <a:rPr lang="en-US" altLang="en-US" sz="2800" b="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The immutability of tuples means they’re faster than lists. 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b="0" i="1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6482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 = [1, 11, 3, 4, 5]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li.append(‘a’)	# Note the </a:t>
            </a:r>
            <a:r>
              <a:rPr lang="en-US" altLang="en-US" b="0" i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method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syntax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[1, 11, 3, 4, 5, ‘a’]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li.insert(2, ‘i’)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li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[1, 11, ‘i’, 3, 4, 5, ‘a’]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</a:t>
            </a: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extend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method vs  </a:t>
            </a:r>
            <a:r>
              <a:rPr lang="en-US" sz="4400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+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334000"/>
          </a:xfrm>
        </p:spPr>
        <p:txBody>
          <a:bodyPr/>
          <a:lstStyle/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creates a fresh list with a new memory ref</a:t>
            </a: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extend</a:t>
            </a: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operates on list li in place.</a:t>
            </a:r>
          </a:p>
          <a:p>
            <a:pPr marL="236538" indent="-236538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endParaRPr lang="en-US" altLang="en-US" sz="1000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li.extend([9, 8, 7])           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li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[1, 2, ‘i’, 3, 4, 5, ‘a’, 9, 8, 7]</a:t>
            </a:r>
          </a:p>
          <a:p>
            <a:pPr marL="236538" indent="-236538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endParaRPr lang="en-US" altLang="en-US" sz="1000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Potentially confusing</a:t>
            </a:r>
            <a:r>
              <a:rPr lang="en-US" altLang="en-US" sz="28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: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400" i="1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extend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takes a list as an argument.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400" i="1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append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takes a singleton as an argument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.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li.append([10, 11, 12])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[1, 2, ‘i’, 3, 4, 5, ‘a’, 9, 8, 7, [10, 11,12]]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b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Lists have many methods, including index, count, remove, reverse, sort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 = [‘a’, ‘b’, ‘c’, ‘b’]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li.index(‘b’)  # index of 1</a:t>
            </a:r>
            <a:r>
              <a:rPr lang="en-US" altLang="en-US" b="0" baseline="300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occurrence</a:t>
            </a:r>
            <a:endParaRPr lang="en-US" altLang="en-US" b="0" baseline="3000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li.count(‘b’)  # number of occurrences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</a:t>
            </a:r>
            <a:endParaRPr lang="en-US" altLang="en-US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li.remove(‘b’) # remove 1</a:t>
            </a:r>
            <a:r>
              <a:rPr lang="en-US" altLang="en-US" b="0" baseline="300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occurrence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[‘a’, ‘c’, ‘b’]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b="0" baseline="300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 = [5, 2, 6, 8]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200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li.reverse()    # reverse the list </a:t>
            </a:r>
            <a:r>
              <a:rPr lang="en-US" altLang="en-US" sz="2200" b="0" i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2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[8, 6, 2, 5]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200" b="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li.sort()       # sort the list </a:t>
            </a:r>
            <a:r>
              <a:rPr lang="en-US" altLang="en-US" sz="2200" b="0" i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200" b="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[2, 5, 6, 8]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200" b="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li.sort(some_function)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200" b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# sort in place using user-defined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 details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334000"/>
          </a:xfrm>
        </p:spPr>
        <p:txBody>
          <a:bodyPr/>
          <a:lstStyle/>
          <a:p>
            <a:pPr marL="236538" indent="-236538"/>
            <a:r>
              <a:rPr lang="en-US" altLang="en-US" b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mtClean="0">
                <a:ea typeface="ＭＳ Ｐゴシック" panose="020B0600070205080204" pitchFamily="34" charset="-128"/>
              </a:rPr>
              <a:t>comma</a:t>
            </a:r>
            <a:r>
              <a:rPr lang="en-US" altLang="en-US" b="0" smtClean="0">
                <a:ea typeface="ＭＳ Ｐゴシック" panose="020B0600070205080204" pitchFamily="34" charset="-128"/>
              </a:rPr>
              <a:t> is the tuple creation operator, not parens</a:t>
            </a: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&gt;&gt;&gt; 1,</a:t>
            </a: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(1,)</a:t>
            </a:r>
          </a:p>
          <a:p>
            <a:pPr marL="236538" indent="-236538"/>
            <a:r>
              <a:rPr lang="en-US" altLang="en-US" b="0" smtClean="0">
                <a:ea typeface="ＭＳ Ｐゴシック" panose="020B0600070205080204" pitchFamily="34" charset="-128"/>
              </a:rPr>
              <a:t>Python shows parens for clarity (best practice)</a:t>
            </a:r>
            <a:endParaRPr lang="en-US" altLang="en-US" sz="1600" b="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&gt;&gt;&gt; (1,)</a:t>
            </a: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(1,)</a:t>
            </a:r>
          </a:p>
          <a:p>
            <a:pPr marL="236538" indent="-236538"/>
            <a:r>
              <a:rPr lang="en-US" altLang="en-US" b="0" smtClean="0">
                <a:ea typeface="ＭＳ Ｐゴシック" panose="020B0600070205080204" pitchFamily="34" charset="-128"/>
              </a:rPr>
              <a:t>Don't forget the comma!</a:t>
            </a:r>
            <a:endParaRPr lang="en-US" altLang="en-US" sz="1600" b="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&gt;&gt;&gt; (1)</a:t>
            </a: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1</a:t>
            </a:r>
          </a:p>
          <a:p>
            <a:pPr marL="236538" indent="-236538"/>
            <a:r>
              <a:rPr lang="en-US" altLang="en-US" b="0" smtClean="0">
                <a:ea typeface="ＭＳ Ｐゴシック" panose="020B0600070205080204" pitchFamily="34" charset="-128"/>
              </a:rPr>
              <a:t>Trailing comma only required for singletons others</a:t>
            </a:r>
          </a:p>
          <a:p>
            <a:pPr marL="236538" indent="-236538"/>
            <a:r>
              <a:rPr lang="en-US" altLang="en-US" b="0" smtClean="0">
                <a:ea typeface="ＭＳ Ｐゴシック" panose="020B0600070205080204" pitchFamily="34" charset="-128"/>
              </a:rPr>
              <a:t>Empty tuples have a special syntactic form</a:t>
            </a:r>
            <a:endParaRPr lang="en-US" altLang="en-US" sz="1600" b="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&gt;&gt;&gt; ()</a:t>
            </a: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()</a:t>
            </a: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&gt;&gt;&gt; tuple()</a:t>
            </a: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Summary: Tuples vs. Lists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0" smtClean="0">
                <a:ea typeface="ＭＳ Ｐゴシック" panose="020B0600070205080204" pitchFamily="34" charset="-128"/>
              </a:rPr>
              <a:t>Lists slower but more powerful than tuples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Lists can be modified, and they have lots of handy operations and mehtods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Tuples are immutable and have fewer features</a:t>
            </a:r>
          </a:p>
          <a:p>
            <a:r>
              <a:rPr lang="en-US" altLang="en-US" sz="2800" b="0" smtClean="0">
                <a:ea typeface="ＭＳ Ｐゴシック" panose="020B0600070205080204" pitchFamily="34" charset="-128"/>
              </a:rPr>
              <a:t>To convert between tuples and lists use the list() and tuple() functions:</a:t>
            </a:r>
          </a:p>
          <a:p>
            <a:pPr lvl="1">
              <a:buFontTx/>
              <a:buNone/>
            </a:pP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li = list(tu)</a:t>
            </a:r>
          </a:p>
          <a:p>
            <a:pPr lvl="1">
              <a:buFontTx/>
              <a:buNone/>
            </a:pP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tu = tuple(li)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Overview - Mod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altLang="en-US" sz="3200" b="0" dirty="0" smtClean="0">
                <a:ea typeface="ＭＳ Ｐゴシック" panose="020B0600070205080204" pitchFamily="34" charset="-128"/>
              </a:rPr>
              <a:t>Basics of Programming</a:t>
            </a:r>
          </a:p>
          <a:p>
            <a:r>
              <a:rPr lang="en-US" altLang="en-US" sz="3200" b="0" dirty="0" smtClean="0">
                <a:ea typeface="ＭＳ Ｐゴシック" panose="020B0600070205080204" pitchFamily="34" charset="-128"/>
              </a:rPr>
              <a:t>History of Python</a:t>
            </a:r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r>
              <a:rPr lang="en-US" altLang="en-US" sz="3200" b="0" dirty="0" smtClean="0">
                <a:ea typeface="ＭＳ Ｐゴシック" panose="020B0600070205080204" pitchFamily="34" charset="-128"/>
              </a:rPr>
              <a:t>Installing &amp; Running 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Python</a:t>
            </a:r>
          </a:p>
          <a:p>
            <a:r>
              <a:rPr lang="en-US" altLang="en-US" sz="3200" b="0" dirty="0" smtClean="0">
                <a:ea typeface="ＭＳ Ｐゴシック" panose="020B0600070205080204" pitchFamily="34" charset="-128"/>
              </a:rPr>
              <a:t>Data types in Python</a:t>
            </a:r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endParaRPr lang="en-US" altLang="en-US" sz="3200" b="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8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Module 2</a:t>
            </a:r>
            <a:br>
              <a:rPr lang="en-US" sz="8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Advanced Data Types &amp; Control Flow</a:t>
            </a:r>
            <a:endParaRPr lang="en-US" sz="4400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pic>
        <p:nvPicPr>
          <p:cNvPr id="105475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9250"/>
            <a:ext cx="6262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Overview - Mod 2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4495800"/>
          </a:xfrm>
        </p:spPr>
        <p:txBody>
          <a:bodyPr numCol="2"/>
          <a:lstStyle/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Set &amp; Frozen Set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Dictionaries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Functions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Logical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expressions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Conditional Control Flow 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Short Circuiting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Chained conditionals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Nested conditionals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Iterative Control Flow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Comprehensions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More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on functions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Assignment and containers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Strings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Set &amp;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Frozenset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r>
              <a:rPr lang="en-US" altLang="en-US" sz="2000" dirty="0" err="1" smtClean="0">
                <a:ea typeface="ＭＳ Ｐゴシック" panose="020B0600070205080204" pitchFamily="34" charset="-128"/>
              </a:rPr>
              <a:t>Frozenset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if nothing but, Immutable Set, so what we need is to study set</a:t>
            </a:r>
          </a:p>
        </p:txBody>
      </p:sp>
    </p:spTree>
    <p:extLst>
      <p:ext uri="{BB962C8B-B14F-4D97-AF65-F5344CB8AC3E}">
        <p14:creationId xmlns:p14="http://schemas.microsoft.com/office/powerpoint/2010/main" val="3786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Analysis of IN operator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import time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def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f(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seq,val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):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init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=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time.clock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()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val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in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seq</a:t>
            </a: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	return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time.clock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()-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init</a:t>
            </a: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L,S = [ x for x in range(1*10**6) ] , { x for x in range(1*10**6) }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key = 0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t1 , t2 = f(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L,key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 , f(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S,key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t1 , t2 , t1/t2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(4.462482934286527e-07, 8.924965300138865e-07, 0.5000000318451764)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key = 5*10**5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t1 , t2 = f(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L,key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 , f(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S,key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t1 , t2 , t1/t2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(0.011422170953210298, 1.7849931168711919e-06, 6398.99999907649)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key = 1*10**6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t1 , t2 = f(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L,key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 , f(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S,key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&gt;&gt;&gt; t1 , t2 , t1/t2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(0.023676594947119156, 1.7849931168711919e-06, 13264.249998129097)</a:t>
            </a:r>
            <a:endParaRPr lang="en-US" altLang="en-US" sz="18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Dictionaries: A </a:t>
            </a: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Mapping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type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Dictionaries store a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mapping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between a set of keys and a set of values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Keys can be any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type.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Values can be any type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A single dictionary can store values of different types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You can define, modify, view, lookup or delete  the key-value pairs in the dictionary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Python’s dictionaries are also known as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hash tables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associative arrays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Creating &amp; accessing dictionaries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59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 = {</a:t>
            </a:r>
            <a:r>
              <a:rPr lang="en-US" altLang="en-US" sz="26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‘user’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r>
              <a:rPr lang="en-US" altLang="en-US" sz="26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‘bozo’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6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‘pswd’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:1234}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d[</a:t>
            </a:r>
            <a:r>
              <a:rPr lang="en-US" altLang="en-US" sz="26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‘user’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‘bozo’</a:t>
            </a:r>
            <a:endParaRPr lang="en-US" altLang="en-US" sz="26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d[</a:t>
            </a:r>
            <a:r>
              <a:rPr lang="en-US" altLang="en-US" sz="26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‘pswd’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123</a:t>
            </a:r>
            <a:endParaRPr lang="en-US" altLang="en-US" sz="26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d[</a:t>
            </a:r>
            <a:r>
              <a:rPr lang="en-US" altLang="en-US" sz="260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‘bozo’</a:t>
            </a: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Traceback (innermost last):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File ‘&lt;interactive input&gt;’ line 1, in ?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60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KeyError: bozo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Updating Dictionaries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5700"/>
            <a:ext cx="7772400" cy="4419600"/>
          </a:xfrm>
        </p:spPr>
        <p:txBody>
          <a:bodyPr/>
          <a:lstStyle/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d = {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‘user’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‘bozo’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‘pswd’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:1234}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d[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‘user’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] = 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‘clown’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d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{‘user’:‘clown’, ‘pswd’:1234}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Keys must be unique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Assigning to an existing key replaces its value</a:t>
            </a:r>
            <a:endParaRPr lang="en-US" altLang="en-US" sz="28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d[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‘id’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] = 45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d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{‘user’:‘clown’, ‘id’:45, ‘pswd’:1234}</a:t>
            </a:r>
            <a:endParaRPr lang="en-US" altLang="en-US" sz="1800" smtClean="0">
              <a:solidFill>
                <a:schemeClr val="accent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Dictionaries are unordered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New entries can appear anywhere in output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Dictionaries work by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hashing</a:t>
            </a: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Removing dictionary entries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 = {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‘user’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‘bozo’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‘p’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:1234,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‘i’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:34}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del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d[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‘user’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] 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Remove one.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{‘p’:1234, ‘i’:34}</a:t>
            </a: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d.clear()     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Remove all.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{}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a=[1,2]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del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a[1]      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del works on lists, too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[1]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Useful Accessor Methods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 = {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‘user’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‘bozo’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‘p’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:1234,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‘i’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:34}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d.keys() 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List of keys, VERY useful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[‘user’, ‘p’, ‘i’]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d.values()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List of values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[‘bozo’, 1234, 34]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d.items() 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List of item tuples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[(‘user’,‘bozo’), (‘p’,1234), (‘i’,34)]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 Dictionary Example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3340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Problem: count the frequency of each word in text read from the standard input, print results</a:t>
            </a:r>
          </a:p>
          <a:p>
            <a:pPr marL="0" indent="0"/>
            <a:r>
              <a:rPr lang="en-US" altLang="en-US" sz="2800" smtClean="0">
                <a:ea typeface="ＭＳ Ｐゴシック" panose="020B0600070205080204" pitchFamily="34" charset="-128"/>
              </a:rPr>
              <a:t>Six versions of increasing complexity</a:t>
            </a:r>
          </a:p>
          <a:p>
            <a:pPr marL="0" indent="0"/>
            <a:r>
              <a:rPr lang="en-US" altLang="en-US" sz="2800" smtClean="0">
                <a:ea typeface="ＭＳ Ｐゴシック" panose="020B0600070205080204" pitchFamily="34" charset="-128"/>
              </a:rPr>
              <a:t>wf1.py is a simple start</a:t>
            </a:r>
          </a:p>
          <a:p>
            <a:pPr marL="0" indent="0"/>
            <a:r>
              <a:rPr lang="en-US" altLang="en-US" sz="2800" smtClean="0">
                <a:ea typeface="ＭＳ Ｐゴシック" panose="020B0600070205080204" pitchFamily="34" charset="-128"/>
              </a:rPr>
              <a:t>wf2.py uses a common idiom for default values</a:t>
            </a:r>
          </a:p>
          <a:p>
            <a:pPr marL="0" indent="0"/>
            <a:r>
              <a:rPr lang="en-US" altLang="en-US" sz="2800" smtClean="0">
                <a:ea typeface="ＭＳ Ｐゴシック" panose="020B0600070205080204" pitchFamily="34" charset="-128"/>
              </a:rPr>
              <a:t>wf3.py sorts the output alphabetically</a:t>
            </a:r>
          </a:p>
          <a:p>
            <a:pPr marL="0" indent="0"/>
            <a:r>
              <a:rPr lang="en-US" altLang="en-US" sz="2800" smtClean="0">
                <a:ea typeface="ＭＳ Ｐゴシック" panose="020B0600070205080204" pitchFamily="34" charset="-128"/>
              </a:rPr>
              <a:t>wf4.py downcase and strip punctuation from words and ignore stop words</a:t>
            </a:r>
          </a:p>
          <a:p>
            <a:pPr marL="0" indent="0"/>
            <a:r>
              <a:rPr lang="en-US" altLang="en-US" sz="2800" smtClean="0">
                <a:ea typeface="ＭＳ Ｐゴシック" panose="020B0600070205080204" pitchFamily="34" charset="-128"/>
              </a:rPr>
              <a:t>wf5.py sort output by frequency</a:t>
            </a:r>
          </a:p>
          <a:p>
            <a:pPr marL="0" indent="0"/>
            <a:r>
              <a:rPr lang="en-US" altLang="en-US" sz="2800" smtClean="0">
                <a:ea typeface="ＭＳ Ｐゴシック" panose="020B0600070205080204" pitchFamily="34" charset="-128"/>
              </a:rPr>
              <a:t>wf6.py add command line options: -n, -t, -h </a:t>
            </a:r>
          </a:p>
          <a:p>
            <a:pPr lvl="1"/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Basics of Programming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r>
              <a:rPr lang="en-US" altLang="en-US" sz="3200" b="0" dirty="0" smtClean="0">
                <a:ea typeface="ＭＳ Ｐゴシック" panose="020B0600070205080204" pitchFamily="34" charset="-128"/>
              </a:rPr>
              <a:t>Understanding fundamentals</a:t>
            </a:r>
          </a:p>
          <a:p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r>
              <a:rPr lang="en-US" altLang="en-US" sz="3200" b="0" dirty="0" smtClean="0">
                <a:ea typeface="ＭＳ Ｐゴシック" panose="020B0600070205080204" pitchFamily="34" charset="-128"/>
              </a:rPr>
              <a:t>Understanding Hardware, OS &amp; Language support</a:t>
            </a:r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endParaRPr lang="en-US" altLang="en-US" sz="3200" b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2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Dictionary example: wf1.py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#!/usr/bin/python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sys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freq = {}   # frequency of words in text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line in sys.stdin: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for word in line.split():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if word in freq: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freq[word] = 1 + freq[word]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else: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freq[word] =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(freq)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5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Dictionary example wf1.py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#!/usr/bin/python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sys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freq = {}   # frequency of words in text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line in sys.stdin: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for word in line.split():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en-US" sz="2500" smtClean="0">
                <a:solidFill>
                  <a:srgbClr val="3366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 word in freq: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solidFill>
                  <a:srgbClr val="3366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freq[word] = 1 + freq[word]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solidFill>
                  <a:srgbClr val="3366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else: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solidFill>
                  <a:srgbClr val="3366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freq[word] =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(freq)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5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477000" y="2819400"/>
            <a:ext cx="2667000" cy="947738"/>
          </a:xfrm>
          <a:prstGeom prst="wedgeRoundRectCallout">
            <a:avLst>
              <a:gd name="adj1" fmla="val -88217"/>
              <a:gd name="adj2" fmla="val 886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This is a common pattern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Dictionary example wf2.py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#!/usr/bin/python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sys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freq = {}   # frequency of words in text  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line in sys.stdin: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for word in line.split():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en-US" sz="2500" smtClean="0">
                <a:solidFill>
                  <a:srgbClr val="3366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freq[word] = 1 + freq.get(word,0)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 freq 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5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800600" y="5105400"/>
            <a:ext cx="822325" cy="762000"/>
          </a:xfrm>
          <a:prstGeom prst="wedgeRectCallout">
            <a:avLst>
              <a:gd name="adj1" fmla="val 176698"/>
              <a:gd name="adj2" fmla="val -195278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mtClean="0"/>
              <a:t>key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7086600" y="5105400"/>
            <a:ext cx="2057400" cy="838200"/>
          </a:xfrm>
          <a:prstGeom prst="wedgeRectCallout">
            <a:avLst>
              <a:gd name="adj1" fmla="val -2725"/>
              <a:gd name="adj2" fmla="val -186995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mtClean="0"/>
              <a:t>Default value if not found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Dictionary example wf3.py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#!/usr/bin/python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sys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freq = {}   # frequency of words in text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line in sys.stdin: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for word in line.split():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freq[word] = freq.get(word,0)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 smtClean="0">
              <a:solidFill>
                <a:srgbClr val="3366FF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800" smtClean="0">
              <a:solidFill>
                <a:srgbClr val="3366FF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solidFill>
                  <a:srgbClr val="3366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w in sorted(freq.keys()):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00" smtClean="0">
                <a:solidFill>
                  <a:srgbClr val="3366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print ( w, freq[w] 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5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Dictionary example wf4.py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#!/usr/bin/python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sys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from operator import itemgetter 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7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punctuation = """'!"#$%&amp;\'()*+,-./:;&lt;=&gt;?@[\\]^_`{|}~'"""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freq = {}    # frequency of words in text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0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stop_words = {}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line in open("stop_words.txt"):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stop_words[line.strip()] = 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Dictionary example wf5.py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line in sys.stdin: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for word in line.split():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word =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word.strip(punctuation).lower()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if not word in stop_words: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freq[word] = freq.get(word,0) + 1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2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words = sorted(freq.iteritems(), key=itemgetter(1), reverse=True)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200" smtClean="0">
              <a:solidFill>
                <a:srgbClr val="0000FF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w,f in words: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print ( w, f 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Dictionary example wf6.py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from optparse import OptionParser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 read command line arguments and process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parser = OptionParser()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parser.add_option('-n', '--number', type="int", default=-1, help='number of words to report')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parser.add_option("-t", "--threshold", type="int", default=0, help=”print if frequency &gt; threshold")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(options, args) = parser.parse_args()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...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 print the top option.number words but only those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 with freq&gt;option.threshold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(word, freq) in 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words[:options.number]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 freq &gt; options.threshold: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print ( freq, word 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20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Why must keys be immutable?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keys used in a dictionary must be immutable objects?</a:t>
            </a:r>
          </a:p>
          <a:p>
            <a:pPr lvl="1"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name1, name2 = 'john', ['bob', 'marley']</a:t>
            </a:r>
          </a:p>
          <a:p>
            <a:pPr lvl="1"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fav = name2</a:t>
            </a:r>
          </a:p>
          <a:p>
            <a:pPr lvl="1"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d = {name1: 'alive', name2: 'dead'}</a:t>
            </a:r>
          </a:p>
          <a:p>
            <a:pPr lvl="1">
              <a:buFontTx/>
              <a:buNone/>
            </a:pPr>
            <a:r>
              <a:rPr lang="en-US" altLang="en-US" sz="2100" i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Traceback (most recent call last):</a:t>
            </a:r>
          </a:p>
          <a:p>
            <a:pPr lvl="1">
              <a:buFontTx/>
              <a:buNone/>
            </a:pPr>
            <a:r>
              <a:rPr lang="en-US" altLang="en-US" sz="2100" i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File "&lt;stdin&gt;", line 1, in &lt;module&gt;</a:t>
            </a:r>
          </a:p>
          <a:p>
            <a:pPr lvl="1">
              <a:buFontTx/>
              <a:buNone/>
            </a:pPr>
            <a:r>
              <a:rPr lang="en-US" altLang="en-US" sz="2100" i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TypeError: list objects are unhashable </a:t>
            </a:r>
            <a:endParaRPr lang="en-US" altLang="en-US" sz="2800" smtClean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Why so? Suppose we could index a value for name2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and then did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fav[0] = “Bobby”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Could we find d[name2] or d[fav] or …? 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>
              <a:defRPr/>
            </a:pPr>
            <a:r>
              <a:rPr lang="en-US" sz="54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Functions in Python</a:t>
            </a:r>
          </a:p>
        </p:txBody>
      </p:sp>
      <p:pic>
        <p:nvPicPr>
          <p:cNvPr id="129027" name="Picture 4" descr="j0133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4672013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8788" y="3200400"/>
            <a:ext cx="3822700" cy="2295525"/>
            <a:chOff x="0" y="2304"/>
            <a:chExt cx="2408" cy="1446"/>
          </a:xfrm>
        </p:grpSpPr>
        <p:sp>
          <p:nvSpPr>
            <p:cNvPr id="131091" name="Text Box 6"/>
            <p:cNvSpPr txBox="1">
              <a:spLocks noChangeArrowheads="1"/>
            </p:cNvSpPr>
            <p:nvPr/>
          </p:nvSpPr>
          <p:spPr bwMode="auto">
            <a:xfrm>
              <a:off x="0" y="2924"/>
              <a:ext cx="240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anose="05050102010706020507" pitchFamily="18" charset="2"/>
                <a:buChar char="·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/>
                <a:t>The indentation matters…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/>
                <a:t>First line with less </a:t>
              </a:r>
              <a:br>
                <a:rPr lang="en-US" altLang="en-US" sz="2000" b="0"/>
              </a:br>
              <a:r>
                <a:rPr lang="en-US" altLang="en-US" sz="2000" b="0"/>
                <a:t>indentation is considered to be</a:t>
              </a:r>
              <a:br>
                <a:rPr lang="en-US" altLang="en-US" sz="2000" b="0"/>
              </a:br>
              <a:r>
                <a:rPr lang="en-US" altLang="en-US" sz="2000" b="0"/>
                <a:t>outside of the function definition.</a:t>
              </a:r>
            </a:p>
          </p:txBody>
        </p:sp>
        <p:sp>
          <p:nvSpPr>
            <p:cNvPr id="131092" name="Line 7"/>
            <p:cNvSpPr>
              <a:spLocks noChangeShapeType="1"/>
            </p:cNvSpPr>
            <p:nvPr/>
          </p:nvSpPr>
          <p:spPr bwMode="auto">
            <a:xfrm flipV="1">
              <a:off x="816" y="2304"/>
              <a:ext cx="768" cy="62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IN"/>
            </a:p>
          </p:txBody>
        </p:sp>
      </p:grp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Defining Functions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02275"/>
            <a:ext cx="8534400" cy="1279525"/>
          </a:xfrm>
        </p:spPr>
        <p:txBody>
          <a:bodyPr/>
          <a:lstStyle/>
          <a:p>
            <a:pPr algn="ctr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No header file or declaration of </a:t>
            </a:r>
            <a:r>
              <a:rPr lang="en-US" altLang="en-US" u="sng" smtClean="0">
                <a:ea typeface="ＭＳ Ｐゴシック" panose="020B0600070205080204" pitchFamily="34" charset="-128"/>
              </a:rPr>
              <a:t>types</a:t>
            </a:r>
            <a:r>
              <a:rPr lang="en-US" altLang="en-US" smtClean="0">
                <a:ea typeface="ＭＳ Ｐゴシック" panose="020B0600070205080204" pitchFamily="34" charset="-128"/>
              </a:rPr>
              <a:t> of function or arguments</a:t>
            </a: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1906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4161750" indent="-24161750"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get_final_answer</a:t>
            </a:r>
            <a:r>
              <a:rPr lang="en-US" altLang="en-US" sz="2000" b="1">
                <a:latin typeface="Courier New" panose="02070309020205020404" pitchFamily="49" charset="0"/>
              </a:rPr>
              <a:t>(filename):</a:t>
            </a:r>
          </a:p>
          <a:p>
            <a:pPr lvl="2" eaLnBrk="1" hangingPunct="1"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“““Documentation String”””</a:t>
            </a:r>
            <a:r>
              <a:rPr lang="en-US" altLang="en-US" sz="2000" b="1">
                <a:latin typeface="Courier New" panose="02070309020205020404" pitchFamily="49" charset="0"/>
              </a:rPr>
              <a:t/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line1</a:t>
            </a:r>
          </a:p>
          <a:p>
            <a:pPr lvl="2" eaLnBrk="1" hangingPunct="1"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line2</a:t>
            </a:r>
          </a:p>
          <a:p>
            <a:pPr lvl="2" eaLnBrk="1" hangingPunct="1"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</a:t>
            </a:r>
            <a:r>
              <a:rPr lang="en-US" altLang="en-US" sz="2000" b="1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>
                <a:latin typeface="Courier New" panose="02070309020205020404" pitchFamily="49" charset="0"/>
              </a:rPr>
              <a:t> total_counter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365250"/>
            <a:ext cx="4248150" cy="936625"/>
            <a:chOff x="0" y="1148"/>
            <a:chExt cx="2676" cy="590"/>
          </a:xfrm>
        </p:grpSpPr>
        <p:sp>
          <p:nvSpPr>
            <p:cNvPr id="131089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anose="05050102010706020507" pitchFamily="18" charset="2"/>
                <a:buChar char="·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/>
                <a:t>Function definition begins with “def.”</a:t>
              </a:r>
              <a:endParaRPr lang="en-US" altLang="en-US" sz="2000" b="0">
                <a:solidFill>
                  <a:schemeClr val="hlink"/>
                </a:solidFill>
              </a:endParaRPr>
            </a:p>
          </p:txBody>
        </p:sp>
        <p:sp>
          <p:nvSpPr>
            <p:cNvPr id="131090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624" cy="29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IN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48225" y="1381125"/>
            <a:ext cx="4019550" cy="920750"/>
            <a:chOff x="2496" y="1148"/>
            <a:chExt cx="2532" cy="580"/>
          </a:xfrm>
        </p:grpSpPr>
        <p:sp>
          <p:nvSpPr>
            <p:cNvPr id="131086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anose="05050102010706020507" pitchFamily="18" charset="2"/>
                <a:buChar char="·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/>
                <a:t>Function name and its arguments.</a:t>
              </a:r>
              <a:endParaRPr lang="en-US" altLang="en-US" sz="2000" b="0">
                <a:solidFill>
                  <a:schemeClr val="hlink"/>
                </a:solidFill>
              </a:endParaRPr>
            </a:p>
          </p:txBody>
        </p:sp>
        <p:sp>
          <p:nvSpPr>
            <p:cNvPr id="131087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IN"/>
            </a:p>
          </p:txBody>
        </p:sp>
        <p:sp>
          <p:nvSpPr>
            <p:cNvPr id="131088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IN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114800" y="3962400"/>
            <a:ext cx="4381500" cy="1539875"/>
            <a:chOff x="2592" y="2496"/>
            <a:chExt cx="2760" cy="970"/>
          </a:xfrm>
        </p:grpSpPr>
        <p:sp>
          <p:nvSpPr>
            <p:cNvPr id="131084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5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anose="05050102010706020507" pitchFamily="18" charset="2"/>
                <a:buChar char="·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/>
                <a:t>The keyword ‘return’ indicates the </a:t>
              </a:r>
              <a:br>
                <a:rPr lang="en-US" altLang="en-US" sz="2000" b="0"/>
              </a:br>
              <a:r>
                <a:rPr lang="en-US" altLang="en-US" sz="2000" b="0"/>
                <a:t>value to be sent back to the caller.</a:t>
              </a:r>
              <a:endParaRPr lang="en-US" altLang="en-US" sz="2000" b="0">
                <a:solidFill>
                  <a:schemeClr val="hlink"/>
                </a:solidFill>
              </a:endParaRPr>
            </a:p>
          </p:txBody>
        </p:sp>
        <p:sp>
          <p:nvSpPr>
            <p:cNvPr id="131085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IN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61238" y="2606675"/>
            <a:ext cx="1782762" cy="1006475"/>
            <a:chOff x="2736" y="2496"/>
            <a:chExt cx="1123" cy="634"/>
          </a:xfrm>
        </p:grpSpPr>
        <p:sp>
          <p:nvSpPr>
            <p:cNvPr id="131082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anose="05050102010706020507" pitchFamily="18" charset="2"/>
                <a:buChar char="·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imes" panose="02020603050405020304" pitchFamily="18" charset="0"/>
                </a:rPr>
                <a:t>	Colon.</a:t>
              </a:r>
              <a:endParaRPr lang="en-US" altLang="en-US" sz="2000" b="0">
                <a:solidFill>
                  <a:schemeClr val="hlink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31083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Fundamentals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What is program &amp; 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programming language?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| Programming paradigms | 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What is programming &amp; what is debugging?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Syntax, Semantic &amp; Runtime errors?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Why to follow standards &amp; add comments?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Expressions &amp; Statements?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Variable Declaration, Definition &amp; Initializations?</a:t>
            </a:r>
          </a:p>
          <a:p>
            <a:pPr algn="just">
              <a:buFont typeface="Symbol" panose="05050102010706020507" pitchFamily="18" charset="2"/>
              <a:buNone/>
            </a:pPr>
            <a:endParaRPr lang="en-US" altLang="en-US" sz="3200" b="0" dirty="0" smtClean="0">
              <a:ea typeface="ＭＳ Ｐゴシック" panose="020B0600070205080204" pitchFamily="34" charset="-128"/>
            </a:endParaRPr>
          </a:p>
          <a:p>
            <a:pPr algn="just"/>
            <a:endParaRPr lang="en-US" altLang="en-US" sz="3200" b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6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 and Types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43000"/>
            <a:ext cx="8382000" cy="4800600"/>
          </a:xfrm>
        </p:spPr>
        <p:txBody>
          <a:bodyPr/>
          <a:lstStyle/>
          <a:p>
            <a:pPr>
              <a:tabLst>
                <a:tab pos="7258050" algn="r"/>
              </a:tabLst>
            </a:pPr>
            <a:r>
              <a:rPr lang="en-US" altLang="en-US" sz="28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Dynamic typing</a:t>
            </a:r>
            <a:r>
              <a:rPr lang="en-US" altLang="en-US" sz="2800" i="1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Python determines the data types of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variable bindings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a program automatically</a:t>
            </a:r>
            <a:endParaRPr lang="en-US" altLang="en-US" sz="2800" i="1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7258050" algn="r"/>
              </a:tabLst>
            </a:pPr>
            <a:r>
              <a:rPr lang="en-US" altLang="en-US" sz="2800" smtClean="0">
                <a:ea typeface="ＭＳ Ｐゴシック" panose="020B0600070205080204" pitchFamily="34" charset="-128"/>
              </a:rPr>
              <a:t>Strong typing: But Python’s not casual about types, it enforces the types of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objects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   </a:t>
            </a:r>
            <a:endParaRPr lang="en-US" altLang="en-US" sz="2800" i="1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7258050" algn="r"/>
              </a:tabLst>
            </a:pPr>
            <a:r>
              <a:rPr lang="en-US" altLang="en-US" sz="2800" smtClean="0">
                <a:ea typeface="ＭＳ Ｐゴシック" panose="020B0600070205080204" pitchFamily="34" charset="-128"/>
              </a:rPr>
              <a:t>For example, you can’t just append an integer</a:t>
            </a:r>
            <a:br>
              <a:rPr lang="en-US" altLang="en-US" sz="2800" smtClean="0">
                <a:ea typeface="ＭＳ Ｐゴシック" panose="020B0600070205080204" pitchFamily="34" charset="-128"/>
              </a:rPr>
            </a:br>
            <a:r>
              <a:rPr lang="en-US" altLang="en-US" sz="2800" smtClean="0">
                <a:ea typeface="ＭＳ Ｐゴシック" panose="020B0600070205080204" pitchFamily="34" charset="-128"/>
              </a:rPr>
              <a:t>to a string, but must first convert it to a string  </a:t>
            </a:r>
            <a:r>
              <a:rPr lang="en-US" altLang="en-US" sz="2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>
              <a:buFont typeface="Symbol" panose="05050102010706020507" pitchFamily="18" charset="2"/>
              <a:buNone/>
              <a:tabLst>
                <a:tab pos="7258050" algn="r"/>
              </a:tabLst>
            </a:pPr>
            <a:endParaRPr lang="en-US" altLang="en-US" sz="10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  <a:tabLst>
                <a:tab pos="7258050" algn="r"/>
              </a:tabLst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x =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“the answer is ” 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x bound to a string</a:t>
            </a:r>
          </a:p>
          <a:p>
            <a:pPr>
              <a:buFont typeface="Symbol" panose="05050102010706020507" pitchFamily="18" charset="2"/>
              <a:buNone/>
              <a:tabLst>
                <a:tab pos="7258050" algn="r"/>
              </a:tabLst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y = 23     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y bound to an integer.</a:t>
            </a:r>
          </a:p>
          <a:p>
            <a:pPr>
              <a:buFont typeface="Symbol" panose="05050102010706020507" pitchFamily="18" charset="2"/>
              <a:buNone/>
              <a:tabLst>
                <a:tab pos="7258050" algn="r"/>
              </a:tabLst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 x + y )   </a:t>
            </a:r>
            <a:r>
              <a:rPr lang="en-US" altLang="en-US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Python will complain!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Calling a Function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49530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syntax for a function call is:</a:t>
            </a:r>
          </a:p>
          <a:p>
            <a:pPr lvl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b="1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myfun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(x, y):</a:t>
            </a:r>
          </a:p>
          <a:p>
            <a:pPr lvl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b="1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x * y</a:t>
            </a:r>
          </a:p>
          <a:p>
            <a:pPr lvl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b="1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myfun(3, 4)</a:t>
            </a:r>
          </a:p>
          <a:p>
            <a:pPr lvl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b="1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Parameters in Python are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Call by Assignment</a:t>
            </a:r>
          </a:p>
          <a:p>
            <a:pPr lvl="1"/>
            <a:r>
              <a:rPr lang="en-US" altLang="en-US" sz="2600" smtClean="0">
                <a:ea typeface="ＭＳ Ｐゴシック" panose="020B0600070205080204" pitchFamily="34" charset="-128"/>
              </a:rPr>
              <a:t>Old values for the variables that are parameter names are hidden, and these variables are simply made to </a:t>
            </a:r>
            <a:r>
              <a:rPr lang="en-US" altLang="en-US" sz="2600" i="1" smtClean="0">
                <a:ea typeface="ＭＳ Ｐゴシック" panose="020B0600070205080204" pitchFamily="34" charset="-128"/>
              </a:rPr>
              <a:t>refer to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 the new values</a:t>
            </a:r>
          </a:p>
          <a:p>
            <a:pPr lvl="1"/>
            <a:r>
              <a:rPr lang="en-US" altLang="en-US" sz="2600" smtClean="0">
                <a:ea typeface="ＭＳ Ｐゴシック" panose="020B0600070205080204" pitchFamily="34" charset="-128"/>
              </a:rPr>
              <a:t>All assignment in Python, including binding function parameters, uses </a:t>
            </a:r>
            <a:r>
              <a:rPr lang="en-US" altLang="en-US" sz="2600" i="1" smtClean="0">
                <a:ea typeface="ＭＳ Ｐゴシック" panose="020B0600070205080204" pitchFamily="34" charset="-128"/>
              </a:rPr>
              <a:t>reference semantics.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Functions without returns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All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functions in Python have a return value, even if no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return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line inside the code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Functions without a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return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return the special value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None</a:t>
            </a:r>
            <a:endParaRPr lang="en-US" altLang="en-US" sz="280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None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a special constant in the language 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None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used like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NULL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void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or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nil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other languages 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None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also logically equivalent to False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 interpreter doesn’t print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Function overloading? No.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30300"/>
            <a:ext cx="7772400" cy="44196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There is no function overloading in Python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Unlike C++, a Python function is specified by its name alone</a:t>
            </a:r>
          </a:p>
          <a:p>
            <a:pPr marL="508000" lvl="2" indent="0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The number, order, names, or types of its arguments </a:t>
            </a:r>
            <a:r>
              <a:rPr lang="en-US" altLang="en-US" i="1" smtClean="0">
                <a:ea typeface="ＭＳ Ｐゴシック" panose="020B0600070205080204" pitchFamily="34" charset="-128"/>
              </a:rPr>
              <a:t>cannot</a:t>
            </a:r>
            <a:r>
              <a:rPr lang="en-US" altLang="en-US" smtClean="0">
                <a:ea typeface="ＭＳ Ｐゴシック" panose="020B0600070205080204" pitchFamily="34" charset="-128"/>
              </a:rPr>
              <a:t> be used to distinguish between two functions with the same name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Two different functions can’t have the same name, even if they have different arguments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But: see </a:t>
            </a:r>
            <a:r>
              <a:rPr lang="en-US" altLang="en-US" sz="2800" i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operator overloading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later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Default Values for Arguments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can provide default values for a function’s arguments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These arguments are optional when the function is called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myfun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(b, c=3, d=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b + c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myfun(5,3,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”hello”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myfun(5,3)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myfun(5)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All of the above function calls return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Keyword Arguments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33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can call a function with some or all of its arguments out of order as long as you specify their names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can also just use keywords for a final subset of the arguments.</a:t>
            </a: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chemeClr val="hlink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myfun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(a, b, c):</a:t>
            </a:r>
            <a:b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a-b</a:t>
            </a:r>
          </a:p>
          <a:p>
            <a:pPr lvl="2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myfun(2, 1, 43)</a:t>
            </a:r>
          </a:p>
          <a:p>
            <a:pPr lvl="2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</a:p>
          <a:p>
            <a:pPr lvl="2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myfun(c=43, b=1, a=2)</a:t>
            </a:r>
          </a:p>
          <a:p>
            <a:pPr lvl="2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</a:p>
          <a:p>
            <a:pPr lvl="2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myfun(2, c=43, b=1)</a:t>
            </a:r>
          </a:p>
          <a:p>
            <a:pPr lvl="2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Functions are first-class objects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Functions can be used as any other datatype, eg: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Arguments to function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Return values of functions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Assigned to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Parts of tuples, lists, etc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square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(x):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20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x*x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smtClean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applier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(q, x):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200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q(x)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smtClean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applier(square, 7)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Lambda Notation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4648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Python uses a lambda notation to create anonymous functions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660033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applier(</a:t>
            </a:r>
            <a:r>
              <a:rPr lang="en-US" altLang="en-US" smtClean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lambda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z: z * 4, 7)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	 </a:t>
            </a:r>
            <a:r>
              <a:rPr lang="en-US" altLang="en-US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28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endParaRPr lang="en-US" altLang="en-US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Python supports functional programming idioms, including closures and continuations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Lambda Notation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50292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Be careful with the syntax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f = lambda x,y : 2 * x + y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f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&lt;function &lt;lambda&gt; at 0x87d30&gt;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f(3, 4)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10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v = lambda x: x*x(100)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v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&lt;function &lt;lambda&gt; at 0x87df0&gt;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v = (lambda x: x*x)(100)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&gt;&gt;&gt; v</a:t>
            </a:r>
          </a:p>
          <a:p>
            <a:pPr marL="236538" lvl="2" indent="-236538">
              <a:buFont typeface="Symbol" panose="05050102010706020507" pitchFamily="18" charset="2"/>
              <a:buNone/>
            </a:pPr>
            <a:r>
              <a:rPr lang="en-US" altLang="en-US" sz="2200" smtClean="0">
                <a:solidFill>
                  <a:schemeClr val="accent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Example: composition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def square(x):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return x*x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def twice(f):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return lambda x: f(f(x))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twice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&lt;function twice at 0x87db0&gt;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quad = twice(square)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quad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&lt;function &lt;lambda&gt; at 0x87d30&gt;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quad(5)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60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625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60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penn-07</Template>
  <TotalTime>7282</TotalTime>
  <Words>8726</Words>
  <Application>Microsoft Office PowerPoint</Application>
  <PresentationFormat>On-screen Show (4:3)</PresentationFormat>
  <Paragraphs>1519</Paragraphs>
  <Slides>184</Slides>
  <Notes>153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184</vt:i4>
      </vt:variant>
    </vt:vector>
  </HeadingPairs>
  <TitlesOfParts>
    <vt:vector size="197" baseType="lpstr">
      <vt:lpstr>Times New Roman</vt:lpstr>
      <vt:lpstr>Arial</vt:lpstr>
      <vt:lpstr>ＭＳ Ｐゴシック</vt:lpstr>
      <vt:lpstr>Symbol</vt:lpstr>
      <vt:lpstr>Courier New</vt:lpstr>
      <vt:lpstr>Consolas</vt:lpstr>
      <vt:lpstr>Helvetica</vt:lpstr>
      <vt:lpstr>Courier</vt:lpstr>
      <vt:lpstr>Lucida Sans Typewriter</vt:lpstr>
      <vt:lpstr>Times</vt:lpstr>
      <vt:lpstr>StarSymbol</vt:lpstr>
      <vt:lpstr>Wingdings</vt:lpstr>
      <vt:lpstr>2_bbn-upenn</vt:lpstr>
      <vt:lpstr>Effective Programming using “Python3”</vt:lpstr>
      <vt:lpstr>Module 1 Essential Basics</vt:lpstr>
      <vt:lpstr>Primary Concern of Module 1</vt:lpstr>
      <vt:lpstr>Way to Program?</vt:lpstr>
      <vt:lpstr>How many Languages should  we learn (not know)?</vt:lpstr>
      <vt:lpstr>General Strategy</vt:lpstr>
      <vt:lpstr>Overview - Mod 1</vt:lpstr>
      <vt:lpstr>Basics of Programming</vt:lpstr>
      <vt:lpstr>Fundamentals</vt:lpstr>
      <vt:lpstr>Hardware, OS &amp; Language</vt:lpstr>
      <vt:lpstr>Applications of Python</vt:lpstr>
      <vt:lpstr>Why not to use Python (and kin) for</vt:lpstr>
      <vt:lpstr>Brief History of Python</vt:lpstr>
      <vt:lpstr>History of Python (contd.)</vt:lpstr>
      <vt:lpstr>Python’s Benevolent Dictator For Life</vt:lpstr>
      <vt:lpstr>http://docs.python.org/</vt:lpstr>
      <vt:lpstr>The Python tutorial is Great !</vt:lpstr>
      <vt:lpstr>Running Python</vt:lpstr>
      <vt:lpstr>The Python Interpreter</vt:lpstr>
      <vt:lpstr>Installing - Python</vt:lpstr>
      <vt:lpstr>IDLE Development Environment</vt:lpstr>
      <vt:lpstr>PowerPoint Presentation</vt:lpstr>
      <vt:lpstr>Running Interactively on UNIX/Linux</vt:lpstr>
      <vt:lpstr>Running Programs on UNIX/Linux</vt:lpstr>
      <vt:lpstr>Example ‘script’: fact.py</vt:lpstr>
      <vt:lpstr>Python Scripts</vt:lpstr>
      <vt:lpstr>Simple functions: ex.py</vt:lpstr>
      <vt:lpstr>Simple functions: ex.py</vt:lpstr>
      <vt:lpstr>The Basics</vt:lpstr>
      <vt:lpstr>PYTHON FEATURES</vt:lpstr>
      <vt:lpstr>PYTHON FEATURES (contd.)</vt:lpstr>
      <vt:lpstr>A Code Sample (in IDLE)</vt:lpstr>
      <vt:lpstr>Enough to Understand the Code</vt:lpstr>
      <vt:lpstr>Whitespace</vt:lpstr>
      <vt:lpstr>Comments</vt:lpstr>
      <vt:lpstr>Assignment</vt:lpstr>
      <vt:lpstr>Naming Rules</vt:lpstr>
      <vt:lpstr>Naming conventions</vt:lpstr>
      <vt:lpstr>Assignment</vt:lpstr>
      <vt:lpstr>Accessing Non-Existent Name</vt:lpstr>
      <vt:lpstr>Mutability</vt:lpstr>
      <vt:lpstr>In-Built Data Types</vt:lpstr>
      <vt:lpstr>Numeric Types: Integer &amp; Float</vt:lpstr>
      <vt:lpstr>Numeric ( Integer &amp; Float )</vt:lpstr>
      <vt:lpstr>Understanding INT</vt:lpstr>
      <vt:lpstr>Understanding INT (contd.)</vt:lpstr>
      <vt:lpstr>Understanding FLOAT</vt:lpstr>
      <vt:lpstr>Understanding FLOAT (contd.)</vt:lpstr>
      <vt:lpstr>Sequence types: Tuples, Lists, and Strings</vt:lpstr>
      <vt:lpstr>Sequence Types</vt:lpstr>
      <vt:lpstr>Similar Syntax</vt:lpstr>
      <vt:lpstr>Sequence Types 1</vt:lpstr>
      <vt:lpstr>Sequence Types 2</vt:lpstr>
      <vt:lpstr>Positive and negative indices</vt:lpstr>
      <vt:lpstr>Slicing: return copy of a subset</vt:lpstr>
      <vt:lpstr>Slicing: return copy of a subset</vt:lpstr>
      <vt:lpstr>Copying the Whole Sequence</vt:lpstr>
      <vt:lpstr>The ‘in’ Operator</vt:lpstr>
      <vt:lpstr>The + Operator</vt:lpstr>
      <vt:lpstr>The * Operator</vt:lpstr>
      <vt:lpstr>Mutability: Tuples vs. Lists</vt:lpstr>
      <vt:lpstr>Lists are mutable</vt:lpstr>
      <vt:lpstr>Tuples are immutable</vt:lpstr>
      <vt:lpstr>Operations on Lists Only </vt:lpstr>
      <vt:lpstr>The extend method vs  +  </vt:lpstr>
      <vt:lpstr>Operations on Lists Only</vt:lpstr>
      <vt:lpstr>Operations on Lists Only</vt:lpstr>
      <vt:lpstr>Tuple details</vt:lpstr>
      <vt:lpstr>Summary: Tuples vs. Lists</vt:lpstr>
      <vt:lpstr>Module 2 Advanced Data Types &amp; Control Flow</vt:lpstr>
      <vt:lpstr>Overview - Mod 2</vt:lpstr>
      <vt:lpstr>Set &amp; Frozenset</vt:lpstr>
      <vt:lpstr>Analysis of IN operator</vt:lpstr>
      <vt:lpstr>Dictionaries: A Mapping type</vt:lpstr>
      <vt:lpstr>Creating &amp; accessing dictionaries</vt:lpstr>
      <vt:lpstr>Updating Dictionaries</vt:lpstr>
      <vt:lpstr>Removing dictionary entries</vt:lpstr>
      <vt:lpstr>Useful Accessor Methods</vt:lpstr>
      <vt:lpstr>A Dictionary Example</vt:lpstr>
      <vt:lpstr>Dictionary example: wf1.py</vt:lpstr>
      <vt:lpstr>Dictionary example wf1.py</vt:lpstr>
      <vt:lpstr>Dictionary example wf2.py</vt:lpstr>
      <vt:lpstr>Dictionary example wf3.py</vt:lpstr>
      <vt:lpstr>Dictionary example wf4.py</vt:lpstr>
      <vt:lpstr>Dictionary example wf5.py</vt:lpstr>
      <vt:lpstr>Dictionary example wf6.py</vt:lpstr>
      <vt:lpstr>Why must keys be immutable?</vt:lpstr>
      <vt:lpstr>Functions in Python</vt:lpstr>
      <vt:lpstr>Defining Functions</vt:lpstr>
      <vt:lpstr>Python and Types</vt:lpstr>
      <vt:lpstr>Calling a Function</vt:lpstr>
      <vt:lpstr>Functions without returns</vt:lpstr>
      <vt:lpstr>Function overloading? No.</vt:lpstr>
      <vt:lpstr>Default Values for Arguments</vt:lpstr>
      <vt:lpstr>Keyword Arguments</vt:lpstr>
      <vt:lpstr>Functions are first-class objects</vt:lpstr>
      <vt:lpstr>Lambda Notation</vt:lpstr>
      <vt:lpstr>Lambda Notation</vt:lpstr>
      <vt:lpstr>Example: composition</vt:lpstr>
      <vt:lpstr>Example: closure</vt:lpstr>
      <vt:lpstr>Logical Expressions</vt:lpstr>
      <vt:lpstr>True and False </vt:lpstr>
      <vt:lpstr>Boolean Logic Expressions</vt:lpstr>
      <vt:lpstr>Special Properties of and &amp; or</vt:lpstr>
      <vt:lpstr>The “and-or” Trick</vt:lpstr>
      <vt:lpstr>Conditional Expressions in Python 2.5</vt:lpstr>
      <vt:lpstr>Control of Flow</vt:lpstr>
      <vt:lpstr>if Statements </vt:lpstr>
      <vt:lpstr>while Loops</vt:lpstr>
      <vt:lpstr>break and continue</vt:lpstr>
      <vt:lpstr>assert</vt:lpstr>
      <vt:lpstr>List Comprehensions</vt:lpstr>
      <vt:lpstr>Python’s higher-order functions</vt:lpstr>
      <vt:lpstr>List Comprehensions</vt:lpstr>
      <vt:lpstr>List Comprehensions</vt:lpstr>
      <vt:lpstr>List Comprehensions</vt:lpstr>
      <vt:lpstr>List Comprehensions</vt:lpstr>
      <vt:lpstr>List Comprehensions</vt:lpstr>
      <vt:lpstr>Syntactic sugar</vt:lpstr>
      <vt:lpstr>Filtered List Comprehension</vt:lpstr>
      <vt:lpstr>Filtered List Comprehension</vt:lpstr>
      <vt:lpstr>More syntactic sugar</vt:lpstr>
      <vt:lpstr>Nested List Comprehensions</vt:lpstr>
      <vt:lpstr>Syntactic sugar</vt:lpstr>
      <vt:lpstr>For Loops</vt:lpstr>
      <vt:lpstr>For Loops / List Comprehensions</vt:lpstr>
      <vt:lpstr>For Loops 1</vt:lpstr>
      <vt:lpstr>For Loops 2</vt:lpstr>
      <vt:lpstr>For loops &amp; the range() function</vt:lpstr>
      <vt:lpstr>For Loops and Dictionaries</vt:lpstr>
      <vt:lpstr>Assignment and Containers</vt:lpstr>
      <vt:lpstr>Multiple Assignment with Sequences</vt:lpstr>
      <vt:lpstr>Empty Containers 1</vt:lpstr>
      <vt:lpstr>Empty Containers 2</vt:lpstr>
      <vt:lpstr>String Operations</vt:lpstr>
      <vt:lpstr>String Operations</vt:lpstr>
      <vt:lpstr>String Formatting Operator: %</vt:lpstr>
      <vt:lpstr>Printing with Python</vt:lpstr>
      <vt:lpstr>String Conversions</vt:lpstr>
      <vt:lpstr>Join and Split</vt:lpstr>
      <vt:lpstr>Split &amp; Join with List Comprehensions</vt:lpstr>
      <vt:lpstr>Convert Anything to a String</vt:lpstr>
      <vt:lpstr>Module 3</vt:lpstr>
      <vt:lpstr>Importing and Modules</vt:lpstr>
      <vt:lpstr>Importing and Modules </vt:lpstr>
      <vt:lpstr>import …</vt:lpstr>
      <vt:lpstr>from … import  *</vt:lpstr>
      <vt:lpstr>from … import …</vt:lpstr>
      <vt:lpstr>Directories for module files</vt:lpstr>
      <vt:lpstr>Object Oriented Programming in Python: Defining Classes</vt:lpstr>
      <vt:lpstr>It’s all objects…</vt:lpstr>
      <vt:lpstr>Defining a Class</vt:lpstr>
      <vt:lpstr>Methods in Classes</vt:lpstr>
      <vt:lpstr>A simple class def: student</vt:lpstr>
      <vt:lpstr>Creating and Deleting Instances</vt:lpstr>
      <vt:lpstr>Instantiating Objects</vt:lpstr>
      <vt:lpstr>Constructor: __init__</vt:lpstr>
      <vt:lpstr>Self</vt:lpstr>
      <vt:lpstr>Self</vt:lpstr>
      <vt:lpstr>Deleting instances: No Need to “free”</vt:lpstr>
      <vt:lpstr>Access to Attributes and Methods</vt:lpstr>
      <vt:lpstr>Definition of student</vt:lpstr>
      <vt:lpstr>Traditional Syntax for Access</vt:lpstr>
      <vt:lpstr>Accessing unknown members</vt:lpstr>
      <vt:lpstr>getattr(object_instance, string)</vt:lpstr>
      <vt:lpstr>hasattr(object_instance,string)</vt:lpstr>
      <vt:lpstr>Attributes</vt:lpstr>
      <vt:lpstr>Two Kinds of Attributes</vt:lpstr>
      <vt:lpstr>Data Attributes</vt:lpstr>
      <vt:lpstr>Class Attributes</vt:lpstr>
      <vt:lpstr>Data vs. Class Attributes</vt:lpstr>
      <vt:lpstr>Inheritance</vt:lpstr>
      <vt:lpstr>Subclasses</vt:lpstr>
      <vt:lpstr>Redefining Methods</vt:lpstr>
      <vt:lpstr>Definition of a class extending student</vt:lpstr>
      <vt:lpstr>Extending __init__</vt:lpstr>
      <vt:lpstr>Special Built-In  Methods and Attributes</vt:lpstr>
      <vt:lpstr>Built-In Members of Classes</vt:lpstr>
      <vt:lpstr>Special Methods</vt:lpstr>
      <vt:lpstr>Special Methods – Example</vt:lpstr>
      <vt:lpstr>Special Methods</vt:lpstr>
      <vt:lpstr>Special Data Items</vt:lpstr>
      <vt:lpstr>Special Data Items – Example</vt:lpstr>
      <vt:lpstr>Private Data and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achint chaudhary</dc:creator>
  <cp:lastModifiedBy>achint chaudhary</cp:lastModifiedBy>
  <cp:revision>539</cp:revision>
  <cp:lastPrinted>2008-11-03T20:43:19Z</cp:lastPrinted>
  <dcterms:created xsi:type="dcterms:W3CDTF">2009-09-14T19:39:05Z</dcterms:created>
  <dcterms:modified xsi:type="dcterms:W3CDTF">2017-10-11T23:32:57Z</dcterms:modified>
</cp:coreProperties>
</file>