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6"/>
  </p:notesMasterIdLst>
  <p:sldIdLst>
    <p:sldId id="256" r:id="rId2"/>
    <p:sldId id="378" r:id="rId3"/>
    <p:sldId id="379" r:id="rId4"/>
    <p:sldId id="380" r:id="rId5"/>
    <p:sldId id="381" r:id="rId6"/>
    <p:sldId id="258" r:id="rId7"/>
    <p:sldId id="359" r:id="rId8"/>
    <p:sldId id="360" r:id="rId9"/>
    <p:sldId id="361" r:id="rId10"/>
    <p:sldId id="362" r:id="rId11"/>
    <p:sldId id="311" r:id="rId12"/>
    <p:sldId id="299" r:id="rId13"/>
    <p:sldId id="363" r:id="rId14"/>
    <p:sldId id="300" r:id="rId15"/>
    <p:sldId id="313" r:id="rId16"/>
    <p:sldId id="314" r:id="rId17"/>
    <p:sldId id="330" r:id="rId18"/>
    <p:sldId id="364" r:id="rId19"/>
    <p:sldId id="365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77" r:id="rId31"/>
    <p:sldId id="366" r:id="rId32"/>
    <p:sldId id="317" r:id="rId33"/>
    <p:sldId id="321" r:id="rId34"/>
    <p:sldId id="301" r:id="rId35"/>
    <p:sldId id="322" r:id="rId36"/>
    <p:sldId id="323" r:id="rId37"/>
    <p:sldId id="331" r:id="rId38"/>
    <p:sldId id="332" r:id="rId39"/>
    <p:sldId id="324" r:id="rId40"/>
    <p:sldId id="329" r:id="rId41"/>
    <p:sldId id="342" r:id="rId42"/>
    <p:sldId id="325" r:id="rId43"/>
    <p:sldId id="326" r:id="rId44"/>
    <p:sldId id="335" r:id="rId45"/>
    <p:sldId id="334" r:id="rId46"/>
    <p:sldId id="302" r:id="rId47"/>
    <p:sldId id="336" r:id="rId48"/>
    <p:sldId id="339" r:id="rId49"/>
    <p:sldId id="337" r:id="rId50"/>
    <p:sldId id="338" r:id="rId51"/>
    <p:sldId id="304" r:id="rId52"/>
    <p:sldId id="340" r:id="rId53"/>
    <p:sldId id="354" r:id="rId54"/>
    <p:sldId id="305" r:id="rId55"/>
    <p:sldId id="343" r:id="rId56"/>
    <p:sldId id="355" r:id="rId57"/>
    <p:sldId id="306" r:id="rId58"/>
    <p:sldId id="341" r:id="rId59"/>
    <p:sldId id="307" r:id="rId60"/>
    <p:sldId id="344" r:id="rId61"/>
    <p:sldId id="308" r:id="rId62"/>
    <p:sldId id="351" r:id="rId63"/>
    <p:sldId id="352" r:id="rId64"/>
    <p:sldId id="353" r:id="rId65"/>
    <p:sldId id="309" r:id="rId66"/>
    <p:sldId id="345" r:id="rId67"/>
    <p:sldId id="347" r:id="rId68"/>
    <p:sldId id="346" r:id="rId69"/>
    <p:sldId id="310" r:id="rId70"/>
    <p:sldId id="348" r:id="rId71"/>
    <p:sldId id="349" r:id="rId72"/>
    <p:sldId id="328" r:id="rId73"/>
    <p:sldId id="350" r:id="rId74"/>
    <p:sldId id="262" r:id="rId7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9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94C21-DBF3-43F6-BF63-E5F10D253403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04836-2D4E-4D50-80FD-68425C6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83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04836-2D4E-4D50-80FD-68425C6524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34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04836-2D4E-4D50-80FD-68425C6524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85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04836-2D4E-4D50-80FD-68425C6524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27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3470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8065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250" y="3324225"/>
            <a:ext cx="6807200" cy="31480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0159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6028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052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4763"/>
            <a:ext cx="3761184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380069"/>
            <a:ext cx="6430967" cy="261619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3996267"/>
            <a:ext cx="5240734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FDDEB-0E1F-4DB8-96A1-95DAB8E6CAEC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5883276"/>
            <a:ext cx="3243033" cy="365125"/>
          </a:xfrm>
        </p:spPr>
        <p:txBody>
          <a:bodyPr/>
          <a:lstStyle/>
          <a:p>
            <a:r>
              <a:rPr lang="pl-PL" dirty="0" smtClean="0"/>
              <a:t>By Achint Chaudhary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4732865"/>
            <a:ext cx="7514033" cy="566738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932112"/>
            <a:ext cx="6169458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5299603"/>
            <a:ext cx="7514033" cy="493712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78D-F92F-469E-95C8-BAE29D48B0F3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By Achint Chaudhary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685800"/>
            <a:ext cx="7514033" cy="3048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5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F9CD-077E-47A6-A7DF-D8CBEAFAB33F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By Achint Chaudhary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685801"/>
            <a:ext cx="6742509" cy="27431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3428999"/>
            <a:ext cx="6399611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7A35-290C-4487-809C-E21E7A001672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By Achint Chaudhary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3308581"/>
            <a:ext cx="7514032" cy="14688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777381"/>
            <a:ext cx="7514033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CFF1-D34B-43D8-AFC3-1FB3CF0B7F22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By Achint Chaudhary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685801"/>
            <a:ext cx="6742509" cy="27431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3886200"/>
            <a:ext cx="7514033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775200"/>
            <a:ext cx="7514033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B2F1-30EA-4543-84D9-FFD3AC681042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By Achint Chaudhary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685801"/>
            <a:ext cx="7514034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3505200"/>
            <a:ext cx="7514035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5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15CB-9B0E-43DA-A7B2-8A2F3BD049FE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By Achint Chaudhary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D2CB-DCED-49ED-B082-C425F52A7EC9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By Achint Chaudhary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685800"/>
            <a:ext cx="1327777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685800"/>
            <a:ext cx="6014807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C2A1-4B29-45DC-9C01-01DDA41AC3A7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By Achint Chaudhary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87DC-8EF1-4802-880B-CB22AD212E07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By Achint Chaudhary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5867132"/>
            <a:ext cx="413375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666999"/>
            <a:ext cx="6698060" cy="2110382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4777381"/>
            <a:ext cx="669806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5868-4851-44C2-85A0-6BB0F7AF34BA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By Achint Chaudhary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667000"/>
            <a:ext cx="3671291" cy="312420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667000"/>
            <a:ext cx="3671292" cy="312420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E671-F550-4C98-AA51-9CB80AD7929C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By Achint Chaudhary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2658533"/>
            <a:ext cx="3455391" cy="576262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3335337"/>
            <a:ext cx="3671292" cy="2455862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667000"/>
            <a:ext cx="3466903" cy="576262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3335337"/>
            <a:ext cx="3671292" cy="2455862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6866-E87C-403A-8FE3-767AB54D665B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By Achint Chaudhary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BF55-BEE3-4342-91E1-7630821B8A67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By Achint Chaudhary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50D69-F70C-43E0-8695-BAA81ABC5F66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By Achint Chaudhary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600200"/>
            <a:ext cx="2661841" cy="13716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685800"/>
            <a:ext cx="4680743" cy="510540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971800"/>
            <a:ext cx="266184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539E-1E72-4AEF-8802-BAD82C26DE01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By Achint Chaudhary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752599"/>
            <a:ext cx="4069619" cy="13716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914400"/>
            <a:ext cx="246073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3124199"/>
            <a:ext cx="406961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D57D-5CA5-4DF1-B2CB-72B1291BA928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By Achint Chaudhary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1"/>
            <a:ext cx="1827610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667000"/>
            <a:ext cx="7514035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5883276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99A9F0-6766-41EA-A32F-A9E47DC38A96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5883276"/>
            <a:ext cx="5313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pl-PL" dirty="0" smtClean="0"/>
              <a:t>By Achint Chaudhary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5883276"/>
            <a:ext cx="413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dt="0"/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istory_of_Python#cite_note-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istory_of_Python#cite_note-8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gif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4504" y="2379829"/>
            <a:ext cx="6969980" cy="784352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Calibri" panose="020F0502020204030204" pitchFamily="34" charset="0"/>
              </a:rPr>
              <a:t>Python3 Programming Language</a:t>
            </a:r>
            <a:endParaRPr lang="en-US" sz="3600" dirty="0">
              <a:solidFill>
                <a:srgbClr val="CC9A1A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000" y="4031220"/>
            <a:ext cx="5240734" cy="1041401"/>
          </a:xfrm>
        </p:spPr>
        <p:txBody>
          <a:bodyPr/>
          <a:lstStyle/>
          <a:p>
            <a:r>
              <a:rPr lang="en-US" sz="225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Achint Chaudhary</a:t>
            </a:r>
          </a:p>
          <a:p>
            <a:endParaRPr lang="en-US" sz="1500" dirty="0">
              <a:latin typeface="Calibri" panose="020F0502020204030204" pitchFamily="34" charset="0"/>
            </a:endParaRPr>
          </a:p>
        </p:txBody>
      </p:sp>
      <p:pic>
        <p:nvPicPr>
          <p:cNvPr id="5" name="Picture 4" descr="Python-logo-notext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419" y="258026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0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3234" y="106879"/>
            <a:ext cx="7514035" cy="653142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What not to use Python </a:t>
            </a:r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(and kin) for</a:t>
            </a:r>
            <a:endParaRPr lang="en-US" sz="26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457618" y="1104406"/>
            <a:ext cx="7514035" cy="3124201"/>
          </a:xfrm>
        </p:spPr>
        <p:txBody>
          <a:bodyPr>
            <a:normAutofit/>
          </a:bodyPr>
          <a:lstStyle/>
          <a:p>
            <a:r>
              <a:rPr lang="en-US" sz="2600" b="1" dirty="0"/>
              <a:t>most scripting languages share these</a:t>
            </a:r>
          </a:p>
          <a:p>
            <a:r>
              <a:rPr lang="en-US" sz="2600" b="1" dirty="0"/>
              <a:t>not as efficient as C</a:t>
            </a:r>
          </a:p>
          <a:p>
            <a:pPr lvl="1"/>
            <a:r>
              <a:rPr lang="en-US" sz="2600" b="1" dirty="0"/>
              <a:t>but sometimes better built-in algorithms (e.g., hashing and sorting)</a:t>
            </a:r>
          </a:p>
          <a:p>
            <a:r>
              <a:rPr lang="en-US" sz="2600" b="1" dirty="0"/>
              <a:t>delayed error notification</a:t>
            </a:r>
          </a:p>
          <a:p>
            <a:r>
              <a:rPr lang="en-US" sz="2600" b="1" dirty="0"/>
              <a:t>lack of profiling tools</a:t>
            </a:r>
          </a:p>
          <a:p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67001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7122" y="229382"/>
            <a:ext cx="6976871" cy="77052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What is Python?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377122" y="916387"/>
            <a:ext cx="7136427" cy="366305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Calibri"/>
                <a:cs typeface="Calibri"/>
              </a:rPr>
              <a:t>Python is a </a:t>
            </a:r>
            <a:r>
              <a:rPr lang="en-US" sz="2400" b="1" dirty="0" smtClean="0">
                <a:latin typeface="Calibri"/>
                <a:cs typeface="Calibri"/>
              </a:rPr>
              <a:t>high</a:t>
            </a:r>
            <a:r>
              <a:rPr lang="en-US" sz="2400" b="1" dirty="0">
                <a:latin typeface="Calibri"/>
                <a:cs typeface="Calibri"/>
              </a:rPr>
              <a:t>-level programming </a:t>
            </a:r>
            <a:r>
              <a:rPr lang="en-US" sz="2400" b="1" dirty="0" smtClean="0">
                <a:latin typeface="Calibri"/>
                <a:cs typeface="Calibri"/>
              </a:rPr>
              <a:t>language</a:t>
            </a:r>
            <a:r>
              <a:rPr lang="en-US" sz="2400" b="1" dirty="0">
                <a:latin typeface="Calibri"/>
                <a:cs typeface="Calibri"/>
              </a:rPr>
              <a:t> </a:t>
            </a:r>
            <a:r>
              <a:rPr lang="en-US" sz="2400" b="1" dirty="0" smtClean="0">
                <a:latin typeface="Calibri"/>
                <a:cs typeface="Calibri"/>
              </a:rPr>
              <a:t>which is:</a:t>
            </a:r>
          </a:p>
          <a:p>
            <a:pPr lvl="0" algn="just">
              <a:buFont typeface="Wingdings" charset="2"/>
              <a:buChar char="§"/>
            </a:pPr>
            <a:r>
              <a:rPr lang="en-US" sz="2000" b="1" dirty="0">
                <a:solidFill>
                  <a:srgbClr val="CC9A1A"/>
                </a:solidFill>
                <a:latin typeface="Calibri"/>
                <a:cs typeface="Calibri"/>
              </a:rPr>
              <a:t>Interpreted:</a:t>
            </a:r>
            <a:r>
              <a:rPr lang="en-US" sz="2000" b="1" dirty="0">
                <a:latin typeface="Calibri"/>
                <a:cs typeface="Calibri"/>
              </a:rPr>
              <a:t> Python is processed at runtime by the interpreter. </a:t>
            </a:r>
          </a:p>
          <a:p>
            <a:pPr lvl="0" algn="just">
              <a:buFont typeface="Wingdings" charset="2"/>
              <a:buChar char="§"/>
            </a:pPr>
            <a:r>
              <a:rPr lang="en-US" sz="2000" b="1" dirty="0">
                <a:solidFill>
                  <a:srgbClr val="CC9A1A"/>
                </a:solidFill>
                <a:latin typeface="Calibri"/>
                <a:cs typeface="Calibri"/>
              </a:rPr>
              <a:t>Interactive:</a:t>
            </a:r>
            <a:r>
              <a:rPr lang="en-US" sz="2000" b="1" dirty="0">
                <a:latin typeface="Calibri"/>
                <a:cs typeface="Calibri"/>
              </a:rPr>
              <a:t> You can use a Python prompt and interact with the interpreter directly to write your programs.</a:t>
            </a:r>
          </a:p>
          <a:p>
            <a:pPr lvl="0" algn="just">
              <a:buFont typeface="Wingdings" charset="2"/>
              <a:buChar char="§"/>
            </a:pPr>
            <a:r>
              <a:rPr lang="en-US" sz="2000" b="1" dirty="0">
                <a:solidFill>
                  <a:srgbClr val="CC9A1A"/>
                </a:solidFill>
                <a:latin typeface="Calibri"/>
                <a:cs typeface="Calibri"/>
              </a:rPr>
              <a:t>Object-Oriented:</a:t>
            </a:r>
            <a:r>
              <a:rPr lang="en-US" sz="2000" b="1" dirty="0">
                <a:latin typeface="Calibri"/>
                <a:cs typeface="Calibri"/>
              </a:rPr>
              <a:t> Python supports Object-Oriented technique of programming.</a:t>
            </a:r>
          </a:p>
          <a:p>
            <a:pPr lvl="0" algn="just">
              <a:buFont typeface="Wingdings" charset="2"/>
              <a:buChar char="§"/>
            </a:pPr>
            <a:r>
              <a:rPr lang="en-US" sz="2000" b="1" dirty="0">
                <a:solidFill>
                  <a:srgbClr val="CC9A1A"/>
                </a:solidFill>
                <a:latin typeface="Calibri"/>
                <a:cs typeface="Calibri"/>
              </a:rPr>
              <a:t>Beginner’s Language:</a:t>
            </a:r>
            <a:r>
              <a:rPr lang="en-US" sz="2000" b="1" dirty="0">
                <a:latin typeface="Calibri"/>
                <a:cs typeface="Calibri"/>
              </a:rPr>
              <a:t> Python is a great language for the beginner-level programmers and supports the development of a wide range of applications.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30868" y="5726907"/>
            <a:ext cx="5313133" cy="273844"/>
          </a:xfrm>
        </p:spPr>
        <p:txBody>
          <a:bodyPr/>
          <a:lstStyle/>
          <a:p>
            <a:pPr algn="r"/>
            <a:r>
              <a:rPr lang="pl-PL" sz="900" b="1" dirty="0"/>
              <a:t>By Achint Chaudhary </a:t>
            </a:r>
            <a:endParaRPr lang="en-US" sz="9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99893" y="904551"/>
            <a:ext cx="7277741" cy="0"/>
          </a:xfrm>
          <a:prstGeom prst="line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54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565" y="180357"/>
            <a:ext cx="6976871" cy="77052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History of Python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217564" y="1284310"/>
            <a:ext cx="7277741" cy="4054702"/>
          </a:xfrm>
        </p:spPr>
        <p:txBody>
          <a:bodyPr>
            <a:noAutofit/>
          </a:bodyPr>
          <a:lstStyle/>
          <a:p>
            <a:pPr lvl="0" algn="just">
              <a:buFont typeface="Wingdings" charset="2"/>
              <a:buChar char="§"/>
            </a:pPr>
            <a:r>
              <a:rPr lang="en-US" sz="2000" b="1" dirty="0">
                <a:latin typeface="Calibri"/>
                <a:cs typeface="Calibri"/>
              </a:rPr>
              <a:t>Python was conceptualized by </a:t>
            </a:r>
            <a:r>
              <a:rPr lang="en-US" sz="2000" b="1" dirty="0">
                <a:solidFill>
                  <a:srgbClr val="CC9A1A"/>
                </a:solidFill>
                <a:latin typeface="Calibri"/>
                <a:cs typeface="Calibri"/>
              </a:rPr>
              <a:t>Guido Van Rossum </a:t>
            </a:r>
            <a:r>
              <a:rPr lang="en-US" sz="2000" b="1" dirty="0">
                <a:latin typeface="Calibri"/>
                <a:cs typeface="Calibri"/>
              </a:rPr>
              <a:t>in the late 1980s.</a:t>
            </a:r>
          </a:p>
          <a:p>
            <a:pPr lvl="0" algn="just">
              <a:buFont typeface="Wingdings" charset="2"/>
              <a:buChar char="§"/>
            </a:pPr>
            <a:r>
              <a:rPr lang="en-US" sz="2000" b="1" dirty="0">
                <a:latin typeface="Calibri"/>
                <a:cs typeface="Calibri"/>
              </a:rPr>
              <a:t>Rossum published the first version of Python code (0.9.0) in February 1991 at the CWI (Centrum Wiskunde &amp; Informatica) in the Netherlands , Amsterdam.</a:t>
            </a:r>
          </a:p>
          <a:p>
            <a:pPr lvl="0" algn="just">
              <a:buFont typeface="Wingdings" charset="2"/>
              <a:buChar char="§"/>
            </a:pPr>
            <a:r>
              <a:rPr lang="en-US" sz="2000" b="1" dirty="0">
                <a:latin typeface="Calibri"/>
                <a:cs typeface="Calibri"/>
              </a:rPr>
              <a:t>Python is derived from ABC programming language, which is a general-purpose programming language that had been developed at the CWI.</a:t>
            </a:r>
          </a:p>
          <a:p>
            <a:pPr lvl="0" algn="just">
              <a:buFont typeface="Wingdings" charset="2"/>
              <a:buChar char="§"/>
            </a:pPr>
            <a:r>
              <a:rPr lang="en-US" sz="2000" b="1" dirty="0">
                <a:latin typeface="Calibri"/>
                <a:cs typeface="Calibri"/>
              </a:rPr>
              <a:t>Rossum chose the name "</a:t>
            </a:r>
            <a:r>
              <a:rPr lang="en-US" sz="2000" b="1" dirty="0">
                <a:solidFill>
                  <a:srgbClr val="CC9A1A"/>
                </a:solidFill>
                <a:latin typeface="Calibri"/>
                <a:cs typeface="Calibri"/>
              </a:rPr>
              <a:t>Python</a:t>
            </a:r>
            <a:r>
              <a:rPr lang="en-US" sz="2000" b="1" dirty="0">
                <a:latin typeface="Calibri"/>
                <a:cs typeface="Calibri"/>
              </a:rPr>
              <a:t>", since he was a big fan of Monty Python's Flying Circus.</a:t>
            </a:r>
          </a:p>
          <a:p>
            <a:pPr lvl="0" algn="just">
              <a:buFont typeface="Wingdings" charset="2"/>
              <a:buChar char="§"/>
            </a:pPr>
            <a:r>
              <a:rPr lang="en-US" sz="2000" b="1" dirty="0">
                <a:latin typeface="Calibri"/>
                <a:cs typeface="Calibri"/>
              </a:rPr>
              <a:t>Python is now maintained by a core development team at the institute, although Rossum still holds a vital role in directing its progress.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30868" y="5726907"/>
            <a:ext cx="5313133" cy="273844"/>
          </a:xfrm>
        </p:spPr>
        <p:txBody>
          <a:bodyPr/>
          <a:lstStyle/>
          <a:p>
            <a:pPr algn="r"/>
            <a:r>
              <a:rPr lang="pl-PL" sz="900" b="1" dirty="0"/>
              <a:t>By Achint Chaudhary </a:t>
            </a:r>
            <a:endParaRPr lang="en-US" sz="9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17564" y="743782"/>
            <a:ext cx="7277741" cy="0"/>
          </a:xfrm>
          <a:prstGeom prst="line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82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3234" y="457200"/>
            <a:ext cx="7514035" cy="47427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Python’s Benevolent Dictator For Life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436915" y="960788"/>
            <a:ext cx="4904508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anose="05050102010706020507" pitchFamily="18" charset="2"/>
              <a:buChar char="·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0" dirty="0">
                <a:latin typeface="Times New Roman" panose="02020603050405020304" pitchFamily="18" charset="0"/>
              </a:rPr>
              <a:t>“Python is an experiment in how  much freedom </a:t>
            </a:r>
            <a:r>
              <a:rPr lang="en-US" sz="2800" b="0" dirty="0" smtClean="0">
                <a:latin typeface="Times New Roman" panose="02020603050405020304" pitchFamily="18" charset="0"/>
              </a:rPr>
              <a:t>programmers </a:t>
            </a:r>
            <a:r>
              <a:rPr lang="en-US" sz="2800" b="0" dirty="0">
                <a:latin typeface="Times New Roman" panose="02020603050405020304" pitchFamily="18" charset="0"/>
              </a:rPr>
              <a:t>need.  Too much freedom and nobody can read another's code; too little and expressive-ness is endangered</a:t>
            </a:r>
            <a:r>
              <a:rPr lang="en-US" sz="2800" b="0" dirty="0" smtClean="0">
                <a:latin typeface="Times New Roman" panose="02020603050405020304" pitchFamily="18" charset="0"/>
              </a:rPr>
              <a:t>.”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sz="2800" b="0" dirty="0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0" dirty="0">
                <a:latin typeface="Times New Roman" panose="02020603050405020304" pitchFamily="18" charset="0"/>
              </a:rPr>
              <a:t>      - Guido van </a:t>
            </a:r>
            <a:r>
              <a:rPr lang="en-US" sz="2800" b="0" dirty="0" err="1">
                <a:latin typeface="Times New Roman" panose="02020603050405020304" pitchFamily="18" charset="0"/>
              </a:rPr>
              <a:t>Rossum</a:t>
            </a:r>
            <a:r>
              <a:rPr lang="en-US" sz="2800" b="0" dirty="0"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2253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826" y="1097952"/>
            <a:ext cx="2398909" cy="359836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67844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927" y="180358"/>
            <a:ext cx="6976871" cy="77052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Python Versions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205824" y="1247763"/>
            <a:ext cx="7128638" cy="386971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cs typeface="Calibri"/>
              </a:rPr>
              <a:t>Release dates for the major and minor versions:</a:t>
            </a:r>
            <a:endParaRPr lang="en-US" sz="2400" u="sng" baseline="30000" dirty="0">
              <a:latin typeface="Calibri"/>
              <a:cs typeface="Calibri"/>
              <a:hlinkClick r:id="rId2"/>
            </a:endParaRPr>
          </a:p>
          <a:p>
            <a:pPr>
              <a:spcBef>
                <a:spcPts val="0"/>
              </a:spcBef>
              <a:spcAft>
                <a:spcPts val="0"/>
              </a:spcAft>
              <a:buSzPct val="100000"/>
              <a:buFont typeface="Wingdings" charset="2"/>
              <a:buChar char=""/>
            </a:pPr>
            <a:r>
              <a:rPr lang="en-US" sz="2400" b="1" dirty="0">
                <a:solidFill>
                  <a:srgbClr val="CC9A1A"/>
                </a:solidFill>
                <a:latin typeface="Calibri"/>
                <a:cs typeface="Calibri"/>
              </a:rPr>
              <a:t>Python 1.0 </a:t>
            </a:r>
            <a:r>
              <a:rPr lang="en-US" sz="2400" dirty="0">
                <a:latin typeface="Calibri"/>
                <a:cs typeface="Calibri"/>
              </a:rPr>
              <a:t>- January </a:t>
            </a:r>
            <a:r>
              <a:rPr lang="en-US" sz="2400" b="1" dirty="0">
                <a:latin typeface="Calibri"/>
                <a:cs typeface="Calibri"/>
              </a:rPr>
              <a:t>1994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sz="2400" dirty="0">
                <a:latin typeface="Calibri"/>
                <a:cs typeface="Calibri"/>
              </a:rPr>
              <a:t>Python 1.5 - December 31, 1997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sz="2400" dirty="0">
                <a:latin typeface="Calibri"/>
                <a:cs typeface="Calibri"/>
              </a:rPr>
              <a:t>Python 1.6 - September 5, 2000</a:t>
            </a:r>
          </a:p>
          <a:p>
            <a:pPr>
              <a:spcBef>
                <a:spcPts val="0"/>
              </a:spcBef>
              <a:spcAft>
                <a:spcPts val="0"/>
              </a:spcAft>
              <a:buSzPct val="100000"/>
              <a:buFont typeface="Wingdings" charset="2"/>
              <a:buChar char=""/>
            </a:pPr>
            <a:r>
              <a:rPr lang="en-US" sz="2400" b="1" dirty="0" smtClean="0">
                <a:solidFill>
                  <a:srgbClr val="CC9A1A"/>
                </a:solidFill>
                <a:latin typeface="Calibri"/>
                <a:cs typeface="Calibri"/>
              </a:rPr>
              <a:t>Python 2.0 </a:t>
            </a:r>
            <a:r>
              <a:rPr lang="en-US" sz="2400" dirty="0" smtClean="0">
                <a:latin typeface="Calibri"/>
                <a:cs typeface="Calibri"/>
              </a:rPr>
              <a:t>- October 16, </a:t>
            </a:r>
            <a:r>
              <a:rPr lang="en-US" sz="2400" b="1" dirty="0" smtClean="0">
                <a:latin typeface="Calibri"/>
                <a:cs typeface="Calibri"/>
              </a:rPr>
              <a:t>2000</a:t>
            </a:r>
            <a:endParaRPr lang="en-US" sz="2400" b="1" dirty="0">
              <a:latin typeface="Calibri"/>
              <a:cs typeface="Calibri"/>
            </a:endParaRPr>
          </a:p>
          <a:p>
            <a:pPr lvl="2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sz="2400" dirty="0">
                <a:latin typeface="Calibri"/>
                <a:cs typeface="Calibri"/>
              </a:rPr>
              <a:t>Python 2.1 - April 17, 2001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sz="2400" dirty="0">
                <a:latin typeface="Calibri"/>
                <a:cs typeface="Calibri"/>
              </a:rPr>
              <a:t>Python 2.2 - December 21, 2001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sz="2400" dirty="0">
                <a:latin typeface="Calibri"/>
                <a:cs typeface="Calibri"/>
              </a:rPr>
              <a:t>Python 2.3 - July 29, 2003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sz="2400" dirty="0">
                <a:latin typeface="Calibri"/>
                <a:cs typeface="Calibri"/>
              </a:rPr>
              <a:t>Python 2.4 - November 30, 2004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sz="2400" dirty="0">
                <a:latin typeface="Calibri"/>
                <a:cs typeface="Calibri"/>
              </a:rPr>
              <a:t>Python 2.5 - September 19, 2006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sz="2400" dirty="0">
                <a:latin typeface="Calibri"/>
                <a:cs typeface="Calibri"/>
              </a:rPr>
              <a:t>Python 2.6 - October 1, 2008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sz="2400" dirty="0">
                <a:latin typeface="Calibri"/>
                <a:cs typeface="Calibri"/>
              </a:rPr>
              <a:t>Python 2.7 - July 3, 2010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30868" y="5726907"/>
            <a:ext cx="5313133" cy="273844"/>
          </a:xfrm>
        </p:spPr>
        <p:txBody>
          <a:bodyPr/>
          <a:lstStyle/>
          <a:p>
            <a:pPr algn="r"/>
            <a:r>
              <a:rPr lang="pl-PL" sz="900" b="1" dirty="0"/>
              <a:t>By Achint Chaudhary </a:t>
            </a:r>
            <a:endParaRPr lang="en-US" sz="9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05824" y="950880"/>
            <a:ext cx="7277741" cy="0"/>
          </a:xfrm>
          <a:prstGeom prst="line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09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044" y="206907"/>
            <a:ext cx="6976871" cy="51748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Python Versions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231967" y="963927"/>
            <a:ext cx="7008987" cy="260957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cs typeface="Calibri"/>
              </a:rPr>
              <a:t>Release dates for the major and minor versions</a:t>
            </a:r>
            <a:r>
              <a:rPr lang="en-US" sz="2400" dirty="0" smtClean="0">
                <a:latin typeface="Calibri"/>
                <a:cs typeface="Calibri"/>
              </a:rPr>
              <a:t>:</a:t>
            </a:r>
            <a:endParaRPr lang="en-US" sz="2400" u="sng" baseline="30000" dirty="0">
              <a:latin typeface="Calibri"/>
              <a:cs typeface="Calibri"/>
              <a:hlinkClick r:id="rId2"/>
            </a:endParaRPr>
          </a:p>
          <a:p>
            <a:pPr>
              <a:spcBef>
                <a:spcPts val="0"/>
              </a:spcBef>
              <a:spcAft>
                <a:spcPts val="0"/>
              </a:spcAft>
              <a:buSzPct val="100000"/>
              <a:buFont typeface="Wingdings" charset="2"/>
              <a:buChar char=""/>
            </a:pPr>
            <a:r>
              <a:rPr lang="en-US" sz="2400" b="1" dirty="0">
                <a:solidFill>
                  <a:srgbClr val="CC9A1A"/>
                </a:solidFill>
                <a:latin typeface="Calibri"/>
                <a:cs typeface="Calibri"/>
              </a:rPr>
              <a:t>Python 3.0</a:t>
            </a:r>
            <a:r>
              <a:rPr lang="en-US" sz="2400" b="1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- December 3, </a:t>
            </a:r>
            <a:r>
              <a:rPr lang="en-US" sz="2400" b="1" dirty="0">
                <a:latin typeface="Calibri"/>
                <a:cs typeface="Calibri"/>
              </a:rPr>
              <a:t>2008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fr-FR" sz="2400" dirty="0">
                <a:latin typeface="Calibri"/>
                <a:cs typeface="Calibri"/>
              </a:rPr>
              <a:t>Python 3.1 - June 27, 2009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sz="2400" dirty="0">
                <a:latin typeface="Calibri"/>
                <a:cs typeface="Calibri"/>
              </a:rPr>
              <a:t>Python 3.2 - February 20, 2011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sz="2400" dirty="0">
                <a:latin typeface="Calibri"/>
                <a:cs typeface="Calibri"/>
              </a:rPr>
              <a:t>Python 3.3 - September 29, 2012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sz="2400" dirty="0">
                <a:latin typeface="Calibri"/>
                <a:cs typeface="Calibri"/>
              </a:rPr>
              <a:t>Python 3.4 - March 16, 2014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sz="2400" dirty="0">
                <a:latin typeface="Calibri"/>
                <a:cs typeface="Calibri"/>
              </a:rPr>
              <a:t>Python 3.5 - September 13, </a:t>
            </a:r>
            <a:r>
              <a:rPr lang="en-US" sz="2400" dirty="0" smtClean="0">
                <a:latin typeface="Calibri"/>
                <a:cs typeface="Calibri"/>
              </a:rPr>
              <a:t>2015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30868" y="5726907"/>
            <a:ext cx="5313133" cy="273844"/>
          </a:xfrm>
        </p:spPr>
        <p:txBody>
          <a:bodyPr/>
          <a:lstStyle/>
          <a:p>
            <a:pPr algn="r"/>
            <a:r>
              <a:rPr lang="pl-PL" sz="900" b="1" dirty="0"/>
              <a:t>By Achint Chaudhary </a:t>
            </a:r>
            <a:endParaRPr lang="en-US" sz="9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31967" y="773922"/>
            <a:ext cx="7277741" cy="0"/>
          </a:xfrm>
          <a:prstGeom prst="line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97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550" y="169521"/>
            <a:ext cx="6976871" cy="424245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Key Changes in Python 3.0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4990" y="2112026"/>
            <a:ext cx="4286134" cy="3095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>
                <a:latin typeface="Calibri"/>
                <a:cs typeface="Calibri"/>
              </a:rPr>
              <a:t>												</a:t>
            </a:r>
          </a:p>
          <a:p>
            <a:endParaRPr lang="en-US" sz="165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15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15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15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1500" dirty="0">
              <a:latin typeface="Calibri"/>
              <a:cs typeface="Calibri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30868" y="5726907"/>
            <a:ext cx="5313133" cy="273844"/>
          </a:xfrm>
        </p:spPr>
        <p:txBody>
          <a:bodyPr/>
          <a:lstStyle/>
          <a:p>
            <a:pPr algn="r"/>
            <a:r>
              <a:rPr lang="pl-PL" sz="900" b="1" dirty="0"/>
              <a:t>By Achint Chaudhary </a:t>
            </a:r>
            <a:endParaRPr lang="en-US" sz="9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314990" y="750170"/>
            <a:ext cx="7277741" cy="0"/>
          </a:xfrm>
          <a:prstGeom prst="line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261" y="1907704"/>
            <a:ext cx="2678723" cy="412712"/>
          </a:xfrm>
          <a:prstGeom prst="rect">
            <a:avLst/>
          </a:prstGeom>
          <a:ln w="9525" cap="sq" cmpd="sng">
            <a:solidFill>
              <a:srgbClr val="FFFF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697" y="1907704"/>
            <a:ext cx="2536501" cy="408132"/>
          </a:xfrm>
          <a:prstGeom prst="rect">
            <a:avLst/>
          </a:prstGeom>
          <a:ln w="9525" cap="sq" cmpd="sng">
            <a:solidFill>
              <a:srgbClr val="FFFF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1275335" y="1112872"/>
            <a:ext cx="70553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just">
              <a:buClr>
                <a:schemeClr val="accent1">
                  <a:lumMod val="75000"/>
                </a:schemeClr>
              </a:buClr>
              <a:buSzPct val="100000"/>
              <a:buFont typeface="Wingdings" charset="2"/>
              <a:buChar char=""/>
            </a:pPr>
            <a:r>
              <a:rPr lang="en-US" sz="2000" b="1" dirty="0">
                <a:latin typeface="Calibri"/>
                <a:cs typeface="Calibri"/>
              </a:rPr>
              <a:t>Python 2's print statement has been replaced by the print() function.</a:t>
            </a:r>
          </a:p>
          <a:p>
            <a:pPr algn="just">
              <a:buClr>
                <a:schemeClr val="accent1">
                  <a:lumMod val="75000"/>
                </a:schemeClr>
              </a:buClr>
              <a:buSzPct val="100000"/>
            </a:pPr>
            <a:endParaRPr lang="en-US" sz="2000" b="1" dirty="0">
              <a:latin typeface="Calibri"/>
              <a:cs typeface="Calibri"/>
            </a:endParaRPr>
          </a:p>
          <a:p>
            <a:pPr algn="just">
              <a:buClr>
                <a:schemeClr val="accent1">
                  <a:lumMod val="75000"/>
                </a:schemeClr>
              </a:buClr>
              <a:buSzPct val="100000"/>
            </a:pPr>
            <a:endParaRPr lang="en-US" sz="2000" b="1" dirty="0">
              <a:latin typeface="Calibri"/>
              <a:cs typeface="Calibri"/>
            </a:endParaRPr>
          </a:p>
          <a:p>
            <a:pPr marL="257175" indent="-257175" algn="just">
              <a:buClr>
                <a:schemeClr val="accent1">
                  <a:lumMod val="75000"/>
                </a:schemeClr>
              </a:buClr>
              <a:buSzPct val="100000"/>
              <a:buFont typeface="Wingdings" charset="2"/>
              <a:buChar char=""/>
            </a:pPr>
            <a:r>
              <a:rPr lang="en-US" sz="2000" b="1" dirty="0">
                <a:latin typeface="Calibri"/>
                <a:cs typeface="Calibri"/>
              </a:rPr>
              <a:t>There is only one integer type left, int.</a:t>
            </a:r>
          </a:p>
          <a:p>
            <a:pPr marL="257175" indent="-257175" algn="just">
              <a:buClr>
                <a:schemeClr val="accent1">
                  <a:lumMod val="75000"/>
                </a:schemeClr>
              </a:buClr>
              <a:buSzPct val="100000"/>
              <a:buFont typeface="Wingdings" charset="2"/>
              <a:buChar char=""/>
            </a:pPr>
            <a:r>
              <a:rPr lang="en-US" sz="2000" b="1" dirty="0">
                <a:latin typeface="Calibri"/>
                <a:cs typeface="Calibri"/>
              </a:rPr>
              <a:t>Some methods such as map() and filter( ) return iterator objects in Python 3 instead of lists in Python 2. </a:t>
            </a:r>
          </a:p>
          <a:p>
            <a:pPr marL="257175" indent="-257175" algn="just">
              <a:buClr>
                <a:schemeClr val="accent1">
                  <a:lumMod val="75000"/>
                </a:schemeClr>
              </a:buClr>
              <a:buSzPct val="100000"/>
              <a:buFont typeface="Wingdings" charset="2"/>
              <a:buChar char=""/>
            </a:pPr>
            <a:r>
              <a:rPr lang="en-US" sz="2000" b="1" dirty="0">
                <a:latin typeface="Calibri"/>
                <a:cs typeface="Calibri"/>
              </a:rPr>
              <a:t>In Python 3, a TypeError is raised as warning if we try to compare unorderable types.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e.g.</a:t>
            </a:r>
            <a:r>
              <a:rPr lang="en-US" sz="2000" b="1" dirty="0">
                <a:latin typeface="Calibri"/>
                <a:cs typeface="Calibri"/>
              </a:rPr>
              <a:t> </a:t>
            </a:r>
            <a:r>
              <a:rPr lang="fr-FR" sz="2000" b="1" dirty="0">
                <a:latin typeface="Calibri"/>
                <a:cs typeface="Calibri"/>
              </a:rPr>
              <a:t>1 &lt;  ’ ',  0 &gt; None are </a:t>
            </a:r>
            <a:r>
              <a:rPr lang="en-US" sz="2000" b="1" i="1" dirty="0">
                <a:latin typeface="Calibri"/>
                <a:cs typeface="Calibri"/>
              </a:rPr>
              <a:t>no</a:t>
            </a:r>
            <a:r>
              <a:rPr lang="en-US" sz="2000" b="1" dirty="0">
                <a:latin typeface="Calibri"/>
                <a:cs typeface="Calibri"/>
              </a:rPr>
              <a:t> longer valid</a:t>
            </a:r>
          </a:p>
          <a:p>
            <a:pPr marL="257175" indent="-257175" algn="just">
              <a:buClr>
                <a:schemeClr val="accent1">
                  <a:lumMod val="75000"/>
                </a:schemeClr>
              </a:buClr>
              <a:buSzPct val="100000"/>
              <a:buFont typeface="Wingdings" charset="2"/>
              <a:buChar char=""/>
            </a:pPr>
            <a:r>
              <a:rPr lang="en-US" sz="2000" b="1" dirty="0">
                <a:latin typeface="Calibri"/>
                <a:cs typeface="Calibri"/>
              </a:rPr>
              <a:t>Python 3 provides Unicode (utf-8) strings while Python 2 has ASCII str( ) types and separate unicode( ).</a:t>
            </a:r>
          </a:p>
          <a:p>
            <a:pPr marL="257175" indent="-257175" algn="just">
              <a:buClr>
                <a:schemeClr val="accent1">
                  <a:lumMod val="75000"/>
                </a:schemeClr>
              </a:buClr>
              <a:buSzPct val="100000"/>
              <a:buFont typeface="Wingdings" charset="2"/>
              <a:buChar char=""/>
            </a:pPr>
            <a:r>
              <a:rPr lang="en-US" sz="2000" b="1" dirty="0">
                <a:latin typeface="Calibri"/>
                <a:cs typeface="Calibri"/>
              </a:rPr>
              <a:t>A new built-in string formatting method format()</a:t>
            </a:r>
            <a:r>
              <a:rPr lang="en-US" sz="2000" b="1" dirty="0">
                <a:solidFill>
                  <a:srgbClr val="CC9A1A"/>
                </a:solidFill>
                <a:latin typeface="Calibri"/>
                <a:cs typeface="Calibri"/>
              </a:rPr>
              <a:t> </a:t>
            </a:r>
            <a:r>
              <a:rPr lang="en-US" sz="2000" b="1" dirty="0">
                <a:latin typeface="Calibri"/>
                <a:cs typeface="Calibri"/>
              </a:rPr>
              <a:t>replaces the 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%</a:t>
            </a:r>
            <a:r>
              <a:rPr lang="en-US" sz="2000" b="1" dirty="0">
                <a:latin typeface="Calibri"/>
                <a:cs typeface="Calibri"/>
              </a:rPr>
              <a:t> string formatting operator.</a:t>
            </a:r>
          </a:p>
        </p:txBody>
      </p:sp>
    </p:spTree>
    <p:extLst>
      <p:ext uri="{BB962C8B-B14F-4D97-AF65-F5344CB8AC3E}">
        <p14:creationId xmlns:p14="http://schemas.microsoft.com/office/powerpoint/2010/main" val="366244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526" y="139217"/>
            <a:ext cx="6976871" cy="77052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Key Changes in Python 3.0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045" y="2315835"/>
            <a:ext cx="4286134" cy="3095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>
                <a:latin typeface="Calibri"/>
                <a:cs typeface="Calibri"/>
              </a:rPr>
              <a:t>												</a:t>
            </a:r>
          </a:p>
          <a:p>
            <a:endParaRPr lang="en-US" sz="165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15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15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15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1500" dirty="0">
              <a:latin typeface="Calibri"/>
              <a:cs typeface="Calibri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30868" y="5726907"/>
            <a:ext cx="5313133" cy="273844"/>
          </a:xfrm>
        </p:spPr>
        <p:txBody>
          <a:bodyPr/>
          <a:lstStyle/>
          <a:p>
            <a:pPr algn="r"/>
            <a:r>
              <a:rPr lang="pl-PL" sz="900" b="1" dirty="0"/>
              <a:t>By Achint Chaudhary </a:t>
            </a:r>
            <a:endParaRPr lang="en-US" sz="9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93297" y="909739"/>
            <a:ext cx="7277741" cy="0"/>
          </a:xfrm>
          <a:prstGeom prst="line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60" y="2227883"/>
            <a:ext cx="3283245" cy="375228"/>
          </a:xfrm>
          <a:prstGeom prst="rect">
            <a:avLst/>
          </a:prstGeom>
          <a:ln w="9525" cap="sq" cmpd="sng">
            <a:solidFill>
              <a:srgbClr val="FFFF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800" y="2227883"/>
            <a:ext cx="3289861" cy="389794"/>
          </a:xfrm>
          <a:prstGeom prst="rect">
            <a:avLst/>
          </a:prstGeom>
          <a:ln w="9525" cap="sq" cmpd="sng">
            <a:solidFill>
              <a:srgbClr val="FFFF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 descr="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28" y="3623935"/>
            <a:ext cx="2621968" cy="838428"/>
          </a:xfrm>
          <a:prstGeom prst="rect">
            <a:avLst/>
          </a:prstGeom>
          <a:ln w="9525" cap="sq" cmpd="sng">
            <a:solidFill>
              <a:srgbClr val="FFFF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 descr="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800" y="3734606"/>
            <a:ext cx="2591456" cy="848547"/>
          </a:xfrm>
          <a:prstGeom prst="rect">
            <a:avLst/>
          </a:prstGeom>
          <a:ln w="9525" cap="sq" cmpd="sng">
            <a:solidFill>
              <a:srgbClr val="FFFF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995457" y="1325702"/>
            <a:ext cx="65743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just">
              <a:buClr>
                <a:schemeClr val="accent1">
                  <a:lumMod val="75000"/>
                </a:schemeClr>
              </a:buClr>
              <a:buSzPct val="100000"/>
              <a:buFont typeface="Wingdings" charset="2"/>
              <a:buChar char=""/>
            </a:pPr>
            <a:r>
              <a:rPr lang="en-US" sz="2000" b="1" dirty="0">
                <a:latin typeface="Calibri"/>
                <a:cs typeface="Calibri"/>
              </a:rPr>
              <a:t>In Python 3, we should enclose the exception argument in parentheses.</a:t>
            </a:r>
          </a:p>
          <a:p>
            <a:pPr marL="257175" indent="-257175" algn="just">
              <a:buClr>
                <a:schemeClr val="accent1">
                  <a:lumMod val="75000"/>
                </a:schemeClr>
              </a:buClr>
              <a:buSzPct val="100000"/>
              <a:buFont typeface="Wingdings" charset="2"/>
              <a:buChar char=""/>
            </a:pPr>
            <a:endParaRPr lang="en-US" sz="2000" b="1" dirty="0">
              <a:latin typeface="Calibri"/>
              <a:cs typeface="Calibri"/>
            </a:endParaRPr>
          </a:p>
          <a:p>
            <a:pPr algn="just">
              <a:buClr>
                <a:schemeClr val="accent1">
                  <a:lumMod val="75000"/>
                </a:schemeClr>
              </a:buClr>
              <a:buSzPct val="100000"/>
            </a:pPr>
            <a:endParaRPr lang="en-US" sz="2000" b="1" dirty="0">
              <a:latin typeface="Calibri"/>
              <a:cs typeface="Calibri"/>
            </a:endParaRPr>
          </a:p>
          <a:p>
            <a:pPr algn="just">
              <a:buClr>
                <a:schemeClr val="accent1">
                  <a:lumMod val="75000"/>
                </a:schemeClr>
              </a:buClr>
              <a:buSzPct val="100000"/>
            </a:pPr>
            <a:endParaRPr lang="en-US" sz="2000" b="1" dirty="0">
              <a:latin typeface="Calibri"/>
              <a:cs typeface="Calibri"/>
            </a:endParaRPr>
          </a:p>
          <a:p>
            <a:pPr marL="257175" indent="-257175" algn="just">
              <a:buClr>
                <a:schemeClr val="accent1">
                  <a:lumMod val="75000"/>
                </a:schemeClr>
              </a:buClr>
              <a:buSzPct val="100000"/>
              <a:buFont typeface="Wingdings" charset="2"/>
              <a:buChar char=""/>
            </a:pPr>
            <a:r>
              <a:rPr lang="en-US" sz="2000" b="1" dirty="0">
                <a:latin typeface="Calibri"/>
                <a:cs typeface="Calibri"/>
              </a:rPr>
              <a:t>In Python 3, we have to use the </a:t>
            </a:r>
            <a:r>
              <a:rPr lang="en-US" sz="2000" b="1" dirty="0">
                <a:solidFill>
                  <a:srgbClr val="CC9A1A"/>
                </a:solidFill>
                <a:latin typeface="Calibri"/>
                <a:cs typeface="Calibri"/>
              </a:rPr>
              <a:t>as</a:t>
            </a:r>
            <a:r>
              <a:rPr lang="en-US" sz="2000" b="1" dirty="0">
                <a:latin typeface="Calibri"/>
                <a:cs typeface="Calibri"/>
              </a:rPr>
              <a:t> keyword now in the handling of exceptions.</a:t>
            </a:r>
          </a:p>
          <a:p>
            <a:pPr marL="257175" indent="-257175" algn="just">
              <a:buClr>
                <a:schemeClr val="accent1">
                  <a:lumMod val="75000"/>
                </a:schemeClr>
              </a:buClr>
              <a:buSzPct val="100000"/>
              <a:buFont typeface="Wingdings" charset="2"/>
              <a:buChar char=""/>
            </a:pPr>
            <a:endParaRPr lang="en-US" sz="2000" b="1" dirty="0">
              <a:latin typeface="Calibri"/>
              <a:cs typeface="Calibri"/>
            </a:endParaRPr>
          </a:p>
          <a:p>
            <a:pPr marL="257175" indent="-257175" algn="just">
              <a:buClr>
                <a:schemeClr val="accent1">
                  <a:lumMod val="75000"/>
                </a:schemeClr>
              </a:buClr>
              <a:buSzPct val="100000"/>
              <a:buFont typeface="Wingdings" charset="2"/>
              <a:buChar char=""/>
            </a:pPr>
            <a:endParaRPr lang="en-US" sz="2000" b="1" dirty="0">
              <a:latin typeface="Calibri"/>
              <a:cs typeface="Calibri"/>
            </a:endParaRPr>
          </a:p>
          <a:p>
            <a:pPr marL="257175" indent="-257175" algn="just">
              <a:buClr>
                <a:schemeClr val="accent1">
                  <a:lumMod val="75000"/>
                </a:schemeClr>
              </a:buClr>
              <a:buSzPct val="100000"/>
              <a:buFont typeface="Wingdings" charset="2"/>
              <a:buChar char=""/>
            </a:pPr>
            <a:endParaRPr lang="en-US" sz="2000" b="1" dirty="0">
              <a:latin typeface="Calibri"/>
              <a:cs typeface="Calibri"/>
            </a:endParaRPr>
          </a:p>
          <a:p>
            <a:pPr marL="257175" indent="-257175" algn="just">
              <a:buClr>
                <a:schemeClr val="accent1">
                  <a:lumMod val="75000"/>
                </a:schemeClr>
              </a:buClr>
              <a:buSzPct val="100000"/>
              <a:buFont typeface="Wingdings" charset="2"/>
              <a:buChar char=""/>
            </a:pPr>
            <a:endParaRPr lang="en-US" sz="2000" b="1" dirty="0">
              <a:latin typeface="Calibri"/>
              <a:cs typeface="Calibri"/>
            </a:endParaRPr>
          </a:p>
          <a:p>
            <a:pPr marL="257175" indent="-257175" algn="just">
              <a:buClr>
                <a:schemeClr val="accent1">
                  <a:lumMod val="75000"/>
                </a:schemeClr>
              </a:buClr>
              <a:buSzPct val="100000"/>
              <a:buFont typeface="Wingdings" charset="2"/>
              <a:buChar char=""/>
            </a:pPr>
            <a:r>
              <a:rPr lang="en-US" sz="2000" b="1" dirty="0">
                <a:latin typeface="Calibri"/>
                <a:cs typeface="Calibri"/>
              </a:rPr>
              <a:t>The division of two integers returns a float instead of an integer. "</a:t>
            </a:r>
            <a:r>
              <a:rPr lang="en-US" sz="2000" b="1" dirty="0">
                <a:solidFill>
                  <a:srgbClr val="CC9A1A"/>
                </a:solidFill>
                <a:latin typeface="Calibri"/>
                <a:cs typeface="Calibri"/>
              </a:rPr>
              <a:t>//</a:t>
            </a:r>
            <a:r>
              <a:rPr lang="en-US" sz="2000" b="1" dirty="0">
                <a:latin typeface="Calibri"/>
                <a:cs typeface="Calibri"/>
              </a:rPr>
              <a:t>" can be used to have the "old" behavior.</a:t>
            </a:r>
          </a:p>
          <a:p>
            <a:pPr algn="just">
              <a:buClr>
                <a:schemeClr val="accent1">
                  <a:lumMod val="75000"/>
                </a:schemeClr>
              </a:buClr>
              <a:buSzPct val="100000"/>
            </a:pPr>
            <a:endParaRPr lang="en-US" sz="20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252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283" y="0"/>
            <a:ext cx="5829300" cy="685800"/>
          </a:xfrm>
        </p:spPr>
        <p:txBody>
          <a:bodyPr/>
          <a:lstStyle/>
          <a:p>
            <a:pPr>
              <a:defRPr/>
            </a:pPr>
            <a:r>
              <a:rPr lang="en-US" sz="33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http://docs.python.org/</a:t>
            </a:r>
          </a:p>
        </p:txBody>
      </p:sp>
      <p:pic>
        <p:nvPicPr>
          <p:cNvPr id="2355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48" y="685799"/>
            <a:ext cx="7564465" cy="518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73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049" y="0"/>
            <a:ext cx="5829300" cy="6858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The Python tutorial is Great !</a:t>
            </a:r>
          </a:p>
        </p:txBody>
      </p:sp>
      <p:pic>
        <p:nvPicPr>
          <p:cNvPr id="2560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95" y="593767"/>
            <a:ext cx="8045326" cy="560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922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By Achint Chaudhary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88471" y="1223273"/>
            <a:ext cx="713113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Primary Focus</a:t>
            </a:r>
          </a:p>
          <a:p>
            <a:pPr algn="ctr"/>
            <a:r>
              <a:rPr lang="en-IN" sz="4400" dirty="0">
                <a:latin typeface="Calibri" panose="020F0502020204030204" pitchFamily="34" charset="0"/>
              </a:rPr>
              <a:t>• </a:t>
            </a:r>
            <a:r>
              <a:rPr lang="en-IN" sz="2800" dirty="0">
                <a:latin typeface="Calibri" panose="020F0502020204030204" pitchFamily="34" charset="0"/>
              </a:rPr>
              <a:t>Learn Python through practical examples</a:t>
            </a:r>
          </a:p>
          <a:p>
            <a:pPr algn="ctr"/>
            <a:r>
              <a:rPr lang="en-IN" sz="4400" dirty="0">
                <a:latin typeface="Calibri" panose="020F0502020204030204" pitchFamily="34" charset="0"/>
              </a:rPr>
              <a:t>• </a:t>
            </a:r>
            <a:r>
              <a:rPr lang="en-IN" sz="2800" dirty="0">
                <a:latin typeface="Calibri" panose="020F0502020204030204" pitchFamily="34" charset="0"/>
              </a:rPr>
              <a:t>Learn by doing!</a:t>
            </a:r>
          </a:p>
          <a:p>
            <a:pPr algn="ctr"/>
            <a:r>
              <a:rPr lang="en-IN" sz="4400" dirty="0">
                <a:latin typeface="Calibri" panose="020F0502020204030204" pitchFamily="34" charset="0"/>
              </a:rPr>
              <a:t>• </a:t>
            </a:r>
            <a:r>
              <a:rPr lang="en-IN" sz="2800" dirty="0">
                <a:latin typeface="Calibri" panose="020F0502020204030204" pitchFamily="34" charset="0"/>
              </a:rPr>
              <a:t>Provide a few fun programming challenges</a:t>
            </a:r>
          </a:p>
        </p:txBody>
      </p:sp>
    </p:spTree>
    <p:extLst>
      <p:ext uri="{BB962C8B-B14F-4D97-AF65-F5344CB8AC3E}">
        <p14:creationId xmlns:p14="http://schemas.microsoft.com/office/powerpoint/2010/main" val="282268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40179" y="748144"/>
            <a:ext cx="7772400" cy="119149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80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Running Python</a:t>
            </a:r>
          </a:p>
        </p:txBody>
      </p:sp>
      <p:pic>
        <p:nvPicPr>
          <p:cNvPr id="26627" name="Picture 5" descr="AN03634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0" y="3962400"/>
            <a:ext cx="23749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63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3234" y="127661"/>
            <a:ext cx="7514035" cy="46610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The Python Interpreter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163" y="985653"/>
            <a:ext cx="7503109" cy="5334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3200" b="0" dirty="0" smtClean="0">
                <a:ea typeface="ＭＳ Ｐゴシック" panose="020B0600070205080204" pitchFamily="34" charset="-128"/>
              </a:rPr>
              <a:t>Typical Python implementations offer</a:t>
            </a:r>
            <a:br>
              <a:rPr lang="en-US" sz="3200" b="0" dirty="0" smtClean="0">
                <a:ea typeface="ＭＳ Ｐゴシック" panose="020B0600070205080204" pitchFamily="34" charset="-128"/>
              </a:rPr>
            </a:br>
            <a:r>
              <a:rPr lang="en-US" sz="3200" b="0" dirty="0" smtClean="0">
                <a:ea typeface="ＭＳ Ｐゴシック" panose="020B0600070205080204" pitchFamily="34" charset="-128"/>
              </a:rPr>
              <a:t>both an </a:t>
            </a:r>
            <a:r>
              <a:rPr lang="en-US" sz="3200" i="1" dirty="0" smtClean="0">
                <a:ea typeface="ＭＳ Ｐゴシック" panose="020B0600070205080204" pitchFamily="34" charset="-128"/>
              </a:rPr>
              <a:t>interpreter</a:t>
            </a:r>
            <a:r>
              <a:rPr lang="en-US" sz="3200" b="0" dirty="0" smtClean="0">
                <a:ea typeface="ＭＳ Ｐゴシック" panose="020B0600070205080204" pitchFamily="34" charset="-128"/>
              </a:rPr>
              <a:t> and </a:t>
            </a:r>
            <a:r>
              <a:rPr lang="en-US" sz="3200" i="1" dirty="0" smtClean="0">
                <a:ea typeface="ＭＳ Ｐゴシック" panose="020B0600070205080204" pitchFamily="34" charset="-128"/>
              </a:rPr>
              <a:t>compiler</a:t>
            </a:r>
          </a:p>
          <a:p>
            <a:pPr>
              <a:lnSpc>
                <a:spcPct val="80000"/>
              </a:lnSpc>
            </a:pPr>
            <a:r>
              <a:rPr lang="en-US" sz="3200" b="0" dirty="0" smtClean="0">
                <a:ea typeface="ＭＳ Ｐゴシック" panose="020B0600070205080204" pitchFamily="34" charset="-128"/>
              </a:rPr>
              <a:t>Interactive interface to Python with a</a:t>
            </a:r>
            <a:br>
              <a:rPr lang="en-US" sz="3200" b="0" dirty="0" smtClean="0">
                <a:ea typeface="ＭＳ Ｐゴシック" panose="020B0600070205080204" pitchFamily="34" charset="-128"/>
              </a:rPr>
            </a:br>
            <a:r>
              <a:rPr lang="en-US" sz="3200" b="0" dirty="0" smtClean="0">
                <a:ea typeface="ＭＳ Ｐゴシック" panose="020B0600070205080204" pitchFamily="34" charset="-128"/>
              </a:rPr>
              <a:t>read-evaluate-print loop</a:t>
            </a:r>
          </a:p>
          <a:p>
            <a:pPr>
              <a:lnSpc>
                <a:spcPct val="80000"/>
              </a:lnSpc>
            </a:pPr>
            <a:endParaRPr lang="en-US" sz="800" b="0" dirty="0" smtClean="0">
              <a:ea typeface="ＭＳ Ｐゴシック" panose="020B0600070205080204" pitchFamily="34" charset="-128"/>
            </a:endParaRPr>
          </a:p>
          <a:p>
            <a:pPr marL="119063" lvl="2" indent="0">
              <a:lnSpc>
                <a:spcPct val="80000"/>
              </a:lnSpc>
              <a:buFontTx/>
              <a:buNone/>
            </a:pPr>
            <a:r>
              <a:rPr lang="en-US" sz="2400" dirty="0" smtClean="0">
                <a:ea typeface="ＭＳ Ｐゴシック" panose="020B0600070205080204" pitchFamily="34" charset="-128"/>
              </a:rPr>
              <a:t> C:\Users\Achint&gt; </a:t>
            </a:r>
            <a:r>
              <a:rPr lang="en-US" sz="2400" b="1" dirty="0" smtClean="0">
                <a:ea typeface="ＭＳ Ｐゴシック" panose="020B0600070205080204" pitchFamily="34" charset="-128"/>
              </a:rPr>
              <a:t>python</a:t>
            </a:r>
          </a:p>
          <a:p>
            <a:pPr marL="119063" lvl="2" indent="0">
              <a:lnSpc>
                <a:spcPct val="80000"/>
              </a:lnSpc>
              <a:buFontTx/>
              <a:buNone/>
            </a:pPr>
            <a:r>
              <a:rPr lang="en-IN" sz="2000" dirty="0" smtClean="0">
                <a:ea typeface="ＭＳ Ｐゴシック" panose="020B0600070205080204" pitchFamily="34" charset="-128"/>
              </a:rPr>
              <a:t>Python 3.5.2 (v3.5.2:4def2a2901a5, Jun 25 2016, 22:18:55) [MSC</a:t>
            </a:r>
          </a:p>
          <a:p>
            <a:pPr marL="119063" lvl="2" indent="0">
              <a:lnSpc>
                <a:spcPct val="80000"/>
              </a:lnSpc>
              <a:buFontTx/>
              <a:buNone/>
            </a:pPr>
            <a:r>
              <a:rPr lang="en-IN" sz="2000" dirty="0" smtClean="0">
                <a:ea typeface="ＭＳ Ｐゴシック" panose="020B0600070205080204" pitchFamily="34" charset="-128"/>
              </a:rPr>
              <a:t> v.1900 64 bit (AMD64)] on win32</a:t>
            </a:r>
          </a:p>
          <a:p>
            <a:pPr marL="119063" lvl="2" indent="0">
              <a:lnSpc>
                <a:spcPct val="80000"/>
              </a:lnSpc>
              <a:buFontTx/>
              <a:buNone/>
            </a:pPr>
            <a:r>
              <a:rPr lang="en-US" sz="2000" dirty="0" smtClean="0">
                <a:ea typeface="ＭＳ Ｐゴシック" panose="020B0600070205080204" pitchFamily="34" charset="-128"/>
              </a:rPr>
              <a:t>Type "help", "copyright", "credits" or "license" for more information.</a:t>
            </a:r>
          </a:p>
          <a:p>
            <a:pPr marL="119063" lvl="2" indent="0">
              <a:lnSpc>
                <a:spcPct val="80000"/>
              </a:lnSpc>
              <a:buFontTx/>
              <a:buNone/>
            </a:pPr>
            <a:r>
              <a:rPr lang="en-US" sz="2400" dirty="0" smtClean="0">
                <a:ea typeface="ＭＳ Ｐゴシック" panose="020B0600070205080204" pitchFamily="34" charset="-128"/>
              </a:rPr>
              <a:t>&gt;&gt;&gt; </a:t>
            </a:r>
            <a:r>
              <a:rPr lang="en-US" sz="2400" b="1" dirty="0" err="1" smtClean="0">
                <a:ea typeface="ＭＳ Ｐゴシック" panose="020B0600070205080204" pitchFamily="34" charset="-128"/>
              </a:rPr>
              <a:t>def</a:t>
            </a:r>
            <a:r>
              <a:rPr lang="en-US" sz="2400" b="1" dirty="0" smtClean="0">
                <a:ea typeface="ＭＳ Ｐゴシック" panose="020B0600070205080204" pitchFamily="34" charset="-128"/>
              </a:rPr>
              <a:t> square(x):</a:t>
            </a:r>
          </a:p>
          <a:p>
            <a:pPr marL="119063" lvl="2" indent="0">
              <a:lnSpc>
                <a:spcPct val="80000"/>
              </a:lnSpc>
              <a:buFontTx/>
              <a:buNone/>
            </a:pPr>
            <a:r>
              <a:rPr lang="en-US" sz="2400" dirty="0" smtClean="0">
                <a:ea typeface="ＭＳ Ｐゴシック" panose="020B0600070205080204" pitchFamily="34" charset="-128"/>
              </a:rPr>
              <a:t>...   </a:t>
            </a:r>
            <a:r>
              <a:rPr lang="en-US" sz="2400" b="1" dirty="0" smtClean="0">
                <a:ea typeface="ＭＳ Ｐゴシック" panose="020B0600070205080204" pitchFamily="34" charset="-128"/>
              </a:rPr>
              <a:t>return x * x</a:t>
            </a:r>
          </a:p>
          <a:p>
            <a:pPr marL="119063" lvl="2" indent="0">
              <a:lnSpc>
                <a:spcPct val="80000"/>
              </a:lnSpc>
              <a:buFontTx/>
              <a:buNone/>
            </a:pPr>
            <a:r>
              <a:rPr lang="en-US" sz="2400" dirty="0" smtClean="0">
                <a:ea typeface="ＭＳ Ｐゴシック" panose="020B0600070205080204" pitchFamily="34" charset="-128"/>
              </a:rPr>
              <a:t>... </a:t>
            </a:r>
          </a:p>
          <a:p>
            <a:pPr marL="119063" lvl="2" indent="0">
              <a:lnSpc>
                <a:spcPct val="80000"/>
              </a:lnSpc>
              <a:buFontTx/>
              <a:buNone/>
            </a:pPr>
            <a:r>
              <a:rPr lang="en-US" sz="2400" dirty="0" smtClean="0">
                <a:ea typeface="ＭＳ Ｐゴシック" panose="020B0600070205080204" pitchFamily="34" charset="-128"/>
              </a:rPr>
              <a:t>&gt;&gt;&gt; </a:t>
            </a:r>
            <a:r>
              <a:rPr lang="en-US" sz="2400" b="1" dirty="0" smtClean="0">
                <a:ea typeface="ＭＳ Ｐゴシック" panose="020B0600070205080204" pitchFamily="34" charset="-128"/>
              </a:rPr>
              <a:t>map(square, [1, 2, 3, 4])</a:t>
            </a:r>
          </a:p>
          <a:p>
            <a:pPr marL="119063" lvl="2" indent="0">
              <a:lnSpc>
                <a:spcPct val="80000"/>
              </a:lnSpc>
              <a:buFontTx/>
              <a:buNone/>
            </a:pPr>
            <a:r>
              <a:rPr lang="en-US" sz="2400" dirty="0" smtClean="0">
                <a:ea typeface="ＭＳ Ｐゴシック" panose="020B0600070205080204" pitchFamily="34" charset="-128"/>
              </a:rPr>
              <a:t>[1, 4, 9, 16]</a:t>
            </a:r>
            <a:endParaRPr lang="en-US" sz="2400" dirty="0">
              <a:ea typeface="ＭＳ Ｐゴシック" panose="020B0600070205080204" pitchFamily="34" charset="-128"/>
            </a:endParaRPr>
          </a:p>
          <a:p>
            <a:pPr marL="119063" lvl="2" indent="0">
              <a:lnSpc>
                <a:spcPct val="80000"/>
              </a:lnSpc>
              <a:buFontTx/>
              <a:buNone/>
            </a:pPr>
            <a:r>
              <a:rPr lang="en-US" sz="2400" dirty="0" smtClean="0">
                <a:ea typeface="ＭＳ Ｐゴシック" panose="020B0600070205080204" pitchFamily="34" charset="-128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95436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361" y="187037"/>
            <a:ext cx="7514035" cy="584859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Installing - Python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1196360" y="771896"/>
            <a:ext cx="7757517" cy="5334000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>
                <a:ea typeface="ＭＳ Ｐゴシック" panose="020B0600070205080204" pitchFamily="34" charset="-128"/>
              </a:rPr>
              <a:t>Python is pre-installed on most Unix systems, including Linux and MAC OS X</a:t>
            </a:r>
          </a:p>
          <a:p>
            <a:r>
              <a:rPr lang="en-US" sz="2800" b="1" dirty="0" smtClean="0">
                <a:ea typeface="ＭＳ Ｐゴシック" panose="020B0600070205080204" pitchFamily="34" charset="-128"/>
              </a:rPr>
              <a:t>The pre-installed version may not be the most recent one (2.7.12 and 3.5.2 as of Oct 2016)</a:t>
            </a:r>
          </a:p>
          <a:p>
            <a:r>
              <a:rPr lang="en-US" sz="2800" b="1" dirty="0" smtClean="0">
                <a:ea typeface="ＭＳ Ｐゴシック" panose="020B0600070205080204" pitchFamily="34" charset="-128"/>
              </a:rPr>
              <a:t>Download from http://python.org/download/</a:t>
            </a:r>
          </a:p>
          <a:p>
            <a:r>
              <a:rPr lang="en-US" sz="2800" b="1" dirty="0" smtClean="0">
                <a:ea typeface="ＭＳ Ｐゴシック" panose="020B0600070205080204" pitchFamily="34" charset="-128"/>
              </a:rPr>
              <a:t>Python comes with a large library of standard modules</a:t>
            </a:r>
          </a:p>
          <a:p>
            <a:r>
              <a:rPr lang="en-US" sz="2800" b="1" dirty="0" smtClean="0">
                <a:ea typeface="ＭＳ Ｐゴシック" panose="020B0600070205080204" pitchFamily="34" charset="-128"/>
              </a:rPr>
              <a:t>There are several options for an IDE</a:t>
            </a:r>
          </a:p>
          <a:p>
            <a:pPr lvl="1"/>
            <a:r>
              <a:rPr lang="en-US" sz="2400" b="1" dirty="0" smtClean="0">
                <a:ea typeface="ＭＳ Ｐゴシック" panose="020B0600070205080204" pitchFamily="34" charset="-128"/>
              </a:rPr>
              <a:t>IDLE – works well with Windows</a:t>
            </a:r>
          </a:p>
          <a:p>
            <a:pPr lvl="1"/>
            <a:r>
              <a:rPr lang="en-US" sz="2400" b="1" dirty="0" err="1" smtClean="0">
                <a:ea typeface="ＭＳ Ｐゴシック" panose="020B0600070205080204" pitchFamily="34" charset="-128"/>
              </a:rPr>
              <a:t>Emacs</a:t>
            </a:r>
            <a:r>
              <a:rPr lang="en-US" sz="2400" b="1" dirty="0" smtClean="0">
                <a:ea typeface="ＭＳ Ｐゴシック" panose="020B0600070205080204" pitchFamily="34" charset="-128"/>
              </a:rPr>
              <a:t> with python-mode or your favorite text editor</a:t>
            </a:r>
          </a:p>
          <a:p>
            <a:pPr lvl="1"/>
            <a:r>
              <a:rPr lang="en-US" sz="2400" b="1" dirty="0" smtClean="0">
                <a:ea typeface="ＭＳ Ｐゴシック" panose="020B0600070205080204" pitchFamily="34" charset="-128"/>
              </a:rPr>
              <a:t>Eclipse with </a:t>
            </a:r>
            <a:r>
              <a:rPr lang="en-US" sz="2400" b="1" dirty="0" err="1" smtClean="0">
                <a:ea typeface="ＭＳ Ｐゴシック" panose="020B0600070205080204" pitchFamily="34" charset="-128"/>
              </a:rPr>
              <a:t>Pydev</a:t>
            </a:r>
            <a:r>
              <a:rPr lang="en-US" sz="2400" b="1" dirty="0" smtClean="0">
                <a:ea typeface="ＭＳ Ｐゴシック" panose="020B0600070205080204" pitchFamily="34" charset="-128"/>
              </a:rPr>
              <a:t> (http://pydev.sourceforge.net/)</a:t>
            </a:r>
          </a:p>
        </p:txBody>
      </p:sp>
    </p:spTree>
    <p:extLst>
      <p:ext uri="{BB962C8B-B14F-4D97-AF65-F5344CB8AC3E}">
        <p14:creationId xmlns:p14="http://schemas.microsoft.com/office/powerpoint/2010/main" val="299084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3" y="249382"/>
            <a:ext cx="7514035" cy="763979"/>
          </a:xfrm>
        </p:spPr>
        <p:txBody>
          <a:bodyPr/>
          <a:lstStyle/>
          <a:p>
            <a:pPr>
              <a:defRPr/>
            </a:pPr>
            <a:r>
              <a:rPr lang="en-US" sz="38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IDLE Development Environment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1113233" y="1360715"/>
            <a:ext cx="7514035" cy="3124201"/>
          </a:xfrm>
        </p:spPr>
        <p:txBody>
          <a:bodyPr>
            <a:noAutofit/>
          </a:bodyPr>
          <a:lstStyle/>
          <a:p>
            <a:pPr marL="236538" indent="-236538"/>
            <a:r>
              <a:rPr lang="en-US" sz="2800" b="1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IDLE is an Integrated Development Environ-</a:t>
            </a:r>
            <a:r>
              <a:rPr lang="en-US" sz="2800" b="1" dirty="0" err="1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ment</a:t>
            </a:r>
            <a:r>
              <a:rPr lang="en-US" sz="2800" b="1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for Python, typically used on Windows</a:t>
            </a:r>
          </a:p>
          <a:p>
            <a:pPr marL="236538" indent="-236538"/>
            <a:r>
              <a:rPr lang="en-US" sz="2800" b="1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Multi-window text editor with syntax highlighting, auto-completion, smart indent and other.</a:t>
            </a:r>
          </a:p>
          <a:p>
            <a:pPr marL="236538" indent="-236538"/>
            <a:r>
              <a:rPr lang="en-US" sz="2800" b="1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Python shell with syntax highlighting.</a:t>
            </a:r>
          </a:p>
          <a:p>
            <a:pPr marL="236538" indent="-236538"/>
            <a:r>
              <a:rPr lang="en-US" sz="2800" b="1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Integrated debugger with stepping, persistent breakpoints, and call stack visibility.</a:t>
            </a:r>
          </a:p>
        </p:txBody>
      </p:sp>
    </p:spTree>
    <p:extLst>
      <p:ext uri="{BB962C8B-B14F-4D97-AF65-F5344CB8AC3E}">
        <p14:creationId xmlns:p14="http://schemas.microsoft.com/office/powerpoint/2010/main" val="177226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582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96784" y="88076"/>
            <a:ext cx="90678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66"/>
                </a:solidFill>
                <a:latin typeface="Arial" charset="0"/>
                <a:ea typeface="ＭＳ Ｐゴシック" pitchFamily="-65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66"/>
                </a:solidFill>
                <a:latin typeface="Arial" charset="0"/>
                <a:ea typeface="ＭＳ Ｐゴシック" pitchFamily="-65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66"/>
                </a:solidFill>
                <a:latin typeface="Arial" charset="0"/>
                <a:ea typeface="ＭＳ Ｐゴシック" pitchFamily="-65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66"/>
                </a:solidFill>
                <a:latin typeface="Arial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kern="0" dirty="0" smtClean="0">
                <a:solidFill>
                  <a:schemeClr val="accent1">
                    <a:lumMod val="75000"/>
                  </a:schemeClr>
                </a:solidFill>
                <a:effectLst/>
                <a:ea typeface="ＭＳ Ｐゴシック" panose="020B0600070205080204" pitchFamily="34" charset="-128"/>
              </a:rPr>
              <a:t>Running Interactively on Windows</a:t>
            </a:r>
          </a:p>
        </p:txBody>
      </p:sp>
    </p:spTree>
    <p:extLst>
      <p:ext uri="{BB962C8B-B14F-4D97-AF65-F5344CB8AC3E}">
        <p14:creationId xmlns:p14="http://schemas.microsoft.com/office/powerpoint/2010/main" val="54221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20112" y="175162"/>
            <a:ext cx="7514035" cy="762989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Running Interactively on UNIX/Linux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111" y="1330037"/>
            <a:ext cx="7514035" cy="3124201"/>
          </a:xfrm>
        </p:spPr>
        <p:txBody>
          <a:bodyPr>
            <a:noAutofit/>
          </a:bodyPr>
          <a:lstStyle/>
          <a:p>
            <a:pPr>
              <a:buFont typeface="Symbol" panose="05050102010706020507" pitchFamily="18" charset="2"/>
              <a:buNone/>
            </a:pPr>
            <a:r>
              <a:rPr lang="en-US" sz="2000" b="1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On Unix…</a:t>
            </a:r>
          </a:p>
          <a:p>
            <a:pPr lvl="1">
              <a:buFont typeface="Symbol" panose="05050102010706020507" pitchFamily="18" charset="2"/>
              <a:buNone/>
            </a:pPr>
            <a:r>
              <a:rPr lang="en-US" sz="2000" b="1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% python</a:t>
            </a:r>
          </a:p>
          <a:p>
            <a:pPr lvl="1">
              <a:buFont typeface="Symbol" panose="05050102010706020507" pitchFamily="18" charset="2"/>
              <a:buNone/>
            </a:pPr>
            <a:r>
              <a:rPr lang="en-US" sz="2000" b="1" dirty="0" smtClean="0">
                <a:solidFill>
                  <a:srgbClr val="6600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&gt;&gt;&gt;</a:t>
            </a:r>
            <a:r>
              <a:rPr lang="en-US" sz="2000" b="1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3+3</a:t>
            </a:r>
          </a:p>
          <a:p>
            <a:pPr lvl="1">
              <a:buFont typeface="Symbol" panose="05050102010706020507" pitchFamily="18" charset="2"/>
              <a:buNone/>
            </a:pPr>
            <a:r>
              <a:rPr lang="en-US" sz="2000" b="1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6</a:t>
            </a:r>
          </a:p>
          <a:p>
            <a:r>
              <a:rPr lang="en-US" sz="2000" b="1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Python prompts with ‘&gt;&gt;&gt;’. </a:t>
            </a:r>
          </a:p>
          <a:p>
            <a:r>
              <a:rPr lang="en-US" sz="2000" b="1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To exit Python (not Idle):</a:t>
            </a:r>
          </a:p>
          <a:p>
            <a:pPr lvl="1"/>
            <a:r>
              <a:rPr lang="en-US" sz="2000" b="1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In Unix, type CONTROL-D</a:t>
            </a:r>
          </a:p>
          <a:p>
            <a:pPr lvl="1"/>
            <a:r>
              <a:rPr lang="en-US" sz="2000" b="1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In Windows, type CONTROL-Z + &lt;Enter&gt;</a:t>
            </a:r>
          </a:p>
          <a:p>
            <a:pPr lvl="1"/>
            <a:r>
              <a:rPr lang="en-US" sz="2000" b="1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Evaluate exit() </a:t>
            </a:r>
          </a:p>
        </p:txBody>
      </p:sp>
    </p:spTree>
    <p:extLst>
      <p:ext uri="{BB962C8B-B14F-4D97-AF65-F5344CB8AC3E}">
        <p14:creationId xmlns:p14="http://schemas.microsoft.com/office/powerpoint/2010/main" val="23988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20265" y="130628"/>
            <a:ext cx="7514035" cy="558141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Running Programs on UNIX/Linux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3269" y="688769"/>
            <a:ext cx="8001000" cy="5334000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>
                <a:ea typeface="ＭＳ Ｐゴシック" panose="020B0600070205080204" pitchFamily="34" charset="-128"/>
              </a:rPr>
              <a:t>Call python program via the python interpreter</a:t>
            </a:r>
          </a:p>
          <a:p>
            <a:pPr lvl="1">
              <a:buFontTx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% python fact.py</a:t>
            </a:r>
            <a:endParaRPr lang="en-US" sz="2800" b="1" i="1" dirty="0" smtClean="0">
              <a:solidFill>
                <a:srgbClr val="FF0000"/>
              </a:solidFill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ea typeface="ＭＳ Ｐゴシック" panose="020B0600070205080204" pitchFamily="34" charset="-128"/>
              </a:rPr>
              <a:t>Make a python file directly executable by </a:t>
            </a:r>
          </a:p>
          <a:p>
            <a:pPr lvl="1"/>
            <a:r>
              <a:rPr lang="en-US" sz="2800" b="1" dirty="0" smtClean="0">
                <a:ea typeface="ＭＳ Ｐゴシック" panose="020B0600070205080204" pitchFamily="34" charset="-128"/>
              </a:rPr>
              <a:t>Adding the appropriate path to your python  interpreter as the first line of your file</a:t>
            </a:r>
          </a:p>
          <a:p>
            <a:pPr lvl="2">
              <a:buFontTx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#!/</a:t>
            </a:r>
            <a:r>
              <a:rPr lang="en-US" sz="28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usr</a:t>
            </a:r>
            <a:r>
              <a:rPr 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/bin/python</a:t>
            </a:r>
          </a:p>
          <a:p>
            <a:pPr lvl="1"/>
            <a:r>
              <a:rPr lang="en-US" sz="2800" b="1" dirty="0" smtClean="0">
                <a:ea typeface="ＭＳ Ｐゴシック" panose="020B0600070205080204" pitchFamily="34" charset="-128"/>
              </a:rPr>
              <a:t>Making the file executable</a:t>
            </a:r>
          </a:p>
          <a:p>
            <a:pPr lvl="2">
              <a:buFontTx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% </a:t>
            </a:r>
            <a:r>
              <a:rPr lang="en-US" sz="28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chmod</a:t>
            </a:r>
            <a:r>
              <a:rPr 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a+x</a:t>
            </a:r>
            <a:r>
              <a:rPr 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fact.py</a:t>
            </a:r>
          </a:p>
          <a:p>
            <a:pPr lvl="1"/>
            <a:r>
              <a:rPr lang="en-US" sz="3000" b="1" dirty="0" smtClean="0">
                <a:ea typeface="ＭＳ Ｐゴシック" panose="020B0600070205080204" pitchFamily="34" charset="-128"/>
              </a:rPr>
              <a:t>Invoking file from Unix command line</a:t>
            </a:r>
          </a:p>
          <a:p>
            <a:pPr lvl="2">
              <a:buFontTx/>
              <a:buNone/>
            </a:pPr>
            <a:r>
              <a:rPr lang="en-US" sz="30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% fact.py</a:t>
            </a:r>
          </a:p>
        </p:txBody>
      </p:sp>
    </p:spTree>
    <p:extLst>
      <p:ext uri="{BB962C8B-B14F-4D97-AF65-F5344CB8AC3E}">
        <p14:creationId xmlns:p14="http://schemas.microsoft.com/office/powerpoint/2010/main" val="42796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882" y="210788"/>
            <a:ext cx="7514035" cy="53735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Example ‘script’: fact.py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1143000" y="748145"/>
            <a:ext cx="8001000" cy="5334000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sz="2000" b="1" dirty="0" err="1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def</a:t>
            </a:r>
            <a:r>
              <a:rPr lang="en-US" sz="2000" b="1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fact(x):</a:t>
            </a:r>
            <a:br>
              <a:rPr lang="en-US" sz="2000" b="1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</a:br>
            <a:r>
              <a:rPr lang="en-US" sz="2000" b="1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"""Returns the factorial of its argument, assumed to be a positive integer"""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sz="2000" b="1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  if x == 0: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sz="2000" b="1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      return 1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sz="2000" b="1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  return x * fact(x - 1)</a:t>
            </a:r>
          </a:p>
          <a:p>
            <a:pPr>
              <a:buFont typeface="Symbol" panose="05050102010706020507" pitchFamily="18" charset="2"/>
              <a:buNone/>
            </a:pPr>
            <a:endParaRPr lang="en-US" sz="2000" b="1" dirty="0" smtClean="0"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sz="2000" b="1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print ( “N fact(N)” 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sz="2000" b="1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print ( "---------“ )</a:t>
            </a:r>
          </a:p>
          <a:p>
            <a:pPr>
              <a:buFont typeface="Symbol" panose="05050102010706020507" pitchFamily="18" charset="2"/>
              <a:buNone/>
            </a:pPr>
            <a:endParaRPr lang="en-US" sz="2000" b="1" dirty="0" smtClean="0"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sz="2000" b="1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for n in range(10):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sz="2000" b="1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  print ( n, fact(n) )</a:t>
            </a:r>
          </a:p>
          <a:p>
            <a:pPr>
              <a:buFont typeface="Symbol" panose="05050102010706020507" pitchFamily="18" charset="2"/>
              <a:buNone/>
            </a:pPr>
            <a:endParaRPr lang="en-US" b="1" dirty="0" smtClean="0"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87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3" y="249382"/>
            <a:ext cx="7514035" cy="752104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Python Scripts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1113232" y="1301338"/>
            <a:ext cx="7514035" cy="4766953"/>
          </a:xfrm>
        </p:spPr>
        <p:txBody>
          <a:bodyPr>
            <a:normAutofit/>
          </a:bodyPr>
          <a:lstStyle/>
          <a:p>
            <a:r>
              <a:rPr lang="en-US" sz="2800" b="0" dirty="0" smtClean="0">
                <a:ea typeface="ＭＳ Ｐゴシック" panose="020B0600070205080204" pitchFamily="34" charset="-128"/>
              </a:rPr>
              <a:t>When you call a python program from the command line the interpreter evaluates each expression in the file</a:t>
            </a:r>
          </a:p>
          <a:p>
            <a:r>
              <a:rPr lang="en-US" sz="2800" b="0" dirty="0" smtClean="0">
                <a:ea typeface="ＭＳ Ｐゴシック" panose="020B0600070205080204" pitchFamily="34" charset="-128"/>
              </a:rPr>
              <a:t>Familiar mechanisms are used to provide command line arguments and/or redirect input and output</a:t>
            </a:r>
          </a:p>
          <a:p>
            <a:r>
              <a:rPr lang="en-US" sz="2800" b="0" dirty="0" smtClean="0">
                <a:ea typeface="ＭＳ Ｐゴシック" panose="020B0600070205080204" pitchFamily="34" charset="-128"/>
              </a:rPr>
              <a:t>Python also has mechanisms to allow a python program to act both as a script and as a module to be imported and used by another python program</a:t>
            </a:r>
          </a:p>
          <a:p>
            <a:endParaRPr lang="en-US" sz="2800" b="0" dirty="0" smtClean="0">
              <a:ea typeface="ＭＳ Ｐゴシック" panose="020B0600070205080204" pitchFamily="34" charset="-128"/>
            </a:endParaRPr>
          </a:p>
          <a:p>
            <a:endParaRPr lang="en-US" sz="2800" b="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093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608" y="92036"/>
            <a:ext cx="7514035" cy="63236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Simple functions: ex.py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1232065" y="1226127"/>
            <a:ext cx="7772400" cy="4953000"/>
          </a:xfrm>
        </p:spPr>
        <p:txBody>
          <a:bodyPr>
            <a:noAutofit/>
          </a:bodyPr>
          <a:lstStyle/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sz="2000" b="1" dirty="0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"""factorial done recursively and iteratively"""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sz="2000" b="1" dirty="0" err="1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def</a:t>
            </a:r>
            <a:r>
              <a:rPr lang="en-US" sz="2000" b="1" dirty="0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 fact1(n):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sz="2000" b="1" dirty="0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    </a:t>
            </a:r>
            <a:r>
              <a:rPr lang="en-US" sz="2000" b="1" dirty="0" err="1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ans</a:t>
            </a:r>
            <a:r>
              <a:rPr lang="en-US" sz="2000" b="1" dirty="0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 = 1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sz="2000" b="1" dirty="0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    for </a:t>
            </a:r>
            <a:r>
              <a:rPr lang="en-US" sz="2000" b="1" dirty="0" err="1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i</a:t>
            </a:r>
            <a:r>
              <a:rPr lang="en-US" sz="2000" b="1" dirty="0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 in range(2,n):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sz="2000" b="1" dirty="0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        </a:t>
            </a:r>
            <a:r>
              <a:rPr lang="en-US" sz="2000" b="1" dirty="0" err="1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ans</a:t>
            </a:r>
            <a:r>
              <a:rPr lang="en-US" sz="2000" b="1" dirty="0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 = </a:t>
            </a:r>
            <a:r>
              <a:rPr lang="en-US" sz="2000" b="1" dirty="0" err="1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ans</a:t>
            </a:r>
            <a:r>
              <a:rPr lang="en-US" sz="2000" b="1" dirty="0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 * n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sz="2000" b="1" dirty="0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    return </a:t>
            </a:r>
            <a:r>
              <a:rPr lang="en-US" sz="2000" b="1" dirty="0" err="1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ans</a:t>
            </a:r>
            <a:endParaRPr lang="en-US" sz="2000" b="1" dirty="0" smtClean="0">
              <a:latin typeface="Consolas" panose="020B0609020204030204" pitchFamily="49" charset="0"/>
              <a:ea typeface="Helvetica" panose="020B0604020202020204" pitchFamily="34" charset="0"/>
              <a:cs typeface="Consolas" panose="020B0609020204030204" pitchFamily="49" charset="0"/>
            </a:endParaRP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endParaRPr lang="en-US" sz="2000" b="1" dirty="0" smtClean="0">
              <a:latin typeface="Consolas" panose="020B0609020204030204" pitchFamily="49" charset="0"/>
              <a:ea typeface="Helvetica" panose="020B0604020202020204" pitchFamily="34" charset="0"/>
              <a:cs typeface="Consolas" panose="020B0609020204030204" pitchFamily="49" charset="0"/>
            </a:endParaRP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sz="2000" b="1" dirty="0" err="1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def</a:t>
            </a:r>
            <a:r>
              <a:rPr lang="en-US" sz="2000" b="1" dirty="0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 fact2(n):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sz="2000" b="1" dirty="0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    if n &lt; 1: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sz="2000" b="1" dirty="0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        return 1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sz="2000" b="1" dirty="0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    else: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sz="2000" b="1" dirty="0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        return n * fact2(n - 1)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endParaRPr lang="en-US" sz="2000" b="1" dirty="0" smtClean="0">
              <a:latin typeface="Consolas" panose="020B0609020204030204" pitchFamily="49" charset="0"/>
              <a:ea typeface="Helvetica" panose="020B060402020202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67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By Achint Chaudhary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26918" y="363402"/>
            <a:ext cx="603266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sz="48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Approach</a:t>
            </a:r>
          </a:p>
          <a:p>
            <a:pPr algn="ctr">
              <a:lnSpc>
                <a:spcPct val="200000"/>
              </a:lnSpc>
            </a:pPr>
            <a:r>
              <a:rPr lang="en-IN" sz="2800" dirty="0">
                <a:latin typeface="Calibri" panose="020F0502020204030204" pitchFamily="34" charset="0"/>
              </a:rPr>
              <a:t>• Coding! Coding! Coding! Coding!</a:t>
            </a:r>
          </a:p>
          <a:p>
            <a:pPr algn="ctr">
              <a:lnSpc>
                <a:spcPct val="200000"/>
              </a:lnSpc>
            </a:pPr>
            <a:r>
              <a:rPr lang="en-IN" sz="2800" dirty="0">
                <a:latin typeface="Calibri" panose="020F0502020204030204" pitchFamily="34" charset="0"/>
              </a:rPr>
              <a:t>• Introduce yourself to your </a:t>
            </a:r>
            <a:r>
              <a:rPr lang="en-IN" sz="2800" dirty="0" smtClean="0">
                <a:latin typeface="Calibri" panose="020F0502020204030204" pitchFamily="34" charset="0"/>
              </a:rPr>
              <a:t>neighbours</a:t>
            </a:r>
            <a:endParaRPr lang="en-IN" sz="2800" dirty="0">
              <a:latin typeface="Calibri" panose="020F050202020403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en-IN" sz="2800" dirty="0">
                <a:latin typeface="Calibri" panose="020F0502020204030204" pitchFamily="34" charset="0"/>
              </a:rPr>
              <a:t>• You're going to work together</a:t>
            </a:r>
          </a:p>
          <a:p>
            <a:pPr algn="ctr">
              <a:lnSpc>
                <a:spcPct val="200000"/>
              </a:lnSpc>
            </a:pPr>
            <a:r>
              <a:rPr lang="en-IN" sz="2800" dirty="0">
                <a:latin typeface="Calibri" panose="020F0502020204030204" pitchFamily="34" charset="0"/>
              </a:rPr>
              <a:t>• A bit like a </a:t>
            </a:r>
            <a:r>
              <a:rPr lang="en-IN" sz="2800" dirty="0" err="1">
                <a:latin typeface="Calibri" panose="020F0502020204030204" pitchFamily="34" charset="0"/>
              </a:rPr>
              <a:t>hackathon</a:t>
            </a:r>
            <a:endParaRPr lang="en-IN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92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236" y="160482"/>
            <a:ext cx="7514035" cy="59954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Simple functions: ex.py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1573481" y="760022"/>
            <a:ext cx="6477989" cy="5943600"/>
          </a:xfrm>
        </p:spPr>
        <p:txBody>
          <a:bodyPr>
            <a:noAutofit/>
          </a:bodyPr>
          <a:lstStyle/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sz="2000" b="0" dirty="0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&gt;&gt;&gt; </a:t>
            </a:r>
            <a:r>
              <a:rPr lang="en-US" sz="2000" b="0" dirty="0" smtClean="0">
                <a:solidFill>
                  <a:srgbClr val="FF3300"/>
                </a:solidFill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python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sz="2000" b="0" dirty="0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Python 3.5.2 …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sz="2000" b="0" dirty="0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&gt;&gt;&gt; </a:t>
            </a:r>
            <a:r>
              <a:rPr lang="en-US" sz="2000" b="0" dirty="0" smtClean="0">
                <a:solidFill>
                  <a:srgbClr val="FF3300"/>
                </a:solidFill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import ex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sz="2000" b="0" dirty="0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&gt;&gt;&gt; </a:t>
            </a:r>
            <a:r>
              <a:rPr lang="en-US" sz="2000" b="0" dirty="0" smtClean="0">
                <a:solidFill>
                  <a:srgbClr val="FF3300"/>
                </a:solidFill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ex.fact1(6)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sz="2000" b="0" dirty="0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1296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sz="2000" b="0" dirty="0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&gt;&gt;&gt; </a:t>
            </a:r>
            <a:r>
              <a:rPr lang="en-US" sz="2000" b="0" dirty="0" smtClean="0">
                <a:solidFill>
                  <a:srgbClr val="FF3300"/>
                </a:solidFill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ex.fact2(200)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sz="2000" b="0" dirty="0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78865786736479050355236321393218507…000000L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sz="2000" b="0" dirty="0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&gt;&gt;&gt; </a:t>
            </a:r>
            <a:r>
              <a:rPr lang="en-US" sz="2000" b="0" dirty="0" smtClean="0">
                <a:solidFill>
                  <a:srgbClr val="FF3300"/>
                </a:solidFill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ex.fact1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sz="2000" b="0" dirty="0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&lt;function fact1 at 0x902470&gt;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sz="2000" b="0" dirty="0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&gt;&gt;&gt; </a:t>
            </a:r>
            <a:r>
              <a:rPr lang="en-US" sz="2000" b="0" dirty="0" smtClean="0">
                <a:solidFill>
                  <a:srgbClr val="FF3300"/>
                </a:solidFill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fact1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sz="2000" b="0" dirty="0" err="1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Traceback</a:t>
            </a:r>
            <a:r>
              <a:rPr lang="en-US" sz="2000" b="0" dirty="0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 (most recent call last):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sz="2000" b="0" dirty="0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  File "&lt;</a:t>
            </a:r>
            <a:r>
              <a:rPr lang="en-US" sz="2000" b="0" dirty="0" err="1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stdin</a:t>
            </a:r>
            <a:r>
              <a:rPr lang="en-US" sz="2000" b="0" dirty="0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&gt;", line 1, in &lt;module&gt;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sz="2000" b="0" dirty="0" err="1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NameError</a:t>
            </a:r>
            <a:r>
              <a:rPr lang="en-US" sz="2000" b="0" dirty="0" smtClean="0">
                <a:latin typeface="Consolas" panose="020B0609020204030204" pitchFamily="49" charset="0"/>
                <a:ea typeface="Helvetica" panose="020B0604020202020204" pitchFamily="34" charset="0"/>
                <a:cs typeface="Consolas" panose="020B0609020204030204" pitchFamily="49" charset="0"/>
              </a:rPr>
              <a:t>: name 'fact1' is not defined</a:t>
            </a:r>
            <a:r>
              <a:rPr lang="en-US" sz="2000" b="0" dirty="0" smtClean="0">
                <a:latin typeface="Courier" pitchFamily="-65" charset="0"/>
                <a:ea typeface="Helvetica" panose="020B0604020202020204" pitchFamily="34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endParaRPr lang="en-US" sz="2000" b="0" dirty="0" smtClean="0">
              <a:latin typeface="Helvetica" panose="020B0604020202020204" pitchFamily="34" charset="0"/>
              <a:ea typeface="Helvetica" panose="020B060402020202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98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3793587"/>
            <a:ext cx="6698060" cy="646699"/>
          </a:xfrm>
        </p:spPr>
        <p:txBody>
          <a:bodyPr>
            <a:noAutofit/>
          </a:bodyPr>
          <a:lstStyle/>
          <a:p>
            <a:pPr lvl="0"/>
            <a:r>
              <a:rPr lang="en-US" sz="4000" b="1" dirty="0" smtClean="0">
                <a:solidFill>
                  <a:srgbClr val="CC9A1A"/>
                </a:solidFill>
                <a:latin typeface="Calibri" panose="020F0502020204030204" pitchFamily="34" charset="0"/>
              </a:rPr>
              <a:t>Python  Syntax</a:t>
            </a:r>
            <a:endParaRPr lang="en-US" sz="4000" b="1" dirty="0">
              <a:solidFill>
                <a:srgbClr val="CC9A1A"/>
              </a:solidFill>
              <a:latin typeface="Calibri" panose="020F0502020204030204" pitchFamily="34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3830868" y="5726907"/>
            <a:ext cx="5313133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l-PL" sz="900" b="1" dirty="0"/>
              <a:t>By Achint Chaudhary 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92348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8867" y="131685"/>
            <a:ext cx="6976871" cy="598499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Basic Syntax</a:t>
            </a:r>
            <a:endParaRPr lang="en-US" sz="26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029" y="1583083"/>
            <a:ext cx="6115792" cy="3849861"/>
          </a:xfrm>
        </p:spPr>
        <p:txBody>
          <a:bodyPr>
            <a:noAutofit/>
          </a:bodyPr>
          <a:lstStyle/>
          <a:p>
            <a:pPr algn="just">
              <a:buFont typeface="Wingdings" charset="2"/>
              <a:buChar char="§"/>
            </a:pPr>
            <a:r>
              <a:rPr lang="en-US" b="1" dirty="0">
                <a:latin typeface="Calibri"/>
                <a:cs typeface="Calibri"/>
              </a:rPr>
              <a:t>Indentation is used in Python to delimit blocks. The number of spaces is variable, but all statements within the same block must be indented the same amount.</a:t>
            </a:r>
          </a:p>
          <a:p>
            <a:pPr algn="just">
              <a:buFont typeface="Wingdings" charset="2"/>
              <a:buChar char="§"/>
            </a:pPr>
            <a:r>
              <a:rPr lang="en-US" b="1" dirty="0">
                <a:latin typeface="Calibri"/>
                <a:cs typeface="Calibri"/>
              </a:rPr>
              <a:t>The header line for compound statements, such as if, while, def, and class should be terminated with a colon (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r>
              <a:rPr lang="en-US" b="1" dirty="0">
                <a:latin typeface="Calibri"/>
                <a:cs typeface="Calibri"/>
              </a:rPr>
              <a:t> )</a:t>
            </a:r>
          </a:p>
          <a:p>
            <a:pPr marL="214313" lvl="1" algn="just">
              <a:buFont typeface="Wingdings" charset="2"/>
              <a:buChar char="§"/>
            </a:pPr>
            <a:r>
              <a:rPr lang="en-US" sz="1800" b="1" dirty="0" smtClean="0">
                <a:latin typeface="Calibri"/>
                <a:cs typeface="Calibri"/>
              </a:rPr>
              <a:t>The semicolon ( </a:t>
            </a:r>
            <a:r>
              <a:rPr lang="en-US" sz="1800" b="1" dirty="0" smtClean="0">
                <a:solidFill>
                  <a:srgbClr val="CC9A1A"/>
                </a:solidFill>
                <a:latin typeface="Calibri"/>
                <a:cs typeface="Calibri"/>
              </a:rPr>
              <a:t>;</a:t>
            </a:r>
            <a:r>
              <a:rPr lang="en-US" sz="1800" b="1" dirty="0" smtClean="0">
                <a:latin typeface="Calibri"/>
                <a:cs typeface="Calibri"/>
              </a:rPr>
              <a:t> ) is optional at the end of statement. </a:t>
            </a:r>
          </a:p>
          <a:p>
            <a:pPr marL="0" lvl="1" indent="0" algn="just">
              <a:buNone/>
            </a:pPr>
            <a:endParaRPr lang="en-US" sz="1800" b="1" dirty="0" smtClean="0">
              <a:latin typeface="Calibri"/>
              <a:cs typeface="Calibri"/>
            </a:endParaRPr>
          </a:p>
          <a:p>
            <a:pPr algn="just">
              <a:buFont typeface="Wingdings" charset="2"/>
              <a:buChar char="§"/>
            </a:pPr>
            <a:r>
              <a:rPr lang="en-US" b="1" dirty="0">
                <a:latin typeface="Calibri"/>
                <a:cs typeface="Calibri"/>
              </a:rPr>
              <a:t>Printing to the Screen:</a:t>
            </a:r>
          </a:p>
          <a:p>
            <a:pPr algn="just">
              <a:buFont typeface="Wingdings" charset="2"/>
              <a:buChar char="§"/>
            </a:pPr>
            <a:r>
              <a:rPr lang="en-US" b="1" dirty="0">
                <a:latin typeface="Calibri"/>
                <a:cs typeface="Calibri"/>
              </a:rPr>
              <a:t>Reading Keyboard Input: </a:t>
            </a:r>
          </a:p>
          <a:p>
            <a:pPr algn="just">
              <a:buFont typeface="Wingdings" charset="2"/>
              <a:buChar char="§"/>
            </a:pPr>
            <a:r>
              <a:rPr lang="en-US" b="1" dirty="0">
                <a:latin typeface="Calibri"/>
                <a:cs typeface="Calibri"/>
              </a:rPr>
              <a:t>Comments</a:t>
            </a:r>
          </a:p>
          <a:p>
            <a:pPr lvl="3" algn="just"/>
            <a:r>
              <a:rPr lang="en-US" sz="1800" b="1" dirty="0">
                <a:latin typeface="Calibri"/>
                <a:cs typeface="Calibri"/>
              </a:rPr>
              <a:t>Single line:</a:t>
            </a:r>
          </a:p>
          <a:p>
            <a:pPr lvl="3" algn="just"/>
            <a:r>
              <a:rPr lang="en-US" sz="1800" b="1" dirty="0">
                <a:latin typeface="Calibri"/>
                <a:cs typeface="Calibri"/>
              </a:rPr>
              <a:t>Multiple lines:</a:t>
            </a:r>
          </a:p>
          <a:p>
            <a:pPr marL="214313" lvl="1" algn="just">
              <a:buFont typeface="Wingdings" charset="2"/>
              <a:buChar char="§"/>
            </a:pPr>
            <a:r>
              <a:rPr lang="en-US" sz="1800" b="1" dirty="0">
                <a:latin typeface="Calibri"/>
                <a:cs typeface="Calibri"/>
              </a:rPr>
              <a:t>Python files have extension </a:t>
            </a:r>
            <a:r>
              <a:rPr lang="en-US" sz="1800" b="1" dirty="0">
                <a:solidFill>
                  <a:srgbClr val="CC9A1A"/>
                </a:solidFill>
                <a:latin typeface="Calibri"/>
                <a:cs typeface="Calibri"/>
              </a:rPr>
              <a:t>.</a:t>
            </a:r>
            <a:r>
              <a:rPr lang="en-US" sz="1800" b="1" dirty="0" smtClean="0">
                <a:solidFill>
                  <a:srgbClr val="CC9A1A"/>
                </a:solidFill>
                <a:latin typeface="Calibri"/>
                <a:cs typeface="Calibri"/>
              </a:rPr>
              <a:t>py</a:t>
            </a:r>
            <a:endParaRPr lang="en-US" sz="1800" b="1" dirty="0">
              <a:solidFill>
                <a:srgbClr val="CC9A1A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US" b="1" dirty="0">
              <a:latin typeface="Calibri"/>
              <a:cs typeface="Calibri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30868" y="5726907"/>
            <a:ext cx="5313133" cy="273844"/>
          </a:xfrm>
        </p:spPr>
        <p:txBody>
          <a:bodyPr/>
          <a:lstStyle/>
          <a:p>
            <a:pPr algn="r"/>
            <a:r>
              <a:rPr lang="pl-PL" sz="900" b="1" dirty="0"/>
              <a:t>By Achint Chaudhary </a:t>
            </a:r>
            <a:endParaRPr lang="en-US" sz="9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08867" y="738296"/>
            <a:ext cx="7277741" cy="0"/>
          </a:xfrm>
          <a:prstGeom prst="line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342" y="3387241"/>
            <a:ext cx="2341757" cy="273205"/>
          </a:xfrm>
          <a:prstGeom prst="rect">
            <a:avLst/>
          </a:prstGeom>
          <a:ln w="6350" cap="sq" cmpd="sng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992" y="3818558"/>
            <a:ext cx="2976361" cy="271701"/>
          </a:xfrm>
          <a:prstGeom prst="rect">
            <a:avLst/>
          </a:prstGeom>
          <a:ln w="6350" cap="sq" cmpd="sng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922" y="4188009"/>
            <a:ext cx="2568759" cy="392425"/>
          </a:xfrm>
          <a:prstGeom prst="rect">
            <a:avLst/>
          </a:prstGeom>
          <a:ln w="6350" cap="sq" cmpd="sng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 descr="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32" y="4649063"/>
            <a:ext cx="3696054" cy="1077843"/>
          </a:xfrm>
          <a:prstGeom prst="rect">
            <a:avLst/>
          </a:prstGeom>
          <a:ln w="6350" cap="sq" cmpd="sng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Screen Shot 2015-11-07 at 9.48.33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353" y="2297349"/>
            <a:ext cx="2215581" cy="1808467"/>
          </a:xfrm>
          <a:prstGeom prst="rect">
            <a:avLst/>
          </a:prstGeom>
          <a:ln w="9525" cap="sq" cmpd="sng">
            <a:solidFill>
              <a:srgbClr val="CC9A1A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770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526" y="83414"/>
            <a:ext cx="6976871" cy="77052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Variables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456" y="1423173"/>
            <a:ext cx="4473668" cy="3509922"/>
          </a:xfrm>
        </p:spPr>
        <p:txBody>
          <a:bodyPr>
            <a:noAutofit/>
          </a:bodyPr>
          <a:lstStyle/>
          <a:p>
            <a:pPr algn="just">
              <a:buFont typeface="Wingdings" charset="2"/>
              <a:buChar char="§"/>
            </a:pPr>
            <a:r>
              <a:rPr lang="en-US" sz="2000" b="1" dirty="0">
                <a:latin typeface="Calibri"/>
                <a:cs typeface="Calibri"/>
              </a:rPr>
              <a:t>Python is dynamically typed. You do not need to declare variables! </a:t>
            </a:r>
          </a:p>
          <a:p>
            <a:pPr algn="just">
              <a:buFont typeface="Wingdings" charset="2"/>
              <a:buChar char="§"/>
            </a:pPr>
            <a:r>
              <a:rPr lang="en-US" sz="2000" b="1" dirty="0">
                <a:latin typeface="Calibri"/>
                <a:cs typeface="Calibri"/>
              </a:rPr>
              <a:t>The declaration happens automatically when you assign a value to a variable.</a:t>
            </a:r>
          </a:p>
          <a:p>
            <a:pPr algn="just">
              <a:buFont typeface="Wingdings" charset="2"/>
              <a:buChar char="§"/>
            </a:pPr>
            <a:r>
              <a:rPr lang="en-US" sz="2000" b="1" dirty="0">
                <a:latin typeface="Calibri"/>
                <a:cs typeface="Calibri"/>
              </a:rPr>
              <a:t>Variables can change type, simply by assigning them a new value of a different type.</a:t>
            </a:r>
          </a:p>
          <a:p>
            <a:pPr algn="just">
              <a:buFont typeface="Wingdings" charset="2"/>
              <a:buChar char="§"/>
            </a:pPr>
            <a:r>
              <a:rPr lang="en-US" sz="2000" b="1" dirty="0">
                <a:latin typeface="Calibri"/>
                <a:cs typeface="Calibri"/>
              </a:rPr>
              <a:t>Python allows you to assign a single value to several variables simultaneously.</a:t>
            </a:r>
          </a:p>
          <a:p>
            <a:pPr algn="just">
              <a:buFont typeface="Wingdings" charset="2"/>
              <a:buChar char="§"/>
            </a:pPr>
            <a:r>
              <a:rPr lang="en-US" sz="2000" b="1" dirty="0">
                <a:latin typeface="Calibri"/>
                <a:cs typeface="Calibri"/>
              </a:rPr>
              <a:t>You can also assign multiple objects to multiple variables.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30868" y="5726907"/>
            <a:ext cx="5313133" cy="273844"/>
          </a:xfrm>
        </p:spPr>
        <p:txBody>
          <a:bodyPr/>
          <a:lstStyle/>
          <a:p>
            <a:pPr algn="r"/>
            <a:r>
              <a:rPr lang="pl-PL" sz="900" b="1" dirty="0"/>
              <a:t>By Achint Chaudhary </a:t>
            </a:r>
            <a:endParaRPr lang="en-US" sz="9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20090" y="853936"/>
            <a:ext cx="7277741" cy="0"/>
          </a:xfrm>
          <a:prstGeom prst="line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928" y="1467569"/>
            <a:ext cx="3790072" cy="1307310"/>
          </a:xfrm>
          <a:prstGeom prst="rect">
            <a:avLst/>
          </a:prstGeom>
          <a:ln w="9525" cap="sq" cmpd="sng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003" y="2970352"/>
            <a:ext cx="2748473" cy="677160"/>
          </a:xfrm>
          <a:prstGeom prst="rect">
            <a:avLst/>
          </a:prstGeom>
          <a:ln w="9525" cap="sq" cmpd="sng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992" y="3942324"/>
            <a:ext cx="1921218" cy="412200"/>
          </a:xfrm>
          <a:prstGeom prst="rect">
            <a:avLst/>
          </a:prstGeom>
          <a:ln w="9525" cap="sq" cmpd="sng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156" y="4535390"/>
            <a:ext cx="2615786" cy="397705"/>
          </a:xfrm>
          <a:prstGeom prst="rect">
            <a:avLst/>
          </a:prstGeom>
          <a:ln w="9525" cap="sq" cmpd="sng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314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3793587"/>
            <a:ext cx="6698060" cy="646699"/>
          </a:xfrm>
        </p:spPr>
        <p:txBody>
          <a:bodyPr>
            <a:noAutofit/>
          </a:bodyPr>
          <a:lstStyle/>
          <a:p>
            <a:pPr lvl="0"/>
            <a:r>
              <a:rPr lang="en-US" sz="4000" b="1" dirty="0" smtClean="0">
                <a:solidFill>
                  <a:srgbClr val="CC9A1A"/>
                </a:solidFill>
                <a:latin typeface="Calibri" panose="020F0502020204030204" pitchFamily="34" charset="0"/>
              </a:rPr>
              <a:t>Python  Data  </a:t>
            </a:r>
            <a:r>
              <a:rPr lang="en-US" sz="4000" b="1" dirty="0">
                <a:solidFill>
                  <a:srgbClr val="CC9A1A"/>
                </a:solidFill>
                <a:latin typeface="Calibri" panose="020F0502020204030204" pitchFamily="34" charset="0"/>
              </a:rPr>
              <a:t>Types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3830868" y="5726907"/>
            <a:ext cx="5313133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l-PL" sz="900" b="1" dirty="0"/>
              <a:t>By Achint Chaudhary 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78480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593" y="119716"/>
            <a:ext cx="6976871" cy="57086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Numbers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0614" y="785585"/>
            <a:ext cx="7232850" cy="2527629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sz="2000" b="1" dirty="0">
                <a:latin typeface="Calibri"/>
                <a:cs typeface="Calibri"/>
              </a:rPr>
              <a:t>Numbers are </a:t>
            </a:r>
            <a:r>
              <a:rPr lang="en-US" sz="2000" b="1" dirty="0">
                <a:solidFill>
                  <a:srgbClr val="CC9A1A"/>
                </a:solidFill>
                <a:latin typeface="Calibri"/>
                <a:cs typeface="Calibri"/>
              </a:rPr>
              <a:t>Immutable </a:t>
            </a:r>
            <a:r>
              <a:rPr lang="en-US" sz="2000" b="1" dirty="0">
                <a:latin typeface="Calibri"/>
                <a:cs typeface="Calibri"/>
              </a:rPr>
              <a:t>objects in Python that cannot change their values. 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sz="2000" b="1" dirty="0">
                <a:latin typeface="Calibri"/>
                <a:cs typeface="Calibri"/>
              </a:rPr>
              <a:t>There are three built-in data types for numbers in Python3: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Calibri"/>
                <a:cs typeface="Calibri"/>
              </a:rPr>
              <a:t>Integer (int)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Calibri"/>
                <a:cs typeface="Calibri"/>
              </a:rPr>
              <a:t>Floating-point numbers (float)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Calibri"/>
                <a:cs typeface="Calibri"/>
              </a:rPr>
              <a:t>Complex numbers:  </a:t>
            </a:r>
            <a:r>
              <a:rPr lang="en-US" sz="2000" b="1" i="1" dirty="0">
                <a:latin typeface="Calibri"/>
                <a:cs typeface="Calibri"/>
              </a:rPr>
              <a:t>&lt;real part&gt;</a:t>
            </a:r>
            <a:r>
              <a:rPr lang="en-US" sz="2000" b="1" dirty="0">
                <a:latin typeface="Calibri"/>
                <a:cs typeface="Calibri"/>
              </a:rPr>
              <a:t> + </a:t>
            </a:r>
            <a:r>
              <a:rPr lang="en-US" sz="2000" b="1" i="1" dirty="0">
                <a:latin typeface="Calibri"/>
                <a:cs typeface="Calibri"/>
              </a:rPr>
              <a:t>&lt;imaginary part&gt;</a:t>
            </a:r>
            <a:r>
              <a:rPr lang="en-US" sz="2000" b="1" dirty="0">
                <a:latin typeface="Calibri"/>
                <a:cs typeface="Calibri"/>
              </a:rPr>
              <a:t>j</a:t>
            </a:r>
            <a:r>
              <a:rPr lang="en-US" sz="1800" b="1" dirty="0" smtClean="0">
                <a:latin typeface="Calibri"/>
                <a:cs typeface="Calibri"/>
              </a:rPr>
              <a:t>  </a:t>
            </a:r>
            <a:r>
              <a:rPr lang="en-US" sz="1400" b="1" dirty="0">
                <a:solidFill>
                  <a:srgbClr val="CC9A1A"/>
                </a:solidFill>
                <a:latin typeface="Calibri"/>
                <a:cs typeface="Calibri"/>
              </a:rPr>
              <a:t>(not used much in Python programming)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Common Number Functions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30868" y="5726907"/>
            <a:ext cx="5313133" cy="273844"/>
          </a:xfrm>
        </p:spPr>
        <p:txBody>
          <a:bodyPr/>
          <a:lstStyle/>
          <a:p>
            <a:pPr algn="r"/>
            <a:r>
              <a:rPr lang="pl-PL" sz="900" b="1" dirty="0"/>
              <a:t>By Achint Chaudhary </a:t>
            </a:r>
            <a:endParaRPr lang="en-US" sz="9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50614" y="690584"/>
            <a:ext cx="7277741" cy="0"/>
          </a:xfrm>
          <a:prstGeom prst="line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0367484"/>
              </p:ext>
            </p:extLst>
          </p:nvPr>
        </p:nvGraphicFramePr>
        <p:xfrm>
          <a:off x="1411590" y="3313214"/>
          <a:ext cx="6675506" cy="3396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848"/>
                <a:gridCol w="5276658"/>
              </a:tblGrid>
              <a:tr h="377372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/>
                          <a:cs typeface="Calibri"/>
                        </a:rPr>
                        <a:t>Function</a:t>
                      </a:r>
                      <a:endParaRPr lang="en-US" sz="1600" b="1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/>
                          <a:cs typeface="Calibri"/>
                        </a:rPr>
                        <a:t>Description</a:t>
                      </a:r>
                      <a:endParaRPr lang="en-US" sz="1600" b="1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</a:tr>
              <a:tr h="377372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/>
                          <a:cs typeface="Calibri"/>
                        </a:rPr>
                        <a:t>int</a:t>
                      </a:r>
                      <a:r>
                        <a:rPr lang="en-US" sz="1600" b="0" dirty="0" smtClean="0">
                          <a:latin typeface="Calibri"/>
                          <a:cs typeface="Calibri"/>
                        </a:rPr>
                        <a:t>(x) </a:t>
                      </a:r>
                      <a:endParaRPr lang="en-US" sz="16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Calibri"/>
                          <a:cs typeface="Calibri"/>
                        </a:rPr>
                        <a:t>to convert x to an integer</a:t>
                      </a:r>
                    </a:p>
                  </a:txBody>
                  <a:tcPr marL="68580" marR="68580" marT="34290" marB="34290"/>
                </a:tc>
              </a:tr>
              <a:tr h="377372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/>
                          <a:cs typeface="Calibri"/>
                        </a:rPr>
                        <a:t>float</a:t>
                      </a:r>
                      <a:r>
                        <a:rPr lang="en-US" sz="1600" b="0" dirty="0" smtClean="0">
                          <a:latin typeface="Calibri"/>
                          <a:cs typeface="Calibri"/>
                        </a:rPr>
                        <a:t>(x) </a:t>
                      </a:r>
                      <a:endParaRPr lang="en-US" sz="16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Calibri"/>
                          <a:cs typeface="Calibri"/>
                        </a:rPr>
                        <a:t>to convert x to a floating-point number</a:t>
                      </a:r>
                    </a:p>
                  </a:txBody>
                  <a:tcPr marL="68580" marR="68580" marT="34290" marB="34290"/>
                </a:tc>
              </a:tr>
              <a:tr h="377372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/>
                          <a:cs typeface="Calibri"/>
                        </a:rPr>
                        <a:t>abs</a:t>
                      </a:r>
                      <a:r>
                        <a:rPr lang="en-US" sz="1600" b="0" dirty="0" smtClean="0">
                          <a:latin typeface="Calibri"/>
                          <a:cs typeface="Calibri"/>
                        </a:rPr>
                        <a:t>(x) </a:t>
                      </a:r>
                      <a:endParaRPr lang="en-US" sz="16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Calibri"/>
                          <a:cs typeface="Calibri"/>
                        </a:rPr>
                        <a:t>The absolute value of x</a:t>
                      </a:r>
                    </a:p>
                  </a:txBody>
                  <a:tcPr marL="68580" marR="68580" marT="34290" marB="34290"/>
                </a:tc>
              </a:tr>
              <a:tr h="377372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/>
                          <a:cs typeface="Calibri"/>
                        </a:rPr>
                        <a:t>cmp</a:t>
                      </a:r>
                      <a:r>
                        <a:rPr lang="en-US" sz="1600" b="0" dirty="0" smtClean="0">
                          <a:latin typeface="Calibri"/>
                          <a:cs typeface="Calibri"/>
                        </a:rPr>
                        <a:t>(x,y) </a:t>
                      </a:r>
                      <a:endParaRPr lang="en-US" sz="16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Calibri"/>
                          <a:cs typeface="Calibri"/>
                        </a:rPr>
                        <a:t>-1 if x &lt; y, 0 if x == y, or 1 if x &gt; y</a:t>
                      </a:r>
                    </a:p>
                  </a:txBody>
                  <a:tcPr marL="68580" marR="68580" marT="34290" marB="34290"/>
                </a:tc>
              </a:tr>
              <a:tr h="377372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/>
                          <a:cs typeface="Calibri"/>
                        </a:rPr>
                        <a:t>exp</a:t>
                      </a:r>
                      <a:r>
                        <a:rPr lang="en-US" sz="1600" b="0" dirty="0" smtClean="0">
                          <a:latin typeface="Calibri"/>
                          <a:cs typeface="Calibri"/>
                        </a:rPr>
                        <a:t>(x) </a:t>
                      </a:r>
                      <a:endParaRPr lang="en-US" sz="16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Calibri"/>
                          <a:cs typeface="Calibri"/>
                        </a:rPr>
                        <a:t>The exponential of x: e</a:t>
                      </a:r>
                      <a:r>
                        <a:rPr lang="en-US" sz="1600" b="0" baseline="30000" dirty="0" smtClean="0">
                          <a:latin typeface="Calibri"/>
                          <a:cs typeface="Calibri"/>
                        </a:rPr>
                        <a:t>x</a:t>
                      </a:r>
                      <a:endParaRPr lang="en-US" sz="1600" b="0" dirty="0" smtClean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</a:tr>
              <a:tr h="377372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/>
                          <a:cs typeface="Calibri"/>
                        </a:rPr>
                        <a:t>log</a:t>
                      </a:r>
                      <a:r>
                        <a:rPr lang="en-US" sz="1600" b="0" dirty="0" smtClean="0">
                          <a:latin typeface="Calibri"/>
                          <a:cs typeface="Calibri"/>
                        </a:rPr>
                        <a:t>(x)</a:t>
                      </a:r>
                      <a:endParaRPr lang="en-US" sz="16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Calibri"/>
                          <a:cs typeface="Calibri"/>
                        </a:rPr>
                        <a:t>The natural logarithm of x, for x&gt; 0</a:t>
                      </a:r>
                    </a:p>
                  </a:txBody>
                  <a:tcPr marL="68580" marR="68580" marT="34290" marB="34290"/>
                </a:tc>
              </a:tr>
              <a:tr h="377372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/>
                          <a:cs typeface="Calibri"/>
                        </a:rPr>
                        <a:t>pow</a:t>
                      </a:r>
                      <a:r>
                        <a:rPr lang="en-US" sz="1600" b="0" dirty="0" smtClean="0">
                          <a:latin typeface="Calibri"/>
                          <a:cs typeface="Calibri"/>
                        </a:rPr>
                        <a:t>(x,y)</a:t>
                      </a:r>
                      <a:endParaRPr lang="en-US" sz="16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Calibri"/>
                          <a:cs typeface="Calibri"/>
                        </a:rPr>
                        <a:t>The value of x**y</a:t>
                      </a:r>
                    </a:p>
                  </a:txBody>
                  <a:tcPr marL="68580" marR="68580" marT="34290" marB="34290"/>
                </a:tc>
              </a:tr>
              <a:tr h="377372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/>
                          <a:cs typeface="Calibri"/>
                        </a:rPr>
                        <a:t>sqrt</a:t>
                      </a:r>
                      <a:r>
                        <a:rPr lang="en-US" sz="1600" b="0" dirty="0" smtClean="0">
                          <a:latin typeface="Calibri"/>
                          <a:cs typeface="Calibri"/>
                        </a:rPr>
                        <a:t>(x) </a:t>
                      </a:r>
                      <a:endParaRPr lang="en-US" sz="16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Calibri"/>
                          <a:cs typeface="Calibri"/>
                        </a:rPr>
                        <a:t>The square root of x for x &gt; 0</a:t>
                      </a: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51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614" y="115347"/>
            <a:ext cx="6976871" cy="437274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Strings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0614" y="1638071"/>
            <a:ext cx="7232850" cy="3915879"/>
          </a:xfrm>
        </p:spPr>
        <p:txBody>
          <a:bodyPr>
            <a:noAutofit/>
          </a:bodyPr>
          <a:lstStyle/>
          <a:p>
            <a:pPr algn="just">
              <a:buFont typeface="Wingdings" charset="2"/>
              <a:buChar char="§"/>
            </a:pPr>
            <a:r>
              <a:rPr lang="en-US" b="1" dirty="0">
                <a:latin typeface="Calibri"/>
                <a:cs typeface="Calibri"/>
              </a:rPr>
              <a:t>Python Strings are </a:t>
            </a:r>
            <a:r>
              <a:rPr lang="en-US" b="1" dirty="0">
                <a:solidFill>
                  <a:srgbClr val="CC9A1A"/>
                </a:solidFill>
                <a:latin typeface="Calibri"/>
                <a:cs typeface="Calibri"/>
              </a:rPr>
              <a:t>Immutable </a:t>
            </a:r>
            <a:r>
              <a:rPr lang="en-US" b="1" dirty="0">
                <a:latin typeface="Calibri"/>
                <a:cs typeface="Calibri"/>
              </a:rPr>
              <a:t>objects that cannot change their values.</a:t>
            </a:r>
          </a:p>
          <a:p>
            <a:pPr algn="just">
              <a:buFont typeface="Wingdings" charset="2"/>
              <a:buChar char="§"/>
            </a:pPr>
            <a:endParaRPr lang="en-US" b="1" dirty="0"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b="1" dirty="0"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b="1" dirty="0">
              <a:latin typeface="Calibri"/>
              <a:cs typeface="Calibri"/>
            </a:endParaRPr>
          </a:p>
          <a:p>
            <a:pPr algn="just">
              <a:buFont typeface="Wingdings" charset="2"/>
              <a:buChar char="§"/>
            </a:pPr>
            <a:r>
              <a:rPr lang="en-US" b="1" dirty="0">
                <a:latin typeface="Calibri"/>
                <a:cs typeface="Calibri"/>
              </a:rPr>
              <a:t>You can update an existing string by (re)assigning a variable to another string.</a:t>
            </a:r>
          </a:p>
          <a:p>
            <a:pPr algn="just">
              <a:buFont typeface="Wingdings" charset="2"/>
              <a:buChar char="§"/>
            </a:pPr>
            <a:r>
              <a:rPr lang="en-US" b="1" dirty="0">
                <a:latin typeface="Calibri"/>
                <a:cs typeface="Calibri"/>
              </a:rPr>
              <a:t>Python </a:t>
            </a:r>
            <a:r>
              <a:rPr lang="en-US" b="1" i="1" dirty="0">
                <a:latin typeface="Calibri"/>
                <a:cs typeface="Calibri"/>
              </a:rPr>
              <a:t>does not </a:t>
            </a:r>
            <a:r>
              <a:rPr lang="en-US" b="1" dirty="0">
                <a:latin typeface="Calibri"/>
                <a:cs typeface="Calibri"/>
              </a:rPr>
              <a:t>support a character type; these are treated as strings of length one.</a:t>
            </a:r>
          </a:p>
          <a:p>
            <a:pPr algn="just">
              <a:buFont typeface="Wingdings" charset="2"/>
              <a:buChar char="§"/>
            </a:pPr>
            <a:r>
              <a:rPr lang="en-US" b="1" dirty="0">
                <a:latin typeface="Calibri"/>
                <a:cs typeface="Calibri"/>
              </a:rPr>
              <a:t>Python accepts single (</a:t>
            </a:r>
            <a:r>
              <a:rPr lang="en-US" b="1" dirty="0">
                <a:solidFill>
                  <a:srgbClr val="CC9A1A"/>
                </a:solidFill>
                <a:latin typeface="Calibri"/>
                <a:cs typeface="Calibri"/>
              </a:rPr>
              <a:t>'</a:t>
            </a:r>
            <a:r>
              <a:rPr lang="en-US" b="1" dirty="0">
                <a:latin typeface="Calibri"/>
                <a:cs typeface="Calibri"/>
              </a:rPr>
              <a:t>), double (</a:t>
            </a:r>
            <a:r>
              <a:rPr lang="en-US" b="1" dirty="0">
                <a:solidFill>
                  <a:srgbClr val="CC9A1A"/>
                </a:solidFill>
                <a:latin typeface="Calibri"/>
                <a:cs typeface="Calibri"/>
              </a:rPr>
              <a:t>"</a:t>
            </a:r>
            <a:r>
              <a:rPr lang="en-US" b="1" dirty="0">
                <a:latin typeface="Calibri"/>
                <a:cs typeface="Calibri"/>
              </a:rPr>
              <a:t>) and triple (</a:t>
            </a:r>
            <a:r>
              <a:rPr lang="en-US" b="1" dirty="0">
                <a:solidFill>
                  <a:srgbClr val="CC9A1A"/>
                </a:solidFill>
                <a:latin typeface="Calibri"/>
                <a:cs typeface="Calibri"/>
              </a:rPr>
              <a:t>'''</a:t>
            </a:r>
            <a:r>
              <a:rPr lang="en-US" b="1" dirty="0">
                <a:latin typeface="Calibri"/>
                <a:cs typeface="Calibri"/>
              </a:rPr>
              <a:t> or </a:t>
            </a:r>
            <a:r>
              <a:rPr lang="en-US" b="1" dirty="0">
                <a:solidFill>
                  <a:srgbClr val="CC9A1A"/>
                </a:solidFill>
                <a:latin typeface="Calibri"/>
                <a:cs typeface="Calibri"/>
              </a:rPr>
              <a:t>"""</a:t>
            </a:r>
            <a:r>
              <a:rPr lang="en-US" b="1" dirty="0">
                <a:latin typeface="Calibri"/>
                <a:cs typeface="Calibri"/>
              </a:rPr>
              <a:t>) quotes to denote string literals.</a:t>
            </a:r>
          </a:p>
          <a:p>
            <a:pPr algn="just">
              <a:buFont typeface="Wingdings" charset="2"/>
              <a:buChar char="§"/>
            </a:pPr>
            <a:endParaRPr lang="en-US" b="1" dirty="0"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b="1" dirty="0">
              <a:latin typeface="Calibri"/>
              <a:cs typeface="Calibri"/>
            </a:endParaRPr>
          </a:p>
          <a:p>
            <a:pPr algn="just">
              <a:buFont typeface="Wingdings" charset="2"/>
              <a:buChar char="§"/>
            </a:pPr>
            <a:endParaRPr lang="en-US" b="1" dirty="0" smtClean="0">
              <a:latin typeface="Calibri"/>
              <a:cs typeface="Calibri"/>
            </a:endParaRPr>
          </a:p>
          <a:p>
            <a:pPr algn="just">
              <a:buFont typeface="Wingdings" charset="2"/>
              <a:buChar char="§"/>
            </a:pPr>
            <a:endParaRPr lang="en-US" b="1" dirty="0">
              <a:latin typeface="Calibri"/>
              <a:cs typeface="Calibri"/>
            </a:endParaRPr>
          </a:p>
          <a:p>
            <a:pPr algn="just">
              <a:buFont typeface="Wingdings" charset="2"/>
              <a:buChar char="§"/>
            </a:pPr>
            <a:r>
              <a:rPr lang="en-US" b="1" dirty="0" smtClean="0">
                <a:latin typeface="Calibri"/>
                <a:cs typeface="Calibri"/>
              </a:rPr>
              <a:t>String </a:t>
            </a:r>
            <a:r>
              <a:rPr lang="en-US" b="1" dirty="0">
                <a:latin typeface="Calibri"/>
                <a:cs typeface="Calibri"/>
              </a:rPr>
              <a:t>indexes starting at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0</a:t>
            </a:r>
            <a:r>
              <a:rPr lang="en-US" b="1" dirty="0">
                <a:latin typeface="Calibri"/>
                <a:cs typeface="Calibri"/>
              </a:rPr>
              <a:t> in the beginning of the string and working their way from </a:t>
            </a:r>
            <a:r>
              <a:rPr lang="en-US" b="1" dirty="0">
                <a:solidFill>
                  <a:srgbClr val="CC9A1A"/>
                </a:solidFill>
                <a:latin typeface="Calibri"/>
                <a:cs typeface="Calibri"/>
              </a:rPr>
              <a:t>-1</a:t>
            </a:r>
            <a:r>
              <a:rPr lang="en-US" b="1" dirty="0">
                <a:latin typeface="Calibri"/>
                <a:cs typeface="Calibri"/>
              </a:rPr>
              <a:t> at the end.</a:t>
            </a:r>
          </a:p>
          <a:p>
            <a:pPr marL="0" indent="0" algn="just">
              <a:buNone/>
            </a:pPr>
            <a:endParaRPr lang="en-US" b="1" dirty="0">
              <a:latin typeface="Calibri"/>
              <a:cs typeface="Calibri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30868" y="5726907"/>
            <a:ext cx="5313133" cy="273844"/>
          </a:xfrm>
        </p:spPr>
        <p:txBody>
          <a:bodyPr/>
          <a:lstStyle/>
          <a:p>
            <a:pPr algn="r"/>
            <a:r>
              <a:rPr lang="pl-PL" sz="900" b="1" dirty="0"/>
              <a:t>By Achint Chaudhary </a:t>
            </a:r>
            <a:endParaRPr lang="en-US" sz="900" b="1" dirty="0"/>
          </a:p>
        </p:txBody>
      </p:sp>
      <p:pic>
        <p:nvPicPr>
          <p:cNvPr id="7" name="Picture 6" descr="Screen Shot 2015-10-25 at 3.11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955" y="880016"/>
            <a:ext cx="4726380" cy="1170196"/>
          </a:xfrm>
          <a:prstGeom prst="rect">
            <a:avLst/>
          </a:prstGeom>
          <a:ln w="9525" cap="sq" cmpd="sng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Screen Shot 2015-10-25 at 3.17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868" y="3832957"/>
            <a:ext cx="2817244" cy="852587"/>
          </a:xfrm>
          <a:prstGeom prst="rect">
            <a:avLst/>
          </a:prstGeom>
          <a:ln w="9525" cap="sq" cmpd="sng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string_indices_negativ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45" y="4858502"/>
            <a:ext cx="2124446" cy="618770"/>
          </a:xfrm>
          <a:prstGeom prst="rect">
            <a:avLst/>
          </a:prstGeom>
        </p:spPr>
      </p:pic>
      <p:pic>
        <p:nvPicPr>
          <p:cNvPr id="10" name="Picture 9" descr="string_indices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006" y="4858502"/>
            <a:ext cx="2129484" cy="61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1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033" y="235244"/>
            <a:ext cx="6976871" cy="5493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Strings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054" y="844853"/>
            <a:ext cx="7232850" cy="3530692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sz="2000" b="1" dirty="0">
                <a:solidFill>
                  <a:srgbClr val="CC9A1A"/>
                </a:solidFill>
                <a:latin typeface="Calibri"/>
                <a:cs typeface="Calibri"/>
              </a:rPr>
              <a:t>String Formatting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/>
              <a:cs typeface="Calibri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endParaRPr lang="en-US" sz="2000" b="1" dirty="0" smtClean="0">
              <a:solidFill>
                <a:srgbClr val="CC9A1A"/>
              </a:solidFill>
              <a:latin typeface="Calibri"/>
              <a:cs typeface="Calibri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endParaRPr lang="en-US" sz="2000" b="1" dirty="0">
              <a:solidFill>
                <a:srgbClr val="CC9A1A"/>
              </a:solidFill>
              <a:latin typeface="Calibri"/>
              <a:cs typeface="Calibri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sz="2000" b="1" dirty="0" smtClean="0">
                <a:solidFill>
                  <a:srgbClr val="CC9A1A"/>
                </a:solidFill>
                <a:latin typeface="Calibri"/>
                <a:cs typeface="Calibri"/>
              </a:rPr>
              <a:t>Common </a:t>
            </a:r>
            <a:r>
              <a:rPr lang="en-US" sz="2000" b="1" dirty="0">
                <a:solidFill>
                  <a:srgbClr val="CC9A1A"/>
                </a:solidFill>
                <a:latin typeface="Calibri"/>
                <a:cs typeface="Calibri"/>
              </a:rPr>
              <a:t>String </a:t>
            </a:r>
            <a:r>
              <a:rPr lang="en-US" sz="2000" b="1" dirty="0" smtClean="0">
                <a:solidFill>
                  <a:srgbClr val="CC9A1A"/>
                </a:solidFill>
                <a:latin typeface="Calibri"/>
                <a:cs typeface="Calibri"/>
              </a:rPr>
              <a:t>Operators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/>
                <a:cs typeface="Calibri"/>
              </a:rPr>
              <a:t>		Assume string variable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lang="en-US" dirty="0" smtClean="0">
                <a:latin typeface="Calibri"/>
                <a:cs typeface="Calibri"/>
              </a:rPr>
              <a:t> holds 'Hello' and variable </a:t>
            </a:r>
            <a:r>
              <a:rPr lang="en-US" b="1" dirty="0" smtClean="0">
                <a:solidFill>
                  <a:srgbClr val="CC9A1A"/>
                </a:solidFill>
                <a:latin typeface="Calibri"/>
                <a:cs typeface="Calibri"/>
              </a:rPr>
              <a:t>b</a:t>
            </a:r>
            <a:r>
              <a:rPr lang="en-US" dirty="0" smtClean="0">
                <a:latin typeface="Calibri"/>
                <a:cs typeface="Calibri"/>
              </a:rPr>
              <a:t> holds 'Python’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cs typeface="Calibri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/>
              <a:cs typeface="Calibri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/>
              <a:cs typeface="Calibri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Calibri"/>
              <a:cs typeface="Calibri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Calibri"/>
              <a:cs typeface="Calibri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30868" y="5726907"/>
            <a:ext cx="5313133" cy="273844"/>
          </a:xfrm>
        </p:spPr>
        <p:txBody>
          <a:bodyPr/>
          <a:lstStyle/>
          <a:p>
            <a:pPr algn="r"/>
            <a:r>
              <a:rPr lang="pl-PL" sz="900" b="1" dirty="0"/>
              <a:t>By Achint Chaudhary </a:t>
            </a:r>
            <a:endParaRPr lang="en-US" sz="900" b="1" dirty="0"/>
          </a:p>
        </p:txBody>
      </p:sp>
      <p:pic>
        <p:nvPicPr>
          <p:cNvPr id="7" name="Picture 6" descr="Screen Shot 2015-10-25 at 4.28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378" y="844853"/>
            <a:ext cx="4976526" cy="1101945"/>
          </a:xfrm>
          <a:prstGeom prst="rect">
            <a:avLst/>
          </a:prstGeom>
          <a:ln w="9525" cap="sq" cmpd="sng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740584"/>
              </p:ext>
            </p:extLst>
          </p:nvPr>
        </p:nvGraphicFramePr>
        <p:xfrm>
          <a:off x="1009402" y="2797745"/>
          <a:ext cx="7956469" cy="3276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936"/>
                <a:gridCol w="5021613"/>
                <a:gridCol w="2097920"/>
              </a:tblGrid>
              <a:tr h="4116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Operator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ＭＳ 明朝"/>
                        <a:cs typeface="Calibri"/>
                      </a:endParaRP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Description</a:t>
                      </a:r>
                      <a:r>
                        <a:rPr lang="en-US" sz="1600" dirty="0" smtClean="0">
                          <a:effectLst/>
                          <a:latin typeface="Calibri"/>
                          <a:cs typeface="Calibri"/>
                        </a:rPr>
                        <a:t> </a:t>
                      </a:r>
                      <a:endParaRPr lang="en-US" sz="1600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Example</a:t>
                      </a:r>
                      <a:r>
                        <a:rPr lang="en-US" sz="1600" dirty="0" smtClean="0">
                          <a:effectLst/>
                          <a:latin typeface="Calibri"/>
                          <a:cs typeface="Calibri"/>
                        </a:rPr>
                        <a:t> </a:t>
                      </a:r>
                      <a:endParaRPr lang="en-US" sz="1600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</a:tr>
              <a:tr h="358141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+</a:t>
                      </a:r>
                      <a:r>
                        <a:rPr lang="en-US" sz="1600" b="1" dirty="0" smtClean="0">
                          <a:effectLst/>
                          <a:latin typeface="Calibri"/>
                          <a:cs typeface="Calibri"/>
                        </a:rPr>
                        <a:t> </a:t>
                      </a:r>
                      <a:endParaRPr lang="en-US" sz="1600" b="1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Concatenation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 - Adds values on either side of the operator</a:t>
                      </a:r>
                      <a:r>
                        <a:rPr lang="en-US" sz="1600" dirty="0" smtClean="0">
                          <a:effectLst/>
                          <a:latin typeface="Calibri"/>
                          <a:cs typeface="Calibri"/>
                        </a:rPr>
                        <a:t> </a:t>
                      </a:r>
                      <a:endParaRPr lang="en-US" sz="1600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 + b will give HelloPython</a:t>
                      </a:r>
                      <a:r>
                        <a:rPr lang="en-US" sz="1600" dirty="0" smtClean="0">
                          <a:effectLst/>
                          <a:latin typeface="Calibri"/>
                          <a:cs typeface="Calibri"/>
                        </a:rPr>
                        <a:t> </a:t>
                      </a:r>
                      <a:endParaRPr lang="en-US" sz="1600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</a:tr>
              <a:tr h="601708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*</a:t>
                      </a:r>
                      <a:r>
                        <a:rPr lang="en-US" sz="1600" dirty="0" smtClean="0">
                          <a:effectLst/>
                          <a:latin typeface="Calibri"/>
                          <a:cs typeface="Calibri"/>
                        </a:rPr>
                        <a:t> </a:t>
                      </a:r>
                      <a:endParaRPr lang="en-US" sz="1600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Repetition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 - Creates new strings, concatenating multiple copies of the same string</a:t>
                      </a:r>
                      <a:r>
                        <a:rPr lang="en-US" sz="1600" dirty="0" smtClean="0">
                          <a:effectLst/>
                          <a:latin typeface="Calibri"/>
                          <a:cs typeface="Calibri"/>
                        </a:rPr>
                        <a:t> </a:t>
                      </a:r>
                      <a:endParaRPr lang="en-US" sz="1600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a*2 will give HelloHello</a:t>
                      </a:r>
                      <a:r>
                        <a:rPr lang="en-US" sz="1600" dirty="0" smtClean="0">
                          <a:effectLst/>
                          <a:latin typeface="Calibri"/>
                          <a:cs typeface="Calibri"/>
                        </a:rPr>
                        <a:t> </a:t>
                      </a:r>
                      <a:endParaRPr lang="en-US" sz="1600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</a:tr>
              <a:tr h="601708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[ ]</a:t>
                      </a:r>
                      <a:r>
                        <a:rPr lang="en-US" sz="1600" b="1" dirty="0" smtClean="0">
                          <a:effectLst/>
                          <a:latin typeface="Calibri"/>
                          <a:cs typeface="Calibri"/>
                        </a:rPr>
                        <a:t> </a:t>
                      </a:r>
                      <a:endParaRPr lang="en-US" sz="1600" b="1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Slice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 - Gives the character from the given index</a:t>
                      </a:r>
                      <a:r>
                        <a:rPr lang="en-US" sz="1600" dirty="0" smtClean="0">
                          <a:effectLst/>
                          <a:latin typeface="Calibri"/>
                          <a:cs typeface="Calibri"/>
                        </a:rPr>
                        <a:t> </a:t>
                      </a:r>
                      <a:endParaRPr lang="en-US" sz="1600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a[1] will give e</a:t>
                      </a:r>
                      <a:r>
                        <a:rPr lang="en-US" sz="1600" dirty="0" smtClean="0">
                          <a:effectLst/>
                          <a:latin typeface="Calibri"/>
                          <a:cs typeface="Calibri"/>
                        </a:rPr>
                        <a:t> </a:t>
                      </a:r>
                    </a:p>
                    <a:p>
                      <a:r>
                        <a:rPr lang="en-US" sz="1600" dirty="0" smtClean="0">
                          <a:effectLst/>
                          <a:latin typeface="Calibri"/>
                          <a:cs typeface="Calibri"/>
                        </a:rPr>
                        <a:t>a[-1] will</a:t>
                      </a:r>
                      <a:r>
                        <a:rPr lang="en-US" sz="1600" baseline="0" dirty="0" smtClean="0"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600" baseline="0" smtClean="0">
                          <a:effectLst/>
                          <a:latin typeface="Calibri"/>
                          <a:cs typeface="Calibri"/>
                        </a:rPr>
                        <a:t>give o</a:t>
                      </a:r>
                      <a:endParaRPr lang="en-US" sz="1600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</a:tr>
              <a:tr h="358141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[ : ]</a:t>
                      </a:r>
                      <a:r>
                        <a:rPr lang="en-US" sz="1600" b="1" dirty="0" smtClean="0">
                          <a:effectLst/>
                          <a:latin typeface="Calibri"/>
                          <a:cs typeface="Calibri"/>
                        </a:rPr>
                        <a:t> </a:t>
                      </a:r>
                      <a:endParaRPr lang="en-US" sz="1600" b="1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Range Slice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- Gives the characters from the given range</a:t>
                      </a:r>
                      <a:r>
                        <a:rPr lang="en-US" sz="1600" dirty="0" smtClean="0">
                          <a:effectLst/>
                          <a:latin typeface="Calibri"/>
                          <a:cs typeface="Calibri"/>
                        </a:rPr>
                        <a:t> </a:t>
                      </a:r>
                      <a:endParaRPr lang="en-US" sz="1600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a[1:4] will give ell</a:t>
                      </a:r>
                      <a:r>
                        <a:rPr lang="en-US" sz="1600" dirty="0" smtClean="0">
                          <a:effectLst/>
                          <a:latin typeface="Calibri"/>
                          <a:cs typeface="Calibri"/>
                        </a:rPr>
                        <a:t> </a:t>
                      </a:r>
                      <a:endParaRPr lang="en-US" sz="1600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</a:tr>
              <a:tr h="35814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Membership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 - Returns true if a character exists in the given string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‘H’ in a will give True</a:t>
                      </a: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70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7142" y="89205"/>
            <a:ext cx="6976871" cy="54700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7086" y="665496"/>
            <a:ext cx="7232850" cy="350992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sz="1650" b="1" dirty="0">
                <a:solidFill>
                  <a:srgbClr val="CC9A1A"/>
                </a:solidFill>
                <a:latin typeface="Calibri"/>
                <a:cs typeface="Calibri"/>
              </a:rPr>
              <a:t>Common String Methods</a:t>
            </a:r>
          </a:p>
          <a:p>
            <a:pPr marL="0" indent="0">
              <a:buNone/>
            </a:pPr>
            <a:endParaRPr lang="en-US" sz="165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165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165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1650" b="1" dirty="0">
              <a:latin typeface="Calibri"/>
              <a:cs typeface="Calibri"/>
            </a:endParaRPr>
          </a:p>
          <a:p>
            <a:endParaRPr lang="en-US" sz="1650" b="1" dirty="0">
              <a:latin typeface="Calibri"/>
              <a:cs typeface="Calibri"/>
            </a:endParaRPr>
          </a:p>
          <a:p>
            <a:endParaRPr lang="en-US" sz="1650" b="1" dirty="0">
              <a:latin typeface="Calibri"/>
              <a:cs typeface="Calibri"/>
            </a:endParaRPr>
          </a:p>
          <a:p>
            <a:endParaRPr lang="en-US" sz="1650" b="1" dirty="0">
              <a:latin typeface="Calibri"/>
              <a:cs typeface="Calibri"/>
            </a:endParaRPr>
          </a:p>
          <a:p>
            <a:endParaRPr lang="en-US" sz="1650" b="1" dirty="0">
              <a:latin typeface="Calibri"/>
              <a:cs typeface="Calibri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30868" y="5726907"/>
            <a:ext cx="5313133" cy="273844"/>
          </a:xfrm>
        </p:spPr>
        <p:txBody>
          <a:bodyPr/>
          <a:lstStyle/>
          <a:p>
            <a:pPr algn="r"/>
            <a:r>
              <a:rPr lang="pl-PL" sz="900" b="1" dirty="0"/>
              <a:t>By Achint Chaudhary </a:t>
            </a:r>
            <a:endParaRPr lang="en-US" sz="9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907042"/>
              </p:ext>
            </p:extLst>
          </p:nvPr>
        </p:nvGraphicFramePr>
        <p:xfrm>
          <a:off x="1618047" y="1166872"/>
          <a:ext cx="6388819" cy="3867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464"/>
                <a:gridCol w="4719355"/>
              </a:tblGrid>
              <a:tr h="30842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/>
                          <a:cs typeface="Calibri"/>
                        </a:rPr>
                        <a:t>Method</a:t>
                      </a:r>
                      <a:endParaRPr lang="en-US" sz="1200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/>
                          <a:cs typeface="Calibri"/>
                        </a:rPr>
                        <a:t>Description</a:t>
                      </a:r>
                      <a:endParaRPr lang="en-US" sz="1200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</a:tr>
              <a:tr h="53273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str</a:t>
                      </a: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.count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(sub, beg= 0,end=len(str))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just"/>
                      <a:endParaRPr lang="en-US" sz="1200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</a:tr>
              <a:tr h="5132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str</a:t>
                      </a: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.isalpha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just"/>
                      <a:endParaRPr lang="en-US" sz="1200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</a:tr>
              <a:tr h="30842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str</a:t>
                      </a: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.isdigit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just"/>
                      <a:endParaRPr lang="en-US" sz="1200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</a:tr>
              <a:tr h="30842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str</a:t>
                      </a: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.lower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just"/>
                      <a:endParaRPr lang="en-US" sz="1200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</a:tr>
              <a:tr h="30842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str</a:t>
                      </a: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.upper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just"/>
                      <a:endParaRPr lang="en-US" sz="1200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</a:tr>
              <a:tr h="37050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str</a:t>
                      </a: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.replace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(old, new)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just"/>
                      <a:endParaRPr lang="en-US" sz="1200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</a:tr>
              <a:tr h="5132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str</a:t>
                      </a: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.split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(str=‘ ’)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just"/>
                      <a:endParaRPr lang="en-US" sz="1200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</a:tr>
              <a:tr h="30842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str</a:t>
                      </a: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.strip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just"/>
                      <a:endParaRPr lang="en-US" sz="1200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</a:tr>
              <a:tr h="3953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str</a:t>
                      </a: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.title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just"/>
                      <a:endParaRPr lang="en-US" sz="1200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68366" y="1440165"/>
            <a:ext cx="4771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dk1"/>
                </a:solidFill>
                <a:latin typeface="Calibri"/>
                <a:cs typeface="Calibri"/>
              </a:rPr>
              <a:t>Counts how many times sub occurs in string or in a substring of string if </a:t>
            </a:r>
          </a:p>
          <a:p>
            <a:r>
              <a:rPr lang="en-US" sz="1200" b="1" dirty="0">
                <a:solidFill>
                  <a:schemeClr val="dk1"/>
                </a:solidFill>
                <a:latin typeface="Calibri"/>
                <a:cs typeface="Calibri"/>
              </a:rPr>
              <a:t>starting index beg and ending index end are given.</a:t>
            </a:r>
            <a:r>
              <a:rPr lang="en-US" sz="1200" b="1" dirty="0">
                <a:latin typeface="Calibri"/>
                <a:cs typeface="Calibri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62714" y="2046091"/>
            <a:ext cx="4866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dk1"/>
                </a:solidFill>
                <a:latin typeface="Calibri"/>
                <a:cs typeface="Calibri"/>
              </a:rPr>
              <a:t>Returns True if string has at least 1 character and all characters are alphanumeric and False otherwise.</a:t>
            </a:r>
            <a:r>
              <a:rPr lang="en-US" sz="1200" b="1" dirty="0">
                <a:latin typeface="Calibri"/>
                <a:cs typeface="Calibri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62714" y="2525615"/>
            <a:ext cx="4173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dk1"/>
                </a:solidFill>
                <a:latin typeface="Calibri"/>
                <a:cs typeface="Calibri"/>
              </a:rPr>
              <a:t>Returns True if string contains only digits and False otherwise.</a:t>
            </a:r>
            <a:r>
              <a:rPr lang="en-US" sz="1200" b="1" dirty="0">
                <a:latin typeface="Calibri"/>
                <a:cs typeface="Calibri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86778" y="2865768"/>
            <a:ext cx="3545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dk1"/>
                </a:solidFill>
                <a:latin typeface="Calibri"/>
                <a:cs typeface="Calibri"/>
              </a:rPr>
              <a:t>Converts all uppercase letters in string to lowercase.</a:t>
            </a:r>
            <a:r>
              <a:rPr lang="en-US" sz="1200" b="1" dirty="0">
                <a:latin typeface="Calibri"/>
                <a:cs typeface="Calibri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35989" y="3170698"/>
            <a:ext cx="3358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dk1"/>
                </a:solidFill>
                <a:latin typeface="Calibri"/>
                <a:cs typeface="Calibri"/>
              </a:rPr>
              <a:t>Converts lowercase letters in string to uppercase.</a:t>
            </a:r>
            <a:r>
              <a:rPr lang="en-US" sz="1200" b="1" dirty="0">
                <a:latin typeface="Calibri"/>
                <a:cs typeface="Calibri"/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31950" y="3445470"/>
            <a:ext cx="3362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dk1"/>
                </a:solidFill>
                <a:latin typeface="Calibri"/>
                <a:cs typeface="Calibri"/>
              </a:rPr>
              <a:t>Replaces all occurrences of old in string with new.</a:t>
            </a:r>
            <a:endParaRPr lang="en-US" sz="1200" b="1" dirty="0">
              <a:latin typeface="Calibri"/>
              <a:cs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11233" y="3849649"/>
            <a:ext cx="4048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dk1"/>
                </a:solidFill>
                <a:latin typeface="Calibri"/>
                <a:cs typeface="Calibri"/>
              </a:rPr>
              <a:t>Splits string according to delimiter str (space if not provided)</a:t>
            </a:r>
          </a:p>
          <a:p>
            <a:r>
              <a:rPr lang="en-US" sz="1200" b="1" dirty="0">
                <a:solidFill>
                  <a:schemeClr val="dk1"/>
                </a:solidFill>
                <a:latin typeface="Calibri"/>
                <a:cs typeface="Calibri"/>
              </a:rPr>
              <a:t>and returns list of substrings.</a:t>
            </a:r>
            <a:endParaRPr lang="en-US" sz="1200" b="1" dirty="0">
              <a:latin typeface="Calibri"/>
              <a:cs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86778" y="4336936"/>
            <a:ext cx="365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dk1"/>
                </a:solidFill>
                <a:latin typeface="Calibri"/>
                <a:cs typeface="Calibri"/>
              </a:rPr>
              <a:t>Removes all leading</a:t>
            </a:r>
            <a:r>
              <a:rPr lang="en-US" sz="1200" b="1" dirty="0">
                <a:latin typeface="Calibri"/>
                <a:cs typeface="Calibri"/>
              </a:rPr>
              <a:t>  and </a:t>
            </a:r>
            <a:r>
              <a:rPr lang="en-US" sz="1200" b="1" dirty="0">
                <a:solidFill>
                  <a:schemeClr val="dk1"/>
                </a:solidFill>
                <a:latin typeface="Calibri"/>
                <a:cs typeface="Calibri"/>
              </a:rPr>
              <a:t>trailing whitespace of string.</a:t>
            </a:r>
            <a:r>
              <a:rPr lang="en-US" sz="1200" b="1" dirty="0">
                <a:latin typeface="Calibri"/>
                <a:cs typeface="Calibri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86778" y="4706777"/>
            <a:ext cx="2576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dk1"/>
                </a:solidFill>
                <a:latin typeface="Calibri"/>
                <a:cs typeface="Calibri"/>
              </a:rPr>
              <a:t>Returns "titlecased" version of string.</a:t>
            </a:r>
            <a:endParaRPr 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311171" y="5018196"/>
            <a:ext cx="6818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lvl="1" indent="-257175" algn="just">
              <a:buFont typeface="Wingdings" charset="2"/>
              <a:buChar char="§"/>
            </a:pPr>
            <a:r>
              <a:rPr lang="en-US" sz="2000" b="1" dirty="0">
                <a:solidFill>
                  <a:srgbClr val="CC9A1A"/>
                </a:solidFill>
                <a:latin typeface="Calibri"/>
                <a:cs typeface="Calibri"/>
              </a:rPr>
              <a:t>Common String Functions	</a:t>
            </a:r>
            <a:r>
              <a:rPr lang="en-US" b="1" dirty="0">
                <a:latin typeface="Calibri"/>
                <a:cs typeface="Calibri"/>
              </a:rPr>
              <a:t>str(x) </a:t>
            </a:r>
            <a:r>
              <a:rPr lang="en-US" sz="1600" b="1" dirty="0">
                <a:latin typeface="Calibri"/>
                <a:cs typeface="Calibri"/>
              </a:rPr>
              <a:t>:to convert x to a string</a:t>
            </a:r>
            <a:r>
              <a:rPr lang="en-US" b="1" dirty="0">
                <a:latin typeface="Calibri"/>
                <a:cs typeface="Calibri"/>
              </a:rPr>
              <a:t>		</a:t>
            </a:r>
          </a:p>
          <a:p>
            <a:pPr marL="0" lvl="1" algn="just"/>
            <a:r>
              <a:rPr lang="en-US" b="1" dirty="0">
                <a:solidFill>
                  <a:schemeClr val="dk1"/>
                </a:solidFill>
                <a:latin typeface="Calibri"/>
                <a:cs typeface="Calibri"/>
              </a:rPr>
              <a:t>								len(string)</a:t>
            </a:r>
            <a:r>
              <a:rPr lang="en-US" sz="1600" b="1" dirty="0">
                <a:solidFill>
                  <a:schemeClr val="dk1"/>
                </a:solidFill>
                <a:latin typeface="Calibri"/>
                <a:cs typeface="Calibri"/>
              </a:rPr>
              <a:t>:gives the total length of the string</a:t>
            </a:r>
            <a:endParaRPr lang="en-US" sz="1600" b="1" dirty="0">
              <a:solidFill>
                <a:srgbClr val="CC9A1A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004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044" y="0"/>
            <a:ext cx="6976871" cy="77052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Lists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1381" y="843492"/>
            <a:ext cx="7114196" cy="3509922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§"/>
            </a:pPr>
            <a:r>
              <a:rPr lang="en-US" b="1" dirty="0">
                <a:latin typeface="Calibri"/>
                <a:cs typeface="Calibri"/>
              </a:rPr>
              <a:t>A list in Python is an ordered group of items or elements, and these list elements </a:t>
            </a:r>
            <a:r>
              <a:rPr lang="en-US" b="1" i="1" dirty="0">
                <a:latin typeface="Calibri"/>
                <a:cs typeface="Calibri"/>
              </a:rPr>
              <a:t>don't have </a:t>
            </a:r>
            <a:r>
              <a:rPr lang="en-US" b="1" dirty="0">
                <a:latin typeface="Calibri"/>
                <a:cs typeface="Calibri"/>
              </a:rPr>
              <a:t>to be of the same type.</a:t>
            </a:r>
          </a:p>
          <a:p>
            <a:pPr algn="just">
              <a:buFont typeface="Wingdings" charset="2"/>
              <a:buChar char="§"/>
            </a:pPr>
            <a:r>
              <a:rPr lang="en-US" b="1" dirty="0">
                <a:latin typeface="Calibri"/>
                <a:cs typeface="Calibri"/>
              </a:rPr>
              <a:t>Python Lists are </a:t>
            </a:r>
            <a:r>
              <a:rPr lang="en-US" b="1" dirty="0">
                <a:solidFill>
                  <a:srgbClr val="CC9A1A"/>
                </a:solidFill>
                <a:latin typeface="Calibri"/>
                <a:cs typeface="Calibri"/>
              </a:rPr>
              <a:t>mutable</a:t>
            </a:r>
            <a:r>
              <a:rPr lang="en-US" b="1" dirty="0">
                <a:latin typeface="Calibri"/>
                <a:cs typeface="Calibri"/>
              </a:rPr>
              <a:t> objects that can change their values.</a:t>
            </a:r>
          </a:p>
          <a:p>
            <a:pPr algn="just">
              <a:buFont typeface="Wingdings" charset="2"/>
              <a:buChar char="§"/>
            </a:pPr>
            <a:r>
              <a:rPr lang="en-US" b="1" dirty="0">
                <a:latin typeface="Calibri"/>
                <a:cs typeface="Calibri"/>
              </a:rPr>
              <a:t>A list contains items separated by </a:t>
            </a:r>
            <a:r>
              <a:rPr lang="en-US" b="1" i="1" dirty="0">
                <a:latin typeface="Calibri"/>
                <a:cs typeface="Calibri"/>
              </a:rPr>
              <a:t>commas</a:t>
            </a:r>
            <a:r>
              <a:rPr lang="en-US" b="1" dirty="0">
                <a:latin typeface="Calibri"/>
                <a:cs typeface="Calibri"/>
              </a:rPr>
              <a:t> and enclosed within </a:t>
            </a:r>
            <a:r>
              <a:rPr lang="en-US" b="1" i="1" dirty="0">
                <a:latin typeface="Calibri"/>
                <a:cs typeface="Calibri"/>
              </a:rPr>
              <a:t>square brackets</a:t>
            </a:r>
            <a:r>
              <a:rPr lang="en-US" b="1" dirty="0">
                <a:latin typeface="Calibri"/>
                <a:cs typeface="Calibri"/>
              </a:rPr>
              <a:t>.</a:t>
            </a:r>
          </a:p>
          <a:p>
            <a:pPr algn="just">
              <a:buFont typeface="Wingdings" charset="2"/>
              <a:buChar char="§"/>
            </a:pPr>
            <a:r>
              <a:rPr lang="en-US" b="1" dirty="0">
                <a:latin typeface="Calibri"/>
                <a:cs typeface="Calibri"/>
              </a:rPr>
              <a:t>List indexes like strings starting at </a:t>
            </a:r>
            <a:r>
              <a:rPr lang="en-US" b="1" dirty="0">
                <a:solidFill>
                  <a:srgbClr val="CC9A1A"/>
                </a:solidFill>
                <a:latin typeface="Calibri"/>
                <a:cs typeface="Calibri"/>
              </a:rPr>
              <a:t>0</a:t>
            </a:r>
            <a:r>
              <a:rPr lang="en-US" b="1" dirty="0">
                <a:latin typeface="Calibri"/>
                <a:cs typeface="Calibri"/>
              </a:rPr>
              <a:t> in the beginning of the list and working their way from </a:t>
            </a:r>
            <a:r>
              <a:rPr lang="en-US" b="1" dirty="0">
                <a:solidFill>
                  <a:srgbClr val="CC9A1A"/>
                </a:solidFill>
                <a:latin typeface="Calibri"/>
                <a:cs typeface="Calibri"/>
              </a:rPr>
              <a:t>-1 </a:t>
            </a:r>
            <a:r>
              <a:rPr lang="en-US" b="1" dirty="0">
                <a:latin typeface="Calibri"/>
                <a:cs typeface="Calibri"/>
              </a:rPr>
              <a:t>at the end.</a:t>
            </a:r>
          </a:p>
          <a:p>
            <a:pPr algn="just">
              <a:buFont typeface="Wingdings" charset="2"/>
              <a:buChar char="§"/>
            </a:pPr>
            <a:r>
              <a:rPr lang="en-US" b="1" dirty="0">
                <a:latin typeface="Calibri"/>
                <a:cs typeface="Calibri"/>
              </a:rPr>
              <a:t>Similar to strings, Lists operations include slicing ([ ] and [:]) , concatenation (+), repetition (*), and membership (in).</a:t>
            </a:r>
          </a:p>
          <a:p>
            <a:pPr algn="just">
              <a:buFont typeface="Wingdings" charset="2"/>
              <a:buChar char="§"/>
            </a:pPr>
            <a:r>
              <a:rPr lang="en-US" b="1" dirty="0">
                <a:latin typeface="Calibri"/>
                <a:cs typeface="Calibri"/>
              </a:rPr>
              <a:t>This example shows how to </a:t>
            </a:r>
            <a:r>
              <a:rPr lang="en-US" b="1" i="1" dirty="0">
                <a:latin typeface="Calibri"/>
                <a:cs typeface="Calibri"/>
              </a:rPr>
              <a:t>access</a:t>
            </a:r>
            <a:r>
              <a:rPr lang="en-US" b="1" dirty="0">
                <a:latin typeface="Calibri"/>
                <a:cs typeface="Calibri"/>
              </a:rPr>
              <a:t>, </a:t>
            </a:r>
            <a:r>
              <a:rPr lang="en-US" b="1" i="1" dirty="0">
                <a:latin typeface="Calibri"/>
                <a:cs typeface="Calibri"/>
              </a:rPr>
              <a:t>update</a:t>
            </a:r>
            <a:r>
              <a:rPr lang="en-US" b="1" dirty="0">
                <a:latin typeface="Calibri"/>
                <a:cs typeface="Calibri"/>
              </a:rPr>
              <a:t> and </a:t>
            </a:r>
            <a:r>
              <a:rPr lang="en-US" b="1" i="1" dirty="0">
                <a:latin typeface="Calibri"/>
                <a:cs typeface="Calibri"/>
              </a:rPr>
              <a:t>delete</a:t>
            </a:r>
            <a:r>
              <a:rPr lang="en-US" b="1" dirty="0">
                <a:latin typeface="Calibri"/>
                <a:cs typeface="Calibri"/>
              </a:rPr>
              <a:t> list elements:</a:t>
            </a:r>
          </a:p>
          <a:p>
            <a:pPr marL="0" indent="0">
              <a:buNone/>
            </a:pPr>
            <a:endParaRPr lang="en-US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b="1" dirty="0">
              <a:latin typeface="Calibri"/>
              <a:cs typeface="Calibri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30868" y="5726907"/>
            <a:ext cx="5313133" cy="273844"/>
          </a:xfrm>
        </p:spPr>
        <p:txBody>
          <a:bodyPr/>
          <a:lstStyle/>
          <a:p>
            <a:pPr algn="r"/>
            <a:r>
              <a:rPr lang="pl-PL" sz="900" b="1" dirty="0"/>
              <a:t>By Achint Chaudhary </a:t>
            </a:r>
            <a:endParaRPr lang="en-US" sz="900" b="1" dirty="0"/>
          </a:p>
        </p:txBody>
      </p:sp>
      <p:pic>
        <p:nvPicPr>
          <p:cNvPr id="4" name="Picture 3" descr="Screen Shot 2015-10-26 at 4.45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980" y="4002972"/>
            <a:ext cx="4910234" cy="2074377"/>
          </a:xfrm>
          <a:prstGeom prst="rect">
            <a:avLst/>
          </a:prstGeom>
          <a:ln w="9525" cap="sq" cmpd="sng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251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By Achint Chaudhary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67543" y="814664"/>
            <a:ext cx="6614556" cy="3718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48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Your Responsibilities</a:t>
            </a:r>
          </a:p>
          <a:p>
            <a:pPr algn="ctr">
              <a:lnSpc>
                <a:spcPct val="150000"/>
              </a:lnSpc>
            </a:pPr>
            <a:r>
              <a:rPr lang="en-IN" sz="2800" dirty="0">
                <a:latin typeface="Calibri" panose="020F0502020204030204" pitchFamily="34" charset="0"/>
              </a:rPr>
              <a:t>• Ask questions!</a:t>
            </a:r>
          </a:p>
          <a:p>
            <a:pPr algn="ctr">
              <a:lnSpc>
                <a:spcPct val="150000"/>
              </a:lnSpc>
            </a:pPr>
            <a:r>
              <a:rPr lang="en-IN" sz="2800" dirty="0">
                <a:latin typeface="Calibri" panose="020F0502020204030204" pitchFamily="34" charset="0"/>
              </a:rPr>
              <a:t>• Don't be afraid to try things</a:t>
            </a:r>
          </a:p>
          <a:p>
            <a:pPr algn="ctr">
              <a:lnSpc>
                <a:spcPct val="150000"/>
              </a:lnSpc>
            </a:pPr>
            <a:r>
              <a:rPr lang="en-IN" sz="2800" dirty="0">
                <a:latin typeface="Calibri" panose="020F0502020204030204" pitchFamily="34" charset="0"/>
              </a:rPr>
              <a:t>• Read the documentation!</a:t>
            </a:r>
          </a:p>
          <a:p>
            <a:pPr algn="ctr">
              <a:lnSpc>
                <a:spcPct val="150000"/>
              </a:lnSpc>
            </a:pPr>
            <a:r>
              <a:rPr lang="en-IN" sz="2800" dirty="0">
                <a:latin typeface="Calibri" panose="020F0502020204030204" pitchFamily="34" charset="0"/>
              </a:rPr>
              <a:t>• Ask for help if </a:t>
            </a:r>
            <a:r>
              <a:rPr lang="en-IN" sz="2800" dirty="0" smtClean="0">
                <a:latin typeface="Calibri" panose="020F0502020204030204" pitchFamily="34" charset="0"/>
              </a:rPr>
              <a:t>stuck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7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044" y="225631"/>
            <a:ext cx="6976871" cy="452116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Lists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044" y="997920"/>
            <a:ext cx="7232850" cy="4029053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§"/>
            </a:pPr>
            <a:r>
              <a:rPr lang="en-US" sz="1650" dirty="0">
                <a:latin typeface="Calibri"/>
                <a:cs typeface="Calibri"/>
              </a:rPr>
              <a:t>Lists can have sublists as elements and these sublists may contain other sublists as well.</a:t>
            </a:r>
          </a:p>
          <a:p>
            <a:pPr marL="0" indent="0" algn="just">
              <a:buNone/>
            </a:pPr>
            <a:endParaRPr lang="en-US" sz="1500" dirty="0"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sz="1500" dirty="0"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sz="1500" dirty="0">
              <a:latin typeface="Calibri"/>
              <a:cs typeface="Calibri"/>
            </a:endParaRPr>
          </a:p>
          <a:p>
            <a:pPr algn="just">
              <a:buFont typeface="Wingdings" charset="2"/>
              <a:buChar char="§"/>
            </a:pPr>
            <a:r>
              <a:rPr lang="en-US" sz="1650" b="1" dirty="0">
                <a:solidFill>
                  <a:srgbClr val="CC9A1A"/>
                </a:solidFill>
                <a:latin typeface="Calibri"/>
                <a:cs typeface="Calibri"/>
              </a:rPr>
              <a:t>Common List Functions</a:t>
            </a:r>
          </a:p>
          <a:p>
            <a:pPr marL="0" indent="0" algn="just">
              <a:buNone/>
            </a:pPr>
            <a:endParaRPr lang="en-US" sz="1500" dirty="0"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sz="1500" dirty="0"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sz="1500" dirty="0"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sz="1500" dirty="0"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sz="1500" dirty="0"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sz="1500" dirty="0"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sz="1500" dirty="0"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sz="1500" dirty="0">
              <a:latin typeface="Calibri"/>
              <a:cs typeface="Calibri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30868" y="5726907"/>
            <a:ext cx="5313133" cy="273844"/>
          </a:xfrm>
        </p:spPr>
        <p:txBody>
          <a:bodyPr/>
          <a:lstStyle/>
          <a:p>
            <a:pPr algn="r"/>
            <a:r>
              <a:rPr lang="pl-PL" sz="900" b="1" dirty="0"/>
              <a:t>By Achint Chaudhary </a:t>
            </a:r>
            <a:endParaRPr lang="en-US" sz="900" b="1" dirty="0"/>
          </a:p>
        </p:txBody>
      </p:sp>
      <p:pic>
        <p:nvPicPr>
          <p:cNvPr id="4" name="Picture 3" descr="Screen Shot 2015-10-26 at 9.43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027" y="1122418"/>
            <a:ext cx="5016425" cy="989908"/>
          </a:xfrm>
          <a:prstGeom prst="rect">
            <a:avLst/>
          </a:prstGeom>
          <a:ln w="9525" cap="sq" cmpd="sng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210835"/>
              </p:ext>
            </p:extLst>
          </p:nvPr>
        </p:nvGraphicFramePr>
        <p:xfrm>
          <a:off x="2098444" y="2655065"/>
          <a:ext cx="5644268" cy="2496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919"/>
                <a:gridCol w="3895349"/>
              </a:tblGrid>
              <a:tr h="398718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/>
                          <a:cs typeface="Calibri"/>
                        </a:rPr>
                        <a:t>Function</a:t>
                      </a:r>
                      <a:endParaRPr lang="en-US" sz="1600" b="1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/>
                          <a:cs typeface="Calibri"/>
                        </a:rPr>
                        <a:t>Description</a:t>
                      </a:r>
                      <a:endParaRPr lang="en-US" sz="1600" b="1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</a:tr>
              <a:tr h="398718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cmp(list1, list2)</a:t>
                      </a:r>
                      <a:endParaRPr lang="en-US" sz="1600" b="1" kern="1200" dirty="0">
                        <a:solidFill>
                          <a:schemeClr val="dk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Compares elements of both lists.</a:t>
                      </a:r>
                      <a:r>
                        <a:rPr lang="en-US" sz="1600" b="1" dirty="0" smtClean="0">
                          <a:effectLst/>
                          <a:latin typeface="Calibri"/>
                          <a:cs typeface="Calibri"/>
                        </a:rPr>
                        <a:t> </a:t>
                      </a:r>
                      <a:endParaRPr lang="en-US" sz="1600" b="1" dirty="0" smtClean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</a:tr>
              <a:tr h="424743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len(list)</a:t>
                      </a:r>
                      <a:endParaRPr lang="en-US" sz="1600" b="1" kern="1200" dirty="0">
                        <a:solidFill>
                          <a:schemeClr val="dk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Gives the total length of the list.</a:t>
                      </a:r>
                      <a:r>
                        <a:rPr lang="en-US" sz="1600" b="1" dirty="0" smtClean="0">
                          <a:effectLst/>
                          <a:latin typeface="Calibri"/>
                          <a:cs typeface="Calibri"/>
                        </a:rPr>
                        <a:t> </a:t>
                      </a:r>
                      <a:endParaRPr lang="en-US" sz="1600" b="1" dirty="0" smtClean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</a:tr>
              <a:tr h="424743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max(list)</a:t>
                      </a:r>
                      <a:r>
                        <a:rPr lang="en-US" sz="1600" b="1" dirty="0" smtClean="0">
                          <a:effectLst/>
                          <a:latin typeface="Calibri"/>
                          <a:cs typeface="Calibri"/>
                        </a:rPr>
                        <a:t> </a:t>
                      </a:r>
                      <a:endParaRPr lang="en-US" sz="1600" b="1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Returns item from the list with max value.</a:t>
                      </a:r>
                      <a:r>
                        <a:rPr lang="en-US" sz="1600" b="1" dirty="0" smtClean="0">
                          <a:effectLst/>
                          <a:latin typeface="Calibri"/>
                          <a:cs typeface="Calibri"/>
                        </a:rPr>
                        <a:t> </a:t>
                      </a:r>
                      <a:endParaRPr lang="en-US" sz="1600" b="1" dirty="0" smtClean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</a:tr>
              <a:tr h="4247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min(list)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Returns item from the list with min value.</a:t>
                      </a:r>
                      <a:r>
                        <a:rPr lang="en-US" sz="1600" b="1" dirty="0" smtClean="0">
                          <a:effectLst/>
                          <a:latin typeface="Calibri"/>
                          <a:cs typeface="Calibri"/>
                        </a:rPr>
                        <a:t> </a:t>
                      </a:r>
                      <a:endParaRPr lang="en-US" sz="1600" b="1" dirty="0" smtClean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</a:tr>
              <a:tr h="424743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list(tuple)</a:t>
                      </a:r>
                      <a:endParaRPr lang="en-US" sz="1600" b="1" kern="1200" dirty="0">
                        <a:solidFill>
                          <a:schemeClr val="dk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Converts a tuple into list.</a:t>
                      </a:r>
                      <a:r>
                        <a:rPr lang="en-US" sz="1600" b="1" dirty="0" smtClean="0">
                          <a:effectLst/>
                          <a:latin typeface="Calibri"/>
                          <a:cs typeface="Calibri"/>
                        </a:rPr>
                        <a:t> </a:t>
                      </a:r>
                      <a:endParaRPr lang="en-US" sz="1600" b="1" dirty="0" smtClean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9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808" y="190005"/>
            <a:ext cx="6976871" cy="49961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Lists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226818" y="1120888"/>
            <a:ext cx="7232850" cy="402905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16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1600" dirty="0">
              <a:latin typeface="Calibri"/>
              <a:cs typeface="Calibri"/>
            </a:endParaRPr>
          </a:p>
          <a:p>
            <a:pPr>
              <a:buFont typeface="Wingdings" charset="2"/>
              <a:buChar char="§"/>
            </a:pPr>
            <a:r>
              <a:rPr lang="en-US" sz="1600" b="1" dirty="0">
                <a:solidFill>
                  <a:srgbClr val="CC9A1A"/>
                </a:solidFill>
                <a:latin typeface="Calibri"/>
                <a:cs typeface="Calibri"/>
              </a:rPr>
              <a:t>Common List Methods</a:t>
            </a:r>
          </a:p>
          <a:p>
            <a:pPr marL="0" indent="0">
              <a:buNone/>
            </a:pPr>
            <a:endParaRPr lang="en-US" sz="16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16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16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16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16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16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16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1600" dirty="0">
              <a:latin typeface="Calibri"/>
              <a:cs typeface="Calibri"/>
            </a:endParaRPr>
          </a:p>
          <a:p>
            <a:pPr>
              <a:buFont typeface="Wingdings" charset="2"/>
              <a:buChar char="§"/>
            </a:pPr>
            <a:r>
              <a:rPr lang="en-US" sz="1600" b="1" dirty="0" smtClean="0">
                <a:solidFill>
                  <a:srgbClr val="CC9A1A"/>
                </a:solidFill>
                <a:latin typeface="Calibri"/>
                <a:cs typeface="Calibri"/>
              </a:rPr>
              <a:t>List </a:t>
            </a:r>
            <a:r>
              <a:rPr lang="en-US" sz="1600" b="1" dirty="0">
                <a:solidFill>
                  <a:srgbClr val="CC9A1A"/>
                </a:solidFill>
                <a:latin typeface="Calibri"/>
                <a:cs typeface="Calibri"/>
              </a:rPr>
              <a:t>Comprehensions</a:t>
            </a:r>
            <a:endParaRPr lang="en-US" sz="1600" dirty="0">
              <a:solidFill>
                <a:srgbClr val="CC9A1A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latin typeface="Calibri"/>
                <a:cs typeface="Calibri"/>
              </a:rPr>
              <a:t>	Each list comprehension consists of an </a:t>
            </a:r>
            <a:r>
              <a:rPr lang="en-US" sz="1600" b="1" dirty="0">
                <a:latin typeface="Calibri"/>
                <a:cs typeface="Calibri"/>
              </a:rPr>
              <a:t>expression</a:t>
            </a:r>
            <a:r>
              <a:rPr lang="en-US" sz="1600" dirty="0">
                <a:latin typeface="Calibri"/>
                <a:cs typeface="Calibri"/>
              </a:rPr>
              <a:t> followed by a </a:t>
            </a:r>
            <a:r>
              <a:rPr lang="en-US" sz="1600" b="1" dirty="0">
                <a:latin typeface="Calibri"/>
                <a:cs typeface="Calibri"/>
              </a:rPr>
              <a:t>for </a:t>
            </a:r>
            <a:r>
              <a:rPr lang="en-US" sz="1600" dirty="0">
                <a:latin typeface="Calibri"/>
                <a:cs typeface="Calibri"/>
              </a:rPr>
              <a:t>clause.</a:t>
            </a:r>
          </a:p>
          <a:p>
            <a:pPr marL="0" indent="0">
              <a:buNone/>
            </a:pPr>
            <a:endParaRPr lang="en-US" sz="16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16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16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16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16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30868" y="5726907"/>
            <a:ext cx="5313133" cy="273844"/>
          </a:xfrm>
        </p:spPr>
        <p:txBody>
          <a:bodyPr/>
          <a:lstStyle/>
          <a:p>
            <a:pPr algn="r"/>
            <a:r>
              <a:rPr lang="pl-PL" sz="900" b="1" dirty="0"/>
              <a:t>By Achint Chaudhary </a:t>
            </a:r>
            <a:endParaRPr lang="en-US" sz="900" b="1" dirty="0"/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2697410"/>
              </p:ext>
            </p:extLst>
          </p:nvPr>
        </p:nvGraphicFramePr>
        <p:xfrm>
          <a:off x="2435792" y="1088936"/>
          <a:ext cx="5342546" cy="2750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620"/>
                <a:gridCol w="3751926"/>
              </a:tblGrid>
              <a:tr h="29333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Calibri"/>
                          <a:cs typeface="Calibri"/>
                        </a:rPr>
                        <a:t>Method</a:t>
                      </a:r>
                      <a:endParaRPr lang="en-US" sz="1400" b="1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Calibri"/>
                          <a:cs typeface="Calibri"/>
                        </a:rPr>
                        <a:t>Description</a:t>
                      </a:r>
                      <a:endParaRPr lang="en-US" sz="1400" b="1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</a:tr>
              <a:tr h="2933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list.append(obj)</a:t>
                      </a:r>
                      <a:endParaRPr lang="en-US" sz="1400" b="1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Appends object obj to list</a:t>
                      </a:r>
                      <a:r>
                        <a:rPr lang="en-US" sz="1400" b="1" dirty="0" smtClean="0">
                          <a:effectLst/>
                          <a:latin typeface="Calibri"/>
                          <a:cs typeface="Calibri"/>
                        </a:rPr>
                        <a:t> </a:t>
                      </a:r>
                      <a:endParaRPr lang="en-US" sz="1400" b="1" dirty="0" smtClean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</a:tr>
              <a:tr h="457782"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list.insert(index, obj)</a:t>
                      </a:r>
                      <a:endParaRPr lang="en-US" sz="1400" b="1" kern="1200" dirty="0">
                        <a:solidFill>
                          <a:schemeClr val="dk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Inserts object obj into list at offset index</a:t>
                      </a:r>
                      <a:endParaRPr lang="en-US" sz="1400" b="1" dirty="0" smtClean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</a:tr>
              <a:tr h="457782"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list.count(obj)</a:t>
                      </a:r>
                      <a:endParaRPr lang="en-US" sz="1400" b="1" kern="1200" dirty="0">
                        <a:solidFill>
                          <a:schemeClr val="dk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Returns count of how many times obj occurs in list</a:t>
                      </a:r>
                      <a:r>
                        <a:rPr lang="en-US" sz="1400" b="1" dirty="0" smtClean="0">
                          <a:effectLst/>
                          <a:latin typeface="Calibri"/>
                          <a:cs typeface="Calibri"/>
                        </a:rPr>
                        <a:t> </a:t>
                      </a:r>
                      <a:endParaRPr lang="en-US" sz="1400" b="1" dirty="0" smtClean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</a:tr>
              <a:tr h="293330"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list.index(obj)</a:t>
                      </a:r>
                      <a:endParaRPr lang="en-US" sz="1400" b="1" kern="1200" dirty="0">
                        <a:solidFill>
                          <a:schemeClr val="dk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Returns the lowest index in list that obj appears</a:t>
                      </a:r>
                      <a:r>
                        <a:rPr lang="en-US" sz="1400" b="1" dirty="0" smtClean="0">
                          <a:effectLst/>
                          <a:latin typeface="Calibri"/>
                          <a:cs typeface="Calibri"/>
                        </a:rPr>
                        <a:t> </a:t>
                      </a:r>
                      <a:endParaRPr lang="en-US" sz="1400" b="1" dirty="0" smtClean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</a:tr>
              <a:tr h="293330"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list.remove(obj)</a:t>
                      </a:r>
                      <a:endParaRPr lang="en-US" sz="1400" b="1" kern="1200" dirty="0">
                        <a:solidFill>
                          <a:schemeClr val="dk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Removes object obj from list</a:t>
                      </a:r>
                      <a:r>
                        <a:rPr lang="en-US" sz="1400" b="1" dirty="0" smtClean="0">
                          <a:effectLst/>
                          <a:latin typeface="Calibri"/>
                          <a:cs typeface="Calibri"/>
                        </a:rPr>
                        <a:t> </a:t>
                      </a:r>
                      <a:endParaRPr lang="en-US" sz="1400" b="1" dirty="0" smtClean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</a:tr>
              <a:tr h="2933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list.reverse()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Reverses objects of list in place</a:t>
                      </a:r>
                      <a:r>
                        <a:rPr lang="en-US" sz="1400" b="1" dirty="0" smtClean="0">
                          <a:effectLst/>
                          <a:latin typeface="Calibri"/>
                          <a:cs typeface="Calibri"/>
                        </a:rPr>
                        <a:t> </a:t>
                      </a:r>
                      <a:endParaRPr lang="en-US" sz="1400" b="1" dirty="0" smtClean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</a:tr>
              <a:tr h="293330"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list.sort()</a:t>
                      </a:r>
                      <a:endParaRPr lang="en-US" sz="1400" b="1" kern="1200" dirty="0">
                        <a:solidFill>
                          <a:schemeClr val="dk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Sorts objects of list in place</a:t>
                      </a:r>
                      <a:endParaRPr lang="en-US" sz="1400" b="1" dirty="0" smtClean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11" name="Picture 10" descr="Screen Shot 2015-10-26 at 10.49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723" y="4583875"/>
            <a:ext cx="4484220" cy="1453600"/>
          </a:xfrm>
          <a:prstGeom prst="rect">
            <a:avLst/>
          </a:prstGeom>
          <a:ln w="9525" cap="sq" cmpd="sng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5073264" y="4787429"/>
            <a:ext cx="14141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Calibri"/>
                <a:cs typeface="Calibri"/>
                <a:sym typeface="Wingdings"/>
              </a:rPr>
              <a:t> </a:t>
            </a:r>
            <a:r>
              <a:rPr lang="en-US" sz="1050" dirty="0">
                <a:solidFill>
                  <a:srgbClr val="FF0000"/>
                </a:solidFill>
                <a:latin typeface="Calibri"/>
                <a:cs typeface="Calibri"/>
              </a:rPr>
              <a:t>List comprehension</a:t>
            </a:r>
          </a:p>
        </p:txBody>
      </p:sp>
    </p:spTree>
    <p:extLst>
      <p:ext uri="{BB962C8B-B14F-4D97-AF65-F5344CB8AC3E}">
        <p14:creationId xmlns:p14="http://schemas.microsoft.com/office/powerpoint/2010/main" val="269384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524" y="230273"/>
            <a:ext cx="6976871" cy="56967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Tuples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796" y="1221132"/>
            <a:ext cx="7412334" cy="3755550"/>
          </a:xfrm>
        </p:spPr>
        <p:txBody>
          <a:bodyPr>
            <a:noAutofit/>
          </a:bodyPr>
          <a:lstStyle/>
          <a:p>
            <a:pPr algn="just">
              <a:buFont typeface="Wingdings" charset="2"/>
              <a:buChar char="§"/>
            </a:pPr>
            <a:r>
              <a:rPr lang="en-US" sz="2000" b="1" dirty="0">
                <a:latin typeface="Calibri"/>
                <a:cs typeface="Calibri"/>
              </a:rPr>
              <a:t>Python Tuples are </a:t>
            </a:r>
            <a:r>
              <a:rPr lang="en-US" sz="2000" b="1" dirty="0">
                <a:solidFill>
                  <a:srgbClr val="CC9A1A"/>
                </a:solidFill>
                <a:latin typeface="Calibri"/>
                <a:cs typeface="Calibri"/>
              </a:rPr>
              <a:t>Immutable </a:t>
            </a:r>
            <a:r>
              <a:rPr lang="en-US" sz="2000" b="1" dirty="0">
                <a:latin typeface="Calibri"/>
                <a:cs typeface="Calibri"/>
              </a:rPr>
              <a:t>objects that cannot be changed once they have been created.</a:t>
            </a:r>
          </a:p>
          <a:p>
            <a:pPr algn="just">
              <a:buFont typeface="Wingdings" charset="2"/>
              <a:buChar char="§"/>
            </a:pPr>
            <a:r>
              <a:rPr lang="en-US" sz="2000" b="1" dirty="0">
                <a:latin typeface="Calibri"/>
                <a:cs typeface="Calibri"/>
              </a:rPr>
              <a:t>A tuple contains items separated by </a:t>
            </a:r>
            <a:r>
              <a:rPr lang="en-US" sz="2000" b="1" i="1" dirty="0">
                <a:latin typeface="Calibri"/>
                <a:cs typeface="Calibri"/>
              </a:rPr>
              <a:t>commas</a:t>
            </a:r>
            <a:r>
              <a:rPr lang="en-US" sz="2000" b="1" dirty="0">
                <a:latin typeface="Calibri"/>
                <a:cs typeface="Calibri"/>
              </a:rPr>
              <a:t> and enclosed in </a:t>
            </a:r>
            <a:r>
              <a:rPr lang="en-US" sz="2000" b="1" i="1" dirty="0">
                <a:latin typeface="Calibri"/>
                <a:cs typeface="Calibri"/>
              </a:rPr>
              <a:t>parentheses</a:t>
            </a:r>
            <a:r>
              <a:rPr lang="en-US" sz="2000" b="1" dirty="0">
                <a:latin typeface="Calibri"/>
                <a:cs typeface="Calibri"/>
              </a:rPr>
              <a:t> instead of square brackets</a:t>
            </a:r>
            <a:r>
              <a:rPr lang="en-US" sz="2000" b="1" dirty="0" smtClean="0">
                <a:latin typeface="Calibri"/>
                <a:cs typeface="Calibri"/>
              </a:rPr>
              <a:t>.</a:t>
            </a:r>
            <a:endParaRPr lang="en-US" sz="2000" b="1" dirty="0">
              <a:latin typeface="Calibri"/>
              <a:cs typeface="Calibri"/>
            </a:endParaRPr>
          </a:p>
          <a:p>
            <a:pPr algn="just">
              <a:buFont typeface="Wingdings" charset="2"/>
              <a:buChar char="§"/>
            </a:pPr>
            <a:r>
              <a:rPr lang="en-US" sz="2000" b="1" dirty="0">
                <a:latin typeface="Calibri"/>
                <a:cs typeface="Calibri"/>
              </a:rPr>
              <a:t>You can update an existing tuple by (re)assigning a variable to another tuple.</a:t>
            </a:r>
          </a:p>
          <a:p>
            <a:pPr algn="just">
              <a:buFont typeface="Wingdings" charset="2"/>
              <a:buChar char="§"/>
            </a:pPr>
            <a:r>
              <a:rPr lang="en-US" sz="2000" b="1" dirty="0">
                <a:latin typeface="Calibri"/>
                <a:cs typeface="Calibri"/>
              </a:rPr>
              <a:t>Tuples are faster than lists and protect your data against accidental changes to these data.</a:t>
            </a:r>
          </a:p>
          <a:p>
            <a:pPr algn="just">
              <a:buFont typeface="Wingdings" charset="2"/>
              <a:buChar char="§"/>
            </a:pPr>
            <a:r>
              <a:rPr lang="en-US" sz="2000" b="1" dirty="0">
                <a:latin typeface="Calibri"/>
                <a:cs typeface="Calibri"/>
              </a:rPr>
              <a:t>The rules for tuple indices are the same as for lists and they have the same operations, functions as well.</a:t>
            </a:r>
          </a:p>
          <a:p>
            <a:pPr algn="just">
              <a:buFont typeface="Wingdings" charset="2"/>
              <a:buChar char="§"/>
            </a:pPr>
            <a:r>
              <a:rPr lang="en-US" sz="2000" b="1" dirty="0">
                <a:latin typeface="Calibri"/>
                <a:cs typeface="Calibri"/>
              </a:rPr>
              <a:t>To write a tuple containing a single value, you have to include a </a:t>
            </a:r>
            <a:r>
              <a:rPr lang="en-US" sz="2000" b="1" i="1" dirty="0">
                <a:latin typeface="Calibri"/>
                <a:cs typeface="Calibri"/>
              </a:rPr>
              <a:t>comma</a:t>
            </a:r>
            <a:r>
              <a:rPr lang="en-US" sz="2000" b="1" dirty="0">
                <a:latin typeface="Calibri"/>
                <a:cs typeface="Calibri"/>
              </a:rPr>
              <a:t>, even though there is only one value. </a:t>
            </a:r>
            <a:r>
              <a:rPr lang="en-US" sz="2000" b="1" dirty="0">
                <a:solidFill>
                  <a:srgbClr val="CC9A1A"/>
                </a:solidFill>
                <a:latin typeface="Calibri"/>
                <a:cs typeface="Calibri"/>
              </a:rPr>
              <a:t>e.g.</a:t>
            </a:r>
            <a:r>
              <a:rPr lang="en-US" sz="2000" b="1" dirty="0">
                <a:latin typeface="Calibri"/>
                <a:cs typeface="Calibri"/>
              </a:rPr>
              <a:t> t = (3, 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30868" y="5726907"/>
            <a:ext cx="5313133" cy="273844"/>
          </a:xfrm>
        </p:spPr>
        <p:txBody>
          <a:bodyPr/>
          <a:lstStyle/>
          <a:p>
            <a:pPr algn="r"/>
            <a:r>
              <a:rPr lang="pl-PL" sz="900" b="1" dirty="0"/>
              <a:t>By Achint Chaudhary 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06251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033" y="130628"/>
            <a:ext cx="6976871" cy="49961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Dictionary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043" y="1105258"/>
            <a:ext cx="7232850" cy="3509922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sz="2000" dirty="0">
                <a:latin typeface="Calibri"/>
                <a:cs typeface="Calibri"/>
              </a:rPr>
              <a:t>Python's dictionaries are kind of hash table type which consist of </a:t>
            </a:r>
            <a:r>
              <a:rPr lang="en-US" sz="2000" b="1" dirty="0">
                <a:latin typeface="Calibri"/>
                <a:cs typeface="Calibri"/>
              </a:rPr>
              <a:t>key-value </a:t>
            </a:r>
            <a:r>
              <a:rPr lang="en-US" sz="2000" dirty="0">
                <a:latin typeface="Calibri"/>
                <a:cs typeface="Calibri"/>
              </a:rPr>
              <a:t>pairs of </a:t>
            </a:r>
            <a:r>
              <a:rPr lang="en-US" sz="2000" b="1" dirty="0">
                <a:latin typeface="Calibri"/>
                <a:cs typeface="Calibri"/>
              </a:rPr>
              <a:t>unordered</a:t>
            </a:r>
            <a:r>
              <a:rPr lang="en-US" sz="2000" dirty="0">
                <a:latin typeface="Calibri"/>
                <a:cs typeface="Calibri"/>
              </a:rPr>
              <a:t> elements. </a:t>
            </a:r>
          </a:p>
          <a:p>
            <a:pPr lvl="1"/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Keys </a:t>
            </a:r>
            <a:r>
              <a:rPr lang="en-US" sz="1800" dirty="0" smtClean="0">
                <a:latin typeface="Calibri"/>
                <a:cs typeface="Calibri"/>
              </a:rPr>
              <a:t>:</a:t>
            </a:r>
            <a:r>
              <a:rPr lang="en-US" sz="1800" dirty="0">
                <a:latin typeface="Calibri"/>
                <a:cs typeface="Calibri"/>
              </a:rPr>
              <a:t> must be immutable data types ,usually numbers or strings. </a:t>
            </a:r>
          </a:p>
          <a:p>
            <a:pPr lvl="1"/>
            <a:r>
              <a:rPr lang="en-US" sz="1800" b="1" dirty="0" smtClean="0">
                <a:solidFill>
                  <a:srgbClr val="CC9A1A"/>
                </a:solidFill>
                <a:latin typeface="Calibri"/>
                <a:cs typeface="Calibri"/>
              </a:rPr>
              <a:t>Values </a:t>
            </a:r>
            <a:r>
              <a:rPr lang="en-US" sz="1800" dirty="0" smtClean="0">
                <a:latin typeface="Calibri"/>
                <a:cs typeface="Calibri"/>
              </a:rPr>
              <a:t>: </a:t>
            </a:r>
            <a:r>
              <a:rPr lang="en-US" sz="1800" dirty="0">
                <a:latin typeface="Calibri"/>
                <a:cs typeface="Calibri"/>
              </a:rPr>
              <a:t>can be any arbitrary Python object</a:t>
            </a:r>
            <a:r>
              <a:rPr lang="en-US" sz="1800" dirty="0" smtClean="0">
                <a:latin typeface="Calibri"/>
                <a:cs typeface="Calibri"/>
              </a:rPr>
              <a:t>.</a:t>
            </a:r>
          </a:p>
          <a:p>
            <a:pPr>
              <a:buFont typeface="Wingdings" charset="2"/>
              <a:buChar char="§"/>
            </a:pPr>
            <a:r>
              <a:rPr lang="en-US" sz="2000" dirty="0">
                <a:latin typeface="Calibri"/>
                <a:cs typeface="Calibri"/>
              </a:rPr>
              <a:t>Python Dictionaries are </a:t>
            </a:r>
            <a:r>
              <a:rPr lang="en-US" sz="2000" b="1" dirty="0">
                <a:solidFill>
                  <a:srgbClr val="CC9A1A"/>
                </a:solidFill>
                <a:latin typeface="Calibri"/>
                <a:cs typeface="Calibri"/>
              </a:rPr>
              <a:t>mutable</a:t>
            </a:r>
            <a:r>
              <a:rPr lang="en-US" sz="2000" dirty="0">
                <a:latin typeface="Calibri"/>
                <a:cs typeface="Calibri"/>
              </a:rPr>
              <a:t> objects that can change their values.</a:t>
            </a:r>
          </a:p>
          <a:p>
            <a:pPr>
              <a:buFont typeface="Wingdings" charset="2"/>
              <a:buChar char="§"/>
            </a:pPr>
            <a:r>
              <a:rPr lang="en-US" sz="2000" dirty="0">
                <a:latin typeface="Calibri"/>
                <a:cs typeface="Calibri"/>
              </a:rPr>
              <a:t>A dictionary is enclosed by </a:t>
            </a:r>
            <a:r>
              <a:rPr lang="en-US" sz="2000" i="1" dirty="0">
                <a:latin typeface="Calibri"/>
                <a:cs typeface="Calibri"/>
              </a:rPr>
              <a:t>curly braces </a:t>
            </a:r>
            <a:r>
              <a:rPr lang="en-US" sz="2000" dirty="0">
                <a:latin typeface="Calibri"/>
                <a:cs typeface="Calibri"/>
              </a:rPr>
              <a:t>({ }), the items are separated by </a:t>
            </a:r>
            <a:r>
              <a:rPr lang="en-US" sz="2000" i="1" dirty="0">
                <a:latin typeface="Calibri"/>
                <a:cs typeface="Calibri"/>
              </a:rPr>
              <a:t>commas</a:t>
            </a:r>
            <a:r>
              <a:rPr lang="en-US" sz="2000" dirty="0">
                <a:latin typeface="Calibri"/>
                <a:cs typeface="Calibri"/>
              </a:rPr>
              <a:t>, and each key is separated from its value by a </a:t>
            </a:r>
            <a:r>
              <a:rPr lang="en-US" sz="2000" i="1" dirty="0">
                <a:latin typeface="Calibri"/>
                <a:cs typeface="Calibri"/>
              </a:rPr>
              <a:t>colon</a:t>
            </a:r>
            <a:r>
              <a:rPr lang="en-US" sz="2000" dirty="0">
                <a:latin typeface="Calibri"/>
                <a:cs typeface="Calibri"/>
              </a:rPr>
              <a:t> (:).</a:t>
            </a:r>
          </a:p>
          <a:p>
            <a:pPr>
              <a:buFont typeface="Wingdings" charset="2"/>
              <a:buChar char="§"/>
            </a:pPr>
            <a:r>
              <a:rPr lang="en-US" sz="2000" dirty="0">
                <a:latin typeface="Calibri"/>
                <a:cs typeface="Calibri"/>
              </a:rPr>
              <a:t>Dictionary’s values can be assigned and accessed using square braces (</a:t>
            </a:r>
            <a:r>
              <a:rPr lang="en-US" sz="2000" dirty="0">
                <a:solidFill>
                  <a:srgbClr val="CC9A1A"/>
                </a:solidFill>
                <a:latin typeface="Calibri"/>
                <a:cs typeface="Calibri"/>
              </a:rPr>
              <a:t>[]</a:t>
            </a:r>
            <a:r>
              <a:rPr lang="en-US" sz="2000" dirty="0">
                <a:latin typeface="Calibri"/>
                <a:cs typeface="Calibri"/>
              </a:rPr>
              <a:t>) with a key to obtain its value. </a:t>
            </a:r>
          </a:p>
          <a:p>
            <a:pPr marL="0" indent="0" algn="just">
              <a:buNone/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30868" y="5726907"/>
            <a:ext cx="5313133" cy="273844"/>
          </a:xfrm>
        </p:spPr>
        <p:txBody>
          <a:bodyPr/>
          <a:lstStyle/>
          <a:p>
            <a:pPr algn="r"/>
            <a:r>
              <a:rPr lang="pl-PL" sz="900" b="1" dirty="0"/>
              <a:t>By Achint Chaudhary 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06251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431" y="91519"/>
            <a:ext cx="6976871" cy="48291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Dictionary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1430" y="292950"/>
            <a:ext cx="7232850" cy="3509922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§"/>
            </a:pPr>
            <a:r>
              <a:rPr lang="en-US" sz="1500" dirty="0">
                <a:latin typeface="Calibri"/>
                <a:cs typeface="Calibri"/>
              </a:rPr>
              <a:t>This example shows how to </a:t>
            </a:r>
            <a:r>
              <a:rPr lang="en-US" sz="1500" i="1" dirty="0">
                <a:latin typeface="Calibri"/>
                <a:cs typeface="Calibri"/>
              </a:rPr>
              <a:t>access</a:t>
            </a:r>
            <a:r>
              <a:rPr lang="en-US" sz="1500" dirty="0">
                <a:latin typeface="Calibri"/>
                <a:cs typeface="Calibri"/>
              </a:rPr>
              <a:t>, </a:t>
            </a:r>
            <a:r>
              <a:rPr lang="en-US" sz="1500" i="1" dirty="0">
                <a:latin typeface="Calibri"/>
                <a:cs typeface="Calibri"/>
              </a:rPr>
              <a:t>update</a:t>
            </a:r>
            <a:r>
              <a:rPr lang="en-US" sz="1500" dirty="0">
                <a:latin typeface="Calibri"/>
                <a:cs typeface="Calibri"/>
              </a:rPr>
              <a:t> and </a:t>
            </a:r>
            <a:r>
              <a:rPr lang="en-US" sz="1500" i="1" dirty="0">
                <a:latin typeface="Calibri"/>
                <a:cs typeface="Calibri"/>
              </a:rPr>
              <a:t>delete</a:t>
            </a:r>
            <a:r>
              <a:rPr lang="en-US" sz="1500" dirty="0">
                <a:latin typeface="Calibri"/>
                <a:cs typeface="Calibri"/>
              </a:rPr>
              <a:t> dictionary elements:</a:t>
            </a:r>
          </a:p>
          <a:p>
            <a:pPr marL="0" indent="0" algn="just">
              <a:buNone/>
            </a:pPr>
            <a:endParaRPr lang="en-US" sz="1500" dirty="0"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sz="1500" dirty="0"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sz="1500" dirty="0"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sz="1500" dirty="0"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sz="1500" dirty="0"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sz="1500" dirty="0"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sz="1500" dirty="0"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sz="1500" dirty="0"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sz="1500" dirty="0">
              <a:latin typeface="Calibri"/>
              <a:cs typeface="Calibri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30868" y="5726907"/>
            <a:ext cx="5313133" cy="273844"/>
          </a:xfrm>
        </p:spPr>
        <p:txBody>
          <a:bodyPr/>
          <a:lstStyle/>
          <a:p>
            <a:pPr algn="r"/>
            <a:r>
              <a:rPr lang="pl-PL" sz="900" b="1" dirty="0"/>
              <a:t>By Achint Chaudhary </a:t>
            </a:r>
            <a:endParaRPr lang="en-US" sz="900" b="1" dirty="0"/>
          </a:p>
        </p:txBody>
      </p:sp>
      <p:pic>
        <p:nvPicPr>
          <p:cNvPr id="4" name="Picture 3" descr="Screen Shot 2015-10-29 at 10.55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844" y="701876"/>
            <a:ext cx="6342458" cy="4228305"/>
          </a:xfrm>
          <a:prstGeom prst="rect">
            <a:avLst/>
          </a:prstGeom>
          <a:ln w="9525" cap="sq" cmpd="sng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Screen Shot 2015-10-29 at 10.56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21" y="5170212"/>
            <a:ext cx="5082731" cy="1387233"/>
          </a:xfrm>
          <a:prstGeom prst="rect">
            <a:avLst/>
          </a:prstGeom>
          <a:ln w="9525" cap="sq" cmpd="sng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177611" y="4959639"/>
            <a:ext cx="13183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sz="1500" dirty="0">
                <a:latin typeface="Calibri"/>
                <a:cs typeface="Calibri"/>
              </a:rPr>
              <a:t>The output: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2453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1764" y="130629"/>
            <a:ext cx="6976871" cy="58274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Dictionary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044" y="1770107"/>
            <a:ext cx="7232850" cy="35099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650" dirty="0"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sz="1650" dirty="0"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sz="1650" dirty="0"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sz="1650" dirty="0"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sz="1650" dirty="0"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sz="1650" dirty="0"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sz="1650" dirty="0"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sz="1650" dirty="0">
              <a:latin typeface="Calibri"/>
              <a:cs typeface="Calibri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30868" y="5726907"/>
            <a:ext cx="5313133" cy="273844"/>
          </a:xfrm>
        </p:spPr>
        <p:txBody>
          <a:bodyPr/>
          <a:lstStyle/>
          <a:p>
            <a:pPr algn="r"/>
            <a:r>
              <a:rPr lang="pl-PL" sz="900" b="1" dirty="0"/>
              <a:t>By Achint Chaudhary </a:t>
            </a:r>
            <a:endParaRPr lang="en-US" sz="9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01764" y="792828"/>
            <a:ext cx="739501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lvl="1" indent="-257175" algn="just">
              <a:buFont typeface="Wingdings" charset="2"/>
              <a:buChar char="§"/>
            </a:pPr>
            <a:r>
              <a:rPr lang="en-US" sz="2000" b="1" dirty="0">
                <a:solidFill>
                  <a:srgbClr val="CC9A1A"/>
                </a:solidFill>
                <a:latin typeface="Calibri"/>
                <a:cs typeface="Calibri"/>
              </a:rPr>
              <a:t>Common Dictionary Functions	</a:t>
            </a:r>
          </a:p>
          <a:p>
            <a:pPr marL="1285875" lvl="4" indent="-257175" algn="just">
              <a:buFont typeface="Arial"/>
              <a:buChar char="•"/>
            </a:pPr>
            <a:r>
              <a:rPr lang="en-US" b="1" dirty="0">
                <a:solidFill>
                  <a:schemeClr val="dk1"/>
                </a:solidFill>
                <a:latin typeface="Calibri"/>
                <a:cs typeface="Calibri"/>
              </a:rPr>
              <a:t>cmp</a:t>
            </a:r>
            <a:r>
              <a:rPr lang="en-US" dirty="0">
                <a:solidFill>
                  <a:schemeClr val="dk1"/>
                </a:solidFill>
                <a:latin typeface="Calibri"/>
                <a:cs typeface="Calibri"/>
              </a:rPr>
              <a:t>(dict1, dict2)</a:t>
            </a:r>
            <a:r>
              <a:rPr lang="en-US" dirty="0">
                <a:latin typeface="Calibri"/>
                <a:cs typeface="Calibri"/>
              </a:rPr>
              <a:t> : compares elements of both dict.		</a:t>
            </a:r>
          </a:p>
          <a:p>
            <a:pPr marL="1285875" lvl="4" indent="-257175" algn="just">
              <a:buFont typeface="Arial"/>
              <a:buChar char="•"/>
            </a:pPr>
            <a:r>
              <a:rPr lang="en-US" b="1" dirty="0">
                <a:solidFill>
                  <a:schemeClr val="dk1"/>
                </a:solidFill>
                <a:latin typeface="Calibri"/>
                <a:cs typeface="Calibri"/>
              </a:rPr>
              <a:t>len</a:t>
            </a:r>
            <a:r>
              <a:rPr lang="en-US" dirty="0">
                <a:solidFill>
                  <a:schemeClr val="dk1"/>
                </a:solidFill>
                <a:latin typeface="Calibri"/>
                <a:cs typeface="Calibri"/>
              </a:rPr>
              <a:t>(dict) : gives the total </a:t>
            </a:r>
            <a:r>
              <a:rPr lang="en-US" dirty="0">
                <a:latin typeface="Calibri"/>
                <a:cs typeface="Calibri"/>
              </a:rPr>
              <a:t>number of </a:t>
            </a:r>
            <a:r>
              <a:rPr lang="en-US" dirty="0"/>
              <a:t>(key, value) pairs</a:t>
            </a:r>
            <a:r>
              <a:rPr lang="en-US" dirty="0">
                <a:latin typeface="Calibri"/>
                <a:cs typeface="Calibri"/>
              </a:rPr>
              <a:t> in the dictionary.</a:t>
            </a:r>
            <a:endParaRPr lang="en-US" b="1" dirty="0">
              <a:solidFill>
                <a:srgbClr val="CC9A1A"/>
              </a:solidFill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044" y="2064421"/>
            <a:ext cx="29897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charset="2"/>
              <a:buChar char="§"/>
            </a:pPr>
            <a:r>
              <a:rPr lang="en-US" sz="1650" b="1" dirty="0">
                <a:solidFill>
                  <a:srgbClr val="CC9A1A"/>
                </a:solidFill>
                <a:latin typeface="Calibri"/>
                <a:cs typeface="Calibri"/>
              </a:rPr>
              <a:t>Common Dictionary Methods</a:t>
            </a:r>
          </a:p>
          <a:p>
            <a:endParaRPr lang="en-US" sz="135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853321"/>
              </p:ext>
            </p:extLst>
          </p:nvPr>
        </p:nvGraphicFramePr>
        <p:xfrm>
          <a:off x="1976590" y="2440145"/>
          <a:ext cx="6402045" cy="3232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059"/>
                <a:gridCol w="4203986"/>
              </a:tblGrid>
              <a:tr h="3822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libri"/>
                          <a:cs typeface="Calibri"/>
                        </a:rPr>
                        <a:t>Method</a:t>
                      </a:r>
                      <a:endParaRPr lang="en-US" sz="16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libri"/>
                          <a:cs typeface="Calibri"/>
                        </a:rPr>
                        <a:t>Description</a:t>
                      </a:r>
                      <a:endParaRPr lang="en-US" sz="16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</a:tr>
              <a:tr h="3822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kern="1200" dirty="0" err="1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dict.</a:t>
                      </a:r>
                      <a:r>
                        <a:rPr lang="en-US" sz="1600" b="1" u="none" kern="1200" dirty="0" err="1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keys</a:t>
                      </a:r>
                      <a:r>
                        <a:rPr lang="en-US" sz="1600" b="0" u="none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Returns list of dict's keys</a:t>
                      </a:r>
                      <a:r>
                        <a:rPr lang="en-US" sz="1600" b="0" dirty="0" smtClean="0">
                          <a:effectLst/>
                          <a:latin typeface="Calibri"/>
                          <a:cs typeface="Calibri"/>
                        </a:rPr>
                        <a:t> </a:t>
                      </a:r>
                      <a:endParaRPr lang="en-US" sz="16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</a:tr>
              <a:tr h="3822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kern="1200" dirty="0" err="1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dict.</a:t>
                      </a:r>
                      <a:r>
                        <a:rPr lang="en-US" sz="1600" b="1" u="none" kern="1200" dirty="0" err="1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values</a:t>
                      </a:r>
                      <a:r>
                        <a:rPr lang="en-US" sz="1600" b="0" u="none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Returns list of </a:t>
                      </a:r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dict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's values</a:t>
                      </a:r>
                      <a:r>
                        <a:rPr lang="en-US" sz="1600" b="0" dirty="0" smtClean="0">
                          <a:effectLst/>
                          <a:latin typeface="Calibri"/>
                          <a:cs typeface="Calibri"/>
                        </a:rPr>
                        <a:t> </a:t>
                      </a:r>
                      <a:endParaRPr lang="en-US" sz="16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</a:tr>
              <a:tr h="3822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kern="1200" dirty="0" err="1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dict.</a:t>
                      </a:r>
                      <a:r>
                        <a:rPr lang="en-US" sz="1600" b="1" u="none" kern="1200" dirty="0" err="1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items</a:t>
                      </a:r>
                      <a:r>
                        <a:rPr lang="en-US" sz="1600" b="0" u="none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Returns a list of </a:t>
                      </a:r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dict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's (key, value) tuple pairs</a:t>
                      </a:r>
                      <a:r>
                        <a:rPr lang="en-US" sz="1600" b="0" dirty="0" smtClean="0">
                          <a:effectLst/>
                          <a:latin typeface="Calibri"/>
                          <a:cs typeface="Calibri"/>
                        </a:rPr>
                        <a:t> </a:t>
                      </a:r>
                      <a:endParaRPr lang="en-US" sz="16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</a:tr>
              <a:tr h="3822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kern="1200" dirty="0" err="1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dict.</a:t>
                      </a:r>
                      <a:r>
                        <a:rPr lang="en-US" sz="1600" b="1" u="none" kern="1200" dirty="0" err="1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get</a:t>
                      </a:r>
                      <a:r>
                        <a:rPr lang="en-US" sz="1600" b="0" u="none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(key, default=None)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Calibri"/>
                          <a:cs typeface="Calibri"/>
                        </a:rPr>
                        <a:t>For key, returns value or default if key not in dict</a:t>
                      </a:r>
                      <a:endParaRPr lang="en-US" sz="16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</a:tr>
              <a:tr h="3822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kern="1200" dirty="0" err="1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dict.</a:t>
                      </a:r>
                      <a:r>
                        <a:rPr lang="en-US" sz="1600" b="1" u="none" kern="1200" dirty="0" err="1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has_key</a:t>
                      </a:r>
                      <a:r>
                        <a:rPr lang="en-US" sz="1600" b="0" u="none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(key)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Returns </a:t>
                      </a:r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True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 if key in </a:t>
                      </a:r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dict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, </a:t>
                      </a:r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False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 otherwise</a:t>
                      </a:r>
                      <a:r>
                        <a:rPr lang="en-US" sz="1600" b="0" dirty="0" smtClean="0">
                          <a:effectLst/>
                          <a:latin typeface="Calibri"/>
                          <a:cs typeface="Calibri"/>
                        </a:rPr>
                        <a:t> </a:t>
                      </a:r>
                      <a:endParaRPr lang="en-US" sz="16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</a:tr>
              <a:tr h="3822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kern="1200" dirty="0" err="1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dict.</a:t>
                      </a:r>
                      <a:r>
                        <a:rPr lang="en-US" sz="1600" b="1" u="none" kern="1200" dirty="0" err="1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update</a:t>
                      </a:r>
                      <a:r>
                        <a:rPr lang="en-US" sz="1600" b="0" u="none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(dict2)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Adds </a:t>
                      </a:r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dict2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's key-values pairs to </a:t>
                      </a:r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dict</a:t>
                      </a:r>
                      <a:r>
                        <a:rPr lang="en-US" sz="1600" b="0" dirty="0" smtClean="0">
                          <a:effectLst/>
                          <a:latin typeface="Calibri"/>
                          <a:cs typeface="Calibri"/>
                        </a:rPr>
                        <a:t> </a:t>
                      </a:r>
                      <a:endParaRPr lang="en-US" sz="16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</a:tr>
              <a:tr h="3822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kern="1200" dirty="0" err="1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dict.</a:t>
                      </a:r>
                      <a:r>
                        <a:rPr lang="en-US" sz="1600" b="1" u="none" kern="1200" dirty="0" err="1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clear</a:t>
                      </a:r>
                      <a:r>
                        <a:rPr lang="en-US" sz="1600" b="0" u="none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Removes all elements of </a:t>
                      </a:r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dict</a:t>
                      </a:r>
                      <a:r>
                        <a:rPr lang="en-US" sz="1600" b="0" dirty="0" smtClean="0">
                          <a:effectLst/>
                          <a:latin typeface="Calibri"/>
                          <a:cs typeface="Calibri"/>
                        </a:rPr>
                        <a:t> </a:t>
                      </a:r>
                      <a:endParaRPr lang="en-US" sz="16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18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3793587"/>
            <a:ext cx="6698060" cy="646699"/>
          </a:xfrm>
        </p:spPr>
        <p:txBody>
          <a:bodyPr>
            <a:noAutofit/>
          </a:bodyPr>
          <a:lstStyle/>
          <a:p>
            <a:pPr lvl="0"/>
            <a:r>
              <a:rPr lang="en-US" sz="4000" b="1" dirty="0">
                <a:solidFill>
                  <a:srgbClr val="CC9A1A"/>
                </a:solidFill>
                <a:latin typeface="Calibri" panose="020F0502020204030204" pitchFamily="34" charset="0"/>
              </a:rPr>
              <a:t>Python </a:t>
            </a:r>
            <a:r>
              <a:rPr lang="en-US" sz="4000" b="1" dirty="0" smtClean="0">
                <a:solidFill>
                  <a:srgbClr val="CC9A1A"/>
                </a:solidFill>
                <a:latin typeface="Calibri" panose="020F0502020204030204" pitchFamily="34" charset="0"/>
              </a:rPr>
              <a:t> Control  Structures</a:t>
            </a:r>
            <a:endParaRPr lang="en-US" sz="4000" b="1" dirty="0">
              <a:solidFill>
                <a:srgbClr val="CC9A1A"/>
              </a:solidFill>
              <a:latin typeface="Calibri" panose="020F0502020204030204" pitchFamily="34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3830868" y="5726907"/>
            <a:ext cx="5313133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l-PL" sz="900" b="1" dirty="0"/>
              <a:t>By Achint Chaudhary 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78480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013" y="139523"/>
            <a:ext cx="6976871" cy="50259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Conditionals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0023" y="1120114"/>
            <a:ext cx="7232850" cy="3509922"/>
          </a:xfrm>
        </p:spPr>
        <p:txBody>
          <a:bodyPr>
            <a:noAutofit/>
          </a:bodyPr>
          <a:lstStyle/>
          <a:p>
            <a:pPr algn="just">
              <a:buFont typeface="Wingdings" charset="2"/>
              <a:buChar char="§"/>
            </a:pPr>
            <a:r>
              <a:rPr lang="en-US" sz="1600" dirty="0">
                <a:latin typeface="Calibri"/>
                <a:cs typeface="Calibri"/>
              </a:rPr>
              <a:t>In Python, </a:t>
            </a:r>
            <a:r>
              <a:rPr lang="en-US" sz="1600" b="1" dirty="0">
                <a:latin typeface="Calibri"/>
                <a:cs typeface="Calibri"/>
              </a:rPr>
              <a:t>True</a:t>
            </a:r>
            <a:r>
              <a:rPr lang="en-US" sz="1600" dirty="0">
                <a:latin typeface="Calibri"/>
                <a:cs typeface="Calibri"/>
              </a:rPr>
              <a:t> and </a:t>
            </a:r>
            <a:r>
              <a:rPr lang="en-US" sz="1600" b="1" dirty="0">
                <a:latin typeface="Calibri"/>
                <a:cs typeface="Calibri"/>
              </a:rPr>
              <a:t>False</a:t>
            </a:r>
            <a:r>
              <a:rPr lang="en-US" sz="1600" dirty="0">
                <a:latin typeface="Calibri"/>
                <a:cs typeface="Calibri"/>
              </a:rPr>
              <a:t> are Boolean objects of class '</a:t>
            </a:r>
            <a:r>
              <a:rPr lang="en-US" sz="1600" b="1" dirty="0">
                <a:latin typeface="Calibri"/>
                <a:cs typeface="Calibri"/>
              </a:rPr>
              <a:t>bool</a:t>
            </a:r>
            <a:r>
              <a:rPr lang="en-US" sz="1600" dirty="0">
                <a:latin typeface="Calibri"/>
                <a:cs typeface="Calibri"/>
              </a:rPr>
              <a:t>' and they are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immutable</a:t>
            </a:r>
            <a:r>
              <a:rPr lang="en-US" sz="1600" dirty="0">
                <a:latin typeface="Calibri"/>
                <a:cs typeface="Calibri"/>
              </a:rPr>
              <a:t>.</a:t>
            </a:r>
          </a:p>
          <a:p>
            <a:pPr algn="just">
              <a:buFont typeface="Wingdings" charset="2"/>
              <a:buChar char="§"/>
            </a:pPr>
            <a:r>
              <a:rPr lang="en-US" sz="1600" dirty="0">
                <a:latin typeface="Calibri"/>
                <a:cs typeface="Calibri"/>
              </a:rPr>
              <a:t>Python assumes any </a:t>
            </a:r>
            <a:r>
              <a:rPr lang="en-US" sz="1600" b="1" dirty="0">
                <a:latin typeface="Calibri"/>
                <a:cs typeface="Calibri"/>
              </a:rPr>
              <a:t>non-zero</a:t>
            </a:r>
            <a:r>
              <a:rPr lang="en-US" sz="1600" dirty="0">
                <a:latin typeface="Calibri"/>
                <a:cs typeface="Calibri"/>
              </a:rPr>
              <a:t> and </a:t>
            </a:r>
            <a:r>
              <a:rPr lang="en-US" sz="1600" b="1" dirty="0">
                <a:latin typeface="Calibri"/>
                <a:cs typeface="Calibri"/>
              </a:rPr>
              <a:t>non-null</a:t>
            </a:r>
            <a:r>
              <a:rPr lang="en-US" sz="1600" dirty="0">
                <a:latin typeface="Calibri"/>
                <a:cs typeface="Calibri"/>
              </a:rPr>
              <a:t> values as </a:t>
            </a:r>
            <a:r>
              <a:rPr lang="en-US" sz="1600" b="1" dirty="0">
                <a:latin typeface="Calibri"/>
                <a:cs typeface="Calibri"/>
              </a:rPr>
              <a:t>True</a:t>
            </a:r>
            <a:r>
              <a:rPr lang="en-US" sz="1600" dirty="0">
                <a:latin typeface="Calibri"/>
                <a:cs typeface="Calibri"/>
              </a:rPr>
              <a:t>, otherwise it is </a:t>
            </a:r>
            <a:r>
              <a:rPr lang="en-US" sz="1600" b="1" dirty="0">
                <a:latin typeface="Calibri"/>
                <a:cs typeface="Calibri"/>
              </a:rPr>
              <a:t>False</a:t>
            </a:r>
            <a:r>
              <a:rPr lang="en-US" sz="1600" dirty="0">
                <a:latin typeface="Calibri"/>
                <a:cs typeface="Calibri"/>
              </a:rPr>
              <a:t> value.</a:t>
            </a:r>
          </a:p>
          <a:p>
            <a:pPr algn="just">
              <a:buFont typeface="Wingdings" charset="2"/>
              <a:buChar char="§"/>
            </a:pPr>
            <a:r>
              <a:rPr lang="en-US" sz="1600" dirty="0">
                <a:latin typeface="Calibri"/>
                <a:cs typeface="Calibri"/>
              </a:rPr>
              <a:t>Python </a:t>
            </a:r>
            <a:r>
              <a:rPr lang="en-US" sz="1600" i="1" dirty="0">
                <a:latin typeface="Calibri"/>
                <a:cs typeface="Calibri"/>
              </a:rPr>
              <a:t>does not</a:t>
            </a:r>
            <a:r>
              <a:rPr lang="en-US" sz="1600" dirty="0">
                <a:latin typeface="Calibri"/>
                <a:cs typeface="Calibri"/>
              </a:rPr>
              <a:t> provide switch or case statements as in other languages.</a:t>
            </a:r>
          </a:p>
          <a:p>
            <a:pPr algn="just">
              <a:buFont typeface="Wingdings" charset="2"/>
              <a:buChar char="§"/>
            </a:pPr>
            <a:r>
              <a:rPr lang="en-US" sz="1600" b="1" dirty="0">
                <a:solidFill>
                  <a:srgbClr val="CC9A1A"/>
                </a:solidFill>
                <a:latin typeface="Calibri"/>
                <a:cs typeface="Calibri"/>
              </a:rPr>
              <a:t>Syntax:</a:t>
            </a:r>
          </a:p>
          <a:p>
            <a:pPr marL="0" indent="0" algn="just">
              <a:buNone/>
            </a:pPr>
            <a:r>
              <a:rPr lang="en-US" sz="1600" b="1" dirty="0">
                <a:solidFill>
                  <a:srgbClr val="CC9A1A"/>
                </a:solidFill>
                <a:latin typeface="Calibri"/>
                <a:cs typeface="Calibri"/>
              </a:rPr>
              <a:t>	</a:t>
            </a:r>
            <a:r>
              <a:rPr lang="en-US" sz="1600" b="1" dirty="0">
                <a:latin typeface="Calibri"/>
                <a:cs typeface="Calibri"/>
              </a:rPr>
              <a:t>if Statement				</a:t>
            </a:r>
            <a:r>
              <a:rPr lang="en-US" sz="1600" b="1" i="1" dirty="0">
                <a:latin typeface="Calibri"/>
                <a:cs typeface="Calibri"/>
              </a:rPr>
              <a:t> if..else</a:t>
            </a:r>
            <a:r>
              <a:rPr lang="en-US" sz="1600" b="1" dirty="0">
                <a:latin typeface="Calibri"/>
                <a:cs typeface="Calibri"/>
              </a:rPr>
              <a:t> Statement			if..elif..else Statement</a:t>
            </a:r>
          </a:p>
          <a:p>
            <a:pPr algn="just">
              <a:buFont typeface="Wingdings" charset="2"/>
              <a:buChar char="§"/>
            </a:pPr>
            <a:endParaRPr lang="en-US" sz="1600" dirty="0">
              <a:latin typeface="Calibri"/>
              <a:cs typeface="Calibri"/>
            </a:endParaRPr>
          </a:p>
          <a:p>
            <a:pPr algn="just">
              <a:buFont typeface="Wingdings" charset="2"/>
              <a:buChar char="§"/>
            </a:pPr>
            <a:endParaRPr lang="en-US" sz="1600" dirty="0">
              <a:latin typeface="Calibri"/>
              <a:cs typeface="Calibri"/>
            </a:endParaRPr>
          </a:p>
          <a:p>
            <a:pPr algn="just">
              <a:buFont typeface="Wingdings" charset="2"/>
              <a:buChar char="§"/>
            </a:pPr>
            <a:r>
              <a:rPr lang="en-US" sz="1600" b="1" dirty="0">
                <a:solidFill>
                  <a:srgbClr val="CC9A1A"/>
                </a:solidFill>
                <a:latin typeface="Calibri"/>
                <a:cs typeface="Calibri"/>
              </a:rPr>
              <a:t>Example:</a:t>
            </a:r>
          </a:p>
          <a:p>
            <a:pPr algn="just">
              <a:buFont typeface="Wingdings" charset="2"/>
              <a:buChar char="§"/>
            </a:pPr>
            <a:endParaRPr lang="en-US" sz="1600" dirty="0">
              <a:latin typeface="Calibri"/>
              <a:cs typeface="Calibri"/>
            </a:endParaRPr>
          </a:p>
          <a:p>
            <a:pPr algn="just">
              <a:buFont typeface="Wingdings" charset="2"/>
              <a:buChar char="§"/>
            </a:pPr>
            <a:endParaRPr lang="en-US" sz="1600" dirty="0">
              <a:latin typeface="Calibri"/>
              <a:cs typeface="Calibri"/>
            </a:endParaRPr>
          </a:p>
          <a:p>
            <a:pPr algn="just">
              <a:buFont typeface="Wingdings" charset="2"/>
              <a:buChar char="§"/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30868" y="5726907"/>
            <a:ext cx="5313133" cy="273844"/>
          </a:xfrm>
        </p:spPr>
        <p:txBody>
          <a:bodyPr/>
          <a:lstStyle/>
          <a:p>
            <a:pPr algn="r"/>
            <a:r>
              <a:rPr lang="pl-PL" sz="900" b="1" dirty="0"/>
              <a:t>By Achint Chaudhary </a:t>
            </a:r>
            <a:endParaRPr lang="en-US" sz="900" b="1" dirty="0"/>
          </a:p>
        </p:txBody>
      </p:sp>
      <p:pic>
        <p:nvPicPr>
          <p:cNvPr id="4" name="Picture 3" descr="Screen Shot 2015-10-31 at 12.01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868" y="2958398"/>
            <a:ext cx="1823724" cy="973683"/>
          </a:xfrm>
          <a:prstGeom prst="rect">
            <a:avLst/>
          </a:prstGeom>
          <a:ln w="9525" cap="sq" cmpd="sng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Screen Shot 2015-10-31 at 12.01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99" y="2879672"/>
            <a:ext cx="2186374" cy="684430"/>
          </a:xfrm>
          <a:prstGeom prst="rect">
            <a:avLst/>
          </a:prstGeom>
          <a:ln w="9525" cap="sq" cmpd="sng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Screen Shot 2015-10-31 at 12.02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633" y="2949739"/>
            <a:ext cx="1876089" cy="1819665"/>
          </a:xfrm>
          <a:prstGeom prst="rect">
            <a:avLst/>
          </a:prstGeom>
          <a:ln w="9525" cap="sq" cmpd="sng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Screen Shot 2015-10-31 at 12.02.1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168" y="4230075"/>
            <a:ext cx="4185740" cy="1956970"/>
          </a:xfrm>
          <a:prstGeom prst="rect">
            <a:avLst/>
          </a:prstGeom>
          <a:ln w="9525" cap="sq" cmpd="sng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549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044" y="286168"/>
            <a:ext cx="6976871" cy="61837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Conditionals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044" y="1180784"/>
            <a:ext cx="7232850" cy="3509922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§"/>
            </a:pPr>
            <a:r>
              <a:rPr lang="en-US" sz="2000" b="1" dirty="0">
                <a:solidFill>
                  <a:srgbClr val="CC9A1A"/>
                </a:solidFill>
                <a:latin typeface="Calibri"/>
                <a:cs typeface="Calibri"/>
              </a:rPr>
              <a:t>Using the conditional expression</a:t>
            </a:r>
          </a:p>
          <a:p>
            <a:pPr marL="0" indent="0" algn="just">
              <a:buNone/>
            </a:pPr>
            <a:r>
              <a:rPr lang="en-US" dirty="0">
                <a:latin typeface="Calibri"/>
                <a:cs typeface="Calibri"/>
              </a:rPr>
              <a:t>Another type of conditional structure in Python, which is very convenient and easy to read.</a:t>
            </a:r>
            <a:endParaRPr lang="en-US" b="1" dirty="0">
              <a:solidFill>
                <a:srgbClr val="CC9A1A"/>
              </a:solidFill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dirty="0">
              <a:solidFill>
                <a:srgbClr val="CC9A1A"/>
              </a:solidFill>
              <a:latin typeface="Calibri"/>
              <a:cs typeface="Calibri"/>
            </a:endParaRPr>
          </a:p>
          <a:p>
            <a:pPr algn="just">
              <a:buFont typeface="Wingdings" charset="2"/>
              <a:buChar char="§"/>
            </a:pPr>
            <a:endParaRPr lang="en-US" dirty="0">
              <a:latin typeface="Calibri"/>
              <a:cs typeface="Calibri"/>
            </a:endParaRPr>
          </a:p>
          <a:p>
            <a:pPr algn="just">
              <a:buFont typeface="Wingdings" charset="2"/>
              <a:buChar char="§"/>
            </a:pPr>
            <a:endParaRPr lang="en-US" dirty="0">
              <a:latin typeface="Calibri"/>
              <a:cs typeface="Calibri"/>
            </a:endParaRPr>
          </a:p>
          <a:p>
            <a:pPr algn="just">
              <a:buFont typeface="Wingdings" charset="2"/>
              <a:buChar char="§"/>
            </a:pPr>
            <a:endParaRPr lang="en-US" dirty="0">
              <a:latin typeface="Calibri"/>
              <a:cs typeface="Calibri"/>
            </a:endParaRPr>
          </a:p>
          <a:p>
            <a:pPr algn="just">
              <a:buFont typeface="Wingdings" charset="2"/>
              <a:buChar char="§"/>
            </a:pPr>
            <a:endParaRPr lang="en-US" dirty="0">
              <a:latin typeface="Calibri"/>
              <a:cs typeface="Calibri"/>
            </a:endParaRPr>
          </a:p>
          <a:p>
            <a:pPr algn="just">
              <a:buFont typeface="Wingdings" charset="2"/>
              <a:buChar char="§"/>
            </a:pPr>
            <a:endParaRPr lang="en-US" dirty="0">
              <a:latin typeface="Calibri"/>
              <a:cs typeface="Calibri"/>
            </a:endParaRPr>
          </a:p>
          <a:p>
            <a:pPr algn="just">
              <a:buFont typeface="Wingdings" charset="2"/>
              <a:buChar char="§"/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30868" y="5726907"/>
            <a:ext cx="5313133" cy="273844"/>
          </a:xfrm>
        </p:spPr>
        <p:txBody>
          <a:bodyPr/>
          <a:lstStyle/>
          <a:p>
            <a:pPr algn="r"/>
            <a:r>
              <a:rPr lang="pl-PL" sz="900" b="1" dirty="0"/>
              <a:t>By Achint Chaudhary </a:t>
            </a:r>
            <a:endParaRPr lang="en-US" sz="900" b="1" dirty="0"/>
          </a:p>
        </p:txBody>
      </p:sp>
      <p:pic>
        <p:nvPicPr>
          <p:cNvPr id="10" name="Picture 9" descr="Screen Shot 2015-10-31 at 12.20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99" y="3133293"/>
            <a:ext cx="4292370" cy="738745"/>
          </a:xfrm>
          <a:prstGeom prst="rect">
            <a:avLst/>
          </a:prstGeom>
          <a:ln w="9525" cap="sq" cmpd="sng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Screen Shot 2015-10-31 at 12.21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47" y="2161310"/>
            <a:ext cx="2033003" cy="1943966"/>
          </a:xfrm>
          <a:prstGeom prst="rect">
            <a:avLst/>
          </a:prstGeom>
          <a:ln w="9525" cap="sq" cmpd="sng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3819525" y="3381375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Wingdings"/>
              </a:rPr>
              <a:t>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71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163" y="156574"/>
            <a:ext cx="6976871" cy="59029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Loops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4174" y="720336"/>
            <a:ext cx="7232850" cy="3509922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§"/>
            </a:pPr>
            <a:r>
              <a:rPr lang="en-US" sz="2000" b="1" dirty="0">
                <a:solidFill>
                  <a:srgbClr val="CC9A1A"/>
                </a:solidFill>
                <a:latin typeface="Calibri"/>
                <a:cs typeface="Calibri"/>
              </a:rPr>
              <a:t>The For Loop</a:t>
            </a:r>
          </a:p>
          <a:p>
            <a:pPr algn="just">
              <a:buFont typeface="Wingdings" charset="2"/>
              <a:buChar char="§"/>
            </a:pPr>
            <a:endParaRPr lang="en-US" sz="2000" b="1" dirty="0">
              <a:solidFill>
                <a:srgbClr val="CC9A1A"/>
              </a:solidFill>
              <a:latin typeface="Calibri"/>
              <a:cs typeface="Calibri"/>
            </a:endParaRPr>
          </a:p>
          <a:p>
            <a:pPr algn="just">
              <a:buFont typeface="Wingdings" charset="2"/>
              <a:buChar char="§"/>
            </a:pPr>
            <a:endParaRPr lang="en-US" sz="2000" b="1" dirty="0">
              <a:solidFill>
                <a:srgbClr val="CC9A1A"/>
              </a:solidFill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sz="2000" b="1" dirty="0">
              <a:solidFill>
                <a:srgbClr val="CC9A1A"/>
              </a:solidFill>
              <a:latin typeface="Calibri"/>
              <a:cs typeface="Calibri"/>
            </a:endParaRPr>
          </a:p>
          <a:p>
            <a:pPr algn="just">
              <a:buFont typeface="Wingdings" charset="2"/>
              <a:buChar char="§"/>
            </a:pPr>
            <a:endParaRPr lang="en-US" sz="2000" b="1" dirty="0">
              <a:solidFill>
                <a:srgbClr val="CC9A1A"/>
              </a:solidFill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sz="2000" b="1" dirty="0">
              <a:solidFill>
                <a:srgbClr val="CC9A1A"/>
              </a:solidFill>
              <a:latin typeface="Calibri"/>
              <a:cs typeface="Calibri"/>
            </a:endParaRPr>
          </a:p>
          <a:p>
            <a:pPr algn="just">
              <a:buFont typeface="Wingdings" charset="2"/>
              <a:buChar char="§"/>
            </a:pPr>
            <a:endParaRPr lang="en-US" sz="2000" b="1" dirty="0">
              <a:solidFill>
                <a:srgbClr val="CC9A1A"/>
              </a:solidFill>
              <a:latin typeface="Calibri"/>
              <a:cs typeface="Calibri"/>
            </a:endParaRPr>
          </a:p>
          <a:p>
            <a:pPr algn="just">
              <a:buFont typeface="Wingdings" charset="2"/>
              <a:buChar char="§"/>
            </a:pPr>
            <a:r>
              <a:rPr lang="en-US" sz="2000" b="1" dirty="0">
                <a:solidFill>
                  <a:srgbClr val="CC9A1A"/>
                </a:solidFill>
                <a:latin typeface="Calibri"/>
                <a:cs typeface="Calibri"/>
              </a:rPr>
              <a:t>The while Loop</a:t>
            </a:r>
          </a:p>
          <a:p>
            <a:pPr marL="0" indent="0" algn="just">
              <a:buNone/>
            </a:pPr>
            <a:endParaRPr lang="en-US" sz="2000" b="1" dirty="0">
              <a:solidFill>
                <a:srgbClr val="CC9A1A"/>
              </a:solidFill>
              <a:latin typeface="Calibri"/>
              <a:cs typeface="Calibri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30868" y="5726907"/>
            <a:ext cx="5313133" cy="273844"/>
          </a:xfrm>
        </p:spPr>
        <p:txBody>
          <a:bodyPr/>
          <a:lstStyle/>
          <a:p>
            <a:pPr algn="r"/>
            <a:r>
              <a:rPr lang="pl-PL" sz="900" b="1" dirty="0"/>
              <a:t>By Achint Chaudhary </a:t>
            </a:r>
            <a:endParaRPr lang="en-US" sz="900" b="1" dirty="0"/>
          </a:p>
        </p:txBody>
      </p:sp>
      <p:pic>
        <p:nvPicPr>
          <p:cNvPr id="11" name="Picture 10" descr="Screen Shot 2015-10-31 at 1.52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74" y="938150"/>
            <a:ext cx="5282288" cy="2533535"/>
          </a:xfrm>
          <a:prstGeom prst="rect">
            <a:avLst/>
          </a:prstGeom>
          <a:ln w="9525" cap="sq" cmpd="sng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 descr="Screen Shot 2015-10-31 at 1.54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342" y="4105863"/>
            <a:ext cx="4213861" cy="1143031"/>
          </a:xfrm>
          <a:prstGeom prst="rect">
            <a:avLst/>
          </a:prstGeom>
          <a:ln w="9525" cap="sq" cmpd="sng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 descr="Screen Shot 2015-10-31 at 1.55.3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371" y="3811144"/>
            <a:ext cx="2702279" cy="1596801"/>
          </a:xfrm>
          <a:prstGeom prst="rect">
            <a:avLst/>
          </a:prstGeom>
          <a:ln w="9525" cap="sq" cmpd="sng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 descr="Screen Shot 2015-10-31 at 1.58.1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462" y="938150"/>
            <a:ext cx="2455628" cy="2533535"/>
          </a:xfrm>
          <a:prstGeom prst="rect">
            <a:avLst/>
          </a:prstGeom>
          <a:ln w="9525" cap="sq" cmpd="sng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 descr="Screen Shot 2015-11-09 at 11.26.02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339" y="2961408"/>
            <a:ext cx="507630" cy="29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61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By Achint Chaudhary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29210" y="2555566"/>
            <a:ext cx="48536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5400" b="1" i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Ready, Set, Go...</a:t>
            </a:r>
          </a:p>
        </p:txBody>
      </p:sp>
    </p:spTree>
    <p:extLst>
      <p:ext uri="{BB962C8B-B14F-4D97-AF65-F5344CB8AC3E}">
        <p14:creationId xmlns:p14="http://schemas.microsoft.com/office/powerpoint/2010/main" val="143329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092" y="171525"/>
            <a:ext cx="6976871" cy="55899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Loops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102" y="1235344"/>
            <a:ext cx="7232850" cy="388849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Loop Control Statements</a:t>
            </a:r>
          </a:p>
          <a:p>
            <a:pPr algn="just">
              <a:buFont typeface="Wingdings" charset="2"/>
              <a:buChar char="§"/>
            </a:pPr>
            <a:r>
              <a:rPr lang="en-US" sz="2000" b="1" dirty="0">
                <a:latin typeface="Calibri"/>
                <a:cs typeface="Calibri"/>
              </a:rPr>
              <a:t>break</a:t>
            </a:r>
            <a:r>
              <a:rPr lang="en-US" sz="2000" dirty="0">
                <a:latin typeface="Calibri"/>
                <a:cs typeface="Calibri"/>
              </a:rPr>
              <a:t> :Terminates the loop statement and transfers execution to the statement immediately following the loop.	</a:t>
            </a:r>
          </a:p>
          <a:p>
            <a:pPr marL="0" indent="0" algn="just">
              <a:buNone/>
            </a:pPr>
            <a:endParaRPr lang="en-US" sz="2000" dirty="0"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sz="2000" dirty="0">
              <a:latin typeface="Calibri"/>
              <a:cs typeface="Calibri"/>
            </a:endParaRPr>
          </a:p>
          <a:p>
            <a:pPr algn="just">
              <a:buFont typeface="Wingdings" charset="2"/>
              <a:buChar char="§"/>
            </a:pPr>
            <a:r>
              <a:rPr lang="en-US" sz="2000" b="1" dirty="0">
                <a:latin typeface="Calibri"/>
                <a:cs typeface="Calibri"/>
              </a:rPr>
              <a:t>continue </a:t>
            </a:r>
            <a:r>
              <a:rPr lang="en-US" sz="2000" dirty="0">
                <a:latin typeface="Calibri"/>
                <a:cs typeface="Calibri"/>
              </a:rPr>
              <a:t>	:Causes the loop to skip the remainder of its body and immediately retest its condition prior to reiterating.	</a:t>
            </a:r>
          </a:p>
          <a:p>
            <a:pPr marL="0" indent="0" algn="just">
              <a:buNone/>
            </a:pPr>
            <a:endParaRPr lang="en-US" sz="2000" dirty="0"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sz="2000" dirty="0">
              <a:latin typeface="Calibri"/>
              <a:cs typeface="Calibri"/>
            </a:endParaRPr>
          </a:p>
          <a:p>
            <a:pPr algn="just">
              <a:buFont typeface="Wingdings" charset="2"/>
              <a:buChar char="§"/>
            </a:pPr>
            <a:r>
              <a:rPr lang="en-US" sz="2000" b="1" dirty="0">
                <a:latin typeface="Calibri"/>
                <a:cs typeface="Calibri"/>
              </a:rPr>
              <a:t>pass</a:t>
            </a:r>
            <a:r>
              <a:rPr lang="en-US" sz="2000" dirty="0">
                <a:latin typeface="Calibri"/>
                <a:cs typeface="Calibri"/>
              </a:rPr>
              <a:t> :Used when a statement is required syntactically but you do not want any command or code to execute.	</a:t>
            </a:r>
            <a:endParaRPr lang="en-US" sz="2400" dirty="0"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30868" y="5726907"/>
            <a:ext cx="5313133" cy="273844"/>
          </a:xfrm>
        </p:spPr>
        <p:txBody>
          <a:bodyPr/>
          <a:lstStyle/>
          <a:p>
            <a:pPr algn="r"/>
            <a:r>
              <a:rPr lang="pl-PL" sz="900" b="1" dirty="0"/>
              <a:t>By Achint Chaudhary </a:t>
            </a:r>
            <a:endParaRPr lang="en-US" sz="900" b="1" dirty="0"/>
          </a:p>
        </p:txBody>
      </p:sp>
      <p:pic>
        <p:nvPicPr>
          <p:cNvPr id="4" name="Picture 3" descr="Screen Shot 2015-10-31 at 2.10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157" y="1849610"/>
            <a:ext cx="2585228" cy="917339"/>
          </a:xfrm>
          <a:prstGeom prst="rect">
            <a:avLst/>
          </a:prstGeom>
          <a:ln w="9525" cap="sq" cmpd="sng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Screen Shot 2015-10-31 at 2.11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157" y="3459337"/>
            <a:ext cx="1923926" cy="941213"/>
          </a:xfrm>
          <a:prstGeom prst="rect">
            <a:avLst/>
          </a:prstGeom>
          <a:ln w="9525" cap="sq" cmpd="sng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Screen Shot 2015-10-31 at 2.11.1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157" y="5148695"/>
            <a:ext cx="1744820" cy="1228353"/>
          </a:xfrm>
          <a:prstGeom prst="rect">
            <a:avLst/>
          </a:prstGeom>
          <a:ln w="9525" cap="sq" cmpd="sng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Screen Shot 2015-10-31 at 2.11.3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890" y="1849611"/>
            <a:ext cx="3309858" cy="917339"/>
          </a:xfrm>
          <a:prstGeom prst="rect">
            <a:avLst/>
          </a:prstGeom>
          <a:ln w="9525" cap="sq" cmpd="sng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Screen Shot 2015-10-31 at 2.11.40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530" y="3515096"/>
            <a:ext cx="3437645" cy="885454"/>
          </a:xfrm>
          <a:prstGeom prst="rect">
            <a:avLst/>
          </a:prstGeom>
          <a:ln w="9525" cap="sq" cmpd="sng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Screen Shot 2015-10-31 at 2.11.48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889" y="5148696"/>
            <a:ext cx="3486891" cy="1097725"/>
          </a:xfrm>
          <a:prstGeom prst="rect">
            <a:avLst/>
          </a:prstGeom>
          <a:ln w="9525" cap="sq" cmpd="sng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531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3793587"/>
            <a:ext cx="6698060" cy="646699"/>
          </a:xfrm>
        </p:spPr>
        <p:txBody>
          <a:bodyPr>
            <a:noAutofit/>
          </a:bodyPr>
          <a:lstStyle/>
          <a:p>
            <a:pPr lvl="0"/>
            <a:r>
              <a:rPr lang="en-US" sz="4000" b="1" dirty="0">
                <a:solidFill>
                  <a:srgbClr val="CC9A1A"/>
                </a:solidFill>
                <a:latin typeface="Calibri" panose="020F0502020204030204" pitchFamily="34" charset="0"/>
              </a:rPr>
              <a:t>Python Functions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3830868" y="5726907"/>
            <a:ext cx="5313133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l-PL" sz="900" b="1" dirty="0"/>
              <a:t>By Achint Chaudhary 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78480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526" y="172818"/>
            <a:ext cx="6976871" cy="77052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Functions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9156" y="1741532"/>
            <a:ext cx="5765642" cy="3509922"/>
          </a:xfrm>
        </p:spPr>
        <p:txBody>
          <a:bodyPr>
            <a:noAutofit/>
          </a:bodyPr>
          <a:lstStyle/>
          <a:p>
            <a:pPr algn="just">
              <a:buFont typeface="Wingdings" charset="2"/>
              <a:buChar char="§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Function Syntax</a:t>
            </a:r>
          </a:p>
          <a:p>
            <a:pPr algn="just">
              <a:buFont typeface="Wingdings" charset="2"/>
              <a:buChar char="§"/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algn="just">
              <a:buFont typeface="Wingdings" charset="2"/>
              <a:buChar char="§"/>
            </a:pPr>
            <a:r>
              <a:rPr lang="en-US" sz="2000" b="1" dirty="0">
                <a:solidFill>
                  <a:srgbClr val="CC9A1A"/>
                </a:solidFill>
                <a:latin typeface="Calibri"/>
                <a:cs typeface="Calibri"/>
              </a:rPr>
              <a:t>Function </a:t>
            </a:r>
            <a:r>
              <a:rPr lang="en-US" sz="2000" b="1" dirty="0" smtClean="0">
                <a:solidFill>
                  <a:srgbClr val="CC9A1A"/>
                </a:solidFill>
                <a:latin typeface="Calibri"/>
                <a:cs typeface="Calibri"/>
              </a:rPr>
              <a:t>Arguments</a:t>
            </a:r>
          </a:p>
          <a:p>
            <a:pPr marL="0" indent="0" algn="just">
              <a:buNone/>
            </a:pPr>
            <a:r>
              <a:rPr lang="en-US" dirty="0">
                <a:latin typeface="Calibri"/>
                <a:cs typeface="Calibri"/>
              </a:rPr>
              <a:t>You can call a function by using any of the following types of arguments:</a:t>
            </a:r>
          </a:p>
          <a:p>
            <a:pPr algn="just"/>
            <a:r>
              <a:rPr lang="en-US" b="1" dirty="0">
                <a:latin typeface="Calibri"/>
                <a:cs typeface="Calibri"/>
              </a:rPr>
              <a:t>Required arguments</a:t>
            </a:r>
            <a:r>
              <a:rPr lang="en-US" dirty="0">
                <a:latin typeface="Calibri"/>
                <a:cs typeface="Calibri"/>
              </a:rPr>
              <a:t>: the arguments passed to the function in correct positional order. </a:t>
            </a:r>
          </a:p>
          <a:p>
            <a:pPr algn="just"/>
            <a:r>
              <a:rPr lang="en-US" b="1" dirty="0">
                <a:latin typeface="Calibri"/>
                <a:cs typeface="Calibri"/>
              </a:rPr>
              <a:t>Keyword arguments</a:t>
            </a:r>
            <a:r>
              <a:rPr lang="en-US" dirty="0">
                <a:latin typeface="Calibri"/>
                <a:cs typeface="Calibri"/>
              </a:rPr>
              <a:t>: the function call identifies the arguments by the parameter names.</a:t>
            </a:r>
          </a:p>
          <a:p>
            <a:pPr algn="just"/>
            <a:r>
              <a:rPr lang="en-US" b="1" dirty="0">
                <a:latin typeface="Calibri"/>
                <a:cs typeface="Calibri"/>
              </a:rPr>
              <a:t>Default arguments</a:t>
            </a:r>
            <a:r>
              <a:rPr lang="en-US" dirty="0">
                <a:latin typeface="Calibri"/>
                <a:cs typeface="Calibri"/>
              </a:rPr>
              <a:t>: the argument has a default value in the function declaration used when the value is not provided in the function call.</a:t>
            </a:r>
            <a:endParaRPr lang="en-US" b="1" dirty="0">
              <a:solidFill>
                <a:srgbClr val="CC9A1A"/>
              </a:solidFill>
              <a:latin typeface="Calibri"/>
              <a:cs typeface="Calibri"/>
            </a:endParaRPr>
          </a:p>
          <a:p>
            <a:pPr algn="just">
              <a:buFont typeface="Wingdings" charset="2"/>
              <a:buChar char="§"/>
            </a:pPr>
            <a:endParaRPr lang="en-US" sz="2000" b="1" dirty="0">
              <a:solidFill>
                <a:srgbClr val="CC9A1A"/>
              </a:solidFill>
              <a:latin typeface="Calibri"/>
              <a:cs typeface="Calibri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30868" y="5726907"/>
            <a:ext cx="5313133" cy="273844"/>
          </a:xfrm>
        </p:spPr>
        <p:txBody>
          <a:bodyPr/>
          <a:lstStyle/>
          <a:p>
            <a:pPr algn="r"/>
            <a:r>
              <a:rPr lang="pl-PL" sz="900" b="1" dirty="0"/>
              <a:t>By Achint Chaudhary </a:t>
            </a:r>
            <a:endParaRPr lang="en-US" sz="9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370526" y="943340"/>
            <a:ext cx="7277741" cy="0"/>
          </a:xfrm>
          <a:prstGeom prst="line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 descr="Screen Shot 2015-11-05 at 12.33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340" y="1418793"/>
            <a:ext cx="2957098" cy="865177"/>
          </a:xfrm>
          <a:prstGeom prst="rect">
            <a:avLst/>
          </a:prstGeom>
          <a:ln w="9525" cap="sq" cmpd="sng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Screen Shot 2015-11-05 at 12.47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838" y="2895447"/>
            <a:ext cx="2228603" cy="627707"/>
          </a:xfrm>
          <a:prstGeom prst="rect">
            <a:avLst/>
          </a:prstGeom>
          <a:ln w="9525" cap="sq" cmpd="sng">
            <a:solidFill>
              <a:srgbClr val="CC9A1A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Screen Shot 2015-11-05 at 12.47.4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458" y="3892139"/>
            <a:ext cx="2259862" cy="547898"/>
          </a:xfrm>
          <a:prstGeom prst="rect">
            <a:avLst/>
          </a:prstGeom>
          <a:ln w="9525" cap="sq" cmpd="sng">
            <a:solidFill>
              <a:srgbClr val="CC9A1A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Screen Shot 2015-11-05 at 12.47.4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261" y="4734595"/>
            <a:ext cx="2202059" cy="516859"/>
          </a:xfrm>
          <a:prstGeom prst="rect">
            <a:avLst/>
          </a:prstGeom>
          <a:ln w="9525" cap="sq" cmpd="sng">
            <a:solidFill>
              <a:srgbClr val="CC9A1A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784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023" y="328323"/>
            <a:ext cx="6976871" cy="77052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Functions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044" y="1242977"/>
            <a:ext cx="7232850" cy="3509922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Calibri"/>
                <a:cs typeface="Calibri"/>
              </a:rPr>
              <a:t>Variable-length arguments:</a:t>
            </a:r>
            <a:r>
              <a:rPr lang="en-US" dirty="0">
                <a:latin typeface="Calibri"/>
                <a:cs typeface="Calibri"/>
              </a:rPr>
              <a:t> This used when you need to process unspecified additional arguments. An asterisk (*) is placed before the variable name in the function declaration. </a:t>
            </a:r>
          </a:p>
          <a:p>
            <a:pPr algn="just"/>
            <a:endParaRPr lang="en-US" dirty="0"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dirty="0"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dirty="0"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dirty="0">
              <a:latin typeface="Calibri"/>
              <a:cs typeface="Calibri"/>
            </a:endParaRPr>
          </a:p>
          <a:p>
            <a:pPr algn="just"/>
            <a:endParaRPr lang="en-US" dirty="0">
              <a:latin typeface="Calibri"/>
              <a:cs typeface="Calibri"/>
            </a:endParaRPr>
          </a:p>
          <a:p>
            <a:pPr algn="just"/>
            <a:endParaRPr lang="en-US" dirty="0">
              <a:latin typeface="Calibri"/>
              <a:cs typeface="Calibri"/>
            </a:endParaRPr>
          </a:p>
          <a:p>
            <a:pPr algn="just"/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30868" y="5726907"/>
            <a:ext cx="5313133" cy="273844"/>
          </a:xfrm>
        </p:spPr>
        <p:txBody>
          <a:bodyPr/>
          <a:lstStyle/>
          <a:p>
            <a:pPr algn="r"/>
            <a:r>
              <a:rPr lang="pl-PL" sz="900" b="1" dirty="0"/>
              <a:t>By Achint Chaudhary </a:t>
            </a:r>
            <a:endParaRPr lang="en-US" sz="9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15153" y="1098845"/>
            <a:ext cx="7277741" cy="0"/>
          </a:xfrm>
          <a:prstGeom prst="line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 descr="Screen Shot 2015-11-05 at 12.47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333" y="2060325"/>
            <a:ext cx="3528958" cy="2070711"/>
          </a:xfrm>
          <a:prstGeom prst="rect">
            <a:avLst/>
          </a:prstGeom>
          <a:ln w="9525" cap="sq" cmpd="sng">
            <a:solidFill>
              <a:srgbClr val="CC9A1A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Screen Shot 2015-11-05 at 12.52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453" y="2327564"/>
            <a:ext cx="1762946" cy="1803473"/>
          </a:xfrm>
          <a:prstGeom prst="rect">
            <a:avLst/>
          </a:prstGeom>
          <a:ln w="9525" cap="sq" cmpd="sng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668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3793587"/>
            <a:ext cx="6698060" cy="646699"/>
          </a:xfrm>
        </p:spPr>
        <p:txBody>
          <a:bodyPr/>
          <a:lstStyle/>
          <a:p>
            <a:pPr lvl="0"/>
            <a:r>
              <a:rPr lang="en-US" b="1" dirty="0">
                <a:solidFill>
                  <a:srgbClr val="CC9A1A"/>
                </a:solidFill>
                <a:latin typeface="Calibri" panose="020F0502020204030204" pitchFamily="34" charset="0"/>
              </a:rPr>
              <a:t>Python File Handling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3830868" y="5726907"/>
            <a:ext cx="5313133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l-PL" sz="900" b="1" dirty="0"/>
              <a:t>By Achint Chaudhary 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7848030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0962" y="129600"/>
            <a:ext cx="6976871" cy="77052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File Handling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463" y="1303883"/>
            <a:ext cx="6925586" cy="3149996"/>
          </a:xfrm>
        </p:spPr>
        <p:txBody>
          <a:bodyPr>
            <a:noAutofit/>
          </a:bodyPr>
          <a:lstStyle/>
          <a:p>
            <a:pPr algn="just">
              <a:buFont typeface="Wingdings" charset="2"/>
              <a:buChar char="§"/>
            </a:pPr>
            <a:r>
              <a:rPr lang="en-US" sz="2000" b="1" dirty="0">
                <a:solidFill>
                  <a:srgbClr val="CC9A1A"/>
                </a:solidFill>
                <a:latin typeface="Calibri"/>
                <a:cs typeface="Calibri"/>
              </a:rPr>
              <a:t>File opening </a:t>
            </a:r>
            <a:r>
              <a:rPr lang="en-US" b="1" dirty="0">
                <a:solidFill>
                  <a:srgbClr val="CC9A1A"/>
                </a:solidFill>
                <a:latin typeface="Calibri"/>
                <a:cs typeface="Calibri"/>
              </a:rPr>
              <a:t>		</a:t>
            </a:r>
            <a:r>
              <a:rPr lang="en-US" dirty="0">
                <a:latin typeface="Calibri"/>
                <a:cs typeface="Calibri"/>
              </a:rPr>
              <a:t>fileObject = </a:t>
            </a:r>
            <a:r>
              <a:rPr lang="en-US" b="1" dirty="0">
                <a:latin typeface="Calibri"/>
                <a:cs typeface="Calibri"/>
              </a:rPr>
              <a:t>open</a:t>
            </a:r>
            <a:r>
              <a:rPr lang="en-US" dirty="0">
                <a:latin typeface="Calibri"/>
                <a:cs typeface="Calibri"/>
              </a:rPr>
              <a:t>(file_name [, access_mode][, buffering])</a:t>
            </a:r>
          </a:p>
          <a:p>
            <a:pPr marL="0" indent="0" algn="just">
              <a:buNone/>
            </a:pPr>
            <a:r>
              <a:rPr lang="en-US" b="1" dirty="0">
                <a:latin typeface="Calibri"/>
                <a:cs typeface="Calibri"/>
              </a:rPr>
              <a:t>	Common access modes:</a:t>
            </a:r>
          </a:p>
          <a:p>
            <a:pPr lvl="2" algn="just"/>
            <a:r>
              <a:rPr lang="en-US" sz="1800" dirty="0">
                <a:latin typeface="Calibri"/>
                <a:cs typeface="Calibri"/>
              </a:rPr>
              <a:t>“</a:t>
            </a:r>
            <a:r>
              <a:rPr lang="en-US" sz="1800" b="1" dirty="0">
                <a:latin typeface="Calibri"/>
                <a:cs typeface="Calibri"/>
              </a:rPr>
              <a:t>r</a:t>
            </a:r>
            <a:r>
              <a:rPr lang="en-US" sz="1800" dirty="0">
                <a:latin typeface="Calibri"/>
                <a:cs typeface="Calibri"/>
              </a:rPr>
              <a:t>”  opens a file for reading only. </a:t>
            </a:r>
          </a:p>
          <a:p>
            <a:pPr lvl="2" algn="just"/>
            <a:r>
              <a:rPr lang="en-US" sz="1800" dirty="0">
                <a:latin typeface="Calibri"/>
                <a:cs typeface="Calibri"/>
              </a:rPr>
              <a:t>“</a:t>
            </a:r>
            <a:r>
              <a:rPr lang="en-US" sz="1800" b="1" dirty="0">
                <a:latin typeface="Calibri"/>
                <a:cs typeface="Calibri"/>
              </a:rPr>
              <a:t>w</a:t>
            </a:r>
            <a:r>
              <a:rPr lang="en-US" sz="1800" dirty="0">
                <a:latin typeface="Calibri"/>
                <a:cs typeface="Calibri"/>
              </a:rPr>
              <a:t>” opens a file for writing only. Overwrites the file if the file exists. Otherwise, it creates a new file.</a:t>
            </a:r>
          </a:p>
          <a:p>
            <a:pPr lvl="2" algn="just"/>
            <a:r>
              <a:rPr lang="en-US" sz="1800" dirty="0">
                <a:latin typeface="Calibri"/>
                <a:cs typeface="Calibri"/>
              </a:rPr>
              <a:t>“</a:t>
            </a:r>
            <a:r>
              <a:rPr lang="en-US" sz="1800" b="1" dirty="0">
                <a:latin typeface="Calibri"/>
                <a:cs typeface="Calibri"/>
              </a:rPr>
              <a:t>a</a:t>
            </a:r>
            <a:r>
              <a:rPr lang="en-US" sz="1800" dirty="0">
                <a:latin typeface="Calibri"/>
                <a:cs typeface="Calibri"/>
              </a:rPr>
              <a:t>” opens a file for appending. If the file does not exist, it creates a new file for writing.</a:t>
            </a:r>
          </a:p>
          <a:p>
            <a:pPr marL="685800" lvl="2" indent="0" algn="just">
              <a:buNone/>
            </a:pPr>
            <a:endParaRPr lang="en-US" sz="1800" dirty="0">
              <a:latin typeface="Calibri"/>
              <a:cs typeface="Calibri"/>
            </a:endParaRPr>
          </a:p>
          <a:p>
            <a:pPr algn="just">
              <a:buFont typeface="Wingdings" charset="2"/>
              <a:buChar char="§"/>
            </a:pPr>
            <a:r>
              <a:rPr lang="en-US" sz="2000" b="1" dirty="0">
                <a:solidFill>
                  <a:srgbClr val="CC9A1A"/>
                </a:solidFill>
                <a:latin typeface="Calibri"/>
                <a:cs typeface="Calibri"/>
              </a:rPr>
              <a:t>Closing a file</a:t>
            </a:r>
            <a:r>
              <a:rPr lang="en-US" b="1" dirty="0">
                <a:solidFill>
                  <a:srgbClr val="CC9A1A"/>
                </a:solidFill>
                <a:latin typeface="Calibri"/>
                <a:cs typeface="Calibri"/>
              </a:rPr>
              <a:t>		</a:t>
            </a:r>
            <a:r>
              <a:rPr lang="en-US" dirty="0">
                <a:latin typeface="Calibri"/>
                <a:cs typeface="Calibri"/>
              </a:rPr>
              <a:t>fileObject.</a:t>
            </a:r>
            <a:r>
              <a:rPr lang="en-US" b="1" dirty="0">
                <a:latin typeface="Calibri"/>
                <a:cs typeface="Calibri"/>
              </a:rPr>
              <a:t>close</a:t>
            </a:r>
            <a:r>
              <a:rPr lang="en-US" dirty="0">
                <a:latin typeface="Calibri"/>
                <a:cs typeface="Calibri"/>
              </a:rPr>
              <a:t>()</a:t>
            </a:r>
          </a:p>
          <a:p>
            <a:pPr marL="0" indent="0" algn="just">
              <a:buNone/>
            </a:pPr>
            <a:r>
              <a:rPr lang="en-US" dirty="0">
                <a:latin typeface="Calibri"/>
                <a:cs typeface="Calibri"/>
              </a:rPr>
              <a:t>	The close() method flushes any unwritten information and closes the file object.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30868" y="5726907"/>
            <a:ext cx="5313133" cy="273844"/>
          </a:xfrm>
        </p:spPr>
        <p:txBody>
          <a:bodyPr/>
          <a:lstStyle/>
          <a:p>
            <a:pPr algn="r"/>
            <a:r>
              <a:rPr lang="pl-PL" sz="900" b="1" dirty="0"/>
              <a:t>By Achint Chaudhary 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9547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462" y="180358"/>
            <a:ext cx="6976871" cy="77052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File Handling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462" y="1423513"/>
            <a:ext cx="7232850" cy="330089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dirty="0">
              <a:latin typeface="Calibri"/>
              <a:cs typeface="Calibri"/>
            </a:endParaRPr>
          </a:p>
          <a:p>
            <a:pPr algn="just">
              <a:buFont typeface="Wingdings" charset="2"/>
              <a:buChar char="§"/>
            </a:pPr>
            <a:r>
              <a:rPr lang="en-US" sz="2000" b="1" dirty="0">
                <a:solidFill>
                  <a:srgbClr val="CC9A1A"/>
                </a:solidFill>
                <a:latin typeface="Calibri"/>
                <a:cs typeface="Calibri"/>
              </a:rPr>
              <a:t>Reading a file </a:t>
            </a:r>
            <a:r>
              <a:rPr lang="en-US" b="1" dirty="0">
                <a:solidFill>
                  <a:srgbClr val="CC9A1A"/>
                </a:solidFill>
                <a:latin typeface="Calibri"/>
                <a:cs typeface="Calibri"/>
              </a:rPr>
              <a:t>		</a:t>
            </a:r>
            <a:r>
              <a:rPr lang="en-US" dirty="0">
                <a:latin typeface="Calibri"/>
                <a:cs typeface="Calibri"/>
              </a:rPr>
              <a:t>fileObject.</a:t>
            </a:r>
            <a:r>
              <a:rPr lang="en-US" b="1" dirty="0">
                <a:latin typeface="Calibri"/>
                <a:cs typeface="Calibri"/>
              </a:rPr>
              <a:t>read</a:t>
            </a:r>
            <a:r>
              <a:rPr lang="en-US" dirty="0">
                <a:latin typeface="Calibri"/>
                <a:cs typeface="Calibri"/>
              </a:rPr>
              <a:t>([count])</a:t>
            </a:r>
          </a:p>
          <a:p>
            <a:pPr lvl="1" algn="just"/>
            <a:r>
              <a:rPr lang="en-US" sz="1800" dirty="0" smtClean="0">
                <a:latin typeface="Calibri"/>
                <a:cs typeface="Calibri"/>
              </a:rPr>
              <a:t>The</a:t>
            </a:r>
            <a:r>
              <a:rPr lang="en-US" sz="1800" b="1" i="1" dirty="0" smtClean="0">
                <a:latin typeface="Calibri"/>
                <a:cs typeface="Calibri"/>
              </a:rPr>
              <a:t> read</a:t>
            </a:r>
            <a:r>
              <a:rPr lang="en-US" sz="1800" i="1" dirty="0">
                <a:latin typeface="Calibri"/>
                <a:cs typeface="Calibri"/>
              </a:rPr>
              <a:t>()</a:t>
            </a:r>
            <a:r>
              <a:rPr lang="en-US" sz="1800" dirty="0">
                <a:latin typeface="Calibri"/>
                <a:cs typeface="Calibri"/>
              </a:rPr>
              <a:t> method reads </a:t>
            </a:r>
            <a:r>
              <a:rPr lang="en-US" sz="1800" dirty="0" smtClean="0">
                <a:latin typeface="Calibri"/>
                <a:cs typeface="Calibri"/>
              </a:rPr>
              <a:t>the </a:t>
            </a:r>
            <a:r>
              <a:rPr lang="en-US" sz="1800" dirty="0">
                <a:latin typeface="Calibri"/>
                <a:cs typeface="Calibri"/>
              </a:rPr>
              <a:t>whole file at once. </a:t>
            </a:r>
          </a:p>
          <a:p>
            <a:pPr lvl="1" algn="just"/>
            <a:r>
              <a:rPr lang="en-US" sz="1800" dirty="0" smtClean="0">
                <a:latin typeface="Calibri"/>
                <a:cs typeface="Calibri"/>
              </a:rPr>
              <a:t>The</a:t>
            </a:r>
            <a:r>
              <a:rPr lang="en-US" sz="1800" b="1" dirty="0" smtClean="0">
                <a:latin typeface="Calibri"/>
                <a:cs typeface="Calibri"/>
              </a:rPr>
              <a:t> readline</a:t>
            </a:r>
            <a:r>
              <a:rPr lang="en-US" sz="1800" dirty="0">
                <a:latin typeface="Calibri"/>
                <a:cs typeface="Calibri"/>
              </a:rPr>
              <a:t>() method reads one line each time from the file.</a:t>
            </a:r>
          </a:p>
          <a:p>
            <a:pPr lvl="1" algn="just"/>
            <a:r>
              <a:rPr lang="en-US" sz="1800" dirty="0" smtClean="0">
                <a:latin typeface="Calibri"/>
                <a:cs typeface="Calibri"/>
              </a:rPr>
              <a:t>The</a:t>
            </a:r>
            <a:r>
              <a:rPr lang="en-US" sz="1800" b="1" i="1" dirty="0" smtClean="0">
                <a:latin typeface="Calibri"/>
                <a:cs typeface="Calibri"/>
              </a:rPr>
              <a:t> readlines</a:t>
            </a:r>
            <a:r>
              <a:rPr lang="en-US" sz="1800" i="1" dirty="0">
                <a:latin typeface="Calibri"/>
                <a:cs typeface="Calibri"/>
              </a:rPr>
              <a:t>()</a:t>
            </a:r>
            <a:r>
              <a:rPr lang="en-US" sz="1800" dirty="0">
                <a:latin typeface="Calibri"/>
                <a:cs typeface="Calibri"/>
              </a:rPr>
              <a:t> method reads all lines from the file in a list</a:t>
            </a:r>
            <a:r>
              <a:rPr lang="en-US" sz="1800" dirty="0" smtClean="0">
                <a:latin typeface="Calibri"/>
                <a:cs typeface="Calibri"/>
              </a:rPr>
              <a:t>.</a:t>
            </a:r>
          </a:p>
          <a:p>
            <a:pPr lvl="1" algn="just"/>
            <a:endParaRPr lang="en-US" sz="1800" dirty="0">
              <a:latin typeface="Calibri"/>
              <a:cs typeface="Calibri"/>
            </a:endParaRPr>
          </a:p>
          <a:p>
            <a:pPr marL="342900" lvl="1" indent="0" algn="just">
              <a:buNone/>
            </a:pPr>
            <a:endParaRPr lang="en-US" sz="1800" dirty="0">
              <a:latin typeface="Calibri"/>
              <a:cs typeface="Calibri"/>
            </a:endParaRPr>
          </a:p>
          <a:p>
            <a:pPr algn="just">
              <a:buFont typeface="Wingdings" charset="2"/>
              <a:buChar char="§"/>
            </a:pPr>
            <a:r>
              <a:rPr lang="en-US" sz="2000" b="1" dirty="0">
                <a:solidFill>
                  <a:srgbClr val="CC9A1A"/>
                </a:solidFill>
                <a:latin typeface="Calibri"/>
                <a:cs typeface="Calibri"/>
              </a:rPr>
              <a:t>Writing in a file</a:t>
            </a:r>
            <a:r>
              <a:rPr lang="en-US" b="1" dirty="0">
                <a:solidFill>
                  <a:srgbClr val="CC9A1A"/>
                </a:solidFill>
                <a:latin typeface="Calibri"/>
                <a:cs typeface="Calibri"/>
              </a:rPr>
              <a:t>		</a:t>
            </a:r>
            <a:r>
              <a:rPr lang="en-US" dirty="0">
                <a:latin typeface="Calibri"/>
                <a:cs typeface="Calibri"/>
              </a:rPr>
              <a:t>fileObject.</a:t>
            </a:r>
            <a:r>
              <a:rPr lang="en-US" b="1" dirty="0">
                <a:latin typeface="Calibri"/>
                <a:cs typeface="Calibri"/>
              </a:rPr>
              <a:t>write</a:t>
            </a:r>
            <a:r>
              <a:rPr lang="en-US" dirty="0">
                <a:latin typeface="Calibri"/>
                <a:cs typeface="Calibri"/>
              </a:rPr>
              <a:t>(string)</a:t>
            </a:r>
          </a:p>
          <a:p>
            <a:pPr marL="0" indent="0" algn="just">
              <a:buNone/>
            </a:pPr>
            <a:r>
              <a:rPr lang="en-US" i="1" dirty="0">
                <a:latin typeface="Calibri"/>
                <a:cs typeface="Calibri"/>
              </a:rPr>
              <a:t>	The write()</a:t>
            </a:r>
            <a:r>
              <a:rPr lang="en-US" dirty="0">
                <a:latin typeface="Calibri"/>
                <a:cs typeface="Calibri"/>
              </a:rPr>
              <a:t> method writes any string to an open file.</a:t>
            </a:r>
          </a:p>
          <a:p>
            <a:pPr marL="0" indent="0" algn="just">
              <a:buNone/>
            </a:pPr>
            <a:endParaRPr lang="en-US" dirty="0"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dirty="0"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dirty="0"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30868" y="5726907"/>
            <a:ext cx="5313133" cy="273844"/>
          </a:xfrm>
        </p:spPr>
        <p:txBody>
          <a:bodyPr/>
          <a:lstStyle/>
          <a:p>
            <a:pPr algn="r"/>
            <a:r>
              <a:rPr lang="pl-PL" sz="900" b="1" dirty="0"/>
              <a:t>By Achint Chaudhary 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95253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3793587"/>
            <a:ext cx="6698060" cy="646699"/>
          </a:xfrm>
        </p:spPr>
        <p:txBody>
          <a:bodyPr/>
          <a:lstStyle/>
          <a:p>
            <a:pPr lvl="0"/>
            <a:r>
              <a:rPr lang="en-US" b="1" dirty="0">
                <a:solidFill>
                  <a:srgbClr val="CC9A1A"/>
                </a:solidFill>
                <a:latin typeface="Calibri" panose="020F0502020204030204" pitchFamily="34" charset="0"/>
              </a:rPr>
              <a:t>Python Exception Handling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3830868" y="5726907"/>
            <a:ext cx="5313133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l-PL" sz="900" b="1" dirty="0"/>
              <a:t>By Achint Chaudhary 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7848030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315" y="220875"/>
            <a:ext cx="6976871" cy="77052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Exception Handling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0325" y="1129222"/>
            <a:ext cx="7232850" cy="3509922"/>
          </a:xfrm>
        </p:spPr>
        <p:txBody>
          <a:bodyPr>
            <a:noAutofit/>
          </a:bodyPr>
          <a:lstStyle/>
          <a:p>
            <a:pPr algn="just">
              <a:buFont typeface="Wingdings" charset="2"/>
              <a:buChar char="§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Common Exceptions in Python:</a:t>
            </a:r>
          </a:p>
          <a:p>
            <a:pPr marL="342900" lvl="1" indent="0" algn="just">
              <a:buNone/>
            </a:pPr>
            <a:r>
              <a:rPr lang="en-US" sz="1800" b="1" dirty="0" smtClean="0">
                <a:latin typeface="Calibri"/>
                <a:cs typeface="Calibri"/>
              </a:rPr>
              <a:t>NameError  - TypeError -</a:t>
            </a:r>
            <a:r>
              <a:rPr lang="en-US" sz="1800" b="1" dirty="0">
                <a:latin typeface="Calibri"/>
                <a:cs typeface="Calibri"/>
              </a:rPr>
              <a:t> </a:t>
            </a:r>
            <a:r>
              <a:rPr lang="en-US" sz="1800" b="1" dirty="0" smtClean="0">
                <a:latin typeface="Calibri"/>
                <a:cs typeface="Calibri"/>
              </a:rPr>
              <a:t>IndexError -</a:t>
            </a:r>
            <a:r>
              <a:rPr lang="en-US" sz="1800" b="1" dirty="0">
                <a:latin typeface="Calibri"/>
                <a:cs typeface="Calibri"/>
              </a:rPr>
              <a:t> </a:t>
            </a:r>
            <a:r>
              <a:rPr lang="en-US" sz="1800" b="1" dirty="0" smtClean="0">
                <a:latin typeface="Calibri"/>
                <a:cs typeface="Calibri"/>
              </a:rPr>
              <a:t>KeyError -</a:t>
            </a:r>
            <a:r>
              <a:rPr lang="en-US" sz="1800" b="1" dirty="0">
                <a:latin typeface="Calibri"/>
                <a:cs typeface="Calibri"/>
              </a:rPr>
              <a:t> </a:t>
            </a:r>
            <a:r>
              <a:rPr lang="en-US" sz="1800" b="1" dirty="0" smtClean="0">
                <a:latin typeface="Calibri"/>
                <a:cs typeface="Calibri"/>
              </a:rPr>
              <a:t>Exception</a:t>
            </a:r>
          </a:p>
          <a:p>
            <a:pPr algn="just">
              <a:buFont typeface="Wingdings" charset="2"/>
              <a:buChar char="§"/>
            </a:pPr>
            <a:r>
              <a:rPr lang="en-US" sz="2000" b="1" dirty="0">
                <a:solidFill>
                  <a:srgbClr val="CC9A1A"/>
                </a:solidFill>
                <a:latin typeface="Calibri"/>
                <a:cs typeface="Calibri"/>
              </a:rPr>
              <a:t>Exception Handling Syntax:</a:t>
            </a:r>
          </a:p>
          <a:p>
            <a:pPr marL="0" indent="0" algn="just">
              <a:buNone/>
            </a:pPr>
            <a:endParaRPr lang="en-US" sz="2400" b="1" dirty="0" smtClean="0">
              <a:solidFill>
                <a:srgbClr val="CC9A1A"/>
              </a:solidFill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sz="2400" b="1" dirty="0">
              <a:solidFill>
                <a:srgbClr val="CC9A1A"/>
              </a:solidFill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sz="2400" b="1" dirty="0" smtClean="0">
              <a:solidFill>
                <a:srgbClr val="CC9A1A"/>
              </a:solidFill>
              <a:latin typeface="Calibri"/>
              <a:cs typeface="Calibri"/>
            </a:endParaRPr>
          </a:p>
          <a:p>
            <a:pPr>
              <a:buFont typeface="Wingdings" charset="2"/>
              <a:buChar char="§"/>
            </a:pPr>
            <a:r>
              <a:rPr lang="en-US" sz="2000" dirty="0">
                <a:latin typeface="Calibri"/>
                <a:cs typeface="Calibri"/>
              </a:rPr>
              <a:t>An empty except statement can catch any exception.</a:t>
            </a:r>
          </a:p>
          <a:p>
            <a:pPr>
              <a:buFont typeface="Wingdings" charset="2"/>
              <a:buChar char="§"/>
            </a:pPr>
            <a:r>
              <a:rPr lang="en-US" sz="2000" b="1" i="1" dirty="0">
                <a:latin typeface="Calibri"/>
                <a:cs typeface="Calibri"/>
              </a:rPr>
              <a:t>finally</a:t>
            </a:r>
            <a:r>
              <a:rPr lang="en-US" sz="2000" dirty="0">
                <a:latin typeface="Calibri"/>
                <a:cs typeface="Calibri"/>
              </a:rPr>
              <a:t> clause: always executed before finishing try statements</a:t>
            </a:r>
            <a:r>
              <a:rPr lang="en-US" dirty="0">
                <a:latin typeface="Calibri"/>
                <a:cs typeface="Calibri"/>
              </a:rPr>
              <a:t>.</a:t>
            </a:r>
          </a:p>
          <a:p>
            <a:pPr marL="0" indent="0" algn="just">
              <a:buNone/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30868" y="5726907"/>
            <a:ext cx="5313133" cy="273844"/>
          </a:xfrm>
        </p:spPr>
        <p:txBody>
          <a:bodyPr/>
          <a:lstStyle/>
          <a:p>
            <a:pPr algn="r"/>
            <a:r>
              <a:rPr lang="pl-PL" sz="900" b="1" dirty="0"/>
              <a:t>By Achint Chaudhary </a:t>
            </a:r>
            <a:endParaRPr lang="en-US" sz="900" b="1" dirty="0"/>
          </a:p>
        </p:txBody>
      </p:sp>
      <p:pic>
        <p:nvPicPr>
          <p:cNvPr id="4" name="Picture 3" descr="Screen Shot 2015-11-07 at 4.39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457" y="2079160"/>
            <a:ext cx="5806196" cy="1545631"/>
          </a:xfrm>
          <a:prstGeom prst="rect">
            <a:avLst/>
          </a:prstGeom>
          <a:ln w="9525" cap="sq" cmpd="sng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Screen Shot 2015-11-07 at 5.03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071" y="4567750"/>
            <a:ext cx="3310343" cy="1433001"/>
          </a:xfrm>
          <a:prstGeom prst="rect">
            <a:avLst/>
          </a:prstGeom>
          <a:ln w="9525" cap="sq" cmpd="sng">
            <a:solidFill>
              <a:srgbClr val="CC9A1A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Screen Shot 2015-11-07 at 5.04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253" y="5057785"/>
            <a:ext cx="2656220" cy="531297"/>
          </a:xfrm>
          <a:prstGeom prst="rect">
            <a:avLst/>
          </a:prstGeom>
          <a:ln w="9525" cap="sq" cmpd="sng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5145188" y="5129178"/>
            <a:ext cx="3545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ym typeface="Wingdings"/>
              </a:rPr>
              <a:t>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72556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3793587"/>
            <a:ext cx="6698060" cy="646699"/>
          </a:xfrm>
        </p:spPr>
        <p:txBody>
          <a:bodyPr/>
          <a:lstStyle/>
          <a:p>
            <a:pPr lvl="0"/>
            <a:r>
              <a:rPr lang="en-US" b="1" dirty="0">
                <a:solidFill>
                  <a:srgbClr val="CC9A1A"/>
                </a:solidFill>
                <a:latin typeface="Calibri" panose="020F0502020204030204" pitchFamily="34" charset="0"/>
              </a:rPr>
              <a:t>Python Modules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3830868" y="5726907"/>
            <a:ext cx="5313133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l-PL" sz="900" b="1" dirty="0"/>
              <a:t>By Achint Chaudhary 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8279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526" y="300239"/>
            <a:ext cx="6976871" cy="77052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Presentation Outline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370526" y="1175658"/>
            <a:ext cx="7452840" cy="4582036"/>
          </a:xfrm>
        </p:spPr>
        <p:txBody>
          <a:bodyPr numCol="2">
            <a:noAutofit/>
          </a:bodyPr>
          <a:lstStyle/>
          <a:p>
            <a:pPr lvl="0">
              <a:buSzPct val="100000"/>
              <a:buFont typeface="Wingdings" charset="2"/>
              <a:buChar char=""/>
            </a:pPr>
            <a:r>
              <a:rPr lang="en-US" sz="2600" dirty="0">
                <a:latin typeface="Calibri" panose="020F0502020204030204" pitchFamily="34" charset="0"/>
              </a:rPr>
              <a:t>Python Overview</a:t>
            </a:r>
          </a:p>
          <a:p>
            <a:pPr lvl="0">
              <a:buSzPct val="100000"/>
              <a:buFont typeface="Wingdings" charset="2"/>
              <a:buChar char=""/>
            </a:pPr>
            <a:r>
              <a:rPr lang="en-US" sz="2600" dirty="0">
                <a:latin typeface="Calibri" panose="020F0502020204030204" pitchFamily="34" charset="0"/>
              </a:rPr>
              <a:t>Python Data Types</a:t>
            </a:r>
          </a:p>
          <a:p>
            <a:pPr lvl="0">
              <a:buSzPct val="100000"/>
              <a:buFont typeface="Wingdings" charset="2"/>
              <a:buChar char=""/>
            </a:pPr>
            <a:r>
              <a:rPr lang="en-US" sz="2600" dirty="0" smtClean="0">
                <a:latin typeface="Calibri" panose="020F0502020204030204" pitchFamily="34" charset="0"/>
              </a:rPr>
              <a:t>Python Control Structures</a:t>
            </a:r>
            <a:endParaRPr lang="en-US" sz="2600" dirty="0">
              <a:latin typeface="Calibri" panose="020F0502020204030204" pitchFamily="34" charset="0"/>
            </a:endParaRPr>
          </a:p>
          <a:p>
            <a:pPr>
              <a:buSzPct val="100000"/>
              <a:buFont typeface="Wingdings" charset="2"/>
              <a:buChar char=""/>
            </a:pPr>
            <a:r>
              <a:rPr lang="en-US" sz="2600" dirty="0">
                <a:latin typeface="Calibri" panose="020F0502020204030204" pitchFamily="34" charset="0"/>
              </a:rPr>
              <a:t>Python Input\output </a:t>
            </a:r>
          </a:p>
          <a:p>
            <a:pPr lvl="0">
              <a:buSzPct val="100000"/>
              <a:buFont typeface="Wingdings" charset="2"/>
              <a:buChar char=""/>
            </a:pPr>
            <a:r>
              <a:rPr lang="en-US" sz="2600" dirty="0">
                <a:latin typeface="Calibri" panose="020F0502020204030204" pitchFamily="34" charset="0"/>
              </a:rPr>
              <a:t>Python Functions</a:t>
            </a:r>
          </a:p>
          <a:p>
            <a:pPr lvl="0">
              <a:buSzPct val="100000"/>
              <a:buFont typeface="Wingdings" charset="2"/>
              <a:buChar char=""/>
            </a:pPr>
            <a:r>
              <a:rPr lang="en-US" sz="2600" dirty="0">
                <a:latin typeface="Calibri" panose="020F0502020204030204" pitchFamily="34" charset="0"/>
              </a:rPr>
              <a:t>Python File Handling</a:t>
            </a:r>
          </a:p>
          <a:p>
            <a:pPr lvl="0">
              <a:buSzPct val="100000"/>
              <a:buFont typeface="Wingdings" charset="2"/>
              <a:buChar char=""/>
            </a:pPr>
            <a:r>
              <a:rPr lang="en-US" sz="2600" dirty="0">
                <a:latin typeface="Calibri" panose="020F0502020204030204" pitchFamily="34" charset="0"/>
              </a:rPr>
              <a:t>Python Exception Handling</a:t>
            </a:r>
          </a:p>
          <a:p>
            <a:pPr lvl="0">
              <a:buSzPct val="100000"/>
              <a:buFont typeface="Wingdings" charset="2"/>
              <a:buChar char=""/>
            </a:pPr>
            <a:r>
              <a:rPr lang="en-US" sz="2600" dirty="0">
                <a:latin typeface="Calibri" panose="020F0502020204030204" pitchFamily="34" charset="0"/>
              </a:rPr>
              <a:t>Python Modules</a:t>
            </a:r>
          </a:p>
          <a:p>
            <a:pPr lvl="0">
              <a:buSzPct val="100000"/>
              <a:buFont typeface="Wingdings" charset="2"/>
              <a:buChar char=""/>
            </a:pPr>
            <a:r>
              <a:rPr lang="en-US" sz="2600" dirty="0">
                <a:latin typeface="Calibri" panose="020F0502020204030204" pitchFamily="34" charset="0"/>
              </a:rPr>
              <a:t>Python Classes</a:t>
            </a:r>
          </a:p>
          <a:p>
            <a:pPr lvl="0">
              <a:buSzPct val="100000"/>
              <a:buFont typeface="Wingdings" charset="2"/>
              <a:buChar char=""/>
            </a:pPr>
            <a:r>
              <a:rPr lang="en-US" sz="2600" dirty="0">
                <a:latin typeface="Calibri" panose="020F0502020204030204" pitchFamily="34" charset="0"/>
              </a:rPr>
              <a:t>Python vs. Java Examples</a:t>
            </a:r>
          </a:p>
          <a:p>
            <a:pPr lvl="0">
              <a:buSzPct val="100000"/>
              <a:buFont typeface="Wingdings" charset="2"/>
              <a:buChar char=""/>
            </a:pPr>
            <a:r>
              <a:rPr lang="en-US" sz="2600" dirty="0">
                <a:latin typeface="Calibri" panose="020F0502020204030204" pitchFamily="34" charset="0"/>
              </a:rPr>
              <a:t>Python Useful Tools</a:t>
            </a:r>
          </a:p>
          <a:p>
            <a:pPr lvl="0">
              <a:buSzPct val="100000"/>
              <a:buFont typeface="Wingdings" charset="2"/>
              <a:buChar char=""/>
            </a:pPr>
            <a:r>
              <a:rPr lang="en-US" sz="2600" dirty="0">
                <a:latin typeface="Calibri" panose="020F0502020204030204" pitchFamily="34" charset="0"/>
              </a:rPr>
              <a:t>Who uses Python?</a:t>
            </a:r>
          </a:p>
          <a:p>
            <a:endParaRPr lang="en-US" sz="26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30868" y="5726907"/>
            <a:ext cx="5313133" cy="273844"/>
          </a:xfrm>
        </p:spPr>
        <p:txBody>
          <a:bodyPr/>
          <a:lstStyle/>
          <a:p>
            <a:pPr algn="r"/>
            <a:r>
              <a:rPr lang="pl-PL" sz="900" b="1" dirty="0"/>
              <a:t>By Achint Chaudhary </a:t>
            </a:r>
            <a:endParaRPr lang="en-US" sz="9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370526" y="1070761"/>
            <a:ext cx="7277741" cy="0"/>
          </a:xfrm>
          <a:prstGeom prst="line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63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214" y="226197"/>
            <a:ext cx="6976871" cy="77052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Modules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0224" y="1158285"/>
            <a:ext cx="7232850" cy="3509922"/>
          </a:xfrm>
        </p:spPr>
        <p:txBody>
          <a:bodyPr>
            <a:noAutofit/>
          </a:bodyPr>
          <a:lstStyle/>
          <a:p>
            <a:pPr algn="just">
              <a:buFont typeface="Wingdings" charset="2"/>
              <a:buChar char="§"/>
            </a:pPr>
            <a:r>
              <a:rPr lang="en-US" dirty="0">
                <a:latin typeface="Calibri"/>
                <a:cs typeface="Calibri"/>
              </a:rPr>
              <a:t>A module is a file consisting of Python code that can define functions, classes and variables.</a:t>
            </a:r>
          </a:p>
          <a:p>
            <a:pPr algn="just">
              <a:buFont typeface="Wingdings" charset="2"/>
              <a:buChar char="§"/>
            </a:pPr>
            <a:r>
              <a:rPr lang="en-US" dirty="0">
                <a:latin typeface="Calibri"/>
                <a:cs typeface="Calibri"/>
              </a:rPr>
              <a:t>A module allows you to organize your code by grouping related code which makes the code easier to understand and use.</a:t>
            </a:r>
          </a:p>
          <a:p>
            <a:pPr algn="just">
              <a:buFont typeface="Wingdings" charset="2"/>
              <a:buChar char="§"/>
            </a:pPr>
            <a:r>
              <a:rPr lang="en-US" dirty="0">
                <a:latin typeface="Calibri"/>
                <a:cs typeface="Calibri"/>
              </a:rPr>
              <a:t>You can use any Python source file as a module by executing an </a:t>
            </a:r>
            <a:r>
              <a:rPr lang="en-US" b="1" i="1" dirty="0">
                <a:solidFill>
                  <a:srgbClr val="CC9A1A"/>
                </a:solidFill>
                <a:latin typeface="Calibri"/>
                <a:cs typeface="Calibri"/>
              </a:rPr>
              <a:t>import</a:t>
            </a:r>
            <a:r>
              <a:rPr lang="en-US" dirty="0">
                <a:latin typeface="Calibri"/>
                <a:cs typeface="Calibri"/>
              </a:rPr>
              <a:t> statement</a:t>
            </a:r>
          </a:p>
          <a:p>
            <a:pPr algn="just">
              <a:buFont typeface="Wingdings" charset="2"/>
              <a:buChar char="§"/>
            </a:pPr>
            <a:endParaRPr lang="en-US" dirty="0">
              <a:latin typeface="Calibri"/>
              <a:cs typeface="Calibri"/>
            </a:endParaRPr>
          </a:p>
          <a:p>
            <a:pPr algn="just">
              <a:buFont typeface="Wingdings" charset="2"/>
              <a:buChar char="§"/>
            </a:pPr>
            <a:r>
              <a:rPr lang="en-US" dirty="0">
                <a:latin typeface="Calibri"/>
                <a:cs typeface="Calibri"/>
              </a:rPr>
              <a:t>Python's</a:t>
            </a:r>
            <a:r>
              <a:rPr lang="en-US" b="1" dirty="0">
                <a:solidFill>
                  <a:srgbClr val="CC9A1A"/>
                </a:solidFill>
                <a:latin typeface="Calibri"/>
                <a:cs typeface="Calibri"/>
              </a:rPr>
              <a:t> </a:t>
            </a:r>
            <a:r>
              <a:rPr lang="en-US" b="1" i="1" dirty="0">
                <a:solidFill>
                  <a:srgbClr val="CC9A1A"/>
                </a:solidFill>
                <a:latin typeface="Calibri"/>
                <a:cs typeface="Calibri"/>
              </a:rPr>
              <a:t>from</a:t>
            </a:r>
            <a:r>
              <a:rPr lang="en-US" dirty="0">
                <a:latin typeface="Calibri"/>
                <a:cs typeface="Calibri"/>
              </a:rPr>
              <a:t> statement lets you import </a:t>
            </a:r>
            <a:r>
              <a:rPr lang="en-US" b="1" dirty="0">
                <a:latin typeface="Calibri"/>
                <a:cs typeface="Calibri"/>
              </a:rPr>
              <a:t>specific</a:t>
            </a:r>
            <a:r>
              <a:rPr lang="en-US" dirty="0">
                <a:latin typeface="Calibri"/>
                <a:cs typeface="Calibri"/>
              </a:rPr>
              <a:t> attributes from a module into the current namespace.</a:t>
            </a:r>
          </a:p>
          <a:p>
            <a:pPr algn="just">
              <a:buFont typeface="Wingdings" charset="2"/>
              <a:buChar char="§"/>
            </a:pPr>
            <a:endParaRPr lang="en-US" dirty="0">
              <a:latin typeface="Calibri"/>
              <a:cs typeface="Calibri"/>
            </a:endParaRPr>
          </a:p>
          <a:p>
            <a:pPr algn="just">
              <a:buFont typeface="Wingdings" charset="2"/>
              <a:buChar char="§"/>
            </a:pPr>
            <a:r>
              <a:rPr lang="en-US" b="1" i="1" dirty="0">
                <a:solidFill>
                  <a:srgbClr val="CC9A1A"/>
                </a:solidFill>
                <a:latin typeface="Calibri"/>
                <a:cs typeface="Calibri"/>
              </a:rPr>
              <a:t>import *</a:t>
            </a:r>
            <a:r>
              <a:rPr lang="en-US" dirty="0">
                <a:latin typeface="Calibri"/>
                <a:cs typeface="Calibri"/>
              </a:rPr>
              <a:t> statement can be used to import </a:t>
            </a:r>
            <a:r>
              <a:rPr lang="en-US" b="1" dirty="0">
                <a:latin typeface="Calibri"/>
                <a:cs typeface="Calibri"/>
              </a:rPr>
              <a:t>all</a:t>
            </a:r>
            <a:r>
              <a:rPr lang="en-US" dirty="0">
                <a:latin typeface="Calibri"/>
                <a:cs typeface="Calibri"/>
              </a:rPr>
              <a:t> names from a module into the current namespace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30868" y="5726907"/>
            <a:ext cx="5313133" cy="273844"/>
          </a:xfrm>
        </p:spPr>
        <p:txBody>
          <a:bodyPr/>
          <a:lstStyle/>
          <a:p>
            <a:pPr algn="r"/>
            <a:r>
              <a:rPr lang="pl-PL" sz="900" b="1" dirty="0"/>
              <a:t>By Achint Chaudhary </a:t>
            </a:r>
            <a:endParaRPr lang="en-US" sz="900" b="1" dirty="0"/>
          </a:p>
        </p:txBody>
      </p:sp>
      <p:pic>
        <p:nvPicPr>
          <p:cNvPr id="4" name="Picture 3" descr="Screen Shot 2015-11-07 at 5.40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277" y="2731326"/>
            <a:ext cx="4586827" cy="478482"/>
          </a:xfrm>
          <a:prstGeom prst="rect">
            <a:avLst/>
          </a:prstGeom>
          <a:ln w="9525" cap="sq" cmpd="sng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Screen Shot 2015-11-07 at 5.40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277" y="3930732"/>
            <a:ext cx="4586828" cy="460775"/>
          </a:xfrm>
          <a:prstGeom prst="rect">
            <a:avLst/>
          </a:prstGeom>
          <a:ln w="9525" cap="sq" cmpd="sng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Screen Shot 2015-11-07 at 5.41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277" y="5112431"/>
            <a:ext cx="2590375" cy="391000"/>
          </a:xfrm>
          <a:prstGeom prst="rect">
            <a:avLst/>
          </a:prstGeom>
          <a:ln w="9525" cap="sq" cmpd="sng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543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3793587"/>
            <a:ext cx="6698060" cy="646699"/>
          </a:xfrm>
        </p:spPr>
        <p:txBody>
          <a:bodyPr/>
          <a:lstStyle/>
          <a:p>
            <a:pPr lvl="0"/>
            <a:r>
              <a:rPr lang="en-US" b="1" dirty="0">
                <a:solidFill>
                  <a:srgbClr val="CC9A1A"/>
                </a:solidFill>
                <a:latin typeface="Calibri" panose="020F0502020204030204" pitchFamily="34" charset="0"/>
              </a:rPr>
              <a:t>Python </a:t>
            </a:r>
            <a:r>
              <a:rPr lang="en-US" b="1" dirty="0" smtClean="0">
                <a:solidFill>
                  <a:srgbClr val="CC9A1A"/>
                </a:solidFill>
                <a:latin typeface="Calibri" panose="020F0502020204030204" pitchFamily="34" charset="0"/>
              </a:rPr>
              <a:t>Object Oriented</a:t>
            </a:r>
            <a:endParaRPr lang="en-US" b="1" dirty="0">
              <a:solidFill>
                <a:srgbClr val="CC9A1A"/>
              </a:solidFill>
              <a:latin typeface="Calibri" panose="020F0502020204030204" pitchFamily="34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3830868" y="5726907"/>
            <a:ext cx="5313133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l-PL" sz="900" b="1" dirty="0"/>
              <a:t>By Achint Chaudhary 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827918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889" y="857251"/>
            <a:ext cx="6976871" cy="77052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Python Classes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30868" y="5726907"/>
            <a:ext cx="5313133" cy="273844"/>
          </a:xfrm>
        </p:spPr>
        <p:txBody>
          <a:bodyPr/>
          <a:lstStyle/>
          <a:p>
            <a:pPr algn="r"/>
            <a:r>
              <a:rPr lang="pl-PL" sz="900" b="1" dirty="0"/>
              <a:t>By Achint Chaudhary </a:t>
            </a:r>
            <a:endParaRPr lang="en-US" sz="9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20092" y="1617070"/>
            <a:ext cx="7277741" cy="0"/>
          </a:xfrm>
          <a:prstGeom prst="line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Screen Shot 2015-11-07 at 9.56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1800225"/>
            <a:ext cx="4286250" cy="3248025"/>
          </a:xfrm>
          <a:prstGeom prst="rect">
            <a:avLst/>
          </a:prstGeom>
          <a:ln w="9525" cap="sq" cmpd="sng">
            <a:solidFill>
              <a:srgbClr val="CC9A1A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Screen Shot 2015-11-07 at 9.56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56" y="5165688"/>
            <a:ext cx="2010017" cy="445770"/>
          </a:xfrm>
          <a:prstGeom prst="rect">
            <a:avLst/>
          </a:prstGeom>
          <a:ln w="9525" cap="sq" cmpd="sng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2444946" y="5080076"/>
            <a:ext cx="830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alibri"/>
                <a:cs typeface="Calibri"/>
                <a:sym typeface="Wingdings"/>
              </a:rPr>
              <a:t>Output </a:t>
            </a:r>
            <a:endParaRPr lang="en-US" sz="1200" b="1" dirty="0">
              <a:latin typeface="Calibri"/>
              <a:cs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53969" y="2035713"/>
            <a:ext cx="11684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Calibri"/>
                <a:cs typeface="Calibri"/>
                <a:sym typeface="Wingdings"/>
              </a:rPr>
              <a:t> </a:t>
            </a:r>
            <a:r>
              <a:rPr lang="en-US" sz="1050" dirty="0">
                <a:solidFill>
                  <a:srgbClr val="FF0000"/>
                </a:solidFill>
                <a:latin typeface="Calibri"/>
                <a:cs typeface="Calibri"/>
              </a:rPr>
              <a:t>Class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50438" y="2326783"/>
            <a:ext cx="15353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Calibri"/>
                <a:cs typeface="Calibri"/>
                <a:sym typeface="Wingdings"/>
              </a:rPr>
              <a:t> </a:t>
            </a:r>
            <a:r>
              <a:rPr lang="en-US" sz="1050" dirty="0">
                <a:solidFill>
                  <a:srgbClr val="FF0000"/>
                </a:solidFill>
                <a:latin typeface="Calibri"/>
                <a:cs typeface="Calibri"/>
              </a:rPr>
              <a:t>Class constructor</a:t>
            </a:r>
          </a:p>
        </p:txBody>
      </p:sp>
    </p:spTree>
    <p:extLst>
      <p:ext uri="{BB962C8B-B14F-4D97-AF65-F5344CB8AC3E}">
        <p14:creationId xmlns:p14="http://schemas.microsoft.com/office/powerpoint/2010/main" val="71639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889" y="857251"/>
            <a:ext cx="6976871" cy="77052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Python Classes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044" y="1741532"/>
            <a:ext cx="7232850" cy="3509922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§"/>
            </a:pPr>
            <a:r>
              <a:rPr lang="en-US" sz="165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Built-in class functions</a:t>
            </a:r>
          </a:p>
          <a:p>
            <a:pPr lvl="1"/>
            <a:r>
              <a:rPr lang="en-US" b="1" dirty="0" smtClean="0">
                <a:latin typeface="Calibri"/>
                <a:cs typeface="Calibri"/>
              </a:rPr>
              <a:t>getattr</a:t>
            </a:r>
            <a:r>
              <a:rPr lang="en-US" b="1" dirty="0">
                <a:latin typeface="Calibri"/>
                <a:cs typeface="Calibri"/>
              </a:rPr>
              <a:t>(obj, name[, default])</a:t>
            </a:r>
            <a:r>
              <a:rPr lang="en-US" dirty="0">
                <a:latin typeface="Calibri"/>
                <a:cs typeface="Calibri"/>
              </a:rPr>
              <a:t> : to access the attribute of object.</a:t>
            </a:r>
          </a:p>
          <a:p>
            <a:pPr lvl="1"/>
            <a:r>
              <a:rPr lang="en-US" b="1" dirty="0" smtClean="0">
                <a:latin typeface="Calibri"/>
                <a:cs typeface="Calibri"/>
              </a:rPr>
              <a:t>hasattr</a:t>
            </a:r>
            <a:r>
              <a:rPr lang="en-US" b="1" dirty="0">
                <a:latin typeface="Calibri"/>
                <a:cs typeface="Calibri"/>
              </a:rPr>
              <a:t>(obj,name) </a:t>
            </a:r>
            <a:r>
              <a:rPr lang="en-US" dirty="0">
                <a:latin typeface="Calibri"/>
                <a:cs typeface="Calibri"/>
              </a:rPr>
              <a:t>: to check if an attribute exists or not.</a:t>
            </a:r>
          </a:p>
          <a:p>
            <a:pPr lvl="1"/>
            <a:r>
              <a:rPr lang="en-US" b="1" dirty="0" smtClean="0">
                <a:latin typeface="Calibri"/>
                <a:cs typeface="Calibri"/>
              </a:rPr>
              <a:t>setattr</a:t>
            </a:r>
            <a:r>
              <a:rPr lang="en-US" b="1" dirty="0">
                <a:latin typeface="Calibri"/>
                <a:cs typeface="Calibri"/>
              </a:rPr>
              <a:t>(obj,name,value)</a:t>
            </a:r>
            <a:r>
              <a:rPr lang="en-US" dirty="0">
                <a:latin typeface="Calibri"/>
                <a:cs typeface="Calibri"/>
              </a:rPr>
              <a:t> : to set an attribute. If attribute does not exist, then it would be created.</a:t>
            </a:r>
          </a:p>
          <a:p>
            <a:pPr lvl="1"/>
            <a:r>
              <a:rPr lang="en-US" b="1" dirty="0" smtClean="0">
                <a:latin typeface="Calibri"/>
                <a:cs typeface="Calibri"/>
              </a:rPr>
              <a:t>delattr</a:t>
            </a:r>
            <a:r>
              <a:rPr lang="en-US" b="1" dirty="0">
                <a:latin typeface="Calibri"/>
                <a:cs typeface="Calibri"/>
              </a:rPr>
              <a:t>(obj, name)</a:t>
            </a:r>
            <a:r>
              <a:rPr lang="en-US" dirty="0">
                <a:latin typeface="Calibri"/>
                <a:cs typeface="Calibri"/>
              </a:rPr>
              <a:t> : to delete an attribute.</a:t>
            </a:r>
          </a:p>
          <a:p>
            <a:pPr marL="0" indent="0" algn="just">
              <a:buNone/>
            </a:pPr>
            <a:endParaRPr lang="en-US" sz="1650" b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sz="1650" b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214313" lvl="1" algn="just">
              <a:buFont typeface="Wingdings" charset="2"/>
              <a:buChar char="§"/>
            </a:pPr>
            <a:r>
              <a:rPr lang="en-US" sz="1650" b="1" dirty="0">
                <a:solidFill>
                  <a:srgbClr val="CC9A1A"/>
                </a:solidFill>
                <a:latin typeface="Calibri"/>
                <a:cs typeface="Calibri"/>
              </a:rPr>
              <a:t>Data Hiding </a:t>
            </a:r>
            <a:r>
              <a:rPr lang="en-US" dirty="0">
                <a:latin typeface="Calibri"/>
                <a:cs typeface="Calibri"/>
              </a:rPr>
              <a:t>You need to name attributes with </a:t>
            </a:r>
            <a:r>
              <a:rPr lang="en-US" i="1" dirty="0">
                <a:latin typeface="Calibri"/>
                <a:cs typeface="Calibri"/>
              </a:rPr>
              <a:t>a double underscore prefix</a:t>
            </a:r>
            <a:r>
              <a:rPr lang="en-US" dirty="0">
                <a:latin typeface="Calibri"/>
                <a:cs typeface="Calibri"/>
              </a:rPr>
              <a:t>, and those attributes then are not be directly visible to </a:t>
            </a:r>
            <a:r>
              <a:rPr lang="en-US" dirty="0" smtClean="0">
                <a:latin typeface="Calibri"/>
                <a:cs typeface="Calibri"/>
              </a:rPr>
              <a:t>outsiders.</a:t>
            </a:r>
            <a:endParaRPr lang="en-US" dirty="0"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sz="1500" b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30868" y="5726907"/>
            <a:ext cx="5313133" cy="273844"/>
          </a:xfrm>
        </p:spPr>
        <p:txBody>
          <a:bodyPr/>
          <a:lstStyle/>
          <a:p>
            <a:pPr algn="r"/>
            <a:r>
              <a:rPr lang="pl-PL" sz="900" b="1" dirty="0"/>
              <a:t>By Achint Chaudhary </a:t>
            </a:r>
            <a:endParaRPr lang="en-US" sz="9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20092" y="1617070"/>
            <a:ext cx="7277741" cy="0"/>
          </a:xfrm>
          <a:prstGeom prst="line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 descr="Screen Shot 2015-11-07 at 10.28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072" y="4838951"/>
            <a:ext cx="1600200" cy="352425"/>
          </a:xfrm>
          <a:prstGeom prst="rect">
            <a:avLst/>
          </a:prstGeom>
          <a:ln w="9525" cap="sq" cmpd="sng">
            <a:solidFill>
              <a:srgbClr val="CC9A1A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Screen Shot 2015-11-07 at 10.35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212" y="3537253"/>
            <a:ext cx="4667250" cy="647700"/>
          </a:xfrm>
          <a:prstGeom prst="rect">
            <a:avLst/>
          </a:prstGeom>
          <a:ln w="9525" cap="sq" cmpd="sng">
            <a:solidFill>
              <a:srgbClr val="CC9A1A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639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889" y="857251"/>
            <a:ext cx="6976871" cy="77052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Class Inheritance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30868" y="5726907"/>
            <a:ext cx="5313133" cy="273844"/>
          </a:xfrm>
        </p:spPr>
        <p:txBody>
          <a:bodyPr/>
          <a:lstStyle/>
          <a:p>
            <a:pPr algn="r"/>
            <a:r>
              <a:rPr lang="pl-PL" sz="900" b="1" dirty="0"/>
              <a:t>By Achint Chaudhary </a:t>
            </a:r>
            <a:endParaRPr lang="en-US" sz="9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20092" y="1617070"/>
            <a:ext cx="7277741" cy="0"/>
          </a:xfrm>
          <a:prstGeom prst="line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Screen Shot 2015-11-07 at 10.46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712954"/>
            <a:ext cx="6010275" cy="3952875"/>
          </a:xfrm>
          <a:prstGeom prst="rect">
            <a:avLst/>
          </a:prstGeom>
          <a:ln w="9525" cap="sq" cmpd="sng">
            <a:solidFill>
              <a:srgbClr val="CC9A1A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Screen Shot 2015-11-07 at 10.40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019" y="5270758"/>
            <a:ext cx="2733404" cy="308610"/>
          </a:xfrm>
          <a:prstGeom prst="rect">
            <a:avLst/>
          </a:prstGeom>
          <a:ln w="9525" cap="sq" cmpd="sng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639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031" y="4085952"/>
            <a:ext cx="6698060" cy="646699"/>
          </a:xfrm>
        </p:spPr>
        <p:txBody>
          <a:bodyPr>
            <a:noAutofit/>
          </a:bodyPr>
          <a:lstStyle/>
          <a:p>
            <a:pPr lvl="0"/>
            <a:r>
              <a:rPr lang="en-US" b="1" dirty="0">
                <a:solidFill>
                  <a:srgbClr val="CC9A1A"/>
                </a:solidFill>
                <a:latin typeface="Calibri" panose="020F0502020204030204" pitchFamily="34" charset="0"/>
              </a:rPr>
              <a:t>Python vs. Java </a:t>
            </a:r>
            <a:br>
              <a:rPr lang="en-US" b="1" dirty="0">
                <a:solidFill>
                  <a:srgbClr val="CC9A1A"/>
                </a:solidFill>
                <a:latin typeface="Calibri" panose="020F0502020204030204" pitchFamily="34" charset="0"/>
              </a:rPr>
            </a:br>
            <a:r>
              <a:rPr lang="en-US" sz="2400" b="1" dirty="0">
                <a:solidFill>
                  <a:srgbClr val="CC9A1A"/>
                </a:solidFill>
                <a:latin typeface="Calibri" panose="020F0502020204030204" pitchFamily="34" charset="0"/>
              </a:rPr>
              <a:t>Code Examples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3830868" y="5726907"/>
            <a:ext cx="5313133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l-PL" sz="900" b="1" dirty="0"/>
              <a:t>By Achint Chaudhary 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1187432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889" y="857251"/>
            <a:ext cx="6976871" cy="77052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Python vs. Java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044" y="1741532"/>
            <a:ext cx="7232850" cy="3509922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§"/>
            </a:pPr>
            <a:r>
              <a:rPr lang="en-US" sz="165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Hello World </a:t>
            </a:r>
          </a:p>
          <a:p>
            <a:pPr algn="just">
              <a:buFont typeface="Wingdings" charset="2"/>
              <a:buChar char="§"/>
            </a:pPr>
            <a:endParaRPr lang="en-US" sz="1650" b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sz="1650" b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sz="1650" b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sz="1650" b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algn="just">
              <a:buFont typeface="Wingdings" charset="2"/>
              <a:buChar char="§"/>
            </a:pPr>
            <a:r>
              <a:rPr lang="en-US" sz="165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String Operations</a:t>
            </a:r>
          </a:p>
          <a:p>
            <a:pPr marL="0" indent="0" algn="just">
              <a:buNone/>
            </a:pPr>
            <a:endParaRPr lang="en-US" sz="1650" b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sz="1650" b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sz="1650" b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algn="just">
              <a:buFont typeface="Wingdings" charset="2"/>
              <a:buChar char="§"/>
            </a:pPr>
            <a:endParaRPr lang="en-US" sz="1650" b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30868" y="5726907"/>
            <a:ext cx="5313133" cy="273844"/>
          </a:xfrm>
        </p:spPr>
        <p:txBody>
          <a:bodyPr/>
          <a:lstStyle/>
          <a:p>
            <a:pPr algn="r"/>
            <a:r>
              <a:rPr lang="pl-PL" sz="900" b="1" dirty="0"/>
              <a:t>By Achint Chaudhary </a:t>
            </a:r>
            <a:endParaRPr lang="en-US" sz="9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20092" y="1617070"/>
            <a:ext cx="7277741" cy="0"/>
          </a:xfrm>
          <a:prstGeom prst="line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 descr="Screen Shot 2015-11-01 at 8.06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2324100"/>
            <a:ext cx="2933700" cy="828675"/>
          </a:xfrm>
          <a:prstGeom prst="rect">
            <a:avLst/>
          </a:prstGeom>
          <a:ln w="9525" cap="sq" cmpd="sng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Screen Shot 2015-11-01 at 8.06.3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4200525"/>
            <a:ext cx="3028950" cy="790575"/>
          </a:xfrm>
          <a:prstGeom prst="rect">
            <a:avLst/>
          </a:prstGeom>
          <a:ln w="9525" cap="sq" cmpd="sng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Screen Shot 2015-11-01 at 8.07.1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5" y="2619375"/>
            <a:ext cx="1514475" cy="266700"/>
          </a:xfrm>
          <a:prstGeom prst="rect">
            <a:avLst/>
          </a:prstGeom>
          <a:ln w="9525" cap="sq" cmpd="sng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 descr="Screen Shot 2015-11-01 at 8.07.23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25" y="4419600"/>
            <a:ext cx="2009775" cy="361950"/>
          </a:xfrm>
          <a:prstGeom prst="rect">
            <a:avLst/>
          </a:prstGeom>
          <a:ln w="9525" cap="sq" cmpd="sng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828800" y="2047875"/>
            <a:ext cx="4890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/>
                <a:cs typeface="Calibri"/>
              </a:rPr>
              <a:t>Java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43575" y="2352676"/>
            <a:ext cx="643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alibri"/>
                <a:cs typeface="Calibri"/>
              </a:rPr>
              <a:t>Python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47850" y="3924300"/>
            <a:ext cx="4890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/>
                <a:cs typeface="Calibri"/>
              </a:rPr>
              <a:t>Java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15000" y="4162426"/>
            <a:ext cx="643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alibri"/>
                <a:cs typeface="Calibri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95220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889" y="857251"/>
            <a:ext cx="6976871" cy="77052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Python vs. Java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044" y="1865357"/>
            <a:ext cx="7232850" cy="3509922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§"/>
            </a:pPr>
            <a:endParaRPr lang="en-US" sz="1650" b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sz="1650" b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sz="1650" b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sz="1650" b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sz="1650" b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algn="just">
              <a:buFont typeface="Wingdings" charset="2"/>
              <a:buChar char="§"/>
            </a:pPr>
            <a:r>
              <a:rPr lang="en-US" sz="165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Collections</a:t>
            </a:r>
          </a:p>
          <a:p>
            <a:pPr algn="just">
              <a:buFont typeface="Wingdings" charset="2"/>
              <a:buChar char="§"/>
            </a:pPr>
            <a:endParaRPr lang="en-US" sz="1650" b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algn="just">
              <a:buFont typeface="Wingdings" charset="2"/>
              <a:buChar char="§"/>
            </a:pPr>
            <a:endParaRPr lang="en-US" sz="1650" b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algn="just">
              <a:buFont typeface="Wingdings" charset="2"/>
              <a:buChar char="§"/>
            </a:pPr>
            <a:endParaRPr lang="en-US" sz="1650" b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algn="just">
              <a:buFont typeface="Wingdings" charset="2"/>
              <a:buChar char="§"/>
            </a:pPr>
            <a:endParaRPr lang="en-US" sz="1650" b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algn="just">
              <a:buFont typeface="Wingdings" charset="2"/>
              <a:buChar char="§"/>
            </a:pPr>
            <a:endParaRPr lang="en-US" sz="1650" b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algn="just">
              <a:buFont typeface="Wingdings" charset="2"/>
              <a:buChar char="§"/>
            </a:pPr>
            <a:endParaRPr lang="en-US" sz="1650" b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algn="just">
              <a:buFont typeface="Wingdings" charset="2"/>
              <a:buChar char="§"/>
            </a:pPr>
            <a:endParaRPr lang="en-US" sz="1650" b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algn="just">
              <a:buFont typeface="Wingdings" charset="2"/>
              <a:buChar char="§"/>
            </a:pPr>
            <a:endParaRPr lang="en-US" sz="1650" b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algn="just">
              <a:buFont typeface="Wingdings" charset="2"/>
              <a:buChar char="§"/>
            </a:pPr>
            <a:endParaRPr lang="en-US" sz="1650" b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algn="just">
              <a:buFont typeface="Wingdings" charset="2"/>
              <a:buChar char="§"/>
            </a:pPr>
            <a:endParaRPr lang="en-US" sz="1650" b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algn="just">
              <a:buFont typeface="Wingdings" charset="2"/>
              <a:buChar char="§"/>
            </a:pPr>
            <a:endParaRPr lang="en-US" sz="1650" b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algn="just">
              <a:buFont typeface="Wingdings" charset="2"/>
              <a:buChar char="§"/>
            </a:pPr>
            <a:endParaRPr lang="en-US" sz="1650" b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sz="1650" b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algn="just">
              <a:buFont typeface="Wingdings" charset="2"/>
              <a:buChar char="§"/>
            </a:pPr>
            <a:endParaRPr lang="en-US" sz="1650" b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30868" y="5726907"/>
            <a:ext cx="5313133" cy="273844"/>
          </a:xfrm>
        </p:spPr>
        <p:txBody>
          <a:bodyPr/>
          <a:lstStyle/>
          <a:p>
            <a:pPr algn="r"/>
            <a:r>
              <a:rPr lang="pl-PL" sz="900" b="1" dirty="0"/>
              <a:t>By Achint Chaudhary </a:t>
            </a:r>
            <a:endParaRPr lang="en-US" sz="9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20092" y="1617070"/>
            <a:ext cx="7277741" cy="0"/>
          </a:xfrm>
          <a:prstGeom prst="line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Screen Shot 2015-11-01 at 8.07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2705100"/>
            <a:ext cx="3790950" cy="1714500"/>
          </a:xfrm>
          <a:prstGeom prst="rect">
            <a:avLst/>
          </a:prstGeom>
          <a:ln w="9525" cap="sq" cmpd="sng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Screen Shot 2015-11-01 at 8.07.3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3124200"/>
            <a:ext cx="1266825" cy="819150"/>
          </a:xfrm>
          <a:prstGeom prst="rect">
            <a:avLst/>
          </a:prstGeom>
          <a:ln w="9525" cap="sq" cmpd="sng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1800225" y="2419350"/>
            <a:ext cx="4890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/>
                <a:cs typeface="Calibri"/>
              </a:rPr>
              <a:t>Java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86525" y="2867026"/>
            <a:ext cx="643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alibri"/>
                <a:cs typeface="Calibri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92580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889" y="857251"/>
            <a:ext cx="6976871" cy="77052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Python vs. Java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044" y="1512932"/>
            <a:ext cx="7232850" cy="3509922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§"/>
            </a:pPr>
            <a:r>
              <a:rPr lang="en-US" sz="1650" b="1" dirty="0">
                <a:solidFill>
                  <a:srgbClr val="CC9A1A"/>
                </a:solidFill>
                <a:latin typeface="Calibri"/>
                <a:cs typeface="Calibri"/>
              </a:rPr>
              <a:t>Class and Inheritance</a:t>
            </a:r>
          </a:p>
          <a:p>
            <a:pPr algn="just">
              <a:buFont typeface="Wingdings" charset="2"/>
              <a:buChar char="§"/>
            </a:pPr>
            <a:endParaRPr lang="en-US" sz="1650" b="1" dirty="0">
              <a:solidFill>
                <a:srgbClr val="CC9A1A"/>
              </a:solidFill>
              <a:latin typeface="Calibri"/>
              <a:cs typeface="Calibri"/>
            </a:endParaRPr>
          </a:p>
          <a:p>
            <a:pPr algn="just">
              <a:buFont typeface="Wingdings" charset="2"/>
              <a:buChar char="§"/>
            </a:pPr>
            <a:endParaRPr lang="en-US" sz="1650" b="1" dirty="0">
              <a:solidFill>
                <a:srgbClr val="CC9A1A"/>
              </a:solidFill>
              <a:latin typeface="Calibri"/>
              <a:cs typeface="Calibri"/>
            </a:endParaRPr>
          </a:p>
          <a:p>
            <a:pPr algn="just">
              <a:buFont typeface="Wingdings" charset="2"/>
              <a:buChar char="§"/>
            </a:pPr>
            <a:endParaRPr lang="en-US" sz="1650" b="1" dirty="0">
              <a:solidFill>
                <a:srgbClr val="CC9A1A"/>
              </a:solidFill>
              <a:latin typeface="Calibri"/>
              <a:cs typeface="Calibri"/>
            </a:endParaRPr>
          </a:p>
          <a:p>
            <a:pPr algn="just">
              <a:buFont typeface="Wingdings" charset="2"/>
              <a:buChar char="§"/>
            </a:pPr>
            <a:endParaRPr lang="en-US" sz="1650" b="1" dirty="0">
              <a:solidFill>
                <a:srgbClr val="CC9A1A"/>
              </a:solidFill>
              <a:latin typeface="Calibri"/>
              <a:cs typeface="Calibri"/>
            </a:endParaRPr>
          </a:p>
          <a:p>
            <a:pPr algn="just">
              <a:buFont typeface="Wingdings" charset="2"/>
              <a:buChar char="§"/>
            </a:pPr>
            <a:endParaRPr lang="en-US" sz="1650" b="1" dirty="0">
              <a:solidFill>
                <a:srgbClr val="CC9A1A"/>
              </a:solidFill>
              <a:latin typeface="Calibri"/>
              <a:cs typeface="Calibri"/>
            </a:endParaRPr>
          </a:p>
          <a:p>
            <a:pPr algn="just">
              <a:buFont typeface="Wingdings" charset="2"/>
              <a:buChar char="§"/>
            </a:pPr>
            <a:endParaRPr lang="en-US" sz="1650" b="1" dirty="0">
              <a:solidFill>
                <a:srgbClr val="CC9A1A"/>
              </a:solidFill>
              <a:latin typeface="Calibri"/>
              <a:cs typeface="Calibri"/>
            </a:endParaRPr>
          </a:p>
          <a:p>
            <a:pPr algn="just">
              <a:buFont typeface="Wingdings" charset="2"/>
              <a:buChar char="§"/>
            </a:pPr>
            <a:endParaRPr lang="en-US" sz="1650" b="1" dirty="0">
              <a:solidFill>
                <a:srgbClr val="CC9A1A"/>
              </a:solidFill>
              <a:latin typeface="Calibri"/>
              <a:cs typeface="Calibri"/>
            </a:endParaRPr>
          </a:p>
          <a:p>
            <a:pPr algn="just">
              <a:buFont typeface="Wingdings" charset="2"/>
              <a:buChar char="§"/>
            </a:pPr>
            <a:endParaRPr lang="en-US" sz="1650" b="1" dirty="0">
              <a:solidFill>
                <a:srgbClr val="CC9A1A"/>
              </a:solidFill>
              <a:latin typeface="Calibri"/>
              <a:cs typeface="Calibri"/>
            </a:endParaRPr>
          </a:p>
          <a:p>
            <a:pPr algn="just">
              <a:buFont typeface="Wingdings" charset="2"/>
              <a:buChar char="§"/>
            </a:pPr>
            <a:endParaRPr lang="en-US" sz="1650" b="1" dirty="0">
              <a:solidFill>
                <a:srgbClr val="CC9A1A"/>
              </a:solidFill>
              <a:latin typeface="Calibri"/>
              <a:cs typeface="Calibri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30868" y="5726907"/>
            <a:ext cx="5313133" cy="273844"/>
          </a:xfrm>
        </p:spPr>
        <p:txBody>
          <a:bodyPr/>
          <a:lstStyle/>
          <a:p>
            <a:pPr algn="r"/>
            <a:r>
              <a:rPr lang="pl-PL" sz="900" b="1" dirty="0"/>
              <a:t>By Achint Chaudhary </a:t>
            </a:r>
            <a:endParaRPr lang="en-US" sz="9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20092" y="1512295"/>
            <a:ext cx="7277741" cy="0"/>
          </a:xfrm>
          <a:prstGeom prst="line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 descr="Screen Shot 2015-11-01 at 8.06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2000250"/>
            <a:ext cx="3190875" cy="3771900"/>
          </a:xfrm>
          <a:prstGeom prst="rect">
            <a:avLst/>
          </a:prstGeom>
          <a:ln w="9525" cap="sq" cmpd="sng">
            <a:solidFill>
              <a:srgbClr val="CC9A1A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876425" y="1752600"/>
            <a:ext cx="4890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/>
                <a:cs typeface="Calibri"/>
              </a:rPr>
              <a:t>Java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91175" y="2514601"/>
            <a:ext cx="643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alibri"/>
                <a:cs typeface="Calibri"/>
              </a:rPr>
              <a:t>Python</a:t>
            </a:r>
          </a:p>
        </p:txBody>
      </p:sp>
      <p:pic>
        <p:nvPicPr>
          <p:cNvPr id="4" name="Picture 3" descr="Screen Shot 2015-11-07 at 9.21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165" y="2785664"/>
            <a:ext cx="2733675" cy="2209800"/>
          </a:xfrm>
          <a:prstGeom prst="rect">
            <a:avLst/>
          </a:prstGeom>
          <a:ln w="9525" cap="sq" cmpd="sng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Screen Shot 2015-11-07 at 9.21.3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290" y="5131202"/>
            <a:ext cx="2266950" cy="200025"/>
          </a:xfrm>
          <a:prstGeom prst="rect">
            <a:avLst/>
          </a:prstGeom>
          <a:ln w="9525" cap="sq" cmpd="sng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5606684" y="5099716"/>
            <a:ext cx="3545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ym typeface="Wingdings"/>
              </a:rPr>
              <a:t>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95220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3793587"/>
            <a:ext cx="6698060" cy="646699"/>
          </a:xfrm>
        </p:spPr>
        <p:txBody>
          <a:bodyPr/>
          <a:lstStyle/>
          <a:p>
            <a:pPr lvl="0"/>
            <a:r>
              <a:rPr lang="en-US" b="1" dirty="0">
                <a:solidFill>
                  <a:srgbClr val="CC9A1A"/>
                </a:solidFill>
                <a:latin typeface="Calibri" panose="020F0502020204030204" pitchFamily="34" charset="0"/>
              </a:rPr>
              <a:t>Python Useful Tools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3830868" y="5726907"/>
            <a:ext cx="5313133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l-PL" sz="900" b="1" dirty="0"/>
              <a:t>By Achint Chaudhary 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11874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87" y="290946"/>
            <a:ext cx="7514035" cy="49208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Python features</a:t>
            </a:r>
          </a:p>
        </p:txBody>
      </p:sp>
      <p:graphicFrame>
        <p:nvGraphicFramePr>
          <p:cNvPr id="10311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1925"/>
              </p:ext>
            </p:extLst>
          </p:nvPr>
        </p:nvGraphicFramePr>
        <p:xfrm>
          <a:off x="1175657" y="783034"/>
          <a:ext cx="7659584" cy="4798369"/>
        </p:xfrm>
        <a:graphic>
          <a:graphicData uri="http://schemas.openxmlformats.org/drawingml/2006/table">
            <a:tbl>
              <a:tblPr/>
              <a:tblGrid>
                <a:gridCol w="3829792"/>
                <a:gridCol w="3829792"/>
              </a:tblGrid>
              <a:tr h="3973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no compiling or linking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rapid development cycle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3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no type declarations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simpler, shorter, more flexible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3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automatic memory management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garbage collection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2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high-level data types and operations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fast development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3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object-oriented programming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code structuring and reuse, C++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3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embedding and extending in C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mixed language systems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2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classes, modules, exceptions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"programming-in-the-large" support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2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dynamic loading of C modules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simplified extensions, smaller binaries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2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dynamic reloading of C modules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programs can be modified without stopping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82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889" y="857251"/>
            <a:ext cx="6976871" cy="77052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Useful Tools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044" y="1741532"/>
            <a:ext cx="7232850" cy="3509922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§"/>
            </a:pPr>
            <a:endParaRPr lang="en-US" b="1" dirty="0" smtClean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lvl="1" algn="just">
              <a:buFont typeface="Wingdings" charset="2"/>
              <a:buChar char="§"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Python IDEs</a:t>
            </a:r>
          </a:p>
          <a:p>
            <a:pPr lvl="3"/>
            <a:r>
              <a:rPr lang="en-US" sz="1800" dirty="0">
                <a:latin typeface="Calibri"/>
                <a:cs typeface="Calibri"/>
              </a:rPr>
              <a:t>Vim</a:t>
            </a:r>
          </a:p>
          <a:p>
            <a:pPr lvl="3"/>
            <a:r>
              <a:rPr lang="en-US" sz="1800" dirty="0">
                <a:latin typeface="Calibri"/>
                <a:cs typeface="Calibri"/>
              </a:rPr>
              <a:t>Eclipse with PyDev</a:t>
            </a:r>
          </a:p>
          <a:p>
            <a:pPr lvl="3"/>
            <a:r>
              <a:rPr lang="en-US" sz="1800" dirty="0">
                <a:latin typeface="Calibri"/>
                <a:cs typeface="Calibri"/>
              </a:rPr>
              <a:t>Sublime Text</a:t>
            </a:r>
          </a:p>
          <a:p>
            <a:pPr lvl="3"/>
            <a:r>
              <a:rPr lang="en-US" sz="1800" dirty="0">
                <a:latin typeface="Calibri"/>
                <a:cs typeface="Calibri"/>
              </a:rPr>
              <a:t>Emacs</a:t>
            </a:r>
          </a:p>
          <a:p>
            <a:pPr lvl="3"/>
            <a:r>
              <a:rPr lang="en-US" sz="1800" dirty="0">
                <a:latin typeface="Calibri"/>
                <a:cs typeface="Calibri"/>
              </a:rPr>
              <a:t>Komodo Edit</a:t>
            </a:r>
          </a:p>
          <a:p>
            <a:pPr lvl="3"/>
            <a:r>
              <a:rPr lang="en-US" sz="1800" dirty="0">
                <a:latin typeface="Calibri"/>
                <a:cs typeface="Calibri"/>
              </a:rPr>
              <a:t>PyCharm</a:t>
            </a:r>
            <a:endParaRPr lang="en-US" sz="1800" b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b="1" dirty="0" smtClean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30868" y="5726907"/>
            <a:ext cx="5313133" cy="273844"/>
          </a:xfrm>
        </p:spPr>
        <p:txBody>
          <a:bodyPr/>
          <a:lstStyle/>
          <a:p>
            <a:pPr algn="r"/>
            <a:r>
              <a:rPr lang="pl-PL" sz="900" b="1" dirty="0"/>
              <a:t>By Achint Chaudhary </a:t>
            </a:r>
            <a:endParaRPr lang="en-US" sz="9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20092" y="1617070"/>
            <a:ext cx="7277741" cy="0"/>
          </a:xfrm>
          <a:prstGeom prst="line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24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889" y="857251"/>
            <a:ext cx="6976871" cy="77052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Useful Tools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044" y="1741532"/>
            <a:ext cx="7232850" cy="3509922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§"/>
            </a:pPr>
            <a:endParaRPr lang="en-US" b="1" dirty="0" smtClean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lvl="1" algn="just">
              <a:buFont typeface="Wingdings" charset="2"/>
              <a:buChar char="§"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Python Web Frameworks</a:t>
            </a:r>
          </a:p>
          <a:p>
            <a:pPr lvl="3"/>
            <a:r>
              <a:rPr lang="en-US" sz="1800" dirty="0">
                <a:latin typeface="Calibri"/>
                <a:cs typeface="Calibri"/>
              </a:rPr>
              <a:t>Django</a:t>
            </a:r>
          </a:p>
          <a:p>
            <a:pPr lvl="3"/>
            <a:r>
              <a:rPr lang="en-US" sz="1800" dirty="0">
                <a:latin typeface="Calibri"/>
                <a:cs typeface="Calibri"/>
              </a:rPr>
              <a:t>Flask</a:t>
            </a:r>
          </a:p>
          <a:p>
            <a:pPr lvl="3"/>
            <a:r>
              <a:rPr lang="en-US" sz="1800" dirty="0">
                <a:latin typeface="Calibri"/>
                <a:cs typeface="Calibri"/>
              </a:rPr>
              <a:t>Pylons</a:t>
            </a:r>
          </a:p>
          <a:p>
            <a:pPr lvl="3"/>
            <a:r>
              <a:rPr lang="en-US" sz="1800" dirty="0">
                <a:latin typeface="Calibri"/>
                <a:cs typeface="Calibri"/>
              </a:rPr>
              <a:t>Pyramid</a:t>
            </a:r>
          </a:p>
          <a:p>
            <a:pPr lvl="3"/>
            <a:r>
              <a:rPr lang="en-US" sz="1800" dirty="0">
                <a:latin typeface="Calibri"/>
                <a:cs typeface="Calibri"/>
              </a:rPr>
              <a:t>TurboGears</a:t>
            </a:r>
          </a:p>
          <a:p>
            <a:pPr lvl="3"/>
            <a:r>
              <a:rPr lang="en-US" sz="1800" dirty="0">
                <a:latin typeface="Calibri"/>
                <a:cs typeface="Calibri"/>
              </a:rPr>
              <a:t>Web2py</a:t>
            </a:r>
            <a:endParaRPr lang="en-US" sz="1800" b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342900" lvl="1" indent="0" algn="just">
              <a:buNone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30868" y="5726907"/>
            <a:ext cx="5313133" cy="273844"/>
          </a:xfrm>
        </p:spPr>
        <p:txBody>
          <a:bodyPr/>
          <a:lstStyle/>
          <a:p>
            <a:pPr algn="r"/>
            <a:r>
              <a:rPr lang="pl-PL" sz="900" b="1" dirty="0"/>
              <a:t>By Achint Chaudhary </a:t>
            </a:r>
            <a:endParaRPr lang="en-US" sz="9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20092" y="1617070"/>
            <a:ext cx="7277741" cy="0"/>
          </a:xfrm>
          <a:prstGeom prst="line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20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3793587"/>
            <a:ext cx="6698060" cy="646699"/>
          </a:xfrm>
        </p:spPr>
        <p:txBody>
          <a:bodyPr/>
          <a:lstStyle/>
          <a:p>
            <a:pPr lvl="0"/>
            <a:r>
              <a:rPr lang="en-US" b="1" dirty="0" smtClean="0">
                <a:solidFill>
                  <a:srgbClr val="CC9A1A"/>
                </a:solidFill>
                <a:latin typeface="Calibri" panose="020F0502020204030204" pitchFamily="34" charset="0"/>
              </a:rPr>
              <a:t>Who Uses Python?</a:t>
            </a:r>
            <a:endParaRPr lang="en-US" b="1" dirty="0">
              <a:solidFill>
                <a:srgbClr val="CC9A1A"/>
              </a:solidFill>
              <a:latin typeface="Calibri" panose="020F0502020204030204" pitchFamily="34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3830868" y="5726907"/>
            <a:ext cx="5313133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l-PL" sz="900" b="1" dirty="0"/>
              <a:t>By Achint Chaudhary 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402368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889" y="857251"/>
            <a:ext cx="6976871" cy="77052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Organizations Use Python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044" y="1741532"/>
            <a:ext cx="7232850" cy="3509922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§"/>
            </a:pPr>
            <a:endParaRPr lang="en-US" sz="1650" b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r>
              <a:rPr lang="en-US" sz="1650" b="1" dirty="0">
                <a:solidFill>
                  <a:srgbClr val="CC9A1A"/>
                </a:solidFill>
                <a:latin typeface="Calibri"/>
                <a:cs typeface="Calibri"/>
              </a:rPr>
              <a:t>Web Development </a:t>
            </a:r>
            <a:r>
              <a:rPr lang="en-US" sz="1650" dirty="0">
                <a:latin typeface="Calibri"/>
                <a:cs typeface="Calibri"/>
              </a:rPr>
              <a:t>:Google, Yahoo</a:t>
            </a:r>
          </a:p>
          <a:p>
            <a:r>
              <a:rPr lang="en-US" sz="1650" b="1" dirty="0">
                <a:solidFill>
                  <a:srgbClr val="CC9A1A"/>
                </a:solidFill>
                <a:latin typeface="Calibri"/>
                <a:cs typeface="Calibri"/>
              </a:rPr>
              <a:t>Games</a:t>
            </a:r>
            <a:r>
              <a:rPr lang="en-US" sz="1650" dirty="0">
                <a:latin typeface="Calibri"/>
                <a:cs typeface="Calibri"/>
              </a:rPr>
              <a:t> :Battlefield 2, Crystal Space</a:t>
            </a:r>
          </a:p>
          <a:p>
            <a:r>
              <a:rPr lang="en-US" sz="1650" b="1" dirty="0">
                <a:solidFill>
                  <a:srgbClr val="CC9A1A"/>
                </a:solidFill>
                <a:latin typeface="Calibri"/>
                <a:cs typeface="Calibri"/>
              </a:rPr>
              <a:t>Graphics</a:t>
            </a:r>
            <a:r>
              <a:rPr lang="en-US" sz="1650" dirty="0">
                <a:latin typeface="Calibri"/>
                <a:cs typeface="Calibri"/>
              </a:rPr>
              <a:t> :Walt Disney Feature Animation, Blender 3D</a:t>
            </a:r>
          </a:p>
          <a:p>
            <a:r>
              <a:rPr lang="en-US" sz="1650" b="1" dirty="0">
                <a:solidFill>
                  <a:srgbClr val="CC9A1A"/>
                </a:solidFill>
                <a:latin typeface="Calibri"/>
                <a:cs typeface="Calibri"/>
              </a:rPr>
              <a:t>Science</a:t>
            </a:r>
            <a:r>
              <a:rPr lang="en-US" sz="1650" b="1" dirty="0">
                <a:latin typeface="Calibri"/>
                <a:cs typeface="Calibri"/>
              </a:rPr>
              <a:t> </a:t>
            </a:r>
            <a:r>
              <a:rPr lang="en-US" sz="1650" dirty="0">
                <a:latin typeface="Calibri"/>
                <a:cs typeface="Calibri"/>
              </a:rPr>
              <a:t>:National Weather Service, NASA, Applied Maths</a:t>
            </a:r>
          </a:p>
          <a:p>
            <a:r>
              <a:rPr lang="en-US" sz="1650" b="1" dirty="0">
                <a:solidFill>
                  <a:srgbClr val="CC9A1A"/>
                </a:solidFill>
                <a:latin typeface="Calibri"/>
                <a:cs typeface="Calibri"/>
              </a:rPr>
              <a:t>Software Development</a:t>
            </a:r>
            <a:r>
              <a:rPr lang="en-US" sz="1650" dirty="0">
                <a:solidFill>
                  <a:srgbClr val="CC9A1A"/>
                </a:solidFill>
                <a:latin typeface="Calibri"/>
                <a:cs typeface="Calibri"/>
              </a:rPr>
              <a:t> </a:t>
            </a:r>
            <a:r>
              <a:rPr lang="en-US" sz="1650" dirty="0">
                <a:latin typeface="Calibri"/>
                <a:cs typeface="Calibri"/>
              </a:rPr>
              <a:t>:Nokia, Red Hat, IBM</a:t>
            </a:r>
          </a:p>
          <a:p>
            <a:r>
              <a:rPr lang="en-US" sz="1650" b="1" dirty="0">
                <a:solidFill>
                  <a:srgbClr val="CC9A1A"/>
                </a:solidFill>
                <a:latin typeface="Calibri"/>
                <a:cs typeface="Calibri"/>
              </a:rPr>
              <a:t>Education</a:t>
            </a:r>
            <a:r>
              <a:rPr lang="en-US" sz="1650" b="1" dirty="0">
                <a:latin typeface="Calibri"/>
                <a:cs typeface="Calibri"/>
              </a:rPr>
              <a:t> </a:t>
            </a:r>
            <a:r>
              <a:rPr lang="en-US" sz="1650" dirty="0">
                <a:latin typeface="Calibri"/>
                <a:cs typeface="Calibri"/>
              </a:rPr>
              <a:t>:University of California-Irvine, SchoolTool</a:t>
            </a:r>
          </a:p>
          <a:p>
            <a:r>
              <a:rPr lang="en-US" sz="1650" b="1" dirty="0">
                <a:solidFill>
                  <a:srgbClr val="CC9A1A"/>
                </a:solidFill>
                <a:latin typeface="Calibri"/>
                <a:cs typeface="Calibri"/>
              </a:rPr>
              <a:t>Government</a:t>
            </a:r>
            <a:r>
              <a:rPr lang="en-US" sz="1650" dirty="0">
                <a:latin typeface="Calibri"/>
                <a:cs typeface="Calibri"/>
              </a:rPr>
              <a:t> :The USA Central Intelligence Agency (CIA) </a:t>
            </a:r>
          </a:p>
          <a:p>
            <a:pPr marL="0" indent="0" algn="just">
              <a:buNone/>
            </a:pPr>
            <a:endParaRPr lang="en-US" sz="1650" b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0" indent="0" algn="just">
              <a:buNone/>
            </a:pPr>
            <a:endParaRPr lang="en-US" sz="1650" b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30868" y="5726907"/>
            <a:ext cx="5313133" cy="273844"/>
          </a:xfrm>
        </p:spPr>
        <p:txBody>
          <a:bodyPr/>
          <a:lstStyle/>
          <a:p>
            <a:pPr algn="r"/>
            <a:r>
              <a:rPr lang="pl-PL" sz="900" b="1" dirty="0"/>
              <a:t>By Achint Chaudhary </a:t>
            </a:r>
            <a:endParaRPr lang="en-US" sz="9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20092" y="1617070"/>
            <a:ext cx="7277741" cy="0"/>
          </a:xfrm>
          <a:prstGeom prst="line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98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66602" y="375276"/>
            <a:ext cx="72973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48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Final Comments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Calibri" panose="020F0502020204030204" pitchFamily="34" charset="0"/>
              </a:rPr>
              <a:t>• Thanks!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Calibri" panose="020F0502020204030204" pitchFamily="34" charset="0"/>
              </a:rPr>
              <a:t>• Hope you had some fun!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Calibri" panose="020F0502020204030204" pitchFamily="34" charset="0"/>
              </a:rPr>
              <a:t>• Learned at least a few new </a:t>
            </a:r>
            <a:r>
              <a:rPr lang="en-IN" sz="2800" dirty="0" smtClean="0">
                <a:latin typeface="Calibri" panose="020F0502020204030204" pitchFamily="34" charset="0"/>
              </a:rPr>
              <a:t>things</a:t>
            </a:r>
            <a:endParaRPr lang="en-IN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25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50888" y="242260"/>
            <a:ext cx="7514035" cy="44576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Python features</a:t>
            </a:r>
          </a:p>
        </p:txBody>
      </p:sp>
      <p:graphicFrame>
        <p:nvGraphicFramePr>
          <p:cNvPr id="1131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222249"/>
              </p:ext>
            </p:extLst>
          </p:nvPr>
        </p:nvGraphicFramePr>
        <p:xfrm>
          <a:off x="1413163" y="688026"/>
          <a:ext cx="7255824" cy="5066424"/>
        </p:xfrm>
        <a:graphic>
          <a:graphicData uri="http://schemas.openxmlformats.org/drawingml/2006/table">
            <a:tbl>
              <a:tblPr/>
              <a:tblGrid>
                <a:gridCol w="3627912"/>
                <a:gridCol w="3627912"/>
              </a:tblGrid>
              <a:tr h="4813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universal "first-class" object model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fewer restrictions and rules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3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run-time program construction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handles unforeseen needs, end-user coding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3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interactive, dynamic nature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incremental development and testing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3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access to interpreter information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metaprogramming, introspective objects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3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wide portability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cross-platform programming without ports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3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compilation to portable byte-code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execution speed, protecting source code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3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built-in interfaces to external services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system tools, GUIs, persistence, databases, etc.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61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43863" y="305791"/>
            <a:ext cx="7514035" cy="57298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Uses of Python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629965" y="878774"/>
            <a:ext cx="7514035" cy="465117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shell tools</a:t>
            </a:r>
          </a:p>
          <a:p>
            <a:pPr lvl="1">
              <a:lnSpc>
                <a:spcPct val="90000"/>
              </a:lnSpc>
            </a:pPr>
            <a:r>
              <a:rPr lang="en-US" sz="2400" b="1" dirty="0"/>
              <a:t>system admin tools, command line programs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extension-language work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rapid prototyping and development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language-based modules</a:t>
            </a:r>
          </a:p>
          <a:p>
            <a:pPr lvl="1">
              <a:lnSpc>
                <a:spcPct val="90000"/>
              </a:lnSpc>
            </a:pPr>
            <a:r>
              <a:rPr lang="en-US" sz="2400" b="1" dirty="0"/>
              <a:t>instead of special-purpose parsers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graphical user interfaces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database access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distributed programming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Internet scripting</a:t>
            </a:r>
          </a:p>
        </p:txBody>
      </p:sp>
    </p:spTree>
    <p:extLst>
      <p:ext uri="{BB962C8B-B14F-4D97-AF65-F5344CB8AC3E}">
        <p14:creationId xmlns:p14="http://schemas.microsoft.com/office/powerpoint/2010/main" val="269760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15677</TotalTime>
  <Words>2463</Words>
  <Application>Microsoft Office PowerPoint</Application>
  <PresentationFormat>On-screen Show (4:3)</PresentationFormat>
  <Paragraphs>726</Paragraphs>
  <Slides>74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8" baseType="lpstr">
      <vt:lpstr>ＭＳ Ｐゴシック</vt:lpstr>
      <vt:lpstr>Arial</vt:lpstr>
      <vt:lpstr>Calibri</vt:lpstr>
      <vt:lpstr>Consolas</vt:lpstr>
      <vt:lpstr>Corbel</vt:lpstr>
      <vt:lpstr>Courier</vt:lpstr>
      <vt:lpstr>Courier New</vt:lpstr>
      <vt:lpstr>Helvetica</vt:lpstr>
      <vt:lpstr>ＭＳ 明朝</vt:lpstr>
      <vt:lpstr>Symbol</vt:lpstr>
      <vt:lpstr>Tahoma</vt:lpstr>
      <vt:lpstr>Times New Roman</vt:lpstr>
      <vt:lpstr>Wingdings</vt:lpstr>
      <vt:lpstr>Parallax</vt:lpstr>
      <vt:lpstr>Python3 Programming Language</vt:lpstr>
      <vt:lpstr>PowerPoint Presentation</vt:lpstr>
      <vt:lpstr>PowerPoint Presentation</vt:lpstr>
      <vt:lpstr>PowerPoint Presentation</vt:lpstr>
      <vt:lpstr>PowerPoint Presentation</vt:lpstr>
      <vt:lpstr>Presentation Outline</vt:lpstr>
      <vt:lpstr>Python features</vt:lpstr>
      <vt:lpstr>Python features</vt:lpstr>
      <vt:lpstr>Uses of Python</vt:lpstr>
      <vt:lpstr>What not to use Python (and kin) for</vt:lpstr>
      <vt:lpstr>What is Python?</vt:lpstr>
      <vt:lpstr>History of Python</vt:lpstr>
      <vt:lpstr>Python’s Benevolent Dictator For Life</vt:lpstr>
      <vt:lpstr>Python Versions</vt:lpstr>
      <vt:lpstr>Python Versions</vt:lpstr>
      <vt:lpstr>Key Changes in Python 3.0</vt:lpstr>
      <vt:lpstr>Key Changes in Python 3.0</vt:lpstr>
      <vt:lpstr>http://docs.python.org/</vt:lpstr>
      <vt:lpstr>The Python tutorial is Great !</vt:lpstr>
      <vt:lpstr>Running Python</vt:lpstr>
      <vt:lpstr>The Python Interpreter</vt:lpstr>
      <vt:lpstr>Installing - Python</vt:lpstr>
      <vt:lpstr>IDLE Development Environment</vt:lpstr>
      <vt:lpstr>PowerPoint Presentation</vt:lpstr>
      <vt:lpstr>Running Interactively on UNIX/Linux</vt:lpstr>
      <vt:lpstr>Running Programs on UNIX/Linux</vt:lpstr>
      <vt:lpstr>Example ‘script’: fact.py</vt:lpstr>
      <vt:lpstr>Python Scripts</vt:lpstr>
      <vt:lpstr>Simple functions: ex.py</vt:lpstr>
      <vt:lpstr>Simple functions: ex.py</vt:lpstr>
      <vt:lpstr>Python  Syntax</vt:lpstr>
      <vt:lpstr>Basic Syntax</vt:lpstr>
      <vt:lpstr>Variables</vt:lpstr>
      <vt:lpstr>Python  Data  Types</vt:lpstr>
      <vt:lpstr>Numbers</vt:lpstr>
      <vt:lpstr>Strings</vt:lpstr>
      <vt:lpstr>Strings</vt:lpstr>
      <vt:lpstr>Strings</vt:lpstr>
      <vt:lpstr>Lists</vt:lpstr>
      <vt:lpstr>Lists</vt:lpstr>
      <vt:lpstr>Lists</vt:lpstr>
      <vt:lpstr>Tuples</vt:lpstr>
      <vt:lpstr>Dictionary</vt:lpstr>
      <vt:lpstr>Dictionary</vt:lpstr>
      <vt:lpstr>Dictionary</vt:lpstr>
      <vt:lpstr>Python  Control  Structures</vt:lpstr>
      <vt:lpstr>Conditionals</vt:lpstr>
      <vt:lpstr>Conditionals</vt:lpstr>
      <vt:lpstr>Loops</vt:lpstr>
      <vt:lpstr>Loops</vt:lpstr>
      <vt:lpstr>Python Functions</vt:lpstr>
      <vt:lpstr>Functions</vt:lpstr>
      <vt:lpstr>Functions</vt:lpstr>
      <vt:lpstr>Python File Handling</vt:lpstr>
      <vt:lpstr>File Handling</vt:lpstr>
      <vt:lpstr>File Handling</vt:lpstr>
      <vt:lpstr>Python Exception Handling</vt:lpstr>
      <vt:lpstr>Exception Handling</vt:lpstr>
      <vt:lpstr>Python Modules</vt:lpstr>
      <vt:lpstr>Modules</vt:lpstr>
      <vt:lpstr>Python Object Oriented</vt:lpstr>
      <vt:lpstr>Python Classes</vt:lpstr>
      <vt:lpstr>Python Classes</vt:lpstr>
      <vt:lpstr>Class Inheritance</vt:lpstr>
      <vt:lpstr>Python vs. Java  Code Examples</vt:lpstr>
      <vt:lpstr>Python vs. Java</vt:lpstr>
      <vt:lpstr>Python vs. Java</vt:lpstr>
      <vt:lpstr>Python vs. Java</vt:lpstr>
      <vt:lpstr>Python Useful Tools</vt:lpstr>
      <vt:lpstr>Useful Tools</vt:lpstr>
      <vt:lpstr>Useful Tools</vt:lpstr>
      <vt:lpstr>Who Uses Python?</vt:lpstr>
      <vt:lpstr>Organizations Use Python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 Software Development</dc:title>
  <dc:creator>Tahani</dc:creator>
  <cp:lastModifiedBy>achint chaudhary</cp:lastModifiedBy>
  <cp:revision>331</cp:revision>
  <cp:lastPrinted>2015-11-09T22:44:41Z</cp:lastPrinted>
  <dcterms:created xsi:type="dcterms:W3CDTF">2014-10-27T02:01:19Z</dcterms:created>
  <dcterms:modified xsi:type="dcterms:W3CDTF">2017-10-11T23:18:09Z</dcterms:modified>
</cp:coreProperties>
</file>