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9" r:id="rId4"/>
  </p:sldMasterIdLst>
  <p:notesMasterIdLst>
    <p:notesMasterId r:id="rId17"/>
  </p:notesMasterIdLst>
  <p:handoutMasterIdLst>
    <p:handoutMasterId r:id="rId18"/>
  </p:handoutMasterIdLst>
  <p:sldIdLst>
    <p:sldId id="256" r:id="rId5"/>
    <p:sldId id="287" r:id="rId6"/>
    <p:sldId id="286" r:id="rId7"/>
    <p:sldId id="288" r:id="rId8"/>
    <p:sldId id="289" r:id="rId9"/>
    <p:sldId id="295" r:id="rId10"/>
    <p:sldId id="294" r:id="rId11"/>
    <p:sldId id="292" r:id="rId12"/>
    <p:sldId id="283" r:id="rId13"/>
    <p:sldId id="290" r:id="rId14"/>
    <p:sldId id="284"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7"/>
            <p14:sldId id="286"/>
            <p14:sldId id="288"/>
            <p14:sldId id="289"/>
            <p14:sldId id="295"/>
            <p14:sldId id="294"/>
            <p14:sldId id="292"/>
            <p14:sldId id="283"/>
            <p14:sldId id="290"/>
            <p14:sldId id="284"/>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4" autoAdjust="0"/>
    <p:restoredTop sz="74710" autoAdjust="0"/>
  </p:normalViewPr>
  <p:slideViewPr>
    <p:cSldViewPr snapToGrid="0">
      <p:cViewPr varScale="1">
        <p:scale>
          <a:sx n="111" d="100"/>
          <a:sy n="111" d="100"/>
        </p:scale>
        <p:origin x="1312" y="2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2-17T18:34:13.643" idx="1">
    <p:pos x="10" y="10"/>
    <p:text/>
    <p:extLst>
      <p:ext uri="{C676402C-5697-4E1C-873F-D02D1690AC5C}">
        <p15:threadingInfo xmlns:p15="http://schemas.microsoft.com/office/powerpoint/2012/main" timeZoneBias="300"/>
      </p:ext>
    </p:extLst>
  </p:cm>
  <p:cm authorId="2" dt="2020-02-17T18:34:19.679" idx="2">
    <p:pos x="106" y="106"/>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2/17/20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2/17/20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moothnes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Coordinate_descent#cite_note-3" TargetMode="External"/><Relationship Id="rId4" Type="http://schemas.openxmlformats.org/officeDocument/2006/relationships/hyperlink" Target="https://en.wikipedia.org/wiki/Stationary_poin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Variance" TargetMode="External"/><Relationship Id="rId5" Type="http://schemas.openxmlformats.org/officeDocument/2006/relationships/hyperlink" Target="https://en.wikipedia.org/wiki/Mean" TargetMode="External"/><Relationship Id="rId4" Type="http://schemas.openxmlformats.org/officeDocument/2006/relationships/hyperlink" Target="https://en.wikipedia.org/wiki/Stationary_process#cite_note-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5750" indent="-285750">
              <a:buFontTx/>
              <a:buChar char="-"/>
            </a:pPr>
            <a:endParaRPr lang="en-US" altLang="zh-CN"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54000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right:</a:t>
            </a:r>
            <a:r>
              <a:rPr lang="zh-CN" altLang="en-US" dirty="0"/>
              <a:t> </a:t>
            </a:r>
            <a:r>
              <a:rPr lang="en-US" dirty="0"/>
              <a:t>One of them is having a non-</a:t>
            </a:r>
            <a:r>
              <a:rPr lang="en-US" dirty="0">
                <a:hlinkClick r:id="rId3" tooltip="Smoothness"/>
              </a:rPr>
              <a:t>smooth</a:t>
            </a:r>
            <a:r>
              <a:rPr lang="en-US" dirty="0"/>
              <a:t> multivariable function. The following picture shows that coordinate descent iteration may get stuck at a non-</a:t>
            </a:r>
            <a:r>
              <a:rPr lang="en-US" dirty="0">
                <a:hlinkClick r:id="rId4" tooltip="Stationary point"/>
              </a:rPr>
              <a:t>stationary point</a:t>
            </a:r>
            <a:r>
              <a:rPr lang="en-US" dirty="0"/>
              <a:t> if the level curves of a function are not smooth. Suppose that the algorithm is at the point (-2, -2); then there are two axis-aligned directions it can consider for taking a step, indicated by the red arrows. However, every step along these two directions will increase the objective function's value (assuming a minimization problem), so the algorithm will not take any step, even though both steps together would bring the algorithm closer to the optimum. While this example shows that coordinate descent is not necessarily convergent to the optimum, it is possible to show formal convergence under reasonable conditions.</a:t>
            </a:r>
            <a:r>
              <a:rPr lang="en-US" baseline="30000" dirty="0">
                <a:hlinkClick r:id="rId5"/>
              </a:rPr>
              <a:t>[3]</a:t>
            </a:r>
            <a:endParaRPr lang="en-C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59737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a:t>RL: how software agent in the environment to maximize the reward</a:t>
            </a:r>
          </a:p>
          <a:p>
            <a:pPr marL="171450" indent="-171450">
              <a:buFontTx/>
              <a:buChar char="-"/>
            </a:pPr>
            <a:r>
              <a:rPr lang="en-US" dirty="0"/>
              <a:t>Meta L: learning to learn</a:t>
            </a:r>
          </a:p>
          <a:p>
            <a:pPr marL="171450" indent="-171450">
              <a:buFontTx/>
              <a:buChar char="-"/>
            </a:pPr>
            <a:r>
              <a:rPr lang="en-US" dirty="0"/>
              <a:t>Variational L: maps from a space of function to a real number to avoid integration of the P(X)</a:t>
            </a:r>
          </a:p>
          <a:p>
            <a:pPr marL="171450" indent="-171450">
              <a:buFontTx/>
              <a:buChar char="-"/>
            </a:pPr>
            <a:r>
              <a:rPr lang="en-US" dirty="0"/>
              <a:t>MCMC: </a:t>
            </a:r>
          </a:p>
          <a:p>
            <a:pPr marL="628650" lvl="1" indent="-171450">
              <a:buFontTx/>
              <a:buChar char="-"/>
            </a:pPr>
            <a:r>
              <a:rPr lang="en-US" dirty="0"/>
              <a:t>Monte Carlo: estimating a fixed parameter by repeatedly generating random numbers if the direct computation is impossible</a:t>
            </a:r>
          </a:p>
          <a:p>
            <a:pPr marL="628650" lvl="1" indent="-171450">
              <a:buFontTx/>
              <a:buChar char="-"/>
            </a:pPr>
            <a:r>
              <a:rPr lang="en-US" dirty="0"/>
              <a:t>Markov Chain: memoryless, only based on current state</a:t>
            </a:r>
          </a:p>
          <a:p>
            <a:pPr marL="628650" lvl="1" indent="-171450">
              <a:buFontTx/>
              <a:buChar char="-"/>
            </a:pPr>
            <a:r>
              <a:rPr lang="en-US" dirty="0"/>
              <a:t>https://www.cs.purdue.edu/homes/ribeirob/courses/Fall2018/lectures/MCMC.html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24822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dirty="0"/>
              <a:t>-</a:t>
            </a:r>
            <a:r>
              <a:rPr lang="zh-CN" altLang="en-US" dirty="0"/>
              <a:t> </a:t>
            </a:r>
            <a:r>
              <a:rPr lang="en-US" altLang="zh-CN" dirty="0"/>
              <a:t>Conjugate</a:t>
            </a:r>
            <a:r>
              <a:rPr lang="zh-CN" altLang="en-US" dirty="0"/>
              <a:t> </a:t>
            </a:r>
            <a:r>
              <a:rPr lang="en-US" altLang="zh-CN" dirty="0"/>
              <a:t>GD:</a:t>
            </a:r>
            <a:r>
              <a:rPr lang="zh-CN" altLang="en-US" dirty="0"/>
              <a:t> </a:t>
            </a:r>
            <a:r>
              <a:rPr lang="en-US" altLang="zh-CN" dirty="0"/>
              <a:t>﻿employs a series of line searches in weight or parameter space.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5969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94146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285750" indent="-285750">
                  <a:buFontTx/>
                  <a:buChar char="-"/>
                </a:pPr>
                <a:r>
                  <a:rPr lang="en-US" altLang="zh-CN" dirty="0"/>
                  <a:t>Newton’s</a:t>
                </a:r>
                <a:r>
                  <a:rPr lang="zh-CN" altLang="en-US" dirty="0"/>
                  <a:t> </a:t>
                </a:r>
                <a:r>
                  <a:rPr lang="en-US" altLang="zh-CN" dirty="0"/>
                  <a:t>Method:</a:t>
                </a:r>
                <a:r>
                  <a:rPr lang="zh-CN" altLang="en-US" dirty="0"/>
                  <a:t> </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𝚶</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e>
                      <m:sup>
                        <m:r>
                          <a:rPr lang="en-US" altLang="zh-CN" b="1" i="1" smtClean="0">
                            <a:latin typeface="Cambria Math" panose="02040503050406030204" pitchFamily="18" charset="0"/>
                            <a:ea typeface="Cambria Math" panose="02040503050406030204" pitchFamily="18" charset="0"/>
                          </a:rPr>
                          <m:t>𝟑</m:t>
                        </m:r>
                      </m:sup>
                    </m:sSup>
                    <m:r>
                      <a:rPr lang="en-US" altLang="zh-CN" b="1" i="1" smtClean="0">
                        <a:latin typeface="Cambria Math" panose="02040503050406030204" pitchFamily="18" charset="0"/>
                        <a:ea typeface="Cambria Math" panose="02040503050406030204" pitchFamily="18" charset="0"/>
                      </a:rPr>
                      <m:t>)</m:t>
                    </m:r>
                  </m:oMath>
                </a14:m>
                <a:endParaRPr lang="en-US" altLang="zh-C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dirty="0"/>
                  <a:t>Newton’s</a:t>
                </a:r>
                <a:r>
                  <a:rPr lang="zh-CN" altLang="en-US" dirty="0"/>
                  <a:t> </a:t>
                </a:r>
                <a:r>
                  <a:rPr lang="en-US" altLang="zh-CN" dirty="0"/>
                  <a:t>Method:</a:t>
                </a:r>
                <a:r>
                  <a:rPr lang="zh-CN" altLang="en-US" dirty="0"/>
                  <a:t> </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𝚶</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m:t>
                    </m:r>
                  </m:oMath>
                </a14:m>
                <a:endParaRPr lang="en-US" altLang="zh-CN" dirty="0"/>
              </a:p>
              <a:p>
                <a:pPr marL="285750" indent="-285750">
                  <a:buFontTx/>
                  <a:buChar char="-"/>
                </a:pPr>
                <a:endParaRPr lang="en-US" altLang="zh-CN" dirty="0"/>
              </a:p>
            </p:txBody>
          </p:sp>
        </mc:Choice>
        <mc:Fallback>
          <p:sp>
            <p:nvSpPr>
              <p:cNvPr id="3" name="Notes Placeholder 2"/>
              <p:cNvSpPr>
                <a:spLocks noGrp="1"/>
              </p:cNvSpPr>
              <p:nvPr>
                <p:ph type="body" idx="1"/>
              </p:nvPr>
            </p:nvSpPr>
            <p:spPr/>
            <p:txBody>
              <a:bodyPr/>
              <a:lstStyle/>
              <a:p>
                <a:pPr marL="285750" indent="-285750">
                  <a:buFontTx/>
                  <a:buChar char="-"/>
                </a:pPr>
                <a:r>
                  <a:rPr lang="en-US" altLang="zh-CN" dirty="0"/>
                  <a:t>Newton’s</a:t>
                </a:r>
                <a:r>
                  <a:rPr lang="zh-CN" altLang="en-US" dirty="0"/>
                  <a:t> </a:t>
                </a:r>
                <a:r>
                  <a:rPr lang="en-US" altLang="zh-CN" dirty="0"/>
                  <a:t>Method:</a:t>
                </a:r>
                <a:r>
                  <a:rPr lang="zh-CN" altLang="en-US" dirty="0"/>
                  <a:t> </a:t>
                </a:r>
                <a:r>
                  <a:rPr lang="en-US" altLang="zh-CN" b="1" i="0">
                    <a:latin typeface="Cambria Math" panose="02040503050406030204" pitchFamily="18" charset="0"/>
                    <a:ea typeface="Cambria Math" panose="02040503050406030204" pitchFamily="18" charset="0"/>
                  </a:rPr>
                  <a:t>〖𝚶(𝒏〗^𝟑)</a:t>
                </a:r>
                <a:endParaRPr lang="en-US" altLang="zh-C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dirty="0"/>
                  <a:t>Newton’s</a:t>
                </a:r>
                <a:r>
                  <a:rPr lang="zh-CN" altLang="en-US" dirty="0"/>
                  <a:t> </a:t>
                </a:r>
                <a:r>
                  <a:rPr lang="en-US" altLang="zh-CN" dirty="0"/>
                  <a:t>Method:</a:t>
                </a:r>
                <a:r>
                  <a:rPr lang="zh-CN" altLang="en-US" dirty="0"/>
                  <a:t> </a:t>
                </a:r>
                <a:r>
                  <a:rPr lang="en-US" altLang="zh-CN" b="1" i="0">
                    <a:latin typeface="Cambria Math" panose="02040503050406030204" pitchFamily="18" charset="0"/>
                    <a:ea typeface="Cambria Math" panose="02040503050406030204" pitchFamily="18" charset="0"/>
                  </a:rPr>
                  <a:t>〖𝚶(𝒏〗^𝟐)</a:t>
                </a:r>
                <a:endParaRPr lang="en-US" altLang="zh-CN" dirty="0"/>
              </a:p>
              <a:p>
                <a:pPr marL="285750" indent="-285750">
                  <a:buFontTx/>
                  <a:buChar char="-"/>
                </a:pPr>
                <a:endParaRPr lang="en-US" altLang="zh-CN" dirty="0"/>
              </a:p>
            </p:txBody>
          </p:sp>
        </mc:Fallback>
      </mc:AlternateContent>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7447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5750" indent="-285750">
              <a:buFontTx/>
              <a:buChar char="-"/>
            </a:pPr>
            <a:r>
              <a:rPr lang="en-CN" altLang="zh-CN" dirty="0"/>
              <a:t>stationary</a:t>
            </a:r>
            <a:r>
              <a:rPr lang="zh-CN" altLang="en-US" dirty="0"/>
              <a:t> </a:t>
            </a:r>
            <a:r>
              <a:rPr lang="en-US" altLang="zh-CN" sz="1800" kern="1200" dirty="0">
                <a:solidFill>
                  <a:schemeClr val="tx1"/>
                </a:solidFill>
                <a:latin typeface="+mn-lt"/>
                <a:ea typeface="+mn-ea"/>
                <a:cs typeface="+mn-cs"/>
              </a:rPr>
              <a:t>process</a:t>
            </a:r>
            <a:r>
              <a:rPr lang="en-US" altLang="zh-CN" dirty="0"/>
              <a:t>:</a:t>
            </a:r>
            <a:r>
              <a:rPr lang="zh-CN" altLang="en-US" dirty="0"/>
              <a:t> </a:t>
            </a:r>
            <a:r>
              <a:rPr lang="en-US" sz="1800" kern="1200" dirty="0">
                <a:solidFill>
                  <a:schemeClr val="tx1"/>
                </a:solidFill>
                <a:latin typeface="+mn-lt"/>
                <a:ea typeface="+mn-ea"/>
                <a:cs typeface="+mn-cs"/>
              </a:rPr>
              <a:t>whose unconditional </a:t>
            </a:r>
            <a:r>
              <a:rPr lang="en-US" sz="1800" kern="1200" dirty="0">
                <a:solidFill>
                  <a:schemeClr val="tx1"/>
                </a:solidFill>
                <a:latin typeface="+mn-lt"/>
                <a:ea typeface="+mn-ea"/>
                <a:cs typeface="+mn-cs"/>
                <a:hlinkClick r:id="rId3" tooltip="Joint probability distribution">
                  <a:extLst>
                    <a:ext uri="{A12FA001-AC4F-418D-AE19-62706E023703}">
                      <ahyp:hlinkClr xmlns:ahyp="http://schemas.microsoft.com/office/drawing/2018/hyperlinkcolor" val="tx"/>
                    </a:ext>
                  </a:extLst>
                </a:hlinkClick>
              </a:rPr>
              <a:t>joint probability distribution</a:t>
            </a:r>
            <a:r>
              <a:rPr lang="en-US" sz="1800" kern="1200" dirty="0">
                <a:solidFill>
                  <a:schemeClr val="tx1"/>
                </a:solidFill>
                <a:latin typeface="+mn-lt"/>
                <a:ea typeface="+mn-ea"/>
                <a:cs typeface="+mn-cs"/>
              </a:rPr>
              <a:t> does not change when shifted in time.</a:t>
            </a:r>
            <a:r>
              <a:rPr lang="en-US" sz="1800" kern="1200" dirty="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[1]</a:t>
            </a:r>
            <a:r>
              <a:rPr lang="en-US" sz="1800" kern="1200" dirty="0">
                <a:solidFill>
                  <a:schemeClr val="tx1"/>
                </a:solidFill>
                <a:latin typeface="+mn-lt"/>
                <a:ea typeface="+mn-ea"/>
                <a:cs typeface="+mn-cs"/>
              </a:rPr>
              <a:t> Consequently, parameters such as </a:t>
            </a:r>
            <a:r>
              <a:rPr lang="en-US" sz="1800" kern="1200" dirty="0">
                <a:solidFill>
                  <a:schemeClr val="tx1"/>
                </a:solidFill>
                <a:latin typeface="+mn-lt"/>
                <a:ea typeface="+mn-ea"/>
                <a:cs typeface="+mn-cs"/>
                <a:hlinkClick r:id="rId5" tooltip="Mean">
                  <a:extLst>
                    <a:ext uri="{A12FA001-AC4F-418D-AE19-62706E023703}">
                      <ahyp:hlinkClr xmlns:ahyp="http://schemas.microsoft.com/office/drawing/2018/hyperlinkcolor" val="tx"/>
                    </a:ext>
                  </a:extLst>
                </a:hlinkClick>
              </a:rPr>
              <a:t>mean</a:t>
            </a:r>
            <a:r>
              <a:rPr lang="en-US" sz="1800" kern="1200" dirty="0">
                <a:solidFill>
                  <a:schemeClr val="tx1"/>
                </a:solidFill>
                <a:latin typeface="+mn-lt"/>
                <a:ea typeface="+mn-ea"/>
                <a:cs typeface="+mn-cs"/>
              </a:rPr>
              <a:t> and </a:t>
            </a:r>
            <a:r>
              <a:rPr lang="en-US" sz="1800" kern="1200" dirty="0">
                <a:solidFill>
                  <a:schemeClr val="tx1"/>
                </a:solidFill>
                <a:latin typeface="+mn-lt"/>
                <a:ea typeface="+mn-ea"/>
                <a:cs typeface="+mn-cs"/>
                <a:hlinkClick r:id="rId6" tooltip="Variance">
                  <a:extLst>
                    <a:ext uri="{A12FA001-AC4F-418D-AE19-62706E023703}">
                      <ahyp:hlinkClr xmlns:ahyp="http://schemas.microsoft.com/office/drawing/2018/hyperlinkcolor" val="tx"/>
                    </a:ext>
                  </a:extLst>
                </a:hlinkClick>
              </a:rPr>
              <a:t>variance</a:t>
            </a:r>
            <a:r>
              <a:rPr lang="en-US" sz="1800" kern="1200" dirty="0">
                <a:solidFill>
                  <a:schemeClr val="tx1"/>
                </a:solidFill>
                <a:latin typeface="+mn-lt"/>
                <a:ea typeface="+mn-ea"/>
                <a:cs typeface="+mn-cs"/>
              </a:rPr>
              <a:t> also do not change over time. </a:t>
            </a:r>
            <a:endParaRPr lang="en-US" altLang="zh-CN" sz="18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05249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984940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285750" indent="-285750">
                  <a:buFontTx/>
                  <a:buChar char="-"/>
                </a:pPr>
                <a:r>
                  <a:rPr lang="en-US" altLang="zh-CN" dirty="0"/>
                  <a:t>Newton’s</a:t>
                </a:r>
                <a:r>
                  <a:rPr lang="zh-CN" altLang="en-US" dirty="0"/>
                  <a:t> </a:t>
                </a:r>
                <a:r>
                  <a:rPr lang="en-US" altLang="zh-CN" dirty="0"/>
                  <a:t>Method:</a:t>
                </a:r>
                <a:r>
                  <a:rPr lang="zh-CN" altLang="en-US" dirty="0"/>
                  <a:t> </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𝚶</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e>
                      <m:sup>
                        <m:r>
                          <a:rPr lang="en-US" altLang="zh-CN" b="1" i="1" smtClean="0">
                            <a:latin typeface="Cambria Math" panose="02040503050406030204" pitchFamily="18" charset="0"/>
                            <a:ea typeface="Cambria Math" panose="02040503050406030204" pitchFamily="18" charset="0"/>
                          </a:rPr>
                          <m:t>𝟑</m:t>
                        </m:r>
                      </m:sup>
                    </m:sSup>
                    <m:r>
                      <a:rPr lang="en-US" altLang="zh-CN" b="1" i="1" smtClean="0">
                        <a:latin typeface="Cambria Math" panose="02040503050406030204" pitchFamily="18" charset="0"/>
                        <a:ea typeface="Cambria Math" panose="02040503050406030204" pitchFamily="18" charset="0"/>
                      </a:rPr>
                      <m:t>)</m:t>
                    </m:r>
                  </m:oMath>
                </a14:m>
                <a:r>
                  <a:rPr lang="zh-CN" altLang="en-US" dirty="0"/>
                  <a:t> </a:t>
                </a:r>
                <a:r>
                  <a:rPr lang="en-US" altLang="zh-CN" dirty="0"/>
                  <a:t>(Inverse</a:t>
                </a:r>
                <a:r>
                  <a:rPr lang="zh-CN" altLang="en-US" dirty="0"/>
                  <a:t> </a:t>
                </a:r>
                <a:r>
                  <a:rPr lang="en-US" altLang="zh-CN" dirty="0"/>
                  <a:t>Matrix)</a:t>
                </a:r>
              </a:p>
              <a:p>
                <a:pPr marL="285750" indent="-285750">
                  <a:buFontTx/>
                  <a:buChar char="-"/>
                </a:pPr>
                <a:endParaRPr lang="en-US" altLang="zh-C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dirty="0"/>
                  <a:t>Newton’s</a:t>
                </a:r>
                <a:r>
                  <a:rPr lang="zh-CN" altLang="en-US" dirty="0"/>
                  <a:t> </a:t>
                </a:r>
                <a:r>
                  <a:rPr lang="en-US" altLang="zh-CN" dirty="0"/>
                  <a:t>Method:</a:t>
                </a:r>
                <a:r>
                  <a:rPr lang="zh-CN" altLang="en-US" dirty="0"/>
                  <a:t> </a:t>
                </a:r>
                <a14:m>
                  <m:oMath xmlns:m="http://schemas.openxmlformats.org/officeDocument/2006/math">
                    <m:sSup>
                      <m:sSupPr>
                        <m:ctrlPr>
                          <a:rPr lang="en-US" altLang="zh-CN" b="1" i="1">
                            <a:latin typeface="Cambria Math" panose="02040503050406030204" pitchFamily="18" charset="0"/>
                            <a:ea typeface="Cambria Math" panose="02040503050406030204" pitchFamily="18" charset="0"/>
                          </a:rPr>
                        </m:ctrlPr>
                      </m:sSupPr>
                      <m:e>
                        <m:r>
                          <a:rPr lang="en-US" altLang="zh-CN" b="1" i="1">
                            <a:latin typeface="Cambria Math" panose="02040503050406030204" pitchFamily="18" charset="0"/>
                            <a:ea typeface="Cambria Math" panose="02040503050406030204" pitchFamily="18" charset="0"/>
                          </a:rPr>
                          <m:t>𝚶</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𝒏</m:t>
                        </m:r>
                      </m:e>
                      <m:sup>
                        <m:r>
                          <a:rPr lang="en-US" altLang="zh-CN" b="1" i="1" smtClean="0">
                            <a:latin typeface="Cambria Math" panose="02040503050406030204" pitchFamily="18" charset="0"/>
                            <a:ea typeface="Cambria Math" panose="02040503050406030204" pitchFamily="18" charset="0"/>
                          </a:rPr>
                          <m:t>𝟐</m:t>
                        </m:r>
                      </m:sup>
                    </m:sSup>
                    <m:r>
                      <a:rPr lang="en-US" altLang="zh-CN" b="1" i="1" smtClean="0">
                        <a:latin typeface="Cambria Math" panose="02040503050406030204" pitchFamily="18" charset="0"/>
                        <a:ea typeface="Cambria Math" panose="02040503050406030204" pitchFamily="18" charset="0"/>
                      </a:rPr>
                      <m:t>)</m:t>
                    </m:r>
                  </m:oMath>
                </a14:m>
                <a:endParaRPr lang="en-US" altLang="zh-CN" dirty="0"/>
              </a:p>
              <a:p>
                <a:pPr marL="285750" indent="-285750">
                  <a:buFontTx/>
                  <a:buChar char="-"/>
                </a:pPr>
                <a:endParaRPr lang="en-US" altLang="zh-CN" dirty="0"/>
              </a:p>
            </p:txBody>
          </p:sp>
        </mc:Choice>
        <mc:Fallback>
          <p:sp>
            <p:nvSpPr>
              <p:cNvPr id="3" name="Notes Placeholder 2"/>
              <p:cNvSpPr>
                <a:spLocks noGrp="1"/>
              </p:cNvSpPr>
              <p:nvPr>
                <p:ph type="body" idx="1"/>
              </p:nvPr>
            </p:nvSpPr>
            <p:spPr/>
            <p:txBody>
              <a:bodyPr/>
              <a:lstStyle/>
              <a:p>
                <a:pPr marL="285750" indent="-285750">
                  <a:buFontTx/>
                  <a:buChar char="-"/>
                </a:pPr>
                <a:r>
                  <a:rPr lang="en-US" altLang="zh-CN" dirty="0"/>
                  <a:t>Newton’s</a:t>
                </a:r>
                <a:r>
                  <a:rPr lang="zh-CN" altLang="en-US" dirty="0"/>
                  <a:t> </a:t>
                </a:r>
                <a:r>
                  <a:rPr lang="en-US" altLang="zh-CN" dirty="0"/>
                  <a:t>Method:</a:t>
                </a:r>
                <a:r>
                  <a:rPr lang="zh-CN" altLang="en-US" dirty="0"/>
                  <a:t> </a:t>
                </a:r>
                <a:r>
                  <a:rPr lang="en-US" altLang="zh-CN" b="1" i="0">
                    <a:latin typeface="Cambria Math" panose="02040503050406030204" pitchFamily="18" charset="0"/>
                    <a:ea typeface="Cambria Math" panose="02040503050406030204" pitchFamily="18" charset="0"/>
                  </a:rPr>
                  <a:t>〖𝚶(𝒏〗^𝟑)</a:t>
                </a:r>
                <a:r>
                  <a:rPr lang="zh-CN" altLang="en-US" dirty="0"/>
                  <a:t> </a:t>
                </a:r>
                <a:r>
                  <a:rPr lang="en-US" altLang="zh-CN" dirty="0"/>
                  <a:t>(Inverse</a:t>
                </a:r>
                <a:r>
                  <a:rPr lang="zh-CN" altLang="en-US" dirty="0"/>
                  <a:t> </a:t>
                </a:r>
                <a:r>
                  <a:rPr lang="en-US" altLang="zh-CN" dirty="0"/>
                  <a:t>Matrix)</a:t>
                </a:r>
              </a:p>
              <a:p>
                <a:pPr marL="285750" indent="-285750">
                  <a:buFontTx/>
                  <a:buChar char="-"/>
                </a:pPr>
                <a:endParaRPr lang="en-US" altLang="zh-CN"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dirty="0"/>
                  <a:t>Newton’s</a:t>
                </a:r>
                <a:r>
                  <a:rPr lang="zh-CN" altLang="en-US" dirty="0"/>
                  <a:t> </a:t>
                </a:r>
                <a:r>
                  <a:rPr lang="en-US" altLang="zh-CN" dirty="0"/>
                  <a:t>Method:</a:t>
                </a:r>
                <a:r>
                  <a:rPr lang="zh-CN" altLang="en-US" dirty="0"/>
                  <a:t> </a:t>
                </a:r>
                <a:r>
                  <a:rPr lang="en-US" altLang="zh-CN" b="1" i="0">
                    <a:latin typeface="Cambria Math" panose="02040503050406030204" pitchFamily="18" charset="0"/>
                    <a:ea typeface="Cambria Math" panose="02040503050406030204" pitchFamily="18" charset="0"/>
                  </a:rPr>
                  <a:t>〖𝚶(𝒏〗^𝟐)</a:t>
                </a:r>
                <a:endParaRPr lang="en-US" altLang="zh-CN" dirty="0"/>
              </a:p>
              <a:p>
                <a:pPr marL="285750" indent="-285750">
                  <a:buFontTx/>
                  <a:buChar char="-"/>
                </a:pPr>
                <a:endParaRPr lang="en-US" altLang="zh-CN" dirty="0"/>
              </a:p>
            </p:txBody>
          </p:sp>
        </mc:Fallback>
      </mc:AlternateContent>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08769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Left:</a:t>
            </a:r>
            <a:r>
              <a:rPr lang="zh-CN" altLang="en-US" dirty="0"/>
              <a:t> </a:t>
            </a:r>
            <a:r>
              <a:rPr lang="en-US" altLang="zh-CN" dirty="0"/>
              <a:t>﻿The </a:t>
            </a:r>
            <a:r>
              <a:rPr lang="en-US" altLang="zh-CN" dirty="0" err="1"/>
              <a:t>quickprop</a:t>
            </a:r>
            <a:r>
              <a:rPr lang="en-US" altLang="zh-CN" dirty="0"/>
              <a:t> weight update takes the error derivatives at two points separated by</a:t>
            </a:r>
            <a:r>
              <a:rPr lang="zh-CN" altLang="en-US" dirty="0"/>
              <a:t> </a:t>
            </a:r>
            <a:r>
              <a:rPr lang="en-US" altLang="zh-CN" dirty="0"/>
              <a:t>a known amount, and by</a:t>
            </a:r>
            <a:r>
              <a:rPr lang="zh-CN" altLang="en-US" dirty="0"/>
              <a:t> </a:t>
            </a:r>
            <a:r>
              <a:rPr lang="en-US" altLang="zh-CN" dirty="0"/>
              <a:t>Eq. 51 makes its next weight value. If the error can be fully</a:t>
            </a:r>
            <a:r>
              <a:rPr lang="zh-CN" altLang="en-US" dirty="0"/>
              <a:t> </a:t>
            </a:r>
            <a:r>
              <a:rPr lang="en-US" altLang="zh-CN" dirty="0"/>
              <a:t>expressed as a second-order function, then the weight update</a:t>
            </a:r>
            <a:endParaRPr lang="en-US" dirty="0"/>
          </a:p>
          <a:p>
            <a:endParaRPr lang="en-CN" dirty="0"/>
          </a:p>
          <a:p>
            <a:r>
              <a:rPr lang="en-US" altLang="zh-CN" dirty="0"/>
              <a:t>Right:</a:t>
            </a:r>
            <a:r>
              <a:rPr lang="zh-CN" altLang="en-US" dirty="0"/>
              <a:t> </a:t>
            </a:r>
            <a:r>
              <a:rPr lang="en-US" altLang="zh-CN" dirty="0"/>
              <a:t>﻿Conjugate gradient descent in weight space employs a sequence of line searches. If ∆w(1) is the first descent direction, the second direction obeys ∆</a:t>
            </a:r>
            <a:r>
              <a:rPr lang="en-US" altLang="zh-CN" dirty="0" err="1"/>
              <a:t>wt</a:t>
            </a:r>
            <a:r>
              <a:rPr lang="en-US" altLang="zh-CN" dirty="0"/>
              <a:t>(1)</a:t>
            </a:r>
            <a:r>
              <a:rPr lang="en-US" altLang="zh-CN" dirty="0" err="1"/>
              <a:t>H∆w</a:t>
            </a:r>
            <a:r>
              <a:rPr lang="en-US" altLang="zh-CN" dirty="0"/>
              <a:t>(2) = 0. Note especially</a:t>
            </a:r>
            <a:r>
              <a:rPr lang="zh-CN" altLang="en-US" dirty="0"/>
              <a:t> </a:t>
            </a:r>
            <a:r>
              <a:rPr lang="en-US" altLang="zh-CN" dirty="0"/>
              <a:t>that along this second descent, the gradient changes only</a:t>
            </a:r>
            <a:r>
              <a:rPr lang="zh-CN" altLang="en-US" dirty="0"/>
              <a:t> </a:t>
            </a:r>
            <a:r>
              <a:rPr lang="en-US" altLang="zh-CN" dirty="0"/>
              <a:t>in magnitude, not direction; as such the second descent does not “spoil” the contribution due to the previous line search. In the case where the Hessian is diagonal (right), the directions of the line searches are orthogonal.</a:t>
            </a:r>
            <a:endParaRPr lang="en-CN" dirty="0"/>
          </a:p>
          <a:p>
            <a:endParaRPr lang="en-C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1978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6511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8028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9631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685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45382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2/17/20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60311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0861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1828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6477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485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9943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78198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7086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073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2/17/20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B32A6B13-95D6-004E-B82E-9AB7523E451C}"/>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F9DB59B6-A446-314F-8927-61C8E8DA169B}"/>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47006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609" y="2013258"/>
            <a:ext cx="10515600" cy="2387600"/>
          </a:xfrm>
        </p:spPr>
        <p:txBody>
          <a:bodyPr anchor="ctr" anchorCtr="0">
            <a:normAutofit/>
          </a:bodyPr>
          <a:lstStyle/>
          <a:p>
            <a:r>
              <a:rPr lang="en-US" sz="4800" dirty="0">
                <a:solidFill>
                  <a:schemeClr val="bg1"/>
                </a:solidFill>
              </a:rPr>
              <a:t>Optimization in Pattern Recognition</a:t>
            </a:r>
          </a:p>
        </p:txBody>
      </p:sp>
      <p:sp>
        <p:nvSpPr>
          <p:cNvPr id="3" name="Subtitle 2"/>
          <p:cNvSpPr>
            <a:spLocks noGrp="1"/>
          </p:cNvSpPr>
          <p:nvPr>
            <p:ph type="subTitle" idx="4294967295"/>
          </p:nvPr>
        </p:nvSpPr>
        <p:spPr>
          <a:xfrm>
            <a:off x="0" y="4097338"/>
            <a:ext cx="9582150" cy="822325"/>
          </a:xfrm>
        </p:spPr>
        <p:txBody>
          <a:bodyPr>
            <a:normAutofit/>
          </a:bodyPr>
          <a:lstStyle/>
          <a:p>
            <a:pPr marL="0" indent="0">
              <a:buNone/>
            </a:pPr>
            <a:r>
              <a:rPr lang="en-US" sz="2400" dirty="0">
                <a:solidFill>
                  <a:schemeClr val="bg1"/>
                </a:solidFill>
                <a:latin typeface="+mj-lt"/>
              </a:rPr>
              <a:t>Version: 0.0.1</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normAutofit/>
          </a:bodyPr>
          <a:lstStyle/>
          <a:p>
            <a:r>
              <a:rPr lang="en-US" altLang="zh-CN" b="1" dirty="0"/>
              <a:t>Derivative-free</a:t>
            </a:r>
            <a:r>
              <a:rPr lang="zh-CN" altLang="en-US" b="1" dirty="0"/>
              <a:t> </a:t>
            </a:r>
            <a:r>
              <a:rPr lang="en-US" altLang="zh-CN" b="1" dirty="0"/>
              <a:t>methods:</a:t>
            </a:r>
            <a:endParaRPr lang="en-US" b="1" dirty="0"/>
          </a:p>
        </p:txBody>
      </p:sp>
      <p:sp>
        <p:nvSpPr>
          <p:cNvPr id="2" name="TextBox 1">
            <a:extLst>
              <a:ext uri="{FF2B5EF4-FFF2-40B4-BE49-F238E27FC236}">
                <a16:creationId xmlns:a16="http://schemas.microsoft.com/office/drawing/2014/main" id="{9B3E72DB-2AF9-476D-8E24-F78166BE6861}"/>
              </a:ext>
            </a:extLst>
          </p:cNvPr>
          <p:cNvSpPr txBox="1"/>
          <p:nvPr/>
        </p:nvSpPr>
        <p:spPr>
          <a:xfrm>
            <a:off x="521208" y="2716567"/>
            <a:ext cx="11277215" cy="4524315"/>
          </a:xfrm>
          <a:prstGeom prst="rect">
            <a:avLst/>
          </a:prstGeom>
          <a:noFill/>
        </p:spPr>
        <p:txBody>
          <a:bodyPr wrap="square" rtlCol="0">
            <a:spAutoFit/>
          </a:bodyPr>
          <a:lstStyle/>
          <a:p>
            <a:pPr marL="285750" indent="-285750">
              <a:buFontTx/>
              <a:buChar char="-"/>
            </a:pPr>
            <a:r>
              <a:rPr lang="en-US" altLang="zh-CN" dirty="0"/>
              <a:t>If</a:t>
            </a:r>
            <a:r>
              <a:rPr lang="zh-CN" altLang="en-US" dirty="0"/>
              <a:t> </a:t>
            </a:r>
            <a:r>
              <a:rPr lang="en-US" altLang="zh-CN" dirty="0"/>
              <a:t>﻿the derivative of the objective function may not exist or is not easy to calculate,</a:t>
            </a:r>
            <a:r>
              <a:rPr lang="zh-CN" altLang="en-US" dirty="0"/>
              <a:t> </a:t>
            </a:r>
            <a:r>
              <a:rPr lang="en-US" altLang="zh-CN" dirty="0"/>
              <a:t>nevertheless,</a:t>
            </a:r>
            <a:r>
              <a:rPr lang="zh-CN" altLang="en-US" dirty="0"/>
              <a:t> </a:t>
            </a:r>
            <a:r>
              <a:rPr lang="en-US" altLang="zh-CN" dirty="0"/>
              <a:t>we</a:t>
            </a:r>
            <a:r>
              <a:rPr lang="zh-CN" altLang="en-US" dirty="0"/>
              <a:t> </a:t>
            </a:r>
            <a:r>
              <a:rPr lang="en-US" altLang="zh-CN" dirty="0"/>
              <a:t>still</a:t>
            </a:r>
            <a:r>
              <a:rPr lang="zh-CN" altLang="en-US" dirty="0"/>
              <a:t> </a:t>
            </a:r>
            <a:r>
              <a:rPr lang="en-US" altLang="zh-CN" dirty="0"/>
              <a:t>want</a:t>
            </a:r>
            <a:r>
              <a:rPr lang="zh-CN" altLang="en-US" dirty="0"/>
              <a:t> </a:t>
            </a:r>
            <a:r>
              <a:rPr lang="en-US" altLang="zh-CN" dirty="0"/>
              <a:t>the</a:t>
            </a:r>
            <a:r>
              <a:rPr lang="zh-CN" altLang="en-US" dirty="0"/>
              <a:t> </a:t>
            </a:r>
            <a:r>
              <a:rPr lang="en-US" altLang="zh-CN" dirty="0"/>
              <a:t>optimal</a:t>
            </a:r>
            <a:r>
              <a:rPr lang="zh-CN" altLang="en-US" dirty="0"/>
              <a:t> </a:t>
            </a:r>
            <a:r>
              <a:rPr lang="en-US" altLang="zh-CN" dirty="0"/>
              <a:t>point.</a:t>
            </a:r>
          </a:p>
          <a:p>
            <a:pPr marL="285750" indent="-285750">
              <a:buFontTx/>
              <a:buChar char="-"/>
            </a:pPr>
            <a:endParaRPr lang="en-US" dirty="0"/>
          </a:p>
          <a:p>
            <a:pPr marL="285750" indent="-285750">
              <a:buFontTx/>
              <a:buChar char="-"/>
            </a:pPr>
            <a:r>
              <a:rPr lang="en-US" altLang="zh-CN" dirty="0"/>
              <a:t>Heuristic algorithms</a:t>
            </a:r>
          </a:p>
          <a:p>
            <a:pPr marL="742950" lvl="1" indent="-285750">
              <a:buFontTx/>
              <a:buChar char="-"/>
            </a:pPr>
            <a:r>
              <a:rPr lang="en-US" altLang="zh-CN" dirty="0"/>
              <a:t>Inspired</a:t>
            </a:r>
            <a:r>
              <a:rPr lang="zh-CN" altLang="en-US" dirty="0"/>
              <a:t> </a:t>
            </a:r>
            <a:r>
              <a:rPr lang="en-US" altLang="zh-CN" dirty="0"/>
              <a:t>by</a:t>
            </a:r>
            <a:r>
              <a:rPr lang="zh-CN" altLang="en-US" dirty="0"/>
              <a:t> </a:t>
            </a:r>
            <a:r>
              <a:rPr lang="en-US" altLang="zh-CN" dirty="0"/>
              <a:t>empirical</a:t>
            </a:r>
            <a:r>
              <a:rPr lang="zh-CN" altLang="en-US" dirty="0"/>
              <a:t> </a:t>
            </a:r>
            <a:r>
              <a:rPr lang="en-US" altLang="zh-CN" dirty="0"/>
              <a:t>rules</a:t>
            </a:r>
            <a:r>
              <a:rPr lang="zh-CN" altLang="en-US" dirty="0"/>
              <a:t> </a:t>
            </a:r>
            <a:r>
              <a:rPr lang="en-US" altLang="zh-CN" dirty="0"/>
              <a:t>and</a:t>
            </a:r>
            <a:r>
              <a:rPr lang="zh-CN" altLang="en-US" dirty="0"/>
              <a:t> </a:t>
            </a:r>
            <a:r>
              <a:rPr lang="en-US" altLang="zh-CN" dirty="0"/>
              <a:t>choose</a:t>
            </a:r>
            <a:r>
              <a:rPr lang="zh-CN" altLang="en-US" dirty="0"/>
              <a:t> </a:t>
            </a:r>
            <a:r>
              <a:rPr lang="en-US" altLang="zh-CN" dirty="0"/>
              <a:t>methods</a:t>
            </a:r>
            <a:r>
              <a:rPr lang="zh-CN" altLang="en-US" dirty="0"/>
              <a:t> </a:t>
            </a:r>
            <a:r>
              <a:rPr lang="en-US" altLang="zh-CN" dirty="0"/>
              <a:t>that</a:t>
            </a:r>
            <a:r>
              <a:rPr lang="zh-CN" altLang="en-US" dirty="0"/>
              <a:t> </a:t>
            </a:r>
            <a:r>
              <a:rPr lang="en-US" altLang="zh-CN" dirty="0"/>
              <a:t>already</a:t>
            </a:r>
            <a:r>
              <a:rPr lang="zh-CN" altLang="en-US" dirty="0"/>
              <a:t> </a:t>
            </a:r>
            <a:r>
              <a:rPr lang="en-US" altLang="zh-CN" dirty="0"/>
              <a:t>works</a:t>
            </a:r>
            <a:r>
              <a:rPr lang="zh-CN" altLang="en-US" dirty="0"/>
              <a:t> </a:t>
            </a:r>
            <a:r>
              <a:rPr lang="en-US" altLang="zh-CN" dirty="0"/>
              <a:t>well</a:t>
            </a:r>
            <a:r>
              <a:rPr lang="zh-CN" altLang="en-US" dirty="0"/>
              <a:t> </a:t>
            </a:r>
            <a:r>
              <a:rPr lang="en-US" altLang="zh-CN" dirty="0"/>
              <a:t>rather</a:t>
            </a:r>
            <a:r>
              <a:rPr lang="zh-CN" altLang="en-US" dirty="0"/>
              <a:t> </a:t>
            </a:r>
            <a:r>
              <a:rPr lang="en-US" altLang="zh-CN" dirty="0"/>
              <a:t>than</a:t>
            </a:r>
            <a:r>
              <a:rPr lang="zh-CN" altLang="en-US" dirty="0"/>
              <a:t> </a:t>
            </a:r>
            <a:r>
              <a:rPr lang="en-US" altLang="zh-CN" dirty="0"/>
              <a:t>derives</a:t>
            </a:r>
            <a:r>
              <a:rPr lang="zh-CN" altLang="en-US" dirty="0"/>
              <a:t> </a:t>
            </a:r>
            <a:r>
              <a:rPr lang="en-US" altLang="zh-CN" dirty="0"/>
              <a:t>solutions</a:t>
            </a:r>
            <a:r>
              <a:rPr lang="zh-CN" altLang="en-US" dirty="0"/>
              <a:t> </a:t>
            </a:r>
            <a:r>
              <a:rPr lang="en-US" altLang="zh-CN" dirty="0"/>
              <a:t>systematically.</a:t>
            </a:r>
          </a:p>
          <a:p>
            <a:pPr marL="742950" lvl="1" indent="-285750">
              <a:buFontTx/>
              <a:buChar char="-"/>
            </a:pPr>
            <a:r>
              <a:rPr lang="en-US" altLang="zh-CN" dirty="0"/>
              <a:t>Classical</a:t>
            </a:r>
            <a:r>
              <a:rPr lang="zh-CN" altLang="en-US" dirty="0"/>
              <a:t> </a:t>
            </a:r>
            <a:r>
              <a:rPr lang="en-US" altLang="zh-CN" dirty="0"/>
              <a:t>Simulated</a:t>
            </a:r>
            <a:r>
              <a:rPr lang="zh-CN" altLang="en-US" dirty="0"/>
              <a:t> </a:t>
            </a:r>
            <a:r>
              <a:rPr lang="en-US" altLang="zh-CN" dirty="0"/>
              <a:t>Annealing</a:t>
            </a:r>
            <a:r>
              <a:rPr lang="zh-CN" altLang="en-US" dirty="0"/>
              <a:t> </a:t>
            </a:r>
            <a:r>
              <a:rPr lang="en-US" altLang="zh-CN" dirty="0"/>
              <a:t>Arithmetic,</a:t>
            </a:r>
            <a:r>
              <a:rPr lang="zh-CN" altLang="en-US" dirty="0"/>
              <a:t> </a:t>
            </a:r>
            <a:r>
              <a:rPr lang="en-US" altLang="zh-CN" dirty="0"/>
              <a:t>Genetic</a:t>
            </a:r>
            <a:r>
              <a:rPr lang="zh-CN" altLang="en-US" dirty="0"/>
              <a:t> </a:t>
            </a:r>
            <a:r>
              <a:rPr lang="en-US" altLang="zh-CN" dirty="0"/>
              <a:t>Algorithms,</a:t>
            </a:r>
            <a:r>
              <a:rPr lang="zh-CN" altLang="en-US" dirty="0"/>
              <a:t> </a:t>
            </a:r>
            <a:r>
              <a:rPr lang="en-US" altLang="zh-CN" dirty="0"/>
              <a:t>Colony</a:t>
            </a:r>
            <a:r>
              <a:rPr lang="zh-CN" altLang="en-US" dirty="0"/>
              <a:t> </a:t>
            </a:r>
            <a:r>
              <a:rPr lang="en-US" altLang="zh-CN" dirty="0"/>
              <a:t>Algorithms...</a:t>
            </a:r>
          </a:p>
          <a:p>
            <a:pPr marL="742950" lvl="1" indent="-285750">
              <a:buFontTx/>
              <a:buChar char="-"/>
            </a:pPr>
            <a:endParaRPr lang="en-US" dirty="0"/>
          </a:p>
          <a:p>
            <a:pPr marL="285750" indent="-285750">
              <a:buFontTx/>
              <a:buChar char="-"/>
            </a:pPr>
            <a:r>
              <a:rPr lang="en-US" altLang="zh-CN" dirty="0"/>
              <a:t>Add-on</a:t>
            </a:r>
            <a:r>
              <a:rPr lang="zh-CN" altLang="en-US" dirty="0"/>
              <a:t> </a:t>
            </a:r>
            <a:r>
              <a:rPr lang="en-US" altLang="zh-CN" dirty="0"/>
              <a:t>constrains</a:t>
            </a:r>
            <a:r>
              <a:rPr lang="zh-CN" altLang="en-US" dirty="0"/>
              <a:t> </a:t>
            </a:r>
            <a:r>
              <a:rPr lang="en-US" altLang="zh-CN" dirty="0"/>
              <a:t>to</a:t>
            </a:r>
            <a:r>
              <a:rPr lang="zh-CN" altLang="en-US" dirty="0"/>
              <a:t> </a:t>
            </a:r>
            <a:r>
              <a:rPr lang="en-US" altLang="zh-CN" dirty="0"/>
              <a:t>search</a:t>
            </a:r>
            <a:r>
              <a:rPr lang="zh-CN" altLang="en-US" dirty="0"/>
              <a:t> </a:t>
            </a:r>
            <a:r>
              <a:rPr lang="en-US" altLang="zh-CN" dirty="0"/>
              <a:t>space</a:t>
            </a:r>
          </a:p>
          <a:p>
            <a:pPr marL="742950" lvl="1" indent="-285750">
              <a:buFontTx/>
              <a:buChar char="-"/>
            </a:pPr>
            <a:r>
              <a:rPr lang="en-US" altLang="zh-CN" dirty="0"/>
              <a:t>Attach</a:t>
            </a:r>
            <a:r>
              <a:rPr lang="zh-CN" altLang="en-US" dirty="0"/>
              <a:t> </a:t>
            </a:r>
            <a:r>
              <a:rPr lang="en-US" altLang="zh-CN" dirty="0"/>
              <a:t>some</a:t>
            </a:r>
            <a:r>
              <a:rPr lang="zh-CN" altLang="en-US" dirty="0"/>
              <a:t> </a:t>
            </a:r>
            <a:r>
              <a:rPr lang="en-US" altLang="zh-CN" dirty="0"/>
              <a:t>constrains</a:t>
            </a:r>
            <a:r>
              <a:rPr lang="zh-CN" altLang="en-US" dirty="0"/>
              <a:t> </a:t>
            </a:r>
            <a:r>
              <a:rPr lang="en-US" altLang="zh-CN" dirty="0"/>
              <a:t>to</a:t>
            </a:r>
            <a:r>
              <a:rPr lang="zh-CN" altLang="en-US" dirty="0"/>
              <a:t> </a:t>
            </a:r>
            <a:r>
              <a:rPr lang="en-US" altLang="zh-CN" dirty="0"/>
              <a:t>make</a:t>
            </a:r>
            <a:r>
              <a:rPr lang="zh-CN" altLang="en-US" dirty="0"/>
              <a:t> </a:t>
            </a:r>
            <a:r>
              <a:rPr lang="en-US" altLang="zh-CN" dirty="0"/>
              <a:t>the</a:t>
            </a:r>
            <a:r>
              <a:rPr lang="zh-CN" altLang="en-US" dirty="0"/>
              <a:t> </a:t>
            </a:r>
            <a:r>
              <a:rPr lang="en-US" altLang="zh-CN" dirty="0"/>
              <a:t>problem</a:t>
            </a:r>
            <a:r>
              <a:rPr lang="zh-CN" altLang="en-US" dirty="0"/>
              <a:t> </a:t>
            </a:r>
            <a:r>
              <a:rPr lang="en-US" altLang="zh-CN" dirty="0"/>
              <a:t>differentiable.</a:t>
            </a:r>
          </a:p>
          <a:p>
            <a:pPr marL="742950" lvl="1" indent="-285750">
              <a:buFontTx/>
              <a:buChar char="-"/>
            </a:pPr>
            <a:r>
              <a:rPr lang="en-US" altLang="zh-CN" dirty="0"/>
              <a:t>Coordinate</a:t>
            </a:r>
            <a:r>
              <a:rPr lang="zh-CN" altLang="en-US" dirty="0"/>
              <a:t> </a:t>
            </a:r>
            <a:r>
              <a:rPr lang="en-US" altLang="zh-CN" dirty="0"/>
              <a:t>Descent</a:t>
            </a:r>
          </a:p>
          <a:p>
            <a:pPr marL="1200150" lvl="2" indent="-285750">
              <a:buFontTx/>
              <a:buChar char="-"/>
            </a:pPr>
            <a:r>
              <a:rPr lang="en-US" dirty="0"/>
              <a:t>In</a:t>
            </a:r>
            <a:r>
              <a:rPr lang="zh-CN" altLang="en-US" dirty="0"/>
              <a:t> </a:t>
            </a:r>
            <a:r>
              <a:rPr lang="en-US" altLang="zh-CN" dirty="0"/>
              <a:t>each</a:t>
            </a:r>
            <a:r>
              <a:rPr lang="zh-CN" altLang="en-US" dirty="0"/>
              <a:t> </a:t>
            </a:r>
            <a:r>
              <a:rPr lang="en-US" altLang="zh-CN" dirty="0"/>
              <a:t>iteration,</a:t>
            </a:r>
            <a:r>
              <a:rPr lang="zh-CN" altLang="en-US" dirty="0"/>
              <a:t> </a:t>
            </a:r>
            <a:r>
              <a:rPr lang="en-US" altLang="zh-CN" dirty="0"/>
              <a:t>the</a:t>
            </a:r>
            <a:r>
              <a:rPr lang="zh-CN" altLang="en-US" dirty="0"/>
              <a:t> </a:t>
            </a:r>
            <a:r>
              <a:rPr lang="en-US" altLang="zh-CN" dirty="0"/>
              <a:t>update</a:t>
            </a:r>
            <a:r>
              <a:rPr lang="zh-CN" altLang="en-US" dirty="0"/>
              <a:t> </a:t>
            </a:r>
            <a:r>
              <a:rPr lang="en-US" altLang="zh-CN" dirty="0"/>
              <a:t>is</a:t>
            </a:r>
            <a:r>
              <a:rPr lang="zh-CN" altLang="en-US" dirty="0"/>
              <a:t> </a:t>
            </a:r>
            <a:r>
              <a:rPr lang="en-US" altLang="zh-CN" dirty="0"/>
              <a:t>only</a:t>
            </a:r>
            <a:r>
              <a:rPr lang="zh-CN" altLang="en-US" dirty="0"/>
              <a:t> </a:t>
            </a:r>
            <a:r>
              <a:rPr lang="en-US" altLang="zh-CN" dirty="0"/>
              <a:t>executed</a:t>
            </a:r>
            <a:r>
              <a:rPr lang="zh-CN" altLang="en-US" dirty="0"/>
              <a:t> </a:t>
            </a:r>
            <a:r>
              <a:rPr lang="en-US" altLang="zh-CN" dirty="0"/>
              <a:t>along</a:t>
            </a:r>
            <a:r>
              <a:rPr lang="zh-CN" altLang="en-US" dirty="0"/>
              <a:t> </a:t>
            </a:r>
            <a:r>
              <a:rPr lang="en-US" altLang="zh-CN" dirty="0"/>
              <a:t>one</a:t>
            </a:r>
            <a:r>
              <a:rPr lang="zh-CN" altLang="en-US" dirty="0"/>
              <a:t> </a:t>
            </a:r>
            <a:r>
              <a:rPr lang="en-US" altLang="zh-CN" dirty="0"/>
              <a:t>axis.</a:t>
            </a:r>
          </a:p>
          <a:p>
            <a:pPr marL="1200150" lvl="2" indent="-285750">
              <a:buFontTx/>
              <a:buChar char="-"/>
            </a:pPr>
            <a:r>
              <a:rPr lang="en-US" dirty="0"/>
              <a:t>﻿</a:t>
            </a:r>
            <a:r>
              <a:rPr lang="en-US" altLang="zh-CN" dirty="0"/>
              <a:t>H</a:t>
            </a:r>
            <a:r>
              <a:rPr lang="en-US" dirty="0"/>
              <a:t>as limitations when performing on the non-smooth objective function, which may fall into a non-stationary point.</a:t>
            </a:r>
          </a:p>
          <a:p>
            <a:pPr marL="1200150" lvl="2" indent="-285750">
              <a:buFontTx/>
              <a:buChar char="-"/>
            </a:pPr>
            <a:r>
              <a:rPr lang="en-US" altLang="zh-CN" dirty="0"/>
              <a:t>Difficulty</a:t>
            </a:r>
            <a:r>
              <a:rPr lang="zh-CN" altLang="en-US" dirty="0"/>
              <a:t> </a:t>
            </a:r>
            <a:r>
              <a:rPr lang="en-US" altLang="zh-CN" dirty="0"/>
              <a:t>to</a:t>
            </a:r>
            <a:r>
              <a:rPr lang="zh-CN" altLang="en-US" dirty="0"/>
              <a:t> </a:t>
            </a:r>
            <a:r>
              <a:rPr lang="en-US" altLang="zh-CN" dirty="0"/>
              <a:t>parallelism.</a:t>
            </a:r>
            <a:endParaRPr lang="en-US" dirty="0"/>
          </a:p>
          <a:p>
            <a:pPr marL="1200150" lvl="2" indent="-285750">
              <a:buFontTx/>
              <a:buChar char="-"/>
            </a:pPr>
            <a:endParaRPr lang="en-US" dirty="0"/>
          </a:p>
        </p:txBody>
      </p:sp>
    </p:spTree>
    <p:extLst>
      <p:ext uri="{BB962C8B-B14F-4D97-AF65-F5344CB8AC3E}">
        <p14:creationId xmlns:p14="http://schemas.microsoft.com/office/powerpoint/2010/main" val="3773000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75B0-907F-4455-A4CE-FA99EDF32089}"/>
              </a:ext>
            </a:extLst>
          </p:cNvPr>
          <p:cNvSpPr>
            <a:spLocks noGrp="1"/>
          </p:cNvSpPr>
          <p:nvPr>
            <p:ph type="title"/>
          </p:nvPr>
        </p:nvSpPr>
        <p:spPr/>
        <p:txBody>
          <a:bodyPr/>
          <a:lstStyle/>
          <a:p>
            <a:r>
              <a:rPr lang="en-US" dirty="0"/>
              <a:t>Chart</a:t>
            </a:r>
            <a:r>
              <a:rPr lang="zh-CN" altLang="en-US" dirty="0"/>
              <a:t> </a:t>
            </a:r>
            <a:r>
              <a:rPr lang="en-US" altLang="zh-CN" dirty="0"/>
              <a:t>Explanation</a:t>
            </a:r>
            <a:endParaRPr lang="en-US" dirty="0"/>
          </a:p>
        </p:txBody>
      </p:sp>
      <p:pic>
        <p:nvPicPr>
          <p:cNvPr id="1026" name="Picture 2">
            <a:extLst>
              <a:ext uri="{FF2B5EF4-FFF2-40B4-BE49-F238E27FC236}">
                <a16:creationId xmlns:a16="http://schemas.microsoft.com/office/drawing/2014/main" id="{CE2773B1-CDB5-2240-BCC3-19C8B03B63B9}"/>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521207" y="1320140"/>
            <a:ext cx="5240977" cy="52409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4182C4-A1F2-514B-829E-42D0C131E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1320141"/>
            <a:ext cx="5240978" cy="524097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4C6AEF9-8048-6C4D-B589-C7A3F1166B07}"/>
              </a:ext>
            </a:extLst>
          </p:cNvPr>
          <p:cNvSpPr txBox="1">
            <a:spLocks/>
          </p:cNvSpPr>
          <p:nvPr/>
        </p:nvSpPr>
        <p:spPr>
          <a:xfrm>
            <a:off x="2580921" y="6217920"/>
            <a:ext cx="2043863" cy="64008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altLang="zh-CN" dirty="0"/>
              <a:t>fig.1</a:t>
            </a:r>
            <a:endParaRPr lang="en-US" dirty="0"/>
          </a:p>
        </p:txBody>
      </p:sp>
      <p:sp>
        <p:nvSpPr>
          <p:cNvPr id="7" name="Title 1">
            <a:extLst>
              <a:ext uri="{FF2B5EF4-FFF2-40B4-BE49-F238E27FC236}">
                <a16:creationId xmlns:a16="http://schemas.microsoft.com/office/drawing/2014/main" id="{55CE30B7-AB42-3E4B-90BE-E93C84450C29}"/>
              </a:ext>
            </a:extLst>
          </p:cNvPr>
          <p:cNvSpPr txBox="1">
            <a:spLocks/>
          </p:cNvSpPr>
          <p:nvPr/>
        </p:nvSpPr>
        <p:spPr>
          <a:xfrm>
            <a:off x="8397851" y="6153044"/>
            <a:ext cx="2043863" cy="64008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altLang="zh-CN" dirty="0"/>
              <a:t>fig.2</a:t>
            </a:r>
            <a:endParaRPr lang="en-US" dirty="0"/>
          </a:p>
        </p:txBody>
      </p:sp>
    </p:spTree>
    <p:extLst>
      <p:ext uri="{BB962C8B-B14F-4D97-AF65-F5344CB8AC3E}">
        <p14:creationId xmlns:p14="http://schemas.microsoft.com/office/powerpoint/2010/main" val="294339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lstStyle/>
          <a:p>
            <a:r>
              <a:rPr lang="en-US" dirty="0"/>
              <a:t>Reference</a:t>
            </a:r>
          </a:p>
        </p:txBody>
      </p:sp>
      <p:sp>
        <p:nvSpPr>
          <p:cNvPr id="6" name="TextBox 5">
            <a:extLst>
              <a:ext uri="{FF2B5EF4-FFF2-40B4-BE49-F238E27FC236}">
                <a16:creationId xmlns:a16="http://schemas.microsoft.com/office/drawing/2014/main" id="{6F29E54A-CA22-4242-947A-7AE254C5538C}"/>
              </a:ext>
            </a:extLst>
          </p:cNvPr>
          <p:cNvSpPr txBox="1"/>
          <p:nvPr/>
        </p:nvSpPr>
        <p:spPr>
          <a:xfrm>
            <a:off x="763480" y="2521258"/>
            <a:ext cx="10413506" cy="1477328"/>
          </a:xfrm>
          <a:prstGeom prst="rect">
            <a:avLst/>
          </a:prstGeom>
          <a:noFill/>
        </p:spPr>
        <p:txBody>
          <a:bodyPr wrap="square" rtlCol="0">
            <a:spAutoFit/>
          </a:bodyPr>
          <a:lstStyle/>
          <a:p>
            <a:r>
              <a:rPr lang="en-US" dirty="0"/>
              <a:t>Sun, S., Cao, Z., Zhu, H., &amp; Zhao, J. (2019). A Survey of Optimization Methods from a Machine Learning Perspective. </a:t>
            </a:r>
            <a:r>
              <a:rPr lang="en-US" i="1" dirty="0"/>
              <a:t>IEEE transactions on cybernetics</a:t>
            </a:r>
            <a:r>
              <a:rPr lang="en-US" dirty="0"/>
              <a:t>.</a:t>
            </a:r>
          </a:p>
          <a:p>
            <a:endParaRPr lang="en-US" dirty="0"/>
          </a:p>
          <a:p>
            <a:r>
              <a:rPr lang="en-US" dirty="0" err="1"/>
              <a:t>Kingma</a:t>
            </a:r>
            <a:r>
              <a:rPr lang="en-US" dirty="0"/>
              <a:t>, D. P., &amp; Ba, J. A. (2019). A method for stochastic optimization. </a:t>
            </a:r>
            <a:r>
              <a:rPr lang="en-US" dirty="0" err="1"/>
              <a:t>arXiv</a:t>
            </a:r>
            <a:r>
              <a:rPr lang="en-US" dirty="0"/>
              <a:t> 2014. </a:t>
            </a:r>
            <a:r>
              <a:rPr lang="en-US" i="1" dirty="0" err="1"/>
              <a:t>arXiv</a:t>
            </a:r>
            <a:r>
              <a:rPr lang="en-US" i="1" dirty="0"/>
              <a:t> preprint arXiv:1412.6980</a:t>
            </a:r>
            <a:r>
              <a:rPr lang="en-US" dirty="0"/>
              <a:t>.</a:t>
            </a:r>
          </a:p>
        </p:txBody>
      </p:sp>
      <p:sp>
        <p:nvSpPr>
          <p:cNvPr id="13" name="TextBox 12">
            <a:extLst>
              <a:ext uri="{FF2B5EF4-FFF2-40B4-BE49-F238E27FC236}">
                <a16:creationId xmlns:a16="http://schemas.microsoft.com/office/drawing/2014/main" id="{C690F26E-364C-4A4C-94B4-03BA2650BF69}"/>
              </a:ext>
            </a:extLst>
          </p:cNvPr>
          <p:cNvSpPr txBox="1"/>
          <p:nvPr/>
        </p:nvSpPr>
        <p:spPr>
          <a:xfrm>
            <a:off x="763480" y="4711683"/>
            <a:ext cx="10306974" cy="369332"/>
          </a:xfrm>
          <a:prstGeom prst="rect">
            <a:avLst/>
          </a:prstGeom>
          <a:noFill/>
        </p:spPr>
        <p:txBody>
          <a:bodyPr wrap="square" rtlCol="0">
            <a:spAutoFit/>
          </a:bodyPr>
          <a:lstStyle/>
          <a:p>
            <a:r>
              <a:rPr lang="en-US" dirty="0" err="1"/>
              <a:t>Duda</a:t>
            </a:r>
            <a:r>
              <a:rPr lang="en-US" dirty="0"/>
              <a:t>, R. O., Hart, P. E., &amp; Stork, D. G. (2012). </a:t>
            </a:r>
            <a:r>
              <a:rPr lang="en-US" i="1" dirty="0"/>
              <a:t>Pattern classification</a:t>
            </a:r>
            <a:r>
              <a:rPr lang="en-US" dirty="0"/>
              <a:t>. John Wiley &amp; Sons.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lstStyle/>
          <a:p>
            <a:r>
              <a:rPr lang="en-US" b="1" dirty="0"/>
              <a:t>Usage</a:t>
            </a:r>
          </a:p>
        </p:txBody>
      </p:sp>
      <p:sp>
        <p:nvSpPr>
          <p:cNvPr id="2" name="TextBox 1">
            <a:extLst>
              <a:ext uri="{FF2B5EF4-FFF2-40B4-BE49-F238E27FC236}">
                <a16:creationId xmlns:a16="http://schemas.microsoft.com/office/drawing/2014/main" id="{9B3E72DB-2AF9-476D-8E24-F78166BE6861}"/>
              </a:ext>
            </a:extLst>
          </p:cNvPr>
          <p:cNvSpPr txBox="1"/>
          <p:nvPr/>
        </p:nvSpPr>
        <p:spPr>
          <a:xfrm>
            <a:off x="521208" y="2716567"/>
            <a:ext cx="11277215" cy="1754326"/>
          </a:xfrm>
          <a:prstGeom prst="rect">
            <a:avLst/>
          </a:prstGeom>
          <a:noFill/>
        </p:spPr>
        <p:txBody>
          <a:bodyPr wrap="square" rtlCol="0">
            <a:spAutoFit/>
          </a:bodyPr>
          <a:lstStyle/>
          <a:p>
            <a:r>
              <a:rPr lang="en-US" dirty="0"/>
              <a:t>Machine Learning problems, once formulated, can be solved as optimization problems.</a:t>
            </a:r>
          </a:p>
          <a:p>
            <a:pPr marL="285750" indent="-285750">
              <a:buFontTx/>
              <a:buChar char="-"/>
            </a:pPr>
            <a:r>
              <a:rPr lang="en-US" dirty="0"/>
              <a:t>Neural Network</a:t>
            </a:r>
          </a:p>
          <a:p>
            <a:pPr marL="285750" indent="-285750">
              <a:buFontTx/>
              <a:buChar char="-"/>
            </a:pPr>
            <a:r>
              <a:rPr lang="en-US" dirty="0"/>
              <a:t>Reinforcement Learning</a:t>
            </a:r>
          </a:p>
          <a:p>
            <a:pPr marL="285750" indent="-285750">
              <a:buFontTx/>
              <a:buChar char="-"/>
            </a:pPr>
            <a:r>
              <a:rPr lang="en-US" dirty="0"/>
              <a:t>Meta Learning</a:t>
            </a:r>
          </a:p>
          <a:p>
            <a:pPr marL="285750" indent="-285750">
              <a:buFontTx/>
              <a:buChar char="-"/>
            </a:pPr>
            <a:r>
              <a:rPr lang="en-US" dirty="0"/>
              <a:t>Variational Inference</a:t>
            </a:r>
          </a:p>
          <a:p>
            <a:pPr marL="285750" indent="-285750">
              <a:buFontTx/>
              <a:buChar char="-"/>
            </a:pPr>
            <a:r>
              <a:rPr lang="en-US" dirty="0"/>
              <a:t>Markov Chain Monte Carlo</a:t>
            </a:r>
          </a:p>
        </p:txBody>
      </p:sp>
    </p:spTree>
    <p:extLst>
      <p:ext uri="{BB962C8B-B14F-4D97-AF65-F5344CB8AC3E}">
        <p14:creationId xmlns:p14="http://schemas.microsoft.com/office/powerpoint/2010/main" val="3389377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lstStyle/>
          <a:p>
            <a:r>
              <a:rPr lang="en-US" b="1" dirty="0"/>
              <a:t>Category</a:t>
            </a:r>
          </a:p>
        </p:txBody>
      </p:sp>
      <p:sp>
        <p:nvSpPr>
          <p:cNvPr id="2" name="TextBox 1">
            <a:extLst>
              <a:ext uri="{FF2B5EF4-FFF2-40B4-BE49-F238E27FC236}">
                <a16:creationId xmlns:a16="http://schemas.microsoft.com/office/drawing/2014/main" id="{9B3E72DB-2AF9-476D-8E24-F78166BE6861}"/>
              </a:ext>
            </a:extLst>
          </p:cNvPr>
          <p:cNvSpPr txBox="1"/>
          <p:nvPr/>
        </p:nvSpPr>
        <p:spPr>
          <a:xfrm>
            <a:off x="521208" y="2716567"/>
            <a:ext cx="11277215" cy="1754326"/>
          </a:xfrm>
          <a:prstGeom prst="rect">
            <a:avLst/>
          </a:prstGeom>
          <a:noFill/>
        </p:spPr>
        <p:txBody>
          <a:bodyPr wrap="square" rtlCol="0">
            <a:spAutoFit/>
          </a:bodyPr>
          <a:lstStyle/>
          <a:p>
            <a:r>
              <a:rPr lang="en-US" dirty="0"/>
              <a:t>Gradient decent perspective:</a:t>
            </a:r>
          </a:p>
          <a:p>
            <a:pPr marL="285750" indent="-285750">
              <a:buFontTx/>
              <a:buChar char="-"/>
            </a:pPr>
            <a:r>
              <a:rPr lang="en-US" dirty="0"/>
              <a:t>First-order Methods</a:t>
            </a:r>
          </a:p>
          <a:p>
            <a:pPr marL="285750" indent="-285750">
              <a:buFontTx/>
              <a:buChar char="-"/>
            </a:pPr>
            <a:endParaRPr lang="en-US" dirty="0"/>
          </a:p>
          <a:p>
            <a:pPr marL="285750" indent="-285750">
              <a:buFontTx/>
              <a:buChar char="-"/>
            </a:pPr>
            <a:r>
              <a:rPr lang="en-US" dirty="0"/>
              <a:t>Higher-order Methods</a:t>
            </a:r>
          </a:p>
          <a:p>
            <a:pPr marL="285750" indent="-285750">
              <a:buFontTx/>
              <a:buChar char="-"/>
            </a:pPr>
            <a:endParaRPr lang="en-US" dirty="0"/>
          </a:p>
          <a:p>
            <a:pPr marL="285750" indent="-285750">
              <a:buFontTx/>
              <a:buChar char="-"/>
            </a:pPr>
            <a:r>
              <a:rPr lang="en-US" dirty="0"/>
              <a:t>Heuristic derivative free methods</a:t>
            </a:r>
          </a:p>
        </p:txBody>
      </p:sp>
    </p:spTree>
    <p:extLst>
      <p:ext uri="{BB962C8B-B14F-4D97-AF65-F5344CB8AC3E}">
        <p14:creationId xmlns:p14="http://schemas.microsoft.com/office/powerpoint/2010/main" val="3301925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lstStyle/>
          <a:p>
            <a:r>
              <a:rPr lang="en-US" b="1" dirty="0"/>
              <a:t>Problems</a:t>
            </a:r>
          </a:p>
        </p:txBody>
      </p:sp>
      <p:sp>
        <p:nvSpPr>
          <p:cNvPr id="2" name="TextBox 1">
            <a:extLst>
              <a:ext uri="{FF2B5EF4-FFF2-40B4-BE49-F238E27FC236}">
                <a16:creationId xmlns:a16="http://schemas.microsoft.com/office/drawing/2014/main" id="{9B3E72DB-2AF9-476D-8E24-F78166BE6861}"/>
              </a:ext>
            </a:extLst>
          </p:cNvPr>
          <p:cNvSpPr txBox="1"/>
          <p:nvPr/>
        </p:nvSpPr>
        <p:spPr>
          <a:xfrm>
            <a:off x="521208" y="2716567"/>
            <a:ext cx="11277215" cy="1477328"/>
          </a:xfrm>
          <a:prstGeom prst="rect">
            <a:avLst/>
          </a:prstGeom>
          <a:noFill/>
        </p:spPr>
        <p:txBody>
          <a:bodyPr wrap="square" rtlCol="0">
            <a:spAutoFit/>
          </a:bodyPr>
          <a:lstStyle/>
          <a:p>
            <a:pPr marL="285750" indent="-285750">
              <a:buFontTx/>
              <a:buChar char="-"/>
            </a:pPr>
            <a:r>
              <a:rPr lang="en-US" altLang="zh-CN" dirty="0"/>
              <a:t>Insufficient</a:t>
            </a:r>
            <a:r>
              <a:rPr lang="zh-CN" altLang="en-US" dirty="0"/>
              <a:t> </a:t>
            </a:r>
            <a:r>
              <a:rPr lang="en-US" altLang="zh-CN" dirty="0"/>
              <a:t>Data</a:t>
            </a:r>
          </a:p>
          <a:p>
            <a:pPr marL="742950" lvl="1" indent="-285750">
              <a:buFontTx/>
              <a:buChar char="-"/>
            </a:pPr>
            <a:r>
              <a:rPr lang="en-US" altLang="zh-CN" dirty="0"/>
              <a:t>High</a:t>
            </a:r>
            <a:r>
              <a:rPr lang="zh-CN" altLang="en-US" dirty="0"/>
              <a:t> </a:t>
            </a:r>
            <a:r>
              <a:rPr lang="en-US" altLang="zh-CN" dirty="0"/>
              <a:t>variance</a:t>
            </a:r>
            <a:r>
              <a:rPr lang="zh-CN" altLang="en-US" dirty="0"/>
              <a:t> </a:t>
            </a:r>
            <a:r>
              <a:rPr lang="en-US" altLang="zh-CN" dirty="0"/>
              <a:t>and</a:t>
            </a:r>
            <a:r>
              <a:rPr lang="zh-CN" altLang="en-US" dirty="0"/>
              <a:t> </a:t>
            </a:r>
            <a:r>
              <a:rPr lang="en-US" altLang="zh-CN" dirty="0"/>
              <a:t>overfitting</a:t>
            </a:r>
          </a:p>
          <a:p>
            <a:pPr marL="285750" indent="-285750">
              <a:buFontTx/>
              <a:buChar char="-"/>
            </a:pPr>
            <a:r>
              <a:rPr lang="en-US" altLang="zh-CN" dirty="0"/>
              <a:t>Nonconvex</a:t>
            </a:r>
            <a:r>
              <a:rPr lang="zh-CN" altLang="en-US" dirty="0"/>
              <a:t> </a:t>
            </a:r>
            <a:r>
              <a:rPr lang="en-US" altLang="zh-CN" dirty="0"/>
              <a:t>Optimization</a:t>
            </a:r>
          </a:p>
          <a:p>
            <a:pPr marL="285750" indent="-285750">
              <a:buFontTx/>
              <a:buChar char="-"/>
            </a:pPr>
            <a:r>
              <a:rPr lang="en-US" altLang="zh-CN" dirty="0"/>
              <a:t>Deviation</a:t>
            </a:r>
            <a:r>
              <a:rPr lang="zh-CN" altLang="en-US" dirty="0"/>
              <a:t> </a:t>
            </a:r>
            <a:r>
              <a:rPr lang="en-US" altLang="zh-CN" dirty="0"/>
              <a:t>caused</a:t>
            </a:r>
            <a:r>
              <a:rPr lang="zh-CN" altLang="en-US" dirty="0"/>
              <a:t> </a:t>
            </a:r>
            <a:r>
              <a:rPr lang="en-US" altLang="zh-CN" dirty="0"/>
              <a:t>by</a:t>
            </a:r>
            <a:r>
              <a:rPr lang="zh-CN" altLang="en-US" dirty="0"/>
              <a:t> </a:t>
            </a:r>
            <a:r>
              <a:rPr lang="en-US" altLang="zh-CN" dirty="0"/>
              <a:t>batch-based</a:t>
            </a:r>
            <a:r>
              <a:rPr lang="zh-CN" altLang="en-US" dirty="0"/>
              <a:t> </a:t>
            </a:r>
            <a:r>
              <a:rPr lang="en-US" altLang="zh-CN" dirty="0"/>
              <a:t>method</a:t>
            </a:r>
          </a:p>
          <a:p>
            <a:pPr marL="285750" indent="-285750">
              <a:buFontTx/>
              <a:buChar char="-"/>
            </a:pPr>
            <a:r>
              <a:rPr lang="en-US" altLang="zh-CN" dirty="0"/>
              <a:t>How</a:t>
            </a:r>
            <a:r>
              <a:rPr lang="zh-CN" altLang="en-US" dirty="0"/>
              <a:t> </a:t>
            </a:r>
            <a:r>
              <a:rPr lang="en-US" altLang="zh-CN" dirty="0"/>
              <a:t>to</a:t>
            </a:r>
            <a:r>
              <a:rPr lang="zh-CN" altLang="en-US" dirty="0"/>
              <a:t> </a:t>
            </a:r>
            <a:r>
              <a:rPr lang="en-US" altLang="zh-CN" dirty="0"/>
              <a:t>improve</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higher-order</a:t>
            </a:r>
            <a:r>
              <a:rPr lang="zh-CN" altLang="en-US" dirty="0"/>
              <a:t> </a:t>
            </a:r>
            <a:r>
              <a:rPr lang="en-US" altLang="zh-CN" dirty="0"/>
              <a:t>methods</a:t>
            </a:r>
            <a:r>
              <a:rPr lang="zh-CN" altLang="en-US" dirty="0"/>
              <a:t> </a:t>
            </a:r>
            <a:endParaRPr lang="en-US" dirty="0"/>
          </a:p>
        </p:txBody>
      </p:sp>
    </p:spTree>
    <p:extLst>
      <p:ext uri="{BB962C8B-B14F-4D97-AF65-F5344CB8AC3E}">
        <p14:creationId xmlns:p14="http://schemas.microsoft.com/office/powerpoint/2010/main" val="1818495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normAutofit/>
          </a:bodyPr>
          <a:lstStyle/>
          <a:p>
            <a:r>
              <a:rPr lang="en-US" altLang="zh-CN" b="1" dirty="0"/>
              <a:t>First-order</a:t>
            </a:r>
            <a:r>
              <a:rPr lang="zh-CN" altLang="en-US" b="1" dirty="0"/>
              <a:t> </a:t>
            </a:r>
            <a:r>
              <a:rPr lang="en-US" altLang="zh-CN" b="1" dirty="0"/>
              <a:t>methods:</a:t>
            </a:r>
            <a:endParaRPr lang="en-US" b="1"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B3E72DB-2AF9-476D-8E24-F78166BE6861}"/>
                  </a:ext>
                </a:extLst>
              </p:cNvPr>
              <p:cNvSpPr txBox="1"/>
              <p:nvPr/>
            </p:nvSpPr>
            <p:spPr>
              <a:xfrm>
                <a:off x="521208" y="2508222"/>
                <a:ext cx="11277215" cy="4247317"/>
              </a:xfrm>
              <a:prstGeom prst="rect">
                <a:avLst/>
              </a:prstGeom>
              <a:noFill/>
            </p:spPr>
            <p:txBody>
              <a:bodyPr wrap="square" rtlCol="0">
                <a:spAutoFit/>
              </a:bodyPr>
              <a:lstStyle/>
              <a:p>
                <a:pPr marL="285750" indent="-285750">
                  <a:buFontTx/>
                  <a:buChar char="-"/>
                </a:pPr>
                <a14:m>
                  <m:oMath xmlns:m="http://schemas.openxmlformats.org/officeDocument/2006/math">
                    <m:r>
                      <m:rPr>
                        <m:sty m:val="p"/>
                      </m:rPr>
                      <a:rPr lang="el-GR" altLang="zh-CN" b="1" i="1" smtClean="0">
                        <a:latin typeface="Cambria Math" panose="02040503050406030204" pitchFamily="18" charset="0"/>
                        <a:ea typeface="Cambria Math" panose="02040503050406030204" pitchFamily="18" charset="0"/>
                      </a:rPr>
                      <m:t>Ο</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e>
                    </m:d>
                  </m:oMath>
                </a14:m>
                <a:r>
                  <a:rPr lang="en-US" altLang="zh-CN" dirty="0"/>
                  <a:t>complexity</a:t>
                </a:r>
                <a:r>
                  <a:rPr lang="zh-CN" altLang="en-US" dirty="0"/>
                  <a:t> </a:t>
                </a:r>
                <a:r>
                  <a:rPr lang="en-US" altLang="zh-CN" dirty="0"/>
                  <a:t>make</a:t>
                </a:r>
                <a:r>
                  <a:rPr lang="zh-CN" altLang="en-US" dirty="0"/>
                  <a:t> </a:t>
                </a:r>
                <a:r>
                  <a:rPr lang="en-US" altLang="zh-CN" dirty="0"/>
                  <a:t>them</a:t>
                </a:r>
                <a:r>
                  <a:rPr lang="zh-CN" altLang="en-US" dirty="0"/>
                  <a:t> </a:t>
                </a:r>
                <a:r>
                  <a:rPr lang="en-US" altLang="zh-CN" dirty="0"/>
                  <a:t>very</a:t>
                </a:r>
                <a:r>
                  <a:rPr lang="zh-CN" altLang="en-US" dirty="0"/>
                  <a:t> </a:t>
                </a:r>
                <a:r>
                  <a:rPr lang="en-US" altLang="zh-CN" dirty="0"/>
                  <a:t>suitable</a:t>
                </a:r>
                <a:r>
                  <a:rPr lang="zh-CN" altLang="en-US" dirty="0"/>
                  <a:t> </a:t>
                </a:r>
                <a:r>
                  <a:rPr lang="en-US" altLang="zh-CN" dirty="0"/>
                  <a:t>for</a:t>
                </a:r>
                <a:r>
                  <a:rPr lang="zh-CN" altLang="en-US" dirty="0"/>
                  <a:t> </a:t>
                </a:r>
                <a:r>
                  <a:rPr lang="en-US" altLang="zh-CN" dirty="0"/>
                  <a:t>large-scale</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tasks.</a:t>
                </a:r>
              </a:p>
              <a:p>
                <a:endParaRPr lang="en-US" dirty="0"/>
              </a:p>
              <a:p>
                <a:pPr marL="285750" indent="-285750">
                  <a:buFontTx/>
                  <a:buChar char="-"/>
                </a:pPr>
                <a:r>
                  <a:rPr lang="en-US" altLang="zh-CN" dirty="0"/>
                  <a:t>Batch</a:t>
                </a:r>
                <a:r>
                  <a:rPr lang="zh-CN" altLang="en-US" dirty="0"/>
                  <a:t> </a:t>
                </a:r>
                <a:r>
                  <a:rPr lang="en-US" altLang="zh-CN" dirty="0"/>
                  <a:t>Gradient </a:t>
                </a:r>
                <a:r>
                  <a:rPr lang="zh-CN" altLang="en-US" dirty="0"/>
                  <a:t> </a:t>
                </a:r>
                <a:r>
                  <a:rPr lang="en-US" altLang="zh-CN" dirty="0"/>
                  <a:t>Descent </a:t>
                </a:r>
              </a:p>
              <a:p>
                <a:pPr marL="742950" lvl="1" indent="-285750">
                  <a:buFontTx/>
                  <a:buChar char="-"/>
                </a:pPr>
                <a:r>
                  <a:rPr lang="en-US" altLang="zh-CN" dirty="0"/>
                  <a:t>For</a:t>
                </a:r>
                <a:r>
                  <a:rPr lang="zh-CN" altLang="en-US" dirty="0"/>
                  <a:t> </a:t>
                </a:r>
                <a:r>
                  <a:rPr lang="en-US" altLang="zh-CN" dirty="0"/>
                  <a:t>whole</a:t>
                </a:r>
                <a:r>
                  <a:rPr lang="zh-CN" altLang="en-US" dirty="0"/>
                  <a:t> </a:t>
                </a:r>
                <a:r>
                  <a:rPr lang="en-US" altLang="zh-CN" dirty="0"/>
                  <a:t>dataset.</a:t>
                </a:r>
              </a:p>
              <a:p>
                <a:pPr marL="742950" lvl="1" indent="-285750">
                  <a:buFontTx/>
                  <a:buChar char="-"/>
                </a:pPr>
                <a:r>
                  <a:rPr lang="en-US" altLang="zh-CN" dirty="0"/>
                  <a:t>Global</a:t>
                </a:r>
                <a:r>
                  <a:rPr lang="zh-CN" altLang="en-US" dirty="0"/>
                  <a:t> </a:t>
                </a:r>
                <a:r>
                  <a:rPr lang="en-US" altLang="zh-CN" dirty="0"/>
                  <a:t>maximum</a:t>
                </a:r>
                <a:r>
                  <a:rPr lang="zh-CN" altLang="en-US" dirty="0"/>
                  <a:t> </a:t>
                </a:r>
                <a:r>
                  <a:rPr lang="en-US" altLang="zh-CN" dirty="0"/>
                  <a:t>for</a:t>
                </a:r>
                <a:r>
                  <a:rPr lang="zh-CN" altLang="en-US" dirty="0"/>
                  <a:t> </a:t>
                </a:r>
                <a:r>
                  <a:rPr lang="en-US" altLang="zh-CN" dirty="0"/>
                  <a:t>convex</a:t>
                </a:r>
                <a:r>
                  <a:rPr lang="zh-CN" altLang="en-US" dirty="0"/>
                  <a:t> </a:t>
                </a:r>
                <a:r>
                  <a:rPr lang="en-US" altLang="zh-CN" dirty="0"/>
                  <a:t>functions,</a:t>
                </a:r>
                <a:r>
                  <a:rPr lang="zh-CN" altLang="en-US" dirty="0"/>
                  <a:t> </a:t>
                </a:r>
                <a:r>
                  <a:rPr lang="en-US" altLang="zh-CN" dirty="0"/>
                  <a:t>local</a:t>
                </a:r>
                <a:r>
                  <a:rPr lang="zh-CN" altLang="en-US" dirty="0"/>
                  <a:t> </a:t>
                </a:r>
                <a:r>
                  <a:rPr lang="en-US" altLang="zh-CN" dirty="0"/>
                  <a:t>maximum</a:t>
                </a:r>
                <a:r>
                  <a:rPr lang="zh-CN" altLang="en-US" dirty="0"/>
                  <a:t> </a:t>
                </a:r>
                <a:r>
                  <a:rPr lang="en-US" altLang="zh-CN" dirty="0"/>
                  <a:t>for</a:t>
                </a:r>
                <a:r>
                  <a:rPr lang="zh-CN" altLang="en-US" dirty="0"/>
                  <a:t> </a:t>
                </a:r>
                <a:r>
                  <a:rPr lang="en-US" altLang="zh-CN" dirty="0"/>
                  <a:t>non-convex</a:t>
                </a:r>
                <a:r>
                  <a:rPr lang="zh-CN" altLang="en-US" dirty="0"/>
                  <a:t> </a:t>
                </a:r>
                <a:r>
                  <a:rPr lang="en-US" altLang="zh-CN" dirty="0"/>
                  <a:t>functions.</a:t>
                </a:r>
              </a:p>
              <a:p>
                <a:pPr marL="285750" indent="-285750">
                  <a:buFontTx/>
                  <a:buChar char="-"/>
                </a:pPr>
                <a:endParaRPr lang="en-US" altLang="zh-CN" dirty="0"/>
              </a:p>
              <a:p>
                <a:pPr marL="285750" indent="-285750">
                  <a:buFontTx/>
                  <a:buChar char="-"/>
                </a:pPr>
                <a:r>
                  <a:rPr lang="en-US" altLang="zh-CN" dirty="0"/>
                  <a:t>Stochastic</a:t>
                </a:r>
                <a:r>
                  <a:rPr lang="zh-CN" altLang="en-US" dirty="0"/>
                  <a:t> </a:t>
                </a:r>
                <a:r>
                  <a:rPr lang="en-US" altLang="zh-CN" dirty="0"/>
                  <a:t>Gradient</a:t>
                </a:r>
                <a:r>
                  <a:rPr lang="zh-CN" altLang="en-US" dirty="0"/>
                  <a:t> </a:t>
                </a:r>
                <a:r>
                  <a:rPr lang="en-US" altLang="zh-CN" dirty="0"/>
                  <a:t>Descent</a:t>
                </a:r>
              </a:p>
              <a:p>
                <a:pPr marL="742950" lvl="1" indent="-285750">
                  <a:buFontTx/>
                  <a:buChar char="-"/>
                </a:pPr>
                <a:r>
                  <a:rPr lang="en-US" altLang="zh-CN" dirty="0"/>
                  <a:t>Easy</a:t>
                </a:r>
                <a:r>
                  <a:rPr lang="zh-CN" altLang="en-US" dirty="0"/>
                  <a:t> </a:t>
                </a:r>
                <a:r>
                  <a:rPr lang="en-US" altLang="zh-CN" dirty="0"/>
                  <a:t>to</a:t>
                </a:r>
                <a:r>
                  <a:rPr lang="zh-CN" altLang="en-US" dirty="0"/>
                  <a:t> </a:t>
                </a:r>
                <a:r>
                  <a:rPr lang="en-US" altLang="zh-CN" dirty="0"/>
                  <a:t>suck</a:t>
                </a:r>
                <a:r>
                  <a:rPr lang="zh-CN" altLang="en-US" dirty="0"/>
                  <a:t> </a:t>
                </a:r>
                <a:r>
                  <a:rPr lang="en-US" altLang="zh-CN" dirty="0"/>
                  <a:t>in</a:t>
                </a:r>
                <a:r>
                  <a:rPr lang="zh-CN" altLang="en-US" dirty="0"/>
                  <a:t> </a:t>
                </a:r>
                <a:r>
                  <a:rPr lang="en-US" altLang="zh-CN" dirty="0"/>
                  <a:t>local</a:t>
                </a:r>
                <a:r>
                  <a:rPr lang="zh-CN" altLang="en-US" dirty="0"/>
                  <a:t> </a:t>
                </a:r>
                <a:r>
                  <a:rPr lang="en-US" altLang="zh-CN" dirty="0"/>
                  <a:t>optimal,</a:t>
                </a:r>
                <a:r>
                  <a:rPr lang="zh-CN" altLang="en-US" dirty="0"/>
                  <a:t> </a:t>
                </a:r>
                <a:r>
                  <a:rPr lang="en-US" altLang="zh-CN" dirty="0"/>
                  <a:t>saddle</a:t>
                </a:r>
                <a:r>
                  <a:rPr lang="zh-CN" altLang="en-US" dirty="0"/>
                  <a:t> </a:t>
                </a:r>
                <a:r>
                  <a:rPr lang="en-US" altLang="zh-CN" dirty="0"/>
                  <a:t>point.</a:t>
                </a:r>
              </a:p>
              <a:p>
                <a:pPr marL="742950" lvl="1" indent="-285750">
                  <a:buFontTx/>
                  <a:buChar char="-"/>
                </a:pPr>
                <a:r>
                  <a:rPr lang="en-US" altLang="zh-CN" dirty="0"/>
                  <a:t>Lager</a:t>
                </a:r>
                <a:r>
                  <a:rPr lang="zh-CN" altLang="en-US" dirty="0"/>
                  <a:t> </a:t>
                </a:r>
                <a:r>
                  <a:rPr lang="en-US" altLang="zh-CN" dirty="0"/>
                  <a:t>fluctuation.</a:t>
                </a:r>
              </a:p>
              <a:p>
                <a:pPr marL="742950" lvl="1" indent="-285750">
                  <a:buFontTx/>
                  <a:buChar char="-"/>
                </a:pPr>
                <a:r>
                  <a:rPr lang="en-US" altLang="zh-CN" dirty="0"/>
                  <a:t>Sensitive to</a:t>
                </a:r>
                <a:r>
                  <a:rPr lang="zh-CN" altLang="en-US" dirty="0"/>
                  <a:t> </a:t>
                </a:r>
                <a:r>
                  <a:rPr lang="en-US" altLang="zh-CN" dirty="0"/>
                  <a:t>noise.</a:t>
                </a:r>
              </a:p>
              <a:p>
                <a:pPr marL="742950" lvl="1" indent="-285750">
                  <a:buFontTx/>
                  <a:buChar char="-"/>
                </a:pPr>
                <a:endParaRPr lang="en-US" altLang="zh-CN" dirty="0"/>
              </a:p>
              <a:p>
                <a:pPr marL="285750" indent="-285750">
                  <a:buFontTx/>
                  <a:buChar char="-"/>
                </a:pPr>
                <a:r>
                  <a:rPr lang="en-US" altLang="zh-CN" dirty="0"/>
                  <a:t>Mini-batch</a:t>
                </a:r>
                <a:r>
                  <a:rPr lang="zh-CN" altLang="en-US" dirty="0"/>
                  <a:t> </a:t>
                </a:r>
                <a:r>
                  <a:rPr lang="en-US" altLang="zh-CN" dirty="0"/>
                  <a:t>Gradient</a:t>
                </a:r>
                <a:r>
                  <a:rPr lang="zh-CN" altLang="en-US" dirty="0"/>
                  <a:t> </a:t>
                </a:r>
                <a:r>
                  <a:rPr lang="en-US" altLang="zh-CN" dirty="0"/>
                  <a:t>Descent</a:t>
                </a:r>
              </a:p>
              <a:p>
                <a:pPr marL="742950" lvl="1" indent="-285750">
                  <a:buFontTx/>
                  <a:buChar char="-"/>
                </a:pPr>
                <a:r>
                  <a:rPr lang="en-US" altLang="zh-CN" dirty="0"/>
                  <a:t>﻿Uses</a:t>
                </a:r>
                <a:r>
                  <a:rPr lang="zh-CN" altLang="en-US" dirty="0"/>
                  <a:t> </a:t>
                </a:r>
                <a:r>
                  <a:rPr lang="en-US" altLang="zh-CN" dirty="0"/>
                  <a:t>conjugate</a:t>
                </a:r>
                <a:r>
                  <a:rPr lang="zh-CN" altLang="en-US" dirty="0"/>
                  <a:t> </a:t>
                </a:r>
                <a:r>
                  <a:rPr lang="en-US" altLang="zh-CN" dirty="0"/>
                  <a:t>instead</a:t>
                </a:r>
                <a:r>
                  <a:rPr lang="zh-CN" altLang="en-US" dirty="0"/>
                  <a:t> </a:t>
                </a:r>
                <a:r>
                  <a:rPr lang="en-US" altLang="zh-CN" dirty="0"/>
                  <a:t>of</a:t>
                </a:r>
                <a:r>
                  <a:rPr lang="zh-CN" altLang="en-US" dirty="0"/>
                  <a:t> </a:t>
                </a:r>
                <a:r>
                  <a:rPr lang="en-US" altLang="zh-CN" dirty="0"/>
                  <a:t>Hessian</a:t>
                </a:r>
                <a:r>
                  <a:rPr lang="zh-CN" altLang="en-US" dirty="0"/>
                  <a:t> </a:t>
                </a:r>
                <a:r>
                  <a:rPr lang="en-US" altLang="zh-CN" dirty="0"/>
                  <a:t>Matrix.</a:t>
                </a:r>
              </a:p>
              <a:p>
                <a:pPr marL="742950" lvl="1" indent="-285750">
                  <a:buFontTx/>
                  <a:buChar char="-"/>
                </a:pPr>
                <a:r>
                  <a:rPr lang="en-US" altLang="zh-CN" dirty="0"/>
                  <a:t>line-search</a:t>
                </a:r>
                <a:r>
                  <a:rPr lang="zh-CN" altLang="en-US" dirty="0"/>
                  <a:t> </a:t>
                </a:r>
                <a:r>
                  <a:rPr lang="en-US" altLang="zh-CN" dirty="0"/>
                  <a:t>based.</a:t>
                </a:r>
              </a:p>
              <a:p>
                <a:pPr marL="742950" lvl="1" indent="-285750">
                  <a:buFontTx/>
                  <a:buChar char="-"/>
                </a:pPr>
                <a:r>
                  <a:rPr lang="en-US" altLang="zh-CN" dirty="0"/>
                  <a:t>Unstable</a:t>
                </a:r>
                <a:r>
                  <a:rPr lang="zh-CN" altLang="en-US" dirty="0"/>
                  <a:t> </a:t>
                </a:r>
                <a:r>
                  <a:rPr lang="en-US" altLang="zh-CN" dirty="0"/>
                  <a:t>to</a:t>
                </a:r>
                <a:r>
                  <a:rPr lang="zh-CN" altLang="en-US" dirty="0"/>
                  <a:t> </a:t>
                </a:r>
                <a:r>
                  <a:rPr lang="en-US" altLang="zh-CN" dirty="0"/>
                  <a:t>noise.</a:t>
                </a:r>
                <a:endParaRPr lang="en-US" dirty="0"/>
              </a:p>
            </p:txBody>
          </p:sp>
        </mc:Choice>
        <mc:Fallback>
          <p:sp>
            <p:nvSpPr>
              <p:cNvPr id="2" name="TextBox 1">
                <a:extLst>
                  <a:ext uri="{FF2B5EF4-FFF2-40B4-BE49-F238E27FC236}">
                    <a16:creationId xmlns:a16="http://schemas.microsoft.com/office/drawing/2014/main" id="{9B3E72DB-2AF9-476D-8E24-F78166BE6861}"/>
                  </a:ext>
                </a:extLst>
              </p:cNvPr>
              <p:cNvSpPr txBox="1">
                <a:spLocks noRot="1" noChangeAspect="1" noMove="1" noResize="1" noEditPoints="1" noAdjustHandles="1" noChangeArrowheads="1" noChangeShapeType="1" noTextEdit="1"/>
              </p:cNvSpPr>
              <p:nvPr/>
            </p:nvSpPr>
            <p:spPr>
              <a:xfrm>
                <a:off x="521208" y="2508222"/>
                <a:ext cx="11277215" cy="4247317"/>
              </a:xfrm>
              <a:prstGeom prst="rect">
                <a:avLst/>
              </a:prstGeom>
              <a:blipFill>
                <a:blip r:embed="rId3"/>
                <a:stretch>
                  <a:fillRect l="-450" t="-298" b="-1190"/>
                </a:stretch>
              </a:blipFill>
            </p:spPr>
            <p:txBody>
              <a:bodyPr/>
              <a:lstStyle/>
              <a:p>
                <a:r>
                  <a:rPr lang="en-CN">
                    <a:noFill/>
                  </a:rPr>
                  <a:t> </a:t>
                </a:r>
              </a:p>
            </p:txBody>
          </p:sp>
        </mc:Fallback>
      </mc:AlternateContent>
    </p:spTree>
    <p:extLst>
      <p:ext uri="{BB962C8B-B14F-4D97-AF65-F5344CB8AC3E}">
        <p14:creationId xmlns:p14="http://schemas.microsoft.com/office/powerpoint/2010/main" val="464474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normAutofit/>
          </a:bodyPr>
          <a:lstStyle/>
          <a:p>
            <a:r>
              <a:rPr lang="en-US" altLang="zh-CN" b="1" dirty="0"/>
              <a:t>Adam</a:t>
            </a:r>
            <a:endParaRPr lang="en-US" b="1" dirty="0"/>
          </a:p>
        </p:txBody>
      </p:sp>
      <p:sp>
        <p:nvSpPr>
          <p:cNvPr id="2" name="TextBox 1">
            <a:extLst>
              <a:ext uri="{FF2B5EF4-FFF2-40B4-BE49-F238E27FC236}">
                <a16:creationId xmlns:a16="http://schemas.microsoft.com/office/drawing/2014/main" id="{9B3E72DB-2AF9-476D-8E24-F78166BE6861}"/>
              </a:ext>
            </a:extLst>
          </p:cNvPr>
          <p:cNvSpPr txBox="1"/>
          <p:nvPr/>
        </p:nvSpPr>
        <p:spPr>
          <a:xfrm>
            <a:off x="521208" y="2508222"/>
            <a:ext cx="11277215" cy="2031325"/>
          </a:xfrm>
          <a:prstGeom prst="rect">
            <a:avLst/>
          </a:prstGeom>
          <a:noFill/>
        </p:spPr>
        <p:txBody>
          <a:bodyPr wrap="square" rtlCol="0">
            <a:spAutoFit/>
          </a:bodyPr>
          <a:lstStyle/>
          <a:p>
            <a:pPr marL="285750" indent="-285750">
              <a:buFontTx/>
              <a:buChar char="-"/>
            </a:pPr>
            <a:r>
              <a:rPr lang="en-US" altLang="zh-CN" dirty="0"/>
              <a:t>Combine the advantages of following optimizers</a:t>
            </a:r>
          </a:p>
          <a:p>
            <a:pPr marL="742950" lvl="1" indent="-285750">
              <a:buFontTx/>
              <a:buChar char="-"/>
            </a:pPr>
            <a:r>
              <a:rPr lang="en-US" altLang="zh-CN" dirty="0" err="1"/>
              <a:t>AdaGrad</a:t>
            </a:r>
            <a:r>
              <a:rPr lang="en-US" altLang="zh-CN" dirty="0"/>
              <a:t>: works well with sparse gradient</a:t>
            </a:r>
          </a:p>
          <a:p>
            <a:pPr marL="742950" lvl="1" indent="-285750">
              <a:buFontTx/>
              <a:buChar char="-"/>
            </a:pPr>
            <a:r>
              <a:rPr lang="en-US" altLang="zh-CN" dirty="0" err="1"/>
              <a:t>RMSProp</a:t>
            </a:r>
            <a:r>
              <a:rPr lang="en-US" altLang="zh-CN" dirty="0"/>
              <a:t>: works well in on-line and non-stationary set</a:t>
            </a:r>
          </a:p>
          <a:p>
            <a:pPr marL="742950" lvl="1" indent="-285750">
              <a:buFontTx/>
              <a:buChar char="-"/>
            </a:pPr>
            <a:endParaRPr lang="en-US" altLang="zh-CN" dirty="0"/>
          </a:p>
          <a:p>
            <a:pPr marL="285750" indent="-285750">
              <a:buFontTx/>
              <a:buChar char="-"/>
            </a:pPr>
            <a:r>
              <a:rPr lang="en-US" dirty="0"/>
              <a:t>﻿Some of Adam’s advantages are that the magnitudes of parameter updates are invariant to rescaling of the gradient, its step</a:t>
            </a:r>
            <a:r>
              <a:rPr lang="zh-CN" altLang="en-US" dirty="0"/>
              <a:t> </a:t>
            </a:r>
            <a:r>
              <a:rPr lang="en-US" dirty="0"/>
              <a:t>sizes are approximately bounded by the step</a:t>
            </a:r>
            <a:r>
              <a:rPr lang="zh-CN" altLang="en-US" dirty="0"/>
              <a:t> </a:t>
            </a:r>
            <a:r>
              <a:rPr lang="en-US" dirty="0"/>
              <a:t>size hyperparameter, it does not require a stationary objective, it works with sparse gradients, and it naturally performs a form of step size annealing.</a:t>
            </a:r>
          </a:p>
        </p:txBody>
      </p:sp>
    </p:spTree>
    <p:extLst>
      <p:ext uri="{BB962C8B-B14F-4D97-AF65-F5344CB8AC3E}">
        <p14:creationId xmlns:p14="http://schemas.microsoft.com/office/powerpoint/2010/main" val="2970607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75B0-907F-4455-A4CE-FA99EDF3208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8F2B05-D5B4-BB40-9C5E-FDAA03146DE4}"/>
              </a:ext>
            </a:extLst>
          </p:cNvPr>
          <p:cNvSpPr>
            <a:spLocks noGrp="1"/>
          </p:cNvSpPr>
          <p:nvPr>
            <p:ph sz="quarter" idx="10"/>
          </p:nvPr>
        </p:nvSpPr>
        <p:spPr/>
        <p:txBody>
          <a:bodyPr/>
          <a:lstStyle/>
          <a:p>
            <a:endParaRPr lang="en-CN"/>
          </a:p>
        </p:txBody>
      </p:sp>
      <p:pic>
        <p:nvPicPr>
          <p:cNvPr id="8" name="Picture 7">
            <a:extLst>
              <a:ext uri="{FF2B5EF4-FFF2-40B4-BE49-F238E27FC236}">
                <a16:creationId xmlns:a16="http://schemas.microsoft.com/office/drawing/2014/main" id="{8CAA0038-CDD1-454C-9216-F6D9E320FECF}"/>
              </a:ext>
            </a:extLst>
          </p:cNvPr>
          <p:cNvPicPr>
            <a:picLocks noChangeAspect="1"/>
          </p:cNvPicPr>
          <p:nvPr/>
        </p:nvPicPr>
        <p:blipFill>
          <a:blip r:embed="rId3"/>
          <a:stretch>
            <a:fillRect/>
          </a:stretch>
        </p:blipFill>
        <p:spPr>
          <a:xfrm>
            <a:off x="798651" y="269139"/>
            <a:ext cx="10245401" cy="6339696"/>
          </a:xfrm>
          <a:prstGeom prst="rect">
            <a:avLst/>
          </a:prstGeom>
        </p:spPr>
      </p:pic>
    </p:spTree>
    <p:extLst>
      <p:ext uri="{BB962C8B-B14F-4D97-AF65-F5344CB8AC3E}">
        <p14:creationId xmlns:p14="http://schemas.microsoft.com/office/powerpoint/2010/main" val="231070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5FAC2-534F-474C-A411-EDF6BBF61800}"/>
              </a:ext>
            </a:extLst>
          </p:cNvPr>
          <p:cNvSpPr>
            <a:spLocks noGrp="1"/>
          </p:cNvSpPr>
          <p:nvPr>
            <p:ph type="title"/>
          </p:nvPr>
        </p:nvSpPr>
        <p:spPr/>
        <p:txBody>
          <a:bodyPr>
            <a:normAutofit/>
          </a:bodyPr>
          <a:lstStyle/>
          <a:p>
            <a:r>
              <a:rPr lang="en-US" altLang="zh-CN" b="1" dirty="0"/>
              <a:t>High-order</a:t>
            </a:r>
            <a:r>
              <a:rPr lang="zh-CN" altLang="en-US" b="1" dirty="0"/>
              <a:t> </a:t>
            </a:r>
            <a:r>
              <a:rPr lang="en-US" altLang="zh-CN" b="1" dirty="0"/>
              <a:t>methods:</a:t>
            </a:r>
            <a:endParaRPr lang="en-US" b="1" dirty="0"/>
          </a:p>
        </p:txBody>
      </p:sp>
      <p:sp>
        <p:nvSpPr>
          <p:cNvPr id="2" name="TextBox 1">
            <a:extLst>
              <a:ext uri="{FF2B5EF4-FFF2-40B4-BE49-F238E27FC236}">
                <a16:creationId xmlns:a16="http://schemas.microsoft.com/office/drawing/2014/main" id="{9B3E72DB-2AF9-476D-8E24-F78166BE6861}"/>
              </a:ext>
            </a:extLst>
          </p:cNvPr>
          <p:cNvSpPr txBox="1"/>
          <p:nvPr/>
        </p:nvSpPr>
        <p:spPr>
          <a:xfrm>
            <a:off x="457392" y="2372478"/>
            <a:ext cx="11277215" cy="3970318"/>
          </a:xfrm>
          <a:prstGeom prst="rect">
            <a:avLst/>
          </a:prstGeom>
          <a:noFill/>
        </p:spPr>
        <p:txBody>
          <a:bodyPr wrap="square" rtlCol="0">
            <a:spAutoFit/>
          </a:bodyPr>
          <a:lstStyle/>
          <a:p>
            <a:pPr marL="285750" indent="-285750">
              <a:buFontTx/>
              <a:buChar char="-"/>
            </a:pPr>
            <a:r>
              <a:rPr lang="en-US" altLang="zh-CN" dirty="0"/>
              <a:t>Should</a:t>
            </a:r>
            <a:r>
              <a:rPr lang="zh-CN" altLang="en-US" dirty="0"/>
              <a:t> </a:t>
            </a:r>
            <a:r>
              <a:rPr lang="en-US" altLang="zh-CN" dirty="0"/>
              <a:t>be</a:t>
            </a:r>
            <a:r>
              <a:rPr lang="zh-CN" altLang="en-US" dirty="0"/>
              <a:t> </a:t>
            </a:r>
            <a:r>
              <a:rPr lang="en-US" altLang="zh-CN" dirty="0"/>
              <a:t>considered,</a:t>
            </a:r>
            <a:r>
              <a:rPr lang="zh-CN" altLang="en-US" dirty="0"/>
              <a:t> </a:t>
            </a:r>
            <a:r>
              <a:rPr lang="en-US" altLang="zh-CN" dirty="0"/>
              <a:t>if</a:t>
            </a:r>
            <a:r>
              <a:rPr lang="zh-CN" altLang="en-US" dirty="0"/>
              <a:t> </a:t>
            </a:r>
            <a:r>
              <a:rPr lang="en-US" altLang="zh-CN" dirty="0"/>
              <a:t>an objective function is highly non-linear and ill-conditioned. </a:t>
            </a:r>
          </a:p>
          <a:p>
            <a:pPr marL="285750" indent="-285750">
              <a:buFontTx/>
              <a:buChar char="-"/>
            </a:pPr>
            <a:r>
              <a:rPr lang="en-US" altLang="zh-CN" dirty="0"/>
              <a:t>More</a:t>
            </a:r>
            <a:r>
              <a:rPr lang="zh-CN" altLang="en-US" dirty="0"/>
              <a:t> </a:t>
            </a:r>
            <a:r>
              <a:rPr lang="en-US" altLang="zh-CN" dirty="0"/>
              <a:t>complicate</a:t>
            </a:r>
            <a:r>
              <a:rPr lang="zh-CN" altLang="en-US" dirty="0"/>
              <a:t> </a:t>
            </a:r>
            <a:r>
              <a:rPr lang="en-US" altLang="zh-CN" dirty="0"/>
              <a:t>than</a:t>
            </a:r>
            <a:r>
              <a:rPr lang="zh-CN" altLang="en-US" dirty="0"/>
              <a:t> </a:t>
            </a:r>
            <a:r>
              <a:rPr lang="en-US" altLang="zh-CN" dirty="0"/>
              <a:t>first-order</a:t>
            </a:r>
            <a:r>
              <a:rPr lang="zh-CN" altLang="en-US" dirty="0"/>
              <a:t> </a:t>
            </a:r>
            <a:r>
              <a:rPr lang="en-US" altLang="zh-CN" dirty="0"/>
              <a:t>methods.</a:t>
            </a:r>
          </a:p>
          <a:p>
            <a:pPr marL="285750" indent="-285750">
              <a:buFontTx/>
              <a:buChar char="-"/>
            </a:pPr>
            <a:r>
              <a:rPr lang="en-US" altLang="zh-CN" dirty="0"/>
              <a:t>Fast</a:t>
            </a:r>
            <a:r>
              <a:rPr lang="zh-CN" altLang="en-US" dirty="0"/>
              <a:t> </a:t>
            </a:r>
            <a:r>
              <a:rPr lang="en-US" altLang="zh-CN" dirty="0"/>
              <a:t>converging</a:t>
            </a:r>
            <a:r>
              <a:rPr lang="zh-CN" altLang="en-US" dirty="0"/>
              <a:t> </a:t>
            </a:r>
            <a:r>
              <a:rPr lang="en-US" altLang="zh-CN" dirty="0"/>
              <a:t>to</a:t>
            </a:r>
            <a:r>
              <a:rPr lang="zh-CN" altLang="en-US" dirty="0"/>
              <a:t> </a:t>
            </a:r>
            <a:r>
              <a:rPr lang="en-US" altLang="zh-CN" dirty="0"/>
              <a:t>more</a:t>
            </a:r>
            <a:r>
              <a:rPr lang="zh-CN" altLang="en-US" dirty="0"/>
              <a:t> </a:t>
            </a:r>
            <a:r>
              <a:rPr lang="en-US" altLang="zh-CN" dirty="0"/>
              <a:t>accuracy</a:t>
            </a:r>
            <a:r>
              <a:rPr lang="zh-CN" altLang="en-US" dirty="0"/>
              <a:t> </a:t>
            </a:r>
            <a:r>
              <a:rPr lang="en-US" altLang="zh-CN" dirty="0"/>
              <a:t>solution</a:t>
            </a:r>
            <a:r>
              <a:rPr lang="zh-CN" altLang="en-US" dirty="0"/>
              <a:t> </a:t>
            </a:r>
            <a:r>
              <a:rPr lang="en-US" altLang="zh-CN" dirty="0"/>
              <a:t>under</a:t>
            </a:r>
            <a:r>
              <a:rPr lang="zh-CN" altLang="en-US" dirty="0"/>
              <a:t> </a:t>
            </a:r>
            <a:r>
              <a:rPr lang="en-US" altLang="zh-CN" dirty="0"/>
              <a:t>strongly</a:t>
            </a:r>
            <a:r>
              <a:rPr lang="zh-CN" altLang="en-US" dirty="0"/>
              <a:t> </a:t>
            </a:r>
            <a:r>
              <a:rPr lang="en-US" altLang="zh-CN" dirty="0"/>
              <a:t>convex</a:t>
            </a:r>
            <a:r>
              <a:rPr lang="zh-CN" altLang="en-US" dirty="0"/>
              <a:t> </a:t>
            </a:r>
            <a:r>
              <a:rPr lang="en-US" altLang="zh-CN" dirty="0"/>
              <a:t>condition.</a:t>
            </a:r>
          </a:p>
          <a:p>
            <a:pPr marL="285750" indent="-285750">
              <a:buFontTx/>
              <a:buChar char="-"/>
            </a:pPr>
            <a:endParaRPr lang="en-US" dirty="0"/>
          </a:p>
          <a:p>
            <a:pPr marL="285750" indent="-285750">
              <a:buFontTx/>
              <a:buChar char="-"/>
            </a:pPr>
            <a:r>
              <a:rPr lang="en-US" altLang="zh-CN" dirty="0"/>
              <a:t>Newton’s</a:t>
            </a:r>
            <a:r>
              <a:rPr lang="zh-CN" altLang="en-US" dirty="0"/>
              <a:t> </a:t>
            </a:r>
            <a:r>
              <a:rPr lang="en-US" altLang="zh-CN" dirty="0"/>
              <a:t>Method</a:t>
            </a:r>
          </a:p>
          <a:p>
            <a:pPr marL="742950" lvl="1" indent="-285750">
              <a:buFontTx/>
              <a:buChar char="-"/>
            </a:pPr>
            <a:r>
              <a:rPr lang="en-US" altLang="zh-CN" dirty="0"/>
              <a:t>Having</a:t>
            </a:r>
            <a:r>
              <a:rPr lang="zh-CN" altLang="en-US" dirty="0"/>
              <a:t> </a:t>
            </a:r>
            <a:r>
              <a:rPr lang="en-US" altLang="zh-CN" dirty="0"/>
              <a:t>to</a:t>
            </a:r>
            <a:r>
              <a:rPr lang="zh-CN" altLang="en-US" dirty="0"/>
              <a:t> </a:t>
            </a:r>
            <a:r>
              <a:rPr lang="en-US" altLang="zh-CN" dirty="0"/>
              <a:t>store</a:t>
            </a:r>
            <a:r>
              <a:rPr lang="zh-CN" altLang="en-US" dirty="0"/>
              <a:t> </a:t>
            </a:r>
            <a:r>
              <a:rPr lang="en-US" altLang="zh-CN" dirty="0"/>
              <a:t>the</a:t>
            </a:r>
            <a:r>
              <a:rPr lang="zh-CN" altLang="en-US" dirty="0"/>
              <a:t> </a:t>
            </a:r>
            <a:r>
              <a:rPr lang="en-US" altLang="zh-CN" dirty="0"/>
              <a:t>Hessian</a:t>
            </a:r>
            <a:r>
              <a:rPr lang="zh-CN" altLang="en-US" dirty="0"/>
              <a:t> </a:t>
            </a:r>
            <a:r>
              <a:rPr lang="en-US" altLang="zh-CN" dirty="0"/>
              <a:t>Matrix</a:t>
            </a:r>
            <a:r>
              <a:rPr lang="zh-CN" altLang="en-US" dirty="0"/>
              <a:t> </a:t>
            </a:r>
            <a:r>
              <a:rPr lang="en-US" altLang="zh-CN" dirty="0"/>
              <a:t>during</a:t>
            </a:r>
            <a:r>
              <a:rPr lang="zh-CN" altLang="en-US" dirty="0"/>
              <a:t> </a:t>
            </a:r>
            <a:r>
              <a:rPr lang="en-US" altLang="zh-CN" dirty="0"/>
              <a:t>each</a:t>
            </a:r>
            <a:r>
              <a:rPr lang="zh-CN" altLang="en-US" dirty="0"/>
              <a:t> </a:t>
            </a:r>
            <a:r>
              <a:rPr lang="en-US" altLang="zh-CN" dirty="0"/>
              <a:t>iteration.</a:t>
            </a:r>
          </a:p>
          <a:p>
            <a:pPr marL="285750" indent="-285750">
              <a:buFontTx/>
              <a:buChar char="-"/>
            </a:pPr>
            <a:endParaRPr lang="en-US" altLang="zh-CN" dirty="0"/>
          </a:p>
          <a:p>
            <a:pPr marL="285750" indent="-285750">
              <a:buFontTx/>
              <a:buChar char="-"/>
            </a:pPr>
            <a:r>
              <a:rPr lang="en-US" dirty="0"/>
              <a:t>Quasi-Newton</a:t>
            </a:r>
            <a:r>
              <a:rPr lang="en-US" altLang="zh-CN" dirty="0"/>
              <a:t>’s</a:t>
            </a:r>
            <a:r>
              <a:rPr lang="zh-CN" altLang="en-US" dirty="0"/>
              <a:t> </a:t>
            </a:r>
            <a:r>
              <a:rPr lang="en-US" altLang="zh-CN" dirty="0"/>
              <a:t>Method</a:t>
            </a:r>
          </a:p>
          <a:p>
            <a:pPr marL="742950" lvl="1" indent="-285750">
              <a:buFontTx/>
              <a:buChar char="-"/>
            </a:pPr>
            <a:r>
              <a:rPr lang="en-US" altLang="zh-CN" dirty="0"/>
              <a:t>Improved version of Newton’s method.</a:t>
            </a:r>
            <a:r>
              <a:rPr lang="zh-CN" altLang="en-US" dirty="0"/>
              <a:t> </a:t>
            </a:r>
            <a:r>
              <a:rPr lang="en-US" altLang="zh-CN" dirty="0"/>
              <a:t>Doesn’t</a:t>
            </a:r>
            <a:r>
              <a:rPr lang="zh-CN" altLang="en-US" dirty="0"/>
              <a:t> </a:t>
            </a:r>
            <a:r>
              <a:rPr lang="en-US" altLang="zh-CN" dirty="0"/>
              <a:t>compute</a:t>
            </a:r>
            <a:r>
              <a:rPr lang="zh-CN" altLang="en-US" dirty="0"/>
              <a:t> </a:t>
            </a:r>
            <a:r>
              <a:rPr lang="en-US" altLang="zh-CN" dirty="0"/>
              <a:t>Hessian</a:t>
            </a:r>
            <a:r>
              <a:rPr lang="zh-CN" altLang="en-US" dirty="0"/>
              <a:t> </a:t>
            </a:r>
            <a:r>
              <a:rPr lang="en-US" altLang="zh-CN" dirty="0"/>
              <a:t>Matrix</a:t>
            </a:r>
            <a:r>
              <a:rPr lang="zh-CN" altLang="en-US" dirty="0"/>
              <a:t> </a:t>
            </a:r>
            <a:r>
              <a:rPr lang="en-US" altLang="zh-CN" dirty="0"/>
              <a:t>directly.</a:t>
            </a:r>
          </a:p>
          <a:p>
            <a:pPr marL="742950" lvl="1" indent="-285750">
              <a:buFontTx/>
              <a:buChar char="-"/>
            </a:pPr>
            <a:endParaRPr lang="en-US" altLang="zh-CN" dirty="0"/>
          </a:p>
          <a:p>
            <a:pPr marL="285750" indent="-285750">
              <a:buFontTx/>
              <a:buChar char="-"/>
            </a:pPr>
            <a:r>
              <a:rPr lang="en-US" altLang="zh-CN" dirty="0"/>
              <a:t>Conjugate</a:t>
            </a:r>
            <a:r>
              <a:rPr lang="zh-CN" altLang="en-US" dirty="0"/>
              <a:t> </a:t>
            </a:r>
            <a:r>
              <a:rPr lang="en-US" altLang="zh-CN" dirty="0"/>
              <a:t>Gradient</a:t>
            </a:r>
            <a:r>
              <a:rPr lang="zh-CN" altLang="en-US" dirty="0"/>
              <a:t> </a:t>
            </a:r>
            <a:r>
              <a:rPr lang="en-US" altLang="zh-CN" dirty="0"/>
              <a:t>Descent</a:t>
            </a:r>
          </a:p>
          <a:p>
            <a:pPr marL="742950" lvl="1" indent="-285750">
              <a:buFontTx/>
              <a:buChar char="-"/>
            </a:pPr>
            <a:r>
              <a:rPr lang="en-US" altLang="zh-CN" dirty="0"/>
              <a:t>﻿Uses</a:t>
            </a:r>
            <a:r>
              <a:rPr lang="zh-CN" altLang="en-US" dirty="0"/>
              <a:t> </a:t>
            </a:r>
            <a:r>
              <a:rPr lang="en-US" altLang="zh-CN" dirty="0"/>
              <a:t>conjugate</a:t>
            </a:r>
            <a:r>
              <a:rPr lang="zh-CN" altLang="en-US" dirty="0"/>
              <a:t> </a:t>
            </a:r>
            <a:r>
              <a:rPr lang="en-US" altLang="zh-CN" dirty="0"/>
              <a:t>instead</a:t>
            </a:r>
            <a:r>
              <a:rPr lang="zh-CN" altLang="en-US" dirty="0"/>
              <a:t> </a:t>
            </a:r>
            <a:r>
              <a:rPr lang="en-US" altLang="zh-CN" dirty="0"/>
              <a:t>of</a:t>
            </a:r>
            <a:r>
              <a:rPr lang="zh-CN" altLang="en-US" dirty="0"/>
              <a:t> </a:t>
            </a:r>
            <a:r>
              <a:rPr lang="en-US" altLang="zh-CN" dirty="0"/>
              <a:t>Hessian</a:t>
            </a:r>
            <a:r>
              <a:rPr lang="zh-CN" altLang="en-US" dirty="0"/>
              <a:t> </a:t>
            </a:r>
            <a:r>
              <a:rPr lang="en-US" altLang="zh-CN" dirty="0"/>
              <a:t>Matrix.</a:t>
            </a:r>
          </a:p>
          <a:p>
            <a:pPr marL="742950" lvl="1" indent="-285750">
              <a:buFontTx/>
              <a:buChar char="-"/>
            </a:pPr>
            <a:r>
              <a:rPr lang="en-US" altLang="zh-CN" dirty="0"/>
              <a:t>line-search</a:t>
            </a:r>
            <a:r>
              <a:rPr lang="zh-CN" altLang="en-US" dirty="0"/>
              <a:t> </a:t>
            </a:r>
            <a:r>
              <a:rPr lang="en-US" altLang="zh-CN" dirty="0"/>
              <a:t>based.</a:t>
            </a:r>
          </a:p>
          <a:p>
            <a:pPr marL="742950" lvl="1" indent="-285750">
              <a:buFontTx/>
              <a:buChar char="-"/>
            </a:pPr>
            <a:r>
              <a:rPr lang="en-US" altLang="zh-CN" dirty="0"/>
              <a:t>Unstable</a:t>
            </a:r>
            <a:r>
              <a:rPr lang="zh-CN" altLang="en-US" dirty="0"/>
              <a:t> </a:t>
            </a:r>
            <a:r>
              <a:rPr lang="en-US" altLang="zh-CN" dirty="0"/>
              <a:t>to</a:t>
            </a:r>
            <a:r>
              <a:rPr lang="zh-CN" altLang="en-US" dirty="0"/>
              <a:t> </a:t>
            </a:r>
            <a:r>
              <a:rPr lang="en-US" altLang="zh-CN" dirty="0"/>
              <a:t>noise.</a:t>
            </a:r>
            <a:endParaRPr lang="en-US" dirty="0"/>
          </a:p>
        </p:txBody>
      </p:sp>
    </p:spTree>
    <p:extLst>
      <p:ext uri="{BB962C8B-B14F-4D97-AF65-F5344CB8AC3E}">
        <p14:creationId xmlns:p14="http://schemas.microsoft.com/office/powerpoint/2010/main" val="3598025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7A33-13E3-4778-AFD2-7DEED31A32A9}"/>
              </a:ext>
            </a:extLst>
          </p:cNvPr>
          <p:cNvSpPr>
            <a:spLocks noGrp="1"/>
          </p:cNvSpPr>
          <p:nvPr>
            <p:ph type="title"/>
          </p:nvPr>
        </p:nvSpPr>
        <p:spPr>
          <a:xfrm>
            <a:off x="1785352" y="5550221"/>
            <a:ext cx="2043863" cy="640080"/>
          </a:xfrm>
        </p:spPr>
        <p:txBody>
          <a:bodyPr/>
          <a:lstStyle/>
          <a:p>
            <a:r>
              <a:rPr lang="en-US" altLang="zh-CN" dirty="0"/>
              <a:t>fig.1</a:t>
            </a:r>
            <a:endParaRPr lang="en-US" dirty="0"/>
          </a:p>
        </p:txBody>
      </p:sp>
      <p:pic>
        <p:nvPicPr>
          <p:cNvPr id="4" name="Content Placeholder 3">
            <a:extLst>
              <a:ext uri="{FF2B5EF4-FFF2-40B4-BE49-F238E27FC236}">
                <a16:creationId xmlns:a16="http://schemas.microsoft.com/office/drawing/2014/main" id="{2C58965F-28AF-5244-81BE-BF3540CCD05B}"/>
              </a:ext>
            </a:extLst>
          </p:cNvPr>
          <p:cNvPicPr>
            <a:picLocks noGrp="1" noChangeAspect="1"/>
          </p:cNvPicPr>
          <p:nvPr>
            <p:ph sz="quarter" idx="10"/>
          </p:nvPr>
        </p:nvPicPr>
        <p:blipFill>
          <a:blip r:embed="rId3"/>
          <a:stretch>
            <a:fillRect/>
          </a:stretch>
        </p:blipFill>
        <p:spPr>
          <a:xfrm>
            <a:off x="521207" y="1307779"/>
            <a:ext cx="4287147" cy="3978275"/>
          </a:xfrm>
          <a:prstGeom prst="rect">
            <a:avLst/>
          </a:prstGeom>
        </p:spPr>
      </p:pic>
      <p:pic>
        <p:nvPicPr>
          <p:cNvPr id="5" name="Picture 4">
            <a:extLst>
              <a:ext uri="{FF2B5EF4-FFF2-40B4-BE49-F238E27FC236}">
                <a16:creationId xmlns:a16="http://schemas.microsoft.com/office/drawing/2014/main" id="{AE7B18EC-AEF1-C845-924E-B0896E3E104E}"/>
              </a:ext>
            </a:extLst>
          </p:cNvPr>
          <p:cNvPicPr>
            <a:picLocks noChangeAspect="1"/>
          </p:cNvPicPr>
          <p:nvPr/>
        </p:nvPicPr>
        <p:blipFill>
          <a:blip r:embed="rId4"/>
          <a:stretch>
            <a:fillRect/>
          </a:stretch>
        </p:blipFill>
        <p:spPr>
          <a:xfrm>
            <a:off x="4659746" y="2045389"/>
            <a:ext cx="7241880" cy="3061001"/>
          </a:xfrm>
          <a:prstGeom prst="rect">
            <a:avLst/>
          </a:prstGeom>
        </p:spPr>
      </p:pic>
      <p:sp>
        <p:nvSpPr>
          <p:cNvPr id="6" name="Title 1">
            <a:extLst>
              <a:ext uri="{FF2B5EF4-FFF2-40B4-BE49-F238E27FC236}">
                <a16:creationId xmlns:a16="http://schemas.microsoft.com/office/drawing/2014/main" id="{1E4C0EB7-E26C-5A4F-889A-F1064AED92C8}"/>
              </a:ext>
            </a:extLst>
          </p:cNvPr>
          <p:cNvSpPr txBox="1">
            <a:spLocks/>
          </p:cNvSpPr>
          <p:nvPr/>
        </p:nvSpPr>
        <p:spPr>
          <a:xfrm>
            <a:off x="5892235" y="5550221"/>
            <a:ext cx="2043863" cy="64008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altLang="zh-CN" dirty="0"/>
              <a:t>fig.2.a</a:t>
            </a:r>
            <a:endParaRPr lang="en-US" dirty="0"/>
          </a:p>
        </p:txBody>
      </p:sp>
      <p:sp>
        <p:nvSpPr>
          <p:cNvPr id="7" name="Title 1">
            <a:extLst>
              <a:ext uri="{FF2B5EF4-FFF2-40B4-BE49-F238E27FC236}">
                <a16:creationId xmlns:a16="http://schemas.microsoft.com/office/drawing/2014/main" id="{6E56D5A1-2413-3C43-B30D-1B3E1CD68562}"/>
              </a:ext>
            </a:extLst>
          </p:cNvPr>
          <p:cNvSpPr txBox="1">
            <a:spLocks/>
          </p:cNvSpPr>
          <p:nvPr/>
        </p:nvSpPr>
        <p:spPr>
          <a:xfrm>
            <a:off x="9751716" y="5550221"/>
            <a:ext cx="2043863" cy="64008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altLang="zh-CN" dirty="0"/>
              <a:t>fig.2.b</a:t>
            </a:r>
            <a:endParaRPr lang="en-US" dirty="0"/>
          </a:p>
        </p:txBody>
      </p:sp>
      <p:sp>
        <p:nvSpPr>
          <p:cNvPr id="8" name="Title 1">
            <a:extLst>
              <a:ext uri="{FF2B5EF4-FFF2-40B4-BE49-F238E27FC236}">
                <a16:creationId xmlns:a16="http://schemas.microsoft.com/office/drawing/2014/main" id="{DA2A31E3-A446-9446-AAFE-CA26EEBB5A77}"/>
              </a:ext>
            </a:extLst>
          </p:cNvPr>
          <p:cNvSpPr txBox="1">
            <a:spLocks/>
          </p:cNvSpPr>
          <p:nvPr/>
        </p:nvSpPr>
        <p:spPr>
          <a:xfrm>
            <a:off x="521207" y="403532"/>
            <a:ext cx="6877119" cy="64008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dirty="0"/>
              <a:t>Chart</a:t>
            </a:r>
            <a:r>
              <a:rPr lang="zh-CN" altLang="en-US" dirty="0"/>
              <a:t> </a:t>
            </a:r>
            <a:r>
              <a:rPr lang="en-US" altLang="zh-CN" dirty="0"/>
              <a:t>Explanation</a:t>
            </a:r>
            <a:endParaRPr lang="en-US" dirty="0"/>
          </a:p>
        </p:txBody>
      </p:sp>
    </p:spTree>
    <p:extLst>
      <p:ext uri="{BB962C8B-B14F-4D97-AF65-F5344CB8AC3E}">
        <p14:creationId xmlns:p14="http://schemas.microsoft.com/office/powerpoint/2010/main" val="221961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1025</Words>
  <Application>Microsoft Macintosh PowerPoint</Application>
  <PresentationFormat>Widescreen</PresentationFormat>
  <Paragraphs>116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Optimization in Pattern Recognition</vt:lpstr>
      <vt:lpstr>Usage</vt:lpstr>
      <vt:lpstr>Category</vt:lpstr>
      <vt:lpstr>Problems</vt:lpstr>
      <vt:lpstr>First-order methods:</vt:lpstr>
      <vt:lpstr>Adam</vt:lpstr>
      <vt:lpstr>PowerPoint Presentation</vt:lpstr>
      <vt:lpstr>High-order methods:</vt:lpstr>
      <vt:lpstr>fig.1</vt:lpstr>
      <vt:lpstr>Derivative-free methods:</vt:lpstr>
      <vt:lpstr>Chart Explanation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2020-02-17T20:51:53Z</dcterms:created>
  <dcterms:modified xsi:type="dcterms:W3CDTF">2020-02-18T05:58:14Z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