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5" r:id="rId6"/>
    <p:sldId id="265" r:id="rId7"/>
    <p:sldId id="283" r:id="rId8"/>
    <p:sldId id="296" r:id="rId9"/>
    <p:sldId id="297" r:id="rId10"/>
    <p:sldId id="294" r:id="rId11"/>
    <p:sldId id="302" r:id="rId12"/>
    <p:sldId id="295" r:id="rId13"/>
    <p:sldId id="267" r:id="rId14"/>
    <p:sldId id="303" r:id="rId15"/>
    <p:sldId id="287" r:id="rId16"/>
    <p:sldId id="298" r:id="rId17"/>
    <p:sldId id="300" r:id="rId18"/>
    <p:sldId id="288" r:id="rId19"/>
    <p:sldId id="299" r:id="rId20"/>
    <p:sldId id="301" r:id="rId21"/>
    <p:sldId id="289" r:id="rId22"/>
    <p:sldId id="286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3595" autoAdjust="0"/>
  </p:normalViewPr>
  <p:slideViewPr>
    <p:cSldViewPr snapToGrid="0">
      <p:cViewPr varScale="1">
        <p:scale>
          <a:sx n="77" d="100"/>
          <a:sy n="77" d="100"/>
        </p:scale>
        <p:origin x="662" y="6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D8153-055E-4B21-A8DE-5D95B2BF603A}" type="datetime1">
              <a:rPr lang="ko-KR" altLang="en-US" smtClean="0">
                <a:latin typeface="+mj-ea"/>
                <a:ea typeface="+mj-ea"/>
              </a:rPr>
              <a:t>2024-09-29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70DEEF6-2D4E-41F7-BA79-1547707A3C30}" type="datetime1">
              <a:rPr lang="ko-KR" altLang="en-US" smtClean="0"/>
              <a:pPr/>
              <a:t>2024-09-29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A9B2C62-FE30-453D-946B-754E9E42C845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줄 간격 </a:t>
            </a:r>
            <a:r>
              <a:rPr lang="en-US" altLang="ko-KR"/>
              <a:t>+ </a:t>
            </a:r>
            <a:r>
              <a:rPr lang="ko-KR" altLang="en-US"/>
              <a:t>페이지 번호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93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9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62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16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24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0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9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75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14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3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7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67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2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0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2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08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4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그림 개체 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3 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u="none" strike="noStrike" kern="1200" cap="none" spc="0" normalizeH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텍스트 삽입</a:t>
            </a:r>
            <a:endParaRPr lang="ko-KR" alt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u="none" strike="noStrike" kern="1200" cap="none" spc="0" normalizeH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텍스트 삽입</a:t>
            </a:r>
            <a:endParaRPr lang="ko-KR" alt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u="none" strike="noStrike" kern="1200" cap="none" spc="0" normalizeH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텍스트 삽입</a:t>
            </a:r>
            <a:endParaRPr lang="ko-KR" alt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날짜 개체 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A27140C-48BF-4DC0-82FC-51E08802436A}" type="datetime1">
              <a:rPr lang="ko-KR" altLang="en-US" smtClean="0"/>
              <a:t>2024-09-29</a:t>
            </a:fld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dirty="0"/>
              <a:t>제목을 추가하려면 클릭하세요</a:t>
            </a:r>
            <a:r>
              <a:rPr lang="en-US" altLang="ko-KR" dirty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AF0530-E1D1-411E-8BE5-C5533D8078A4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1" name="텍스트 개체 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01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C86007-3E13-4E2A-8CC5-49E67E4096E9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날짜 개체 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3F1C87-C6F6-424B-BC37-EA977585DE2B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6" name="슬라이드 번호 개체 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01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8C3619-C2FB-43AF-9DBF-1519FAE54AED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클릭하여 마스터 편집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및 그래프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031306-8634-4DBA-B868-8C7BB8080440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5E8724D-9EF3-462E-8F95-DF4CF3533E5E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FB41-3AD6-4D45-B5FC-A1AB92E3CFDF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01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2" name="그림 개체 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그림 개체 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5" name="그림 개체 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59C0A0-FB6D-4B5B-B8E3-45299AFED68E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 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마스터 텍스트 스타일을 편집하려면 클릭</a:t>
            </a:r>
          </a:p>
        </p:txBody>
      </p:sp>
      <p:sp>
        <p:nvSpPr>
          <p:cNvPr id="17" name="날짜 개체 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940F53-3AD2-4A23-BD5B-DAD8E8328D54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4708AF9-FDCB-4244-92FE-68DE3E08E412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2024-09-29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30" y="1472647"/>
            <a:ext cx="5181486" cy="224244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000" dirty="0"/>
              <a:t>Fuzzy Support Vector Machines for Pattern Classification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6652" y="5078187"/>
            <a:ext cx="4308613" cy="964620"/>
          </a:xfrm>
        </p:spPr>
        <p:txBody>
          <a:bodyPr rtlCol="0"/>
          <a:lstStyle/>
          <a:p>
            <a:pPr rtl="0"/>
            <a:r>
              <a:rPr lang="en-US" altLang="ko-KR" sz="1400" dirty="0"/>
              <a:t>Takuya Inoue and Shigeo Abe Graduate School of Science and Technology, Kobe University, Kobe, Japan E-mail: </a:t>
            </a:r>
            <a:r>
              <a:rPr lang="en-US" altLang="ko-KR" sz="1400" dirty="0" err="1"/>
              <a:t>abeeeedept</a:t>
            </a:r>
            <a:r>
              <a:rPr lang="en-US" altLang="ko-KR" sz="1400" dirty="0"/>
              <a:t> . </a:t>
            </a:r>
            <a:r>
              <a:rPr lang="en-US" altLang="ko-KR" sz="1400" dirty="0" err="1"/>
              <a:t>kobe</a:t>
            </a:r>
            <a:r>
              <a:rPr lang="en-US" altLang="ko-KR" sz="1400" dirty="0"/>
              <a:t>-u. ac. j 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7D9CC343-BD4E-22E0-907C-B8C1837049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3000"/>
                    </a14:imgEffect>
                  </a14:imgLayer>
                </a14:imgProps>
              </a:ext>
            </a:extLst>
          </a:blip>
          <a:srcRect b="8139"/>
          <a:stretch/>
        </p:blipFill>
        <p:spPr>
          <a:xfrm>
            <a:off x="6311346" y="1069889"/>
            <a:ext cx="5413514" cy="4972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7FB4B476-A34E-A841-06C5-26B1007F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8278283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Multiclass Support Vector Machines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B90A0B-26DB-C5D8-F60C-AECE872EC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03" y="1608634"/>
            <a:ext cx="4775110" cy="7230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318FDF-2858-6BD4-0A28-53387DCC74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187"/>
          <a:stretch/>
        </p:blipFill>
        <p:spPr>
          <a:xfrm>
            <a:off x="515103" y="5375970"/>
            <a:ext cx="6888080" cy="10973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2A1D25-279D-092A-F948-49C62DECD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80" y="1608634"/>
            <a:ext cx="3543795" cy="12288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18868F2-5C57-E103-5221-0B9CB76F4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03" y="3024717"/>
            <a:ext cx="10152897" cy="20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7FB4B476-A34E-A841-06C5-26B1007F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8278283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Multiclass Support Vector Machines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A07CEC-9C28-E663-140D-63F21FBB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3" y="1929360"/>
            <a:ext cx="5422989" cy="33538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4FF9747-140F-BC3F-FADB-CD0654C9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536"/>
          <a:stretch/>
        </p:blipFill>
        <p:spPr>
          <a:xfrm>
            <a:off x="7603198" y="4985119"/>
            <a:ext cx="4409549" cy="13327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DB7182-563B-B7D8-0D20-2545D7603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896" y="1927897"/>
            <a:ext cx="6395851" cy="28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3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4" y="539225"/>
            <a:ext cx="8655970" cy="72304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Fuzzy Support Vector Machines</a:t>
            </a: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8329D5-1CFB-BC06-384C-93BD468D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1" y="1700643"/>
            <a:ext cx="5918129" cy="26342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6CF9D0-325A-8F62-012F-F32BFE73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6656"/>
          <a:stretch/>
        </p:blipFill>
        <p:spPr>
          <a:xfrm>
            <a:off x="469681" y="4328363"/>
            <a:ext cx="5916868" cy="1496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8323EA-020A-2D97-80FA-166D9966C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07" y="1701524"/>
            <a:ext cx="5051164" cy="43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altLang="ko-KR" smtClean="0"/>
              <a:pPr rtl="0">
                <a:spcAft>
                  <a:spcPts val="600"/>
                </a:spcAft>
              </a:pPr>
              <a:t>13</a:t>
            </a:fld>
            <a:endParaRPr lang="ko-KR" altLang="en-US"/>
          </a:p>
        </p:txBody>
      </p:sp>
      <p:pic>
        <p:nvPicPr>
          <p:cNvPr id="4" name="그림 3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FB3F4956-BE7D-A515-8C0D-D72552BE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486553"/>
            <a:ext cx="10499725" cy="1942447"/>
          </a:xfrm>
          <a:prstGeom prst="rect">
            <a:avLst/>
          </a:prstGeom>
          <a:noFill/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122239"/>
            <a:ext cx="10499725" cy="1355724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/>
              <a:t>4. Fuzzy Support Vector Machines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386C7D-8E82-59CD-F613-3167EB1AD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75" y="3503293"/>
            <a:ext cx="5055658" cy="31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1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Performance Evaluation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D17D2-9110-B37D-123C-34398CE3E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958" y="1602234"/>
            <a:ext cx="6290084" cy="21023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0E8D9B-08C7-83C3-61BF-312CAC250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872" y="3928841"/>
            <a:ext cx="6361712" cy="26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Performance Evaluation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12D5E-675D-FCF0-3114-D02EFC25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8" y="1413618"/>
            <a:ext cx="5644322" cy="5073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1C737A-8E09-F7F8-C977-CBB0D3F3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702" y="1413618"/>
            <a:ext cx="4834633" cy="4921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739FB0-18E7-2720-8810-BF6D2D38C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702" y="2057114"/>
            <a:ext cx="5222038" cy="22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1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Performance Evaluation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8A5CB-D2FF-C18B-92EF-C57223EE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1" y="1333660"/>
            <a:ext cx="5033128" cy="51533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E72964-0164-0ABA-2A8B-DA9EAF54B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309" y="1333660"/>
            <a:ext cx="5495091" cy="2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2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Performance Evaluation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75064-C5B7-4D6E-3774-615BE332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7" y="1262270"/>
            <a:ext cx="4862742" cy="5285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9CCEAA-15DF-D8C7-4942-B746E3BA0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34" y="1262270"/>
            <a:ext cx="5376033" cy="21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7FB4B476-A34E-A841-06C5-26B1007F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8278283" cy="723045"/>
          </a:xfrm>
        </p:spPr>
        <p:txBody>
          <a:bodyPr rtlCol="0">
            <a:no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61A76-4644-90B2-3AC9-63131A127AC8}"/>
              </a:ext>
            </a:extLst>
          </p:cNvPr>
          <p:cNvSpPr txBox="1"/>
          <p:nvPr/>
        </p:nvSpPr>
        <p:spPr>
          <a:xfrm>
            <a:off x="2177877" y="2962523"/>
            <a:ext cx="80991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we proposed FSVM for classification that resolve unclassifiable regions caused by conventional SVM.</a:t>
            </a:r>
          </a:p>
          <a:p>
            <a:pPr algn="ctr"/>
            <a:r>
              <a:rPr lang="en-US" altLang="ko-KR" sz="2000" dirty="0"/>
              <a:t>The generalization ability of the fuzzy SVM is superior to that of the conventional SVM.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54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42" y="4212992"/>
            <a:ext cx="3924300" cy="793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Thank You For Listening.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1075080"/>
            <a:ext cx="5181488" cy="89286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Table of Contents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0363" y="2139398"/>
            <a:ext cx="4667250" cy="339883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1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Introduction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Multiclass Support Vector Machines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Fuzzy Support Vector Machines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Performance Evaluation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Conclusions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4" y="539225"/>
            <a:ext cx="4451718" cy="72304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200" dirty="0"/>
              <a:t>1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Introduction</a:t>
            </a: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06730-AEDB-1FD3-1021-C1C72F52DFD3}"/>
              </a:ext>
            </a:extLst>
          </p:cNvPr>
          <p:cNvSpPr txBox="1"/>
          <p:nvPr/>
        </p:nvSpPr>
        <p:spPr>
          <a:xfrm>
            <a:off x="595197" y="1262270"/>
            <a:ext cx="110016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C0C9C2"/>
                </a:highlight>
              </a:rPr>
              <a:t>=&gt; conventional support vector machines (SVM)</a:t>
            </a:r>
          </a:p>
          <a:p>
            <a:r>
              <a:rPr lang="en-US" altLang="ko-KR" dirty="0"/>
              <a:t>n-class problem -&gt; n two-class problems</a:t>
            </a:r>
          </a:p>
          <a:p>
            <a:r>
              <a:rPr lang="en-US" altLang="ko-KR" dirty="0"/>
              <a:t>(For the </a:t>
            </a:r>
            <a:r>
              <a:rPr lang="en-US" altLang="ko-KR" dirty="0" err="1"/>
              <a:t>ith</a:t>
            </a:r>
            <a:r>
              <a:rPr lang="en-US" altLang="ko-KR" dirty="0"/>
              <a:t> two-class problem -&gt; One-vs-Rest)</a:t>
            </a:r>
          </a:p>
          <a:p>
            <a:endParaRPr lang="en-US" altLang="ko-KR" dirty="0"/>
          </a:p>
          <a:p>
            <a:r>
              <a:rPr lang="en-US" altLang="ko-KR" dirty="0"/>
              <a:t>datum is classified into class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-&gt; only when the value of the </a:t>
            </a:r>
            <a:r>
              <a:rPr lang="en-US" altLang="ko-KR" dirty="0" err="1"/>
              <a:t>ith</a:t>
            </a:r>
            <a:r>
              <a:rPr lang="en-US" altLang="ko-KR" dirty="0"/>
              <a:t> decision function is positive.</a:t>
            </a:r>
          </a:p>
          <a:p>
            <a:r>
              <a:rPr lang="en-US" altLang="ko-KR" dirty="0"/>
              <a:t>datum is unclassifiable </a:t>
            </a:r>
          </a:p>
          <a:p>
            <a:r>
              <a:rPr lang="en-US" altLang="ko-KR" dirty="0"/>
              <a:t>-&gt; when the value of more than one decision function are positive or all the values are negative.</a:t>
            </a:r>
          </a:p>
          <a:p>
            <a:endParaRPr lang="en-US" altLang="ko-KR" dirty="0">
              <a:highlight>
                <a:srgbClr val="C0C9C2"/>
              </a:highlight>
            </a:endParaRPr>
          </a:p>
          <a:p>
            <a:r>
              <a:rPr lang="en-US" altLang="ko-KR" dirty="0">
                <a:highlight>
                  <a:srgbClr val="C0C9C2"/>
                </a:highlight>
              </a:rPr>
              <a:t>=&gt; pairwise classification method</a:t>
            </a:r>
          </a:p>
          <a:p>
            <a:r>
              <a:rPr lang="en-US" altLang="ko-KR" dirty="0"/>
              <a:t>n(n-1)/2 decision functions -&gt; unclassifiable regions remain.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C0C9C2"/>
                </a:highlight>
              </a:rPr>
              <a:t>=&gt; fuzzy support vector machines(FSVM)</a:t>
            </a:r>
          </a:p>
          <a:p>
            <a:r>
              <a:rPr lang="en-US" altLang="ko-KR" dirty="0"/>
              <a:t>Using the decision functions obtained by training the SVM,</a:t>
            </a:r>
          </a:p>
          <a:p>
            <a:r>
              <a:rPr lang="en-US" altLang="ko-KR" dirty="0"/>
              <a:t>for each class, we define a truncated polyhedral pyramidal membership function.</a:t>
            </a:r>
          </a:p>
          <a:p>
            <a:r>
              <a:rPr lang="en-US" altLang="ko-KR" dirty="0"/>
              <a:t>-&gt;classification is same. generalization ability of the FSVM is the same with or better than that of the SVM</a:t>
            </a:r>
          </a:p>
          <a:p>
            <a:r>
              <a:rPr lang="en-US" altLang="ko-KR" dirty="0"/>
              <a:t>-&gt;three benchmark data sets and demonstrate the superiority of the FSVM over the SVM.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94AFC5-29C8-BC5C-9DEF-834A678C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10"/>
          <a:stretch/>
        </p:blipFill>
        <p:spPr>
          <a:xfrm>
            <a:off x="370602" y="1448518"/>
            <a:ext cx="5607123" cy="723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25A221-3529-7C62-39F0-D5331F95F0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410" t="-5418" b="1"/>
          <a:stretch/>
        </p:blipFill>
        <p:spPr>
          <a:xfrm>
            <a:off x="370600" y="2084876"/>
            <a:ext cx="5607125" cy="7230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CBFC02-77EA-1323-0B3E-100B2AD89A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439"/>
          <a:stretch/>
        </p:blipFill>
        <p:spPr>
          <a:xfrm>
            <a:off x="370600" y="2807921"/>
            <a:ext cx="5606867" cy="35248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1CE8FC3-01BC-F4F6-2CC8-80EA75497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612" y="3382068"/>
            <a:ext cx="5715692" cy="27095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31B8EAE-365B-B7FD-49BE-5286CEEAA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612" y="1477805"/>
            <a:ext cx="5715692" cy="168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CC546C-5853-2DD3-A99F-8573F69C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7" y="1509444"/>
            <a:ext cx="10473826" cy="49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CEA3F4-181F-7D85-834F-E299C80695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915"/>
          <a:stretch/>
        </p:blipFill>
        <p:spPr>
          <a:xfrm>
            <a:off x="230461" y="1487018"/>
            <a:ext cx="7939913" cy="4797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58EB13-0870-A72B-43D7-9EFB4059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99" y="5054275"/>
            <a:ext cx="5614551" cy="12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7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F9BDD3-D7CA-F1E5-4573-B90B18FB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02" y="1473664"/>
            <a:ext cx="8173591" cy="35914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27A98F-8AEF-4630-E323-312095E6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02" y="5065090"/>
            <a:ext cx="5496692" cy="1257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D304ED-F2BA-B046-379D-AE545D9FE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694" y="4999362"/>
            <a:ext cx="5955883" cy="1321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4807F7-3617-3C6A-0115-A0E4FFEC6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994" y="1473664"/>
            <a:ext cx="3105583" cy="952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8FCB5E-3201-91AB-32EC-EC55E29CC2EC}"/>
              </a:ext>
            </a:extLst>
          </p:cNvPr>
          <p:cNvSpPr txBox="1"/>
          <p:nvPr/>
        </p:nvSpPr>
        <p:spPr>
          <a:xfrm>
            <a:off x="8646329" y="246745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서포트 벡터에서의 결정함수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17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CCC7BF-74AE-6865-8D58-AE90697C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1" y="1602952"/>
            <a:ext cx="6629579" cy="25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2E9AEA-0C96-1842-0F13-F8DC7B82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4" y="1705014"/>
            <a:ext cx="5773966" cy="4339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F92CAA-87F1-D0CB-E31B-277E7736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231" y="1705014"/>
            <a:ext cx="5556735" cy="16738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1794C6-9D29-BAE3-C0FF-6757518C4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231" y="3547463"/>
            <a:ext cx="5576540" cy="21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2_TF16411245_Win32" id="{223A1198-A7CF-4CFA-A13C-5B8A1CDD8A48}" vid="{B2DF9E43-5CF4-4E07-9C1D-4D7E86CE1FD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30cff55-d3d7-48e1-95ee-e707749ecf7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75D81F2621AC4A902114C52A3E0687" ma:contentTypeVersion="6" ma:contentTypeDescription="새 문서를 만듭니다." ma:contentTypeScope="" ma:versionID="fee066ada29532d347772e15775759b5">
  <xsd:schema xmlns:xsd="http://www.w3.org/2001/XMLSchema" xmlns:xs="http://www.w3.org/2001/XMLSchema" xmlns:p="http://schemas.microsoft.com/office/2006/metadata/properties" xmlns:ns3="f30cff55-d3d7-48e1-95ee-e707749ecf76" targetNamespace="http://schemas.microsoft.com/office/2006/metadata/properties" ma:root="true" ma:fieldsID="d2f9d57666861202ea120a093db9fd64" ns3:_="">
    <xsd:import namespace="f30cff55-d3d7-48e1-95ee-e707749ecf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cff55-d3d7-48e1-95ee-e707749ec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f30cff55-d3d7-48e1-95ee-e707749ecf76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AA119-C394-4CC1-8C1E-B603C1A5E0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cff55-d3d7-48e1-95ee-e707749ec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미니멀리즘 컬러 프레젠테이션</Template>
  <TotalTime>2653</TotalTime>
  <Words>378</Words>
  <Application>Microsoft Office PowerPoint</Application>
  <PresentationFormat>와이드스크린</PresentationFormat>
  <Paragraphs>84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Biome Light</vt:lpstr>
      <vt:lpstr>Office 테마</vt:lpstr>
      <vt:lpstr>Fuzzy Support Vector Machines for Pattern Classification</vt:lpstr>
      <vt:lpstr>Table of Contents</vt:lpstr>
      <vt:lpstr>1. Introduction</vt:lpstr>
      <vt:lpstr>2. Two-Class Support Vector Machines</vt:lpstr>
      <vt:lpstr>2. Two-Class Support Vector Machines</vt:lpstr>
      <vt:lpstr>2. Two-Class Support Vector Machines</vt:lpstr>
      <vt:lpstr>2. Two-Class Support Vector Machines</vt:lpstr>
      <vt:lpstr>2. Two-Class Support Vector Machines</vt:lpstr>
      <vt:lpstr>2. Two-Class Support Vector Machines</vt:lpstr>
      <vt:lpstr>3. Multiclass Support Vector Machines</vt:lpstr>
      <vt:lpstr>3. Multiclass Support Vector Machines</vt:lpstr>
      <vt:lpstr>4. Fuzzy Support Vector Machines</vt:lpstr>
      <vt:lpstr>4. Fuzzy Support Vector Machines</vt:lpstr>
      <vt:lpstr>5. Performance Evaluation</vt:lpstr>
      <vt:lpstr>5. Performance Evaluation</vt:lpstr>
      <vt:lpstr>5. Performance Evaluation</vt:lpstr>
      <vt:lpstr>5. Performance Evaluation</vt:lpstr>
      <vt:lpstr>6. Conclusions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10</cp:revision>
  <dcterms:created xsi:type="dcterms:W3CDTF">2024-09-29T09:27:12Z</dcterms:created>
  <dcterms:modified xsi:type="dcterms:W3CDTF">2024-10-01T05:40:57Z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0x010100A975D81F2621AC4A902114C52A3E0687</vt:lpwstr>
  </property>
</Properties>
</file>