
<file path=[Content_Types].xml><?xml version="1.0" encoding="utf-8"?>
<Types xmlns="http://schemas.openxmlformats.org/package/2006/content-types">
  <Default Extension="rels" ContentType="application/vnd.openxmlformats-package.relationships+xml"/>
  <Override PartName="/ppt/slides/slide14.xml" ContentType="application/vnd.openxmlformats-officedocument.presentationml.slide+xml"/>
  <Override PartName="/ppt/notesSlides/notesSlide16.xml" ContentType="application/vnd.openxmlformats-officedocument.presentationml.notesSlide+xml"/>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tags/tag4.xml" ContentType="application/vnd.openxmlformats-officedocument.presentationml.tags+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docProps/custom.xml" ContentType="application/vnd.openxmlformats-officedocument.custom-properties+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handoutMasters/handoutMaster1.xml" ContentType="application/vnd.openxmlformats-officedocument.presentationml.handoutMaster+xml"/>
  <Override PartName="/ppt/slides/slide27.xml" ContentType="application/vnd.openxmlformats-officedocument.presentationml.slide+xml"/>
  <Override PartName="/ppt/notesSlides/notesSlide29.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tags/tag3.xml" ContentType="application/vnd.openxmlformats-officedocument.presentationml.tags+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tags/tag14.xml" ContentType="application/vnd.openxmlformats-officedocument.presentationml.tags+xml"/>
  <Override PartName="/ppt/slides/slide26.xml" ContentType="application/vnd.openxmlformats-officedocument.presentationml.slide+xml"/>
  <Override PartName="/ppt/notesSlides/notesSlide28.xml" ContentType="application/vnd.openxmlformats-officedocument.presentationml.notesSlide+xml"/>
  <Override PartName="/ppt/tags/tag9.xml" ContentType="application/vnd.openxmlformats-officedocument.presentationml.tags+xml"/>
  <Override PartName="/ppt/notesSlides/notesSlide21.xml" ContentType="application/vnd.openxmlformats-officedocument.presentationml.notesSlide+xml"/>
  <Override PartName="/ppt/tags/tag2.xml" ContentType="application/vnd.openxmlformats-officedocument.presentationml.tags+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tags/tag13.xml" ContentType="application/vnd.openxmlformats-officedocument.presentationml.tags+xml"/>
  <Override PartName="/ppt/slideLayouts/slideLayout13.xml" ContentType="application/vnd.openxmlformats-officedocument.presentationml.slideLayout+xml"/>
  <Override PartName="/ppt/slides/slide25.xml" ContentType="application/vnd.openxmlformats-officedocument.presentationml.slide+xml"/>
  <Override PartName="/ppt/notesSlides/notesSlide27.xml" ContentType="application/vnd.openxmlformats-officedocument.presentationml.notesSlide+xml"/>
  <Override PartName="/ppt/slides/slide9.xml" ContentType="application/vnd.openxmlformats-officedocument.presentationml.slide+xml"/>
  <Override PartName="/ppt/tags/tag8.xml" ContentType="application/vnd.openxmlformats-officedocument.presentationml.tags+xml"/>
  <Override PartName="/ppt/slideLayouts/slideLayout9.xml" ContentType="application/vnd.openxmlformats-officedocument.presentationml.slideLayout+xml"/>
  <Override PartName="/ppt/notesSlides/notesSlide20.xml" ContentType="application/vnd.openxmlformats-officedocument.presentationml.notesSlide+xml"/>
  <Override PartName="/ppt/tags/tag1.xml" ContentType="application/vnd.openxmlformats-officedocument.presentationml.tags+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theme/theme3.xml" ContentType="application/vnd.openxmlformats-officedocument.theme+xml"/>
  <Override PartName="/ppt/tags/tag12.xml" ContentType="application/vnd.openxmlformats-officedocument.presentationml.tags+xml"/>
  <Override PartName="/ppt/slideLayouts/slideLayout12.xml" ContentType="application/vnd.openxmlformats-officedocument.presentationml.slideLayout+xml"/>
  <Override PartName="/ppt/slides/slide24.xml" ContentType="application/vnd.openxmlformats-officedocument.presentationml.slide+xml"/>
  <Override PartName="/ppt/notesSlides/notesSlide10.xml" ContentType="application/vnd.openxmlformats-officedocument.presentationml.notesSlide+xml"/>
  <Override PartName="/ppt/tags/tag7.xml" ContentType="application/vnd.openxmlformats-officedocument.presentationml.tags+xml"/>
  <Override PartName="/ppt/slides/slide8.xml" ContentType="application/vnd.openxmlformats-officedocument.presentationml.slide+xml"/>
  <Override PartName="/ppt/slideLayouts/slideLayout8.xml" ContentType="application/vnd.openxmlformats-officedocument.presentationml.slideLayout+xml"/>
  <Override PartName="/ppt/notesSlides/notesSlide26.xml" ContentType="application/vnd.openxmlformats-officedocument.presentationml.notes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Default Extension="jpeg" ContentType="image/jpeg"/>
  <Override PartName="/ppt/commentAuthors.xml" ContentType="application/vnd.openxmlformats-officedocument.presentationml.commentAuthors+xml"/>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theme/theme2.xml" ContentType="application/vnd.openxmlformats-officedocument.theme+xml"/>
  <Override PartName="/ppt/tags/tag11.xml" ContentType="application/vnd.openxmlformats-officedocument.presentationml.tags+xml"/>
  <Override PartName="/ppt/slideLayouts/slideLayout11.xml" ContentType="application/vnd.openxmlformats-officedocument.presentationml.slideLayout+xml"/>
  <Override PartName="/ppt/slides/slide23.xml" ContentType="application/vnd.openxmlformats-officedocument.presentationml.slide+xml"/>
  <Override PartName="/ppt/notesSlides/notesSlide25.xml" ContentType="application/vnd.openxmlformats-officedocument.presentationml.notesSlide+xml"/>
  <Override PartName="/ppt/tags/tag6.xml" ContentType="application/vnd.openxmlformats-officedocument.presentationml.tags+xml"/>
  <Override PartName="/ppt/slides/slide7.xml" ContentType="application/vnd.openxmlformats-officedocument.presentationml.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slides/slide29.xml" ContentType="application/vnd.openxmlformats-officedocument.presentationml.slide+xml"/>
  <Override PartName="/ppt/tags/tag10.xml" ContentType="application/vnd.openxmlformats-officedocument.presentationml.tags+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tags/tag5.xml" ContentType="application/vnd.openxmlformats-officedocument.presentationml.tags+xml"/>
  <Override PartName="/ppt/slides/slide6.xml" ContentType="application/vnd.openxmlformats-officedocument.presentationml.slide+xml"/>
  <Override PartName="/ppt/slideLayouts/slideLayout6.xml" ContentType="application/vnd.openxmlformats-officedocument.presentationml.slideLayout+xml"/>
  <Default Extension="bin" ContentType="application/vnd.openxmlformats-officedocument.presentationml.printerSettings"/>
  <Override PartName="/ppt/notesSlides/notesSlide24.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4" r:id="rId1"/>
  </p:sldMasterIdLst>
  <p:notesMasterIdLst>
    <p:notesMasterId r:id="rId32"/>
  </p:notesMasterIdLst>
  <p:handoutMasterIdLst>
    <p:handoutMasterId r:id="rId33"/>
  </p:handoutMasterIdLst>
  <p:sldIdLst>
    <p:sldId id="256" r:id="rId2"/>
    <p:sldId id="327" r:id="rId3"/>
    <p:sldId id="330" r:id="rId4"/>
    <p:sldId id="280" r:id="rId5"/>
    <p:sldId id="349" r:id="rId6"/>
    <p:sldId id="354" r:id="rId7"/>
    <p:sldId id="378" r:id="rId8"/>
    <p:sldId id="387" r:id="rId9"/>
    <p:sldId id="358" r:id="rId10"/>
    <p:sldId id="365" r:id="rId11"/>
    <p:sldId id="359" r:id="rId12"/>
    <p:sldId id="360" r:id="rId13"/>
    <p:sldId id="381" r:id="rId14"/>
    <p:sldId id="382" r:id="rId15"/>
    <p:sldId id="385" r:id="rId16"/>
    <p:sldId id="364" r:id="rId17"/>
    <p:sldId id="368" r:id="rId18"/>
    <p:sldId id="363" r:id="rId19"/>
    <p:sldId id="377" r:id="rId20"/>
    <p:sldId id="357" r:id="rId21"/>
    <p:sldId id="369" r:id="rId22"/>
    <p:sldId id="370" r:id="rId23"/>
    <p:sldId id="374" r:id="rId24"/>
    <p:sldId id="371" r:id="rId25"/>
    <p:sldId id="375" r:id="rId26"/>
    <p:sldId id="372" r:id="rId27"/>
    <p:sldId id="376" r:id="rId28"/>
    <p:sldId id="380" r:id="rId29"/>
    <p:sldId id="373" r:id="rId30"/>
    <p:sldId id="295" r:id="rId31"/>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Times New Roman" pitchFamily="18" charset="0"/>
      </a:defRPr>
    </a:lvl1pPr>
    <a:lvl2pPr marL="457200" algn="l" rtl="0" eaLnBrk="0" fontAlgn="base" hangingPunct="0">
      <a:spcBef>
        <a:spcPct val="0"/>
      </a:spcBef>
      <a:spcAft>
        <a:spcPct val="0"/>
      </a:spcAft>
      <a:defRPr kern="1200">
        <a:solidFill>
          <a:schemeClr val="tx1"/>
        </a:solidFill>
        <a:latin typeface="Arial" charset="0"/>
        <a:ea typeface="+mn-ea"/>
        <a:cs typeface="Times New Roman" pitchFamily="18" charset="0"/>
      </a:defRPr>
    </a:lvl2pPr>
    <a:lvl3pPr marL="914400" algn="l" rtl="0" eaLnBrk="0" fontAlgn="base" hangingPunct="0">
      <a:spcBef>
        <a:spcPct val="0"/>
      </a:spcBef>
      <a:spcAft>
        <a:spcPct val="0"/>
      </a:spcAft>
      <a:defRPr kern="1200">
        <a:solidFill>
          <a:schemeClr val="tx1"/>
        </a:solidFill>
        <a:latin typeface="Arial" charset="0"/>
        <a:ea typeface="+mn-ea"/>
        <a:cs typeface="Times New Roman" pitchFamily="18" charset="0"/>
      </a:defRPr>
    </a:lvl3pPr>
    <a:lvl4pPr marL="1371600" algn="l" rtl="0" eaLnBrk="0" fontAlgn="base" hangingPunct="0">
      <a:spcBef>
        <a:spcPct val="0"/>
      </a:spcBef>
      <a:spcAft>
        <a:spcPct val="0"/>
      </a:spcAft>
      <a:defRPr kern="1200">
        <a:solidFill>
          <a:schemeClr val="tx1"/>
        </a:solidFill>
        <a:latin typeface="Arial" charset="0"/>
        <a:ea typeface="+mn-ea"/>
        <a:cs typeface="Times New Roman" pitchFamily="18" charset="0"/>
      </a:defRPr>
    </a:lvl4pPr>
    <a:lvl5pPr marL="1828800" algn="l" rtl="0" eaLnBrk="0" fontAlgn="base" hangingPunct="0">
      <a:spcBef>
        <a:spcPct val="0"/>
      </a:spcBef>
      <a:spcAft>
        <a:spcPct val="0"/>
      </a:spcAft>
      <a:defRPr kern="1200">
        <a:solidFill>
          <a:schemeClr val="tx1"/>
        </a:solidFill>
        <a:latin typeface="Arial" charset="0"/>
        <a:ea typeface="+mn-ea"/>
        <a:cs typeface="Times New Roman" pitchFamily="18" charset="0"/>
      </a:defRPr>
    </a:lvl5pPr>
    <a:lvl6pPr marL="2286000" algn="l" defTabSz="914400" rtl="0" eaLnBrk="1" latinLnBrk="0" hangingPunct="1">
      <a:defRPr kern="1200">
        <a:solidFill>
          <a:schemeClr val="tx1"/>
        </a:solidFill>
        <a:latin typeface="Arial" charset="0"/>
        <a:ea typeface="+mn-ea"/>
        <a:cs typeface="Times New Roman" pitchFamily="18" charset="0"/>
      </a:defRPr>
    </a:lvl6pPr>
    <a:lvl7pPr marL="2743200" algn="l" defTabSz="914400" rtl="0" eaLnBrk="1" latinLnBrk="0" hangingPunct="1">
      <a:defRPr kern="1200">
        <a:solidFill>
          <a:schemeClr val="tx1"/>
        </a:solidFill>
        <a:latin typeface="Arial" charset="0"/>
        <a:ea typeface="+mn-ea"/>
        <a:cs typeface="Times New Roman" pitchFamily="18" charset="0"/>
      </a:defRPr>
    </a:lvl7pPr>
    <a:lvl8pPr marL="3200400" algn="l" defTabSz="914400" rtl="0" eaLnBrk="1" latinLnBrk="0" hangingPunct="1">
      <a:defRPr kern="1200">
        <a:solidFill>
          <a:schemeClr val="tx1"/>
        </a:solidFill>
        <a:latin typeface="Arial" charset="0"/>
        <a:ea typeface="+mn-ea"/>
        <a:cs typeface="Times New Roman" pitchFamily="18" charset="0"/>
      </a:defRPr>
    </a:lvl8pPr>
    <a:lvl9pPr marL="3657600" algn="l" defTabSz="914400" rtl="0" eaLnBrk="1" latinLnBrk="0" hangingPunct="1">
      <a:defRPr kern="1200">
        <a:solidFill>
          <a:schemeClr val="tx1"/>
        </a:solidFill>
        <a:latin typeface="Arial" charset="0"/>
        <a:ea typeface="+mn-ea"/>
        <a:cs typeface="Times New Roman" pitchFamily="18" charset="0"/>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Eric Herzog" initials="" lastIdx="3"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schemeClr val="tx1"/>
    </p:penClr>
  </p:showPr>
  <p:clrMru>
    <a:srgbClr val="66CCFF"/>
    <a:srgbClr val="00CCFF"/>
    <a:srgbClr val="33CCFF"/>
    <a:srgbClr val="24A860"/>
    <a:srgbClr val="359795"/>
    <a:srgbClr val="FFCC00"/>
    <a:srgbClr val="BDEFAF"/>
    <a:srgbClr val="25259B"/>
    <a:srgbClr val="5F5F5F"/>
    <a:srgbClr val="FFFF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6268" autoAdjust="0"/>
    <p:restoredTop sz="81031" autoAdjust="0"/>
  </p:normalViewPr>
  <p:slideViewPr>
    <p:cSldViewPr>
      <p:cViewPr varScale="1">
        <p:scale>
          <a:sx n="68" d="100"/>
          <a:sy n="68" d="100"/>
        </p:scale>
        <p:origin x="-1480" y="-104"/>
      </p:cViewPr>
      <p:guideLst>
        <p:guide orient="horz" pos="1536"/>
        <p:guide pos="9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commentAuthors" Target="commentAuthors.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76363" cy="511731"/>
          </a:xfrm>
          <a:prstGeom prst="rect">
            <a:avLst/>
          </a:prstGeom>
          <a:noFill/>
          <a:ln w="12700">
            <a:noFill/>
            <a:miter lim="800000"/>
            <a:headEnd type="none" w="sm" len="sm"/>
            <a:tailEnd type="none" w="sm" len="sm"/>
          </a:ln>
          <a:effectLst/>
        </p:spPr>
        <p:txBody>
          <a:bodyPr vert="horz" wrap="square" lIns="99048" tIns="49524" rIns="99048" bIns="49524" numCol="1" anchor="t" anchorCtr="0" compatLnSpc="1">
            <a:prstTxWarp prst="textNoShape">
              <a:avLst/>
            </a:prstTxWarp>
          </a:bodyPr>
          <a:lstStyle>
            <a:lvl1pPr>
              <a:defRPr sz="1300">
                <a:latin typeface="Times New Roman" pitchFamily="18" charset="0"/>
              </a:defRPr>
            </a:lvl1pPr>
          </a:lstStyle>
          <a:p>
            <a:endParaRPr lang="en-US"/>
          </a:p>
        </p:txBody>
      </p:sp>
      <p:sp>
        <p:nvSpPr>
          <p:cNvPr id="15363" name="Rectangle 3"/>
          <p:cNvSpPr>
            <a:spLocks noGrp="1" noChangeArrowheads="1"/>
          </p:cNvSpPr>
          <p:nvPr>
            <p:ph type="dt" sz="quarter" idx="1"/>
          </p:nvPr>
        </p:nvSpPr>
        <p:spPr bwMode="auto">
          <a:xfrm>
            <a:off x="4022937" y="0"/>
            <a:ext cx="3076363" cy="511731"/>
          </a:xfrm>
          <a:prstGeom prst="rect">
            <a:avLst/>
          </a:prstGeom>
          <a:noFill/>
          <a:ln w="12700">
            <a:noFill/>
            <a:miter lim="800000"/>
            <a:headEnd type="none" w="sm" len="sm"/>
            <a:tailEnd type="none" w="sm" len="sm"/>
          </a:ln>
          <a:effectLst/>
        </p:spPr>
        <p:txBody>
          <a:bodyPr vert="horz" wrap="square" lIns="99048" tIns="49524" rIns="99048" bIns="49524" numCol="1" anchor="t" anchorCtr="0" compatLnSpc="1">
            <a:prstTxWarp prst="textNoShape">
              <a:avLst/>
            </a:prstTxWarp>
          </a:bodyPr>
          <a:lstStyle>
            <a:lvl1pPr algn="r">
              <a:defRPr sz="1300">
                <a:latin typeface="Times New Roman" pitchFamily="18" charset="0"/>
              </a:defRPr>
            </a:lvl1pPr>
          </a:lstStyle>
          <a:p>
            <a:endParaRPr lang="en-US"/>
          </a:p>
        </p:txBody>
      </p:sp>
      <p:sp>
        <p:nvSpPr>
          <p:cNvPr id="15364" name="Rectangle 4"/>
          <p:cNvSpPr>
            <a:spLocks noGrp="1" noChangeArrowheads="1"/>
          </p:cNvSpPr>
          <p:nvPr>
            <p:ph type="ftr" sz="quarter" idx="2"/>
          </p:nvPr>
        </p:nvSpPr>
        <p:spPr bwMode="auto">
          <a:xfrm>
            <a:off x="0" y="9722882"/>
            <a:ext cx="3076363" cy="511731"/>
          </a:xfrm>
          <a:prstGeom prst="rect">
            <a:avLst/>
          </a:prstGeom>
          <a:noFill/>
          <a:ln w="12700">
            <a:noFill/>
            <a:miter lim="800000"/>
            <a:headEnd type="none" w="sm" len="sm"/>
            <a:tailEnd type="none" w="sm" len="sm"/>
          </a:ln>
          <a:effectLst/>
        </p:spPr>
        <p:txBody>
          <a:bodyPr vert="horz" wrap="square" lIns="99048" tIns="49524" rIns="99048" bIns="49524" numCol="1" anchor="b" anchorCtr="0" compatLnSpc="1">
            <a:prstTxWarp prst="textNoShape">
              <a:avLst/>
            </a:prstTxWarp>
          </a:bodyPr>
          <a:lstStyle>
            <a:lvl1pPr>
              <a:defRPr sz="1300">
                <a:latin typeface="Times New Roman" pitchFamily="18" charset="0"/>
              </a:defRPr>
            </a:lvl1pPr>
          </a:lstStyle>
          <a:p>
            <a:endParaRPr lang="en-US"/>
          </a:p>
        </p:txBody>
      </p:sp>
      <p:sp>
        <p:nvSpPr>
          <p:cNvPr id="15365" name="Rectangle 5"/>
          <p:cNvSpPr>
            <a:spLocks noGrp="1" noChangeArrowheads="1"/>
          </p:cNvSpPr>
          <p:nvPr>
            <p:ph type="sldNum" sz="quarter" idx="3"/>
          </p:nvPr>
        </p:nvSpPr>
        <p:spPr bwMode="auto">
          <a:xfrm>
            <a:off x="4022937" y="9722882"/>
            <a:ext cx="3076363" cy="511731"/>
          </a:xfrm>
          <a:prstGeom prst="rect">
            <a:avLst/>
          </a:prstGeom>
          <a:noFill/>
          <a:ln w="12700">
            <a:noFill/>
            <a:miter lim="800000"/>
            <a:headEnd type="none" w="sm" len="sm"/>
            <a:tailEnd type="none" w="sm" len="sm"/>
          </a:ln>
          <a:effectLst/>
        </p:spPr>
        <p:txBody>
          <a:bodyPr vert="horz" wrap="square" lIns="99048" tIns="49524" rIns="99048" bIns="49524" numCol="1" anchor="b" anchorCtr="0" compatLnSpc="1">
            <a:prstTxWarp prst="textNoShape">
              <a:avLst/>
            </a:prstTxWarp>
          </a:bodyPr>
          <a:lstStyle>
            <a:lvl1pPr algn="r">
              <a:defRPr sz="1300">
                <a:latin typeface="Times New Roman" pitchFamily="18" charset="0"/>
              </a:defRPr>
            </a:lvl1pPr>
          </a:lstStyle>
          <a:p>
            <a:fld id="{8F948246-D1CD-4687-B0EA-F5F6376654C8}"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76363" cy="511731"/>
          </a:xfrm>
          <a:prstGeom prst="rect">
            <a:avLst/>
          </a:prstGeom>
          <a:noFill/>
          <a:ln w="12700">
            <a:noFill/>
            <a:miter lim="800000"/>
            <a:headEnd type="none" w="sm" len="sm"/>
            <a:tailEnd type="none" w="sm" len="sm"/>
          </a:ln>
          <a:effectLst/>
        </p:spPr>
        <p:txBody>
          <a:bodyPr vert="horz" wrap="square" lIns="99048" tIns="49524" rIns="99048" bIns="49524" numCol="1" anchor="t" anchorCtr="0" compatLnSpc="1">
            <a:prstTxWarp prst="textNoShape">
              <a:avLst/>
            </a:prstTxWarp>
          </a:bodyPr>
          <a:lstStyle>
            <a:lvl1pPr>
              <a:defRPr sz="1300">
                <a:latin typeface="Times New Roman" pitchFamily="18" charset="0"/>
              </a:defRPr>
            </a:lvl1pPr>
          </a:lstStyle>
          <a:p>
            <a:endParaRPr lang="en-US"/>
          </a:p>
        </p:txBody>
      </p:sp>
      <p:sp>
        <p:nvSpPr>
          <p:cNvPr id="17411" name="Rectangle 3"/>
          <p:cNvSpPr>
            <a:spLocks noGrp="1" noChangeArrowheads="1"/>
          </p:cNvSpPr>
          <p:nvPr>
            <p:ph type="dt" idx="1"/>
          </p:nvPr>
        </p:nvSpPr>
        <p:spPr bwMode="auto">
          <a:xfrm>
            <a:off x="4022937" y="0"/>
            <a:ext cx="3076363" cy="511731"/>
          </a:xfrm>
          <a:prstGeom prst="rect">
            <a:avLst/>
          </a:prstGeom>
          <a:noFill/>
          <a:ln w="12700">
            <a:noFill/>
            <a:miter lim="800000"/>
            <a:headEnd type="none" w="sm" len="sm"/>
            <a:tailEnd type="none" w="sm" len="sm"/>
          </a:ln>
          <a:effectLst/>
        </p:spPr>
        <p:txBody>
          <a:bodyPr vert="horz" wrap="square" lIns="99048" tIns="49524" rIns="99048" bIns="49524" numCol="1" anchor="t" anchorCtr="0" compatLnSpc="1">
            <a:prstTxWarp prst="textNoShape">
              <a:avLst/>
            </a:prstTxWarp>
          </a:bodyPr>
          <a:lstStyle>
            <a:lvl1pPr algn="r">
              <a:defRPr sz="1300">
                <a:latin typeface="Times New Roman" pitchFamily="18" charset="0"/>
              </a:defRPr>
            </a:lvl1pPr>
          </a:lstStyle>
          <a:p>
            <a:endParaRPr lang="en-US"/>
          </a:p>
        </p:txBody>
      </p:sp>
      <p:sp>
        <p:nvSpPr>
          <p:cNvPr id="1741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946574" y="4861441"/>
            <a:ext cx="5206153" cy="4605576"/>
          </a:xfrm>
          <a:prstGeom prst="rect">
            <a:avLst/>
          </a:prstGeom>
          <a:noFill/>
          <a:ln w="12700">
            <a:noFill/>
            <a:miter lim="800000"/>
            <a:headEnd type="none" w="sm" len="sm"/>
            <a:tailEnd type="none" w="sm" len="sm"/>
          </a:ln>
          <a:effectLst/>
        </p:spPr>
        <p:txBody>
          <a:bodyPr vert="horz" wrap="square" lIns="99048" tIns="49524" rIns="99048" bIns="4952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414" name="Rectangle 6"/>
          <p:cNvSpPr>
            <a:spLocks noGrp="1" noChangeArrowheads="1"/>
          </p:cNvSpPr>
          <p:nvPr>
            <p:ph type="ftr" sz="quarter" idx="4"/>
          </p:nvPr>
        </p:nvSpPr>
        <p:spPr bwMode="auto">
          <a:xfrm>
            <a:off x="0" y="9722882"/>
            <a:ext cx="3076363" cy="511731"/>
          </a:xfrm>
          <a:prstGeom prst="rect">
            <a:avLst/>
          </a:prstGeom>
          <a:noFill/>
          <a:ln w="12700">
            <a:noFill/>
            <a:miter lim="800000"/>
            <a:headEnd type="none" w="sm" len="sm"/>
            <a:tailEnd type="none" w="sm" len="sm"/>
          </a:ln>
          <a:effectLst/>
        </p:spPr>
        <p:txBody>
          <a:bodyPr vert="horz" wrap="square" lIns="99048" tIns="49524" rIns="99048" bIns="49524" numCol="1" anchor="b" anchorCtr="0" compatLnSpc="1">
            <a:prstTxWarp prst="textNoShape">
              <a:avLst/>
            </a:prstTxWarp>
          </a:bodyPr>
          <a:lstStyle>
            <a:lvl1pPr>
              <a:defRPr sz="1300">
                <a:latin typeface="Times New Roman" pitchFamily="18" charset="0"/>
              </a:defRPr>
            </a:lvl1pPr>
          </a:lstStyle>
          <a:p>
            <a:endParaRPr lang="en-US"/>
          </a:p>
        </p:txBody>
      </p:sp>
      <p:sp>
        <p:nvSpPr>
          <p:cNvPr id="17415" name="Rectangle 7"/>
          <p:cNvSpPr>
            <a:spLocks noGrp="1" noChangeArrowheads="1"/>
          </p:cNvSpPr>
          <p:nvPr>
            <p:ph type="sldNum" sz="quarter" idx="5"/>
          </p:nvPr>
        </p:nvSpPr>
        <p:spPr bwMode="auto">
          <a:xfrm>
            <a:off x="4022937" y="9722882"/>
            <a:ext cx="3076363" cy="511731"/>
          </a:xfrm>
          <a:prstGeom prst="rect">
            <a:avLst/>
          </a:prstGeom>
          <a:noFill/>
          <a:ln w="12700">
            <a:noFill/>
            <a:miter lim="800000"/>
            <a:headEnd type="none" w="sm" len="sm"/>
            <a:tailEnd type="none" w="sm" len="sm"/>
          </a:ln>
          <a:effectLst/>
        </p:spPr>
        <p:txBody>
          <a:bodyPr vert="horz" wrap="square" lIns="99048" tIns="49524" rIns="99048" bIns="49524" numCol="1" anchor="b" anchorCtr="0" compatLnSpc="1">
            <a:prstTxWarp prst="textNoShape">
              <a:avLst/>
            </a:prstTxWarp>
          </a:bodyPr>
          <a:lstStyle>
            <a:lvl1pPr algn="r">
              <a:defRPr sz="1300">
                <a:latin typeface="Times New Roman" pitchFamily="18" charset="0"/>
              </a:defRPr>
            </a:lvl1pPr>
          </a:lstStyle>
          <a:p>
            <a:fld id="{F80FA006-B732-430F-9A4B-87A958AB2325}"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mn-ea"/>
        <a:cs typeface="Times New Roman" pitchFamily="18" charset="0"/>
      </a:defRPr>
    </a:lvl1pPr>
    <a:lvl2pPr marL="457200" algn="l" rtl="0" fontAlgn="base">
      <a:spcBef>
        <a:spcPct val="30000"/>
      </a:spcBef>
      <a:spcAft>
        <a:spcPct val="0"/>
      </a:spcAft>
      <a:defRPr kumimoji="1" sz="1200" kern="1200">
        <a:solidFill>
          <a:schemeClr val="tx1"/>
        </a:solidFill>
        <a:latin typeface="Times New Roman" pitchFamily="18" charset="0"/>
        <a:ea typeface="+mn-ea"/>
        <a:cs typeface="Times New Roman" pitchFamily="18" charset="0"/>
      </a:defRPr>
    </a:lvl2pPr>
    <a:lvl3pPr marL="914400" algn="l" rtl="0" fontAlgn="base">
      <a:spcBef>
        <a:spcPct val="30000"/>
      </a:spcBef>
      <a:spcAft>
        <a:spcPct val="0"/>
      </a:spcAft>
      <a:defRPr kumimoji="1" sz="1200" kern="1200">
        <a:solidFill>
          <a:schemeClr val="tx1"/>
        </a:solidFill>
        <a:latin typeface="Times New Roman" pitchFamily="18" charset="0"/>
        <a:ea typeface="+mn-ea"/>
        <a:cs typeface="Times New Roman" pitchFamily="18" charset="0"/>
      </a:defRPr>
    </a:lvl3pPr>
    <a:lvl4pPr marL="1371600" algn="l" rtl="0" fontAlgn="base">
      <a:spcBef>
        <a:spcPct val="30000"/>
      </a:spcBef>
      <a:spcAft>
        <a:spcPct val="0"/>
      </a:spcAft>
      <a:defRPr kumimoji="1" sz="1200" kern="1200">
        <a:solidFill>
          <a:schemeClr val="tx1"/>
        </a:solidFill>
        <a:latin typeface="Times New Roman" pitchFamily="18" charset="0"/>
        <a:ea typeface="+mn-ea"/>
        <a:cs typeface="Times New Roman" pitchFamily="18" charset="0"/>
      </a:defRPr>
    </a:lvl4pPr>
    <a:lvl5pPr marL="1828800" algn="l" rtl="0" fontAlgn="base">
      <a:spcBef>
        <a:spcPct val="30000"/>
      </a:spcBef>
      <a:spcAft>
        <a:spcPct val="0"/>
      </a:spcAft>
      <a:defRPr kumimoji="1"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Good afternoon, it’s my pleasure to give the</a:t>
            </a:r>
            <a:r>
              <a:rPr lang="en-US" altLang="zh-CN" baseline="0" dirty="0" smtClean="0"/>
              <a:t> </a:t>
            </a:r>
            <a:r>
              <a:rPr lang="en-US" altLang="zh-CN" dirty="0" smtClean="0"/>
              <a:t>presentation</a:t>
            </a:r>
            <a:r>
              <a:rPr lang="en-US" altLang="zh-CN" baseline="0" dirty="0" smtClean="0"/>
              <a:t> about my research work “A…”. This work is collaborated with …</a:t>
            </a:r>
            <a:endParaRPr lang="zh-CN" altLang="en-US" dirty="0"/>
          </a:p>
        </p:txBody>
      </p:sp>
      <p:sp>
        <p:nvSpPr>
          <p:cNvPr id="4" name="灯片编号占位符 3"/>
          <p:cNvSpPr>
            <a:spLocks noGrp="1"/>
          </p:cNvSpPr>
          <p:nvPr>
            <p:ph type="sldNum" sz="quarter" idx="10"/>
          </p:nvPr>
        </p:nvSpPr>
        <p:spPr/>
        <p:txBody>
          <a:bodyPr/>
          <a:lstStyle/>
          <a:p>
            <a:fld id="{F80FA006-B732-430F-9A4B-87A958AB23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First</a:t>
            </a:r>
            <a:r>
              <a:rPr lang="en-US" altLang="zh-CN" baseline="0" dirty="0" smtClean="0"/>
              <a:t> I will show you a case. Where the original and refined queries are like this. We need to conduct various tasks to accomplish the refinement. We can see that query refinement is by nature a structured prediction problem, where we are given a sequence of query words, we want to predict the sequence of refined query words. Meanwhile we can see there are mutual dependencies between tasks, for example, spelling error correction needs help from word stemming and vice versa.</a:t>
            </a:r>
            <a:endParaRPr lang="zh-CN" altLang="en-US" dirty="0"/>
          </a:p>
        </p:txBody>
      </p:sp>
      <p:sp>
        <p:nvSpPr>
          <p:cNvPr id="4" name="灯片编号占位符 3"/>
          <p:cNvSpPr>
            <a:spLocks noGrp="1"/>
          </p:cNvSpPr>
          <p:nvPr>
            <p:ph type="sldNum" sz="quarter" idx="10"/>
          </p:nvPr>
        </p:nvSpPr>
        <p:spPr/>
        <p:txBody>
          <a:bodyPr/>
          <a:lstStyle/>
          <a:p>
            <a:fld id="{F80FA006-B732-430F-9A4B-87A958AB2325}"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If we use sequence</a:t>
            </a:r>
            <a:r>
              <a:rPr lang="en-US" altLang="zh-CN" baseline="0" dirty="0" smtClean="0"/>
              <a:t> x to denote the query words, and sequence y to denote the refined query words, a straightforward approach would be to employ a conditional probability model p(</a:t>
            </a:r>
            <a:r>
              <a:rPr lang="en-US" altLang="zh-CN" baseline="0" dirty="0" err="1" smtClean="0"/>
              <a:t>y|x</a:t>
            </a:r>
            <a:r>
              <a:rPr lang="en-US" altLang="zh-CN" baseline="0" dirty="0" smtClean="0"/>
              <a:t>) for query refinement. Specifically, we can define it as a CRF model on a chain. And our goal is to find the sequence y star satisfying this equation. However, the problem with this model is that the space of y is as large as the space of x, which means any query word can be mapped to any other word. Therefore, a large amount of data is needed for training and the learning is intractable!</a:t>
            </a:r>
            <a:endParaRPr lang="zh-CN" altLang="en-US" dirty="0"/>
          </a:p>
        </p:txBody>
      </p:sp>
      <p:sp>
        <p:nvSpPr>
          <p:cNvPr id="4" name="灯片编号占位符 3"/>
          <p:cNvSpPr>
            <a:spLocks noGrp="1"/>
          </p:cNvSpPr>
          <p:nvPr>
            <p:ph type="sldNum" sz="quarter" idx="10"/>
          </p:nvPr>
        </p:nvSpPr>
        <p:spPr/>
        <p:txBody>
          <a:bodyPr/>
          <a:lstStyle/>
          <a:p>
            <a:fld id="{F80FA006-B732-430F-9A4B-87A958AB2325}"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 key idea of CRF-QR is that we introduce refinement operations o into the conditional probability model,</a:t>
            </a:r>
            <a:r>
              <a:rPr lang="en-US" altLang="zh-CN" baseline="0" dirty="0" smtClean="0"/>
              <a:t> which</a:t>
            </a:r>
            <a:r>
              <a:rPr lang="en-US" altLang="zh-CN" dirty="0" smtClean="0"/>
              <a:t> is</a:t>
            </a:r>
            <a:r>
              <a:rPr lang="en-US" altLang="zh-CN" baseline="0" dirty="0" smtClean="0"/>
              <a:t> used to c</a:t>
            </a:r>
            <a:r>
              <a:rPr lang="en-US" altLang="zh-CN" dirty="0" smtClean="0"/>
              <a:t>onstrains</a:t>
            </a:r>
            <a:r>
              <a:rPr lang="en-US" altLang="zh-CN" baseline="0" dirty="0" smtClean="0"/>
              <a:t> the mapping between x and y.</a:t>
            </a:r>
            <a:endParaRPr lang="zh-CN" altLang="en-US" dirty="0"/>
          </a:p>
        </p:txBody>
      </p:sp>
      <p:sp>
        <p:nvSpPr>
          <p:cNvPr id="4" name="灯片编号占位符 3"/>
          <p:cNvSpPr>
            <a:spLocks noGrp="1"/>
          </p:cNvSpPr>
          <p:nvPr>
            <p:ph type="sldNum" sz="quarter" idx="10"/>
          </p:nvPr>
        </p:nvSpPr>
        <p:spPr/>
        <p:txBody>
          <a:bodyPr/>
          <a:lstStyle/>
          <a:p>
            <a:fld id="{F80FA006-B732-430F-9A4B-87A958AB2325}"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 operations</a:t>
            </a:r>
            <a:r>
              <a:rPr lang="en-US" altLang="zh-CN" baseline="0" dirty="0" smtClean="0"/>
              <a:t> are defined for each refinement task as shown in this table.</a:t>
            </a:r>
            <a:endParaRPr lang="zh-CN" altLang="en-US" dirty="0"/>
          </a:p>
        </p:txBody>
      </p:sp>
      <p:sp>
        <p:nvSpPr>
          <p:cNvPr id="4" name="灯片编号占位符 3"/>
          <p:cNvSpPr>
            <a:spLocks noGrp="1"/>
          </p:cNvSpPr>
          <p:nvPr>
            <p:ph type="sldNum" sz="quarter" idx="10"/>
          </p:nvPr>
        </p:nvSpPr>
        <p:spPr/>
        <p:txBody>
          <a:bodyPr/>
          <a:lstStyle/>
          <a:p>
            <a:fld id="{F80FA006-B732-430F-9A4B-87A958AB2325}"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With the incorporation</a:t>
            </a:r>
            <a:r>
              <a:rPr lang="en-US" altLang="zh-CN" baseline="0" dirty="0" smtClean="0"/>
              <a:t> of the refinement operations, our goal becomes to find the sequence y star satisfying this equation. The conditional function corresponding to the graphical model is like this, where phi are potential functions over the maximum cliques in the graph. And each potential function is assumed as exponential functions where f and h are feature functions and lambda are parameters. And finally we get the basic CRF-QR model in this form.</a:t>
            </a:r>
            <a:endParaRPr lang="zh-CN" altLang="en-US" dirty="0"/>
          </a:p>
        </p:txBody>
      </p:sp>
      <p:sp>
        <p:nvSpPr>
          <p:cNvPr id="4" name="灯片编号占位符 3"/>
          <p:cNvSpPr>
            <a:spLocks noGrp="1"/>
          </p:cNvSpPr>
          <p:nvPr>
            <p:ph type="sldNum" sz="quarter" idx="10"/>
          </p:nvPr>
        </p:nvSpPr>
        <p:spPr/>
        <p:txBody>
          <a:bodyPr/>
          <a:lstStyle/>
          <a:p>
            <a:fld id="{F80FA006-B732-430F-9A4B-87A958AB2325}"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Now I will explain why with</a:t>
            </a:r>
            <a:r>
              <a:rPr lang="en-US" altLang="zh-CN" baseline="0" dirty="0" smtClean="0"/>
              <a:t> the operation o, our model is feasible for learning. Take this example, where the query words are like this, and originally, the space y includes all possible words. With the embedding of refinement operations, the mapping from x to y will not be completely free. We can see o actually constrains the mapping from </a:t>
            </a:r>
            <a:r>
              <a:rPr lang="en-US" altLang="zh-CN" baseline="0" dirty="0" err="1" smtClean="0"/>
              <a:t>xs</a:t>
            </a:r>
            <a:r>
              <a:rPr lang="en-US" altLang="zh-CN" baseline="0" dirty="0" smtClean="0"/>
              <a:t> to </a:t>
            </a:r>
            <a:r>
              <a:rPr lang="en-US" altLang="zh-CN" baseline="0" dirty="0" err="1" smtClean="0"/>
              <a:t>ys</a:t>
            </a:r>
            <a:r>
              <a:rPr lang="en-US" altLang="zh-CN" baseline="0" dirty="0" smtClean="0"/>
              <a:t> and largely reduce the space of y for given x. </a:t>
            </a:r>
            <a:r>
              <a:rPr lang="en-US" altLang="zh-CN" baseline="0" smtClean="0"/>
              <a:t>Moreover, </a:t>
            </a:r>
            <a:r>
              <a:rPr lang="en-US" altLang="zh-CN" baseline="0" dirty="0" smtClean="0"/>
              <a:t>since the number of operations is small, the mapping relationship between x and y can be indexed by the operations. Therefore, the learning of CRF-QR becomes efficient.</a:t>
            </a:r>
            <a:endParaRPr lang="zh-CN" altLang="en-US" dirty="0"/>
          </a:p>
        </p:txBody>
      </p:sp>
      <p:sp>
        <p:nvSpPr>
          <p:cNvPr id="4" name="灯片编号占位符 3"/>
          <p:cNvSpPr>
            <a:spLocks noGrp="1"/>
          </p:cNvSpPr>
          <p:nvPr>
            <p:ph type="sldNum" sz="quarter" idx="10"/>
          </p:nvPr>
        </p:nvSpPr>
        <p:spPr/>
        <p:txBody>
          <a:bodyPr/>
          <a:lstStyle/>
          <a:p>
            <a:fld id="{F80FA006-B732-430F-9A4B-87A958AB2325}"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For</a:t>
            </a:r>
            <a:r>
              <a:rPr lang="en-US" altLang="zh-CN" baseline="0" dirty="0" smtClean="0"/>
              <a:t> learning the model, we use quasi-</a:t>
            </a:r>
            <a:r>
              <a:rPr lang="en-US" altLang="zh-CN" baseline="0" dirty="0" err="1" smtClean="0"/>
              <a:t>newton</a:t>
            </a:r>
            <a:r>
              <a:rPr lang="en-US" altLang="zh-CN" baseline="0" dirty="0" smtClean="0"/>
              <a:t> method, since the log-likelihood function is convex, it is guaranteed to find global optimal solution. For prediction we use </a:t>
            </a:r>
            <a:r>
              <a:rPr lang="en-US" altLang="zh-CN" baseline="0" dirty="0" err="1" smtClean="0"/>
              <a:t>viterbi</a:t>
            </a:r>
            <a:r>
              <a:rPr lang="en-US" altLang="zh-CN" baseline="0" dirty="0" smtClean="0"/>
              <a:t> algorithm.</a:t>
            </a:r>
            <a:endParaRPr lang="zh-CN" altLang="en-US" dirty="0"/>
          </a:p>
        </p:txBody>
      </p:sp>
      <p:sp>
        <p:nvSpPr>
          <p:cNvPr id="4" name="灯片编号占位符 3"/>
          <p:cNvSpPr>
            <a:spLocks noGrp="1"/>
          </p:cNvSpPr>
          <p:nvPr>
            <p:ph type="sldNum" sz="quarter" idx="10"/>
          </p:nvPr>
        </p:nvSpPr>
        <p:spPr/>
        <p:txBody>
          <a:bodyPr/>
          <a:lstStyle/>
          <a:p>
            <a:fld id="{F80FA006-B732-430F-9A4B-87A958AB2325}"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About the</a:t>
            </a:r>
            <a:r>
              <a:rPr lang="en-US" altLang="zh-CN" baseline="0" dirty="0" smtClean="0"/>
              <a:t> features, for feature type 1, which represents the relationship between adjacent refined words, we use bigram to model it. For feature type 2, which is index by the refinement operations, we use different types of binary features as follows.</a:t>
            </a:r>
            <a:endParaRPr lang="zh-CN" altLang="en-US" dirty="0"/>
          </a:p>
        </p:txBody>
      </p:sp>
      <p:sp>
        <p:nvSpPr>
          <p:cNvPr id="4" name="灯片编号占位符 3"/>
          <p:cNvSpPr>
            <a:spLocks noGrp="1"/>
          </p:cNvSpPr>
          <p:nvPr>
            <p:ph type="sldNum" sz="quarter" idx="10"/>
          </p:nvPr>
        </p:nvSpPr>
        <p:spPr/>
        <p:txBody>
          <a:bodyPr/>
          <a:lstStyle/>
          <a:p>
            <a:fld id="{F80FA006-B732-430F-9A4B-87A958AB2325}"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 basic model assume</a:t>
            </a:r>
            <a:r>
              <a:rPr lang="en-US" altLang="zh-CN" baseline="0" dirty="0" smtClean="0"/>
              <a:t>s that only one refinement task can be applied to a query word. </a:t>
            </a:r>
            <a:r>
              <a:rPr lang="en-US" altLang="zh-CN" dirty="0" smtClean="0"/>
              <a:t>Actually,</a:t>
            </a:r>
            <a:r>
              <a:rPr lang="en-US" altLang="zh-CN" baseline="0" dirty="0" smtClean="0"/>
              <a:t> we need multiple refinement tasks for each query word. for example, if the original query and expected refined query are like these, in basic model, we are not able to find the expected query, while in the extend model we can. Therefore we consider the extend model where we allow multiple sequences of operations on each query word. We retain all the possible refined words and make a prediction at the final stage. We can have the model represented in this form and the learning and prediction is almost the same as the basic model. and we use this extended model in our experiments later.</a:t>
            </a:r>
            <a:endParaRPr lang="zh-CN" altLang="en-US" dirty="0"/>
          </a:p>
        </p:txBody>
      </p:sp>
      <p:sp>
        <p:nvSpPr>
          <p:cNvPr id="4" name="灯片编号占位符 3"/>
          <p:cNvSpPr>
            <a:spLocks noGrp="1"/>
          </p:cNvSpPr>
          <p:nvPr>
            <p:ph type="sldNum" sz="quarter" idx="10"/>
          </p:nvPr>
        </p:nvSpPr>
        <p:spPr/>
        <p:txBody>
          <a:bodyPr/>
          <a:lstStyle/>
          <a:p>
            <a:fld id="{F80FA006-B732-430F-9A4B-87A958AB2325}"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Now I wil</a:t>
            </a:r>
            <a:r>
              <a:rPr lang="en-US" altLang="zh-CN" baseline="0" dirty="0" smtClean="0"/>
              <a:t>l show you the experimental results.</a:t>
            </a:r>
            <a:endParaRPr lang="zh-CN" altLang="en-US" dirty="0"/>
          </a:p>
        </p:txBody>
      </p:sp>
      <p:sp>
        <p:nvSpPr>
          <p:cNvPr id="4" name="灯片编号占位符 3"/>
          <p:cNvSpPr>
            <a:spLocks noGrp="1"/>
          </p:cNvSpPr>
          <p:nvPr>
            <p:ph type="sldNum" sz="quarter" idx="10"/>
          </p:nvPr>
        </p:nvSpPr>
        <p:spPr/>
        <p:txBody>
          <a:bodyPr/>
          <a:lstStyle/>
          <a:p>
            <a:fld id="{F80FA006-B732-430F-9A4B-87A958AB2325}"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My presentation</a:t>
            </a:r>
            <a:r>
              <a:rPr lang="en-US" altLang="zh-CN" baseline="0" dirty="0" smtClean="0"/>
              <a:t> includes the following section</a:t>
            </a:r>
            <a:endParaRPr lang="zh-CN" altLang="en-US" dirty="0"/>
          </a:p>
        </p:txBody>
      </p:sp>
      <p:sp>
        <p:nvSpPr>
          <p:cNvPr id="4" name="灯片编号占位符 3"/>
          <p:cNvSpPr>
            <a:spLocks noGrp="1"/>
          </p:cNvSpPr>
          <p:nvPr>
            <p:ph type="sldNum" sz="quarter" idx="10"/>
          </p:nvPr>
        </p:nvSpPr>
        <p:spPr/>
        <p:txBody>
          <a:bodyPr/>
          <a:lstStyle/>
          <a:p>
            <a:fld id="{F80FA006-B732-430F-9A4B-87A958AB2325}"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 data set includes</a:t>
            </a:r>
            <a:r>
              <a:rPr lang="en-US" altLang="zh-CN" baseline="0" dirty="0" smtClean="0"/>
              <a:t> ten thousand queries randomly selected from the query log of a commercial web search engine. We asked four human annotators to manually refine the queries according to four refinement types. We only consider these tasks since we can define a clear spec for them.</a:t>
            </a:r>
            <a:endParaRPr lang="zh-CN" altLang="en-US" dirty="0"/>
          </a:p>
        </p:txBody>
      </p:sp>
      <p:sp>
        <p:nvSpPr>
          <p:cNvPr id="4" name="灯片编号占位符 3"/>
          <p:cNvSpPr>
            <a:spLocks noGrp="1"/>
          </p:cNvSpPr>
          <p:nvPr>
            <p:ph type="sldNum" sz="quarter" idx="10"/>
          </p:nvPr>
        </p:nvSpPr>
        <p:spPr/>
        <p:txBody>
          <a:bodyPr/>
          <a:lstStyle/>
          <a:p>
            <a:fld id="{F80FA006-B732-430F-9A4B-87A958AB2325}"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There</a:t>
            </a:r>
            <a:r>
              <a:rPr lang="en-US" altLang="zh-CN" baseline="0" dirty="0" smtClean="0"/>
              <a:t> are two baseline methods. One is the cascaded model, for which we build one sub-model for each task where each sub-model has the same structure and feature set as the basic model but only consider one refinement task. We sequentially connect the sub-models in different orders. Another baseline method is the generative approach, where we use source channel model for spelling error correction, word splitting and merging, for query segmentation, we use mutual information as previous work.</a:t>
            </a:r>
            <a:endParaRPr lang="zh-CN" altLang="en-US" dirty="0"/>
          </a:p>
        </p:txBody>
      </p:sp>
      <p:sp>
        <p:nvSpPr>
          <p:cNvPr id="4" name="灯片编号占位符 3"/>
          <p:cNvSpPr>
            <a:spLocks noGrp="1"/>
          </p:cNvSpPr>
          <p:nvPr>
            <p:ph type="sldNum" sz="quarter" idx="10"/>
          </p:nvPr>
        </p:nvSpPr>
        <p:spPr/>
        <p:txBody>
          <a:bodyPr/>
          <a:lstStyle/>
          <a:p>
            <a:fld id="{F80FA006-B732-430F-9A4B-87A958AB2325}"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First,</a:t>
            </a:r>
            <a:r>
              <a:rPr lang="en-US" altLang="zh-CN" baseline="0" dirty="0" smtClean="0"/>
              <a:t> we did experiments on query refinement, we can see that our approach outperforms all the other baseline methods in terms of all measures and all the improvement is statistical significant.</a:t>
            </a:r>
            <a:endParaRPr lang="zh-CN" altLang="en-US" dirty="0"/>
          </a:p>
        </p:txBody>
      </p:sp>
      <p:sp>
        <p:nvSpPr>
          <p:cNvPr id="4" name="灯片编号占位符 3"/>
          <p:cNvSpPr>
            <a:spLocks noGrp="1"/>
          </p:cNvSpPr>
          <p:nvPr>
            <p:ph type="sldNum" sz="quarter" idx="10"/>
          </p:nvPr>
        </p:nvSpPr>
        <p:spPr/>
        <p:txBody>
          <a:bodyPr/>
          <a:lstStyle/>
          <a:p>
            <a:fld id="{F80FA006-B732-430F-9A4B-87A958AB2325}"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If we break down to see</a:t>
            </a:r>
            <a:r>
              <a:rPr lang="en-US" altLang="zh-CN" baseline="0" dirty="0" smtClean="0"/>
              <a:t> the performance on each refinement task, again we can see that CRF-QR performs best on each task.</a:t>
            </a:r>
            <a:endParaRPr lang="zh-CN" altLang="en-US" dirty="0"/>
          </a:p>
        </p:txBody>
      </p:sp>
      <p:sp>
        <p:nvSpPr>
          <p:cNvPr id="4" name="Slide Number Placeholder 3"/>
          <p:cNvSpPr>
            <a:spLocks noGrp="1"/>
          </p:cNvSpPr>
          <p:nvPr>
            <p:ph type="sldNum" sz="quarter" idx="10"/>
          </p:nvPr>
        </p:nvSpPr>
        <p:spPr/>
        <p:txBody>
          <a:bodyPr/>
          <a:lstStyle/>
          <a:p>
            <a:fld id="{F80FA006-B732-430F-9A4B-87A958AB2325}"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We did</a:t>
            </a:r>
            <a:r>
              <a:rPr lang="en-US" altLang="zh-CN" baseline="0" dirty="0" smtClean="0"/>
              <a:t> some case study to see why CRF-QR can outperform the baseline methods. There are several reasons, for example, the cascaded approach failed on such cases where spelling error correction and word splitting are dependent on each other.</a:t>
            </a:r>
            <a:endParaRPr lang="zh-CN" altLang="en-US" dirty="0"/>
          </a:p>
        </p:txBody>
      </p:sp>
      <p:sp>
        <p:nvSpPr>
          <p:cNvPr id="4" name="灯片编号占位符 3"/>
          <p:cNvSpPr>
            <a:spLocks noGrp="1"/>
          </p:cNvSpPr>
          <p:nvPr>
            <p:ph type="sldNum" sz="quarter" idx="10"/>
          </p:nvPr>
        </p:nvSpPr>
        <p:spPr/>
        <p:txBody>
          <a:bodyPr/>
          <a:lstStyle/>
          <a:p>
            <a:fld id="{F80FA006-B732-430F-9A4B-87A958AB2325}"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We also did some error analysis on our approach</a:t>
            </a:r>
            <a:r>
              <a:rPr lang="en-US" altLang="zh-CN" baseline="0" dirty="0" smtClean="0"/>
              <a:t> and find we can reduce some types of errors by adding new features and increasing the size of training data.</a:t>
            </a:r>
            <a:endParaRPr lang="zh-CN" altLang="en-US" dirty="0"/>
          </a:p>
        </p:txBody>
      </p:sp>
      <p:sp>
        <p:nvSpPr>
          <p:cNvPr id="4" name="灯片编号占位符 3"/>
          <p:cNvSpPr>
            <a:spLocks noGrp="1"/>
          </p:cNvSpPr>
          <p:nvPr>
            <p:ph type="sldNum" sz="quarter" idx="10"/>
          </p:nvPr>
        </p:nvSpPr>
        <p:spPr/>
        <p:txBody>
          <a:bodyPr/>
          <a:lstStyle/>
          <a:p>
            <a:fld id="{F80FA006-B732-430F-9A4B-87A958AB2325}"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We did another</a:t>
            </a:r>
            <a:r>
              <a:rPr lang="en-US" altLang="zh-CN" baseline="0" dirty="0" smtClean="0"/>
              <a:t> set of experiments to see whether our approach can help improve search relevance . We use NDCG as our measure. We submit the query before refinement and after it to the search engine and got the returned results. We ask human annotators to make judgments on the top 3 results. And from these results we can see that our approach can significantly improve the search relevance.</a:t>
            </a:r>
            <a:endParaRPr lang="zh-CN" altLang="en-US" dirty="0"/>
          </a:p>
        </p:txBody>
      </p:sp>
      <p:sp>
        <p:nvSpPr>
          <p:cNvPr id="4" name="灯片编号占位符 3"/>
          <p:cNvSpPr>
            <a:spLocks noGrp="1"/>
          </p:cNvSpPr>
          <p:nvPr>
            <p:ph type="sldNum" sz="quarter" idx="10"/>
          </p:nvPr>
        </p:nvSpPr>
        <p:spPr/>
        <p:txBody>
          <a:bodyPr/>
          <a:lstStyle/>
          <a:p>
            <a:fld id="{F80FA006-B732-430F-9A4B-87A958AB2325}"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Moreover, we can also break down to see that each</a:t>
            </a:r>
            <a:r>
              <a:rPr lang="en-US" altLang="zh-CN" baseline="0" dirty="0" smtClean="0"/>
              <a:t> refinement task can help improve the search relevance.</a:t>
            </a:r>
            <a:endParaRPr lang="zh-CN" altLang="en-US" dirty="0"/>
          </a:p>
        </p:txBody>
      </p:sp>
      <p:sp>
        <p:nvSpPr>
          <p:cNvPr id="4" name="灯片编号占位符 3"/>
          <p:cNvSpPr>
            <a:spLocks noGrp="1"/>
          </p:cNvSpPr>
          <p:nvPr>
            <p:ph type="sldNum" sz="quarter" idx="10"/>
          </p:nvPr>
        </p:nvSpPr>
        <p:spPr/>
        <p:txBody>
          <a:bodyPr/>
          <a:lstStyle/>
          <a:p>
            <a:fld id="{F80FA006-B732-430F-9A4B-87A958AB2325}"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Finally</a:t>
            </a:r>
            <a:r>
              <a:rPr lang="en-US" altLang="zh-CN" baseline="0" dirty="0" smtClean="0"/>
              <a:t> ,the conclusion.</a:t>
            </a:r>
            <a:endParaRPr lang="zh-CN" altLang="en-US" dirty="0"/>
          </a:p>
        </p:txBody>
      </p:sp>
      <p:sp>
        <p:nvSpPr>
          <p:cNvPr id="4" name="灯片编号占位符 3"/>
          <p:cNvSpPr>
            <a:spLocks noGrp="1"/>
          </p:cNvSpPr>
          <p:nvPr>
            <p:ph type="sldNum" sz="quarter" idx="10"/>
          </p:nvPr>
        </p:nvSpPr>
        <p:spPr/>
        <p:txBody>
          <a:bodyPr/>
          <a:lstStyle/>
          <a:p>
            <a:fld id="{F80FA006-B732-430F-9A4B-87A958AB2325}"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We addressed the issue of query refinement</a:t>
            </a:r>
            <a:r>
              <a:rPr lang="en-US" altLang="zh-CN" baseline="0" dirty="0" smtClean="0"/>
              <a:t> in our work. Which is to automatically reformulate ill-formed queries to better represent users’ search needs. We proposed CRF-QR for this problem , which is a unified and discriminative model suitable for query refinement. Experiment results show that </a:t>
            </a:r>
            <a:r>
              <a:rPr lang="en-US" altLang="zh-CN" baseline="0" smtClean="0"/>
              <a:t>significant improvements can be obtained by </a:t>
            </a:r>
            <a:r>
              <a:rPr lang="en-US" altLang="zh-CN" baseline="0" dirty="0" smtClean="0"/>
              <a:t>our </a:t>
            </a:r>
            <a:r>
              <a:rPr lang="en-US" altLang="zh-CN" baseline="0" smtClean="0"/>
              <a:t>approach both </a:t>
            </a:r>
            <a:r>
              <a:rPr lang="en-US" altLang="zh-CN" baseline="0" dirty="0" smtClean="0"/>
              <a:t>on query refinement and relevance search.</a:t>
            </a:r>
            <a:endParaRPr lang="zh-CN" altLang="en-US" dirty="0"/>
          </a:p>
        </p:txBody>
      </p:sp>
      <p:sp>
        <p:nvSpPr>
          <p:cNvPr id="4" name="灯片编号占位符 3"/>
          <p:cNvSpPr>
            <a:spLocks noGrp="1"/>
          </p:cNvSpPr>
          <p:nvPr>
            <p:ph type="sldNum" sz="quarter" idx="10"/>
          </p:nvPr>
        </p:nvSpPr>
        <p:spPr/>
        <p:txBody>
          <a:bodyPr/>
          <a:lstStyle/>
          <a:p>
            <a:fld id="{F80FA006-B732-430F-9A4B-87A958AB2325}"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First part is </a:t>
            </a:r>
            <a:r>
              <a:rPr lang="en-US" altLang="zh-CN" baseline="0" dirty="0" smtClean="0"/>
              <a:t>the motivation</a:t>
            </a:r>
            <a:endParaRPr lang="zh-CN" altLang="en-US" dirty="0"/>
          </a:p>
        </p:txBody>
      </p:sp>
      <p:sp>
        <p:nvSpPr>
          <p:cNvPr id="4" name="灯片编号占位符 3"/>
          <p:cNvSpPr>
            <a:spLocks noGrp="1"/>
          </p:cNvSpPr>
          <p:nvPr>
            <p:ph type="sldNum" sz="quarter" idx="10"/>
          </p:nvPr>
        </p:nvSpPr>
        <p:spPr/>
        <p:txBody>
          <a:bodyPr/>
          <a:lstStyle/>
          <a:p>
            <a:fld id="{F80FA006-B732-430F-9A4B-87A958AB2325}"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In</a:t>
            </a:r>
            <a:r>
              <a:rPr lang="en-US" altLang="zh-CN" baseline="0" dirty="0" smtClean="0"/>
              <a:t> modern information retrieval, search is formalized as a problem of document ranking on the degree of matching between query terms and document terms. Therefore, how to resolve a word mismatch problem becomes one of the biggest challenges for IR. For example, if the user types </a:t>
            </a:r>
            <a:r>
              <a:rPr lang="en-US" altLang="zh-CN" baseline="0" dirty="0" err="1" smtClean="0"/>
              <a:t>ny</a:t>
            </a:r>
            <a:r>
              <a:rPr lang="en-US" altLang="zh-CN" baseline="0" dirty="0" smtClean="0"/>
              <a:t> times while a document contains “new </a:t>
            </a:r>
            <a:r>
              <a:rPr lang="en-US" altLang="zh-CN" baseline="0" dirty="0" err="1" smtClean="0"/>
              <a:t>york</a:t>
            </a:r>
            <a:r>
              <a:rPr lang="en-US" altLang="zh-CN" baseline="0" dirty="0" smtClean="0"/>
              <a:t> times”, typically this document would not be retrieved at a search system.</a:t>
            </a:r>
            <a:endParaRPr lang="zh-CN" altLang="en-US" dirty="0"/>
          </a:p>
        </p:txBody>
      </p:sp>
      <p:sp>
        <p:nvSpPr>
          <p:cNvPr id="4" name="灯片编号占位符 3"/>
          <p:cNvSpPr>
            <a:spLocks noGrp="1"/>
          </p:cNvSpPr>
          <p:nvPr>
            <p:ph type="sldNum" sz="quarter" idx="10"/>
          </p:nvPr>
        </p:nvSpPr>
        <p:spPr/>
        <p:txBody>
          <a:bodyPr/>
          <a:lstStyle/>
          <a:p>
            <a:fld id="{F80FA006-B732-430F-9A4B-87A958AB2325}"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In fact,</a:t>
            </a:r>
            <a:r>
              <a:rPr lang="en-US" altLang="zh-CN" baseline="0" smtClean="0"/>
              <a:t> </a:t>
            </a:r>
            <a:r>
              <a:rPr lang="en-US" altLang="zh-CN" baseline="0" dirty="0" smtClean="0"/>
              <a:t>many ill-formed queries can be found from the query logs, for example, words with spelling error or words need to be merged. We can define corresponding refinement tasks for these ill-formed cases. The question is whether we can offer a solution during search which automatically reformulates queries, in order to better represent users' search needs. This is what we mean by query refinement here.</a:t>
            </a:r>
            <a:endParaRPr lang="zh-CN" altLang="en-US" dirty="0"/>
          </a:p>
        </p:txBody>
      </p:sp>
      <p:sp>
        <p:nvSpPr>
          <p:cNvPr id="4" name="灯片编号占位符 3"/>
          <p:cNvSpPr>
            <a:spLocks noGrp="1"/>
          </p:cNvSpPr>
          <p:nvPr>
            <p:ph type="sldNum" sz="quarter" idx="10"/>
          </p:nvPr>
        </p:nvSpPr>
        <p:spPr/>
        <p:txBody>
          <a:bodyPr/>
          <a:lstStyle/>
          <a:p>
            <a:fld id="{F80FA006-B732-430F-9A4B-87A958AB232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There is previous work on query refinement, including spelling error correction, word stemming, query segmentation.</a:t>
            </a:r>
            <a:r>
              <a:rPr lang="en-US" altLang="zh-CN" baseline="0" dirty="0" smtClean="0"/>
              <a:t> However, the issue was tackled either in separated tasks or by employing generative models. Therefore, our goal is to provide a unified and discriminative model for query refinement.</a:t>
            </a:r>
            <a:endParaRPr lang="zh-CN" altLang="en-US" dirty="0"/>
          </a:p>
        </p:txBody>
      </p:sp>
      <p:sp>
        <p:nvSpPr>
          <p:cNvPr id="4" name="灯片编号占位符 3"/>
          <p:cNvSpPr>
            <a:spLocks noGrp="1"/>
          </p:cNvSpPr>
          <p:nvPr>
            <p:ph type="sldNum" sz="quarter" idx="10"/>
          </p:nvPr>
        </p:nvSpPr>
        <p:spPr/>
        <p:txBody>
          <a:bodyPr/>
          <a:lstStyle/>
          <a:p>
            <a:fld id="{F80FA006-B732-430F-9A4B-87A958AB2325}"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Then</a:t>
            </a:r>
            <a:r>
              <a:rPr lang="en-US" altLang="zh-CN" baseline="0" dirty="0" smtClean="0"/>
              <a:t> you may ask two questions. why we need a unified framework? And why we use a discriminative model? First, with a unified framework, we can incorporate different tasks easily and address tasks simultaneously to boost accuracy. An alternative approach would be the cascaded model. However, the cascaded models ignore the dependencies </a:t>
            </a:r>
            <a:r>
              <a:rPr lang="en-US" altLang="zh-CN" sz="1200" dirty="0" smtClean="0"/>
              <a:t>between the tasks and get the error accumulated. For</a:t>
            </a:r>
            <a:r>
              <a:rPr lang="en-US" altLang="zh-CN" sz="1200" baseline="0" dirty="0" smtClean="0"/>
              <a:t> the second question, since query refinement by nature is a structured prediction problem. We use discriminative model to enjoy all the merits of discriminative learning. The bad news is that a direct application would not work, therefore we propose the CRF-QR model for query refinement.</a:t>
            </a:r>
            <a:endParaRPr lang="zh-CN" altLang="en-US" dirty="0"/>
          </a:p>
        </p:txBody>
      </p:sp>
      <p:sp>
        <p:nvSpPr>
          <p:cNvPr id="4" name="灯片编号占位符 3"/>
          <p:cNvSpPr>
            <a:spLocks noGrp="1"/>
          </p:cNvSpPr>
          <p:nvPr>
            <p:ph type="sldNum" sz="quarter" idx="10"/>
          </p:nvPr>
        </p:nvSpPr>
        <p:spPr/>
        <p:txBody>
          <a:bodyPr/>
          <a:lstStyle/>
          <a:p>
            <a:fld id="{F80FA006-B732-430F-9A4B-87A958AB232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Then</a:t>
            </a:r>
            <a:r>
              <a:rPr lang="en-US" altLang="zh-CN" baseline="0" dirty="0" smtClean="0"/>
              <a:t> you may ask two questions. why we need a unified framework? And why we use a discriminative model? First, with a unified framework, we can incorporate different tasks easily and address tasks simultaneously to boost accuracy. An alternative approach would be the cascaded model. However, the cascaded models ignore the dependencies </a:t>
            </a:r>
            <a:r>
              <a:rPr lang="en-US" altLang="zh-CN" sz="1200" dirty="0" smtClean="0"/>
              <a:t>between the tasks and get the error accumulated. For</a:t>
            </a:r>
            <a:r>
              <a:rPr lang="en-US" altLang="zh-CN" sz="1200" baseline="0" dirty="0" smtClean="0"/>
              <a:t> the second question, since query refinement by nature is a structured prediction problem. We use discriminative model to enjoy all the merits of discriminative learning. The bad news is that a direct application would not work, therefore we propose the CRF-QR model for query refinement.</a:t>
            </a:r>
            <a:endParaRPr lang="zh-CN" altLang="en-US" dirty="0"/>
          </a:p>
        </p:txBody>
      </p:sp>
      <p:sp>
        <p:nvSpPr>
          <p:cNvPr id="4" name="灯片编号占位符 3"/>
          <p:cNvSpPr>
            <a:spLocks noGrp="1"/>
          </p:cNvSpPr>
          <p:nvPr>
            <p:ph type="sldNum" sz="quarter" idx="10"/>
          </p:nvPr>
        </p:nvSpPr>
        <p:spPr/>
        <p:txBody>
          <a:bodyPr/>
          <a:lstStyle/>
          <a:p>
            <a:fld id="{F80FA006-B732-430F-9A4B-87A958AB2325}"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Now I</a:t>
            </a:r>
            <a:r>
              <a:rPr lang="en-US" altLang="zh-CN" baseline="0" dirty="0" smtClean="0"/>
              <a:t> will describe </a:t>
            </a:r>
            <a:r>
              <a:rPr lang="en-US" altLang="zh-CN" dirty="0" smtClean="0"/>
              <a:t>our</a:t>
            </a:r>
            <a:r>
              <a:rPr lang="en-US" altLang="zh-CN" baseline="0" dirty="0" smtClean="0"/>
              <a:t> approach in detail</a:t>
            </a:r>
            <a:endParaRPr lang="zh-CN" altLang="en-US" dirty="0"/>
          </a:p>
        </p:txBody>
      </p:sp>
      <p:sp>
        <p:nvSpPr>
          <p:cNvPr id="4" name="灯片编号占位符 3"/>
          <p:cNvSpPr>
            <a:spLocks noGrp="1"/>
          </p:cNvSpPr>
          <p:nvPr>
            <p:ph type="sldNum" sz="quarter" idx="10"/>
          </p:nvPr>
        </p:nvSpPr>
        <p:spPr/>
        <p:txBody>
          <a:bodyPr/>
          <a:lstStyle/>
          <a:p>
            <a:fld id="{F80FA006-B732-430F-9A4B-87A958AB232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685800" y="2130425"/>
            <a:ext cx="7772400" cy="1470025"/>
          </a:xfrm>
        </p:spPr>
        <p:txBody>
          <a:bodyPr/>
          <a:lstStyle>
            <a:lvl1pPr>
              <a:defRPr/>
            </a:lvl1pPr>
          </a:lstStyle>
          <a:p>
            <a:r>
              <a:rPr lang="en-US" altLang="zh-CN" smtClean="0"/>
              <a:t>Click to edit Master title style</a:t>
            </a:r>
            <a:endParaRPr lang="en-US" altLang="zh-CN"/>
          </a:p>
        </p:txBody>
      </p:sp>
      <p:sp>
        <p:nvSpPr>
          <p:cNvPr id="2150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ltLang="zh-CN" smtClean="0"/>
              <a:t>Click to edit Master subtitle style</a:t>
            </a:r>
            <a:endParaRPr lang="en-US" altLang="zh-CN"/>
          </a:p>
        </p:txBody>
      </p:sp>
      <p:pic>
        <p:nvPicPr>
          <p:cNvPr id="4" name="Picture 11" descr="scifair_front"/>
          <p:cNvPicPr>
            <a:picLocks noChangeAspect="1" noChangeArrowheads="1"/>
          </p:cNvPicPr>
          <p:nvPr userDrawn="1"/>
        </p:nvPicPr>
        <p:blipFill>
          <a:blip r:embed="rId2"/>
          <a:srcRect/>
          <a:stretch>
            <a:fillRect/>
          </a:stretch>
        </p:blipFill>
        <p:spPr bwMode="auto">
          <a:xfrm>
            <a:off x="-9525" y="-4763"/>
            <a:ext cx="9163050" cy="6867526"/>
          </a:xfrm>
          <a:prstGeom prst="rect">
            <a:avLst/>
          </a:prstGeom>
          <a:noFill/>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noChangeArrowheads="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endParaRPr lang="en-US"/>
          </a:p>
        </p:txBody>
      </p:sp>
      <p:sp>
        <p:nvSpPr>
          <p:cNvPr id="5" name="Footer Placeholder 4"/>
          <p:cNvSpPr>
            <a:spLocks noGrp="1" noChangeArrowheads="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noChangeArrowheads="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endParaRPr lang="en-US"/>
          </a:p>
        </p:txBody>
      </p:sp>
      <p:sp>
        <p:nvSpPr>
          <p:cNvPr id="5" name="Footer Placeholder 4"/>
          <p:cNvSpPr>
            <a:spLocks noGrp="1" noChangeArrowheads="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28600"/>
            <a:ext cx="8229600" cy="5897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noChangeArrowheads="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endParaRPr lang="en-US"/>
          </a:p>
        </p:txBody>
      </p:sp>
      <p:sp>
        <p:nvSpPr>
          <p:cNvPr id="4" name="Footer Placeholder 3"/>
          <p:cNvSpPr>
            <a:spLocks noGrp="1" noChangeArrowheads="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r>
              <a:rPr lang="en-US" noProof="0" smtClean="0"/>
              <a:t>Click icon to add table</a:t>
            </a:r>
          </a:p>
        </p:txBody>
      </p:sp>
      <p:sp>
        <p:nvSpPr>
          <p:cNvPr id="4" name="Date Placeholder 3"/>
          <p:cNvSpPr>
            <a:spLocks noGrp="1" noChangeArrowheads="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endParaRPr lang="en-US"/>
          </a:p>
        </p:txBody>
      </p:sp>
      <p:sp>
        <p:nvSpPr>
          <p:cNvPr id="5" name="Footer Placeholder 4"/>
          <p:cNvSpPr>
            <a:spLocks noGrp="1" noChangeArrowheads="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noChangeArrowheads="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endParaRPr lang="en-US"/>
          </a:p>
        </p:txBody>
      </p:sp>
      <p:sp>
        <p:nvSpPr>
          <p:cNvPr id="4" name="Footer Placeholder 3"/>
          <p:cNvSpPr>
            <a:spLocks noGrp="1" noChangeArrowheads="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noChangeArrowheads="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endParaRPr lang="en-US"/>
          </a:p>
        </p:txBody>
      </p:sp>
      <p:sp>
        <p:nvSpPr>
          <p:cNvPr id="3" name="Footer Placeholder 2"/>
          <p:cNvSpPr>
            <a:spLocks noGrp="1" noChangeArrowheads="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512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0486" name="Rectangle 6"/>
          <p:cNvSpPr>
            <a:spLocks noChangeArrowheads="1"/>
          </p:cNvSpPr>
          <p:nvPr/>
        </p:nvSpPr>
        <p:spPr bwMode="auto">
          <a:xfrm rot="10800000">
            <a:off x="250825" y="1219200"/>
            <a:ext cx="8588375" cy="215900"/>
          </a:xfrm>
          <a:prstGeom prst="rect">
            <a:avLst/>
          </a:prstGeom>
          <a:solidFill>
            <a:srgbClr val="8C261C"/>
          </a:solidFill>
          <a:ln w="9525">
            <a:noFill/>
            <a:miter lim="800000"/>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transition/>
  <p:timing>
    <p:tnLst>
      <p:par>
        <p:cTn id="1" dur="indefinite" restart="never" nodeType="tmRoot"/>
      </p:par>
    </p:tnLst>
  </p:timing>
  <p:txStyles>
    <p:titleStyle>
      <a:lvl1pPr algn="ctr" rtl="0" eaLnBrk="1" fontAlgn="base" hangingPunct="1">
        <a:spcBef>
          <a:spcPct val="0"/>
        </a:spcBef>
        <a:spcAft>
          <a:spcPct val="0"/>
        </a:spcAft>
        <a:defRPr sz="3600">
          <a:solidFill>
            <a:srgbClr val="2D2D87"/>
          </a:solidFill>
          <a:latin typeface="+mj-lt"/>
          <a:ea typeface="+mj-ea"/>
          <a:cs typeface="+mj-cs"/>
        </a:defRPr>
      </a:lvl1pPr>
      <a:lvl2pPr algn="ctr" rtl="0" eaLnBrk="1" fontAlgn="base" hangingPunct="1">
        <a:spcBef>
          <a:spcPct val="0"/>
        </a:spcBef>
        <a:spcAft>
          <a:spcPct val="0"/>
        </a:spcAft>
        <a:defRPr sz="3600">
          <a:solidFill>
            <a:srgbClr val="2D2D87"/>
          </a:solidFill>
          <a:latin typeface="Arial" charset="0"/>
        </a:defRPr>
      </a:lvl2pPr>
      <a:lvl3pPr algn="ctr" rtl="0" eaLnBrk="1" fontAlgn="base" hangingPunct="1">
        <a:spcBef>
          <a:spcPct val="0"/>
        </a:spcBef>
        <a:spcAft>
          <a:spcPct val="0"/>
        </a:spcAft>
        <a:defRPr sz="3600">
          <a:solidFill>
            <a:srgbClr val="2D2D87"/>
          </a:solidFill>
          <a:latin typeface="Arial" charset="0"/>
        </a:defRPr>
      </a:lvl3pPr>
      <a:lvl4pPr algn="ctr" rtl="0" eaLnBrk="1" fontAlgn="base" hangingPunct="1">
        <a:spcBef>
          <a:spcPct val="0"/>
        </a:spcBef>
        <a:spcAft>
          <a:spcPct val="0"/>
        </a:spcAft>
        <a:defRPr sz="3600">
          <a:solidFill>
            <a:srgbClr val="2D2D87"/>
          </a:solidFill>
          <a:latin typeface="Arial" charset="0"/>
        </a:defRPr>
      </a:lvl4pPr>
      <a:lvl5pPr algn="ctr" rtl="0" eaLnBrk="1" fontAlgn="base" hangingPunct="1">
        <a:spcBef>
          <a:spcPct val="0"/>
        </a:spcBef>
        <a:spcAft>
          <a:spcPct val="0"/>
        </a:spcAft>
        <a:defRPr sz="3600">
          <a:solidFill>
            <a:srgbClr val="2D2D87"/>
          </a:solidFill>
          <a:latin typeface="Arial" charset="0"/>
        </a:defRPr>
      </a:lvl5pPr>
      <a:lvl6pPr marL="457200" algn="ctr" rtl="0" eaLnBrk="1" fontAlgn="base" hangingPunct="1">
        <a:spcBef>
          <a:spcPct val="0"/>
        </a:spcBef>
        <a:spcAft>
          <a:spcPct val="0"/>
        </a:spcAft>
        <a:defRPr sz="3600">
          <a:solidFill>
            <a:srgbClr val="2D2D87"/>
          </a:solidFill>
          <a:latin typeface="Arial" charset="0"/>
        </a:defRPr>
      </a:lvl6pPr>
      <a:lvl7pPr marL="914400" algn="ctr" rtl="0" eaLnBrk="1" fontAlgn="base" hangingPunct="1">
        <a:spcBef>
          <a:spcPct val="0"/>
        </a:spcBef>
        <a:spcAft>
          <a:spcPct val="0"/>
        </a:spcAft>
        <a:defRPr sz="3600">
          <a:solidFill>
            <a:srgbClr val="2D2D87"/>
          </a:solidFill>
          <a:latin typeface="Arial" charset="0"/>
        </a:defRPr>
      </a:lvl7pPr>
      <a:lvl8pPr marL="1371600" algn="ctr" rtl="0" eaLnBrk="1" fontAlgn="base" hangingPunct="1">
        <a:spcBef>
          <a:spcPct val="0"/>
        </a:spcBef>
        <a:spcAft>
          <a:spcPct val="0"/>
        </a:spcAft>
        <a:defRPr sz="3600">
          <a:solidFill>
            <a:srgbClr val="2D2D87"/>
          </a:solidFill>
          <a:latin typeface="Arial" charset="0"/>
        </a:defRPr>
      </a:lvl8pPr>
      <a:lvl9pPr marL="1828800" algn="ctr" rtl="0" eaLnBrk="1" fontAlgn="base" hangingPunct="1">
        <a:spcBef>
          <a:spcPct val="0"/>
        </a:spcBef>
        <a:spcAft>
          <a:spcPct val="0"/>
        </a:spcAft>
        <a:defRPr sz="3600">
          <a:solidFill>
            <a:srgbClr val="2D2D87"/>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image" Target="../media/image22.png"/><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hyperlink" Target="http://www.uxmatters.com/MT/archives/images/5-webpage2.jpg" TargetMode="External"/><Relationship Id="rId5" Type="http://schemas.openxmlformats.org/officeDocument/2006/relationships/image" Target="../media/image2.jpeg"/><Relationship Id="rId6" Type="http://schemas.openxmlformats.org/officeDocument/2006/relationships/hyperlink" Target="http://www.life.umd.edu/cbmg/images/main/printwebpage/website_print.bmp" TargetMode="External"/><Relationship Id="rId7" Type="http://schemas.openxmlformats.org/officeDocument/2006/relationships/image" Target="../media/image3.jpeg"/><Relationship Id="rId8" Type="http://schemas.openxmlformats.org/officeDocument/2006/relationships/hyperlink" Target="http://www.chipin.com/images/screen.blog.jpg" TargetMode="External"/><Relationship Id="rId9" Type="http://schemas.openxmlformats.org/officeDocument/2006/relationships/image" Target="../media/image4.jpe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6.png"/><Relationship Id="rId5"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lstStyle/>
          <a:p>
            <a:r>
              <a:rPr lang="en-US" sz="2800" b="1" dirty="0" smtClean="0"/>
              <a:t>A Unified and Discriminative Model for Query Refinement</a:t>
            </a:r>
            <a:endParaRPr lang="en-US" sz="1600" b="1" dirty="0"/>
          </a:p>
        </p:txBody>
      </p:sp>
      <p:sp>
        <p:nvSpPr>
          <p:cNvPr id="4101" name="Rectangle 5"/>
          <p:cNvSpPr>
            <a:spLocks noGrp="1" noChangeArrowheads="1"/>
          </p:cNvSpPr>
          <p:nvPr>
            <p:ph type="subTitle" idx="1"/>
          </p:nvPr>
        </p:nvSpPr>
        <p:spPr/>
        <p:txBody>
          <a:bodyPr/>
          <a:lstStyle/>
          <a:p>
            <a:endParaRPr lang="en-US" sz="1500" dirty="0" smtClean="0"/>
          </a:p>
          <a:p>
            <a:endParaRPr lang="en-US" sz="1500" dirty="0" smtClean="0"/>
          </a:p>
          <a:p>
            <a:endParaRPr lang="en-US" sz="1500" dirty="0" smtClean="0"/>
          </a:p>
          <a:p>
            <a:pPr algn="r"/>
            <a:r>
              <a:rPr lang="en-US" sz="1800" dirty="0" smtClean="0"/>
              <a:t>Jiafeng Guo</a:t>
            </a:r>
            <a:r>
              <a:rPr lang="en-US" sz="1800" baseline="30000" dirty="0" smtClean="0"/>
              <a:t>1</a:t>
            </a:r>
            <a:r>
              <a:rPr lang="en-US" sz="1800" dirty="0" smtClean="0"/>
              <a:t>, </a:t>
            </a:r>
            <a:r>
              <a:rPr lang="en-US" sz="1800" dirty="0" err="1" smtClean="0"/>
              <a:t>Gu</a:t>
            </a:r>
            <a:r>
              <a:rPr lang="en-US" sz="1800" dirty="0" smtClean="0"/>
              <a:t> Xu</a:t>
            </a:r>
            <a:r>
              <a:rPr lang="en-US" sz="1800" baseline="30000" dirty="0" smtClean="0"/>
              <a:t>2</a:t>
            </a:r>
            <a:r>
              <a:rPr lang="en-US" sz="1800" dirty="0" smtClean="0"/>
              <a:t>, </a:t>
            </a:r>
            <a:r>
              <a:rPr lang="en-US" sz="1800" dirty="0" err="1" smtClean="0"/>
              <a:t>Xueqi</a:t>
            </a:r>
            <a:r>
              <a:rPr lang="en-US" sz="1800" dirty="0" smtClean="0"/>
              <a:t> Cheng</a:t>
            </a:r>
            <a:r>
              <a:rPr lang="en-US" sz="1800" baseline="30000" dirty="0" smtClean="0"/>
              <a:t>1</a:t>
            </a:r>
            <a:r>
              <a:rPr lang="en-US" sz="1800" dirty="0" smtClean="0"/>
              <a:t>,Hang Li</a:t>
            </a:r>
            <a:r>
              <a:rPr lang="en-US" sz="1800" baseline="30000" dirty="0" smtClean="0"/>
              <a:t>2</a:t>
            </a:r>
          </a:p>
          <a:p>
            <a:pPr algn="r"/>
            <a:r>
              <a:rPr lang="en-US" sz="1800" baseline="30000" dirty="0" smtClean="0"/>
              <a:t>1</a:t>
            </a:r>
            <a:r>
              <a:rPr lang="en-US" sz="1800" i="1" dirty="0" smtClean="0"/>
              <a:t>Institute of Computing Technology, CAS, China</a:t>
            </a:r>
          </a:p>
          <a:p>
            <a:pPr algn="r"/>
            <a:r>
              <a:rPr lang="en-US" sz="1800" i="1" baseline="30000" dirty="0" smtClean="0"/>
              <a:t>2</a:t>
            </a:r>
            <a:r>
              <a:rPr lang="en-US" sz="1800" i="1" dirty="0" smtClean="0"/>
              <a:t>Microsoft Research Asia, China</a:t>
            </a:r>
          </a:p>
          <a:p>
            <a:pPr algn="r"/>
            <a:endParaRPr lang="en-US" sz="1800" i="1"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Our Approach</a:t>
            </a:r>
            <a:endParaRPr lang="zh-CN" altLang="en-US" dirty="0"/>
          </a:p>
        </p:txBody>
      </p:sp>
      <p:sp>
        <p:nvSpPr>
          <p:cNvPr id="4" name="TextBox 3"/>
          <p:cNvSpPr txBox="1"/>
          <p:nvPr/>
        </p:nvSpPr>
        <p:spPr>
          <a:xfrm>
            <a:off x="3733800" y="2438400"/>
            <a:ext cx="441146" cy="369332"/>
          </a:xfrm>
          <a:prstGeom prst="rect">
            <a:avLst/>
          </a:prstGeom>
          <a:noFill/>
        </p:spPr>
        <p:txBody>
          <a:bodyPr wrap="none" rtlCol="0">
            <a:spAutoFit/>
          </a:bodyPr>
          <a:lstStyle/>
          <a:p>
            <a:r>
              <a:rPr lang="en-US" altLang="zh-CN" dirty="0" smtClean="0"/>
              <a:t>on</a:t>
            </a:r>
            <a:endParaRPr lang="zh-CN" altLang="en-US" dirty="0"/>
          </a:p>
        </p:txBody>
      </p:sp>
      <p:sp>
        <p:nvSpPr>
          <p:cNvPr id="5" name="矩形 4"/>
          <p:cNvSpPr/>
          <p:nvPr/>
        </p:nvSpPr>
        <p:spPr>
          <a:xfrm>
            <a:off x="2819400" y="5486400"/>
            <a:ext cx="3506088" cy="369332"/>
          </a:xfrm>
          <a:prstGeom prst="rect">
            <a:avLst/>
          </a:prstGeom>
        </p:spPr>
        <p:txBody>
          <a:bodyPr wrap="none">
            <a:spAutoFit/>
          </a:bodyPr>
          <a:lstStyle/>
          <a:p>
            <a:r>
              <a:rPr lang="en-US" b="1" dirty="0" smtClean="0">
                <a:solidFill>
                  <a:srgbClr val="C00000"/>
                </a:solidFill>
              </a:rPr>
              <a:t>Structured Prediction problem</a:t>
            </a:r>
          </a:p>
        </p:txBody>
      </p:sp>
      <p:sp>
        <p:nvSpPr>
          <p:cNvPr id="6" name="TextBox 5"/>
          <p:cNvSpPr txBox="1"/>
          <p:nvPr/>
        </p:nvSpPr>
        <p:spPr>
          <a:xfrm>
            <a:off x="533400" y="1676400"/>
            <a:ext cx="4034118" cy="461665"/>
          </a:xfrm>
          <a:prstGeom prst="rect">
            <a:avLst/>
          </a:prstGeom>
          <a:noFill/>
        </p:spPr>
        <p:txBody>
          <a:bodyPr wrap="none" rtlCol="0">
            <a:spAutoFit/>
          </a:bodyPr>
          <a:lstStyle/>
          <a:p>
            <a:r>
              <a:rPr lang="en-US" altLang="zh-CN" sz="2400" dirty="0" smtClean="0"/>
              <a:t>A case of Query Refinement</a:t>
            </a:r>
            <a:endParaRPr lang="zh-CN" altLang="en-US" sz="2400" dirty="0"/>
          </a:p>
        </p:txBody>
      </p:sp>
      <p:sp>
        <p:nvSpPr>
          <p:cNvPr id="7" name="TextBox 6"/>
          <p:cNvSpPr txBox="1"/>
          <p:nvPr/>
        </p:nvSpPr>
        <p:spPr>
          <a:xfrm>
            <a:off x="4343400" y="2438400"/>
            <a:ext cx="990600" cy="369332"/>
          </a:xfrm>
          <a:prstGeom prst="rect">
            <a:avLst/>
          </a:prstGeom>
          <a:noFill/>
        </p:spPr>
        <p:txBody>
          <a:bodyPr wrap="square" rtlCol="0">
            <a:spAutoFit/>
          </a:bodyPr>
          <a:lstStyle/>
          <a:p>
            <a:r>
              <a:rPr lang="en-US" altLang="zh-CN" dirty="0" err="1" smtClean="0"/>
              <a:t>machin</a:t>
            </a:r>
            <a:endParaRPr lang="zh-CN" altLang="en-US" dirty="0"/>
          </a:p>
        </p:txBody>
      </p:sp>
      <p:sp>
        <p:nvSpPr>
          <p:cNvPr id="8" name="矩形 7"/>
          <p:cNvSpPr/>
          <p:nvPr/>
        </p:nvSpPr>
        <p:spPr>
          <a:xfrm>
            <a:off x="5398373" y="2438400"/>
            <a:ext cx="697627" cy="369332"/>
          </a:xfrm>
          <a:prstGeom prst="rect">
            <a:avLst/>
          </a:prstGeom>
        </p:spPr>
        <p:txBody>
          <a:bodyPr wrap="none">
            <a:spAutoFit/>
          </a:bodyPr>
          <a:lstStyle/>
          <a:p>
            <a:r>
              <a:rPr lang="en-US" altLang="zh-CN" dirty="0" smtClean="0"/>
              <a:t>learn</a:t>
            </a:r>
            <a:endParaRPr lang="zh-CN" altLang="en-US" dirty="0"/>
          </a:p>
        </p:txBody>
      </p:sp>
      <p:sp>
        <p:nvSpPr>
          <p:cNvPr id="9" name="矩形 8"/>
          <p:cNvSpPr/>
          <p:nvPr/>
        </p:nvSpPr>
        <p:spPr>
          <a:xfrm>
            <a:off x="2741965" y="2438400"/>
            <a:ext cx="915635" cy="369332"/>
          </a:xfrm>
          <a:prstGeom prst="rect">
            <a:avLst/>
          </a:prstGeom>
        </p:spPr>
        <p:txBody>
          <a:bodyPr wrap="none">
            <a:spAutoFit/>
          </a:bodyPr>
          <a:lstStyle/>
          <a:p>
            <a:r>
              <a:rPr lang="en-US" altLang="zh-CN" dirty="0" smtClean="0"/>
              <a:t>Papers</a:t>
            </a:r>
            <a:endParaRPr lang="zh-CN" altLang="en-US" dirty="0"/>
          </a:p>
        </p:txBody>
      </p:sp>
      <p:sp>
        <p:nvSpPr>
          <p:cNvPr id="10" name="TextBox 9"/>
          <p:cNvSpPr txBox="1"/>
          <p:nvPr/>
        </p:nvSpPr>
        <p:spPr>
          <a:xfrm>
            <a:off x="3735035" y="3821668"/>
            <a:ext cx="441146" cy="369332"/>
          </a:xfrm>
          <a:prstGeom prst="rect">
            <a:avLst/>
          </a:prstGeom>
          <a:noFill/>
        </p:spPr>
        <p:txBody>
          <a:bodyPr wrap="none" rtlCol="0">
            <a:spAutoFit/>
          </a:bodyPr>
          <a:lstStyle/>
          <a:p>
            <a:r>
              <a:rPr lang="en-US" altLang="zh-CN" dirty="0" smtClean="0"/>
              <a:t>on</a:t>
            </a:r>
            <a:endParaRPr lang="zh-CN" altLang="en-US" dirty="0"/>
          </a:p>
        </p:txBody>
      </p:sp>
      <p:sp>
        <p:nvSpPr>
          <p:cNvPr id="11" name="TextBox 10"/>
          <p:cNvSpPr txBox="1"/>
          <p:nvPr/>
        </p:nvSpPr>
        <p:spPr>
          <a:xfrm>
            <a:off x="4271747" y="3821668"/>
            <a:ext cx="1138453" cy="369332"/>
          </a:xfrm>
          <a:prstGeom prst="rect">
            <a:avLst/>
          </a:prstGeom>
          <a:noFill/>
        </p:spPr>
        <p:txBody>
          <a:bodyPr wrap="none" rtlCol="0">
            <a:spAutoFit/>
          </a:bodyPr>
          <a:lstStyle/>
          <a:p>
            <a:r>
              <a:rPr lang="en-US" altLang="zh-CN" dirty="0" smtClean="0">
                <a:solidFill>
                  <a:srgbClr val="0070C0"/>
                </a:solidFill>
              </a:rPr>
              <a:t>“machine</a:t>
            </a:r>
            <a:endParaRPr lang="zh-CN" altLang="en-US" dirty="0">
              <a:solidFill>
                <a:srgbClr val="0070C0"/>
              </a:solidFill>
            </a:endParaRPr>
          </a:p>
        </p:txBody>
      </p:sp>
      <p:sp>
        <p:nvSpPr>
          <p:cNvPr id="12" name="矩形 11"/>
          <p:cNvSpPr/>
          <p:nvPr/>
        </p:nvSpPr>
        <p:spPr>
          <a:xfrm>
            <a:off x="5394652" y="3821668"/>
            <a:ext cx="1082348" cy="369332"/>
          </a:xfrm>
          <a:prstGeom prst="rect">
            <a:avLst/>
          </a:prstGeom>
        </p:spPr>
        <p:txBody>
          <a:bodyPr wrap="none">
            <a:spAutoFit/>
          </a:bodyPr>
          <a:lstStyle/>
          <a:p>
            <a:r>
              <a:rPr lang="en-US" altLang="zh-CN" dirty="0" smtClean="0">
                <a:solidFill>
                  <a:srgbClr val="0070C0"/>
                </a:solidFill>
              </a:rPr>
              <a:t>learning”</a:t>
            </a:r>
            <a:endParaRPr lang="zh-CN" altLang="en-US" dirty="0">
              <a:solidFill>
                <a:srgbClr val="0070C0"/>
              </a:solidFill>
            </a:endParaRPr>
          </a:p>
        </p:txBody>
      </p:sp>
      <p:sp>
        <p:nvSpPr>
          <p:cNvPr id="13" name="矩形 12"/>
          <p:cNvSpPr/>
          <p:nvPr/>
        </p:nvSpPr>
        <p:spPr>
          <a:xfrm>
            <a:off x="2743200" y="3821668"/>
            <a:ext cx="915635" cy="369332"/>
          </a:xfrm>
          <a:prstGeom prst="rect">
            <a:avLst/>
          </a:prstGeom>
        </p:spPr>
        <p:txBody>
          <a:bodyPr wrap="none">
            <a:spAutoFit/>
          </a:bodyPr>
          <a:lstStyle/>
          <a:p>
            <a:r>
              <a:rPr lang="en-US" altLang="zh-CN" dirty="0" smtClean="0"/>
              <a:t>Papers</a:t>
            </a:r>
            <a:endParaRPr lang="zh-CN" altLang="en-US" dirty="0"/>
          </a:p>
        </p:txBody>
      </p:sp>
      <p:cxnSp>
        <p:nvCxnSpPr>
          <p:cNvPr id="15" name="直接箭头连接符 14"/>
          <p:cNvCxnSpPr>
            <a:stCxn id="7" idx="2"/>
            <a:endCxn id="11" idx="0"/>
          </p:cNvCxnSpPr>
          <p:nvPr/>
        </p:nvCxnSpPr>
        <p:spPr>
          <a:xfrm rot="16200000" flipH="1">
            <a:off x="4332869" y="3313563"/>
            <a:ext cx="1013936" cy="22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2"/>
            <a:endCxn id="12" idx="0"/>
          </p:cNvCxnSpPr>
          <p:nvPr/>
        </p:nvCxnSpPr>
        <p:spPr>
          <a:xfrm rot="16200000" flipH="1">
            <a:off x="5334538" y="3220380"/>
            <a:ext cx="1013936" cy="18863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429000" y="3048000"/>
            <a:ext cx="1402949" cy="584775"/>
          </a:xfrm>
          <a:prstGeom prst="rect">
            <a:avLst/>
          </a:prstGeom>
          <a:noFill/>
        </p:spPr>
        <p:txBody>
          <a:bodyPr wrap="none" rtlCol="0">
            <a:spAutoFit/>
          </a:bodyPr>
          <a:lstStyle/>
          <a:p>
            <a:pPr algn="ctr"/>
            <a:r>
              <a:rPr lang="en-US" altLang="zh-CN" sz="1600" dirty="0" smtClean="0">
                <a:solidFill>
                  <a:srgbClr val="00B050"/>
                </a:solidFill>
              </a:rPr>
              <a:t>Spelling error</a:t>
            </a:r>
          </a:p>
          <a:p>
            <a:pPr algn="ctr"/>
            <a:r>
              <a:rPr lang="en-US" altLang="zh-CN" sz="1600" dirty="0" smtClean="0">
                <a:solidFill>
                  <a:srgbClr val="00B050"/>
                </a:solidFill>
              </a:rPr>
              <a:t>correction</a:t>
            </a:r>
            <a:endParaRPr lang="zh-CN" altLang="en-US" sz="1600" dirty="0">
              <a:solidFill>
                <a:srgbClr val="00B050"/>
              </a:solidFill>
            </a:endParaRPr>
          </a:p>
        </p:txBody>
      </p:sp>
      <p:sp>
        <p:nvSpPr>
          <p:cNvPr id="20" name="TextBox 19"/>
          <p:cNvSpPr txBox="1"/>
          <p:nvPr/>
        </p:nvSpPr>
        <p:spPr>
          <a:xfrm>
            <a:off x="5936067" y="3048000"/>
            <a:ext cx="1074333" cy="584775"/>
          </a:xfrm>
          <a:prstGeom prst="rect">
            <a:avLst/>
          </a:prstGeom>
          <a:noFill/>
        </p:spPr>
        <p:txBody>
          <a:bodyPr wrap="none" rtlCol="0">
            <a:spAutoFit/>
          </a:bodyPr>
          <a:lstStyle/>
          <a:p>
            <a:pPr algn="ctr"/>
            <a:r>
              <a:rPr lang="en-US" altLang="zh-CN" sz="1600" dirty="0" smtClean="0">
                <a:solidFill>
                  <a:srgbClr val="00B050"/>
                </a:solidFill>
              </a:rPr>
              <a:t>word</a:t>
            </a:r>
          </a:p>
          <a:p>
            <a:pPr algn="ctr"/>
            <a:r>
              <a:rPr lang="en-US" altLang="zh-CN" sz="1600" dirty="0" smtClean="0">
                <a:solidFill>
                  <a:srgbClr val="00B050"/>
                </a:solidFill>
              </a:rPr>
              <a:t>stemming</a:t>
            </a:r>
            <a:endParaRPr lang="zh-CN" altLang="en-US" sz="1600" dirty="0">
              <a:solidFill>
                <a:srgbClr val="00B050"/>
              </a:solidFill>
            </a:endParaRPr>
          </a:p>
        </p:txBody>
      </p:sp>
      <p:cxnSp>
        <p:nvCxnSpPr>
          <p:cNvPr id="22" name="直接箭头连接符 21"/>
          <p:cNvCxnSpPr/>
          <p:nvPr/>
        </p:nvCxnSpPr>
        <p:spPr>
          <a:xfrm rot="5400000" flipH="1" flipV="1">
            <a:off x="5829303" y="4152903"/>
            <a:ext cx="685796" cy="4571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rot="16200000" flipV="1">
            <a:off x="4267201" y="4114799"/>
            <a:ext cx="685800" cy="53340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4724400" y="4495800"/>
            <a:ext cx="1415772" cy="584775"/>
          </a:xfrm>
          <a:prstGeom prst="rect">
            <a:avLst/>
          </a:prstGeom>
        </p:spPr>
        <p:txBody>
          <a:bodyPr wrap="none">
            <a:spAutoFit/>
          </a:bodyPr>
          <a:lstStyle/>
          <a:p>
            <a:pPr algn="ctr"/>
            <a:r>
              <a:rPr lang="en-US" altLang="zh-CN" sz="1600" dirty="0" smtClean="0">
                <a:solidFill>
                  <a:srgbClr val="00B050"/>
                </a:solidFill>
              </a:rPr>
              <a:t>Phrase</a:t>
            </a:r>
          </a:p>
          <a:p>
            <a:pPr algn="ctr"/>
            <a:r>
              <a:rPr lang="en-US" altLang="zh-CN" sz="1600" dirty="0" smtClean="0">
                <a:solidFill>
                  <a:srgbClr val="00B050"/>
                </a:solidFill>
              </a:rPr>
              <a:t>segmentation</a:t>
            </a:r>
          </a:p>
        </p:txBody>
      </p:sp>
      <p:sp>
        <p:nvSpPr>
          <p:cNvPr id="29" name="TextBox 28"/>
          <p:cNvSpPr txBox="1"/>
          <p:nvPr/>
        </p:nvSpPr>
        <p:spPr>
          <a:xfrm>
            <a:off x="1143000" y="3810000"/>
            <a:ext cx="1043876" cy="369332"/>
          </a:xfrm>
          <a:prstGeom prst="rect">
            <a:avLst/>
          </a:prstGeom>
          <a:noFill/>
        </p:spPr>
        <p:txBody>
          <a:bodyPr wrap="none" rtlCol="0">
            <a:spAutoFit/>
          </a:bodyPr>
          <a:lstStyle/>
          <a:p>
            <a:r>
              <a:rPr lang="en-US" altLang="zh-CN" dirty="0" smtClean="0">
                <a:solidFill>
                  <a:srgbClr val="7030A0"/>
                </a:solidFill>
              </a:rPr>
              <a:t>Refined:</a:t>
            </a:r>
            <a:endParaRPr lang="zh-CN" altLang="en-US" dirty="0">
              <a:solidFill>
                <a:srgbClr val="7030A0"/>
              </a:solidFill>
            </a:endParaRPr>
          </a:p>
        </p:txBody>
      </p:sp>
      <p:sp>
        <p:nvSpPr>
          <p:cNvPr id="30" name="TextBox 29"/>
          <p:cNvSpPr txBox="1"/>
          <p:nvPr/>
        </p:nvSpPr>
        <p:spPr>
          <a:xfrm>
            <a:off x="1143000" y="2438400"/>
            <a:ext cx="1043876" cy="369332"/>
          </a:xfrm>
          <a:prstGeom prst="rect">
            <a:avLst/>
          </a:prstGeom>
          <a:noFill/>
        </p:spPr>
        <p:txBody>
          <a:bodyPr wrap="none" rtlCol="0">
            <a:spAutoFit/>
          </a:bodyPr>
          <a:lstStyle/>
          <a:p>
            <a:r>
              <a:rPr lang="en-US" altLang="zh-CN" dirty="0" smtClean="0">
                <a:solidFill>
                  <a:srgbClr val="7030A0"/>
                </a:solidFill>
              </a:rPr>
              <a:t>Original:</a:t>
            </a:r>
            <a:endParaRPr lang="zh-CN" altLang="en-US" dirty="0">
              <a:solidFill>
                <a:srgbClr val="7030A0"/>
              </a:solidFill>
            </a:endParaRPr>
          </a:p>
        </p:txBody>
      </p:sp>
    </p:spTree>
    <p:custDataLst>
      <p:tags r:id="rId1"/>
    </p:custData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Conventional CRF</a:t>
            </a:r>
            <a:endParaRPr lang="zh-CN" altLang="en-US" dirty="0"/>
          </a:p>
        </p:txBody>
      </p:sp>
      <p:sp>
        <p:nvSpPr>
          <p:cNvPr id="4" name="椭圆 3"/>
          <p:cNvSpPr/>
          <p:nvPr/>
        </p:nvSpPr>
        <p:spPr>
          <a:xfrm>
            <a:off x="3276600" y="31623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800600" y="31623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400800" y="31623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a:stCxn id="4" idx="6"/>
            <a:endCxn id="5" idx="2"/>
          </p:cNvCxnSpPr>
          <p:nvPr/>
        </p:nvCxnSpPr>
        <p:spPr>
          <a:xfrm>
            <a:off x="3657600" y="3352800"/>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6"/>
            <a:endCxn id="6" idx="2"/>
          </p:cNvCxnSpPr>
          <p:nvPr/>
        </p:nvCxnSpPr>
        <p:spPr>
          <a:xfrm>
            <a:off x="5181600" y="33528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276600" y="4572000"/>
            <a:ext cx="381000" cy="3810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800600" y="4572000"/>
            <a:ext cx="381000" cy="3810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400800" y="4572000"/>
            <a:ext cx="381000" cy="3810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a:stCxn id="4" idx="4"/>
            <a:endCxn id="13" idx="0"/>
          </p:cNvCxnSpPr>
          <p:nvPr/>
        </p:nvCxnSpPr>
        <p:spPr>
          <a:xfrm rot="5400000">
            <a:off x="2952750" y="4057650"/>
            <a:ext cx="10287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5" idx="4"/>
            <a:endCxn id="14" idx="0"/>
          </p:cNvCxnSpPr>
          <p:nvPr/>
        </p:nvCxnSpPr>
        <p:spPr>
          <a:xfrm rot="5400000">
            <a:off x="4476750" y="4057650"/>
            <a:ext cx="10287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 idx="4"/>
            <a:endCxn id="15" idx="0"/>
          </p:cNvCxnSpPr>
          <p:nvPr/>
        </p:nvCxnSpPr>
        <p:spPr>
          <a:xfrm rot="5400000">
            <a:off x="6076950" y="4057650"/>
            <a:ext cx="10287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200400" y="2667000"/>
            <a:ext cx="566181" cy="461665"/>
          </a:xfrm>
          <a:prstGeom prst="rect">
            <a:avLst/>
          </a:prstGeom>
          <a:noFill/>
        </p:spPr>
        <p:txBody>
          <a:bodyPr wrap="none" rtlCol="0">
            <a:spAutoFit/>
          </a:bodyPr>
          <a:lstStyle/>
          <a:p>
            <a:r>
              <a:rPr lang="en-US" altLang="zh-CN" sz="2400" dirty="0" smtClean="0"/>
              <a:t>y</a:t>
            </a:r>
            <a:r>
              <a:rPr lang="en-US" altLang="zh-CN" sz="2400" baseline="-25000" dirty="0" smtClean="0"/>
              <a:t>i-1</a:t>
            </a:r>
            <a:endParaRPr lang="zh-CN" altLang="en-US" sz="2400" baseline="-25000" dirty="0"/>
          </a:p>
        </p:txBody>
      </p:sp>
      <p:sp>
        <p:nvSpPr>
          <p:cNvPr id="28" name="TextBox 27"/>
          <p:cNvSpPr txBox="1"/>
          <p:nvPr/>
        </p:nvSpPr>
        <p:spPr>
          <a:xfrm>
            <a:off x="4798162" y="2667000"/>
            <a:ext cx="383438" cy="461665"/>
          </a:xfrm>
          <a:prstGeom prst="rect">
            <a:avLst/>
          </a:prstGeom>
          <a:noFill/>
        </p:spPr>
        <p:txBody>
          <a:bodyPr wrap="none" rtlCol="0">
            <a:spAutoFit/>
          </a:bodyPr>
          <a:lstStyle/>
          <a:p>
            <a:r>
              <a:rPr lang="en-US" altLang="zh-CN" sz="2400" dirty="0" err="1" smtClean="0"/>
              <a:t>y</a:t>
            </a:r>
            <a:r>
              <a:rPr lang="en-US" altLang="zh-CN" sz="2400" baseline="-25000" dirty="0" err="1" smtClean="0"/>
              <a:t>i</a:t>
            </a:r>
            <a:endParaRPr lang="zh-CN" altLang="en-US" sz="2400" baseline="-25000" dirty="0"/>
          </a:p>
        </p:txBody>
      </p:sp>
      <p:sp>
        <p:nvSpPr>
          <p:cNvPr id="29" name="TextBox 28"/>
          <p:cNvSpPr txBox="1"/>
          <p:nvPr/>
        </p:nvSpPr>
        <p:spPr>
          <a:xfrm>
            <a:off x="6324600" y="2667000"/>
            <a:ext cx="617477" cy="461665"/>
          </a:xfrm>
          <a:prstGeom prst="rect">
            <a:avLst/>
          </a:prstGeom>
          <a:noFill/>
        </p:spPr>
        <p:txBody>
          <a:bodyPr wrap="none" rtlCol="0">
            <a:spAutoFit/>
          </a:bodyPr>
          <a:lstStyle/>
          <a:p>
            <a:r>
              <a:rPr lang="en-US" altLang="zh-CN" sz="2400" dirty="0" smtClean="0"/>
              <a:t>y</a:t>
            </a:r>
            <a:r>
              <a:rPr lang="en-US" altLang="zh-CN" sz="2400" baseline="-25000" dirty="0" smtClean="0"/>
              <a:t>i+1</a:t>
            </a:r>
            <a:endParaRPr lang="zh-CN" altLang="en-US" sz="2400" baseline="-25000" dirty="0"/>
          </a:p>
        </p:txBody>
      </p:sp>
      <p:sp>
        <p:nvSpPr>
          <p:cNvPr id="30" name="TextBox 29"/>
          <p:cNvSpPr txBox="1"/>
          <p:nvPr/>
        </p:nvSpPr>
        <p:spPr>
          <a:xfrm>
            <a:off x="3200400" y="4876800"/>
            <a:ext cx="566181" cy="461665"/>
          </a:xfrm>
          <a:prstGeom prst="rect">
            <a:avLst/>
          </a:prstGeom>
          <a:noFill/>
        </p:spPr>
        <p:txBody>
          <a:bodyPr wrap="none" rtlCol="0">
            <a:spAutoFit/>
          </a:bodyPr>
          <a:lstStyle/>
          <a:p>
            <a:r>
              <a:rPr lang="en-US" altLang="zh-CN" sz="2400" dirty="0" smtClean="0"/>
              <a:t>x</a:t>
            </a:r>
            <a:r>
              <a:rPr lang="en-US" altLang="zh-CN" sz="2400" baseline="-25000" dirty="0" smtClean="0"/>
              <a:t>i-1</a:t>
            </a:r>
            <a:endParaRPr lang="zh-CN" altLang="en-US" sz="2400" baseline="-25000" dirty="0"/>
          </a:p>
        </p:txBody>
      </p:sp>
      <p:sp>
        <p:nvSpPr>
          <p:cNvPr id="31" name="TextBox 30"/>
          <p:cNvSpPr txBox="1"/>
          <p:nvPr/>
        </p:nvSpPr>
        <p:spPr>
          <a:xfrm>
            <a:off x="4798162" y="4876800"/>
            <a:ext cx="383438" cy="461665"/>
          </a:xfrm>
          <a:prstGeom prst="rect">
            <a:avLst/>
          </a:prstGeom>
          <a:noFill/>
        </p:spPr>
        <p:txBody>
          <a:bodyPr wrap="none" rtlCol="0">
            <a:spAutoFit/>
          </a:bodyPr>
          <a:lstStyle/>
          <a:p>
            <a:r>
              <a:rPr lang="en-US" altLang="zh-CN" sz="2400" dirty="0" smtClean="0"/>
              <a:t>x</a:t>
            </a:r>
            <a:r>
              <a:rPr lang="en-US" altLang="zh-CN" sz="2400" baseline="-25000" dirty="0" smtClean="0"/>
              <a:t>i</a:t>
            </a:r>
            <a:endParaRPr lang="zh-CN" altLang="en-US" sz="2400" baseline="-25000" dirty="0"/>
          </a:p>
        </p:txBody>
      </p:sp>
      <p:sp>
        <p:nvSpPr>
          <p:cNvPr id="32" name="TextBox 31"/>
          <p:cNvSpPr txBox="1"/>
          <p:nvPr/>
        </p:nvSpPr>
        <p:spPr>
          <a:xfrm>
            <a:off x="6324600" y="4876800"/>
            <a:ext cx="617477" cy="461665"/>
          </a:xfrm>
          <a:prstGeom prst="rect">
            <a:avLst/>
          </a:prstGeom>
          <a:noFill/>
        </p:spPr>
        <p:txBody>
          <a:bodyPr wrap="none" rtlCol="0">
            <a:spAutoFit/>
          </a:bodyPr>
          <a:lstStyle/>
          <a:p>
            <a:r>
              <a:rPr lang="en-US" altLang="zh-CN" sz="2400" dirty="0" smtClean="0"/>
              <a:t>x</a:t>
            </a:r>
            <a:r>
              <a:rPr lang="en-US" altLang="zh-CN" sz="2400" baseline="-25000" dirty="0" smtClean="0"/>
              <a:t>i+1</a:t>
            </a:r>
            <a:endParaRPr lang="zh-CN" altLang="en-US" sz="2400" baseline="-25000" dirty="0"/>
          </a:p>
        </p:txBody>
      </p:sp>
      <p:sp>
        <p:nvSpPr>
          <p:cNvPr id="33" name="TextBox 32"/>
          <p:cNvSpPr txBox="1"/>
          <p:nvPr/>
        </p:nvSpPr>
        <p:spPr>
          <a:xfrm>
            <a:off x="27737" y="3886200"/>
            <a:ext cx="2069797" cy="369332"/>
          </a:xfrm>
          <a:prstGeom prst="rect">
            <a:avLst/>
          </a:prstGeom>
          <a:noFill/>
        </p:spPr>
        <p:txBody>
          <a:bodyPr wrap="none" rtlCol="0">
            <a:spAutoFit/>
          </a:bodyPr>
          <a:lstStyle/>
          <a:p>
            <a:r>
              <a:rPr lang="en-US" altLang="zh-CN" dirty="0" smtClean="0"/>
              <a:t>Conventional CRF</a:t>
            </a:r>
            <a:endParaRPr lang="zh-CN" altLang="en-US" dirty="0"/>
          </a:p>
        </p:txBody>
      </p:sp>
      <p:grpSp>
        <p:nvGrpSpPr>
          <p:cNvPr id="7" name="组合 48"/>
          <p:cNvGrpSpPr/>
          <p:nvPr/>
        </p:nvGrpSpPr>
        <p:grpSpPr>
          <a:xfrm>
            <a:off x="2819400" y="1600200"/>
            <a:ext cx="5334000" cy="1066800"/>
            <a:chOff x="2819400" y="1600200"/>
            <a:chExt cx="5334000" cy="1066800"/>
          </a:xfrm>
        </p:grpSpPr>
        <p:sp>
          <p:nvSpPr>
            <p:cNvPr id="34" name="Rectangle 10"/>
            <p:cNvSpPr>
              <a:spLocks noChangeArrowheads="1"/>
            </p:cNvSpPr>
            <p:nvPr/>
          </p:nvSpPr>
          <p:spPr bwMode="auto">
            <a:xfrm>
              <a:off x="2819400" y="1600200"/>
              <a:ext cx="5334000" cy="1066800"/>
            </a:xfrm>
            <a:prstGeom prst="rect">
              <a:avLst/>
            </a:prstGeom>
            <a:noFill/>
            <a:ln w="25400">
              <a:solidFill>
                <a:schemeClr val="tx1"/>
              </a:solidFill>
              <a:miter lim="800000"/>
              <a:headEnd/>
              <a:tailEnd/>
            </a:ln>
          </p:spPr>
          <p:txBody>
            <a:bodyPr wrap="none" anchor="ctr"/>
            <a:lstStyle/>
            <a:p>
              <a:endParaRPr lang="zh-CN" altLang="zh-CN" dirty="0"/>
            </a:p>
          </p:txBody>
        </p:sp>
        <p:sp>
          <p:nvSpPr>
            <p:cNvPr id="35" name="TextBox 34"/>
            <p:cNvSpPr txBox="1"/>
            <p:nvPr/>
          </p:nvSpPr>
          <p:spPr>
            <a:xfrm>
              <a:off x="2819400" y="1600200"/>
              <a:ext cx="5288627" cy="369332"/>
            </a:xfrm>
            <a:prstGeom prst="rect">
              <a:avLst/>
            </a:prstGeom>
            <a:noFill/>
          </p:spPr>
          <p:txBody>
            <a:bodyPr wrap="none" rtlCol="0">
              <a:spAutoFit/>
            </a:bodyPr>
            <a:lstStyle/>
            <a:p>
              <a:r>
                <a:rPr lang="en-US" altLang="zh-CN" dirty="0" smtClean="0">
                  <a:solidFill>
                    <a:schemeClr val="bg2"/>
                  </a:solidFill>
                </a:rPr>
                <a:t>the	online	paper	mp3	book	think</a:t>
              </a:r>
              <a:endParaRPr lang="zh-CN" altLang="en-US" dirty="0">
                <a:solidFill>
                  <a:schemeClr val="bg2"/>
                </a:solidFill>
              </a:endParaRPr>
            </a:p>
          </p:txBody>
        </p:sp>
        <p:sp>
          <p:nvSpPr>
            <p:cNvPr id="39" name="TextBox 38"/>
            <p:cNvSpPr txBox="1"/>
            <p:nvPr/>
          </p:nvSpPr>
          <p:spPr>
            <a:xfrm>
              <a:off x="2895600" y="2069068"/>
              <a:ext cx="5121915" cy="369332"/>
            </a:xfrm>
            <a:prstGeom prst="rect">
              <a:avLst/>
            </a:prstGeom>
            <a:noFill/>
          </p:spPr>
          <p:txBody>
            <a:bodyPr wrap="none" rtlCol="0">
              <a:spAutoFit/>
            </a:bodyPr>
            <a:lstStyle/>
            <a:p>
              <a:r>
                <a:rPr lang="en-US" altLang="zh-CN" dirty="0" smtClean="0">
                  <a:solidFill>
                    <a:schemeClr val="bg2"/>
                  </a:solidFill>
                </a:rPr>
                <a:t>harry	free	journal	university	net</a:t>
              </a:r>
              <a:endParaRPr lang="zh-CN" altLang="en-US" dirty="0">
                <a:solidFill>
                  <a:schemeClr val="bg2"/>
                </a:solidFill>
              </a:endParaRPr>
            </a:p>
          </p:txBody>
        </p:sp>
        <p:sp>
          <p:nvSpPr>
            <p:cNvPr id="40" name="TextBox 39"/>
            <p:cNvSpPr txBox="1"/>
            <p:nvPr/>
          </p:nvSpPr>
          <p:spPr>
            <a:xfrm>
              <a:off x="3153599" y="1840468"/>
              <a:ext cx="4314001" cy="369332"/>
            </a:xfrm>
            <a:prstGeom prst="rect">
              <a:avLst/>
            </a:prstGeom>
            <a:noFill/>
          </p:spPr>
          <p:txBody>
            <a:bodyPr wrap="none" rtlCol="0">
              <a:spAutoFit/>
            </a:bodyPr>
            <a:lstStyle/>
            <a:p>
              <a:r>
                <a:rPr lang="en-US" altLang="zh-CN" dirty="0" smtClean="0">
                  <a:solidFill>
                    <a:schemeClr val="bg2"/>
                  </a:solidFill>
                </a:rPr>
                <a:t>download   lyrics	  new	pc	com</a:t>
              </a:r>
              <a:endParaRPr lang="zh-CN" altLang="en-US" dirty="0">
                <a:solidFill>
                  <a:schemeClr val="bg2"/>
                </a:solidFill>
              </a:endParaRPr>
            </a:p>
          </p:txBody>
        </p:sp>
        <p:sp>
          <p:nvSpPr>
            <p:cNvPr id="41" name="TextBox 40"/>
            <p:cNvSpPr txBox="1"/>
            <p:nvPr/>
          </p:nvSpPr>
          <p:spPr>
            <a:xfrm>
              <a:off x="2971800" y="2297668"/>
              <a:ext cx="4993675" cy="369332"/>
            </a:xfrm>
            <a:prstGeom prst="rect">
              <a:avLst/>
            </a:prstGeom>
            <a:noFill/>
          </p:spPr>
          <p:txBody>
            <a:bodyPr wrap="none" rtlCol="0">
              <a:spAutoFit/>
            </a:bodyPr>
            <a:lstStyle/>
            <a:p>
              <a:r>
                <a:rPr lang="en-US" altLang="zh-CN" dirty="0" smtClean="0">
                  <a:solidFill>
                    <a:schemeClr val="bg2"/>
                  </a:solidFill>
                </a:rPr>
                <a:t>…	…	…	…	…	…</a:t>
              </a:r>
              <a:endParaRPr lang="zh-CN" altLang="en-US" dirty="0">
                <a:solidFill>
                  <a:schemeClr val="bg2"/>
                </a:solidFill>
              </a:endParaRPr>
            </a:p>
          </p:txBody>
        </p:sp>
      </p:grpSp>
      <p:grpSp>
        <p:nvGrpSpPr>
          <p:cNvPr id="10" name="组合 49"/>
          <p:cNvGrpSpPr/>
          <p:nvPr/>
        </p:nvGrpSpPr>
        <p:grpSpPr>
          <a:xfrm>
            <a:off x="2743200" y="5486400"/>
            <a:ext cx="5334000" cy="1066800"/>
            <a:chOff x="2743200" y="5486400"/>
            <a:chExt cx="5334000" cy="1066800"/>
          </a:xfrm>
        </p:grpSpPr>
        <p:sp>
          <p:nvSpPr>
            <p:cNvPr id="42" name="Rectangle 10"/>
            <p:cNvSpPr>
              <a:spLocks noChangeArrowheads="1"/>
            </p:cNvSpPr>
            <p:nvPr/>
          </p:nvSpPr>
          <p:spPr bwMode="auto">
            <a:xfrm>
              <a:off x="2743200" y="5486400"/>
              <a:ext cx="5334000" cy="1066800"/>
            </a:xfrm>
            <a:prstGeom prst="rect">
              <a:avLst/>
            </a:prstGeom>
            <a:noFill/>
            <a:ln w="25400">
              <a:solidFill>
                <a:schemeClr val="tx1"/>
              </a:solidFill>
              <a:miter lim="800000"/>
              <a:headEnd/>
              <a:tailEnd/>
            </a:ln>
          </p:spPr>
          <p:txBody>
            <a:bodyPr wrap="none" anchor="ctr"/>
            <a:lstStyle/>
            <a:p>
              <a:endParaRPr lang="zh-CN" altLang="zh-CN" dirty="0"/>
            </a:p>
          </p:txBody>
        </p:sp>
        <p:sp>
          <p:nvSpPr>
            <p:cNvPr id="43" name="TextBox 42"/>
            <p:cNvSpPr txBox="1"/>
            <p:nvPr/>
          </p:nvSpPr>
          <p:spPr>
            <a:xfrm>
              <a:off x="2743200" y="5486400"/>
              <a:ext cx="5288627" cy="369332"/>
            </a:xfrm>
            <a:prstGeom prst="rect">
              <a:avLst/>
            </a:prstGeom>
            <a:noFill/>
          </p:spPr>
          <p:txBody>
            <a:bodyPr wrap="none" rtlCol="0">
              <a:spAutoFit/>
            </a:bodyPr>
            <a:lstStyle/>
            <a:p>
              <a:r>
                <a:rPr lang="en-US" altLang="zh-CN" dirty="0" smtClean="0">
                  <a:solidFill>
                    <a:schemeClr val="bg2"/>
                  </a:solidFill>
                </a:rPr>
                <a:t>the	online	paper	mp3	book	think</a:t>
              </a:r>
              <a:endParaRPr lang="zh-CN" altLang="en-US" dirty="0">
                <a:solidFill>
                  <a:schemeClr val="bg2"/>
                </a:solidFill>
              </a:endParaRPr>
            </a:p>
          </p:txBody>
        </p:sp>
        <p:sp>
          <p:nvSpPr>
            <p:cNvPr id="44" name="TextBox 43"/>
            <p:cNvSpPr txBox="1"/>
            <p:nvPr/>
          </p:nvSpPr>
          <p:spPr>
            <a:xfrm>
              <a:off x="2819400" y="5955268"/>
              <a:ext cx="5121915" cy="369332"/>
            </a:xfrm>
            <a:prstGeom prst="rect">
              <a:avLst/>
            </a:prstGeom>
            <a:noFill/>
          </p:spPr>
          <p:txBody>
            <a:bodyPr wrap="none" rtlCol="0">
              <a:spAutoFit/>
            </a:bodyPr>
            <a:lstStyle/>
            <a:p>
              <a:r>
                <a:rPr lang="en-US" altLang="zh-CN" dirty="0" smtClean="0">
                  <a:solidFill>
                    <a:schemeClr val="bg2"/>
                  </a:solidFill>
                </a:rPr>
                <a:t>harry	free	journal	university	net</a:t>
              </a:r>
              <a:endParaRPr lang="zh-CN" altLang="en-US" dirty="0">
                <a:solidFill>
                  <a:schemeClr val="bg2"/>
                </a:solidFill>
              </a:endParaRPr>
            </a:p>
          </p:txBody>
        </p:sp>
        <p:sp>
          <p:nvSpPr>
            <p:cNvPr id="45" name="TextBox 44"/>
            <p:cNvSpPr txBox="1"/>
            <p:nvPr/>
          </p:nvSpPr>
          <p:spPr>
            <a:xfrm>
              <a:off x="3077399" y="5726668"/>
              <a:ext cx="4314001" cy="369332"/>
            </a:xfrm>
            <a:prstGeom prst="rect">
              <a:avLst/>
            </a:prstGeom>
            <a:noFill/>
          </p:spPr>
          <p:txBody>
            <a:bodyPr wrap="none" rtlCol="0">
              <a:spAutoFit/>
            </a:bodyPr>
            <a:lstStyle/>
            <a:p>
              <a:r>
                <a:rPr lang="en-US" altLang="zh-CN" dirty="0" smtClean="0">
                  <a:solidFill>
                    <a:schemeClr val="bg2"/>
                  </a:solidFill>
                </a:rPr>
                <a:t>download   lyrics	  new	pc	com</a:t>
              </a:r>
              <a:endParaRPr lang="zh-CN" altLang="en-US" dirty="0">
                <a:solidFill>
                  <a:schemeClr val="bg2"/>
                </a:solidFill>
              </a:endParaRPr>
            </a:p>
          </p:txBody>
        </p:sp>
        <p:sp>
          <p:nvSpPr>
            <p:cNvPr id="46" name="TextBox 45"/>
            <p:cNvSpPr txBox="1"/>
            <p:nvPr/>
          </p:nvSpPr>
          <p:spPr>
            <a:xfrm>
              <a:off x="2895600" y="6183868"/>
              <a:ext cx="4993675" cy="369332"/>
            </a:xfrm>
            <a:prstGeom prst="rect">
              <a:avLst/>
            </a:prstGeom>
            <a:noFill/>
          </p:spPr>
          <p:txBody>
            <a:bodyPr wrap="none" rtlCol="0">
              <a:spAutoFit/>
            </a:bodyPr>
            <a:lstStyle/>
            <a:p>
              <a:r>
                <a:rPr lang="en-US" altLang="zh-CN" dirty="0" smtClean="0">
                  <a:solidFill>
                    <a:schemeClr val="bg2"/>
                  </a:solidFill>
                </a:rPr>
                <a:t>…	…	…	…	…	…</a:t>
              </a:r>
              <a:endParaRPr lang="zh-CN" altLang="en-US" dirty="0">
                <a:solidFill>
                  <a:schemeClr val="bg2"/>
                </a:solidFill>
              </a:endParaRPr>
            </a:p>
          </p:txBody>
        </p:sp>
      </p:grpSp>
      <p:sp>
        <p:nvSpPr>
          <p:cNvPr id="47" name="TextBox 46"/>
          <p:cNvSpPr txBox="1"/>
          <p:nvPr/>
        </p:nvSpPr>
        <p:spPr>
          <a:xfrm>
            <a:off x="1219200" y="1981200"/>
            <a:ext cx="1274708" cy="369332"/>
          </a:xfrm>
          <a:prstGeom prst="rect">
            <a:avLst/>
          </a:prstGeom>
          <a:noFill/>
        </p:spPr>
        <p:txBody>
          <a:bodyPr wrap="none" rtlCol="0">
            <a:spAutoFit/>
          </a:bodyPr>
          <a:lstStyle/>
          <a:p>
            <a:r>
              <a:rPr lang="en-US" altLang="zh-CN" dirty="0" smtClean="0">
                <a:solidFill>
                  <a:srgbClr val="00B050"/>
                </a:solidFill>
              </a:rPr>
              <a:t>Space of y</a:t>
            </a:r>
            <a:endParaRPr lang="zh-CN" altLang="en-US" dirty="0">
              <a:solidFill>
                <a:srgbClr val="00B050"/>
              </a:solidFill>
            </a:endParaRPr>
          </a:p>
        </p:txBody>
      </p:sp>
      <p:sp>
        <p:nvSpPr>
          <p:cNvPr id="48" name="矩形 47"/>
          <p:cNvSpPr/>
          <p:nvPr/>
        </p:nvSpPr>
        <p:spPr>
          <a:xfrm>
            <a:off x="1163692" y="5791200"/>
            <a:ext cx="1274708" cy="369332"/>
          </a:xfrm>
          <a:prstGeom prst="rect">
            <a:avLst/>
          </a:prstGeom>
        </p:spPr>
        <p:txBody>
          <a:bodyPr wrap="none">
            <a:spAutoFit/>
          </a:bodyPr>
          <a:lstStyle/>
          <a:p>
            <a:r>
              <a:rPr lang="en-US" altLang="zh-CN" dirty="0" smtClean="0">
                <a:solidFill>
                  <a:srgbClr val="00B050"/>
                </a:solidFill>
              </a:rPr>
              <a:t>Space of x</a:t>
            </a:r>
            <a:endParaRPr lang="zh-CN" altLang="en-US" dirty="0">
              <a:solidFill>
                <a:srgbClr val="00B050"/>
              </a:solidFill>
            </a:endParaRPr>
          </a:p>
        </p:txBody>
      </p:sp>
      <p:sp>
        <p:nvSpPr>
          <p:cNvPr id="53" name="Rectangle 3"/>
          <p:cNvSpPr>
            <a:spLocks noChangeArrowheads="1"/>
          </p:cNvSpPr>
          <p:nvPr/>
        </p:nvSpPr>
        <p:spPr bwMode="auto">
          <a:xfrm>
            <a:off x="0" y="3429000"/>
            <a:ext cx="9144000" cy="533400"/>
          </a:xfrm>
          <a:prstGeom prst="rect">
            <a:avLst/>
          </a:prstGeom>
          <a:solidFill>
            <a:schemeClr val="bg1"/>
          </a:solidFill>
          <a:ln w="25400">
            <a:solidFill>
              <a:schemeClr val="tx1"/>
            </a:solidFill>
            <a:miter lim="800000"/>
            <a:headEnd/>
            <a:tailEnd/>
          </a:ln>
        </p:spPr>
        <p:txBody>
          <a:bodyPr wrap="none" anchor="ctr"/>
          <a:lstStyle/>
          <a:p>
            <a:pPr algn="ctr"/>
            <a:r>
              <a:rPr lang="en-US" altLang="zh-CN" dirty="0" smtClean="0">
                <a:solidFill>
                  <a:srgbClr val="FF0000"/>
                </a:solidFill>
              </a:rPr>
              <a:t>Learning is Intractable !</a:t>
            </a:r>
            <a:endParaRPr lang="zh-CN" altLang="zh-CN" dirty="0">
              <a:solidFill>
                <a:srgbClr val="FF0000"/>
              </a:solidFill>
            </a:endParaRPr>
          </a:p>
        </p:txBody>
      </p:sp>
      <p:sp>
        <p:nvSpPr>
          <p:cNvPr id="38" name="TextBox 37"/>
          <p:cNvSpPr txBox="1"/>
          <p:nvPr/>
        </p:nvSpPr>
        <p:spPr>
          <a:xfrm>
            <a:off x="6934200" y="4572000"/>
            <a:ext cx="1492716" cy="369332"/>
          </a:xfrm>
          <a:prstGeom prst="rect">
            <a:avLst/>
          </a:prstGeom>
          <a:noFill/>
        </p:spPr>
        <p:txBody>
          <a:bodyPr wrap="none" rtlCol="0">
            <a:spAutoFit/>
          </a:bodyPr>
          <a:lstStyle/>
          <a:p>
            <a:r>
              <a:rPr lang="en-US" altLang="zh-CN" dirty="0" smtClean="0"/>
              <a:t>Query words</a:t>
            </a:r>
            <a:endParaRPr lang="zh-CN" altLang="en-US" dirty="0"/>
          </a:p>
        </p:txBody>
      </p:sp>
      <p:sp>
        <p:nvSpPr>
          <p:cNvPr id="49" name="TextBox 48"/>
          <p:cNvSpPr txBox="1"/>
          <p:nvPr/>
        </p:nvSpPr>
        <p:spPr>
          <a:xfrm>
            <a:off x="6919570" y="3212068"/>
            <a:ext cx="2300630" cy="369332"/>
          </a:xfrm>
          <a:prstGeom prst="rect">
            <a:avLst/>
          </a:prstGeom>
          <a:noFill/>
        </p:spPr>
        <p:txBody>
          <a:bodyPr wrap="none" rtlCol="0">
            <a:spAutoFit/>
          </a:bodyPr>
          <a:lstStyle/>
          <a:p>
            <a:r>
              <a:rPr lang="en-US" altLang="zh-CN" dirty="0" smtClean="0"/>
              <a:t>Refined query words</a:t>
            </a:r>
            <a:endParaRPr lang="zh-CN" altLang="en-US" dirty="0"/>
          </a:p>
        </p:txBody>
      </p:sp>
      <p:pic>
        <p:nvPicPr>
          <p:cNvPr id="1026" name="Picture 2"/>
          <p:cNvPicPr>
            <a:picLocks noChangeAspect="1" noChangeArrowheads="1"/>
          </p:cNvPicPr>
          <p:nvPr/>
        </p:nvPicPr>
        <p:blipFill>
          <a:blip r:embed="rId4"/>
          <a:srcRect/>
          <a:stretch>
            <a:fillRect/>
          </a:stretch>
        </p:blipFill>
        <p:spPr bwMode="auto">
          <a:xfrm>
            <a:off x="533400" y="4343400"/>
            <a:ext cx="1752600" cy="225921"/>
          </a:xfrm>
          <a:prstGeom prst="rect">
            <a:avLst/>
          </a:prstGeom>
          <a:noFill/>
          <a:ln w="9525">
            <a:noFill/>
            <a:miter lim="800000"/>
            <a:headEnd/>
            <a:tailEnd/>
          </a:ln>
          <a:effectLst/>
        </p:spPr>
      </p:pic>
      <p:sp>
        <p:nvSpPr>
          <p:cNvPr id="50" name="TextBox 49"/>
          <p:cNvSpPr txBox="1"/>
          <p:nvPr/>
        </p:nvSpPr>
        <p:spPr>
          <a:xfrm>
            <a:off x="27737" y="3048000"/>
            <a:ext cx="3172663" cy="369332"/>
          </a:xfrm>
          <a:prstGeom prst="rect">
            <a:avLst/>
          </a:prstGeom>
          <a:noFill/>
        </p:spPr>
        <p:txBody>
          <a:bodyPr wrap="none" rtlCol="0">
            <a:spAutoFit/>
          </a:bodyPr>
          <a:lstStyle/>
          <a:p>
            <a:r>
              <a:rPr lang="en-US" altLang="zh-CN" dirty="0" smtClean="0"/>
              <a:t>Conditional Probability Model</a:t>
            </a:r>
            <a:endParaRPr lang="zh-CN" altLang="en-US" dirty="0"/>
          </a:p>
        </p:txBody>
      </p:sp>
      <p:pic>
        <p:nvPicPr>
          <p:cNvPr id="1027" name="Picture 3"/>
          <p:cNvPicPr>
            <a:picLocks noChangeAspect="1" noChangeArrowheads="1"/>
          </p:cNvPicPr>
          <p:nvPr/>
        </p:nvPicPr>
        <p:blipFill>
          <a:blip r:embed="rId5"/>
          <a:srcRect/>
          <a:stretch>
            <a:fillRect/>
          </a:stretch>
        </p:blipFill>
        <p:spPr bwMode="auto">
          <a:xfrm>
            <a:off x="609600" y="3581400"/>
            <a:ext cx="638175" cy="219075"/>
          </a:xfrm>
          <a:prstGeom prst="rect">
            <a:avLst/>
          </a:prstGeom>
          <a:noFill/>
          <a:ln w="9525">
            <a:noFill/>
            <a:miter lim="800000"/>
            <a:headEnd/>
            <a:tailEnd/>
          </a:ln>
          <a:effectLst/>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dissolve">
                                      <p:cBhvr>
                                        <p:cTn id="19" dur="500"/>
                                        <p:tgtEl>
                                          <p:spTgt spid="1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dissolve">
                                      <p:cBhvr>
                                        <p:cTn id="25" dur="500"/>
                                        <p:tgtEl>
                                          <p:spTgt spid="2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dissolve">
                                      <p:cBhvr>
                                        <p:cTn id="28" dur="500"/>
                                        <p:tgtEl>
                                          <p:spTgt spid="2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dissolve">
                                      <p:cBhvr>
                                        <p:cTn id="31" dur="500"/>
                                        <p:tgtEl>
                                          <p:spTgt spid="2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dissolve">
                                      <p:cBhvr>
                                        <p:cTn id="34" dur="500"/>
                                        <p:tgtEl>
                                          <p:spTgt spid="3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dissolve">
                                      <p:cBhvr>
                                        <p:cTn id="37" dur="500"/>
                                        <p:tgtEl>
                                          <p:spTgt spid="31"/>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dissolve">
                                      <p:cBhvr>
                                        <p:cTn id="40" dur="500"/>
                                        <p:tgtEl>
                                          <p:spTgt spid="32"/>
                                        </p:tgtEl>
                                      </p:cBhvr>
                                    </p:animEffect>
                                  </p:childTnLst>
                                </p:cTn>
                              </p:par>
                              <p:par>
                                <p:cTn id="41" presetID="9" presetClass="entr" presetSubtype="0" fill="hold" grpId="2"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dissolve">
                                      <p:cBhvr>
                                        <p:cTn id="43" dur="500"/>
                                        <p:tgtEl>
                                          <p:spTgt spid="49"/>
                                        </p:tgtEl>
                                      </p:cBhvr>
                                    </p:animEffect>
                                  </p:childTnLst>
                                </p:cTn>
                              </p:par>
                              <p:par>
                                <p:cTn id="44" presetID="9" presetClass="entr" presetSubtype="0" fill="hold" grpId="2"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dissolve">
                                      <p:cBhvr>
                                        <p:cTn id="46" dur="500"/>
                                        <p:tgtEl>
                                          <p:spTgt spid="38"/>
                                        </p:tgtEl>
                                      </p:cBhvr>
                                    </p:animEffect>
                                  </p:childTnLst>
                                </p:cTn>
                              </p:par>
                            </p:childTnLst>
                          </p:cTn>
                        </p:par>
                        <p:par>
                          <p:cTn id="47" fill="hold">
                            <p:stCondLst>
                              <p:cond delay="500"/>
                            </p:stCondLst>
                            <p:childTnLst>
                              <p:par>
                                <p:cTn id="48" presetID="9" presetClass="entr" presetSubtype="0" fill="hold" grpId="0" nodeType="after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dissolve">
                                      <p:cBhvr>
                                        <p:cTn id="50" dur="500"/>
                                        <p:tgtEl>
                                          <p:spTgt spid="50"/>
                                        </p:tgtEl>
                                      </p:cBhvr>
                                    </p:animEffect>
                                  </p:childTnLst>
                                </p:cTn>
                              </p:par>
                              <p:par>
                                <p:cTn id="51" presetID="9" presetClass="entr" presetSubtype="0" fill="hold" nodeType="withEffect">
                                  <p:stCondLst>
                                    <p:cond delay="0"/>
                                  </p:stCondLst>
                                  <p:childTnLst>
                                    <p:set>
                                      <p:cBhvr>
                                        <p:cTn id="52" dur="1" fill="hold">
                                          <p:stCondLst>
                                            <p:cond delay="0"/>
                                          </p:stCondLst>
                                        </p:cTn>
                                        <p:tgtEl>
                                          <p:spTgt spid="1027"/>
                                        </p:tgtEl>
                                        <p:attrNameLst>
                                          <p:attrName>style.visibility</p:attrName>
                                        </p:attrNameLst>
                                      </p:cBhvr>
                                      <p:to>
                                        <p:strVal val="visible"/>
                                      </p:to>
                                    </p:set>
                                    <p:animEffect transition="in" filter="dissolve">
                                      <p:cBhvr>
                                        <p:cTn id="53" dur="500"/>
                                        <p:tgtEl>
                                          <p:spTgt spid="1027"/>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2" nodeType="click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dissolve">
                                      <p:cBhvr>
                                        <p:cTn id="58" dur="500"/>
                                        <p:tgtEl>
                                          <p:spTgt spid="33"/>
                                        </p:tgtEl>
                                      </p:cBhvr>
                                    </p:animEffect>
                                  </p:childTnLst>
                                </p:cTn>
                              </p:par>
                              <p:par>
                                <p:cTn id="59" presetID="9" presetClass="entr" presetSubtype="0" fill="hold" nodeType="withEffect">
                                  <p:stCondLst>
                                    <p:cond delay="0"/>
                                  </p:stCondLst>
                                  <p:childTnLst>
                                    <p:set>
                                      <p:cBhvr>
                                        <p:cTn id="60" dur="1" fill="hold">
                                          <p:stCondLst>
                                            <p:cond delay="0"/>
                                          </p:stCondLst>
                                        </p:cTn>
                                        <p:tgtEl>
                                          <p:spTgt spid="1026"/>
                                        </p:tgtEl>
                                        <p:attrNameLst>
                                          <p:attrName>style.visibility</p:attrName>
                                        </p:attrNameLst>
                                      </p:cBhvr>
                                      <p:to>
                                        <p:strVal val="visible"/>
                                      </p:to>
                                    </p:set>
                                    <p:animEffect transition="in" filter="dissolve">
                                      <p:cBhvr>
                                        <p:cTn id="61" dur="500"/>
                                        <p:tgtEl>
                                          <p:spTgt spid="1026"/>
                                        </p:tgtEl>
                                      </p:cBhvr>
                                    </p:animEffect>
                                  </p:childTnLst>
                                </p:cTn>
                              </p:par>
                              <p:par>
                                <p:cTn id="62" presetID="9" presetClass="entr" presetSubtype="0" fill="hold"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dissolve">
                                      <p:cBhvr>
                                        <p:cTn id="64" dur="500"/>
                                        <p:tgtEl>
                                          <p:spTgt spid="18"/>
                                        </p:tgtEl>
                                      </p:cBhvr>
                                    </p:animEffect>
                                  </p:childTnLst>
                                </p:cTn>
                              </p:par>
                              <p:par>
                                <p:cTn id="65" presetID="9" presetClass="entr" presetSubtype="0" fill="hold" nodeType="with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dissolve">
                                      <p:cBhvr>
                                        <p:cTn id="67" dur="500"/>
                                        <p:tgtEl>
                                          <p:spTgt spid="8"/>
                                        </p:tgtEl>
                                      </p:cBhvr>
                                    </p:animEffect>
                                  </p:childTnLst>
                                </p:cTn>
                              </p:par>
                              <p:par>
                                <p:cTn id="68" presetID="9" presetClass="entr" presetSubtype="0" fill="hold"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dissolve">
                                      <p:cBhvr>
                                        <p:cTn id="70" dur="500"/>
                                        <p:tgtEl>
                                          <p:spTgt spid="21"/>
                                        </p:tgtEl>
                                      </p:cBhvr>
                                    </p:animEffect>
                                  </p:childTnLst>
                                </p:cTn>
                              </p:par>
                              <p:par>
                                <p:cTn id="71" presetID="9" presetClass="entr" presetSubtype="0" fill="hold" nodeType="with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dissolve">
                                      <p:cBhvr>
                                        <p:cTn id="73" dur="500"/>
                                        <p:tgtEl>
                                          <p:spTgt spid="9"/>
                                        </p:tgtEl>
                                      </p:cBhvr>
                                    </p:animEffect>
                                  </p:childTnLst>
                                </p:cTn>
                              </p:par>
                              <p:par>
                                <p:cTn id="74" presetID="9" presetClass="entr" presetSubtype="0" fill="hold"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dissolve">
                                      <p:cBhvr>
                                        <p:cTn id="76" dur="500"/>
                                        <p:tgtEl>
                                          <p:spTgt spid="24"/>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dissolve">
                                      <p:cBhvr>
                                        <p:cTn id="81" dur="500"/>
                                        <p:tgtEl>
                                          <p:spTgt spid="7"/>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7"/>
                                        </p:tgtEl>
                                        <p:attrNameLst>
                                          <p:attrName>style.visibility</p:attrName>
                                        </p:attrNameLst>
                                      </p:cBhvr>
                                      <p:to>
                                        <p:strVal val="visible"/>
                                      </p:to>
                                    </p:set>
                                    <p:animEffect transition="in" filter="dissolve">
                                      <p:cBhvr>
                                        <p:cTn id="84" dur="500"/>
                                        <p:tgtEl>
                                          <p:spTgt spid="47"/>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dissolve">
                                      <p:cBhvr>
                                        <p:cTn id="87" dur="500"/>
                                        <p:tgtEl>
                                          <p:spTgt spid="48"/>
                                        </p:tgtEl>
                                      </p:cBhvr>
                                    </p:animEffect>
                                  </p:childTnLst>
                                </p:cTn>
                              </p:par>
                              <p:par>
                                <p:cTn id="88" presetID="9" presetClass="entr" presetSubtype="0" fill="hold" nodeType="with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dissolve">
                                      <p:cBhvr>
                                        <p:cTn id="90" dur="500"/>
                                        <p:tgtEl>
                                          <p:spTgt spid="10"/>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53"/>
                                        </p:tgtEl>
                                        <p:attrNameLst>
                                          <p:attrName>style.visibility</p:attrName>
                                        </p:attrNameLst>
                                      </p:cBhvr>
                                      <p:to>
                                        <p:strVal val="visible"/>
                                      </p:to>
                                    </p:set>
                                    <p:animEffect transition="in" filter="dissolve">
                                      <p:cBhvr>
                                        <p:cTn id="95" dur="500"/>
                                        <p:tgtEl>
                                          <p:spTgt spid="53"/>
                                        </p:tgtEl>
                                      </p:cBhvr>
                                    </p:animEffect>
                                  </p:childTnLst>
                                </p:cTn>
                              </p:par>
                              <p:par>
                                <p:cTn id="96" presetID="9" presetClass="emph" presetSubtype="0" grpId="1" nodeType="withEffect">
                                  <p:stCondLst>
                                    <p:cond delay="0"/>
                                  </p:stCondLst>
                                  <p:childTnLst>
                                    <p:set>
                                      <p:cBhvr rctx="PPT">
                                        <p:cTn id="97" dur="indefinite"/>
                                        <p:tgtEl>
                                          <p:spTgt spid="4"/>
                                        </p:tgtEl>
                                        <p:attrNameLst>
                                          <p:attrName>style.opacity</p:attrName>
                                        </p:attrNameLst>
                                      </p:cBhvr>
                                      <p:to>
                                        <p:strVal val="0.5"/>
                                      </p:to>
                                    </p:set>
                                    <p:animEffect filter="image" prLst="opacity: 0.5">
                                      <p:cBhvr rctx="IE">
                                        <p:cTn id="98" dur="indefinite"/>
                                        <p:tgtEl>
                                          <p:spTgt spid="4"/>
                                        </p:tgtEl>
                                      </p:cBhvr>
                                    </p:animEffect>
                                  </p:childTnLst>
                                </p:cTn>
                              </p:par>
                              <p:par>
                                <p:cTn id="99" presetID="9" presetClass="emph" presetSubtype="0" grpId="1" nodeType="withEffect">
                                  <p:stCondLst>
                                    <p:cond delay="0"/>
                                  </p:stCondLst>
                                  <p:childTnLst>
                                    <p:set>
                                      <p:cBhvr rctx="PPT">
                                        <p:cTn id="100" dur="indefinite"/>
                                        <p:tgtEl>
                                          <p:spTgt spid="5"/>
                                        </p:tgtEl>
                                        <p:attrNameLst>
                                          <p:attrName>style.opacity</p:attrName>
                                        </p:attrNameLst>
                                      </p:cBhvr>
                                      <p:to>
                                        <p:strVal val="0.5"/>
                                      </p:to>
                                    </p:set>
                                    <p:animEffect filter="image" prLst="opacity: 0.5">
                                      <p:cBhvr rctx="IE">
                                        <p:cTn id="101" dur="indefinite"/>
                                        <p:tgtEl>
                                          <p:spTgt spid="5"/>
                                        </p:tgtEl>
                                      </p:cBhvr>
                                    </p:animEffect>
                                  </p:childTnLst>
                                </p:cTn>
                              </p:par>
                              <p:par>
                                <p:cTn id="102" presetID="9" presetClass="emph" presetSubtype="0" grpId="1" nodeType="withEffect">
                                  <p:stCondLst>
                                    <p:cond delay="0"/>
                                  </p:stCondLst>
                                  <p:childTnLst>
                                    <p:set>
                                      <p:cBhvr rctx="PPT">
                                        <p:cTn id="103" dur="indefinite"/>
                                        <p:tgtEl>
                                          <p:spTgt spid="6"/>
                                        </p:tgtEl>
                                        <p:attrNameLst>
                                          <p:attrName>style.opacity</p:attrName>
                                        </p:attrNameLst>
                                      </p:cBhvr>
                                      <p:to>
                                        <p:strVal val="0.5"/>
                                      </p:to>
                                    </p:set>
                                    <p:animEffect filter="image" prLst="opacity: 0.5">
                                      <p:cBhvr rctx="IE">
                                        <p:cTn id="104" dur="indefinite"/>
                                        <p:tgtEl>
                                          <p:spTgt spid="6"/>
                                        </p:tgtEl>
                                      </p:cBhvr>
                                    </p:animEffect>
                                  </p:childTnLst>
                                </p:cTn>
                              </p:par>
                              <p:par>
                                <p:cTn id="105" presetID="9" presetClass="emph" presetSubtype="0" nodeType="withEffect">
                                  <p:stCondLst>
                                    <p:cond delay="0"/>
                                  </p:stCondLst>
                                  <p:childTnLst>
                                    <p:set>
                                      <p:cBhvr rctx="PPT">
                                        <p:cTn id="106" dur="indefinite"/>
                                        <p:tgtEl>
                                          <p:spTgt spid="8"/>
                                        </p:tgtEl>
                                        <p:attrNameLst>
                                          <p:attrName>style.opacity</p:attrName>
                                        </p:attrNameLst>
                                      </p:cBhvr>
                                      <p:to>
                                        <p:strVal val="0.5"/>
                                      </p:to>
                                    </p:set>
                                    <p:animEffect filter="image" prLst="opacity: 0.5">
                                      <p:cBhvr rctx="IE">
                                        <p:cTn id="107" dur="indefinite"/>
                                        <p:tgtEl>
                                          <p:spTgt spid="8"/>
                                        </p:tgtEl>
                                      </p:cBhvr>
                                    </p:animEffect>
                                  </p:childTnLst>
                                </p:cTn>
                              </p:par>
                              <p:par>
                                <p:cTn id="108" presetID="9" presetClass="emph" presetSubtype="0" nodeType="withEffect">
                                  <p:stCondLst>
                                    <p:cond delay="0"/>
                                  </p:stCondLst>
                                  <p:childTnLst>
                                    <p:set>
                                      <p:cBhvr rctx="PPT">
                                        <p:cTn id="109" dur="indefinite"/>
                                        <p:tgtEl>
                                          <p:spTgt spid="9"/>
                                        </p:tgtEl>
                                        <p:attrNameLst>
                                          <p:attrName>style.opacity</p:attrName>
                                        </p:attrNameLst>
                                      </p:cBhvr>
                                      <p:to>
                                        <p:strVal val="0.5"/>
                                      </p:to>
                                    </p:set>
                                    <p:animEffect filter="image" prLst="opacity: 0.5">
                                      <p:cBhvr rctx="IE">
                                        <p:cTn id="110" dur="indefinite"/>
                                        <p:tgtEl>
                                          <p:spTgt spid="9"/>
                                        </p:tgtEl>
                                      </p:cBhvr>
                                    </p:animEffect>
                                  </p:childTnLst>
                                </p:cTn>
                              </p:par>
                              <p:par>
                                <p:cTn id="111" presetID="9" presetClass="emph" presetSubtype="0" grpId="1" nodeType="withEffect">
                                  <p:stCondLst>
                                    <p:cond delay="0"/>
                                  </p:stCondLst>
                                  <p:childTnLst>
                                    <p:set>
                                      <p:cBhvr rctx="PPT">
                                        <p:cTn id="112" dur="indefinite"/>
                                        <p:tgtEl>
                                          <p:spTgt spid="13"/>
                                        </p:tgtEl>
                                        <p:attrNameLst>
                                          <p:attrName>style.opacity</p:attrName>
                                        </p:attrNameLst>
                                      </p:cBhvr>
                                      <p:to>
                                        <p:strVal val="0.5"/>
                                      </p:to>
                                    </p:set>
                                    <p:animEffect filter="image" prLst="opacity: 0.5">
                                      <p:cBhvr rctx="IE">
                                        <p:cTn id="113" dur="indefinite"/>
                                        <p:tgtEl>
                                          <p:spTgt spid="13"/>
                                        </p:tgtEl>
                                      </p:cBhvr>
                                    </p:animEffect>
                                  </p:childTnLst>
                                </p:cTn>
                              </p:par>
                              <p:par>
                                <p:cTn id="114" presetID="9" presetClass="emph" presetSubtype="0" grpId="1" nodeType="withEffect">
                                  <p:stCondLst>
                                    <p:cond delay="0"/>
                                  </p:stCondLst>
                                  <p:childTnLst>
                                    <p:set>
                                      <p:cBhvr rctx="PPT">
                                        <p:cTn id="115" dur="indefinite"/>
                                        <p:tgtEl>
                                          <p:spTgt spid="14"/>
                                        </p:tgtEl>
                                        <p:attrNameLst>
                                          <p:attrName>style.opacity</p:attrName>
                                        </p:attrNameLst>
                                      </p:cBhvr>
                                      <p:to>
                                        <p:strVal val="0.5"/>
                                      </p:to>
                                    </p:set>
                                    <p:animEffect filter="image" prLst="opacity: 0.5">
                                      <p:cBhvr rctx="IE">
                                        <p:cTn id="116" dur="indefinite"/>
                                        <p:tgtEl>
                                          <p:spTgt spid="14"/>
                                        </p:tgtEl>
                                      </p:cBhvr>
                                    </p:animEffect>
                                  </p:childTnLst>
                                </p:cTn>
                              </p:par>
                              <p:par>
                                <p:cTn id="117" presetID="9" presetClass="emph" presetSubtype="0" grpId="1" nodeType="withEffect">
                                  <p:stCondLst>
                                    <p:cond delay="0"/>
                                  </p:stCondLst>
                                  <p:childTnLst>
                                    <p:set>
                                      <p:cBhvr rctx="PPT">
                                        <p:cTn id="118" dur="indefinite"/>
                                        <p:tgtEl>
                                          <p:spTgt spid="15"/>
                                        </p:tgtEl>
                                        <p:attrNameLst>
                                          <p:attrName>style.opacity</p:attrName>
                                        </p:attrNameLst>
                                      </p:cBhvr>
                                      <p:to>
                                        <p:strVal val="0.5"/>
                                      </p:to>
                                    </p:set>
                                    <p:animEffect filter="image" prLst="opacity: 0.5">
                                      <p:cBhvr rctx="IE">
                                        <p:cTn id="119" dur="indefinite"/>
                                        <p:tgtEl>
                                          <p:spTgt spid="15"/>
                                        </p:tgtEl>
                                      </p:cBhvr>
                                    </p:animEffect>
                                  </p:childTnLst>
                                </p:cTn>
                              </p:par>
                              <p:par>
                                <p:cTn id="120" presetID="9" presetClass="emph" presetSubtype="0" nodeType="withEffect">
                                  <p:stCondLst>
                                    <p:cond delay="0"/>
                                  </p:stCondLst>
                                  <p:childTnLst>
                                    <p:set>
                                      <p:cBhvr rctx="PPT">
                                        <p:cTn id="121" dur="indefinite"/>
                                        <p:tgtEl>
                                          <p:spTgt spid="18"/>
                                        </p:tgtEl>
                                        <p:attrNameLst>
                                          <p:attrName>style.opacity</p:attrName>
                                        </p:attrNameLst>
                                      </p:cBhvr>
                                      <p:to>
                                        <p:strVal val="0.5"/>
                                      </p:to>
                                    </p:set>
                                    <p:animEffect filter="image" prLst="opacity: 0.5">
                                      <p:cBhvr rctx="IE">
                                        <p:cTn id="122" dur="indefinite"/>
                                        <p:tgtEl>
                                          <p:spTgt spid="18"/>
                                        </p:tgtEl>
                                      </p:cBhvr>
                                    </p:animEffect>
                                  </p:childTnLst>
                                </p:cTn>
                              </p:par>
                              <p:par>
                                <p:cTn id="123" presetID="9" presetClass="emph" presetSubtype="0" nodeType="withEffect">
                                  <p:stCondLst>
                                    <p:cond delay="0"/>
                                  </p:stCondLst>
                                  <p:childTnLst>
                                    <p:set>
                                      <p:cBhvr rctx="PPT">
                                        <p:cTn id="124" dur="indefinite"/>
                                        <p:tgtEl>
                                          <p:spTgt spid="21"/>
                                        </p:tgtEl>
                                        <p:attrNameLst>
                                          <p:attrName>style.opacity</p:attrName>
                                        </p:attrNameLst>
                                      </p:cBhvr>
                                      <p:to>
                                        <p:strVal val="0.5"/>
                                      </p:to>
                                    </p:set>
                                    <p:animEffect filter="image" prLst="opacity: 0.5">
                                      <p:cBhvr rctx="IE">
                                        <p:cTn id="125" dur="indefinite"/>
                                        <p:tgtEl>
                                          <p:spTgt spid="21"/>
                                        </p:tgtEl>
                                      </p:cBhvr>
                                    </p:animEffect>
                                  </p:childTnLst>
                                </p:cTn>
                              </p:par>
                              <p:par>
                                <p:cTn id="126" presetID="9" presetClass="emph" presetSubtype="0" nodeType="withEffect">
                                  <p:stCondLst>
                                    <p:cond delay="0"/>
                                  </p:stCondLst>
                                  <p:childTnLst>
                                    <p:set>
                                      <p:cBhvr rctx="PPT">
                                        <p:cTn id="127" dur="indefinite"/>
                                        <p:tgtEl>
                                          <p:spTgt spid="24"/>
                                        </p:tgtEl>
                                        <p:attrNameLst>
                                          <p:attrName>style.opacity</p:attrName>
                                        </p:attrNameLst>
                                      </p:cBhvr>
                                      <p:to>
                                        <p:strVal val="0.5"/>
                                      </p:to>
                                    </p:set>
                                    <p:animEffect filter="image" prLst="opacity: 0.5">
                                      <p:cBhvr rctx="IE">
                                        <p:cTn id="128" dur="indefinite"/>
                                        <p:tgtEl>
                                          <p:spTgt spid="24"/>
                                        </p:tgtEl>
                                      </p:cBhvr>
                                    </p:animEffect>
                                  </p:childTnLst>
                                </p:cTn>
                              </p:par>
                              <p:par>
                                <p:cTn id="129" presetID="9" presetClass="emph" presetSubtype="0" grpId="1" nodeType="withEffect">
                                  <p:stCondLst>
                                    <p:cond delay="0"/>
                                  </p:stCondLst>
                                  <p:childTnLst>
                                    <p:set>
                                      <p:cBhvr rctx="PPT">
                                        <p:cTn id="130" dur="indefinite"/>
                                        <p:tgtEl>
                                          <p:spTgt spid="27"/>
                                        </p:tgtEl>
                                        <p:attrNameLst>
                                          <p:attrName>style.opacity</p:attrName>
                                        </p:attrNameLst>
                                      </p:cBhvr>
                                      <p:to>
                                        <p:strVal val="0.5"/>
                                      </p:to>
                                    </p:set>
                                    <p:animEffect filter="image" prLst="opacity: 0.5">
                                      <p:cBhvr rctx="IE">
                                        <p:cTn id="131" dur="indefinite"/>
                                        <p:tgtEl>
                                          <p:spTgt spid="27"/>
                                        </p:tgtEl>
                                      </p:cBhvr>
                                    </p:animEffect>
                                  </p:childTnLst>
                                </p:cTn>
                              </p:par>
                              <p:par>
                                <p:cTn id="132" presetID="9" presetClass="emph" presetSubtype="0" grpId="1" nodeType="withEffect">
                                  <p:stCondLst>
                                    <p:cond delay="0"/>
                                  </p:stCondLst>
                                  <p:childTnLst>
                                    <p:set>
                                      <p:cBhvr rctx="PPT">
                                        <p:cTn id="133" dur="indefinite"/>
                                        <p:tgtEl>
                                          <p:spTgt spid="28"/>
                                        </p:tgtEl>
                                        <p:attrNameLst>
                                          <p:attrName>style.opacity</p:attrName>
                                        </p:attrNameLst>
                                      </p:cBhvr>
                                      <p:to>
                                        <p:strVal val="0.5"/>
                                      </p:to>
                                    </p:set>
                                    <p:animEffect filter="image" prLst="opacity: 0.5">
                                      <p:cBhvr rctx="IE">
                                        <p:cTn id="134" dur="indefinite"/>
                                        <p:tgtEl>
                                          <p:spTgt spid="28"/>
                                        </p:tgtEl>
                                      </p:cBhvr>
                                    </p:animEffect>
                                  </p:childTnLst>
                                </p:cTn>
                              </p:par>
                              <p:par>
                                <p:cTn id="135" presetID="9" presetClass="emph" presetSubtype="0" grpId="1" nodeType="withEffect">
                                  <p:stCondLst>
                                    <p:cond delay="0"/>
                                  </p:stCondLst>
                                  <p:childTnLst>
                                    <p:set>
                                      <p:cBhvr rctx="PPT">
                                        <p:cTn id="136" dur="indefinite"/>
                                        <p:tgtEl>
                                          <p:spTgt spid="29"/>
                                        </p:tgtEl>
                                        <p:attrNameLst>
                                          <p:attrName>style.opacity</p:attrName>
                                        </p:attrNameLst>
                                      </p:cBhvr>
                                      <p:to>
                                        <p:strVal val="0.5"/>
                                      </p:to>
                                    </p:set>
                                    <p:animEffect filter="image" prLst="opacity: 0.5">
                                      <p:cBhvr rctx="IE">
                                        <p:cTn id="137" dur="indefinite"/>
                                        <p:tgtEl>
                                          <p:spTgt spid="29"/>
                                        </p:tgtEl>
                                      </p:cBhvr>
                                    </p:animEffect>
                                  </p:childTnLst>
                                </p:cTn>
                              </p:par>
                              <p:par>
                                <p:cTn id="138" presetID="9" presetClass="emph" presetSubtype="0" grpId="1" nodeType="withEffect">
                                  <p:stCondLst>
                                    <p:cond delay="0"/>
                                  </p:stCondLst>
                                  <p:childTnLst>
                                    <p:set>
                                      <p:cBhvr rctx="PPT">
                                        <p:cTn id="139" dur="indefinite"/>
                                        <p:tgtEl>
                                          <p:spTgt spid="30"/>
                                        </p:tgtEl>
                                        <p:attrNameLst>
                                          <p:attrName>style.opacity</p:attrName>
                                        </p:attrNameLst>
                                      </p:cBhvr>
                                      <p:to>
                                        <p:strVal val="0.5"/>
                                      </p:to>
                                    </p:set>
                                    <p:animEffect filter="image" prLst="opacity: 0.5">
                                      <p:cBhvr rctx="IE">
                                        <p:cTn id="140" dur="indefinite"/>
                                        <p:tgtEl>
                                          <p:spTgt spid="30"/>
                                        </p:tgtEl>
                                      </p:cBhvr>
                                    </p:animEffect>
                                  </p:childTnLst>
                                </p:cTn>
                              </p:par>
                              <p:par>
                                <p:cTn id="141" presetID="9" presetClass="emph" presetSubtype="0" grpId="1" nodeType="withEffect">
                                  <p:stCondLst>
                                    <p:cond delay="0"/>
                                  </p:stCondLst>
                                  <p:childTnLst>
                                    <p:set>
                                      <p:cBhvr rctx="PPT">
                                        <p:cTn id="142" dur="indefinite"/>
                                        <p:tgtEl>
                                          <p:spTgt spid="31"/>
                                        </p:tgtEl>
                                        <p:attrNameLst>
                                          <p:attrName>style.opacity</p:attrName>
                                        </p:attrNameLst>
                                      </p:cBhvr>
                                      <p:to>
                                        <p:strVal val="0.5"/>
                                      </p:to>
                                    </p:set>
                                    <p:animEffect filter="image" prLst="opacity: 0.5">
                                      <p:cBhvr rctx="IE">
                                        <p:cTn id="143" dur="indefinite"/>
                                        <p:tgtEl>
                                          <p:spTgt spid="31"/>
                                        </p:tgtEl>
                                      </p:cBhvr>
                                    </p:animEffect>
                                  </p:childTnLst>
                                </p:cTn>
                              </p:par>
                              <p:par>
                                <p:cTn id="144" presetID="9" presetClass="emph" presetSubtype="0" grpId="1" nodeType="withEffect">
                                  <p:stCondLst>
                                    <p:cond delay="0"/>
                                  </p:stCondLst>
                                  <p:childTnLst>
                                    <p:set>
                                      <p:cBhvr rctx="PPT">
                                        <p:cTn id="145" dur="indefinite"/>
                                        <p:tgtEl>
                                          <p:spTgt spid="32"/>
                                        </p:tgtEl>
                                        <p:attrNameLst>
                                          <p:attrName>style.opacity</p:attrName>
                                        </p:attrNameLst>
                                      </p:cBhvr>
                                      <p:to>
                                        <p:strVal val="0.5"/>
                                      </p:to>
                                    </p:set>
                                    <p:animEffect filter="image" prLst="opacity: 0.5">
                                      <p:cBhvr rctx="IE">
                                        <p:cTn id="146" dur="indefinite"/>
                                        <p:tgtEl>
                                          <p:spTgt spid="32"/>
                                        </p:tgtEl>
                                      </p:cBhvr>
                                    </p:animEffect>
                                  </p:childTnLst>
                                </p:cTn>
                              </p:par>
                              <p:par>
                                <p:cTn id="147" presetID="9" presetClass="emph" presetSubtype="0" nodeType="withEffect">
                                  <p:stCondLst>
                                    <p:cond delay="0"/>
                                  </p:stCondLst>
                                  <p:childTnLst>
                                    <p:set>
                                      <p:cBhvr rctx="PPT">
                                        <p:cTn id="148" dur="indefinite"/>
                                        <p:tgtEl>
                                          <p:spTgt spid="7"/>
                                        </p:tgtEl>
                                        <p:attrNameLst>
                                          <p:attrName>style.opacity</p:attrName>
                                        </p:attrNameLst>
                                      </p:cBhvr>
                                      <p:to>
                                        <p:strVal val="0.5"/>
                                      </p:to>
                                    </p:set>
                                    <p:animEffect filter="image" prLst="opacity: 0.5">
                                      <p:cBhvr rctx="IE">
                                        <p:cTn id="149" dur="indefinite"/>
                                        <p:tgtEl>
                                          <p:spTgt spid="7"/>
                                        </p:tgtEl>
                                      </p:cBhvr>
                                    </p:animEffect>
                                  </p:childTnLst>
                                </p:cTn>
                              </p:par>
                              <p:par>
                                <p:cTn id="150" presetID="9" presetClass="emph" presetSubtype="0" nodeType="withEffect">
                                  <p:stCondLst>
                                    <p:cond delay="0"/>
                                  </p:stCondLst>
                                  <p:childTnLst>
                                    <p:set>
                                      <p:cBhvr rctx="PPT">
                                        <p:cTn id="151" dur="indefinite"/>
                                        <p:tgtEl>
                                          <p:spTgt spid="10"/>
                                        </p:tgtEl>
                                        <p:attrNameLst>
                                          <p:attrName>style.opacity</p:attrName>
                                        </p:attrNameLst>
                                      </p:cBhvr>
                                      <p:to>
                                        <p:strVal val="0.5"/>
                                      </p:to>
                                    </p:set>
                                    <p:animEffect filter="image" prLst="opacity: 0.5">
                                      <p:cBhvr rctx="IE">
                                        <p:cTn id="152" dur="indefinite"/>
                                        <p:tgtEl>
                                          <p:spTgt spid="10"/>
                                        </p:tgtEl>
                                      </p:cBhvr>
                                    </p:animEffect>
                                  </p:childTnLst>
                                </p:cTn>
                              </p:par>
                              <p:par>
                                <p:cTn id="153" presetID="9" presetClass="emph" presetSubtype="0" grpId="1" nodeType="withEffect">
                                  <p:stCondLst>
                                    <p:cond delay="0"/>
                                  </p:stCondLst>
                                  <p:childTnLst>
                                    <p:set>
                                      <p:cBhvr rctx="PPT">
                                        <p:cTn id="154" dur="indefinite"/>
                                        <p:tgtEl>
                                          <p:spTgt spid="47"/>
                                        </p:tgtEl>
                                        <p:attrNameLst>
                                          <p:attrName>style.opacity</p:attrName>
                                        </p:attrNameLst>
                                      </p:cBhvr>
                                      <p:to>
                                        <p:strVal val="0.5"/>
                                      </p:to>
                                    </p:set>
                                    <p:animEffect filter="image" prLst="opacity: 0.5">
                                      <p:cBhvr rctx="IE">
                                        <p:cTn id="155" dur="indefinite"/>
                                        <p:tgtEl>
                                          <p:spTgt spid="47"/>
                                        </p:tgtEl>
                                      </p:cBhvr>
                                    </p:animEffect>
                                  </p:childTnLst>
                                </p:cTn>
                              </p:par>
                              <p:par>
                                <p:cTn id="156" presetID="9" presetClass="emph" presetSubtype="0" grpId="1" nodeType="withEffect">
                                  <p:stCondLst>
                                    <p:cond delay="0"/>
                                  </p:stCondLst>
                                  <p:childTnLst>
                                    <p:set>
                                      <p:cBhvr rctx="PPT">
                                        <p:cTn id="157" dur="indefinite"/>
                                        <p:tgtEl>
                                          <p:spTgt spid="48"/>
                                        </p:tgtEl>
                                        <p:attrNameLst>
                                          <p:attrName>style.opacity</p:attrName>
                                        </p:attrNameLst>
                                      </p:cBhvr>
                                      <p:to>
                                        <p:strVal val="0.5"/>
                                      </p:to>
                                    </p:set>
                                    <p:animEffect filter="image" prLst="opacity: 0.5">
                                      <p:cBhvr rctx="IE">
                                        <p:cTn id="158" dur="indefinite"/>
                                        <p:tgtEl>
                                          <p:spTgt spid="48"/>
                                        </p:tgtEl>
                                      </p:cBhvr>
                                    </p:animEffect>
                                  </p:childTnLst>
                                </p:cTn>
                              </p:par>
                              <p:par>
                                <p:cTn id="159" presetID="9" presetClass="emph" presetSubtype="0" grpId="3" nodeType="withEffect">
                                  <p:stCondLst>
                                    <p:cond delay="0"/>
                                  </p:stCondLst>
                                  <p:childTnLst>
                                    <p:set>
                                      <p:cBhvr rctx="PPT">
                                        <p:cTn id="160" dur="indefinite"/>
                                        <p:tgtEl>
                                          <p:spTgt spid="38"/>
                                        </p:tgtEl>
                                        <p:attrNameLst>
                                          <p:attrName>style.opacity</p:attrName>
                                        </p:attrNameLst>
                                      </p:cBhvr>
                                      <p:to>
                                        <p:strVal val="0.5"/>
                                      </p:to>
                                    </p:set>
                                    <p:animEffect filter="image" prLst="opacity: 0.5">
                                      <p:cBhvr rctx="IE">
                                        <p:cTn id="161" dur="indefinite"/>
                                        <p:tgtEl>
                                          <p:spTgt spid="38"/>
                                        </p:tgtEl>
                                      </p:cBhvr>
                                    </p:animEffect>
                                  </p:childTnLst>
                                </p:cTn>
                              </p:par>
                              <p:par>
                                <p:cTn id="162" presetID="9" presetClass="emph" presetSubtype="0" grpId="3" nodeType="withEffect">
                                  <p:stCondLst>
                                    <p:cond delay="0"/>
                                  </p:stCondLst>
                                  <p:childTnLst>
                                    <p:set>
                                      <p:cBhvr rctx="PPT">
                                        <p:cTn id="163" dur="indefinite"/>
                                        <p:tgtEl>
                                          <p:spTgt spid="49"/>
                                        </p:tgtEl>
                                        <p:attrNameLst>
                                          <p:attrName>style.opacity</p:attrName>
                                        </p:attrNameLst>
                                      </p:cBhvr>
                                      <p:to>
                                        <p:strVal val="0.5"/>
                                      </p:to>
                                    </p:set>
                                    <p:animEffect filter="image" prLst="opacity: 0.5">
                                      <p:cBhvr rctx="IE">
                                        <p:cTn id="164" dur="indefinite"/>
                                        <p:tgtEl>
                                          <p:spTgt spid="49"/>
                                        </p:tgtEl>
                                      </p:cBhvr>
                                    </p:animEffect>
                                  </p:childTnLst>
                                </p:cTn>
                              </p:par>
                              <p:par>
                                <p:cTn id="165" presetID="9" presetClass="emph" presetSubtype="0" nodeType="withEffect">
                                  <p:stCondLst>
                                    <p:cond delay="0"/>
                                  </p:stCondLst>
                                  <p:childTnLst>
                                    <p:set>
                                      <p:cBhvr rctx="PPT">
                                        <p:cTn id="166" dur="indefinite"/>
                                        <p:tgtEl>
                                          <p:spTgt spid="1026"/>
                                        </p:tgtEl>
                                        <p:attrNameLst>
                                          <p:attrName>style.opacity</p:attrName>
                                        </p:attrNameLst>
                                      </p:cBhvr>
                                      <p:to>
                                        <p:strVal val="0.5"/>
                                      </p:to>
                                    </p:set>
                                    <p:animEffect filter="image" prLst="opacity: 0.5">
                                      <p:cBhvr rctx="IE">
                                        <p:cTn id="167" dur="indefinite"/>
                                        <p:tgtEl>
                                          <p:spTgt spid="1026"/>
                                        </p:tgtEl>
                                      </p:cBhvr>
                                    </p:animEffect>
                                  </p:childTnLst>
                                </p:cTn>
                              </p:par>
                              <p:par>
                                <p:cTn id="168" presetID="9" presetClass="emph" presetSubtype="0" nodeType="withEffect">
                                  <p:stCondLst>
                                    <p:cond delay="0"/>
                                  </p:stCondLst>
                                  <p:childTnLst>
                                    <p:set>
                                      <p:cBhvr rctx="PPT">
                                        <p:cTn id="169" dur="indefinite"/>
                                        <p:tgtEl>
                                          <p:spTgt spid="1027"/>
                                        </p:tgtEl>
                                        <p:attrNameLst>
                                          <p:attrName>style.opacity</p:attrName>
                                        </p:attrNameLst>
                                      </p:cBhvr>
                                      <p:to>
                                        <p:strVal val="0.5"/>
                                      </p:to>
                                    </p:set>
                                    <p:animEffect filter="image" prLst="opacity: 0.5">
                                      <p:cBhvr rctx="IE">
                                        <p:cTn id="170" dur="indefinite"/>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13" grpId="0" animBg="1"/>
      <p:bldP spid="13" grpId="1" animBg="1"/>
      <p:bldP spid="14" grpId="0" animBg="1"/>
      <p:bldP spid="14" grpId="1" animBg="1"/>
      <p:bldP spid="15" grpId="0" animBg="1"/>
      <p:bldP spid="15" grpId="1" animBg="1"/>
      <p:bldP spid="27" grpId="0"/>
      <p:bldP spid="27" grpId="1"/>
      <p:bldP spid="28" grpId="0"/>
      <p:bldP spid="28" grpId="1"/>
      <p:bldP spid="29" grpId="0"/>
      <p:bldP spid="29" grpId="1"/>
      <p:bldP spid="30" grpId="0"/>
      <p:bldP spid="30" grpId="1"/>
      <p:bldP spid="31" grpId="0"/>
      <p:bldP spid="31" grpId="1"/>
      <p:bldP spid="32" grpId="0"/>
      <p:bldP spid="32" grpId="1"/>
      <p:bldP spid="33" grpId="2"/>
      <p:bldP spid="47" grpId="0"/>
      <p:bldP spid="47" grpId="1"/>
      <p:bldP spid="48" grpId="0"/>
      <p:bldP spid="48" grpId="1"/>
      <p:bldP spid="53" grpId="0" animBg="1"/>
      <p:bldP spid="38" grpId="2"/>
      <p:bldP spid="38" grpId="3"/>
      <p:bldP spid="49" grpId="2"/>
      <p:bldP spid="49" grpId="3"/>
      <p:bldP spid="50" grpId="0"/>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lstStyle/>
          <a:p>
            <a:r>
              <a:rPr lang="en-US" dirty="0" smtClean="0"/>
              <a:t>CRF-QR Basic Model</a:t>
            </a:r>
            <a:endParaRPr lang="en-US" dirty="0"/>
          </a:p>
        </p:txBody>
      </p:sp>
      <p:grpSp>
        <p:nvGrpSpPr>
          <p:cNvPr id="2" name="组合 52"/>
          <p:cNvGrpSpPr/>
          <p:nvPr/>
        </p:nvGrpSpPr>
        <p:grpSpPr>
          <a:xfrm>
            <a:off x="3200400" y="2514600"/>
            <a:ext cx="3741677" cy="2671465"/>
            <a:chOff x="4191000" y="2362200"/>
            <a:chExt cx="3741677" cy="2671465"/>
          </a:xfrm>
        </p:grpSpPr>
        <p:sp>
          <p:nvSpPr>
            <p:cNvPr id="7" name="椭圆 6"/>
            <p:cNvSpPr/>
            <p:nvPr/>
          </p:nvSpPr>
          <p:spPr>
            <a:xfrm>
              <a:off x="4267200" y="28575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91200" y="28575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391400" y="28575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a:stCxn id="7" idx="6"/>
              <a:endCxn id="8" idx="2"/>
            </p:cNvCxnSpPr>
            <p:nvPr/>
          </p:nvCxnSpPr>
          <p:spPr>
            <a:xfrm>
              <a:off x="4648200" y="3048000"/>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8" idx="6"/>
              <a:endCxn id="9" idx="2"/>
            </p:cNvCxnSpPr>
            <p:nvPr/>
          </p:nvCxnSpPr>
          <p:spPr>
            <a:xfrm>
              <a:off x="6172200" y="3048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267200" y="4267200"/>
              <a:ext cx="381000" cy="3810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791200" y="4267200"/>
              <a:ext cx="381000" cy="3810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391400" y="4267200"/>
              <a:ext cx="381000" cy="3810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a:stCxn id="7" idx="4"/>
              <a:endCxn id="12" idx="0"/>
            </p:cNvCxnSpPr>
            <p:nvPr/>
          </p:nvCxnSpPr>
          <p:spPr>
            <a:xfrm rot="5400000">
              <a:off x="3943350" y="3752850"/>
              <a:ext cx="10287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 idx="4"/>
              <a:endCxn id="13" idx="0"/>
            </p:cNvCxnSpPr>
            <p:nvPr/>
          </p:nvCxnSpPr>
          <p:spPr>
            <a:xfrm rot="5400000">
              <a:off x="5467350" y="3752850"/>
              <a:ext cx="10287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9" idx="4"/>
              <a:endCxn id="14" idx="0"/>
            </p:cNvCxnSpPr>
            <p:nvPr/>
          </p:nvCxnSpPr>
          <p:spPr>
            <a:xfrm rot="5400000">
              <a:off x="7067550" y="3752850"/>
              <a:ext cx="10287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191000" y="2362200"/>
              <a:ext cx="566181" cy="461665"/>
            </a:xfrm>
            <a:prstGeom prst="rect">
              <a:avLst/>
            </a:prstGeom>
            <a:noFill/>
          </p:spPr>
          <p:txBody>
            <a:bodyPr wrap="none" rtlCol="0">
              <a:spAutoFit/>
            </a:bodyPr>
            <a:lstStyle/>
            <a:p>
              <a:r>
                <a:rPr lang="en-US" altLang="zh-CN" sz="2400" dirty="0" smtClean="0"/>
                <a:t>y</a:t>
              </a:r>
              <a:r>
                <a:rPr lang="en-US" altLang="zh-CN" sz="2400" baseline="-25000" dirty="0" smtClean="0"/>
                <a:t>i-1</a:t>
              </a:r>
              <a:endParaRPr lang="zh-CN" altLang="en-US" sz="2400" baseline="-25000" dirty="0"/>
            </a:p>
          </p:txBody>
        </p:sp>
        <p:sp>
          <p:nvSpPr>
            <p:cNvPr id="19" name="TextBox 18"/>
            <p:cNvSpPr txBox="1"/>
            <p:nvPr/>
          </p:nvSpPr>
          <p:spPr>
            <a:xfrm>
              <a:off x="5788762" y="2362200"/>
              <a:ext cx="383438" cy="461665"/>
            </a:xfrm>
            <a:prstGeom prst="rect">
              <a:avLst/>
            </a:prstGeom>
            <a:noFill/>
          </p:spPr>
          <p:txBody>
            <a:bodyPr wrap="none" rtlCol="0">
              <a:spAutoFit/>
            </a:bodyPr>
            <a:lstStyle/>
            <a:p>
              <a:r>
                <a:rPr lang="en-US" altLang="zh-CN" sz="2400" dirty="0" err="1" smtClean="0"/>
                <a:t>y</a:t>
              </a:r>
              <a:r>
                <a:rPr lang="en-US" altLang="zh-CN" sz="2400" baseline="-25000" dirty="0" err="1" smtClean="0"/>
                <a:t>i</a:t>
              </a:r>
              <a:endParaRPr lang="zh-CN" altLang="en-US" sz="2400" baseline="-25000" dirty="0"/>
            </a:p>
          </p:txBody>
        </p:sp>
        <p:sp>
          <p:nvSpPr>
            <p:cNvPr id="20" name="TextBox 19"/>
            <p:cNvSpPr txBox="1"/>
            <p:nvPr/>
          </p:nvSpPr>
          <p:spPr>
            <a:xfrm>
              <a:off x="7315200" y="2362200"/>
              <a:ext cx="617477" cy="461665"/>
            </a:xfrm>
            <a:prstGeom prst="rect">
              <a:avLst/>
            </a:prstGeom>
            <a:noFill/>
          </p:spPr>
          <p:txBody>
            <a:bodyPr wrap="none" rtlCol="0">
              <a:spAutoFit/>
            </a:bodyPr>
            <a:lstStyle/>
            <a:p>
              <a:r>
                <a:rPr lang="en-US" altLang="zh-CN" sz="2400" dirty="0" smtClean="0"/>
                <a:t>y</a:t>
              </a:r>
              <a:r>
                <a:rPr lang="en-US" altLang="zh-CN" sz="2400" baseline="-25000" dirty="0" smtClean="0"/>
                <a:t>i+1</a:t>
              </a:r>
              <a:endParaRPr lang="zh-CN" altLang="en-US" sz="2400" baseline="-25000" dirty="0"/>
            </a:p>
          </p:txBody>
        </p:sp>
        <p:sp>
          <p:nvSpPr>
            <p:cNvPr id="21" name="TextBox 20"/>
            <p:cNvSpPr txBox="1"/>
            <p:nvPr/>
          </p:nvSpPr>
          <p:spPr>
            <a:xfrm>
              <a:off x="4191000" y="4572000"/>
              <a:ext cx="566181" cy="461665"/>
            </a:xfrm>
            <a:prstGeom prst="rect">
              <a:avLst/>
            </a:prstGeom>
            <a:noFill/>
          </p:spPr>
          <p:txBody>
            <a:bodyPr wrap="none" rtlCol="0">
              <a:spAutoFit/>
            </a:bodyPr>
            <a:lstStyle/>
            <a:p>
              <a:r>
                <a:rPr lang="en-US" altLang="zh-CN" sz="2400" dirty="0" smtClean="0"/>
                <a:t>x</a:t>
              </a:r>
              <a:r>
                <a:rPr lang="en-US" altLang="zh-CN" sz="2400" baseline="-25000" dirty="0" smtClean="0"/>
                <a:t>i-1</a:t>
              </a:r>
              <a:endParaRPr lang="zh-CN" altLang="en-US" sz="2400" baseline="-25000" dirty="0"/>
            </a:p>
          </p:txBody>
        </p:sp>
        <p:sp>
          <p:nvSpPr>
            <p:cNvPr id="22" name="TextBox 21"/>
            <p:cNvSpPr txBox="1"/>
            <p:nvPr/>
          </p:nvSpPr>
          <p:spPr>
            <a:xfrm>
              <a:off x="5788762" y="4572000"/>
              <a:ext cx="383438" cy="461665"/>
            </a:xfrm>
            <a:prstGeom prst="rect">
              <a:avLst/>
            </a:prstGeom>
            <a:noFill/>
          </p:spPr>
          <p:txBody>
            <a:bodyPr wrap="none" rtlCol="0">
              <a:spAutoFit/>
            </a:bodyPr>
            <a:lstStyle/>
            <a:p>
              <a:r>
                <a:rPr lang="en-US" altLang="zh-CN" sz="2400" dirty="0" smtClean="0"/>
                <a:t>x</a:t>
              </a:r>
              <a:r>
                <a:rPr lang="en-US" altLang="zh-CN" sz="2400" baseline="-25000" dirty="0" smtClean="0"/>
                <a:t>i</a:t>
              </a:r>
              <a:endParaRPr lang="zh-CN" altLang="en-US" sz="2400" baseline="-25000" dirty="0"/>
            </a:p>
          </p:txBody>
        </p:sp>
        <p:sp>
          <p:nvSpPr>
            <p:cNvPr id="23" name="TextBox 22"/>
            <p:cNvSpPr txBox="1"/>
            <p:nvPr/>
          </p:nvSpPr>
          <p:spPr>
            <a:xfrm>
              <a:off x="7315200" y="4572000"/>
              <a:ext cx="617477" cy="461665"/>
            </a:xfrm>
            <a:prstGeom prst="rect">
              <a:avLst/>
            </a:prstGeom>
            <a:noFill/>
          </p:spPr>
          <p:txBody>
            <a:bodyPr wrap="none" rtlCol="0">
              <a:spAutoFit/>
            </a:bodyPr>
            <a:lstStyle/>
            <a:p>
              <a:r>
                <a:rPr lang="en-US" altLang="zh-CN" sz="2400" dirty="0" smtClean="0"/>
                <a:t>x</a:t>
              </a:r>
              <a:r>
                <a:rPr lang="en-US" altLang="zh-CN" sz="2400" baseline="-25000" dirty="0" smtClean="0"/>
                <a:t>i+1</a:t>
              </a:r>
              <a:endParaRPr lang="zh-CN" altLang="en-US" sz="2400" baseline="-25000" dirty="0"/>
            </a:p>
          </p:txBody>
        </p:sp>
      </p:grpSp>
      <p:sp>
        <p:nvSpPr>
          <p:cNvPr id="24" name="椭圆 23"/>
          <p:cNvSpPr/>
          <p:nvPr/>
        </p:nvSpPr>
        <p:spPr>
          <a:xfrm>
            <a:off x="4193438" y="24003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717438" y="24003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7317638" y="24003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4117238" y="1905000"/>
            <a:ext cx="583814" cy="461665"/>
          </a:xfrm>
          <a:prstGeom prst="rect">
            <a:avLst/>
          </a:prstGeom>
          <a:noFill/>
        </p:spPr>
        <p:txBody>
          <a:bodyPr wrap="none" rtlCol="0">
            <a:spAutoFit/>
          </a:bodyPr>
          <a:lstStyle/>
          <a:p>
            <a:r>
              <a:rPr lang="en-US" altLang="zh-CN" sz="2400" dirty="0" smtClean="0"/>
              <a:t>o</a:t>
            </a:r>
            <a:r>
              <a:rPr lang="en-US" altLang="zh-CN" sz="2400" baseline="-25000" dirty="0" smtClean="0"/>
              <a:t>i-1</a:t>
            </a:r>
            <a:endParaRPr lang="zh-CN" altLang="en-US" sz="2400" baseline="-25000" dirty="0"/>
          </a:p>
        </p:txBody>
      </p:sp>
      <p:sp>
        <p:nvSpPr>
          <p:cNvPr id="30" name="TextBox 29"/>
          <p:cNvSpPr txBox="1"/>
          <p:nvPr/>
        </p:nvSpPr>
        <p:spPr>
          <a:xfrm>
            <a:off x="5715000" y="1905000"/>
            <a:ext cx="401072" cy="461665"/>
          </a:xfrm>
          <a:prstGeom prst="rect">
            <a:avLst/>
          </a:prstGeom>
          <a:noFill/>
        </p:spPr>
        <p:txBody>
          <a:bodyPr wrap="none" rtlCol="0">
            <a:spAutoFit/>
          </a:bodyPr>
          <a:lstStyle/>
          <a:p>
            <a:r>
              <a:rPr lang="en-US" altLang="zh-CN" sz="2400" dirty="0" err="1" smtClean="0"/>
              <a:t>o</a:t>
            </a:r>
            <a:r>
              <a:rPr lang="en-US" altLang="zh-CN" sz="2400" baseline="-25000" dirty="0" err="1" smtClean="0"/>
              <a:t>i</a:t>
            </a:r>
            <a:endParaRPr lang="zh-CN" altLang="en-US" sz="2400" baseline="-25000" dirty="0"/>
          </a:p>
        </p:txBody>
      </p:sp>
      <p:sp>
        <p:nvSpPr>
          <p:cNvPr id="31" name="TextBox 30"/>
          <p:cNvSpPr txBox="1"/>
          <p:nvPr/>
        </p:nvSpPr>
        <p:spPr>
          <a:xfrm>
            <a:off x="7241438" y="1905000"/>
            <a:ext cx="635110" cy="461665"/>
          </a:xfrm>
          <a:prstGeom prst="rect">
            <a:avLst/>
          </a:prstGeom>
          <a:noFill/>
        </p:spPr>
        <p:txBody>
          <a:bodyPr wrap="none" rtlCol="0">
            <a:spAutoFit/>
          </a:bodyPr>
          <a:lstStyle/>
          <a:p>
            <a:r>
              <a:rPr lang="en-US" altLang="zh-CN" sz="2400" dirty="0" smtClean="0"/>
              <a:t>o</a:t>
            </a:r>
            <a:r>
              <a:rPr lang="en-US" altLang="zh-CN" sz="2400" baseline="-25000" dirty="0" smtClean="0"/>
              <a:t>i+1</a:t>
            </a:r>
            <a:endParaRPr lang="zh-CN" altLang="en-US" sz="2400" baseline="-25000" dirty="0"/>
          </a:p>
        </p:txBody>
      </p:sp>
      <p:cxnSp>
        <p:nvCxnSpPr>
          <p:cNvPr id="34" name="直接连接符 33"/>
          <p:cNvCxnSpPr>
            <a:endCxn id="24" idx="3"/>
          </p:cNvCxnSpPr>
          <p:nvPr/>
        </p:nvCxnSpPr>
        <p:spPr>
          <a:xfrm rot="5400000" flipH="1" flipV="1">
            <a:off x="3755423" y="2571885"/>
            <a:ext cx="340192" cy="6474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25" idx="3"/>
          </p:cNvCxnSpPr>
          <p:nvPr/>
        </p:nvCxnSpPr>
        <p:spPr>
          <a:xfrm rot="5400000" flipH="1" flipV="1">
            <a:off x="5279423" y="2571885"/>
            <a:ext cx="340192" cy="6474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endCxn id="26" idx="3"/>
          </p:cNvCxnSpPr>
          <p:nvPr/>
        </p:nvCxnSpPr>
        <p:spPr>
          <a:xfrm rot="5400000" flipH="1" flipV="1">
            <a:off x="6879623" y="2571885"/>
            <a:ext cx="340192" cy="6474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endCxn id="24" idx="4"/>
          </p:cNvCxnSpPr>
          <p:nvPr/>
        </p:nvCxnSpPr>
        <p:spPr>
          <a:xfrm rot="5400000" flipH="1" flipV="1">
            <a:off x="3145823" y="3237281"/>
            <a:ext cx="1694096" cy="7821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25" idx="4"/>
          </p:cNvCxnSpPr>
          <p:nvPr/>
        </p:nvCxnSpPr>
        <p:spPr>
          <a:xfrm rot="5400000" flipH="1" flipV="1">
            <a:off x="4669823" y="3237281"/>
            <a:ext cx="1694096" cy="7821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endCxn id="26" idx="4"/>
          </p:cNvCxnSpPr>
          <p:nvPr/>
        </p:nvCxnSpPr>
        <p:spPr>
          <a:xfrm rot="5400000" flipH="1" flipV="1">
            <a:off x="6270023" y="3237281"/>
            <a:ext cx="1694096" cy="7821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2514600" y="5638800"/>
            <a:ext cx="4961615" cy="461665"/>
          </a:xfrm>
          <a:prstGeom prst="rect">
            <a:avLst/>
          </a:prstGeom>
        </p:spPr>
        <p:txBody>
          <a:bodyPr wrap="none">
            <a:spAutoFit/>
          </a:bodyPr>
          <a:lstStyle/>
          <a:p>
            <a:r>
              <a:rPr lang="en-US" sz="2400" dirty="0" smtClean="0">
                <a:solidFill>
                  <a:srgbClr val="0070C0"/>
                </a:solidFill>
              </a:rPr>
              <a:t>Introducing Refinement Operations</a:t>
            </a:r>
            <a:endParaRPr lang="en-US" sz="2400" dirty="0">
              <a:solidFill>
                <a:srgbClr val="0070C0"/>
              </a:solidFill>
            </a:endParaRPr>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dissolve">
                                      <p:cBhvr>
                                        <p:cTn id="10" dur="500"/>
                                        <p:tgtEl>
                                          <p:spTgt spid="2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dissolve">
                                      <p:cBhvr>
                                        <p:cTn id="13" dur="500"/>
                                        <p:tgtEl>
                                          <p:spTgt spid="2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dissolve">
                                      <p:cBhvr>
                                        <p:cTn id="16" dur="500"/>
                                        <p:tgtEl>
                                          <p:spTgt spid="2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dissolve">
                                      <p:cBhvr>
                                        <p:cTn id="19" dur="500"/>
                                        <p:tgtEl>
                                          <p:spTgt spid="3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dissolve">
                                      <p:cBhvr>
                                        <p:cTn id="22" dur="500"/>
                                        <p:tgtEl>
                                          <p:spTgt spid="31"/>
                                        </p:tgtEl>
                                      </p:cBhvr>
                                    </p:animEffect>
                                  </p:childTnLst>
                                </p:cTn>
                              </p:par>
                              <p:par>
                                <p:cTn id="23" presetID="9"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dissolve">
                                      <p:cBhvr>
                                        <p:cTn id="25" dur="500"/>
                                        <p:tgtEl>
                                          <p:spTgt spid="34"/>
                                        </p:tgtEl>
                                      </p:cBhvr>
                                    </p:animEffect>
                                  </p:childTnLst>
                                </p:cTn>
                              </p:par>
                              <p:par>
                                <p:cTn id="26" presetID="9"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dissolve">
                                      <p:cBhvr>
                                        <p:cTn id="28" dur="500"/>
                                        <p:tgtEl>
                                          <p:spTgt spid="37"/>
                                        </p:tgtEl>
                                      </p:cBhvr>
                                    </p:animEffect>
                                  </p:childTnLst>
                                </p:cTn>
                              </p:par>
                              <p:par>
                                <p:cTn id="29" presetID="9"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dissolve">
                                      <p:cBhvr>
                                        <p:cTn id="31" dur="500"/>
                                        <p:tgtEl>
                                          <p:spTgt spid="40"/>
                                        </p:tgtEl>
                                      </p:cBhvr>
                                    </p:animEffect>
                                  </p:childTnLst>
                                </p:cTn>
                              </p:par>
                              <p:par>
                                <p:cTn id="32" presetID="9" presetClass="entr" presetSubtype="0" fill="hold"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dissolve">
                                      <p:cBhvr>
                                        <p:cTn id="34" dur="500"/>
                                        <p:tgtEl>
                                          <p:spTgt spid="43"/>
                                        </p:tgtEl>
                                      </p:cBhvr>
                                    </p:animEffect>
                                  </p:childTnLst>
                                </p:cTn>
                              </p:par>
                              <p:par>
                                <p:cTn id="35" presetID="9"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dissolve">
                                      <p:cBhvr>
                                        <p:cTn id="37" dur="500"/>
                                        <p:tgtEl>
                                          <p:spTgt spid="46"/>
                                        </p:tgtEl>
                                      </p:cBhvr>
                                    </p:animEffect>
                                  </p:childTnLst>
                                </p:cTn>
                              </p:par>
                              <p:par>
                                <p:cTn id="38" presetID="9" presetClass="entr" presetSubtype="0" fill="hold"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dissolve">
                                      <p:cBhvr>
                                        <p:cTn id="40" dur="500"/>
                                        <p:tgtEl>
                                          <p:spTgt spid="4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dissolve">
                                      <p:cBhvr>
                                        <p:cTn id="4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9" grpId="0"/>
      <p:bldP spid="30" grpId="0"/>
      <p:bldP spid="31" grpId="0"/>
      <p:bldP spid="52" grpId="0"/>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Refinement Operations</a:t>
            </a:r>
            <a:endParaRPr lang="zh-CN" altLang="en-US" dirty="0"/>
          </a:p>
        </p:txBody>
      </p:sp>
      <p:graphicFrame>
        <p:nvGraphicFramePr>
          <p:cNvPr id="6" name="表格 5"/>
          <p:cNvGraphicFramePr>
            <a:graphicFrameLocks noGrp="1"/>
          </p:cNvGraphicFramePr>
          <p:nvPr/>
        </p:nvGraphicFramePr>
        <p:xfrm>
          <a:off x="1066800" y="1600200"/>
          <a:ext cx="7162800" cy="4800603"/>
        </p:xfrm>
        <a:graphic>
          <a:graphicData uri="http://schemas.openxmlformats.org/drawingml/2006/table">
            <a:tbl>
              <a:tblPr firstRow="1" bandRow="1">
                <a:tableStyleId>{BC89EF96-8CEA-46FF-86C4-4CE0E7609802}</a:tableStyleId>
              </a:tblPr>
              <a:tblGrid>
                <a:gridCol w="1881453"/>
                <a:gridCol w="1339902"/>
                <a:gridCol w="3941445"/>
              </a:tblGrid>
              <a:tr h="367862">
                <a:tc>
                  <a:txBody>
                    <a:bodyPr/>
                    <a:lstStyle/>
                    <a:p>
                      <a:pPr algn="ctr"/>
                      <a:r>
                        <a:rPr lang="en-US" altLang="zh-CN" sz="1800" baseline="0" dirty="0" smtClean="0"/>
                        <a:t>Task</a:t>
                      </a:r>
                      <a:endParaRPr lang="zh-CN" altLang="en-US" sz="1800" baseline="0" dirty="0">
                        <a:solidFill>
                          <a:schemeClr val="tx1"/>
                        </a:solidFill>
                      </a:endParaRP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5">
                        <a:lumMod val="90000"/>
                      </a:schemeClr>
                    </a:solidFill>
                  </a:tcPr>
                </a:tc>
                <a:tc>
                  <a:txBody>
                    <a:bodyPr/>
                    <a:lstStyle/>
                    <a:p>
                      <a:pPr algn="ctr"/>
                      <a:r>
                        <a:rPr lang="en-US" altLang="zh-CN" sz="1800" baseline="0" dirty="0" smtClean="0"/>
                        <a:t>Operation</a:t>
                      </a:r>
                      <a:endParaRPr lang="zh-CN" altLang="en-US" sz="1800" baseline="0" dirty="0">
                        <a:solidFill>
                          <a:schemeClr val="tx1"/>
                        </a:solidFill>
                      </a:endParaRP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5">
                        <a:lumMod val="90000"/>
                      </a:schemeClr>
                    </a:solidFill>
                  </a:tcPr>
                </a:tc>
                <a:tc>
                  <a:txBody>
                    <a:bodyPr/>
                    <a:lstStyle/>
                    <a:p>
                      <a:pPr algn="ctr"/>
                      <a:r>
                        <a:rPr lang="en-US" altLang="zh-CN" sz="1800" baseline="0" dirty="0" smtClean="0"/>
                        <a:t>Description</a:t>
                      </a:r>
                      <a:endParaRPr lang="zh-CN" altLang="en-US" sz="1800" baseline="0" dirty="0">
                        <a:solidFill>
                          <a:schemeClr val="tx1"/>
                        </a:solidFill>
                      </a:endParaRP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5">
                        <a:lumMod val="90000"/>
                      </a:schemeClr>
                    </a:solidFill>
                  </a:tcPr>
                </a:tc>
              </a:tr>
              <a:tr h="312683">
                <a:tc rowSpan="4">
                  <a:txBody>
                    <a:bodyPr/>
                    <a:lstStyle/>
                    <a:p>
                      <a:pPr algn="ctr"/>
                      <a:r>
                        <a:rPr lang="en-US" altLang="zh-CN" sz="1400" baseline="0" dirty="0" smtClean="0"/>
                        <a:t>Spelling  Error Correction</a:t>
                      </a:r>
                      <a:endParaRPr lang="zh-CN" altLang="en-US" sz="1400" baseline="0" dirty="0">
                        <a:solidFill>
                          <a:schemeClr val="tx1"/>
                        </a:solidFill>
                      </a:endParaRPr>
                    </a:p>
                  </a:txBody>
                  <a:tcPr anchor="ctr">
                    <a:lnT w="19050" cap="flat" cmpd="sng" algn="ctr">
                      <a:solidFill>
                        <a:schemeClr val="tx1"/>
                      </a:solidFill>
                      <a:prstDash val="solid"/>
                      <a:round/>
                      <a:headEnd type="none" w="med" len="med"/>
                      <a:tailEnd type="none" w="med" len="med"/>
                    </a:lnT>
                    <a:noFill/>
                  </a:tcPr>
                </a:tc>
                <a:tc>
                  <a:txBody>
                    <a:bodyPr/>
                    <a:lstStyle/>
                    <a:p>
                      <a:pPr algn="l"/>
                      <a:r>
                        <a:rPr lang="en-US" altLang="zh-CN" sz="1400" baseline="0" dirty="0" smtClean="0"/>
                        <a:t>Deletion</a:t>
                      </a:r>
                      <a:endParaRPr lang="zh-CN" altLang="en-US" sz="1400" baseline="0" dirty="0">
                        <a:solidFill>
                          <a:schemeClr val="tx1"/>
                        </a:solidFill>
                      </a:endParaRPr>
                    </a:p>
                  </a:txBody>
                  <a:tcPr>
                    <a:lnT w="19050" cap="flat" cmpd="sng" algn="ctr">
                      <a:solidFill>
                        <a:schemeClr val="tx1"/>
                      </a:solidFill>
                      <a:prstDash val="solid"/>
                      <a:round/>
                      <a:headEnd type="none" w="med" len="med"/>
                      <a:tailEnd type="none" w="med" len="med"/>
                    </a:lnT>
                  </a:tcPr>
                </a:tc>
                <a:tc>
                  <a:txBody>
                    <a:bodyPr/>
                    <a:lstStyle/>
                    <a:p>
                      <a:r>
                        <a:rPr lang="en-US" altLang="zh-CN" sz="1400" baseline="0" dirty="0" smtClean="0"/>
                        <a:t>Delete a letter in the word</a:t>
                      </a:r>
                      <a:endParaRPr lang="zh-CN" altLang="en-US" sz="1400" baseline="0" dirty="0">
                        <a:solidFill>
                          <a:schemeClr val="tx1"/>
                        </a:solidFill>
                      </a:endParaRPr>
                    </a:p>
                  </a:txBody>
                  <a:tcPr>
                    <a:lnT w="19050" cap="flat" cmpd="sng" algn="ctr">
                      <a:solidFill>
                        <a:schemeClr val="tx1"/>
                      </a:solidFill>
                      <a:prstDash val="solid"/>
                      <a:round/>
                      <a:headEnd type="none" w="med" len="med"/>
                      <a:tailEnd type="none" w="med" len="med"/>
                    </a:lnT>
                  </a:tcPr>
                </a:tc>
              </a:tr>
              <a:tr h="312683">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altLang="zh-CN" sz="1400" baseline="0" dirty="0" smtClean="0"/>
                        <a:t>Insertion</a:t>
                      </a:r>
                      <a:endParaRPr lang="zh-CN" altLang="en-US" sz="1400" baseline="0" dirty="0">
                        <a:solidFill>
                          <a:schemeClr val="tx1"/>
                        </a:solidFill>
                      </a:endParaRPr>
                    </a:p>
                  </a:txBody>
                  <a:tcPr/>
                </a:tc>
                <a:tc>
                  <a:txBody>
                    <a:bodyPr/>
                    <a:lstStyle/>
                    <a:p>
                      <a:r>
                        <a:rPr lang="en-US" altLang="zh-CN" sz="1400" baseline="0" dirty="0" smtClean="0"/>
                        <a:t>Insert a letter into the word</a:t>
                      </a:r>
                      <a:endParaRPr lang="zh-CN" altLang="en-US" sz="1400" baseline="0" dirty="0">
                        <a:solidFill>
                          <a:schemeClr val="tx1"/>
                        </a:solidFill>
                      </a:endParaRPr>
                    </a:p>
                  </a:txBody>
                  <a:tcPr/>
                </a:tc>
              </a:tr>
              <a:tr h="312683">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altLang="zh-CN" sz="1400" baseline="0" dirty="0" smtClean="0"/>
                        <a:t>Substitution</a:t>
                      </a:r>
                      <a:endParaRPr lang="zh-CN" altLang="en-US" sz="1400" baseline="0" dirty="0">
                        <a:solidFill>
                          <a:schemeClr val="tx1"/>
                        </a:solidFill>
                      </a:endParaRPr>
                    </a:p>
                  </a:txBody>
                  <a:tcPr/>
                </a:tc>
                <a:tc>
                  <a:txBody>
                    <a:bodyPr/>
                    <a:lstStyle/>
                    <a:p>
                      <a:r>
                        <a:rPr lang="en-US" altLang="zh-CN" sz="1400" baseline="0" dirty="0" smtClean="0"/>
                        <a:t>Replace a letter in the word with another letter</a:t>
                      </a:r>
                      <a:endParaRPr lang="zh-CN" altLang="en-US" sz="1400" baseline="0" dirty="0">
                        <a:solidFill>
                          <a:schemeClr val="tx1"/>
                        </a:solidFill>
                      </a:endParaRPr>
                    </a:p>
                  </a:txBody>
                  <a:tcPr/>
                </a:tc>
              </a:tr>
              <a:tr h="312683">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altLang="zh-CN" sz="1400" baseline="0" dirty="0" smtClean="0"/>
                        <a:t>Transposition</a:t>
                      </a:r>
                      <a:endParaRPr lang="zh-CN" altLang="en-US" sz="1400" baseline="0" dirty="0">
                        <a:solidFill>
                          <a:schemeClr val="tx1"/>
                        </a:solidFill>
                      </a:endParaRPr>
                    </a:p>
                  </a:txBody>
                  <a:tcPr/>
                </a:tc>
                <a:tc>
                  <a:txBody>
                    <a:bodyPr/>
                    <a:lstStyle/>
                    <a:p>
                      <a:r>
                        <a:rPr lang="en-US" altLang="zh-CN" sz="1400" baseline="0" dirty="0" smtClean="0"/>
                        <a:t>Switch two letters in the word</a:t>
                      </a:r>
                      <a:endParaRPr lang="zh-CN" altLang="en-US" sz="1400" baseline="0" dirty="0">
                        <a:solidFill>
                          <a:schemeClr val="tx1"/>
                        </a:solidFill>
                      </a:endParaRPr>
                    </a:p>
                  </a:txBody>
                  <a:tcPr/>
                </a:tc>
              </a:tr>
              <a:tr h="331076">
                <a:tc>
                  <a:txBody>
                    <a:bodyPr/>
                    <a:lstStyle/>
                    <a:p>
                      <a:pPr algn="ctr"/>
                      <a:r>
                        <a:rPr lang="en-US" altLang="zh-CN" sz="1400" baseline="0" dirty="0" smtClean="0"/>
                        <a:t>Word Splitting</a:t>
                      </a:r>
                      <a:endParaRPr lang="zh-CN" altLang="en-US" sz="1400" baseline="0" dirty="0">
                        <a:solidFill>
                          <a:schemeClr val="tx1"/>
                        </a:solidFill>
                      </a:endParaRPr>
                    </a:p>
                  </a:txBody>
                  <a:tcPr anchor="ctr">
                    <a:noFill/>
                  </a:tcPr>
                </a:tc>
                <a:tc>
                  <a:txBody>
                    <a:bodyPr/>
                    <a:lstStyle/>
                    <a:p>
                      <a:pPr algn="l"/>
                      <a:r>
                        <a:rPr lang="en-US" altLang="zh-CN" sz="1400" baseline="0" dirty="0" smtClean="0"/>
                        <a:t>Splitting</a:t>
                      </a:r>
                      <a:endParaRPr lang="zh-CN" altLang="en-US" sz="1400" baseline="0" dirty="0">
                        <a:solidFill>
                          <a:schemeClr val="tx1"/>
                        </a:solidFill>
                      </a:endParaRPr>
                    </a:p>
                  </a:txBody>
                  <a:tcPr/>
                </a:tc>
                <a:tc>
                  <a:txBody>
                    <a:bodyPr/>
                    <a:lstStyle/>
                    <a:p>
                      <a:r>
                        <a:rPr lang="en-US" altLang="zh-CN" sz="1400" baseline="0" dirty="0" smtClean="0"/>
                        <a:t>Split one word into two words</a:t>
                      </a:r>
                      <a:endParaRPr lang="zh-CN" altLang="en-US" sz="1400" baseline="0" dirty="0">
                        <a:solidFill>
                          <a:schemeClr val="tx1"/>
                        </a:solidFill>
                      </a:endParaRPr>
                    </a:p>
                  </a:txBody>
                  <a:tcPr/>
                </a:tc>
              </a:tr>
              <a:tr h="331076">
                <a:tc>
                  <a:txBody>
                    <a:bodyPr/>
                    <a:lstStyle/>
                    <a:p>
                      <a:pPr algn="ctr"/>
                      <a:r>
                        <a:rPr lang="en-US" altLang="zh-CN" sz="1400" baseline="0" dirty="0" smtClean="0"/>
                        <a:t>Word Merging</a:t>
                      </a:r>
                      <a:endParaRPr lang="zh-CN" altLang="en-US" sz="1400" baseline="0" dirty="0">
                        <a:solidFill>
                          <a:schemeClr val="tx1"/>
                        </a:solidFill>
                      </a:endParaRPr>
                    </a:p>
                  </a:txBody>
                  <a:tcPr anchor="ctr"/>
                </a:tc>
                <a:tc>
                  <a:txBody>
                    <a:bodyPr/>
                    <a:lstStyle/>
                    <a:p>
                      <a:pPr algn="l"/>
                      <a:r>
                        <a:rPr lang="en-US" altLang="zh-CN" sz="1400" baseline="0" dirty="0" smtClean="0"/>
                        <a:t>Merging</a:t>
                      </a:r>
                      <a:endParaRPr lang="zh-CN" altLang="en-US" sz="1400" baseline="0" dirty="0">
                        <a:solidFill>
                          <a:schemeClr val="tx1"/>
                        </a:solidFill>
                      </a:endParaRPr>
                    </a:p>
                  </a:txBody>
                  <a:tcPr/>
                </a:tc>
                <a:tc>
                  <a:txBody>
                    <a:bodyPr/>
                    <a:lstStyle/>
                    <a:p>
                      <a:r>
                        <a:rPr lang="en-US" altLang="zh-CN" sz="1400" baseline="0" dirty="0" smtClean="0"/>
                        <a:t>Merge two words into one word</a:t>
                      </a:r>
                      <a:endParaRPr lang="zh-CN" altLang="en-US" sz="1400" baseline="0" dirty="0">
                        <a:solidFill>
                          <a:schemeClr val="tx1"/>
                        </a:solidFill>
                      </a:endParaRPr>
                    </a:p>
                  </a:txBody>
                  <a:tcPr/>
                </a:tc>
              </a:tr>
              <a:tr h="312683">
                <a:tc rowSpan="4">
                  <a:txBody>
                    <a:bodyPr/>
                    <a:lstStyle/>
                    <a:p>
                      <a:pPr algn="ctr"/>
                      <a:r>
                        <a:rPr lang="en-US" altLang="zh-CN" sz="1400" baseline="0" dirty="0" smtClean="0"/>
                        <a:t>Phrase Segmentation</a:t>
                      </a:r>
                      <a:endParaRPr lang="zh-CN" altLang="en-US" sz="1400" baseline="0" dirty="0">
                        <a:solidFill>
                          <a:schemeClr val="tx1"/>
                        </a:solidFill>
                      </a:endParaRPr>
                    </a:p>
                  </a:txBody>
                  <a:tcPr anchor="ctr">
                    <a:noFill/>
                  </a:tcPr>
                </a:tc>
                <a:tc>
                  <a:txBody>
                    <a:bodyPr/>
                    <a:lstStyle/>
                    <a:p>
                      <a:pPr algn="l"/>
                      <a:r>
                        <a:rPr lang="en-US" altLang="zh-CN" sz="1400" baseline="0" dirty="0" smtClean="0"/>
                        <a:t>Begin</a:t>
                      </a:r>
                      <a:endParaRPr lang="zh-CN" altLang="en-US" sz="1400" baseline="0" dirty="0">
                        <a:solidFill>
                          <a:schemeClr val="tx1"/>
                        </a:solidFill>
                      </a:endParaRPr>
                    </a:p>
                  </a:txBody>
                  <a:tcPr/>
                </a:tc>
                <a:tc>
                  <a:txBody>
                    <a:bodyPr/>
                    <a:lstStyle/>
                    <a:p>
                      <a:r>
                        <a:rPr lang="en-US" altLang="zh-CN" sz="1400" baseline="0" dirty="0" smtClean="0"/>
                        <a:t>Mark a word as beginning of phrase</a:t>
                      </a:r>
                      <a:endParaRPr lang="zh-CN" altLang="en-US" sz="1400" baseline="0" dirty="0">
                        <a:solidFill>
                          <a:schemeClr val="tx1"/>
                        </a:solidFill>
                      </a:endParaRPr>
                    </a:p>
                  </a:txBody>
                  <a:tcPr/>
                </a:tc>
              </a:tr>
              <a:tr h="312683">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altLang="zh-CN" sz="1400" baseline="0" dirty="0" smtClean="0"/>
                        <a:t>Middle</a:t>
                      </a:r>
                      <a:endParaRPr lang="zh-CN" altLang="en-US" sz="1400" baseline="0" dirty="0">
                        <a:solidFill>
                          <a:schemeClr val="tx1"/>
                        </a:solidFill>
                      </a:endParaRPr>
                    </a:p>
                  </a:txBody>
                  <a:tcPr/>
                </a:tc>
                <a:tc>
                  <a:txBody>
                    <a:bodyPr/>
                    <a:lstStyle/>
                    <a:p>
                      <a:r>
                        <a:rPr lang="en-US" altLang="zh-CN" sz="1400" baseline="0" dirty="0" smtClean="0"/>
                        <a:t>Mark a word as middle of phrase</a:t>
                      </a:r>
                      <a:endParaRPr lang="zh-CN" altLang="en-US" sz="1400" baseline="0" dirty="0">
                        <a:solidFill>
                          <a:schemeClr val="tx1"/>
                        </a:solidFill>
                      </a:endParaRPr>
                    </a:p>
                  </a:txBody>
                  <a:tcPr/>
                </a:tc>
              </a:tr>
              <a:tr h="312683">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altLang="zh-CN" sz="1400" baseline="0" dirty="0" smtClean="0"/>
                        <a:t>End</a:t>
                      </a:r>
                      <a:endParaRPr lang="zh-CN" altLang="en-US" sz="1400" baseline="0" dirty="0">
                        <a:solidFill>
                          <a:schemeClr val="tx1"/>
                        </a:solidFill>
                      </a:endParaRPr>
                    </a:p>
                  </a:txBody>
                  <a:tcPr/>
                </a:tc>
                <a:tc>
                  <a:txBody>
                    <a:bodyPr/>
                    <a:lstStyle/>
                    <a:p>
                      <a:r>
                        <a:rPr lang="en-US" altLang="zh-CN" sz="1400" baseline="0" dirty="0" smtClean="0"/>
                        <a:t>Mark a word as end of phrase </a:t>
                      </a:r>
                      <a:endParaRPr lang="zh-CN" altLang="en-US" sz="1400" baseline="0" dirty="0">
                        <a:solidFill>
                          <a:schemeClr val="tx1"/>
                        </a:solidFill>
                      </a:endParaRPr>
                    </a:p>
                  </a:txBody>
                  <a:tcPr/>
                </a:tc>
              </a:tr>
              <a:tr h="312683">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altLang="zh-CN" sz="1400" baseline="0" dirty="0" smtClean="0"/>
                        <a:t>Out</a:t>
                      </a:r>
                      <a:endParaRPr lang="zh-CN" altLang="en-US" sz="1400" baseline="0" dirty="0">
                        <a:solidFill>
                          <a:schemeClr val="tx1"/>
                        </a:solidFill>
                      </a:endParaRPr>
                    </a:p>
                  </a:txBody>
                  <a:tcPr/>
                </a:tc>
                <a:tc>
                  <a:txBody>
                    <a:bodyPr/>
                    <a:lstStyle/>
                    <a:p>
                      <a:r>
                        <a:rPr lang="en-US" altLang="zh-CN" sz="1400" baseline="0" dirty="0" smtClean="0"/>
                        <a:t>Mark a word as out of phrase</a:t>
                      </a:r>
                      <a:endParaRPr lang="zh-CN" altLang="en-US" sz="1400" baseline="0" dirty="0">
                        <a:solidFill>
                          <a:schemeClr val="tx1"/>
                        </a:solidFill>
                      </a:endParaRPr>
                    </a:p>
                  </a:txBody>
                  <a:tcPr/>
                </a:tc>
              </a:tr>
              <a:tr h="312683">
                <a:tc rowSpan="3">
                  <a:txBody>
                    <a:bodyPr/>
                    <a:lstStyle/>
                    <a:p>
                      <a:pPr algn="ctr"/>
                      <a:r>
                        <a:rPr lang="en-US" altLang="zh-CN" sz="1400" baseline="0" dirty="0" smtClean="0"/>
                        <a:t>Word Stemming</a:t>
                      </a:r>
                      <a:endParaRPr lang="zh-CN" altLang="en-US" sz="1400" baseline="0" dirty="0">
                        <a:solidFill>
                          <a:schemeClr val="tx1"/>
                        </a:solidFill>
                      </a:endParaRPr>
                    </a:p>
                  </a:txBody>
                  <a:tcPr anchor="ctr">
                    <a:noFill/>
                  </a:tcPr>
                </a:tc>
                <a:tc>
                  <a:txBody>
                    <a:bodyPr/>
                    <a:lstStyle/>
                    <a:p>
                      <a:pPr algn="l"/>
                      <a:r>
                        <a:rPr lang="en-US" altLang="zh-CN" sz="1400" baseline="0" dirty="0" smtClean="0"/>
                        <a:t>+s/-s</a:t>
                      </a:r>
                      <a:endParaRPr lang="zh-CN" altLang="en-US" sz="1400" baseline="0" dirty="0">
                        <a:solidFill>
                          <a:schemeClr val="tx1"/>
                        </a:solidFill>
                      </a:endParaRPr>
                    </a:p>
                  </a:txBody>
                  <a:tcPr/>
                </a:tc>
                <a:tc>
                  <a:txBody>
                    <a:bodyPr/>
                    <a:lstStyle/>
                    <a:p>
                      <a:r>
                        <a:rPr lang="en-US" altLang="zh-CN" sz="1400" baseline="0" dirty="0" smtClean="0"/>
                        <a:t>Add or Remove suffix `-s'</a:t>
                      </a:r>
                      <a:endParaRPr lang="zh-CN" altLang="en-US" sz="1400" baseline="0" dirty="0">
                        <a:solidFill>
                          <a:schemeClr val="tx1"/>
                        </a:solidFill>
                      </a:endParaRPr>
                    </a:p>
                  </a:txBody>
                  <a:tcPr/>
                </a:tc>
              </a:tr>
              <a:tr h="312683">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altLang="zh-CN" sz="1400" baseline="0" dirty="0" smtClean="0"/>
                        <a:t>+</a:t>
                      </a:r>
                      <a:r>
                        <a:rPr lang="en-US" altLang="zh-CN" sz="1400" baseline="0" dirty="0" err="1" smtClean="0"/>
                        <a:t>ed</a:t>
                      </a:r>
                      <a:r>
                        <a:rPr lang="en-US" altLang="zh-CN" sz="1400" baseline="0" dirty="0" smtClean="0"/>
                        <a:t>/-</a:t>
                      </a:r>
                      <a:r>
                        <a:rPr lang="en-US" altLang="zh-CN" sz="1400" baseline="0" dirty="0" err="1" smtClean="0"/>
                        <a:t>ed</a:t>
                      </a:r>
                      <a:endParaRPr lang="zh-CN" altLang="en-US" sz="1400" baseline="0" dirty="0">
                        <a:solidFill>
                          <a:schemeClr val="tx1"/>
                        </a:solidFill>
                      </a:endParaRPr>
                    </a:p>
                  </a:txBody>
                  <a:tcPr/>
                </a:tc>
                <a:tc>
                  <a:txBody>
                    <a:bodyPr/>
                    <a:lstStyle/>
                    <a:p>
                      <a:r>
                        <a:rPr lang="en-US" altLang="zh-CN" sz="1400" baseline="0" dirty="0" smtClean="0"/>
                        <a:t>Add or Remove suffix `-</a:t>
                      </a:r>
                      <a:r>
                        <a:rPr lang="en-US" altLang="zh-CN" sz="1400" baseline="0" dirty="0" err="1" smtClean="0"/>
                        <a:t>ed</a:t>
                      </a:r>
                      <a:r>
                        <a:rPr lang="en-US" altLang="zh-CN" sz="1400" baseline="0" dirty="0" smtClean="0"/>
                        <a:t>'</a:t>
                      </a:r>
                      <a:endParaRPr lang="zh-CN" altLang="en-US" sz="1400" baseline="0" dirty="0">
                        <a:solidFill>
                          <a:schemeClr val="tx1"/>
                        </a:solidFill>
                      </a:endParaRPr>
                    </a:p>
                  </a:txBody>
                  <a:tcPr/>
                </a:tc>
              </a:tr>
              <a:tr h="312683">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altLang="zh-CN" sz="1400" baseline="0" dirty="0" smtClean="0"/>
                        <a:t>+</a:t>
                      </a:r>
                      <a:r>
                        <a:rPr lang="en-US" altLang="zh-CN" sz="1400" baseline="0" dirty="0" err="1" smtClean="0"/>
                        <a:t>ing</a:t>
                      </a:r>
                      <a:r>
                        <a:rPr lang="en-US" altLang="zh-CN" sz="1400" baseline="0" dirty="0" smtClean="0"/>
                        <a:t>/-</a:t>
                      </a:r>
                      <a:r>
                        <a:rPr lang="en-US" altLang="zh-CN" sz="1400" baseline="0" dirty="0" err="1" smtClean="0"/>
                        <a:t>ing</a:t>
                      </a:r>
                      <a:endParaRPr lang="zh-CN" altLang="en-US" sz="1400" baseline="0" dirty="0">
                        <a:solidFill>
                          <a:schemeClr val="tx1"/>
                        </a:solidFill>
                      </a:endParaRPr>
                    </a:p>
                  </a:txBody>
                  <a:tcPr/>
                </a:tc>
                <a:tc>
                  <a:txBody>
                    <a:bodyPr/>
                    <a:lstStyle/>
                    <a:p>
                      <a:r>
                        <a:rPr lang="en-US" altLang="zh-CN" sz="1400" baseline="0" dirty="0" smtClean="0"/>
                        <a:t>Add or Remove suffix `-</a:t>
                      </a:r>
                      <a:r>
                        <a:rPr lang="en-US" altLang="zh-CN" sz="1400" baseline="0" dirty="0" err="1" smtClean="0"/>
                        <a:t>ing</a:t>
                      </a:r>
                      <a:r>
                        <a:rPr lang="en-US" altLang="zh-CN" sz="1400" baseline="0" dirty="0" smtClean="0"/>
                        <a:t>'</a:t>
                      </a:r>
                      <a:endParaRPr lang="zh-CN" altLang="en-US" sz="1400" baseline="0" dirty="0">
                        <a:solidFill>
                          <a:schemeClr val="tx1"/>
                        </a:solidFill>
                      </a:endParaRPr>
                    </a:p>
                  </a:txBody>
                  <a:tcPr/>
                </a:tc>
              </a:tr>
              <a:tr h="331076">
                <a:tc>
                  <a:txBody>
                    <a:bodyPr/>
                    <a:lstStyle/>
                    <a:p>
                      <a:pPr algn="ctr"/>
                      <a:r>
                        <a:rPr lang="en-US" altLang="zh-CN" sz="1400" baseline="0" dirty="0" smtClean="0"/>
                        <a:t>Acronym Expansion</a:t>
                      </a:r>
                      <a:endParaRPr lang="zh-CN" altLang="en-US" sz="1400" baseline="0" dirty="0">
                        <a:solidFill>
                          <a:schemeClr val="tx1"/>
                        </a:solidFill>
                      </a:endParaRPr>
                    </a:p>
                  </a:txBody>
                  <a:tcPr anchor="ctr"/>
                </a:tc>
                <a:tc>
                  <a:txBody>
                    <a:bodyPr/>
                    <a:lstStyle/>
                    <a:p>
                      <a:pPr algn="l"/>
                      <a:r>
                        <a:rPr lang="en-US" altLang="zh-CN" sz="1400" baseline="0" dirty="0" smtClean="0"/>
                        <a:t>Expansion</a:t>
                      </a:r>
                      <a:endParaRPr lang="zh-CN" altLang="en-US" sz="1400" baseline="0" dirty="0">
                        <a:solidFill>
                          <a:schemeClr val="tx1"/>
                        </a:solidFill>
                      </a:endParaRPr>
                    </a:p>
                  </a:txBody>
                  <a:tcPr/>
                </a:tc>
                <a:tc>
                  <a:txBody>
                    <a:bodyPr/>
                    <a:lstStyle/>
                    <a:p>
                      <a:r>
                        <a:rPr lang="en-US" altLang="zh-CN" sz="1400" baseline="0" dirty="0" smtClean="0"/>
                        <a:t>Expand acronym</a:t>
                      </a:r>
                      <a:endParaRPr lang="zh-CN" altLang="en-US" sz="1400" baseline="0" dirty="0">
                        <a:solidFill>
                          <a:schemeClr val="tx1"/>
                        </a:solidFill>
                      </a:endParaRPr>
                    </a:p>
                  </a:txBody>
                  <a:tcPr/>
                </a:tc>
              </a:tr>
            </a:tbl>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lstStyle/>
          <a:p>
            <a:r>
              <a:rPr lang="en-US" dirty="0" smtClean="0"/>
              <a:t>Conditional Function</a:t>
            </a:r>
            <a:endParaRPr lang="en-US" dirty="0"/>
          </a:p>
        </p:txBody>
      </p:sp>
      <p:grpSp>
        <p:nvGrpSpPr>
          <p:cNvPr id="2" name="组合 52"/>
          <p:cNvGrpSpPr/>
          <p:nvPr/>
        </p:nvGrpSpPr>
        <p:grpSpPr>
          <a:xfrm>
            <a:off x="4191000" y="2362200"/>
            <a:ext cx="3741677" cy="2671465"/>
            <a:chOff x="4191000" y="2362200"/>
            <a:chExt cx="3741677" cy="2671465"/>
          </a:xfrm>
        </p:grpSpPr>
        <p:sp>
          <p:nvSpPr>
            <p:cNvPr id="7" name="椭圆 6"/>
            <p:cNvSpPr/>
            <p:nvPr/>
          </p:nvSpPr>
          <p:spPr>
            <a:xfrm>
              <a:off x="4267200" y="28575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91200" y="28575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391400" y="28575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a:stCxn id="7" idx="6"/>
              <a:endCxn id="8" idx="2"/>
            </p:cNvCxnSpPr>
            <p:nvPr/>
          </p:nvCxnSpPr>
          <p:spPr>
            <a:xfrm>
              <a:off x="4648200" y="3048000"/>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8" idx="6"/>
              <a:endCxn id="9" idx="2"/>
            </p:cNvCxnSpPr>
            <p:nvPr/>
          </p:nvCxnSpPr>
          <p:spPr>
            <a:xfrm>
              <a:off x="6172200" y="3048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267200" y="4267200"/>
              <a:ext cx="381000" cy="3810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791200" y="4267200"/>
              <a:ext cx="381000" cy="3810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391400" y="4267200"/>
              <a:ext cx="381000" cy="3810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a:stCxn id="7" idx="4"/>
              <a:endCxn id="12" idx="0"/>
            </p:cNvCxnSpPr>
            <p:nvPr/>
          </p:nvCxnSpPr>
          <p:spPr>
            <a:xfrm rot="5400000">
              <a:off x="3943350" y="3752850"/>
              <a:ext cx="10287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 idx="4"/>
              <a:endCxn id="13" idx="0"/>
            </p:cNvCxnSpPr>
            <p:nvPr/>
          </p:nvCxnSpPr>
          <p:spPr>
            <a:xfrm rot="5400000">
              <a:off x="5467350" y="3752850"/>
              <a:ext cx="10287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9" idx="4"/>
              <a:endCxn id="14" idx="0"/>
            </p:cNvCxnSpPr>
            <p:nvPr/>
          </p:nvCxnSpPr>
          <p:spPr>
            <a:xfrm rot="5400000">
              <a:off x="7067550" y="3752850"/>
              <a:ext cx="10287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191000" y="2362200"/>
              <a:ext cx="566181" cy="461665"/>
            </a:xfrm>
            <a:prstGeom prst="rect">
              <a:avLst/>
            </a:prstGeom>
            <a:noFill/>
          </p:spPr>
          <p:txBody>
            <a:bodyPr wrap="none" rtlCol="0">
              <a:spAutoFit/>
            </a:bodyPr>
            <a:lstStyle/>
            <a:p>
              <a:r>
                <a:rPr lang="en-US" altLang="zh-CN" sz="2400" dirty="0" smtClean="0"/>
                <a:t>y</a:t>
              </a:r>
              <a:r>
                <a:rPr lang="en-US" altLang="zh-CN" sz="2400" baseline="-25000" dirty="0" smtClean="0"/>
                <a:t>i-1</a:t>
              </a:r>
              <a:endParaRPr lang="zh-CN" altLang="en-US" sz="2400" baseline="-25000" dirty="0"/>
            </a:p>
          </p:txBody>
        </p:sp>
        <p:sp>
          <p:nvSpPr>
            <p:cNvPr id="19" name="TextBox 18"/>
            <p:cNvSpPr txBox="1"/>
            <p:nvPr/>
          </p:nvSpPr>
          <p:spPr>
            <a:xfrm>
              <a:off x="5788762" y="2362200"/>
              <a:ext cx="383438" cy="461665"/>
            </a:xfrm>
            <a:prstGeom prst="rect">
              <a:avLst/>
            </a:prstGeom>
            <a:noFill/>
          </p:spPr>
          <p:txBody>
            <a:bodyPr wrap="none" rtlCol="0">
              <a:spAutoFit/>
            </a:bodyPr>
            <a:lstStyle/>
            <a:p>
              <a:r>
                <a:rPr lang="en-US" altLang="zh-CN" sz="2400" dirty="0" err="1" smtClean="0"/>
                <a:t>y</a:t>
              </a:r>
              <a:r>
                <a:rPr lang="en-US" altLang="zh-CN" sz="2400" baseline="-25000" dirty="0" err="1" smtClean="0"/>
                <a:t>i</a:t>
              </a:r>
              <a:endParaRPr lang="zh-CN" altLang="en-US" sz="2400" baseline="-25000" dirty="0"/>
            </a:p>
          </p:txBody>
        </p:sp>
        <p:sp>
          <p:nvSpPr>
            <p:cNvPr id="20" name="TextBox 19"/>
            <p:cNvSpPr txBox="1"/>
            <p:nvPr/>
          </p:nvSpPr>
          <p:spPr>
            <a:xfrm>
              <a:off x="7315200" y="2362200"/>
              <a:ext cx="617477" cy="461665"/>
            </a:xfrm>
            <a:prstGeom prst="rect">
              <a:avLst/>
            </a:prstGeom>
            <a:noFill/>
          </p:spPr>
          <p:txBody>
            <a:bodyPr wrap="none" rtlCol="0">
              <a:spAutoFit/>
            </a:bodyPr>
            <a:lstStyle/>
            <a:p>
              <a:r>
                <a:rPr lang="en-US" altLang="zh-CN" sz="2400" dirty="0" smtClean="0"/>
                <a:t>y</a:t>
              </a:r>
              <a:r>
                <a:rPr lang="en-US" altLang="zh-CN" sz="2400" baseline="-25000" dirty="0" smtClean="0"/>
                <a:t>i+1</a:t>
              </a:r>
              <a:endParaRPr lang="zh-CN" altLang="en-US" sz="2400" baseline="-25000" dirty="0"/>
            </a:p>
          </p:txBody>
        </p:sp>
        <p:sp>
          <p:nvSpPr>
            <p:cNvPr id="21" name="TextBox 20"/>
            <p:cNvSpPr txBox="1"/>
            <p:nvPr/>
          </p:nvSpPr>
          <p:spPr>
            <a:xfrm>
              <a:off x="4191000" y="4572000"/>
              <a:ext cx="566181" cy="461665"/>
            </a:xfrm>
            <a:prstGeom prst="rect">
              <a:avLst/>
            </a:prstGeom>
            <a:noFill/>
          </p:spPr>
          <p:txBody>
            <a:bodyPr wrap="none" rtlCol="0">
              <a:spAutoFit/>
            </a:bodyPr>
            <a:lstStyle/>
            <a:p>
              <a:r>
                <a:rPr lang="en-US" altLang="zh-CN" sz="2400" dirty="0" smtClean="0"/>
                <a:t>x</a:t>
              </a:r>
              <a:r>
                <a:rPr lang="en-US" altLang="zh-CN" sz="2400" baseline="-25000" dirty="0" smtClean="0"/>
                <a:t>i-1</a:t>
              </a:r>
              <a:endParaRPr lang="zh-CN" altLang="en-US" sz="2400" baseline="-25000" dirty="0"/>
            </a:p>
          </p:txBody>
        </p:sp>
        <p:sp>
          <p:nvSpPr>
            <p:cNvPr id="22" name="TextBox 21"/>
            <p:cNvSpPr txBox="1"/>
            <p:nvPr/>
          </p:nvSpPr>
          <p:spPr>
            <a:xfrm>
              <a:off x="5788762" y="4572000"/>
              <a:ext cx="383438" cy="461665"/>
            </a:xfrm>
            <a:prstGeom prst="rect">
              <a:avLst/>
            </a:prstGeom>
            <a:noFill/>
          </p:spPr>
          <p:txBody>
            <a:bodyPr wrap="none" rtlCol="0">
              <a:spAutoFit/>
            </a:bodyPr>
            <a:lstStyle/>
            <a:p>
              <a:r>
                <a:rPr lang="en-US" altLang="zh-CN" sz="2400" dirty="0" smtClean="0"/>
                <a:t>x</a:t>
              </a:r>
              <a:r>
                <a:rPr lang="en-US" altLang="zh-CN" sz="2400" baseline="-25000" dirty="0" smtClean="0"/>
                <a:t>i</a:t>
              </a:r>
              <a:endParaRPr lang="zh-CN" altLang="en-US" sz="2400" baseline="-25000" dirty="0"/>
            </a:p>
          </p:txBody>
        </p:sp>
        <p:sp>
          <p:nvSpPr>
            <p:cNvPr id="23" name="TextBox 22"/>
            <p:cNvSpPr txBox="1"/>
            <p:nvPr/>
          </p:nvSpPr>
          <p:spPr>
            <a:xfrm>
              <a:off x="7315200" y="4572000"/>
              <a:ext cx="617477" cy="461665"/>
            </a:xfrm>
            <a:prstGeom prst="rect">
              <a:avLst/>
            </a:prstGeom>
            <a:noFill/>
          </p:spPr>
          <p:txBody>
            <a:bodyPr wrap="none" rtlCol="0">
              <a:spAutoFit/>
            </a:bodyPr>
            <a:lstStyle/>
            <a:p>
              <a:r>
                <a:rPr lang="en-US" altLang="zh-CN" sz="2400" dirty="0" smtClean="0"/>
                <a:t>x</a:t>
              </a:r>
              <a:r>
                <a:rPr lang="en-US" altLang="zh-CN" sz="2400" baseline="-25000" dirty="0" smtClean="0"/>
                <a:t>i+1</a:t>
              </a:r>
              <a:endParaRPr lang="zh-CN" altLang="en-US" sz="2400" baseline="-25000" dirty="0"/>
            </a:p>
          </p:txBody>
        </p:sp>
      </p:grpSp>
      <p:sp>
        <p:nvSpPr>
          <p:cNvPr id="24" name="椭圆 23"/>
          <p:cNvSpPr/>
          <p:nvPr/>
        </p:nvSpPr>
        <p:spPr>
          <a:xfrm>
            <a:off x="5184038" y="22479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708038" y="22479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8308238" y="22479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5107838" y="1752600"/>
            <a:ext cx="583814" cy="461665"/>
          </a:xfrm>
          <a:prstGeom prst="rect">
            <a:avLst/>
          </a:prstGeom>
          <a:noFill/>
        </p:spPr>
        <p:txBody>
          <a:bodyPr wrap="none" rtlCol="0">
            <a:spAutoFit/>
          </a:bodyPr>
          <a:lstStyle/>
          <a:p>
            <a:r>
              <a:rPr lang="en-US" altLang="zh-CN" sz="2400" dirty="0" smtClean="0"/>
              <a:t>o</a:t>
            </a:r>
            <a:r>
              <a:rPr lang="en-US" altLang="zh-CN" sz="2400" baseline="-25000" dirty="0" smtClean="0"/>
              <a:t>i-1</a:t>
            </a:r>
            <a:endParaRPr lang="zh-CN" altLang="en-US" sz="2400" baseline="-25000" dirty="0"/>
          </a:p>
        </p:txBody>
      </p:sp>
      <p:sp>
        <p:nvSpPr>
          <p:cNvPr id="30" name="TextBox 29"/>
          <p:cNvSpPr txBox="1"/>
          <p:nvPr/>
        </p:nvSpPr>
        <p:spPr>
          <a:xfrm>
            <a:off x="6705600" y="1752600"/>
            <a:ext cx="401072" cy="461665"/>
          </a:xfrm>
          <a:prstGeom prst="rect">
            <a:avLst/>
          </a:prstGeom>
          <a:noFill/>
        </p:spPr>
        <p:txBody>
          <a:bodyPr wrap="none" rtlCol="0">
            <a:spAutoFit/>
          </a:bodyPr>
          <a:lstStyle/>
          <a:p>
            <a:r>
              <a:rPr lang="en-US" altLang="zh-CN" sz="2400" dirty="0" err="1" smtClean="0"/>
              <a:t>o</a:t>
            </a:r>
            <a:r>
              <a:rPr lang="en-US" altLang="zh-CN" sz="2400" baseline="-25000" dirty="0" err="1" smtClean="0"/>
              <a:t>i</a:t>
            </a:r>
            <a:endParaRPr lang="zh-CN" altLang="en-US" sz="2400" baseline="-25000" dirty="0"/>
          </a:p>
        </p:txBody>
      </p:sp>
      <p:sp>
        <p:nvSpPr>
          <p:cNvPr id="31" name="TextBox 30"/>
          <p:cNvSpPr txBox="1"/>
          <p:nvPr/>
        </p:nvSpPr>
        <p:spPr>
          <a:xfrm>
            <a:off x="8232038" y="1752600"/>
            <a:ext cx="635110" cy="461665"/>
          </a:xfrm>
          <a:prstGeom prst="rect">
            <a:avLst/>
          </a:prstGeom>
          <a:noFill/>
        </p:spPr>
        <p:txBody>
          <a:bodyPr wrap="none" rtlCol="0">
            <a:spAutoFit/>
          </a:bodyPr>
          <a:lstStyle/>
          <a:p>
            <a:r>
              <a:rPr lang="en-US" altLang="zh-CN" sz="2400" dirty="0" smtClean="0"/>
              <a:t>o</a:t>
            </a:r>
            <a:r>
              <a:rPr lang="en-US" altLang="zh-CN" sz="2400" baseline="-25000" dirty="0" smtClean="0"/>
              <a:t>i+1</a:t>
            </a:r>
            <a:endParaRPr lang="zh-CN" altLang="en-US" sz="2400" baseline="-25000" dirty="0"/>
          </a:p>
        </p:txBody>
      </p:sp>
      <p:cxnSp>
        <p:nvCxnSpPr>
          <p:cNvPr id="34" name="直接连接符 33"/>
          <p:cNvCxnSpPr>
            <a:stCxn id="7" idx="7"/>
            <a:endCxn id="24" idx="3"/>
          </p:cNvCxnSpPr>
          <p:nvPr/>
        </p:nvCxnSpPr>
        <p:spPr>
          <a:xfrm rot="5400000" flipH="1" flipV="1">
            <a:off x="4746023" y="2419485"/>
            <a:ext cx="340192" cy="6474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8" idx="7"/>
            <a:endCxn id="25" idx="3"/>
          </p:cNvCxnSpPr>
          <p:nvPr/>
        </p:nvCxnSpPr>
        <p:spPr>
          <a:xfrm rot="5400000" flipH="1" flipV="1">
            <a:off x="6270023" y="2419485"/>
            <a:ext cx="340192" cy="6474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9" idx="7"/>
            <a:endCxn id="26" idx="3"/>
          </p:cNvCxnSpPr>
          <p:nvPr/>
        </p:nvCxnSpPr>
        <p:spPr>
          <a:xfrm rot="5400000" flipH="1" flipV="1">
            <a:off x="7870223" y="2419485"/>
            <a:ext cx="340192" cy="6474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2" idx="7"/>
            <a:endCxn id="24" idx="4"/>
          </p:cNvCxnSpPr>
          <p:nvPr/>
        </p:nvCxnSpPr>
        <p:spPr>
          <a:xfrm rot="5400000" flipH="1" flipV="1">
            <a:off x="4136423" y="3084881"/>
            <a:ext cx="1694096" cy="7821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3" idx="7"/>
            <a:endCxn id="25" idx="4"/>
          </p:cNvCxnSpPr>
          <p:nvPr/>
        </p:nvCxnSpPr>
        <p:spPr>
          <a:xfrm rot="5400000" flipH="1" flipV="1">
            <a:off x="5660423" y="3084881"/>
            <a:ext cx="1694096" cy="7821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4" idx="7"/>
            <a:endCxn id="26" idx="4"/>
          </p:cNvCxnSpPr>
          <p:nvPr/>
        </p:nvCxnSpPr>
        <p:spPr>
          <a:xfrm rot="5400000" flipH="1" flipV="1">
            <a:off x="7260623" y="3084881"/>
            <a:ext cx="1694096" cy="7821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81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0" name="右箭头 59"/>
          <p:cNvSpPr/>
          <p:nvPr/>
        </p:nvSpPr>
        <p:spPr>
          <a:xfrm rot="5400000">
            <a:off x="1333500" y="1981200"/>
            <a:ext cx="495300" cy="419100"/>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8139" name="Picture 11"/>
          <p:cNvPicPr>
            <a:picLocks noChangeAspect="1" noChangeArrowheads="1"/>
          </p:cNvPicPr>
          <p:nvPr/>
        </p:nvPicPr>
        <p:blipFill>
          <a:blip r:embed="rId4"/>
          <a:srcRect/>
          <a:stretch>
            <a:fillRect/>
          </a:stretch>
        </p:blipFill>
        <p:spPr bwMode="auto">
          <a:xfrm>
            <a:off x="609600" y="3352013"/>
            <a:ext cx="3314700" cy="534187"/>
          </a:xfrm>
          <a:prstGeom prst="rect">
            <a:avLst/>
          </a:prstGeom>
          <a:noFill/>
          <a:ln w="9525">
            <a:noFill/>
            <a:miter lim="800000"/>
            <a:headEnd/>
            <a:tailEnd/>
          </a:ln>
          <a:effectLst/>
        </p:spPr>
      </p:pic>
      <p:sp>
        <p:nvSpPr>
          <p:cNvPr id="68" name="椭圆 67"/>
          <p:cNvSpPr/>
          <p:nvPr/>
        </p:nvSpPr>
        <p:spPr>
          <a:xfrm>
            <a:off x="3810000" y="2667000"/>
            <a:ext cx="2667000" cy="76200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rot="9184610">
            <a:off x="5483526" y="2326550"/>
            <a:ext cx="2057400" cy="81635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矩形 69"/>
          <p:cNvSpPr/>
          <p:nvPr/>
        </p:nvSpPr>
        <p:spPr>
          <a:xfrm>
            <a:off x="76200" y="2907268"/>
            <a:ext cx="2287806" cy="369332"/>
          </a:xfrm>
          <a:prstGeom prst="rect">
            <a:avLst/>
          </a:prstGeom>
        </p:spPr>
        <p:txBody>
          <a:bodyPr wrap="none">
            <a:spAutoFit/>
          </a:bodyPr>
          <a:lstStyle/>
          <a:p>
            <a:r>
              <a:rPr lang="en-US" dirty="0" smtClean="0">
                <a:solidFill>
                  <a:srgbClr val="C00000"/>
                </a:solidFill>
              </a:rPr>
              <a:t>Conditional Function</a:t>
            </a:r>
            <a:endParaRPr lang="en-US" dirty="0">
              <a:solidFill>
                <a:srgbClr val="C00000"/>
              </a:solidFill>
            </a:endParaRPr>
          </a:p>
        </p:txBody>
      </p:sp>
      <p:pic>
        <p:nvPicPr>
          <p:cNvPr id="2050" name="Picture 2"/>
          <p:cNvPicPr>
            <a:picLocks noChangeAspect="1" noChangeArrowheads="1"/>
          </p:cNvPicPr>
          <p:nvPr/>
        </p:nvPicPr>
        <p:blipFill>
          <a:blip r:embed="rId5"/>
          <a:srcRect/>
          <a:stretch>
            <a:fillRect/>
          </a:stretch>
        </p:blipFill>
        <p:spPr bwMode="auto">
          <a:xfrm>
            <a:off x="762000" y="2438400"/>
            <a:ext cx="2103120" cy="304800"/>
          </a:xfrm>
          <a:prstGeom prst="rect">
            <a:avLst/>
          </a:prstGeom>
          <a:noFill/>
          <a:ln w="9525">
            <a:noFill/>
            <a:miter lim="800000"/>
            <a:headEnd/>
            <a:tailEnd/>
          </a:ln>
          <a:effectLst/>
        </p:spPr>
      </p:pic>
      <p:pic>
        <p:nvPicPr>
          <p:cNvPr id="47" name="Picture 2"/>
          <p:cNvPicPr>
            <a:picLocks noChangeAspect="1" noChangeArrowheads="1"/>
          </p:cNvPicPr>
          <p:nvPr/>
        </p:nvPicPr>
        <p:blipFill>
          <a:blip r:embed="rId6"/>
          <a:srcRect/>
          <a:stretch>
            <a:fillRect/>
          </a:stretch>
        </p:blipFill>
        <p:spPr bwMode="auto">
          <a:xfrm>
            <a:off x="914400" y="1600200"/>
            <a:ext cx="1752600" cy="304800"/>
          </a:xfrm>
          <a:prstGeom prst="rect">
            <a:avLst/>
          </a:prstGeom>
          <a:noFill/>
          <a:ln w="9525">
            <a:noFill/>
            <a:miter lim="800000"/>
            <a:headEnd/>
            <a:tailEnd/>
          </a:ln>
          <a:effectLst/>
        </p:spPr>
      </p:pic>
      <p:pic>
        <p:nvPicPr>
          <p:cNvPr id="1026" name="Picture 2"/>
          <p:cNvPicPr>
            <a:picLocks noChangeAspect="1" noChangeArrowheads="1"/>
          </p:cNvPicPr>
          <p:nvPr/>
        </p:nvPicPr>
        <p:blipFill>
          <a:blip r:embed="rId7"/>
          <a:srcRect/>
          <a:stretch>
            <a:fillRect/>
          </a:stretch>
        </p:blipFill>
        <p:spPr bwMode="auto">
          <a:xfrm>
            <a:off x="609600" y="4486275"/>
            <a:ext cx="3152775" cy="4667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8"/>
          <a:srcRect/>
          <a:stretch>
            <a:fillRect/>
          </a:stretch>
        </p:blipFill>
        <p:spPr bwMode="auto">
          <a:xfrm>
            <a:off x="609600" y="4914900"/>
            <a:ext cx="3238500" cy="495300"/>
          </a:xfrm>
          <a:prstGeom prst="rect">
            <a:avLst/>
          </a:prstGeom>
          <a:noFill/>
          <a:ln w="9525">
            <a:noFill/>
            <a:miter lim="800000"/>
            <a:headEnd/>
            <a:tailEnd/>
          </a:ln>
          <a:effectLst/>
        </p:spPr>
      </p:pic>
      <p:sp>
        <p:nvSpPr>
          <p:cNvPr id="55" name="矩形 54"/>
          <p:cNvSpPr/>
          <p:nvPr/>
        </p:nvSpPr>
        <p:spPr>
          <a:xfrm>
            <a:off x="76200" y="4050268"/>
            <a:ext cx="2031325" cy="369332"/>
          </a:xfrm>
          <a:prstGeom prst="rect">
            <a:avLst/>
          </a:prstGeom>
        </p:spPr>
        <p:txBody>
          <a:bodyPr wrap="none">
            <a:spAutoFit/>
          </a:bodyPr>
          <a:lstStyle/>
          <a:p>
            <a:r>
              <a:rPr lang="en-US" dirty="0" smtClean="0">
                <a:solidFill>
                  <a:srgbClr val="C00000"/>
                </a:solidFill>
              </a:rPr>
              <a:t>Potential Function</a:t>
            </a:r>
            <a:endParaRPr lang="en-US" dirty="0">
              <a:solidFill>
                <a:srgbClr val="C00000"/>
              </a:solidFill>
            </a:endParaRPr>
          </a:p>
        </p:txBody>
      </p:sp>
      <p:pic>
        <p:nvPicPr>
          <p:cNvPr id="1028" name="Picture 4"/>
          <p:cNvPicPr>
            <a:picLocks noChangeAspect="1" noChangeArrowheads="1"/>
          </p:cNvPicPr>
          <p:nvPr/>
        </p:nvPicPr>
        <p:blipFill>
          <a:blip r:embed="rId9"/>
          <a:srcRect/>
          <a:stretch>
            <a:fillRect/>
          </a:stretch>
        </p:blipFill>
        <p:spPr bwMode="auto">
          <a:xfrm>
            <a:off x="1371600" y="5867400"/>
            <a:ext cx="3895725" cy="4953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0"/>
          <a:srcRect/>
          <a:stretch>
            <a:fillRect/>
          </a:stretch>
        </p:blipFill>
        <p:spPr bwMode="auto">
          <a:xfrm>
            <a:off x="5200650" y="5924550"/>
            <a:ext cx="1809750" cy="476250"/>
          </a:xfrm>
          <a:prstGeom prst="rect">
            <a:avLst/>
          </a:prstGeom>
          <a:noFill/>
          <a:ln w="9525">
            <a:noFill/>
            <a:miter lim="800000"/>
            <a:headEnd/>
            <a:tailEnd/>
          </a:ln>
          <a:effectLst/>
        </p:spPr>
      </p:pic>
      <p:sp>
        <p:nvSpPr>
          <p:cNvPr id="56" name="矩形 55"/>
          <p:cNvSpPr/>
          <p:nvPr/>
        </p:nvSpPr>
        <p:spPr>
          <a:xfrm>
            <a:off x="76200" y="5486400"/>
            <a:ext cx="2403222" cy="369332"/>
          </a:xfrm>
          <a:prstGeom prst="rect">
            <a:avLst/>
          </a:prstGeom>
        </p:spPr>
        <p:txBody>
          <a:bodyPr wrap="none">
            <a:spAutoFit/>
          </a:bodyPr>
          <a:lstStyle/>
          <a:p>
            <a:r>
              <a:rPr lang="en-US" dirty="0" smtClean="0">
                <a:solidFill>
                  <a:srgbClr val="C00000"/>
                </a:solidFill>
              </a:rPr>
              <a:t>Basic CRF-QR model</a:t>
            </a:r>
            <a:endParaRPr lang="en-US" dirty="0">
              <a:solidFill>
                <a:srgbClr val="C00000"/>
              </a:solidFill>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ssolve">
                                      <p:cBhvr>
                                        <p:cTn id="7" dur="500"/>
                                        <p:tgtEl>
                                          <p:spTgt spid="2050"/>
                                        </p:tgtEl>
                                      </p:cBhvr>
                                    </p:animEffect>
                                  </p:childTnLst>
                                </p:cTn>
                              </p:par>
                              <p:par>
                                <p:cTn id="8" presetID="9"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dissolve">
                                      <p:cBhvr>
                                        <p:cTn id="10" dur="500"/>
                                        <p:tgtEl>
                                          <p:spTgt spid="47"/>
                                        </p:tgtEl>
                                      </p:cBhvr>
                                    </p:animEffect>
                                  </p:childTnLst>
                                </p:cTn>
                              </p:par>
                              <p:par>
                                <p:cTn id="11" presetID="9"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dissolv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8"/>
                                        </p:tgtEl>
                                        <p:attrNameLst>
                                          <p:attrName>style.visibility</p:attrName>
                                        </p:attrNameLst>
                                      </p:cBhvr>
                                      <p:to>
                                        <p:strVal val="visible"/>
                                      </p:to>
                                    </p:set>
                                    <p:animEffect transition="in" filter="dissolve">
                                      <p:cBhvr>
                                        <p:cTn id="18" dur="500"/>
                                        <p:tgtEl>
                                          <p:spTgt spid="6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dissolve">
                                      <p:cBhvr>
                                        <p:cTn id="21" dur="500"/>
                                        <p:tgtEl>
                                          <p:spTgt spid="6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dissolve">
                                      <p:cBhvr>
                                        <p:cTn id="24" dur="500"/>
                                        <p:tgtEl>
                                          <p:spTgt spid="70"/>
                                        </p:tgtEl>
                                      </p:cBhvr>
                                    </p:animEffect>
                                  </p:childTnLst>
                                </p:cTn>
                              </p:par>
                              <p:par>
                                <p:cTn id="25" presetID="9" presetClass="entr" presetSubtype="0" fill="hold" nodeType="withEffect">
                                  <p:stCondLst>
                                    <p:cond delay="0"/>
                                  </p:stCondLst>
                                  <p:childTnLst>
                                    <p:set>
                                      <p:cBhvr>
                                        <p:cTn id="26" dur="1" fill="hold">
                                          <p:stCondLst>
                                            <p:cond delay="0"/>
                                          </p:stCondLst>
                                        </p:cTn>
                                        <p:tgtEl>
                                          <p:spTgt spid="48139"/>
                                        </p:tgtEl>
                                        <p:attrNameLst>
                                          <p:attrName>style.visibility</p:attrName>
                                        </p:attrNameLst>
                                      </p:cBhvr>
                                      <p:to>
                                        <p:strVal val="visible"/>
                                      </p:to>
                                    </p:set>
                                    <p:animEffect transition="in" filter="dissolve">
                                      <p:cBhvr>
                                        <p:cTn id="27" dur="500"/>
                                        <p:tgtEl>
                                          <p:spTgt spid="48139"/>
                                        </p:tgtEl>
                                      </p:cBhvr>
                                    </p:animEffect>
                                  </p:childTnLst>
                                </p:cTn>
                              </p:par>
                            </p:childTnLst>
                          </p:cTn>
                        </p:par>
                        <p:par>
                          <p:cTn id="28" fill="hold">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dissolve">
                                      <p:cBhvr>
                                        <p:cTn id="31" dur="500"/>
                                        <p:tgtEl>
                                          <p:spTgt spid="55"/>
                                        </p:tgtEl>
                                      </p:cBhvr>
                                    </p:animEffect>
                                  </p:childTnLst>
                                </p:cTn>
                              </p:par>
                              <p:par>
                                <p:cTn id="32" presetID="9" presetClass="entr" presetSubtype="0" fill="hold" nodeType="withEffect">
                                  <p:stCondLst>
                                    <p:cond delay="0"/>
                                  </p:stCondLst>
                                  <p:childTnLst>
                                    <p:set>
                                      <p:cBhvr>
                                        <p:cTn id="33" dur="1" fill="hold">
                                          <p:stCondLst>
                                            <p:cond delay="0"/>
                                          </p:stCondLst>
                                        </p:cTn>
                                        <p:tgtEl>
                                          <p:spTgt spid="1026"/>
                                        </p:tgtEl>
                                        <p:attrNameLst>
                                          <p:attrName>style.visibility</p:attrName>
                                        </p:attrNameLst>
                                      </p:cBhvr>
                                      <p:to>
                                        <p:strVal val="visible"/>
                                      </p:to>
                                    </p:set>
                                    <p:animEffect transition="in" filter="dissolve">
                                      <p:cBhvr>
                                        <p:cTn id="34" dur="500"/>
                                        <p:tgtEl>
                                          <p:spTgt spid="1026"/>
                                        </p:tgtEl>
                                      </p:cBhvr>
                                    </p:animEffect>
                                  </p:childTnLst>
                                </p:cTn>
                              </p:par>
                              <p:par>
                                <p:cTn id="35" presetID="9" presetClass="entr" presetSubtype="0" fill="hold" nodeType="withEffect">
                                  <p:stCondLst>
                                    <p:cond delay="0"/>
                                  </p:stCondLst>
                                  <p:childTnLst>
                                    <p:set>
                                      <p:cBhvr>
                                        <p:cTn id="36" dur="1" fill="hold">
                                          <p:stCondLst>
                                            <p:cond delay="0"/>
                                          </p:stCondLst>
                                        </p:cTn>
                                        <p:tgtEl>
                                          <p:spTgt spid="1027"/>
                                        </p:tgtEl>
                                        <p:attrNameLst>
                                          <p:attrName>style.visibility</p:attrName>
                                        </p:attrNameLst>
                                      </p:cBhvr>
                                      <p:to>
                                        <p:strVal val="visible"/>
                                      </p:to>
                                    </p:set>
                                    <p:animEffect transition="in" filter="dissolve">
                                      <p:cBhvr>
                                        <p:cTn id="37" dur="500"/>
                                        <p:tgtEl>
                                          <p:spTgt spid="102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dissolve">
                                      <p:cBhvr>
                                        <p:cTn id="42" dur="500"/>
                                        <p:tgtEl>
                                          <p:spTgt spid="56"/>
                                        </p:tgtEl>
                                      </p:cBhvr>
                                    </p:animEffect>
                                  </p:childTnLst>
                                </p:cTn>
                              </p:par>
                              <p:par>
                                <p:cTn id="43" presetID="9" presetClass="entr" presetSubtype="0" fill="hold" nodeType="withEffect">
                                  <p:stCondLst>
                                    <p:cond delay="0"/>
                                  </p:stCondLst>
                                  <p:childTnLst>
                                    <p:set>
                                      <p:cBhvr>
                                        <p:cTn id="44" dur="1" fill="hold">
                                          <p:stCondLst>
                                            <p:cond delay="0"/>
                                          </p:stCondLst>
                                        </p:cTn>
                                        <p:tgtEl>
                                          <p:spTgt spid="1028"/>
                                        </p:tgtEl>
                                        <p:attrNameLst>
                                          <p:attrName>style.visibility</p:attrName>
                                        </p:attrNameLst>
                                      </p:cBhvr>
                                      <p:to>
                                        <p:strVal val="visible"/>
                                      </p:to>
                                    </p:set>
                                    <p:animEffect transition="in" filter="dissolve">
                                      <p:cBhvr>
                                        <p:cTn id="45" dur="500"/>
                                        <p:tgtEl>
                                          <p:spTgt spid="1028"/>
                                        </p:tgtEl>
                                      </p:cBhvr>
                                    </p:animEffect>
                                  </p:childTnLst>
                                </p:cTn>
                              </p:par>
                              <p:par>
                                <p:cTn id="46" presetID="9" presetClass="entr" presetSubtype="0" fill="hold" nodeType="withEffect">
                                  <p:stCondLst>
                                    <p:cond delay="0"/>
                                  </p:stCondLst>
                                  <p:childTnLst>
                                    <p:set>
                                      <p:cBhvr>
                                        <p:cTn id="47" dur="1" fill="hold">
                                          <p:stCondLst>
                                            <p:cond delay="0"/>
                                          </p:stCondLst>
                                        </p:cTn>
                                        <p:tgtEl>
                                          <p:spTgt spid="1029"/>
                                        </p:tgtEl>
                                        <p:attrNameLst>
                                          <p:attrName>style.visibility</p:attrName>
                                        </p:attrNameLst>
                                      </p:cBhvr>
                                      <p:to>
                                        <p:strVal val="visible"/>
                                      </p:to>
                                    </p:set>
                                    <p:animEffect transition="in" filter="dissolve">
                                      <p:cBhvr>
                                        <p:cTn id="48"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p:bldP spid="55" grpId="0"/>
      <p:bldP spid="56" grpId="0"/>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74" name="直接箭头连接符 73"/>
          <p:cNvCxnSpPr>
            <a:stCxn id="6" idx="0"/>
          </p:cNvCxnSpPr>
          <p:nvPr/>
        </p:nvCxnSpPr>
        <p:spPr>
          <a:xfrm rot="16200000" flipV="1">
            <a:off x="2864802" y="4602796"/>
            <a:ext cx="1383268" cy="102475"/>
          </a:xfrm>
          <a:prstGeom prst="straightConnector1">
            <a:avLst/>
          </a:prstGeom>
          <a:ln w="19050" cmpd="sng">
            <a:solidFill>
              <a:srgbClr val="00CCFF"/>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7" idx="7"/>
          </p:cNvCxnSpPr>
          <p:nvPr/>
        </p:nvCxnSpPr>
        <p:spPr>
          <a:xfrm rot="5400000" flipH="1" flipV="1">
            <a:off x="5849704" y="4305300"/>
            <a:ext cx="1427396" cy="741596"/>
          </a:xfrm>
          <a:prstGeom prst="straightConnector1">
            <a:avLst/>
          </a:prstGeom>
          <a:ln w="19050" cmpd="sng">
            <a:solidFill>
              <a:srgbClr val="00CCFF"/>
            </a:solidFill>
            <a:tailEnd type="arrow"/>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en-US" altLang="zh-CN" dirty="0" smtClean="0"/>
              <a:t>Function of Operations</a:t>
            </a:r>
            <a:endParaRPr lang="zh-CN" altLang="en-US" dirty="0"/>
          </a:p>
        </p:txBody>
      </p:sp>
      <p:sp>
        <p:nvSpPr>
          <p:cNvPr id="4" name="TextBox 3"/>
          <p:cNvSpPr txBox="1"/>
          <p:nvPr/>
        </p:nvSpPr>
        <p:spPr>
          <a:xfrm>
            <a:off x="3188573" y="5726668"/>
            <a:ext cx="990600" cy="369332"/>
          </a:xfrm>
          <a:prstGeom prst="rect">
            <a:avLst/>
          </a:prstGeom>
          <a:noFill/>
        </p:spPr>
        <p:txBody>
          <a:bodyPr wrap="square" rtlCol="0">
            <a:spAutoFit/>
          </a:bodyPr>
          <a:lstStyle/>
          <a:p>
            <a:r>
              <a:rPr lang="en-US" altLang="zh-CN" dirty="0" err="1" smtClean="0"/>
              <a:t>machin</a:t>
            </a:r>
            <a:endParaRPr lang="zh-CN" altLang="en-US" dirty="0"/>
          </a:p>
        </p:txBody>
      </p:sp>
      <p:sp>
        <p:nvSpPr>
          <p:cNvPr id="5" name="矩形 4"/>
          <p:cNvSpPr/>
          <p:nvPr/>
        </p:nvSpPr>
        <p:spPr>
          <a:xfrm>
            <a:off x="5703173" y="5726668"/>
            <a:ext cx="697627" cy="369332"/>
          </a:xfrm>
          <a:prstGeom prst="rect">
            <a:avLst/>
          </a:prstGeom>
        </p:spPr>
        <p:txBody>
          <a:bodyPr wrap="none">
            <a:spAutoFit/>
          </a:bodyPr>
          <a:lstStyle/>
          <a:p>
            <a:r>
              <a:rPr lang="en-US" altLang="zh-CN" dirty="0" smtClean="0"/>
              <a:t>learn</a:t>
            </a:r>
            <a:endParaRPr lang="zh-CN" altLang="en-US" dirty="0"/>
          </a:p>
        </p:txBody>
      </p:sp>
      <p:sp>
        <p:nvSpPr>
          <p:cNvPr id="6" name="椭圆 5"/>
          <p:cNvSpPr/>
          <p:nvPr/>
        </p:nvSpPr>
        <p:spPr>
          <a:xfrm>
            <a:off x="3417173" y="5345668"/>
            <a:ext cx="381000" cy="3810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867400" y="5334000"/>
            <a:ext cx="381000" cy="3810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810000" y="4114006"/>
            <a:ext cx="2057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76" idx="4"/>
          </p:cNvCxnSpPr>
          <p:nvPr/>
        </p:nvCxnSpPr>
        <p:spPr>
          <a:xfrm rot="5400000">
            <a:off x="3085703" y="4800203"/>
            <a:ext cx="1066800"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78" idx="4"/>
          </p:cNvCxnSpPr>
          <p:nvPr/>
        </p:nvCxnSpPr>
        <p:spPr>
          <a:xfrm rot="5400000">
            <a:off x="5524103" y="4800203"/>
            <a:ext cx="1066800"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97924" y="2907268"/>
            <a:ext cx="5955476" cy="369332"/>
          </a:xfrm>
          <a:prstGeom prst="rect">
            <a:avLst/>
          </a:prstGeom>
          <a:noFill/>
        </p:spPr>
        <p:txBody>
          <a:bodyPr wrap="none" rtlCol="0">
            <a:spAutoFit/>
          </a:bodyPr>
          <a:lstStyle/>
          <a:p>
            <a:r>
              <a:rPr lang="en-US" altLang="zh-CN" dirty="0" smtClean="0"/>
              <a:t>…	…	…	…	…	…	…</a:t>
            </a:r>
            <a:endParaRPr lang="zh-CN" altLang="en-US" dirty="0"/>
          </a:p>
        </p:txBody>
      </p:sp>
      <p:sp>
        <p:nvSpPr>
          <p:cNvPr id="20" name="矩形 19"/>
          <p:cNvSpPr/>
          <p:nvPr/>
        </p:nvSpPr>
        <p:spPr>
          <a:xfrm>
            <a:off x="2133600" y="1524000"/>
            <a:ext cx="684803" cy="369332"/>
          </a:xfrm>
          <a:prstGeom prst="rect">
            <a:avLst/>
          </a:prstGeom>
        </p:spPr>
        <p:txBody>
          <a:bodyPr wrap="none">
            <a:spAutoFit/>
          </a:bodyPr>
          <a:lstStyle/>
          <a:p>
            <a:r>
              <a:rPr lang="en-US" altLang="zh-CN" dirty="0" smtClean="0"/>
              <a:t>lean </a:t>
            </a:r>
            <a:endParaRPr lang="zh-CN" altLang="en-US" dirty="0"/>
          </a:p>
        </p:txBody>
      </p:sp>
      <p:sp>
        <p:nvSpPr>
          <p:cNvPr id="21" name="矩形 20"/>
          <p:cNvSpPr/>
          <p:nvPr/>
        </p:nvSpPr>
        <p:spPr>
          <a:xfrm>
            <a:off x="2667000" y="1524000"/>
            <a:ext cx="710451" cy="369332"/>
          </a:xfrm>
          <a:prstGeom prst="rect">
            <a:avLst/>
          </a:prstGeom>
        </p:spPr>
        <p:txBody>
          <a:bodyPr wrap="none">
            <a:spAutoFit/>
          </a:bodyPr>
          <a:lstStyle/>
          <a:p>
            <a:r>
              <a:rPr lang="en-US" altLang="zh-CN" dirty="0" smtClean="0"/>
              <a:t>walk </a:t>
            </a:r>
            <a:endParaRPr lang="zh-CN" altLang="en-US" dirty="0"/>
          </a:p>
        </p:txBody>
      </p:sp>
      <p:sp>
        <p:nvSpPr>
          <p:cNvPr id="22" name="矩形 21"/>
          <p:cNvSpPr/>
          <p:nvPr/>
        </p:nvSpPr>
        <p:spPr>
          <a:xfrm>
            <a:off x="3276600" y="1524000"/>
            <a:ext cx="1249060" cy="369332"/>
          </a:xfrm>
          <a:prstGeom prst="rect">
            <a:avLst/>
          </a:prstGeom>
        </p:spPr>
        <p:txBody>
          <a:bodyPr wrap="none">
            <a:spAutoFit/>
          </a:bodyPr>
          <a:lstStyle/>
          <a:p>
            <a:r>
              <a:rPr lang="en-US" altLang="zh-CN" dirty="0" smtClean="0"/>
              <a:t>machined </a:t>
            </a:r>
            <a:endParaRPr lang="zh-CN" altLang="en-US" dirty="0"/>
          </a:p>
        </p:txBody>
      </p:sp>
      <p:sp>
        <p:nvSpPr>
          <p:cNvPr id="23" name="矩形 22"/>
          <p:cNvSpPr/>
          <p:nvPr/>
        </p:nvSpPr>
        <p:spPr>
          <a:xfrm>
            <a:off x="4419600" y="1524000"/>
            <a:ext cx="825867" cy="369332"/>
          </a:xfrm>
          <a:prstGeom prst="rect">
            <a:avLst/>
          </a:prstGeom>
        </p:spPr>
        <p:txBody>
          <a:bodyPr wrap="none">
            <a:spAutoFit/>
          </a:bodyPr>
          <a:lstStyle/>
          <a:p>
            <a:r>
              <a:rPr lang="en-US" altLang="zh-CN" dirty="0" smtClean="0"/>
              <a:t>super </a:t>
            </a:r>
            <a:endParaRPr lang="zh-CN" altLang="en-US" dirty="0"/>
          </a:p>
        </p:txBody>
      </p:sp>
      <p:sp>
        <p:nvSpPr>
          <p:cNvPr id="24" name="矩形 23"/>
          <p:cNvSpPr/>
          <p:nvPr/>
        </p:nvSpPr>
        <p:spPr>
          <a:xfrm>
            <a:off x="5181600" y="1524000"/>
            <a:ext cx="928459" cy="369332"/>
          </a:xfrm>
          <a:prstGeom prst="rect">
            <a:avLst/>
          </a:prstGeom>
        </p:spPr>
        <p:txBody>
          <a:bodyPr wrap="none">
            <a:spAutoFit/>
          </a:bodyPr>
          <a:lstStyle/>
          <a:p>
            <a:r>
              <a:rPr lang="en-US" altLang="zh-CN" dirty="0" smtClean="0"/>
              <a:t>soccer </a:t>
            </a:r>
            <a:endParaRPr lang="zh-CN" altLang="en-US" dirty="0"/>
          </a:p>
        </p:txBody>
      </p:sp>
      <p:sp>
        <p:nvSpPr>
          <p:cNvPr id="25" name="矩形 24"/>
          <p:cNvSpPr/>
          <p:nvPr/>
        </p:nvSpPr>
        <p:spPr>
          <a:xfrm>
            <a:off x="6019800" y="1524000"/>
            <a:ext cx="1300356" cy="369332"/>
          </a:xfrm>
          <a:prstGeom prst="rect">
            <a:avLst/>
          </a:prstGeom>
        </p:spPr>
        <p:txBody>
          <a:bodyPr wrap="none">
            <a:spAutoFit/>
          </a:bodyPr>
          <a:lstStyle/>
          <a:p>
            <a:r>
              <a:rPr lang="en-US" altLang="zh-CN" dirty="0" smtClean="0"/>
              <a:t>machining </a:t>
            </a:r>
            <a:endParaRPr lang="zh-CN" altLang="en-US" dirty="0"/>
          </a:p>
        </p:txBody>
      </p:sp>
      <p:sp>
        <p:nvSpPr>
          <p:cNvPr id="26" name="矩形 25"/>
          <p:cNvSpPr/>
          <p:nvPr/>
        </p:nvSpPr>
        <p:spPr>
          <a:xfrm>
            <a:off x="7239000" y="1524000"/>
            <a:ext cx="633507" cy="369332"/>
          </a:xfrm>
          <a:prstGeom prst="rect">
            <a:avLst/>
          </a:prstGeom>
        </p:spPr>
        <p:txBody>
          <a:bodyPr wrap="none">
            <a:spAutoFit/>
          </a:bodyPr>
          <a:lstStyle/>
          <a:p>
            <a:r>
              <a:rPr lang="en-US" altLang="zh-CN" dirty="0" smtClean="0"/>
              <a:t>data</a:t>
            </a:r>
            <a:endParaRPr lang="zh-CN" altLang="en-US" dirty="0"/>
          </a:p>
        </p:txBody>
      </p:sp>
      <p:sp>
        <p:nvSpPr>
          <p:cNvPr id="27" name="矩形 26"/>
          <p:cNvSpPr/>
          <p:nvPr/>
        </p:nvSpPr>
        <p:spPr>
          <a:xfrm>
            <a:off x="2133600" y="1905000"/>
            <a:ext cx="569387" cy="369332"/>
          </a:xfrm>
          <a:prstGeom prst="rect">
            <a:avLst/>
          </a:prstGeom>
        </p:spPr>
        <p:txBody>
          <a:bodyPr wrap="none">
            <a:spAutoFit/>
          </a:bodyPr>
          <a:lstStyle/>
          <a:p>
            <a:r>
              <a:rPr lang="en-US" altLang="zh-CN" dirty="0" smtClean="0"/>
              <a:t>the </a:t>
            </a:r>
            <a:endParaRPr lang="zh-CN" altLang="en-US" dirty="0"/>
          </a:p>
        </p:txBody>
      </p:sp>
      <p:sp>
        <p:nvSpPr>
          <p:cNvPr id="28" name="矩形 27"/>
          <p:cNvSpPr/>
          <p:nvPr/>
        </p:nvSpPr>
        <p:spPr>
          <a:xfrm>
            <a:off x="2590800" y="1905000"/>
            <a:ext cx="1069524" cy="369332"/>
          </a:xfrm>
          <a:prstGeom prst="rect">
            <a:avLst/>
          </a:prstGeom>
        </p:spPr>
        <p:txBody>
          <a:bodyPr wrap="none">
            <a:spAutoFit/>
          </a:bodyPr>
          <a:lstStyle/>
          <a:p>
            <a:r>
              <a:rPr lang="en-US" altLang="zh-CN" dirty="0" smtClean="0"/>
              <a:t>learning </a:t>
            </a:r>
            <a:endParaRPr lang="zh-CN" altLang="en-US" dirty="0"/>
          </a:p>
        </p:txBody>
      </p:sp>
      <p:sp>
        <p:nvSpPr>
          <p:cNvPr id="29" name="矩形 28"/>
          <p:cNvSpPr/>
          <p:nvPr/>
        </p:nvSpPr>
        <p:spPr>
          <a:xfrm>
            <a:off x="3581400" y="1905000"/>
            <a:ext cx="838691" cy="369332"/>
          </a:xfrm>
          <a:prstGeom prst="rect">
            <a:avLst/>
          </a:prstGeom>
        </p:spPr>
        <p:txBody>
          <a:bodyPr wrap="none">
            <a:spAutoFit/>
          </a:bodyPr>
          <a:lstStyle/>
          <a:p>
            <a:r>
              <a:rPr lang="en-US" altLang="zh-CN" dirty="0" smtClean="0"/>
              <a:t>paper </a:t>
            </a:r>
            <a:endParaRPr lang="zh-CN" altLang="en-US" dirty="0"/>
          </a:p>
        </p:txBody>
      </p:sp>
      <p:sp>
        <p:nvSpPr>
          <p:cNvPr id="30" name="矩形 29"/>
          <p:cNvSpPr/>
          <p:nvPr/>
        </p:nvSpPr>
        <p:spPr>
          <a:xfrm>
            <a:off x="4343400" y="1905000"/>
            <a:ext cx="697627" cy="369332"/>
          </a:xfrm>
          <a:prstGeom prst="rect">
            <a:avLst/>
          </a:prstGeom>
        </p:spPr>
        <p:txBody>
          <a:bodyPr wrap="none">
            <a:spAutoFit/>
          </a:bodyPr>
          <a:lstStyle/>
          <a:p>
            <a:r>
              <a:rPr lang="en-US" altLang="zh-CN" dirty="0" smtClean="0"/>
              <a:t>mp3 </a:t>
            </a:r>
            <a:endParaRPr lang="zh-CN" altLang="en-US" dirty="0"/>
          </a:p>
        </p:txBody>
      </p:sp>
      <p:sp>
        <p:nvSpPr>
          <p:cNvPr id="31" name="矩形 30"/>
          <p:cNvSpPr/>
          <p:nvPr/>
        </p:nvSpPr>
        <p:spPr>
          <a:xfrm>
            <a:off x="4953000" y="1905000"/>
            <a:ext cx="684803" cy="369332"/>
          </a:xfrm>
          <a:prstGeom prst="rect">
            <a:avLst/>
          </a:prstGeom>
        </p:spPr>
        <p:txBody>
          <a:bodyPr wrap="none">
            <a:spAutoFit/>
          </a:bodyPr>
          <a:lstStyle/>
          <a:p>
            <a:r>
              <a:rPr lang="en-US" altLang="zh-CN" dirty="0" smtClean="0"/>
              <a:t>book</a:t>
            </a:r>
            <a:endParaRPr lang="zh-CN" altLang="en-US" dirty="0"/>
          </a:p>
        </p:txBody>
      </p:sp>
      <p:sp>
        <p:nvSpPr>
          <p:cNvPr id="32" name="矩形 31"/>
          <p:cNvSpPr/>
          <p:nvPr/>
        </p:nvSpPr>
        <p:spPr>
          <a:xfrm>
            <a:off x="5638800" y="1905000"/>
            <a:ext cx="736099" cy="369332"/>
          </a:xfrm>
          <a:prstGeom prst="rect">
            <a:avLst/>
          </a:prstGeom>
        </p:spPr>
        <p:txBody>
          <a:bodyPr wrap="none">
            <a:spAutoFit/>
          </a:bodyPr>
          <a:lstStyle/>
          <a:p>
            <a:r>
              <a:rPr lang="en-US" altLang="zh-CN" dirty="0" smtClean="0"/>
              <a:t>think </a:t>
            </a:r>
            <a:endParaRPr lang="zh-CN" altLang="en-US" dirty="0"/>
          </a:p>
        </p:txBody>
      </p:sp>
      <p:sp>
        <p:nvSpPr>
          <p:cNvPr id="33" name="矩形 32"/>
          <p:cNvSpPr/>
          <p:nvPr/>
        </p:nvSpPr>
        <p:spPr>
          <a:xfrm>
            <a:off x="6324600" y="1905000"/>
            <a:ext cx="800219" cy="369332"/>
          </a:xfrm>
          <a:prstGeom prst="rect">
            <a:avLst/>
          </a:prstGeom>
        </p:spPr>
        <p:txBody>
          <a:bodyPr wrap="none">
            <a:spAutoFit/>
          </a:bodyPr>
          <a:lstStyle/>
          <a:p>
            <a:r>
              <a:rPr lang="en-US" altLang="zh-CN" dirty="0" err="1" smtClean="0"/>
              <a:t>macin</a:t>
            </a:r>
            <a:endParaRPr lang="zh-CN" altLang="en-US" dirty="0"/>
          </a:p>
        </p:txBody>
      </p:sp>
      <p:sp>
        <p:nvSpPr>
          <p:cNvPr id="34" name="矩形 33"/>
          <p:cNvSpPr/>
          <p:nvPr/>
        </p:nvSpPr>
        <p:spPr>
          <a:xfrm>
            <a:off x="2133600" y="2286000"/>
            <a:ext cx="1120820" cy="369332"/>
          </a:xfrm>
          <a:prstGeom prst="rect">
            <a:avLst/>
          </a:prstGeom>
        </p:spPr>
        <p:txBody>
          <a:bodyPr wrap="none">
            <a:spAutoFit/>
          </a:bodyPr>
          <a:lstStyle/>
          <a:p>
            <a:r>
              <a:rPr lang="en-US" altLang="zh-CN" dirty="0" err="1" smtClean="0"/>
              <a:t>machina</a:t>
            </a:r>
            <a:r>
              <a:rPr lang="en-US" altLang="zh-CN" dirty="0" smtClean="0"/>
              <a:t> </a:t>
            </a:r>
            <a:endParaRPr lang="zh-CN" altLang="en-US" dirty="0"/>
          </a:p>
        </p:txBody>
      </p:sp>
      <p:sp>
        <p:nvSpPr>
          <p:cNvPr id="35" name="矩形 34"/>
          <p:cNvSpPr/>
          <p:nvPr/>
        </p:nvSpPr>
        <p:spPr>
          <a:xfrm>
            <a:off x="3124200" y="2286000"/>
            <a:ext cx="774571" cy="369332"/>
          </a:xfrm>
          <a:prstGeom prst="rect">
            <a:avLst/>
          </a:prstGeom>
        </p:spPr>
        <p:txBody>
          <a:bodyPr wrap="none">
            <a:spAutoFit/>
          </a:bodyPr>
          <a:lstStyle/>
          <a:p>
            <a:r>
              <a:rPr lang="en-US" altLang="zh-CN" dirty="0" smtClean="0"/>
              <a:t>lyrics </a:t>
            </a:r>
            <a:endParaRPr lang="zh-CN" altLang="en-US" dirty="0"/>
          </a:p>
        </p:txBody>
      </p:sp>
      <p:sp>
        <p:nvSpPr>
          <p:cNvPr id="36" name="矩形 35"/>
          <p:cNvSpPr/>
          <p:nvPr/>
        </p:nvSpPr>
        <p:spPr>
          <a:xfrm>
            <a:off x="3810000" y="2286000"/>
            <a:ext cx="1018227" cy="369332"/>
          </a:xfrm>
          <a:prstGeom prst="rect">
            <a:avLst/>
          </a:prstGeom>
        </p:spPr>
        <p:txBody>
          <a:bodyPr wrap="none">
            <a:spAutoFit/>
          </a:bodyPr>
          <a:lstStyle/>
          <a:p>
            <a:r>
              <a:rPr lang="en-US" altLang="zh-CN" dirty="0" smtClean="0"/>
              <a:t>learned </a:t>
            </a:r>
            <a:endParaRPr lang="zh-CN" altLang="en-US" dirty="0"/>
          </a:p>
        </p:txBody>
      </p:sp>
      <p:sp>
        <p:nvSpPr>
          <p:cNvPr id="37" name="矩形 36"/>
          <p:cNvSpPr/>
          <p:nvPr/>
        </p:nvSpPr>
        <p:spPr>
          <a:xfrm>
            <a:off x="4698261" y="2297668"/>
            <a:ext cx="800219" cy="369332"/>
          </a:xfrm>
          <a:prstGeom prst="rect">
            <a:avLst/>
          </a:prstGeom>
        </p:spPr>
        <p:txBody>
          <a:bodyPr wrap="none">
            <a:spAutoFit/>
          </a:bodyPr>
          <a:lstStyle/>
          <a:p>
            <a:r>
              <a:rPr lang="en-US" altLang="zh-CN" dirty="0" err="1" smtClean="0"/>
              <a:t>machi</a:t>
            </a:r>
            <a:endParaRPr lang="zh-CN" altLang="en-US" dirty="0"/>
          </a:p>
        </p:txBody>
      </p:sp>
      <p:sp>
        <p:nvSpPr>
          <p:cNvPr id="38" name="矩形 37"/>
          <p:cNvSpPr/>
          <p:nvPr/>
        </p:nvSpPr>
        <p:spPr>
          <a:xfrm>
            <a:off x="5486400" y="2286000"/>
            <a:ext cx="671979" cy="369332"/>
          </a:xfrm>
          <a:prstGeom prst="rect">
            <a:avLst/>
          </a:prstGeom>
        </p:spPr>
        <p:txBody>
          <a:bodyPr wrap="none">
            <a:spAutoFit/>
          </a:bodyPr>
          <a:lstStyle/>
          <a:p>
            <a:r>
              <a:rPr lang="en-US" altLang="zh-CN" dirty="0" smtClean="0"/>
              <a:t>new </a:t>
            </a:r>
            <a:endParaRPr lang="zh-CN" altLang="en-US" dirty="0"/>
          </a:p>
        </p:txBody>
      </p:sp>
      <p:sp>
        <p:nvSpPr>
          <p:cNvPr id="39" name="矩形 38"/>
          <p:cNvSpPr/>
          <p:nvPr/>
        </p:nvSpPr>
        <p:spPr>
          <a:xfrm>
            <a:off x="6096000" y="2286000"/>
            <a:ext cx="492443" cy="369332"/>
          </a:xfrm>
          <a:prstGeom prst="rect">
            <a:avLst/>
          </a:prstGeom>
        </p:spPr>
        <p:txBody>
          <a:bodyPr wrap="none">
            <a:spAutoFit/>
          </a:bodyPr>
          <a:lstStyle/>
          <a:p>
            <a:r>
              <a:rPr lang="en-US" altLang="zh-CN" dirty="0" smtClean="0"/>
              <a:t>pc </a:t>
            </a:r>
            <a:endParaRPr lang="zh-CN" altLang="en-US" dirty="0"/>
          </a:p>
        </p:txBody>
      </p:sp>
      <p:sp>
        <p:nvSpPr>
          <p:cNvPr id="40" name="矩形 39"/>
          <p:cNvSpPr/>
          <p:nvPr/>
        </p:nvSpPr>
        <p:spPr>
          <a:xfrm>
            <a:off x="6477000" y="2286000"/>
            <a:ext cx="684803" cy="369332"/>
          </a:xfrm>
          <a:prstGeom prst="rect">
            <a:avLst/>
          </a:prstGeom>
        </p:spPr>
        <p:txBody>
          <a:bodyPr wrap="none">
            <a:spAutoFit/>
          </a:bodyPr>
          <a:lstStyle/>
          <a:p>
            <a:r>
              <a:rPr lang="en-US" altLang="zh-CN" dirty="0" smtClean="0"/>
              <a:t>com </a:t>
            </a:r>
            <a:endParaRPr lang="zh-CN" altLang="en-US" dirty="0"/>
          </a:p>
        </p:txBody>
      </p:sp>
      <p:sp>
        <p:nvSpPr>
          <p:cNvPr id="41" name="矩形 40"/>
          <p:cNvSpPr/>
          <p:nvPr/>
        </p:nvSpPr>
        <p:spPr>
          <a:xfrm>
            <a:off x="7086600" y="2286000"/>
            <a:ext cx="569387" cy="369332"/>
          </a:xfrm>
          <a:prstGeom prst="rect">
            <a:avLst/>
          </a:prstGeom>
        </p:spPr>
        <p:txBody>
          <a:bodyPr wrap="none">
            <a:spAutoFit/>
          </a:bodyPr>
          <a:lstStyle/>
          <a:p>
            <a:r>
              <a:rPr lang="en-US" altLang="zh-CN" dirty="0" err="1" smtClean="0"/>
              <a:t>lear</a:t>
            </a:r>
            <a:endParaRPr lang="zh-CN" altLang="en-US" dirty="0"/>
          </a:p>
        </p:txBody>
      </p:sp>
      <p:sp>
        <p:nvSpPr>
          <p:cNvPr id="42" name="矩形 41"/>
          <p:cNvSpPr/>
          <p:nvPr/>
        </p:nvSpPr>
        <p:spPr>
          <a:xfrm>
            <a:off x="2133600" y="2667000"/>
            <a:ext cx="774571" cy="369332"/>
          </a:xfrm>
          <a:prstGeom prst="rect">
            <a:avLst/>
          </a:prstGeom>
        </p:spPr>
        <p:txBody>
          <a:bodyPr wrap="none">
            <a:spAutoFit/>
          </a:bodyPr>
          <a:lstStyle/>
          <a:p>
            <a:r>
              <a:rPr lang="en-US" altLang="zh-CN" dirty="0" smtClean="0"/>
              <a:t>harry </a:t>
            </a:r>
            <a:endParaRPr lang="zh-CN" altLang="en-US" dirty="0"/>
          </a:p>
        </p:txBody>
      </p:sp>
      <p:sp>
        <p:nvSpPr>
          <p:cNvPr id="43" name="矩形 42"/>
          <p:cNvSpPr/>
          <p:nvPr/>
        </p:nvSpPr>
        <p:spPr>
          <a:xfrm>
            <a:off x="2819400" y="2667000"/>
            <a:ext cx="1120820" cy="369332"/>
          </a:xfrm>
          <a:prstGeom prst="rect">
            <a:avLst/>
          </a:prstGeom>
        </p:spPr>
        <p:txBody>
          <a:bodyPr wrap="none">
            <a:spAutoFit/>
          </a:bodyPr>
          <a:lstStyle/>
          <a:p>
            <a:r>
              <a:rPr lang="en-US" altLang="zh-CN" dirty="0" smtClean="0"/>
              <a:t>machine </a:t>
            </a:r>
            <a:endParaRPr lang="zh-CN" altLang="en-US" dirty="0"/>
          </a:p>
        </p:txBody>
      </p:sp>
      <p:sp>
        <p:nvSpPr>
          <p:cNvPr id="44" name="矩形 43"/>
          <p:cNvSpPr/>
          <p:nvPr/>
        </p:nvSpPr>
        <p:spPr>
          <a:xfrm>
            <a:off x="3859317" y="2667000"/>
            <a:ext cx="941283" cy="369332"/>
          </a:xfrm>
          <a:prstGeom prst="rect">
            <a:avLst/>
          </a:prstGeom>
        </p:spPr>
        <p:txBody>
          <a:bodyPr wrap="none">
            <a:spAutoFit/>
          </a:bodyPr>
          <a:lstStyle/>
          <a:p>
            <a:r>
              <a:rPr lang="en-US" altLang="zh-CN" dirty="0" smtClean="0"/>
              <a:t>journal </a:t>
            </a:r>
            <a:endParaRPr lang="zh-CN" altLang="en-US" dirty="0"/>
          </a:p>
        </p:txBody>
      </p:sp>
      <p:sp>
        <p:nvSpPr>
          <p:cNvPr id="45" name="矩形 44"/>
          <p:cNvSpPr/>
          <p:nvPr/>
        </p:nvSpPr>
        <p:spPr>
          <a:xfrm>
            <a:off x="4724400" y="2667000"/>
            <a:ext cx="1223412" cy="369332"/>
          </a:xfrm>
          <a:prstGeom prst="rect">
            <a:avLst/>
          </a:prstGeom>
        </p:spPr>
        <p:txBody>
          <a:bodyPr wrap="none">
            <a:spAutoFit/>
          </a:bodyPr>
          <a:lstStyle/>
          <a:p>
            <a:r>
              <a:rPr lang="en-US" altLang="zh-CN" dirty="0" smtClean="0"/>
              <a:t>university </a:t>
            </a:r>
            <a:endParaRPr lang="zh-CN" altLang="en-US" dirty="0"/>
          </a:p>
        </p:txBody>
      </p:sp>
      <p:sp>
        <p:nvSpPr>
          <p:cNvPr id="46" name="矩形 45"/>
          <p:cNvSpPr/>
          <p:nvPr/>
        </p:nvSpPr>
        <p:spPr>
          <a:xfrm>
            <a:off x="5867400" y="2667000"/>
            <a:ext cx="569387" cy="369332"/>
          </a:xfrm>
          <a:prstGeom prst="rect">
            <a:avLst/>
          </a:prstGeom>
        </p:spPr>
        <p:txBody>
          <a:bodyPr wrap="none">
            <a:spAutoFit/>
          </a:bodyPr>
          <a:lstStyle/>
          <a:p>
            <a:r>
              <a:rPr lang="en-US" altLang="zh-CN" dirty="0" smtClean="0"/>
              <a:t>net </a:t>
            </a:r>
            <a:endParaRPr lang="zh-CN" altLang="en-US" dirty="0"/>
          </a:p>
        </p:txBody>
      </p:sp>
      <p:sp>
        <p:nvSpPr>
          <p:cNvPr id="47" name="矩形 46"/>
          <p:cNvSpPr/>
          <p:nvPr/>
        </p:nvSpPr>
        <p:spPr>
          <a:xfrm>
            <a:off x="6324600" y="2678668"/>
            <a:ext cx="889987" cy="369332"/>
          </a:xfrm>
          <a:prstGeom prst="rect">
            <a:avLst/>
          </a:prstGeom>
        </p:spPr>
        <p:txBody>
          <a:bodyPr wrap="none">
            <a:spAutoFit/>
          </a:bodyPr>
          <a:lstStyle/>
          <a:p>
            <a:r>
              <a:rPr lang="en-US" altLang="zh-CN" dirty="0" err="1" smtClean="0"/>
              <a:t>blearn</a:t>
            </a:r>
            <a:r>
              <a:rPr lang="en-US" altLang="zh-CN" dirty="0" smtClean="0"/>
              <a:t> </a:t>
            </a:r>
            <a:endParaRPr lang="zh-CN" altLang="en-US" dirty="0"/>
          </a:p>
        </p:txBody>
      </p:sp>
      <p:sp>
        <p:nvSpPr>
          <p:cNvPr id="48" name="矩形 47"/>
          <p:cNvSpPr/>
          <p:nvPr/>
        </p:nvSpPr>
        <p:spPr>
          <a:xfrm>
            <a:off x="7162800" y="1905000"/>
            <a:ext cx="813043" cy="369332"/>
          </a:xfrm>
          <a:prstGeom prst="rect">
            <a:avLst/>
          </a:prstGeom>
        </p:spPr>
        <p:txBody>
          <a:bodyPr wrap="none">
            <a:spAutoFit/>
          </a:bodyPr>
          <a:lstStyle/>
          <a:p>
            <a:r>
              <a:rPr lang="en-US" altLang="zh-CN" dirty="0" err="1" smtClean="0"/>
              <a:t>clearn</a:t>
            </a:r>
            <a:endParaRPr lang="zh-CN" altLang="en-US" dirty="0"/>
          </a:p>
        </p:txBody>
      </p:sp>
      <p:sp>
        <p:nvSpPr>
          <p:cNvPr id="49" name="矩形 48"/>
          <p:cNvSpPr/>
          <p:nvPr/>
        </p:nvSpPr>
        <p:spPr>
          <a:xfrm>
            <a:off x="7123837" y="2667000"/>
            <a:ext cx="877163" cy="369332"/>
          </a:xfrm>
          <a:prstGeom prst="rect">
            <a:avLst/>
          </a:prstGeom>
        </p:spPr>
        <p:txBody>
          <a:bodyPr wrap="none">
            <a:spAutoFit/>
          </a:bodyPr>
          <a:lstStyle/>
          <a:p>
            <a:r>
              <a:rPr lang="en-US" altLang="zh-CN" dirty="0" smtClean="0"/>
              <a:t>course</a:t>
            </a:r>
            <a:endParaRPr lang="zh-CN" altLang="en-US" dirty="0"/>
          </a:p>
        </p:txBody>
      </p:sp>
      <p:cxnSp>
        <p:nvCxnSpPr>
          <p:cNvPr id="51" name="直接连接符 50"/>
          <p:cNvCxnSpPr/>
          <p:nvPr/>
        </p:nvCxnSpPr>
        <p:spPr>
          <a:xfrm>
            <a:off x="3810000" y="4114006"/>
            <a:ext cx="436796" cy="513790"/>
          </a:xfrm>
          <a:prstGeom prst="line">
            <a:avLst/>
          </a:prstGeom>
          <a:ln w="190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6" idx="7"/>
          </p:cNvCxnSpPr>
          <p:nvPr/>
        </p:nvCxnSpPr>
        <p:spPr>
          <a:xfrm rot="5400000" flipH="1" flipV="1">
            <a:off x="3742456" y="4897125"/>
            <a:ext cx="504260" cy="504419"/>
          </a:xfrm>
          <a:prstGeom prst="line">
            <a:avLst/>
          </a:prstGeom>
          <a:ln w="190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6248400" y="4114006"/>
            <a:ext cx="436796" cy="513790"/>
          </a:xfrm>
          <a:prstGeom prst="line">
            <a:avLst/>
          </a:prstGeom>
          <a:ln w="190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5400000" flipH="1" flipV="1">
            <a:off x="6180856" y="4897125"/>
            <a:ext cx="504260" cy="504419"/>
          </a:xfrm>
          <a:prstGeom prst="line">
            <a:avLst/>
          </a:prstGeom>
          <a:ln w="19050">
            <a:solidFill>
              <a:srgbClr val="00CCFF"/>
            </a:solidFill>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2133600" y="3886200"/>
            <a:ext cx="415498" cy="369332"/>
          </a:xfrm>
          <a:prstGeom prst="rect">
            <a:avLst/>
          </a:prstGeom>
        </p:spPr>
        <p:txBody>
          <a:bodyPr wrap="none">
            <a:spAutoFit/>
          </a:bodyPr>
          <a:lstStyle/>
          <a:p>
            <a:r>
              <a:rPr lang="en-US" altLang="zh-CN" dirty="0" smtClean="0"/>
              <a:t>…</a:t>
            </a:r>
            <a:endParaRPr lang="zh-CN" altLang="en-US" dirty="0"/>
          </a:p>
        </p:txBody>
      </p:sp>
      <p:sp>
        <p:nvSpPr>
          <p:cNvPr id="64" name="矩形 63"/>
          <p:cNvSpPr/>
          <p:nvPr/>
        </p:nvSpPr>
        <p:spPr>
          <a:xfrm>
            <a:off x="6671102" y="3886200"/>
            <a:ext cx="415498" cy="369332"/>
          </a:xfrm>
          <a:prstGeom prst="rect">
            <a:avLst/>
          </a:prstGeom>
        </p:spPr>
        <p:txBody>
          <a:bodyPr wrap="none">
            <a:spAutoFit/>
          </a:bodyPr>
          <a:lstStyle/>
          <a:p>
            <a:r>
              <a:rPr lang="en-US" altLang="zh-CN" dirty="0" smtClean="0"/>
              <a:t>…</a:t>
            </a:r>
            <a:endParaRPr lang="zh-CN" altLang="en-US" dirty="0"/>
          </a:p>
        </p:txBody>
      </p:sp>
      <p:sp>
        <p:nvSpPr>
          <p:cNvPr id="65" name="TextBox 64"/>
          <p:cNvSpPr txBox="1"/>
          <p:nvPr/>
        </p:nvSpPr>
        <p:spPr>
          <a:xfrm>
            <a:off x="4038600" y="4876800"/>
            <a:ext cx="1295400" cy="369332"/>
          </a:xfrm>
          <a:prstGeom prst="rect">
            <a:avLst/>
          </a:prstGeom>
          <a:noFill/>
        </p:spPr>
        <p:txBody>
          <a:bodyPr wrap="square" rtlCol="0">
            <a:spAutoFit/>
          </a:bodyPr>
          <a:lstStyle/>
          <a:p>
            <a:r>
              <a:rPr lang="en-US" altLang="zh-CN" dirty="0" smtClean="0">
                <a:solidFill>
                  <a:srgbClr val="33CCFF"/>
                </a:solidFill>
              </a:rPr>
              <a:t>operations</a:t>
            </a:r>
            <a:endParaRPr lang="zh-CN" altLang="en-US" dirty="0">
              <a:solidFill>
                <a:srgbClr val="33CCFF"/>
              </a:solidFill>
            </a:endParaRPr>
          </a:p>
        </p:txBody>
      </p:sp>
      <p:sp>
        <p:nvSpPr>
          <p:cNvPr id="66" name="TextBox 65"/>
          <p:cNvSpPr txBox="1"/>
          <p:nvPr/>
        </p:nvSpPr>
        <p:spPr>
          <a:xfrm>
            <a:off x="6477000" y="4888468"/>
            <a:ext cx="1295400" cy="369332"/>
          </a:xfrm>
          <a:prstGeom prst="rect">
            <a:avLst/>
          </a:prstGeom>
          <a:noFill/>
        </p:spPr>
        <p:txBody>
          <a:bodyPr wrap="square" rtlCol="0">
            <a:spAutoFit/>
          </a:bodyPr>
          <a:lstStyle/>
          <a:p>
            <a:r>
              <a:rPr lang="en-US" altLang="zh-CN" dirty="0" smtClean="0">
                <a:solidFill>
                  <a:srgbClr val="33CCFF"/>
                </a:solidFill>
              </a:rPr>
              <a:t>operations</a:t>
            </a:r>
            <a:endParaRPr lang="zh-CN" altLang="en-US" dirty="0">
              <a:solidFill>
                <a:srgbClr val="33CCFF"/>
              </a:solidFill>
            </a:endParaRPr>
          </a:p>
        </p:txBody>
      </p:sp>
      <p:cxnSp>
        <p:nvCxnSpPr>
          <p:cNvPr id="68" name="直接箭头连接符 67"/>
          <p:cNvCxnSpPr>
            <a:stCxn id="6" idx="2"/>
          </p:cNvCxnSpPr>
          <p:nvPr/>
        </p:nvCxnSpPr>
        <p:spPr>
          <a:xfrm rot="10800000">
            <a:off x="1676401" y="3962400"/>
            <a:ext cx="1740773" cy="1573768"/>
          </a:xfrm>
          <a:prstGeom prst="straightConnector1">
            <a:avLst/>
          </a:prstGeom>
          <a:ln w="19050" cmpd="sng">
            <a:solidFill>
              <a:srgbClr val="00CCFF"/>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048000" y="4495800"/>
            <a:ext cx="835485" cy="276999"/>
          </a:xfrm>
          <a:prstGeom prst="rect">
            <a:avLst/>
          </a:prstGeom>
          <a:noFill/>
        </p:spPr>
        <p:txBody>
          <a:bodyPr wrap="none" rtlCol="0">
            <a:spAutoFit/>
          </a:bodyPr>
          <a:lstStyle/>
          <a:p>
            <a:r>
              <a:rPr lang="en-US" altLang="zh-CN" sz="1200" b="1" dirty="0" smtClean="0">
                <a:solidFill>
                  <a:srgbClr val="C00000"/>
                </a:solidFill>
              </a:rPr>
              <a:t>Insertion</a:t>
            </a:r>
            <a:endParaRPr lang="zh-CN" altLang="en-US" sz="1200" b="1" dirty="0">
              <a:solidFill>
                <a:srgbClr val="C00000"/>
              </a:solidFill>
            </a:endParaRPr>
          </a:p>
        </p:txBody>
      </p:sp>
      <p:cxnSp>
        <p:nvCxnSpPr>
          <p:cNvPr id="71" name="直接箭头连接符 70"/>
          <p:cNvCxnSpPr>
            <a:stCxn id="6" idx="1"/>
          </p:cNvCxnSpPr>
          <p:nvPr/>
        </p:nvCxnSpPr>
        <p:spPr>
          <a:xfrm rot="16200000" flipV="1">
            <a:off x="2350453" y="4278947"/>
            <a:ext cx="1439064" cy="805969"/>
          </a:xfrm>
          <a:prstGeom prst="straightConnector1">
            <a:avLst/>
          </a:prstGeom>
          <a:ln w="19050" cmpd="sng">
            <a:solidFill>
              <a:srgbClr val="00CCFF"/>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6" idx="7"/>
          </p:cNvCxnSpPr>
          <p:nvPr/>
        </p:nvCxnSpPr>
        <p:spPr>
          <a:xfrm rot="5400000" flipH="1" flipV="1">
            <a:off x="3285257" y="4419522"/>
            <a:ext cx="1439063" cy="524822"/>
          </a:xfrm>
          <a:prstGeom prst="straightConnector1">
            <a:avLst/>
          </a:prstGeom>
          <a:ln w="19050" cmpd="sng">
            <a:solidFill>
              <a:srgbClr val="00CCFF"/>
            </a:solidFill>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590800" y="4495800"/>
            <a:ext cx="453970" cy="276999"/>
          </a:xfrm>
          <a:prstGeom prst="rect">
            <a:avLst/>
          </a:prstGeom>
          <a:noFill/>
        </p:spPr>
        <p:txBody>
          <a:bodyPr wrap="none" rtlCol="0">
            <a:spAutoFit/>
          </a:bodyPr>
          <a:lstStyle/>
          <a:p>
            <a:r>
              <a:rPr lang="en-US" altLang="zh-CN" sz="1200" b="1" dirty="0" smtClean="0">
                <a:solidFill>
                  <a:srgbClr val="C00000"/>
                </a:solidFill>
              </a:rPr>
              <a:t>+</a:t>
            </a:r>
            <a:r>
              <a:rPr lang="en-US" altLang="zh-CN" sz="1200" b="1" dirty="0" err="1" smtClean="0">
                <a:solidFill>
                  <a:srgbClr val="C00000"/>
                </a:solidFill>
              </a:rPr>
              <a:t>ed</a:t>
            </a:r>
            <a:endParaRPr lang="zh-CN" altLang="en-US" sz="1200" b="1" dirty="0">
              <a:solidFill>
                <a:srgbClr val="C00000"/>
              </a:solidFill>
            </a:endParaRPr>
          </a:p>
        </p:txBody>
      </p:sp>
      <p:sp>
        <p:nvSpPr>
          <p:cNvPr id="84" name="TextBox 83"/>
          <p:cNvSpPr txBox="1"/>
          <p:nvPr/>
        </p:nvSpPr>
        <p:spPr>
          <a:xfrm>
            <a:off x="1646195" y="4495800"/>
            <a:ext cx="792205" cy="276999"/>
          </a:xfrm>
          <a:prstGeom prst="rect">
            <a:avLst/>
          </a:prstGeom>
          <a:noFill/>
        </p:spPr>
        <p:txBody>
          <a:bodyPr wrap="none" rtlCol="0">
            <a:spAutoFit/>
          </a:bodyPr>
          <a:lstStyle/>
          <a:p>
            <a:r>
              <a:rPr lang="en-US" altLang="zh-CN" sz="1200" b="1" dirty="0" smtClean="0">
                <a:solidFill>
                  <a:srgbClr val="C00000"/>
                </a:solidFill>
              </a:rPr>
              <a:t>Deletion</a:t>
            </a:r>
            <a:endParaRPr lang="zh-CN" altLang="en-US" sz="1200" b="1" dirty="0">
              <a:solidFill>
                <a:srgbClr val="C00000"/>
              </a:solidFill>
            </a:endParaRPr>
          </a:p>
        </p:txBody>
      </p:sp>
      <p:sp>
        <p:nvSpPr>
          <p:cNvPr id="85" name="TextBox 84"/>
          <p:cNvSpPr txBox="1"/>
          <p:nvPr/>
        </p:nvSpPr>
        <p:spPr>
          <a:xfrm>
            <a:off x="3988930" y="4495800"/>
            <a:ext cx="506870" cy="276999"/>
          </a:xfrm>
          <a:prstGeom prst="rect">
            <a:avLst/>
          </a:prstGeom>
          <a:noFill/>
        </p:spPr>
        <p:txBody>
          <a:bodyPr wrap="none" rtlCol="0">
            <a:spAutoFit/>
          </a:bodyPr>
          <a:lstStyle/>
          <a:p>
            <a:r>
              <a:rPr lang="en-US" altLang="zh-CN" sz="1200" b="1" dirty="0" smtClean="0">
                <a:solidFill>
                  <a:srgbClr val="C00000"/>
                </a:solidFill>
              </a:rPr>
              <a:t>+</a:t>
            </a:r>
            <a:r>
              <a:rPr lang="en-US" altLang="zh-CN" sz="1200" b="1" dirty="0" err="1" smtClean="0">
                <a:solidFill>
                  <a:srgbClr val="C00000"/>
                </a:solidFill>
              </a:rPr>
              <a:t>ing</a:t>
            </a:r>
            <a:endParaRPr lang="zh-CN" altLang="en-US" sz="1200" b="1" dirty="0">
              <a:solidFill>
                <a:srgbClr val="C00000"/>
              </a:solidFill>
            </a:endParaRPr>
          </a:p>
        </p:txBody>
      </p:sp>
      <p:cxnSp>
        <p:nvCxnSpPr>
          <p:cNvPr id="86" name="直接箭头连接符 85"/>
          <p:cNvCxnSpPr>
            <a:stCxn id="7" idx="1"/>
          </p:cNvCxnSpPr>
          <p:nvPr/>
        </p:nvCxnSpPr>
        <p:spPr>
          <a:xfrm rot="16200000" flipV="1">
            <a:off x="4914900" y="4381500"/>
            <a:ext cx="1427396" cy="589196"/>
          </a:xfrm>
          <a:prstGeom prst="straightConnector1">
            <a:avLst/>
          </a:prstGeom>
          <a:ln w="19050" cmpd="sng">
            <a:solidFill>
              <a:srgbClr val="00CCFF"/>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251115" y="4495798"/>
            <a:ext cx="835485" cy="276999"/>
          </a:xfrm>
          <a:prstGeom prst="rect">
            <a:avLst/>
          </a:prstGeom>
          <a:noFill/>
        </p:spPr>
        <p:txBody>
          <a:bodyPr wrap="square" rtlCol="0">
            <a:spAutoFit/>
          </a:bodyPr>
          <a:lstStyle/>
          <a:p>
            <a:r>
              <a:rPr lang="en-US" altLang="zh-CN" sz="1200" b="1" dirty="0" smtClean="0">
                <a:solidFill>
                  <a:srgbClr val="C00000"/>
                </a:solidFill>
              </a:rPr>
              <a:t>Insertion</a:t>
            </a:r>
            <a:endParaRPr lang="zh-CN" altLang="en-US" sz="1200" b="1" dirty="0">
              <a:solidFill>
                <a:srgbClr val="C00000"/>
              </a:solidFill>
            </a:endParaRPr>
          </a:p>
        </p:txBody>
      </p:sp>
      <p:cxnSp>
        <p:nvCxnSpPr>
          <p:cNvPr id="88" name="直接箭头连接符 87"/>
          <p:cNvCxnSpPr>
            <a:stCxn id="7" idx="0"/>
          </p:cNvCxnSpPr>
          <p:nvPr/>
        </p:nvCxnSpPr>
        <p:spPr>
          <a:xfrm rot="5400000" flipH="1" flipV="1">
            <a:off x="5391150" y="4629150"/>
            <a:ext cx="1371600" cy="38100"/>
          </a:xfrm>
          <a:prstGeom prst="straightConnector1">
            <a:avLst/>
          </a:prstGeom>
          <a:ln w="19050" cmpd="sng">
            <a:solidFill>
              <a:srgbClr val="00CCFF"/>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7" idx="6"/>
          </p:cNvCxnSpPr>
          <p:nvPr/>
        </p:nvCxnSpPr>
        <p:spPr>
          <a:xfrm flipV="1">
            <a:off x="6248400" y="3962400"/>
            <a:ext cx="1524000" cy="1562100"/>
          </a:xfrm>
          <a:prstGeom prst="straightConnector1">
            <a:avLst/>
          </a:prstGeom>
          <a:ln w="19050" cmpd="sng">
            <a:solidFill>
              <a:srgbClr val="00CCFF"/>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181600" y="4495798"/>
            <a:ext cx="453970" cy="276999"/>
          </a:xfrm>
          <a:prstGeom prst="rect">
            <a:avLst/>
          </a:prstGeom>
          <a:noFill/>
        </p:spPr>
        <p:txBody>
          <a:bodyPr wrap="square" rtlCol="0">
            <a:spAutoFit/>
          </a:bodyPr>
          <a:lstStyle/>
          <a:p>
            <a:r>
              <a:rPr lang="en-US" altLang="zh-CN" sz="1200" b="1" dirty="0" smtClean="0">
                <a:solidFill>
                  <a:srgbClr val="C00000"/>
                </a:solidFill>
              </a:rPr>
              <a:t>+</a:t>
            </a:r>
            <a:r>
              <a:rPr lang="en-US" altLang="zh-CN" sz="1200" b="1" dirty="0" err="1" smtClean="0">
                <a:solidFill>
                  <a:srgbClr val="C00000"/>
                </a:solidFill>
              </a:rPr>
              <a:t>ed</a:t>
            </a:r>
            <a:endParaRPr lang="zh-CN" altLang="en-US" sz="1200" b="1" dirty="0">
              <a:solidFill>
                <a:srgbClr val="C00000"/>
              </a:solidFill>
            </a:endParaRPr>
          </a:p>
        </p:txBody>
      </p:sp>
      <p:sp>
        <p:nvSpPr>
          <p:cNvPr id="92" name="TextBox 91"/>
          <p:cNvSpPr txBox="1"/>
          <p:nvPr/>
        </p:nvSpPr>
        <p:spPr>
          <a:xfrm>
            <a:off x="5608595" y="4495798"/>
            <a:ext cx="792205" cy="276999"/>
          </a:xfrm>
          <a:prstGeom prst="rect">
            <a:avLst/>
          </a:prstGeom>
          <a:noFill/>
        </p:spPr>
        <p:txBody>
          <a:bodyPr wrap="square" rtlCol="0">
            <a:spAutoFit/>
          </a:bodyPr>
          <a:lstStyle/>
          <a:p>
            <a:r>
              <a:rPr lang="en-US" altLang="zh-CN" sz="1200" b="1" dirty="0" smtClean="0">
                <a:solidFill>
                  <a:srgbClr val="C00000"/>
                </a:solidFill>
              </a:rPr>
              <a:t>Deletion</a:t>
            </a:r>
            <a:endParaRPr lang="zh-CN" altLang="en-US" sz="1200" b="1" dirty="0">
              <a:solidFill>
                <a:srgbClr val="C00000"/>
              </a:solidFill>
            </a:endParaRPr>
          </a:p>
        </p:txBody>
      </p:sp>
      <p:sp>
        <p:nvSpPr>
          <p:cNvPr id="93" name="TextBox 92"/>
          <p:cNvSpPr txBox="1"/>
          <p:nvPr/>
        </p:nvSpPr>
        <p:spPr>
          <a:xfrm>
            <a:off x="7113130" y="4495798"/>
            <a:ext cx="506870" cy="276999"/>
          </a:xfrm>
          <a:prstGeom prst="rect">
            <a:avLst/>
          </a:prstGeom>
          <a:noFill/>
        </p:spPr>
        <p:txBody>
          <a:bodyPr wrap="square" rtlCol="0">
            <a:spAutoFit/>
          </a:bodyPr>
          <a:lstStyle/>
          <a:p>
            <a:r>
              <a:rPr lang="en-US" altLang="zh-CN" sz="1200" b="1" dirty="0" smtClean="0">
                <a:solidFill>
                  <a:srgbClr val="C00000"/>
                </a:solidFill>
              </a:rPr>
              <a:t>+</a:t>
            </a:r>
            <a:r>
              <a:rPr lang="en-US" altLang="zh-CN" sz="1200" b="1" dirty="0" err="1" smtClean="0">
                <a:solidFill>
                  <a:srgbClr val="C00000"/>
                </a:solidFill>
              </a:rPr>
              <a:t>ing</a:t>
            </a:r>
            <a:endParaRPr lang="zh-CN" altLang="en-US" sz="1200" b="1" dirty="0">
              <a:solidFill>
                <a:srgbClr val="C00000"/>
              </a:solidFill>
            </a:endParaRPr>
          </a:p>
        </p:txBody>
      </p:sp>
      <p:sp>
        <p:nvSpPr>
          <p:cNvPr id="116" name="TextBox 115"/>
          <p:cNvSpPr txBox="1"/>
          <p:nvPr/>
        </p:nvSpPr>
        <p:spPr>
          <a:xfrm>
            <a:off x="152400" y="6019800"/>
            <a:ext cx="6208751" cy="369332"/>
          </a:xfrm>
          <a:prstGeom prst="rect">
            <a:avLst/>
          </a:prstGeom>
          <a:noFill/>
        </p:spPr>
        <p:txBody>
          <a:bodyPr wrap="none" rtlCol="0">
            <a:spAutoFit/>
          </a:bodyPr>
          <a:lstStyle/>
          <a:p>
            <a:pPr marL="342900" indent="-342900"/>
            <a:r>
              <a:rPr lang="en-US" altLang="zh-CN" dirty="0" smtClean="0"/>
              <a:t>1. o </a:t>
            </a:r>
            <a:r>
              <a:rPr lang="en-US" altLang="zh-CN" dirty="0" smtClean="0">
                <a:solidFill>
                  <a:srgbClr val="0070C0"/>
                </a:solidFill>
              </a:rPr>
              <a:t>constrains</a:t>
            </a:r>
            <a:r>
              <a:rPr lang="en-US" altLang="zh-CN" dirty="0" smtClean="0"/>
              <a:t> the mapping from </a:t>
            </a:r>
            <a:r>
              <a:rPr lang="en-US" altLang="zh-CN" i="1" dirty="0" err="1" smtClean="0"/>
              <a:t>x's</a:t>
            </a:r>
            <a:r>
              <a:rPr lang="en-US" altLang="zh-CN" i="1" dirty="0" smtClean="0"/>
              <a:t> to </a:t>
            </a:r>
            <a:r>
              <a:rPr lang="en-US" altLang="zh-CN" i="1" dirty="0" err="1" smtClean="0"/>
              <a:t>y's</a:t>
            </a:r>
            <a:r>
              <a:rPr lang="en-US" altLang="zh-CN" i="1" dirty="0" smtClean="0"/>
              <a:t> </a:t>
            </a:r>
            <a:r>
              <a:rPr lang="en-US" altLang="zh-CN" dirty="0" smtClean="0">
                <a:solidFill>
                  <a:srgbClr val="0070C0"/>
                </a:solidFill>
              </a:rPr>
              <a:t>(Reduce Space)</a:t>
            </a:r>
          </a:p>
        </p:txBody>
      </p:sp>
      <p:sp>
        <p:nvSpPr>
          <p:cNvPr id="117" name="TextBox 116"/>
          <p:cNvSpPr txBox="1"/>
          <p:nvPr/>
        </p:nvSpPr>
        <p:spPr>
          <a:xfrm>
            <a:off x="152400" y="6324600"/>
            <a:ext cx="6311343" cy="369332"/>
          </a:xfrm>
          <a:prstGeom prst="rect">
            <a:avLst/>
          </a:prstGeom>
          <a:noFill/>
        </p:spPr>
        <p:txBody>
          <a:bodyPr wrap="none" rtlCol="0">
            <a:spAutoFit/>
          </a:bodyPr>
          <a:lstStyle/>
          <a:p>
            <a:r>
              <a:rPr lang="en-US" altLang="zh-CN" dirty="0" smtClean="0"/>
              <a:t>2. o </a:t>
            </a:r>
            <a:r>
              <a:rPr lang="en-US" altLang="zh-CN" dirty="0" smtClean="0">
                <a:solidFill>
                  <a:srgbClr val="0070C0"/>
                </a:solidFill>
              </a:rPr>
              <a:t>indexes</a:t>
            </a:r>
            <a:r>
              <a:rPr lang="en-US" altLang="zh-CN" dirty="0" smtClean="0"/>
              <a:t> </a:t>
            </a:r>
            <a:r>
              <a:rPr lang="en-US" dirty="0" smtClean="0"/>
              <a:t>the mapping</a:t>
            </a:r>
            <a:r>
              <a:rPr lang="en-US" altLang="zh-CN" dirty="0" smtClean="0"/>
              <a:t> from </a:t>
            </a:r>
            <a:r>
              <a:rPr lang="en-US" altLang="zh-CN" i="1" dirty="0" err="1" smtClean="0"/>
              <a:t>x's</a:t>
            </a:r>
            <a:r>
              <a:rPr lang="en-US" altLang="zh-CN" i="1" dirty="0" smtClean="0"/>
              <a:t> to </a:t>
            </a:r>
            <a:r>
              <a:rPr lang="en-US" altLang="zh-CN" i="1" dirty="0" err="1" smtClean="0"/>
              <a:t>y's</a:t>
            </a:r>
            <a:r>
              <a:rPr lang="en-US" altLang="zh-CN" i="1" dirty="0" smtClean="0"/>
              <a:t> </a:t>
            </a:r>
            <a:r>
              <a:rPr lang="en-US" altLang="zh-CN" dirty="0" smtClean="0">
                <a:solidFill>
                  <a:srgbClr val="0070C0"/>
                </a:solidFill>
              </a:rPr>
              <a:t>(Common Property)</a:t>
            </a:r>
            <a:endParaRPr lang="en-US" dirty="0"/>
          </a:p>
        </p:txBody>
      </p:sp>
      <p:sp>
        <p:nvSpPr>
          <p:cNvPr id="118" name="Rectangle 3"/>
          <p:cNvSpPr>
            <a:spLocks noChangeArrowheads="1"/>
          </p:cNvSpPr>
          <p:nvPr/>
        </p:nvSpPr>
        <p:spPr bwMode="auto">
          <a:xfrm>
            <a:off x="0" y="3429000"/>
            <a:ext cx="9144000" cy="533400"/>
          </a:xfrm>
          <a:prstGeom prst="rect">
            <a:avLst/>
          </a:prstGeom>
          <a:solidFill>
            <a:schemeClr val="bg1"/>
          </a:solidFill>
          <a:ln w="25400">
            <a:solidFill>
              <a:schemeClr val="tx1"/>
            </a:solidFill>
            <a:miter lim="800000"/>
            <a:headEnd/>
            <a:tailEnd/>
          </a:ln>
        </p:spPr>
        <p:txBody>
          <a:bodyPr wrap="none" anchor="ctr"/>
          <a:lstStyle/>
          <a:p>
            <a:pPr algn="ctr"/>
            <a:r>
              <a:rPr lang="en-US" altLang="zh-CN" dirty="0" smtClean="0">
                <a:solidFill>
                  <a:srgbClr val="FF0000"/>
                </a:solidFill>
              </a:rPr>
              <a:t>Learning becomes efficient!</a:t>
            </a:r>
            <a:endParaRPr lang="zh-CN" altLang="zh-CN" dirty="0">
              <a:solidFill>
                <a:srgbClr val="FF0000"/>
              </a:solidFill>
            </a:endParaRPr>
          </a:p>
        </p:txBody>
      </p:sp>
      <p:sp>
        <p:nvSpPr>
          <p:cNvPr id="73" name="椭圆 72"/>
          <p:cNvSpPr/>
          <p:nvPr/>
        </p:nvSpPr>
        <p:spPr>
          <a:xfrm>
            <a:off x="6629400" y="4572000"/>
            <a:ext cx="381000" cy="381000"/>
          </a:xfrm>
          <a:prstGeom prst="ellipse">
            <a:avLst/>
          </a:prstGeom>
          <a:no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191000" y="4572000"/>
            <a:ext cx="381000" cy="381000"/>
          </a:xfrm>
          <a:prstGeom prst="ellipse">
            <a:avLst/>
          </a:prstGeom>
          <a:no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429000" y="38862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5867400" y="38862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TextBox 71"/>
          <p:cNvSpPr txBox="1"/>
          <p:nvPr/>
        </p:nvSpPr>
        <p:spPr>
          <a:xfrm>
            <a:off x="3116094" y="5334000"/>
            <a:ext cx="312906" cy="369332"/>
          </a:xfrm>
          <a:prstGeom prst="rect">
            <a:avLst/>
          </a:prstGeom>
          <a:noFill/>
        </p:spPr>
        <p:txBody>
          <a:bodyPr wrap="none" rtlCol="0">
            <a:spAutoFit/>
          </a:bodyPr>
          <a:lstStyle/>
          <a:p>
            <a:r>
              <a:rPr lang="en-US" altLang="zh-CN" b="1" dirty="0" smtClean="0"/>
              <a:t>x</a:t>
            </a:r>
            <a:endParaRPr lang="zh-CN" altLang="en-US" b="1" dirty="0"/>
          </a:p>
        </p:txBody>
      </p:sp>
      <p:sp>
        <p:nvSpPr>
          <p:cNvPr id="79" name="TextBox 78"/>
          <p:cNvSpPr txBox="1"/>
          <p:nvPr/>
        </p:nvSpPr>
        <p:spPr>
          <a:xfrm>
            <a:off x="3116094" y="3886200"/>
            <a:ext cx="312906" cy="369332"/>
          </a:xfrm>
          <a:prstGeom prst="rect">
            <a:avLst/>
          </a:prstGeom>
          <a:noFill/>
        </p:spPr>
        <p:txBody>
          <a:bodyPr wrap="none" rtlCol="0">
            <a:spAutoFit/>
          </a:bodyPr>
          <a:lstStyle/>
          <a:p>
            <a:r>
              <a:rPr lang="en-US" altLang="zh-CN" b="1" dirty="0" smtClean="0"/>
              <a:t>y</a:t>
            </a:r>
            <a:endParaRPr lang="zh-CN" altLang="en-US" b="1"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dissolve">
                                      <p:cBhvr>
                                        <p:cTn id="7" dur="500"/>
                                        <p:tgtEl>
                                          <p:spTgt spid="11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dissolve">
                                      <p:cBhvr>
                                        <p:cTn id="10" dur="500"/>
                                        <p:tgtEl>
                                          <p:spTgt spid="7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dissolve">
                                      <p:cBhvr>
                                        <p:cTn id="13" dur="500"/>
                                        <p:tgtEl>
                                          <p:spTgt spid="75"/>
                                        </p:tgtEl>
                                      </p:cBhvr>
                                    </p:animEffect>
                                  </p:childTnLst>
                                </p:cTn>
                              </p:par>
                              <p:par>
                                <p:cTn id="14" presetID="9" presetClass="entr" presetSubtype="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dissolve">
                                      <p:cBhvr>
                                        <p:cTn id="16" dur="500"/>
                                        <p:tgtEl>
                                          <p:spTgt spid="51"/>
                                        </p:tgtEl>
                                      </p:cBhvr>
                                    </p:animEffect>
                                  </p:childTnLst>
                                </p:cTn>
                              </p:par>
                              <p:par>
                                <p:cTn id="17" presetID="9"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dissolve">
                                      <p:cBhvr>
                                        <p:cTn id="19" dur="500"/>
                                        <p:tgtEl>
                                          <p:spTgt spid="52"/>
                                        </p:tgtEl>
                                      </p:cBhvr>
                                    </p:animEffect>
                                  </p:childTnLst>
                                </p:cTn>
                              </p:par>
                              <p:par>
                                <p:cTn id="20" presetID="9" presetClass="entr" presetSubtype="0" fill="hold"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dissolve">
                                      <p:cBhvr>
                                        <p:cTn id="22" dur="500"/>
                                        <p:tgtEl>
                                          <p:spTgt spid="62"/>
                                        </p:tgtEl>
                                      </p:cBhvr>
                                    </p:animEffect>
                                  </p:childTnLst>
                                </p:cTn>
                              </p:par>
                              <p:par>
                                <p:cTn id="23" presetID="9" presetClass="entr" presetSubtype="0" fill="hold" nodeType="with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dissolve">
                                      <p:cBhvr>
                                        <p:cTn id="25" dur="500"/>
                                        <p:tgtEl>
                                          <p:spTgt spid="61"/>
                                        </p:tgtEl>
                                      </p:cBhvr>
                                    </p:animEffect>
                                  </p:childTnLst>
                                </p:cTn>
                              </p:par>
                              <p:par>
                                <p:cTn id="26" presetID="0" presetClass="path" presetSubtype="0" accel="50000" decel="50000" fill="hold" grpId="0" nodeType="withEffect">
                                  <p:stCondLst>
                                    <p:cond delay="0"/>
                                  </p:stCondLst>
                                  <p:childTnLst>
                                    <p:animMotion origin="layout" path="M 1.94444E-6 3.7037E-7 L 0.08871 0.19537 " pathEditMode="relative" rAng="0" ptsTypes="AA">
                                      <p:cBhvr>
                                        <p:cTn id="27" dur="2000" fill="hold"/>
                                        <p:tgtEl>
                                          <p:spTgt spid="34"/>
                                        </p:tgtEl>
                                        <p:attrNameLst>
                                          <p:attrName>ppt_x</p:attrName>
                                          <p:attrName>ppt_y</p:attrName>
                                        </p:attrNameLst>
                                      </p:cBhvr>
                                      <p:rCtr x="44" y="98"/>
                                    </p:animMotion>
                                  </p:childTnLst>
                                </p:cTn>
                              </p:par>
                              <p:par>
                                <p:cTn id="28" presetID="0" presetClass="path" presetSubtype="0" accel="50000" decel="50000" fill="hold" grpId="0" nodeType="withEffect">
                                  <p:stCondLst>
                                    <p:cond delay="0"/>
                                  </p:stCondLst>
                                  <p:childTnLst>
                                    <p:animMotion origin="layout" path="M -1.11111E-6 0 L -0.16944 0.14931 " pathEditMode="relative" rAng="0" ptsTypes="AA">
                                      <p:cBhvr>
                                        <p:cTn id="29" dur="2000" fill="hold"/>
                                        <p:tgtEl>
                                          <p:spTgt spid="37"/>
                                        </p:tgtEl>
                                        <p:attrNameLst>
                                          <p:attrName>ppt_x</p:attrName>
                                          <p:attrName>ppt_y</p:attrName>
                                        </p:attrNameLst>
                                      </p:cBhvr>
                                      <p:rCtr x="-85" y="75"/>
                                    </p:animMotion>
                                  </p:childTnLst>
                                </p:cTn>
                              </p:par>
                              <p:par>
                                <p:cTn id="30" presetID="0" presetClass="path" presetSubtype="0" accel="50000" decel="50000" fill="hold" grpId="0" nodeType="withEffect">
                                  <p:stCondLst>
                                    <p:cond delay="0"/>
                                  </p:stCondLst>
                                  <p:childTnLst>
                                    <p:animMotion origin="layout" path="M 1.94444E-6 4.81481E-6 L -0.08629 0.13981 " pathEditMode="relative" rAng="0" ptsTypes="AA">
                                      <p:cBhvr>
                                        <p:cTn id="31" dur="2000" fill="hold"/>
                                        <p:tgtEl>
                                          <p:spTgt spid="43"/>
                                        </p:tgtEl>
                                        <p:attrNameLst>
                                          <p:attrName>ppt_x</p:attrName>
                                          <p:attrName>ppt_y</p:attrName>
                                        </p:attrNameLst>
                                      </p:cBhvr>
                                      <p:rCtr x="-43" y="70"/>
                                    </p:animMotion>
                                  </p:childTnLst>
                                </p:cTn>
                              </p:par>
                              <p:par>
                                <p:cTn id="32" presetID="0" presetClass="path" presetSubtype="0" accel="50000" decel="50000" fill="hold" grpId="0" nodeType="withEffect">
                                  <p:stCondLst>
                                    <p:cond delay="0"/>
                                  </p:stCondLst>
                                  <p:childTnLst>
                                    <p:animMotion origin="layout" path="M -2.5E-6 1.48148E-6 L -0.13489 0.26204 " pathEditMode="relative" rAng="0" ptsTypes="AA">
                                      <p:cBhvr>
                                        <p:cTn id="33" dur="2000" fill="hold"/>
                                        <p:tgtEl>
                                          <p:spTgt spid="22"/>
                                        </p:tgtEl>
                                        <p:attrNameLst>
                                          <p:attrName>ppt_x</p:attrName>
                                          <p:attrName>ppt_y</p:attrName>
                                        </p:attrNameLst>
                                      </p:cBhvr>
                                      <p:rCtr x="-68" y="131"/>
                                    </p:animMotion>
                                  </p:childTnLst>
                                </p:cTn>
                              </p:par>
                              <p:par>
                                <p:cTn id="34" presetID="0" presetClass="path" presetSubtype="0" accel="50000" decel="50000" fill="hold" grpId="0" nodeType="withEffect">
                                  <p:stCondLst>
                                    <p:cond delay="0"/>
                                  </p:stCondLst>
                                  <p:childTnLst>
                                    <p:animMotion origin="layout" path="M -2.77778E-7 1.48148E-6 L -0.23767 0.30648 " pathEditMode="relative" rAng="0" ptsTypes="AA">
                                      <p:cBhvr>
                                        <p:cTn id="35" dur="2000" fill="hold"/>
                                        <p:tgtEl>
                                          <p:spTgt spid="25"/>
                                        </p:tgtEl>
                                        <p:attrNameLst>
                                          <p:attrName>ppt_x</p:attrName>
                                          <p:attrName>ppt_y</p:attrName>
                                        </p:attrNameLst>
                                      </p:cBhvr>
                                      <p:rCtr x="-119" y="153"/>
                                    </p:animMotion>
                                  </p:childTnLst>
                                </p:cTn>
                              </p:par>
                              <p:par>
                                <p:cTn id="36" presetID="0" presetClass="path" presetSubtype="0" accel="50000" decel="50000" fill="hold" grpId="0" nodeType="withEffect">
                                  <p:stCondLst>
                                    <p:cond delay="0"/>
                                  </p:stCondLst>
                                  <p:childTnLst>
                                    <p:animMotion origin="layout" path="M 3.33333E-6 -4.07407E-6 L -0.26875 0.20649 " pathEditMode="relative" rAng="0" ptsTypes="AA">
                                      <p:cBhvr>
                                        <p:cTn id="37" dur="2000" fill="hold"/>
                                        <p:tgtEl>
                                          <p:spTgt spid="33"/>
                                        </p:tgtEl>
                                        <p:attrNameLst>
                                          <p:attrName>ppt_x</p:attrName>
                                          <p:attrName>ppt_y</p:attrName>
                                        </p:attrNameLst>
                                      </p:cBhvr>
                                      <p:rCtr x="-134" y="103"/>
                                    </p:animMotion>
                                  </p:childTnLst>
                                </p:cTn>
                              </p:par>
                              <p:par>
                                <p:cTn id="38" presetID="0" presetClass="path" presetSubtype="0" accel="50000" decel="50000" fill="hold" grpId="0" nodeType="withEffect">
                                  <p:stCondLst>
                                    <p:cond delay="0"/>
                                  </p:stCondLst>
                                  <p:childTnLst>
                                    <p:animMotion origin="layout" path="M 2.22222E-6 4.44444E-6 L -0.13195 0.13819 " pathEditMode="relative" rAng="0" ptsTypes="AA">
                                      <p:cBhvr>
                                        <p:cTn id="39" dur="2000" fill="hold"/>
                                        <p:tgtEl>
                                          <p:spTgt spid="47"/>
                                        </p:tgtEl>
                                        <p:attrNameLst>
                                          <p:attrName>ppt_x</p:attrName>
                                          <p:attrName>ppt_y</p:attrName>
                                        </p:attrNameLst>
                                      </p:cBhvr>
                                      <p:rCtr x="-66" y="69"/>
                                    </p:animMotion>
                                  </p:childTnLst>
                                </p:cTn>
                              </p:par>
                              <p:par>
                                <p:cTn id="40" presetID="0" presetClass="path" presetSubtype="0" accel="50000" decel="50000" fill="hold" grpId="0" nodeType="withEffect">
                                  <p:stCondLst>
                                    <p:cond delay="0"/>
                                  </p:stCondLst>
                                  <p:childTnLst>
                                    <p:animMotion origin="layout" path="M -2.22222E-6 3.7037E-7 L 0.14445 0.15093 " pathEditMode="relative" rAng="0" ptsTypes="AA">
                                      <p:cBhvr>
                                        <p:cTn id="41" dur="2000" fill="hold"/>
                                        <p:tgtEl>
                                          <p:spTgt spid="36"/>
                                        </p:tgtEl>
                                        <p:attrNameLst>
                                          <p:attrName>ppt_x</p:attrName>
                                          <p:attrName>ppt_y</p:attrName>
                                        </p:attrNameLst>
                                      </p:cBhvr>
                                      <p:rCtr x="72" y="75"/>
                                    </p:animMotion>
                                  </p:childTnLst>
                                </p:cTn>
                              </p:par>
                              <p:par>
                                <p:cTn id="42" presetID="0" presetClass="path" presetSubtype="0" accel="50000" decel="50000" fill="hold" grpId="0" nodeType="withEffect">
                                  <p:stCondLst>
                                    <p:cond delay="0"/>
                                  </p:stCondLst>
                                  <p:childTnLst>
                                    <p:animMotion origin="layout" path="M 2.77778E-7 1.48148E-6 L 0.40434 0.30648 " pathEditMode="relative" rAng="0" ptsTypes="AA">
                                      <p:cBhvr>
                                        <p:cTn id="43" dur="2000" fill="hold"/>
                                        <p:tgtEl>
                                          <p:spTgt spid="20"/>
                                        </p:tgtEl>
                                        <p:attrNameLst>
                                          <p:attrName>ppt_x</p:attrName>
                                          <p:attrName>ppt_y</p:attrName>
                                        </p:attrNameLst>
                                      </p:cBhvr>
                                      <p:rCtr x="202" y="153"/>
                                    </p:animMotion>
                                  </p:childTnLst>
                                </p:cTn>
                              </p:par>
                              <p:par>
                                <p:cTn id="44" presetID="0" presetClass="path" presetSubtype="0" accel="50000" decel="50000" fill="hold" grpId="0" nodeType="withEffect">
                                  <p:stCondLst>
                                    <p:cond delay="0"/>
                                  </p:stCondLst>
                                  <p:childTnLst>
                                    <p:animMotion origin="layout" path="M -2.77778E-7 -4.07407E-6 L 0.40816 0.25093 " pathEditMode="relative" rAng="0" ptsTypes="AA">
                                      <p:cBhvr>
                                        <p:cTn id="45" dur="2000" fill="hold"/>
                                        <p:tgtEl>
                                          <p:spTgt spid="28"/>
                                        </p:tgtEl>
                                        <p:attrNameLst>
                                          <p:attrName>ppt_x</p:attrName>
                                          <p:attrName>ppt_y</p:attrName>
                                        </p:attrNameLst>
                                      </p:cBhvr>
                                      <p:rCtr x="204" y="125"/>
                                    </p:animMotion>
                                  </p:childTnLst>
                                </p:cTn>
                              </p:par>
                              <p:par>
                                <p:cTn id="46" presetID="0" presetClass="path" presetSubtype="0" accel="50000" decel="50000" fill="hold" grpId="0" nodeType="withEffect">
                                  <p:stCondLst>
                                    <p:cond delay="0"/>
                                  </p:stCondLst>
                                  <p:childTnLst>
                                    <p:animMotion origin="layout" path="M 3.61111E-6 3.7037E-7 L -0.12275 0.15093 " pathEditMode="relative" rAng="0" ptsTypes="AA">
                                      <p:cBhvr>
                                        <p:cTn id="47" dur="2000" fill="hold"/>
                                        <p:tgtEl>
                                          <p:spTgt spid="41"/>
                                        </p:tgtEl>
                                        <p:attrNameLst>
                                          <p:attrName>ppt_x</p:attrName>
                                          <p:attrName>ppt_y</p:attrName>
                                        </p:attrNameLst>
                                      </p:cBhvr>
                                      <p:rCtr x="-61" y="75"/>
                                    </p:animMotion>
                                  </p:childTnLst>
                                </p:cTn>
                              </p:par>
                              <p:par>
                                <p:cTn id="48" presetID="0" presetClass="path" presetSubtype="0" accel="50000" decel="50000" fill="hold" grpId="0" nodeType="withEffect">
                                  <p:stCondLst>
                                    <p:cond delay="0"/>
                                  </p:stCondLst>
                                  <p:childTnLst>
                                    <p:animMotion origin="layout" path="M 2.22222E-6 4.44444E-6 L -0.07778 0.20648 " pathEditMode="relative" rAng="0" ptsTypes="AA">
                                      <p:cBhvr>
                                        <p:cTn id="49" dur="2000" fill="hold"/>
                                        <p:tgtEl>
                                          <p:spTgt spid="48"/>
                                        </p:tgtEl>
                                        <p:attrNameLst>
                                          <p:attrName>ppt_x</p:attrName>
                                          <p:attrName>ppt_y</p:attrName>
                                        </p:attrNameLst>
                                      </p:cBhvr>
                                      <p:rCtr x="-39" y="103"/>
                                    </p:animMotion>
                                  </p:childTnLst>
                                </p:cTn>
                              </p:par>
                              <p:par>
                                <p:cTn id="50" presetID="9" presetClass="emph" presetSubtype="0" grpId="0" nodeType="withEffect">
                                  <p:stCondLst>
                                    <p:cond delay="0"/>
                                  </p:stCondLst>
                                  <p:childTnLst>
                                    <p:set>
                                      <p:cBhvr rctx="PPT">
                                        <p:cTn id="51" dur="indefinite"/>
                                        <p:tgtEl>
                                          <p:spTgt spid="18"/>
                                        </p:tgtEl>
                                        <p:attrNameLst>
                                          <p:attrName>style.opacity</p:attrName>
                                        </p:attrNameLst>
                                      </p:cBhvr>
                                      <p:to>
                                        <p:strVal val="0.5"/>
                                      </p:to>
                                    </p:set>
                                    <p:animEffect filter="image" prLst="opacity: 0.5">
                                      <p:cBhvr rctx="IE">
                                        <p:cTn id="52" dur="indefinite"/>
                                        <p:tgtEl>
                                          <p:spTgt spid="18"/>
                                        </p:tgtEl>
                                      </p:cBhvr>
                                    </p:animEffect>
                                  </p:childTnLst>
                                </p:cTn>
                              </p:par>
                              <p:par>
                                <p:cTn id="53" presetID="9" presetClass="emph" presetSubtype="0" grpId="0" nodeType="withEffect">
                                  <p:stCondLst>
                                    <p:cond delay="0"/>
                                  </p:stCondLst>
                                  <p:childTnLst>
                                    <p:set>
                                      <p:cBhvr rctx="PPT">
                                        <p:cTn id="54" dur="indefinite"/>
                                        <p:tgtEl>
                                          <p:spTgt spid="21"/>
                                        </p:tgtEl>
                                        <p:attrNameLst>
                                          <p:attrName>style.opacity</p:attrName>
                                        </p:attrNameLst>
                                      </p:cBhvr>
                                      <p:to>
                                        <p:strVal val="0.5"/>
                                      </p:to>
                                    </p:set>
                                    <p:animEffect filter="image" prLst="opacity: 0.5">
                                      <p:cBhvr rctx="IE">
                                        <p:cTn id="55" dur="indefinite"/>
                                        <p:tgtEl>
                                          <p:spTgt spid="21"/>
                                        </p:tgtEl>
                                      </p:cBhvr>
                                    </p:animEffect>
                                  </p:childTnLst>
                                </p:cTn>
                              </p:par>
                              <p:par>
                                <p:cTn id="56" presetID="9" presetClass="emph" presetSubtype="0" grpId="0" nodeType="withEffect">
                                  <p:stCondLst>
                                    <p:cond delay="0"/>
                                  </p:stCondLst>
                                  <p:childTnLst>
                                    <p:set>
                                      <p:cBhvr rctx="PPT">
                                        <p:cTn id="57" dur="indefinite"/>
                                        <p:tgtEl>
                                          <p:spTgt spid="23"/>
                                        </p:tgtEl>
                                        <p:attrNameLst>
                                          <p:attrName>style.opacity</p:attrName>
                                        </p:attrNameLst>
                                      </p:cBhvr>
                                      <p:to>
                                        <p:strVal val="0.5"/>
                                      </p:to>
                                    </p:set>
                                    <p:animEffect filter="image" prLst="opacity: 0.5">
                                      <p:cBhvr rctx="IE">
                                        <p:cTn id="58" dur="indefinite"/>
                                        <p:tgtEl>
                                          <p:spTgt spid="23"/>
                                        </p:tgtEl>
                                      </p:cBhvr>
                                    </p:animEffect>
                                  </p:childTnLst>
                                </p:cTn>
                              </p:par>
                              <p:par>
                                <p:cTn id="59" presetID="9" presetClass="emph" presetSubtype="0" grpId="0" nodeType="withEffect">
                                  <p:stCondLst>
                                    <p:cond delay="0"/>
                                  </p:stCondLst>
                                  <p:childTnLst>
                                    <p:set>
                                      <p:cBhvr rctx="PPT">
                                        <p:cTn id="60" dur="indefinite"/>
                                        <p:tgtEl>
                                          <p:spTgt spid="24"/>
                                        </p:tgtEl>
                                        <p:attrNameLst>
                                          <p:attrName>style.opacity</p:attrName>
                                        </p:attrNameLst>
                                      </p:cBhvr>
                                      <p:to>
                                        <p:strVal val="0.5"/>
                                      </p:to>
                                    </p:set>
                                    <p:animEffect filter="image" prLst="opacity: 0.5">
                                      <p:cBhvr rctx="IE">
                                        <p:cTn id="61" dur="indefinite"/>
                                        <p:tgtEl>
                                          <p:spTgt spid="24"/>
                                        </p:tgtEl>
                                      </p:cBhvr>
                                    </p:animEffect>
                                  </p:childTnLst>
                                </p:cTn>
                              </p:par>
                              <p:par>
                                <p:cTn id="62" presetID="9" presetClass="emph" presetSubtype="0" grpId="0" nodeType="withEffect">
                                  <p:stCondLst>
                                    <p:cond delay="0"/>
                                  </p:stCondLst>
                                  <p:childTnLst>
                                    <p:set>
                                      <p:cBhvr rctx="PPT">
                                        <p:cTn id="63" dur="indefinite"/>
                                        <p:tgtEl>
                                          <p:spTgt spid="26"/>
                                        </p:tgtEl>
                                        <p:attrNameLst>
                                          <p:attrName>style.opacity</p:attrName>
                                        </p:attrNameLst>
                                      </p:cBhvr>
                                      <p:to>
                                        <p:strVal val="0.5"/>
                                      </p:to>
                                    </p:set>
                                    <p:animEffect filter="image" prLst="opacity: 0.5">
                                      <p:cBhvr rctx="IE">
                                        <p:cTn id="64" dur="indefinite"/>
                                        <p:tgtEl>
                                          <p:spTgt spid="26"/>
                                        </p:tgtEl>
                                      </p:cBhvr>
                                    </p:animEffect>
                                  </p:childTnLst>
                                </p:cTn>
                              </p:par>
                              <p:par>
                                <p:cTn id="65" presetID="9" presetClass="emph" presetSubtype="0" grpId="0" nodeType="withEffect">
                                  <p:stCondLst>
                                    <p:cond delay="0"/>
                                  </p:stCondLst>
                                  <p:childTnLst>
                                    <p:set>
                                      <p:cBhvr rctx="PPT">
                                        <p:cTn id="66" dur="indefinite"/>
                                        <p:tgtEl>
                                          <p:spTgt spid="27"/>
                                        </p:tgtEl>
                                        <p:attrNameLst>
                                          <p:attrName>style.opacity</p:attrName>
                                        </p:attrNameLst>
                                      </p:cBhvr>
                                      <p:to>
                                        <p:strVal val="0.5"/>
                                      </p:to>
                                    </p:set>
                                    <p:animEffect filter="image" prLst="opacity: 0.5">
                                      <p:cBhvr rctx="IE">
                                        <p:cTn id="67" dur="indefinite"/>
                                        <p:tgtEl>
                                          <p:spTgt spid="27"/>
                                        </p:tgtEl>
                                      </p:cBhvr>
                                    </p:animEffect>
                                  </p:childTnLst>
                                </p:cTn>
                              </p:par>
                              <p:par>
                                <p:cTn id="68" presetID="9" presetClass="emph" presetSubtype="0" grpId="0" nodeType="withEffect">
                                  <p:stCondLst>
                                    <p:cond delay="0"/>
                                  </p:stCondLst>
                                  <p:childTnLst>
                                    <p:set>
                                      <p:cBhvr rctx="PPT">
                                        <p:cTn id="69" dur="indefinite"/>
                                        <p:tgtEl>
                                          <p:spTgt spid="29"/>
                                        </p:tgtEl>
                                        <p:attrNameLst>
                                          <p:attrName>style.opacity</p:attrName>
                                        </p:attrNameLst>
                                      </p:cBhvr>
                                      <p:to>
                                        <p:strVal val="0.5"/>
                                      </p:to>
                                    </p:set>
                                    <p:animEffect filter="image" prLst="opacity: 0.5">
                                      <p:cBhvr rctx="IE">
                                        <p:cTn id="70" dur="indefinite"/>
                                        <p:tgtEl>
                                          <p:spTgt spid="29"/>
                                        </p:tgtEl>
                                      </p:cBhvr>
                                    </p:animEffect>
                                  </p:childTnLst>
                                </p:cTn>
                              </p:par>
                              <p:par>
                                <p:cTn id="71" presetID="9" presetClass="emph" presetSubtype="0" grpId="0" nodeType="withEffect">
                                  <p:stCondLst>
                                    <p:cond delay="0"/>
                                  </p:stCondLst>
                                  <p:childTnLst>
                                    <p:set>
                                      <p:cBhvr rctx="PPT">
                                        <p:cTn id="72" dur="indefinite"/>
                                        <p:tgtEl>
                                          <p:spTgt spid="30"/>
                                        </p:tgtEl>
                                        <p:attrNameLst>
                                          <p:attrName>style.opacity</p:attrName>
                                        </p:attrNameLst>
                                      </p:cBhvr>
                                      <p:to>
                                        <p:strVal val="0.5"/>
                                      </p:to>
                                    </p:set>
                                    <p:animEffect filter="image" prLst="opacity: 0.5">
                                      <p:cBhvr rctx="IE">
                                        <p:cTn id="73" dur="indefinite"/>
                                        <p:tgtEl>
                                          <p:spTgt spid="30"/>
                                        </p:tgtEl>
                                      </p:cBhvr>
                                    </p:animEffect>
                                  </p:childTnLst>
                                </p:cTn>
                              </p:par>
                              <p:par>
                                <p:cTn id="74" presetID="9" presetClass="emph" presetSubtype="0" grpId="0" nodeType="withEffect">
                                  <p:stCondLst>
                                    <p:cond delay="0"/>
                                  </p:stCondLst>
                                  <p:childTnLst>
                                    <p:set>
                                      <p:cBhvr rctx="PPT">
                                        <p:cTn id="75" dur="indefinite"/>
                                        <p:tgtEl>
                                          <p:spTgt spid="31"/>
                                        </p:tgtEl>
                                        <p:attrNameLst>
                                          <p:attrName>style.opacity</p:attrName>
                                        </p:attrNameLst>
                                      </p:cBhvr>
                                      <p:to>
                                        <p:strVal val="0.5"/>
                                      </p:to>
                                    </p:set>
                                    <p:animEffect filter="image" prLst="opacity: 0.5">
                                      <p:cBhvr rctx="IE">
                                        <p:cTn id="76" dur="indefinite"/>
                                        <p:tgtEl>
                                          <p:spTgt spid="31"/>
                                        </p:tgtEl>
                                      </p:cBhvr>
                                    </p:animEffect>
                                  </p:childTnLst>
                                </p:cTn>
                              </p:par>
                              <p:par>
                                <p:cTn id="77" presetID="9" presetClass="emph" presetSubtype="0" grpId="0" nodeType="withEffect">
                                  <p:stCondLst>
                                    <p:cond delay="0"/>
                                  </p:stCondLst>
                                  <p:childTnLst>
                                    <p:set>
                                      <p:cBhvr rctx="PPT">
                                        <p:cTn id="78" dur="indefinite"/>
                                        <p:tgtEl>
                                          <p:spTgt spid="32"/>
                                        </p:tgtEl>
                                        <p:attrNameLst>
                                          <p:attrName>style.opacity</p:attrName>
                                        </p:attrNameLst>
                                      </p:cBhvr>
                                      <p:to>
                                        <p:strVal val="0.5"/>
                                      </p:to>
                                    </p:set>
                                    <p:animEffect filter="image" prLst="opacity: 0.5">
                                      <p:cBhvr rctx="IE">
                                        <p:cTn id="79" dur="indefinite"/>
                                        <p:tgtEl>
                                          <p:spTgt spid="32"/>
                                        </p:tgtEl>
                                      </p:cBhvr>
                                    </p:animEffect>
                                  </p:childTnLst>
                                </p:cTn>
                              </p:par>
                              <p:par>
                                <p:cTn id="80" presetID="9" presetClass="emph" presetSubtype="0" grpId="0" nodeType="withEffect">
                                  <p:stCondLst>
                                    <p:cond delay="0"/>
                                  </p:stCondLst>
                                  <p:childTnLst>
                                    <p:set>
                                      <p:cBhvr rctx="PPT">
                                        <p:cTn id="81" dur="indefinite"/>
                                        <p:tgtEl>
                                          <p:spTgt spid="35"/>
                                        </p:tgtEl>
                                        <p:attrNameLst>
                                          <p:attrName>style.opacity</p:attrName>
                                        </p:attrNameLst>
                                      </p:cBhvr>
                                      <p:to>
                                        <p:strVal val="0.5"/>
                                      </p:to>
                                    </p:set>
                                    <p:animEffect filter="image" prLst="opacity: 0.5">
                                      <p:cBhvr rctx="IE">
                                        <p:cTn id="82" dur="indefinite"/>
                                        <p:tgtEl>
                                          <p:spTgt spid="35"/>
                                        </p:tgtEl>
                                      </p:cBhvr>
                                    </p:animEffect>
                                  </p:childTnLst>
                                </p:cTn>
                              </p:par>
                              <p:par>
                                <p:cTn id="83" presetID="9" presetClass="emph" presetSubtype="0" grpId="0" nodeType="withEffect">
                                  <p:stCondLst>
                                    <p:cond delay="0"/>
                                  </p:stCondLst>
                                  <p:childTnLst>
                                    <p:set>
                                      <p:cBhvr rctx="PPT">
                                        <p:cTn id="84" dur="indefinite"/>
                                        <p:tgtEl>
                                          <p:spTgt spid="38"/>
                                        </p:tgtEl>
                                        <p:attrNameLst>
                                          <p:attrName>style.opacity</p:attrName>
                                        </p:attrNameLst>
                                      </p:cBhvr>
                                      <p:to>
                                        <p:strVal val="0.5"/>
                                      </p:to>
                                    </p:set>
                                    <p:animEffect filter="image" prLst="opacity: 0.5">
                                      <p:cBhvr rctx="IE">
                                        <p:cTn id="85" dur="indefinite"/>
                                        <p:tgtEl>
                                          <p:spTgt spid="38"/>
                                        </p:tgtEl>
                                      </p:cBhvr>
                                    </p:animEffect>
                                  </p:childTnLst>
                                </p:cTn>
                              </p:par>
                              <p:par>
                                <p:cTn id="86" presetID="9" presetClass="emph" presetSubtype="0" grpId="0" nodeType="withEffect">
                                  <p:stCondLst>
                                    <p:cond delay="0"/>
                                  </p:stCondLst>
                                  <p:childTnLst>
                                    <p:set>
                                      <p:cBhvr rctx="PPT">
                                        <p:cTn id="87" dur="indefinite"/>
                                        <p:tgtEl>
                                          <p:spTgt spid="39"/>
                                        </p:tgtEl>
                                        <p:attrNameLst>
                                          <p:attrName>style.opacity</p:attrName>
                                        </p:attrNameLst>
                                      </p:cBhvr>
                                      <p:to>
                                        <p:strVal val="0.5"/>
                                      </p:to>
                                    </p:set>
                                    <p:animEffect filter="image" prLst="opacity: 0.5">
                                      <p:cBhvr rctx="IE">
                                        <p:cTn id="88" dur="indefinite"/>
                                        <p:tgtEl>
                                          <p:spTgt spid="39"/>
                                        </p:tgtEl>
                                      </p:cBhvr>
                                    </p:animEffect>
                                  </p:childTnLst>
                                </p:cTn>
                              </p:par>
                              <p:par>
                                <p:cTn id="89" presetID="9" presetClass="emph" presetSubtype="0" grpId="0" nodeType="withEffect">
                                  <p:stCondLst>
                                    <p:cond delay="0"/>
                                  </p:stCondLst>
                                  <p:childTnLst>
                                    <p:set>
                                      <p:cBhvr rctx="PPT">
                                        <p:cTn id="90" dur="indefinite"/>
                                        <p:tgtEl>
                                          <p:spTgt spid="40"/>
                                        </p:tgtEl>
                                        <p:attrNameLst>
                                          <p:attrName>style.opacity</p:attrName>
                                        </p:attrNameLst>
                                      </p:cBhvr>
                                      <p:to>
                                        <p:strVal val="0.5"/>
                                      </p:to>
                                    </p:set>
                                    <p:animEffect filter="image" prLst="opacity: 0.5">
                                      <p:cBhvr rctx="IE">
                                        <p:cTn id="91" dur="indefinite"/>
                                        <p:tgtEl>
                                          <p:spTgt spid="40"/>
                                        </p:tgtEl>
                                      </p:cBhvr>
                                    </p:animEffect>
                                  </p:childTnLst>
                                </p:cTn>
                              </p:par>
                              <p:par>
                                <p:cTn id="92" presetID="9" presetClass="emph" presetSubtype="0" grpId="0" nodeType="withEffect">
                                  <p:stCondLst>
                                    <p:cond delay="0"/>
                                  </p:stCondLst>
                                  <p:childTnLst>
                                    <p:set>
                                      <p:cBhvr rctx="PPT">
                                        <p:cTn id="93" dur="indefinite"/>
                                        <p:tgtEl>
                                          <p:spTgt spid="42"/>
                                        </p:tgtEl>
                                        <p:attrNameLst>
                                          <p:attrName>style.opacity</p:attrName>
                                        </p:attrNameLst>
                                      </p:cBhvr>
                                      <p:to>
                                        <p:strVal val="0.5"/>
                                      </p:to>
                                    </p:set>
                                    <p:animEffect filter="image" prLst="opacity: 0.5">
                                      <p:cBhvr rctx="IE">
                                        <p:cTn id="94" dur="indefinite"/>
                                        <p:tgtEl>
                                          <p:spTgt spid="42"/>
                                        </p:tgtEl>
                                      </p:cBhvr>
                                    </p:animEffect>
                                  </p:childTnLst>
                                </p:cTn>
                              </p:par>
                              <p:par>
                                <p:cTn id="95" presetID="9" presetClass="emph" presetSubtype="0" grpId="0" nodeType="withEffect">
                                  <p:stCondLst>
                                    <p:cond delay="0"/>
                                  </p:stCondLst>
                                  <p:childTnLst>
                                    <p:set>
                                      <p:cBhvr rctx="PPT">
                                        <p:cTn id="96" dur="indefinite"/>
                                        <p:tgtEl>
                                          <p:spTgt spid="44"/>
                                        </p:tgtEl>
                                        <p:attrNameLst>
                                          <p:attrName>style.opacity</p:attrName>
                                        </p:attrNameLst>
                                      </p:cBhvr>
                                      <p:to>
                                        <p:strVal val="0.5"/>
                                      </p:to>
                                    </p:set>
                                    <p:animEffect filter="image" prLst="opacity: 0.5">
                                      <p:cBhvr rctx="IE">
                                        <p:cTn id="97" dur="indefinite"/>
                                        <p:tgtEl>
                                          <p:spTgt spid="44"/>
                                        </p:tgtEl>
                                      </p:cBhvr>
                                    </p:animEffect>
                                  </p:childTnLst>
                                </p:cTn>
                              </p:par>
                              <p:par>
                                <p:cTn id="98" presetID="9" presetClass="emph" presetSubtype="0" grpId="0" nodeType="withEffect">
                                  <p:stCondLst>
                                    <p:cond delay="0"/>
                                  </p:stCondLst>
                                  <p:childTnLst>
                                    <p:set>
                                      <p:cBhvr rctx="PPT">
                                        <p:cTn id="99" dur="indefinite"/>
                                        <p:tgtEl>
                                          <p:spTgt spid="45"/>
                                        </p:tgtEl>
                                        <p:attrNameLst>
                                          <p:attrName>style.opacity</p:attrName>
                                        </p:attrNameLst>
                                      </p:cBhvr>
                                      <p:to>
                                        <p:strVal val="0.5"/>
                                      </p:to>
                                    </p:set>
                                    <p:animEffect filter="image" prLst="opacity: 0.5">
                                      <p:cBhvr rctx="IE">
                                        <p:cTn id="100" dur="indefinite"/>
                                        <p:tgtEl>
                                          <p:spTgt spid="45"/>
                                        </p:tgtEl>
                                      </p:cBhvr>
                                    </p:animEffect>
                                  </p:childTnLst>
                                </p:cTn>
                              </p:par>
                              <p:par>
                                <p:cTn id="101" presetID="9" presetClass="emph" presetSubtype="0" grpId="0" nodeType="withEffect">
                                  <p:stCondLst>
                                    <p:cond delay="0"/>
                                  </p:stCondLst>
                                  <p:childTnLst>
                                    <p:set>
                                      <p:cBhvr rctx="PPT">
                                        <p:cTn id="102" dur="indefinite"/>
                                        <p:tgtEl>
                                          <p:spTgt spid="46"/>
                                        </p:tgtEl>
                                        <p:attrNameLst>
                                          <p:attrName>style.opacity</p:attrName>
                                        </p:attrNameLst>
                                      </p:cBhvr>
                                      <p:to>
                                        <p:strVal val="0.5"/>
                                      </p:to>
                                    </p:set>
                                    <p:animEffect filter="image" prLst="opacity: 0.5">
                                      <p:cBhvr rctx="IE">
                                        <p:cTn id="103" dur="indefinite"/>
                                        <p:tgtEl>
                                          <p:spTgt spid="46"/>
                                        </p:tgtEl>
                                      </p:cBhvr>
                                    </p:animEffect>
                                  </p:childTnLst>
                                </p:cTn>
                              </p:par>
                              <p:par>
                                <p:cTn id="104" presetID="9" presetClass="emph" presetSubtype="0" grpId="0" nodeType="withEffect">
                                  <p:stCondLst>
                                    <p:cond delay="0"/>
                                  </p:stCondLst>
                                  <p:childTnLst>
                                    <p:set>
                                      <p:cBhvr rctx="PPT">
                                        <p:cTn id="105" dur="indefinite"/>
                                        <p:tgtEl>
                                          <p:spTgt spid="49"/>
                                        </p:tgtEl>
                                        <p:attrNameLst>
                                          <p:attrName>style.opacity</p:attrName>
                                        </p:attrNameLst>
                                      </p:cBhvr>
                                      <p:to>
                                        <p:strVal val="0.5"/>
                                      </p:to>
                                    </p:set>
                                    <p:animEffect filter="image" prLst="opacity: 0.5">
                                      <p:cBhvr rctx="IE">
                                        <p:cTn id="106" dur="indefinite"/>
                                        <p:tgtEl>
                                          <p:spTgt spid="49"/>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65"/>
                                        </p:tgtEl>
                                        <p:attrNameLst>
                                          <p:attrName>style.visibility</p:attrName>
                                        </p:attrNameLst>
                                      </p:cBhvr>
                                      <p:to>
                                        <p:strVal val="visible"/>
                                      </p:to>
                                    </p:set>
                                    <p:animEffect transition="in" filter="dissolve">
                                      <p:cBhvr>
                                        <p:cTn id="109" dur="500"/>
                                        <p:tgtEl>
                                          <p:spTgt spid="65"/>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66"/>
                                        </p:tgtEl>
                                        <p:attrNameLst>
                                          <p:attrName>style.visibility</p:attrName>
                                        </p:attrNameLst>
                                      </p:cBhvr>
                                      <p:to>
                                        <p:strVal val="visible"/>
                                      </p:to>
                                    </p:set>
                                    <p:animEffect transition="in" filter="dissolve">
                                      <p:cBhvr>
                                        <p:cTn id="112" dur="500"/>
                                        <p:tgtEl>
                                          <p:spTgt spid="66"/>
                                        </p:tgtEl>
                                      </p:cBhvr>
                                    </p:animEffect>
                                  </p:childTnLst>
                                </p:cTn>
                              </p:par>
                            </p:childTnLst>
                          </p:cTn>
                        </p:par>
                        <p:par>
                          <p:cTn id="113" fill="hold">
                            <p:stCondLst>
                              <p:cond delay="2000"/>
                            </p:stCondLst>
                            <p:childTnLst>
                              <p:par>
                                <p:cTn id="114" presetID="9" presetClass="entr" presetSubtype="0" fill="hold" grpId="0" nodeType="afterEffect">
                                  <p:stCondLst>
                                    <p:cond delay="0"/>
                                  </p:stCondLst>
                                  <p:childTnLst>
                                    <p:set>
                                      <p:cBhvr>
                                        <p:cTn id="115" dur="1" fill="hold">
                                          <p:stCondLst>
                                            <p:cond delay="0"/>
                                          </p:stCondLst>
                                        </p:cTn>
                                        <p:tgtEl>
                                          <p:spTgt spid="63"/>
                                        </p:tgtEl>
                                        <p:attrNameLst>
                                          <p:attrName>style.visibility</p:attrName>
                                        </p:attrNameLst>
                                      </p:cBhvr>
                                      <p:to>
                                        <p:strVal val="visible"/>
                                      </p:to>
                                    </p:set>
                                    <p:animEffect transition="in" filter="dissolve">
                                      <p:cBhvr>
                                        <p:cTn id="116" dur="500"/>
                                        <p:tgtEl>
                                          <p:spTgt spid="63"/>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64"/>
                                        </p:tgtEl>
                                        <p:attrNameLst>
                                          <p:attrName>style.visibility</p:attrName>
                                        </p:attrNameLst>
                                      </p:cBhvr>
                                      <p:to>
                                        <p:strVal val="visible"/>
                                      </p:to>
                                    </p:set>
                                    <p:animEffect transition="in" filter="dissolve">
                                      <p:cBhvr>
                                        <p:cTn id="119" dur="500"/>
                                        <p:tgtEl>
                                          <p:spTgt spid="64"/>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117"/>
                                        </p:tgtEl>
                                        <p:attrNameLst>
                                          <p:attrName>style.visibility</p:attrName>
                                        </p:attrNameLst>
                                      </p:cBhvr>
                                      <p:to>
                                        <p:strVal val="visible"/>
                                      </p:to>
                                    </p:set>
                                    <p:animEffect transition="in" filter="dissolve">
                                      <p:cBhvr>
                                        <p:cTn id="124" dur="500"/>
                                        <p:tgtEl>
                                          <p:spTgt spid="117"/>
                                        </p:tgtEl>
                                      </p:cBhvr>
                                    </p:animEffect>
                                  </p:childTnLst>
                                </p:cTn>
                              </p:par>
                              <p:par>
                                <p:cTn id="125" presetID="1" presetClass="exit" presetSubtype="0" fill="hold" grpId="0" nodeType="withEffect">
                                  <p:stCondLst>
                                    <p:cond delay="0"/>
                                  </p:stCondLst>
                                  <p:childTnLst>
                                    <p:set>
                                      <p:cBhvr>
                                        <p:cTn id="126" dur="1" fill="hold">
                                          <p:stCondLst>
                                            <p:cond delay="0"/>
                                          </p:stCondLst>
                                        </p:cTn>
                                        <p:tgtEl>
                                          <p:spTgt spid="72"/>
                                        </p:tgtEl>
                                        <p:attrNameLst>
                                          <p:attrName>style.visibility</p:attrName>
                                        </p:attrNameLst>
                                      </p:cBhvr>
                                      <p:to>
                                        <p:strVal val="hidden"/>
                                      </p:to>
                                    </p:set>
                                  </p:childTnLst>
                                </p:cTn>
                              </p:par>
                              <p:par>
                                <p:cTn id="127" presetID="1" presetClass="exit" presetSubtype="0" fill="hold" grpId="0" nodeType="withEffect">
                                  <p:stCondLst>
                                    <p:cond delay="0"/>
                                  </p:stCondLst>
                                  <p:childTnLst>
                                    <p:set>
                                      <p:cBhvr>
                                        <p:cTn id="128" dur="1" fill="hold">
                                          <p:stCondLst>
                                            <p:cond delay="0"/>
                                          </p:stCondLst>
                                        </p:cTn>
                                        <p:tgtEl>
                                          <p:spTgt spid="79"/>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73"/>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63"/>
                                        </p:tgtEl>
                                        <p:attrNameLst>
                                          <p:attrName>style.visibility</p:attrName>
                                        </p:attrNameLst>
                                      </p:cBhvr>
                                      <p:to>
                                        <p:strVal val="hidden"/>
                                      </p:to>
                                    </p:set>
                                  </p:childTnLst>
                                </p:cTn>
                              </p:par>
                              <p:par>
                                <p:cTn id="133" presetID="1" presetClass="exit" presetSubtype="0" fill="hold" grpId="0" nodeType="withEffect">
                                  <p:stCondLst>
                                    <p:cond delay="0"/>
                                  </p:stCondLst>
                                  <p:childTnLst>
                                    <p:set>
                                      <p:cBhvr>
                                        <p:cTn id="134" dur="1" fill="hold">
                                          <p:stCondLst>
                                            <p:cond delay="0"/>
                                          </p:stCondLst>
                                        </p:cTn>
                                        <p:tgtEl>
                                          <p:spTgt spid="76"/>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75"/>
                                        </p:tgtEl>
                                        <p:attrNameLst>
                                          <p:attrName>style.visibility</p:attrName>
                                        </p:attrNameLst>
                                      </p:cBhvr>
                                      <p:to>
                                        <p:strVal val="hidden"/>
                                      </p:to>
                                    </p:set>
                                  </p:childTnLst>
                                </p:cTn>
                              </p:par>
                              <p:par>
                                <p:cTn id="137" presetID="1" presetClass="exit" presetSubtype="0" fill="hold" grpId="0" nodeType="withEffect">
                                  <p:stCondLst>
                                    <p:cond delay="0"/>
                                  </p:stCondLst>
                                  <p:childTnLst>
                                    <p:set>
                                      <p:cBhvr>
                                        <p:cTn id="138" dur="1" fill="hold">
                                          <p:stCondLst>
                                            <p:cond delay="0"/>
                                          </p:stCondLst>
                                        </p:cTn>
                                        <p:tgtEl>
                                          <p:spTgt spid="78"/>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10"/>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11"/>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12"/>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51"/>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52"/>
                                        </p:tgtEl>
                                        <p:attrNameLst>
                                          <p:attrName>style.visibility</p:attrName>
                                        </p:attrNameLst>
                                      </p:cBhvr>
                                      <p:to>
                                        <p:strVal val="hidden"/>
                                      </p:to>
                                    </p:set>
                                  </p:childTnLst>
                                </p:cTn>
                              </p:par>
                              <p:par>
                                <p:cTn id="149" presetID="1" presetClass="exit" presetSubtype="0" fill="hold" nodeType="withEffect">
                                  <p:stCondLst>
                                    <p:cond delay="0"/>
                                  </p:stCondLst>
                                  <p:childTnLst>
                                    <p:set>
                                      <p:cBhvr>
                                        <p:cTn id="150" dur="1" fill="hold">
                                          <p:stCondLst>
                                            <p:cond delay="0"/>
                                          </p:stCondLst>
                                        </p:cTn>
                                        <p:tgtEl>
                                          <p:spTgt spid="61"/>
                                        </p:tgtEl>
                                        <p:attrNameLst>
                                          <p:attrName>style.visibility</p:attrName>
                                        </p:attrNameLst>
                                      </p:cBhvr>
                                      <p:to>
                                        <p:strVal val="hidden"/>
                                      </p:to>
                                    </p:set>
                                  </p:childTnLst>
                                </p:cTn>
                              </p:par>
                              <p:par>
                                <p:cTn id="151" presetID="1" presetClass="exit" presetSubtype="0" fill="hold" nodeType="withEffect">
                                  <p:stCondLst>
                                    <p:cond delay="0"/>
                                  </p:stCondLst>
                                  <p:childTnLst>
                                    <p:set>
                                      <p:cBhvr>
                                        <p:cTn id="152" dur="1" fill="hold">
                                          <p:stCondLst>
                                            <p:cond delay="0"/>
                                          </p:stCondLst>
                                        </p:cTn>
                                        <p:tgtEl>
                                          <p:spTgt spid="62"/>
                                        </p:tgtEl>
                                        <p:attrNameLst>
                                          <p:attrName>style.visibility</p:attrName>
                                        </p:attrNameLst>
                                      </p:cBhvr>
                                      <p:to>
                                        <p:strVal val="hidden"/>
                                      </p:to>
                                    </p:set>
                                  </p:childTnLst>
                                </p:cTn>
                              </p:par>
                              <p:par>
                                <p:cTn id="153" presetID="1" presetClass="exit" presetSubtype="0" fill="hold" grpId="1" nodeType="withEffect">
                                  <p:stCondLst>
                                    <p:cond delay="0"/>
                                  </p:stCondLst>
                                  <p:childTnLst>
                                    <p:set>
                                      <p:cBhvr>
                                        <p:cTn id="154" dur="1" fill="hold">
                                          <p:stCondLst>
                                            <p:cond delay="0"/>
                                          </p:stCondLst>
                                        </p:cTn>
                                        <p:tgtEl>
                                          <p:spTgt spid="64"/>
                                        </p:tgtEl>
                                        <p:attrNameLst>
                                          <p:attrName>style.visibility</p:attrName>
                                        </p:attrNameLst>
                                      </p:cBhvr>
                                      <p:to>
                                        <p:strVal val="hidden"/>
                                      </p:to>
                                    </p:set>
                                  </p:childTnLst>
                                </p:cTn>
                              </p:par>
                              <p:par>
                                <p:cTn id="155" presetID="1" presetClass="exit" presetSubtype="0" fill="hold" grpId="1" nodeType="withEffect">
                                  <p:stCondLst>
                                    <p:cond delay="0"/>
                                  </p:stCondLst>
                                  <p:childTnLst>
                                    <p:set>
                                      <p:cBhvr>
                                        <p:cTn id="156" dur="1" fill="hold">
                                          <p:stCondLst>
                                            <p:cond delay="0"/>
                                          </p:stCondLst>
                                        </p:cTn>
                                        <p:tgtEl>
                                          <p:spTgt spid="65"/>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66"/>
                                        </p:tgtEl>
                                        <p:attrNameLst>
                                          <p:attrName>style.visibility</p:attrName>
                                        </p:attrNameLst>
                                      </p:cBhvr>
                                      <p:to>
                                        <p:strVal val="hidden"/>
                                      </p:to>
                                    </p:set>
                                  </p:childTnLst>
                                </p:cTn>
                              </p:par>
                            </p:childTnLst>
                          </p:cTn>
                        </p:par>
                        <p:par>
                          <p:cTn id="159" fill="hold">
                            <p:stCondLst>
                              <p:cond delay="500"/>
                            </p:stCondLst>
                            <p:childTnLst>
                              <p:par>
                                <p:cTn id="160" presetID="9" presetClass="entr" presetSubtype="0" fill="hold" grpId="0" nodeType="afterEffect">
                                  <p:stCondLst>
                                    <p:cond delay="0"/>
                                  </p:stCondLst>
                                  <p:childTnLst>
                                    <p:set>
                                      <p:cBhvr>
                                        <p:cTn id="161" dur="1" fill="hold">
                                          <p:stCondLst>
                                            <p:cond delay="0"/>
                                          </p:stCondLst>
                                        </p:cTn>
                                        <p:tgtEl>
                                          <p:spTgt spid="70"/>
                                        </p:tgtEl>
                                        <p:attrNameLst>
                                          <p:attrName>style.visibility</p:attrName>
                                        </p:attrNameLst>
                                      </p:cBhvr>
                                      <p:to>
                                        <p:strVal val="visible"/>
                                      </p:to>
                                    </p:set>
                                    <p:animEffect transition="in" filter="dissolve">
                                      <p:cBhvr>
                                        <p:cTn id="162" dur="500"/>
                                        <p:tgtEl>
                                          <p:spTgt spid="70"/>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85"/>
                                        </p:tgtEl>
                                        <p:attrNameLst>
                                          <p:attrName>style.visibility</p:attrName>
                                        </p:attrNameLst>
                                      </p:cBhvr>
                                      <p:to>
                                        <p:strVal val="visible"/>
                                      </p:to>
                                    </p:set>
                                    <p:animEffect transition="in" filter="dissolve">
                                      <p:cBhvr>
                                        <p:cTn id="165" dur="500"/>
                                        <p:tgtEl>
                                          <p:spTgt spid="85"/>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83"/>
                                        </p:tgtEl>
                                        <p:attrNameLst>
                                          <p:attrName>style.visibility</p:attrName>
                                        </p:attrNameLst>
                                      </p:cBhvr>
                                      <p:to>
                                        <p:strVal val="visible"/>
                                      </p:to>
                                    </p:set>
                                    <p:animEffect transition="in" filter="dissolve">
                                      <p:cBhvr>
                                        <p:cTn id="168" dur="500"/>
                                        <p:tgtEl>
                                          <p:spTgt spid="83"/>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84"/>
                                        </p:tgtEl>
                                        <p:attrNameLst>
                                          <p:attrName>style.visibility</p:attrName>
                                        </p:attrNameLst>
                                      </p:cBhvr>
                                      <p:to>
                                        <p:strVal val="visible"/>
                                      </p:to>
                                    </p:set>
                                    <p:animEffect transition="in" filter="dissolve">
                                      <p:cBhvr>
                                        <p:cTn id="171" dur="500"/>
                                        <p:tgtEl>
                                          <p:spTgt spid="84"/>
                                        </p:tgtEl>
                                      </p:cBhvr>
                                    </p:animEffect>
                                  </p:childTnLst>
                                </p:cTn>
                              </p:par>
                              <p:par>
                                <p:cTn id="172" presetID="9" presetClass="entr" presetSubtype="0" fill="hold" nodeType="withEffect">
                                  <p:stCondLst>
                                    <p:cond delay="0"/>
                                  </p:stCondLst>
                                  <p:childTnLst>
                                    <p:set>
                                      <p:cBhvr>
                                        <p:cTn id="173" dur="1" fill="hold">
                                          <p:stCondLst>
                                            <p:cond delay="0"/>
                                          </p:stCondLst>
                                        </p:cTn>
                                        <p:tgtEl>
                                          <p:spTgt spid="68"/>
                                        </p:tgtEl>
                                        <p:attrNameLst>
                                          <p:attrName>style.visibility</p:attrName>
                                        </p:attrNameLst>
                                      </p:cBhvr>
                                      <p:to>
                                        <p:strVal val="visible"/>
                                      </p:to>
                                    </p:set>
                                    <p:animEffect transition="in" filter="dissolve">
                                      <p:cBhvr>
                                        <p:cTn id="174" dur="500"/>
                                        <p:tgtEl>
                                          <p:spTgt spid="68"/>
                                        </p:tgtEl>
                                      </p:cBhvr>
                                    </p:animEffect>
                                  </p:childTnLst>
                                </p:cTn>
                              </p:par>
                              <p:par>
                                <p:cTn id="175" presetID="9" presetClass="entr" presetSubtype="0" fill="hold" nodeType="withEffect">
                                  <p:stCondLst>
                                    <p:cond delay="0"/>
                                  </p:stCondLst>
                                  <p:childTnLst>
                                    <p:set>
                                      <p:cBhvr>
                                        <p:cTn id="176" dur="1" fill="hold">
                                          <p:stCondLst>
                                            <p:cond delay="0"/>
                                          </p:stCondLst>
                                        </p:cTn>
                                        <p:tgtEl>
                                          <p:spTgt spid="71"/>
                                        </p:tgtEl>
                                        <p:attrNameLst>
                                          <p:attrName>style.visibility</p:attrName>
                                        </p:attrNameLst>
                                      </p:cBhvr>
                                      <p:to>
                                        <p:strVal val="visible"/>
                                      </p:to>
                                    </p:set>
                                    <p:animEffect transition="in" filter="dissolve">
                                      <p:cBhvr>
                                        <p:cTn id="177" dur="500"/>
                                        <p:tgtEl>
                                          <p:spTgt spid="71"/>
                                        </p:tgtEl>
                                      </p:cBhvr>
                                    </p:animEffect>
                                  </p:childTnLst>
                                </p:cTn>
                              </p:par>
                              <p:par>
                                <p:cTn id="178" presetID="9" presetClass="entr" presetSubtype="0" fill="hold" nodeType="withEffect">
                                  <p:stCondLst>
                                    <p:cond delay="0"/>
                                  </p:stCondLst>
                                  <p:childTnLst>
                                    <p:set>
                                      <p:cBhvr>
                                        <p:cTn id="179" dur="1" fill="hold">
                                          <p:stCondLst>
                                            <p:cond delay="0"/>
                                          </p:stCondLst>
                                        </p:cTn>
                                        <p:tgtEl>
                                          <p:spTgt spid="74"/>
                                        </p:tgtEl>
                                        <p:attrNameLst>
                                          <p:attrName>style.visibility</p:attrName>
                                        </p:attrNameLst>
                                      </p:cBhvr>
                                      <p:to>
                                        <p:strVal val="visible"/>
                                      </p:to>
                                    </p:set>
                                    <p:animEffect transition="in" filter="dissolve">
                                      <p:cBhvr>
                                        <p:cTn id="180" dur="500"/>
                                        <p:tgtEl>
                                          <p:spTgt spid="74"/>
                                        </p:tgtEl>
                                      </p:cBhvr>
                                    </p:animEffect>
                                  </p:childTnLst>
                                </p:cTn>
                              </p:par>
                              <p:par>
                                <p:cTn id="181" presetID="9" presetClass="entr" presetSubtype="0" fill="hold" nodeType="withEffect">
                                  <p:stCondLst>
                                    <p:cond delay="0"/>
                                  </p:stCondLst>
                                  <p:childTnLst>
                                    <p:set>
                                      <p:cBhvr>
                                        <p:cTn id="182" dur="1" fill="hold">
                                          <p:stCondLst>
                                            <p:cond delay="0"/>
                                          </p:stCondLst>
                                        </p:cTn>
                                        <p:tgtEl>
                                          <p:spTgt spid="77"/>
                                        </p:tgtEl>
                                        <p:attrNameLst>
                                          <p:attrName>style.visibility</p:attrName>
                                        </p:attrNameLst>
                                      </p:cBhvr>
                                      <p:to>
                                        <p:strVal val="visible"/>
                                      </p:to>
                                    </p:set>
                                    <p:animEffect transition="in" filter="dissolve">
                                      <p:cBhvr>
                                        <p:cTn id="183" dur="500"/>
                                        <p:tgtEl>
                                          <p:spTgt spid="77"/>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87"/>
                                        </p:tgtEl>
                                        <p:attrNameLst>
                                          <p:attrName>style.visibility</p:attrName>
                                        </p:attrNameLst>
                                      </p:cBhvr>
                                      <p:to>
                                        <p:strVal val="visible"/>
                                      </p:to>
                                    </p:set>
                                    <p:animEffect transition="in" filter="dissolve">
                                      <p:cBhvr>
                                        <p:cTn id="186" dur="500"/>
                                        <p:tgtEl>
                                          <p:spTgt spid="87"/>
                                        </p:tgtEl>
                                      </p:cBhvr>
                                    </p:animEffect>
                                  </p:childTnLst>
                                </p:cTn>
                              </p:par>
                              <p:par>
                                <p:cTn id="187" presetID="9" presetClass="entr" presetSubtype="0" fill="hold" nodeType="withEffect">
                                  <p:stCondLst>
                                    <p:cond delay="0"/>
                                  </p:stCondLst>
                                  <p:childTnLst>
                                    <p:set>
                                      <p:cBhvr>
                                        <p:cTn id="188" dur="1" fill="hold">
                                          <p:stCondLst>
                                            <p:cond delay="0"/>
                                          </p:stCondLst>
                                        </p:cTn>
                                        <p:tgtEl>
                                          <p:spTgt spid="93"/>
                                        </p:tgtEl>
                                        <p:attrNameLst>
                                          <p:attrName>style.visibility</p:attrName>
                                        </p:attrNameLst>
                                      </p:cBhvr>
                                      <p:to>
                                        <p:strVal val="visible"/>
                                      </p:to>
                                    </p:set>
                                    <p:animEffect transition="in" filter="dissolve">
                                      <p:cBhvr>
                                        <p:cTn id="189" dur="500"/>
                                        <p:tgtEl>
                                          <p:spTgt spid="93"/>
                                        </p:tgtEl>
                                      </p:cBhvr>
                                    </p:animEffect>
                                  </p:childTnLst>
                                </p:cTn>
                              </p:par>
                              <p:par>
                                <p:cTn id="190" presetID="9" presetClass="entr" presetSubtype="0" fill="hold" nodeType="withEffect">
                                  <p:stCondLst>
                                    <p:cond delay="0"/>
                                  </p:stCondLst>
                                  <p:childTnLst>
                                    <p:set>
                                      <p:cBhvr>
                                        <p:cTn id="191" dur="1" fill="hold">
                                          <p:stCondLst>
                                            <p:cond delay="0"/>
                                          </p:stCondLst>
                                        </p:cTn>
                                        <p:tgtEl>
                                          <p:spTgt spid="91"/>
                                        </p:tgtEl>
                                        <p:attrNameLst>
                                          <p:attrName>style.visibility</p:attrName>
                                        </p:attrNameLst>
                                      </p:cBhvr>
                                      <p:to>
                                        <p:strVal val="visible"/>
                                      </p:to>
                                    </p:set>
                                    <p:animEffect transition="in" filter="dissolve">
                                      <p:cBhvr>
                                        <p:cTn id="192" dur="500"/>
                                        <p:tgtEl>
                                          <p:spTgt spid="91"/>
                                        </p:tgtEl>
                                      </p:cBhvr>
                                    </p:animEffect>
                                  </p:childTnLst>
                                </p:cTn>
                              </p:par>
                              <p:par>
                                <p:cTn id="193" presetID="9" presetClass="entr" presetSubtype="0" fill="hold" nodeType="withEffect">
                                  <p:stCondLst>
                                    <p:cond delay="0"/>
                                  </p:stCondLst>
                                  <p:childTnLst>
                                    <p:set>
                                      <p:cBhvr>
                                        <p:cTn id="194" dur="1" fill="hold">
                                          <p:stCondLst>
                                            <p:cond delay="0"/>
                                          </p:stCondLst>
                                        </p:cTn>
                                        <p:tgtEl>
                                          <p:spTgt spid="92"/>
                                        </p:tgtEl>
                                        <p:attrNameLst>
                                          <p:attrName>style.visibility</p:attrName>
                                        </p:attrNameLst>
                                      </p:cBhvr>
                                      <p:to>
                                        <p:strVal val="visible"/>
                                      </p:to>
                                    </p:set>
                                    <p:animEffect transition="in" filter="dissolve">
                                      <p:cBhvr>
                                        <p:cTn id="195" dur="500"/>
                                        <p:tgtEl>
                                          <p:spTgt spid="92"/>
                                        </p:tgtEl>
                                      </p:cBhvr>
                                    </p:animEffect>
                                  </p:childTnLst>
                                </p:cTn>
                              </p:par>
                              <p:par>
                                <p:cTn id="196" presetID="9" presetClass="entr" presetSubtype="0" fill="hold" nodeType="withEffect">
                                  <p:stCondLst>
                                    <p:cond delay="0"/>
                                  </p:stCondLst>
                                  <p:childTnLst>
                                    <p:set>
                                      <p:cBhvr>
                                        <p:cTn id="197" dur="1" fill="hold">
                                          <p:stCondLst>
                                            <p:cond delay="0"/>
                                          </p:stCondLst>
                                        </p:cTn>
                                        <p:tgtEl>
                                          <p:spTgt spid="86"/>
                                        </p:tgtEl>
                                        <p:attrNameLst>
                                          <p:attrName>style.visibility</p:attrName>
                                        </p:attrNameLst>
                                      </p:cBhvr>
                                      <p:to>
                                        <p:strVal val="visible"/>
                                      </p:to>
                                    </p:set>
                                    <p:animEffect transition="in" filter="dissolve">
                                      <p:cBhvr>
                                        <p:cTn id="198" dur="500"/>
                                        <p:tgtEl>
                                          <p:spTgt spid="86"/>
                                        </p:tgtEl>
                                      </p:cBhvr>
                                    </p:animEffect>
                                  </p:childTnLst>
                                </p:cTn>
                              </p:par>
                              <p:par>
                                <p:cTn id="199" presetID="9" presetClass="entr" presetSubtype="0" fill="hold" nodeType="withEffect">
                                  <p:stCondLst>
                                    <p:cond delay="0"/>
                                  </p:stCondLst>
                                  <p:childTnLst>
                                    <p:set>
                                      <p:cBhvr>
                                        <p:cTn id="200" dur="1" fill="hold">
                                          <p:stCondLst>
                                            <p:cond delay="0"/>
                                          </p:stCondLst>
                                        </p:cTn>
                                        <p:tgtEl>
                                          <p:spTgt spid="88"/>
                                        </p:tgtEl>
                                        <p:attrNameLst>
                                          <p:attrName>style.visibility</p:attrName>
                                        </p:attrNameLst>
                                      </p:cBhvr>
                                      <p:to>
                                        <p:strVal val="visible"/>
                                      </p:to>
                                    </p:set>
                                    <p:animEffect transition="in" filter="dissolve">
                                      <p:cBhvr>
                                        <p:cTn id="201" dur="500"/>
                                        <p:tgtEl>
                                          <p:spTgt spid="88"/>
                                        </p:tgtEl>
                                      </p:cBhvr>
                                    </p:animEffect>
                                  </p:childTnLst>
                                </p:cTn>
                              </p:par>
                              <p:par>
                                <p:cTn id="202" presetID="9" presetClass="entr" presetSubtype="0" fill="hold" nodeType="withEffect">
                                  <p:stCondLst>
                                    <p:cond delay="0"/>
                                  </p:stCondLst>
                                  <p:childTnLst>
                                    <p:set>
                                      <p:cBhvr>
                                        <p:cTn id="203" dur="1" fill="hold">
                                          <p:stCondLst>
                                            <p:cond delay="0"/>
                                          </p:stCondLst>
                                        </p:cTn>
                                        <p:tgtEl>
                                          <p:spTgt spid="89"/>
                                        </p:tgtEl>
                                        <p:attrNameLst>
                                          <p:attrName>style.visibility</p:attrName>
                                        </p:attrNameLst>
                                      </p:cBhvr>
                                      <p:to>
                                        <p:strVal val="visible"/>
                                      </p:to>
                                    </p:set>
                                    <p:animEffect transition="in" filter="dissolve">
                                      <p:cBhvr>
                                        <p:cTn id="204" dur="500"/>
                                        <p:tgtEl>
                                          <p:spTgt spid="89"/>
                                        </p:tgtEl>
                                      </p:cBhvr>
                                    </p:animEffect>
                                  </p:childTnLst>
                                </p:cTn>
                              </p:par>
                              <p:par>
                                <p:cTn id="205" presetID="9" presetClass="entr" presetSubtype="0" fill="hold" nodeType="withEffect">
                                  <p:stCondLst>
                                    <p:cond delay="0"/>
                                  </p:stCondLst>
                                  <p:childTnLst>
                                    <p:set>
                                      <p:cBhvr>
                                        <p:cTn id="206" dur="1" fill="hold">
                                          <p:stCondLst>
                                            <p:cond delay="0"/>
                                          </p:stCondLst>
                                        </p:cTn>
                                        <p:tgtEl>
                                          <p:spTgt spid="90"/>
                                        </p:tgtEl>
                                        <p:attrNameLst>
                                          <p:attrName>style.visibility</p:attrName>
                                        </p:attrNameLst>
                                      </p:cBhvr>
                                      <p:to>
                                        <p:strVal val="visible"/>
                                      </p:to>
                                    </p:set>
                                    <p:animEffect transition="in" filter="dissolve">
                                      <p:cBhvr>
                                        <p:cTn id="207" dur="500"/>
                                        <p:tgtEl>
                                          <p:spTgt spid="90"/>
                                        </p:tgtEl>
                                      </p:cBhvr>
                                    </p:animEffect>
                                  </p:childTnLst>
                                </p:cTn>
                              </p:par>
                            </p:childTnLst>
                          </p:cTn>
                        </p:par>
                        <p:par>
                          <p:cTn id="208" fill="hold">
                            <p:stCondLst>
                              <p:cond delay="1000"/>
                            </p:stCondLst>
                            <p:childTnLst>
                              <p:par>
                                <p:cTn id="209" presetID="0" presetClass="path" presetSubtype="0" accel="50000" decel="50000" fill="hold" grpId="1" nodeType="afterEffect">
                                  <p:stCondLst>
                                    <p:cond delay="0"/>
                                  </p:stCondLst>
                                  <p:childTnLst>
                                    <p:animMotion origin="layout" path="M -0.16945 0.1493 L -0.38264 0.1493 " pathEditMode="relative" rAng="0" ptsTypes="AA">
                                      <p:cBhvr>
                                        <p:cTn id="210" dur="2000" fill="hold"/>
                                        <p:tgtEl>
                                          <p:spTgt spid="37"/>
                                        </p:tgtEl>
                                        <p:attrNameLst>
                                          <p:attrName>ppt_x</p:attrName>
                                          <p:attrName>ppt_y</p:attrName>
                                        </p:attrNameLst>
                                      </p:cBhvr>
                                      <p:rCtr x="-107" y="0"/>
                                    </p:animMotion>
                                  </p:childTnLst>
                                </p:cTn>
                              </p:par>
                              <p:par>
                                <p:cTn id="211" presetID="0" presetClass="path" presetSubtype="0" accel="50000" decel="50000" fill="hold" grpId="1" nodeType="withEffect">
                                  <p:stCondLst>
                                    <p:cond delay="0"/>
                                  </p:stCondLst>
                                  <p:childTnLst>
                                    <p:animMotion origin="layout" path="M -0.26875 0.20648 L -0.56042 0.25093 " pathEditMode="relative" rAng="0" ptsTypes="AA">
                                      <p:cBhvr>
                                        <p:cTn id="212" dur="2000" fill="hold"/>
                                        <p:tgtEl>
                                          <p:spTgt spid="33"/>
                                        </p:tgtEl>
                                        <p:attrNameLst>
                                          <p:attrName>ppt_x</p:attrName>
                                          <p:attrName>ppt_y</p:attrName>
                                        </p:attrNameLst>
                                      </p:cBhvr>
                                      <p:rCtr x="-146" y="22"/>
                                    </p:animMotion>
                                  </p:childTnLst>
                                </p:cTn>
                              </p:par>
                              <p:par>
                                <p:cTn id="213" presetID="0" presetClass="path" presetSubtype="0" accel="50000" decel="50000" fill="hold" grpId="1" nodeType="withEffect">
                                  <p:stCondLst>
                                    <p:cond delay="0"/>
                                  </p:stCondLst>
                                  <p:childTnLst>
                                    <p:animMotion origin="layout" path="M -0.08628 0.13981 L 0.01372 0.09537 " pathEditMode="relative" rAng="0" ptsTypes="AA">
                                      <p:cBhvr>
                                        <p:cTn id="214" dur="2000" fill="hold"/>
                                        <p:tgtEl>
                                          <p:spTgt spid="43"/>
                                        </p:tgtEl>
                                        <p:attrNameLst>
                                          <p:attrName>ppt_x</p:attrName>
                                          <p:attrName>ppt_y</p:attrName>
                                        </p:attrNameLst>
                                      </p:cBhvr>
                                      <p:rCtr x="50" y="-22"/>
                                    </p:animMotion>
                                  </p:childTnLst>
                                </p:cTn>
                              </p:par>
                              <p:par>
                                <p:cTn id="215" presetID="0" presetClass="path" presetSubtype="0" accel="50000" decel="50000" fill="hold" grpId="1" nodeType="withEffect">
                                  <p:stCondLst>
                                    <p:cond delay="0"/>
                                  </p:stCondLst>
                                  <p:childTnLst>
                                    <p:animMotion origin="layout" path="M -0.1349 0.26203 L -0.15156 0.30648 " pathEditMode="relative" rAng="0" ptsTypes="AA">
                                      <p:cBhvr>
                                        <p:cTn id="216" dur="2000" fill="hold"/>
                                        <p:tgtEl>
                                          <p:spTgt spid="22"/>
                                        </p:tgtEl>
                                        <p:attrNameLst>
                                          <p:attrName>ppt_x</p:attrName>
                                          <p:attrName>ppt_y</p:attrName>
                                        </p:attrNameLst>
                                      </p:cBhvr>
                                      <p:rCtr x="-8" y="22"/>
                                    </p:animMotion>
                                  </p:childTnLst>
                                </p:cTn>
                              </p:par>
                              <p:par>
                                <p:cTn id="217" presetID="0" presetClass="path" presetSubtype="0" accel="50000" decel="50000" fill="hold" grpId="1" nodeType="withEffect">
                                  <p:stCondLst>
                                    <p:cond delay="0"/>
                                  </p:stCondLst>
                                  <p:childTnLst>
                                    <p:animMotion origin="layout" path="M -0.13195 0.13819 L 0.00972 0.13819 " pathEditMode="relative" rAng="0" ptsTypes="AA">
                                      <p:cBhvr>
                                        <p:cTn id="218" dur="2000" fill="hold"/>
                                        <p:tgtEl>
                                          <p:spTgt spid="47"/>
                                        </p:tgtEl>
                                        <p:attrNameLst>
                                          <p:attrName>ppt_x</p:attrName>
                                          <p:attrName>ppt_y</p:attrName>
                                        </p:attrNameLst>
                                      </p:cBhvr>
                                      <p:rCtr x="71" y="0"/>
                                    </p:animMotion>
                                  </p:childTnLst>
                                </p:cTn>
                              </p:par>
                              <p:par>
                                <p:cTn id="219" presetID="0" presetClass="path" presetSubtype="0" accel="50000" decel="50000" fill="hold" grpId="1" nodeType="withEffect">
                                  <p:stCondLst>
                                    <p:cond delay="0"/>
                                  </p:stCondLst>
                                  <p:childTnLst>
                                    <p:animMotion origin="layout" path="M 0.40816 0.25093 L 0.50816 0.25093 " pathEditMode="relative" rAng="0" ptsTypes="AA">
                                      <p:cBhvr>
                                        <p:cTn id="220" dur="2000" fill="hold"/>
                                        <p:tgtEl>
                                          <p:spTgt spid="28"/>
                                        </p:tgtEl>
                                        <p:attrNameLst>
                                          <p:attrName>ppt_x</p:attrName>
                                          <p:attrName>ppt_y</p:attrName>
                                        </p:attrNameLst>
                                      </p:cBhvr>
                                      <p:rCtr x="50" y="0"/>
                                    </p:animMotion>
                                  </p:childTnLst>
                                </p:cTn>
                              </p:par>
                              <p:par>
                                <p:cTn id="221" presetID="0" presetClass="path" presetSubtype="0" accel="50000" decel="50000" fill="hold" grpId="1" nodeType="withEffect">
                                  <p:stCondLst>
                                    <p:cond delay="0"/>
                                  </p:stCondLst>
                                  <p:childTnLst>
                                    <p:animMotion origin="layout" path="M 0.14445 0.15092 L 0.12778 0.19537 " pathEditMode="relative" rAng="0" ptsTypes="AA">
                                      <p:cBhvr>
                                        <p:cTn id="222" dur="2000" fill="hold"/>
                                        <p:tgtEl>
                                          <p:spTgt spid="36"/>
                                        </p:tgtEl>
                                        <p:attrNameLst>
                                          <p:attrName>ppt_x</p:attrName>
                                          <p:attrName>ppt_y</p:attrName>
                                        </p:attrNameLst>
                                      </p:cBhvr>
                                      <p:rCtr x="-8" y="22"/>
                                    </p:animMotion>
                                  </p:childTnLst>
                                </p:cTn>
                              </p:par>
                              <p:par>
                                <p:cTn id="223" presetID="0" presetClass="path" presetSubtype="0" accel="50000" decel="50000" fill="hold" grpId="1" nodeType="withEffect">
                                  <p:stCondLst>
                                    <p:cond delay="0"/>
                                  </p:stCondLst>
                                  <p:childTnLst>
                                    <p:animMotion origin="layout" path="M -0.12274 0.15093 L -0.13941 0.15093 " pathEditMode="relative" rAng="0" ptsTypes="AA">
                                      <p:cBhvr>
                                        <p:cTn id="224" dur="2000" fill="hold"/>
                                        <p:tgtEl>
                                          <p:spTgt spid="41"/>
                                        </p:tgtEl>
                                        <p:attrNameLst>
                                          <p:attrName>ppt_x</p:attrName>
                                          <p:attrName>ppt_y</p:attrName>
                                        </p:attrNameLst>
                                      </p:cBhvr>
                                      <p:rCtr x="-8" y="0"/>
                                    </p:animMotion>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1" nodeType="clickEffect">
                                  <p:stCondLst>
                                    <p:cond delay="0"/>
                                  </p:stCondLst>
                                  <p:childTnLst>
                                    <p:set>
                                      <p:cBhvr>
                                        <p:cTn id="228" dur="1" fill="hold">
                                          <p:stCondLst>
                                            <p:cond delay="0"/>
                                          </p:stCondLst>
                                        </p:cTn>
                                        <p:tgtEl>
                                          <p:spTgt spid="118"/>
                                        </p:tgtEl>
                                        <p:attrNameLst>
                                          <p:attrName>style.visibility</p:attrName>
                                        </p:attrNameLst>
                                      </p:cBhvr>
                                      <p:to>
                                        <p:strVal val="visible"/>
                                      </p:to>
                                    </p:set>
                                    <p:animEffect transition="in" filter="dissolve">
                                      <p:cBhvr>
                                        <p:cTn id="229" dur="500"/>
                                        <p:tgtEl>
                                          <p:spTgt spid="118"/>
                                        </p:tgtEl>
                                      </p:cBhvr>
                                    </p:animEffect>
                                  </p:childTnLst>
                                </p:cTn>
                              </p:par>
                              <p:par>
                                <p:cTn id="230" presetID="9" presetClass="emph" presetSubtype="0" grpId="0" nodeType="withEffect">
                                  <p:stCondLst>
                                    <p:cond delay="0"/>
                                  </p:stCondLst>
                                  <p:childTnLst>
                                    <p:set>
                                      <p:cBhvr rctx="PPT">
                                        <p:cTn id="231" dur="indefinite"/>
                                        <p:tgtEl>
                                          <p:spTgt spid="4"/>
                                        </p:tgtEl>
                                        <p:attrNameLst>
                                          <p:attrName>style.opacity</p:attrName>
                                        </p:attrNameLst>
                                      </p:cBhvr>
                                      <p:to>
                                        <p:strVal val="0.5"/>
                                      </p:to>
                                    </p:set>
                                    <p:animEffect filter="image" prLst="opacity: 0.5">
                                      <p:cBhvr rctx="IE">
                                        <p:cTn id="232" dur="indefinite"/>
                                        <p:tgtEl>
                                          <p:spTgt spid="4"/>
                                        </p:tgtEl>
                                      </p:cBhvr>
                                    </p:animEffect>
                                  </p:childTnLst>
                                </p:cTn>
                              </p:par>
                              <p:par>
                                <p:cTn id="233" presetID="9" presetClass="emph" presetSubtype="0" grpId="0" nodeType="withEffect">
                                  <p:stCondLst>
                                    <p:cond delay="0"/>
                                  </p:stCondLst>
                                  <p:childTnLst>
                                    <p:set>
                                      <p:cBhvr rctx="PPT">
                                        <p:cTn id="234" dur="indefinite"/>
                                        <p:tgtEl>
                                          <p:spTgt spid="5"/>
                                        </p:tgtEl>
                                        <p:attrNameLst>
                                          <p:attrName>style.opacity</p:attrName>
                                        </p:attrNameLst>
                                      </p:cBhvr>
                                      <p:to>
                                        <p:strVal val="0.5"/>
                                      </p:to>
                                    </p:set>
                                    <p:animEffect filter="image" prLst="opacity: 0.5">
                                      <p:cBhvr rctx="IE">
                                        <p:cTn id="235" dur="indefinite"/>
                                        <p:tgtEl>
                                          <p:spTgt spid="5"/>
                                        </p:tgtEl>
                                      </p:cBhvr>
                                    </p:animEffect>
                                  </p:childTnLst>
                                </p:cTn>
                              </p:par>
                              <p:par>
                                <p:cTn id="236" presetID="9" presetClass="emph" presetSubtype="0" grpId="0" nodeType="withEffect">
                                  <p:stCondLst>
                                    <p:cond delay="0"/>
                                  </p:stCondLst>
                                  <p:childTnLst>
                                    <p:set>
                                      <p:cBhvr rctx="PPT">
                                        <p:cTn id="237" dur="indefinite"/>
                                        <p:tgtEl>
                                          <p:spTgt spid="6"/>
                                        </p:tgtEl>
                                        <p:attrNameLst>
                                          <p:attrName>style.opacity</p:attrName>
                                        </p:attrNameLst>
                                      </p:cBhvr>
                                      <p:to>
                                        <p:strVal val="0.5"/>
                                      </p:to>
                                    </p:set>
                                    <p:animEffect filter="image" prLst="opacity: 0.5">
                                      <p:cBhvr rctx="IE">
                                        <p:cTn id="238" dur="indefinite"/>
                                        <p:tgtEl>
                                          <p:spTgt spid="6"/>
                                        </p:tgtEl>
                                      </p:cBhvr>
                                    </p:animEffect>
                                  </p:childTnLst>
                                </p:cTn>
                              </p:par>
                              <p:par>
                                <p:cTn id="239" presetID="9" presetClass="emph" presetSubtype="0" grpId="0" nodeType="withEffect">
                                  <p:stCondLst>
                                    <p:cond delay="0"/>
                                  </p:stCondLst>
                                  <p:childTnLst>
                                    <p:set>
                                      <p:cBhvr rctx="PPT">
                                        <p:cTn id="240" dur="indefinite"/>
                                        <p:tgtEl>
                                          <p:spTgt spid="7"/>
                                        </p:tgtEl>
                                        <p:attrNameLst>
                                          <p:attrName>style.opacity</p:attrName>
                                        </p:attrNameLst>
                                      </p:cBhvr>
                                      <p:to>
                                        <p:strVal val="0.5"/>
                                      </p:to>
                                    </p:set>
                                    <p:animEffect filter="image" prLst="opacity: 0.5">
                                      <p:cBhvr rctx="IE">
                                        <p:cTn id="241" dur="indefinite"/>
                                        <p:tgtEl>
                                          <p:spTgt spid="7"/>
                                        </p:tgtEl>
                                      </p:cBhvr>
                                    </p:animEffect>
                                  </p:childTnLst>
                                </p:cTn>
                              </p:par>
                              <p:par>
                                <p:cTn id="242" presetID="9" presetClass="emph" presetSubtype="0" nodeType="withEffect">
                                  <p:stCondLst>
                                    <p:cond delay="0"/>
                                  </p:stCondLst>
                                  <p:childTnLst>
                                    <p:set>
                                      <p:cBhvr rctx="PPT">
                                        <p:cTn id="243" dur="indefinite"/>
                                        <p:tgtEl>
                                          <p:spTgt spid="10"/>
                                        </p:tgtEl>
                                        <p:attrNameLst>
                                          <p:attrName>style.opacity</p:attrName>
                                        </p:attrNameLst>
                                      </p:cBhvr>
                                      <p:to>
                                        <p:strVal val="0.5"/>
                                      </p:to>
                                    </p:set>
                                    <p:animEffect filter="image" prLst="opacity: 0.5">
                                      <p:cBhvr rctx="IE">
                                        <p:cTn id="244" dur="indefinite"/>
                                        <p:tgtEl>
                                          <p:spTgt spid="10"/>
                                        </p:tgtEl>
                                      </p:cBhvr>
                                    </p:animEffect>
                                  </p:childTnLst>
                                </p:cTn>
                              </p:par>
                              <p:par>
                                <p:cTn id="245" presetID="9" presetClass="emph" presetSubtype="0" nodeType="withEffect">
                                  <p:stCondLst>
                                    <p:cond delay="0"/>
                                  </p:stCondLst>
                                  <p:childTnLst>
                                    <p:set>
                                      <p:cBhvr rctx="PPT">
                                        <p:cTn id="246" dur="indefinite"/>
                                        <p:tgtEl>
                                          <p:spTgt spid="11"/>
                                        </p:tgtEl>
                                        <p:attrNameLst>
                                          <p:attrName>style.opacity</p:attrName>
                                        </p:attrNameLst>
                                      </p:cBhvr>
                                      <p:to>
                                        <p:strVal val="0.5"/>
                                      </p:to>
                                    </p:set>
                                    <p:animEffect filter="image" prLst="opacity: 0.5">
                                      <p:cBhvr rctx="IE">
                                        <p:cTn id="247" dur="indefinite"/>
                                        <p:tgtEl>
                                          <p:spTgt spid="11"/>
                                        </p:tgtEl>
                                      </p:cBhvr>
                                    </p:animEffect>
                                  </p:childTnLst>
                                </p:cTn>
                              </p:par>
                              <p:par>
                                <p:cTn id="248" presetID="9" presetClass="emph" presetSubtype="0" nodeType="withEffect">
                                  <p:stCondLst>
                                    <p:cond delay="0"/>
                                  </p:stCondLst>
                                  <p:childTnLst>
                                    <p:set>
                                      <p:cBhvr rctx="PPT">
                                        <p:cTn id="249" dur="indefinite"/>
                                        <p:tgtEl>
                                          <p:spTgt spid="12"/>
                                        </p:tgtEl>
                                        <p:attrNameLst>
                                          <p:attrName>style.opacity</p:attrName>
                                        </p:attrNameLst>
                                      </p:cBhvr>
                                      <p:to>
                                        <p:strVal val="0.5"/>
                                      </p:to>
                                    </p:set>
                                    <p:animEffect filter="image" prLst="opacity: 0.5">
                                      <p:cBhvr rctx="IE">
                                        <p:cTn id="250" dur="indefinite"/>
                                        <p:tgtEl>
                                          <p:spTgt spid="12"/>
                                        </p:tgtEl>
                                      </p:cBhvr>
                                    </p:animEffect>
                                  </p:childTnLst>
                                </p:cTn>
                              </p:par>
                              <p:par>
                                <p:cTn id="251" presetID="9" presetClass="emph" presetSubtype="0" grpId="1" nodeType="withEffect">
                                  <p:stCondLst>
                                    <p:cond delay="0"/>
                                  </p:stCondLst>
                                  <p:childTnLst>
                                    <p:set>
                                      <p:cBhvr rctx="PPT">
                                        <p:cTn id="252" dur="indefinite"/>
                                        <p:tgtEl>
                                          <p:spTgt spid="18"/>
                                        </p:tgtEl>
                                        <p:attrNameLst>
                                          <p:attrName>style.opacity</p:attrName>
                                        </p:attrNameLst>
                                      </p:cBhvr>
                                      <p:to>
                                        <p:strVal val="0.5"/>
                                      </p:to>
                                    </p:set>
                                    <p:animEffect filter="image" prLst="opacity: 0.5">
                                      <p:cBhvr rctx="IE">
                                        <p:cTn id="253" dur="indefinite"/>
                                        <p:tgtEl>
                                          <p:spTgt spid="18"/>
                                        </p:tgtEl>
                                      </p:cBhvr>
                                    </p:animEffect>
                                  </p:childTnLst>
                                </p:cTn>
                              </p:par>
                              <p:par>
                                <p:cTn id="254" presetID="9" presetClass="emph" presetSubtype="0" grpId="1" nodeType="withEffect">
                                  <p:stCondLst>
                                    <p:cond delay="0"/>
                                  </p:stCondLst>
                                  <p:childTnLst>
                                    <p:set>
                                      <p:cBhvr rctx="PPT">
                                        <p:cTn id="255" dur="indefinite"/>
                                        <p:tgtEl>
                                          <p:spTgt spid="20"/>
                                        </p:tgtEl>
                                        <p:attrNameLst>
                                          <p:attrName>style.opacity</p:attrName>
                                        </p:attrNameLst>
                                      </p:cBhvr>
                                      <p:to>
                                        <p:strVal val="0.5"/>
                                      </p:to>
                                    </p:set>
                                    <p:animEffect filter="image" prLst="opacity: 0.5">
                                      <p:cBhvr rctx="IE">
                                        <p:cTn id="256" dur="indefinite"/>
                                        <p:tgtEl>
                                          <p:spTgt spid="20"/>
                                        </p:tgtEl>
                                      </p:cBhvr>
                                    </p:animEffect>
                                  </p:childTnLst>
                                </p:cTn>
                              </p:par>
                              <p:par>
                                <p:cTn id="257" presetID="9" presetClass="emph" presetSubtype="0" grpId="1" nodeType="withEffect">
                                  <p:stCondLst>
                                    <p:cond delay="0"/>
                                  </p:stCondLst>
                                  <p:childTnLst>
                                    <p:set>
                                      <p:cBhvr rctx="PPT">
                                        <p:cTn id="258" dur="indefinite"/>
                                        <p:tgtEl>
                                          <p:spTgt spid="21"/>
                                        </p:tgtEl>
                                        <p:attrNameLst>
                                          <p:attrName>style.opacity</p:attrName>
                                        </p:attrNameLst>
                                      </p:cBhvr>
                                      <p:to>
                                        <p:strVal val="0.5"/>
                                      </p:to>
                                    </p:set>
                                    <p:animEffect filter="image" prLst="opacity: 0.5">
                                      <p:cBhvr rctx="IE">
                                        <p:cTn id="259" dur="indefinite"/>
                                        <p:tgtEl>
                                          <p:spTgt spid="21"/>
                                        </p:tgtEl>
                                      </p:cBhvr>
                                    </p:animEffect>
                                  </p:childTnLst>
                                </p:cTn>
                              </p:par>
                              <p:par>
                                <p:cTn id="260" presetID="9" presetClass="emph" presetSubtype="0" grpId="2" nodeType="withEffect">
                                  <p:stCondLst>
                                    <p:cond delay="0"/>
                                  </p:stCondLst>
                                  <p:childTnLst>
                                    <p:set>
                                      <p:cBhvr rctx="PPT">
                                        <p:cTn id="261" dur="indefinite"/>
                                        <p:tgtEl>
                                          <p:spTgt spid="22"/>
                                        </p:tgtEl>
                                        <p:attrNameLst>
                                          <p:attrName>style.opacity</p:attrName>
                                        </p:attrNameLst>
                                      </p:cBhvr>
                                      <p:to>
                                        <p:strVal val="0.5"/>
                                      </p:to>
                                    </p:set>
                                    <p:animEffect filter="image" prLst="opacity: 0.5">
                                      <p:cBhvr rctx="IE">
                                        <p:cTn id="262" dur="indefinite"/>
                                        <p:tgtEl>
                                          <p:spTgt spid="22"/>
                                        </p:tgtEl>
                                      </p:cBhvr>
                                    </p:animEffect>
                                  </p:childTnLst>
                                </p:cTn>
                              </p:par>
                              <p:par>
                                <p:cTn id="263" presetID="9" presetClass="emph" presetSubtype="0" grpId="1" nodeType="withEffect">
                                  <p:stCondLst>
                                    <p:cond delay="0"/>
                                  </p:stCondLst>
                                  <p:childTnLst>
                                    <p:set>
                                      <p:cBhvr rctx="PPT">
                                        <p:cTn id="264" dur="indefinite"/>
                                        <p:tgtEl>
                                          <p:spTgt spid="23"/>
                                        </p:tgtEl>
                                        <p:attrNameLst>
                                          <p:attrName>style.opacity</p:attrName>
                                        </p:attrNameLst>
                                      </p:cBhvr>
                                      <p:to>
                                        <p:strVal val="0.5"/>
                                      </p:to>
                                    </p:set>
                                    <p:animEffect filter="image" prLst="opacity: 0.5">
                                      <p:cBhvr rctx="IE">
                                        <p:cTn id="265" dur="indefinite"/>
                                        <p:tgtEl>
                                          <p:spTgt spid="23"/>
                                        </p:tgtEl>
                                      </p:cBhvr>
                                    </p:animEffect>
                                  </p:childTnLst>
                                </p:cTn>
                              </p:par>
                              <p:par>
                                <p:cTn id="266" presetID="9" presetClass="emph" presetSubtype="0" grpId="1" nodeType="withEffect">
                                  <p:stCondLst>
                                    <p:cond delay="0"/>
                                  </p:stCondLst>
                                  <p:childTnLst>
                                    <p:set>
                                      <p:cBhvr rctx="PPT">
                                        <p:cTn id="267" dur="indefinite"/>
                                        <p:tgtEl>
                                          <p:spTgt spid="24"/>
                                        </p:tgtEl>
                                        <p:attrNameLst>
                                          <p:attrName>style.opacity</p:attrName>
                                        </p:attrNameLst>
                                      </p:cBhvr>
                                      <p:to>
                                        <p:strVal val="0.5"/>
                                      </p:to>
                                    </p:set>
                                    <p:animEffect filter="image" prLst="opacity: 0.5">
                                      <p:cBhvr rctx="IE">
                                        <p:cTn id="268" dur="indefinite"/>
                                        <p:tgtEl>
                                          <p:spTgt spid="24"/>
                                        </p:tgtEl>
                                      </p:cBhvr>
                                    </p:animEffect>
                                  </p:childTnLst>
                                </p:cTn>
                              </p:par>
                              <p:par>
                                <p:cTn id="269" presetID="9" presetClass="emph" presetSubtype="0" grpId="1" nodeType="withEffect">
                                  <p:stCondLst>
                                    <p:cond delay="0"/>
                                  </p:stCondLst>
                                  <p:childTnLst>
                                    <p:set>
                                      <p:cBhvr rctx="PPT">
                                        <p:cTn id="270" dur="indefinite"/>
                                        <p:tgtEl>
                                          <p:spTgt spid="25"/>
                                        </p:tgtEl>
                                        <p:attrNameLst>
                                          <p:attrName>style.opacity</p:attrName>
                                        </p:attrNameLst>
                                      </p:cBhvr>
                                      <p:to>
                                        <p:strVal val="0.5"/>
                                      </p:to>
                                    </p:set>
                                    <p:animEffect filter="image" prLst="opacity: 0.5">
                                      <p:cBhvr rctx="IE">
                                        <p:cTn id="271" dur="indefinite"/>
                                        <p:tgtEl>
                                          <p:spTgt spid="25"/>
                                        </p:tgtEl>
                                      </p:cBhvr>
                                    </p:animEffect>
                                  </p:childTnLst>
                                </p:cTn>
                              </p:par>
                              <p:par>
                                <p:cTn id="272" presetID="9" presetClass="emph" presetSubtype="0" grpId="1" nodeType="withEffect">
                                  <p:stCondLst>
                                    <p:cond delay="0"/>
                                  </p:stCondLst>
                                  <p:childTnLst>
                                    <p:set>
                                      <p:cBhvr rctx="PPT">
                                        <p:cTn id="273" dur="indefinite"/>
                                        <p:tgtEl>
                                          <p:spTgt spid="26"/>
                                        </p:tgtEl>
                                        <p:attrNameLst>
                                          <p:attrName>style.opacity</p:attrName>
                                        </p:attrNameLst>
                                      </p:cBhvr>
                                      <p:to>
                                        <p:strVal val="0.5"/>
                                      </p:to>
                                    </p:set>
                                    <p:animEffect filter="image" prLst="opacity: 0.5">
                                      <p:cBhvr rctx="IE">
                                        <p:cTn id="274" dur="indefinite"/>
                                        <p:tgtEl>
                                          <p:spTgt spid="26"/>
                                        </p:tgtEl>
                                      </p:cBhvr>
                                    </p:animEffect>
                                  </p:childTnLst>
                                </p:cTn>
                              </p:par>
                              <p:par>
                                <p:cTn id="275" presetID="9" presetClass="emph" presetSubtype="0" grpId="1" nodeType="withEffect">
                                  <p:stCondLst>
                                    <p:cond delay="0"/>
                                  </p:stCondLst>
                                  <p:childTnLst>
                                    <p:set>
                                      <p:cBhvr rctx="PPT">
                                        <p:cTn id="276" dur="indefinite"/>
                                        <p:tgtEl>
                                          <p:spTgt spid="27"/>
                                        </p:tgtEl>
                                        <p:attrNameLst>
                                          <p:attrName>style.opacity</p:attrName>
                                        </p:attrNameLst>
                                      </p:cBhvr>
                                      <p:to>
                                        <p:strVal val="0.5"/>
                                      </p:to>
                                    </p:set>
                                    <p:animEffect filter="image" prLst="opacity: 0.5">
                                      <p:cBhvr rctx="IE">
                                        <p:cTn id="277" dur="indefinite"/>
                                        <p:tgtEl>
                                          <p:spTgt spid="27"/>
                                        </p:tgtEl>
                                      </p:cBhvr>
                                    </p:animEffect>
                                  </p:childTnLst>
                                </p:cTn>
                              </p:par>
                              <p:par>
                                <p:cTn id="278" presetID="9" presetClass="emph" presetSubtype="0" grpId="2" nodeType="withEffect">
                                  <p:stCondLst>
                                    <p:cond delay="0"/>
                                  </p:stCondLst>
                                  <p:childTnLst>
                                    <p:set>
                                      <p:cBhvr rctx="PPT">
                                        <p:cTn id="279" dur="indefinite"/>
                                        <p:tgtEl>
                                          <p:spTgt spid="28"/>
                                        </p:tgtEl>
                                        <p:attrNameLst>
                                          <p:attrName>style.opacity</p:attrName>
                                        </p:attrNameLst>
                                      </p:cBhvr>
                                      <p:to>
                                        <p:strVal val="0.5"/>
                                      </p:to>
                                    </p:set>
                                    <p:animEffect filter="image" prLst="opacity: 0.5">
                                      <p:cBhvr rctx="IE">
                                        <p:cTn id="280" dur="indefinite"/>
                                        <p:tgtEl>
                                          <p:spTgt spid="28"/>
                                        </p:tgtEl>
                                      </p:cBhvr>
                                    </p:animEffect>
                                  </p:childTnLst>
                                </p:cTn>
                              </p:par>
                              <p:par>
                                <p:cTn id="281" presetID="9" presetClass="emph" presetSubtype="0" grpId="1" nodeType="withEffect">
                                  <p:stCondLst>
                                    <p:cond delay="0"/>
                                  </p:stCondLst>
                                  <p:childTnLst>
                                    <p:set>
                                      <p:cBhvr rctx="PPT">
                                        <p:cTn id="282" dur="indefinite"/>
                                        <p:tgtEl>
                                          <p:spTgt spid="29"/>
                                        </p:tgtEl>
                                        <p:attrNameLst>
                                          <p:attrName>style.opacity</p:attrName>
                                        </p:attrNameLst>
                                      </p:cBhvr>
                                      <p:to>
                                        <p:strVal val="0.5"/>
                                      </p:to>
                                    </p:set>
                                    <p:animEffect filter="image" prLst="opacity: 0.5">
                                      <p:cBhvr rctx="IE">
                                        <p:cTn id="283" dur="indefinite"/>
                                        <p:tgtEl>
                                          <p:spTgt spid="29"/>
                                        </p:tgtEl>
                                      </p:cBhvr>
                                    </p:animEffect>
                                  </p:childTnLst>
                                </p:cTn>
                              </p:par>
                              <p:par>
                                <p:cTn id="284" presetID="9" presetClass="emph" presetSubtype="0" grpId="1" nodeType="withEffect">
                                  <p:stCondLst>
                                    <p:cond delay="0"/>
                                  </p:stCondLst>
                                  <p:childTnLst>
                                    <p:set>
                                      <p:cBhvr rctx="PPT">
                                        <p:cTn id="285" dur="indefinite"/>
                                        <p:tgtEl>
                                          <p:spTgt spid="30"/>
                                        </p:tgtEl>
                                        <p:attrNameLst>
                                          <p:attrName>style.opacity</p:attrName>
                                        </p:attrNameLst>
                                      </p:cBhvr>
                                      <p:to>
                                        <p:strVal val="0.5"/>
                                      </p:to>
                                    </p:set>
                                    <p:animEffect filter="image" prLst="opacity: 0.5">
                                      <p:cBhvr rctx="IE">
                                        <p:cTn id="286" dur="indefinite"/>
                                        <p:tgtEl>
                                          <p:spTgt spid="30"/>
                                        </p:tgtEl>
                                      </p:cBhvr>
                                    </p:animEffect>
                                  </p:childTnLst>
                                </p:cTn>
                              </p:par>
                              <p:par>
                                <p:cTn id="287" presetID="9" presetClass="emph" presetSubtype="0" grpId="1" nodeType="withEffect">
                                  <p:stCondLst>
                                    <p:cond delay="0"/>
                                  </p:stCondLst>
                                  <p:childTnLst>
                                    <p:set>
                                      <p:cBhvr rctx="PPT">
                                        <p:cTn id="288" dur="indefinite"/>
                                        <p:tgtEl>
                                          <p:spTgt spid="31"/>
                                        </p:tgtEl>
                                        <p:attrNameLst>
                                          <p:attrName>style.opacity</p:attrName>
                                        </p:attrNameLst>
                                      </p:cBhvr>
                                      <p:to>
                                        <p:strVal val="0.5"/>
                                      </p:to>
                                    </p:set>
                                    <p:animEffect filter="image" prLst="opacity: 0.5">
                                      <p:cBhvr rctx="IE">
                                        <p:cTn id="289" dur="indefinite"/>
                                        <p:tgtEl>
                                          <p:spTgt spid="31"/>
                                        </p:tgtEl>
                                      </p:cBhvr>
                                    </p:animEffect>
                                  </p:childTnLst>
                                </p:cTn>
                              </p:par>
                              <p:par>
                                <p:cTn id="290" presetID="9" presetClass="emph" presetSubtype="0" grpId="1" nodeType="withEffect">
                                  <p:stCondLst>
                                    <p:cond delay="0"/>
                                  </p:stCondLst>
                                  <p:childTnLst>
                                    <p:set>
                                      <p:cBhvr rctx="PPT">
                                        <p:cTn id="291" dur="indefinite"/>
                                        <p:tgtEl>
                                          <p:spTgt spid="32"/>
                                        </p:tgtEl>
                                        <p:attrNameLst>
                                          <p:attrName>style.opacity</p:attrName>
                                        </p:attrNameLst>
                                      </p:cBhvr>
                                      <p:to>
                                        <p:strVal val="0.5"/>
                                      </p:to>
                                    </p:set>
                                    <p:animEffect filter="image" prLst="opacity: 0.5">
                                      <p:cBhvr rctx="IE">
                                        <p:cTn id="292" dur="indefinite"/>
                                        <p:tgtEl>
                                          <p:spTgt spid="32"/>
                                        </p:tgtEl>
                                      </p:cBhvr>
                                    </p:animEffect>
                                  </p:childTnLst>
                                </p:cTn>
                              </p:par>
                              <p:par>
                                <p:cTn id="293" presetID="9" presetClass="emph" presetSubtype="0" grpId="2" nodeType="withEffect">
                                  <p:stCondLst>
                                    <p:cond delay="0"/>
                                  </p:stCondLst>
                                  <p:childTnLst>
                                    <p:set>
                                      <p:cBhvr rctx="PPT">
                                        <p:cTn id="294" dur="indefinite"/>
                                        <p:tgtEl>
                                          <p:spTgt spid="33"/>
                                        </p:tgtEl>
                                        <p:attrNameLst>
                                          <p:attrName>style.opacity</p:attrName>
                                        </p:attrNameLst>
                                      </p:cBhvr>
                                      <p:to>
                                        <p:strVal val="0.5"/>
                                      </p:to>
                                    </p:set>
                                    <p:animEffect filter="image" prLst="opacity: 0.5">
                                      <p:cBhvr rctx="IE">
                                        <p:cTn id="295" dur="indefinite"/>
                                        <p:tgtEl>
                                          <p:spTgt spid="33"/>
                                        </p:tgtEl>
                                      </p:cBhvr>
                                    </p:animEffect>
                                  </p:childTnLst>
                                </p:cTn>
                              </p:par>
                              <p:par>
                                <p:cTn id="296" presetID="9" presetClass="emph" presetSubtype="0" grpId="1" nodeType="withEffect">
                                  <p:stCondLst>
                                    <p:cond delay="0"/>
                                  </p:stCondLst>
                                  <p:childTnLst>
                                    <p:set>
                                      <p:cBhvr rctx="PPT">
                                        <p:cTn id="297" dur="indefinite"/>
                                        <p:tgtEl>
                                          <p:spTgt spid="34"/>
                                        </p:tgtEl>
                                        <p:attrNameLst>
                                          <p:attrName>style.opacity</p:attrName>
                                        </p:attrNameLst>
                                      </p:cBhvr>
                                      <p:to>
                                        <p:strVal val="0.5"/>
                                      </p:to>
                                    </p:set>
                                    <p:animEffect filter="image" prLst="opacity: 0.5">
                                      <p:cBhvr rctx="IE">
                                        <p:cTn id="298" dur="indefinite"/>
                                        <p:tgtEl>
                                          <p:spTgt spid="34"/>
                                        </p:tgtEl>
                                      </p:cBhvr>
                                    </p:animEffect>
                                  </p:childTnLst>
                                </p:cTn>
                              </p:par>
                              <p:par>
                                <p:cTn id="299" presetID="9" presetClass="emph" presetSubtype="0" grpId="1" nodeType="withEffect">
                                  <p:stCondLst>
                                    <p:cond delay="0"/>
                                  </p:stCondLst>
                                  <p:childTnLst>
                                    <p:set>
                                      <p:cBhvr rctx="PPT">
                                        <p:cTn id="300" dur="indefinite"/>
                                        <p:tgtEl>
                                          <p:spTgt spid="35"/>
                                        </p:tgtEl>
                                        <p:attrNameLst>
                                          <p:attrName>style.opacity</p:attrName>
                                        </p:attrNameLst>
                                      </p:cBhvr>
                                      <p:to>
                                        <p:strVal val="0.5"/>
                                      </p:to>
                                    </p:set>
                                    <p:animEffect filter="image" prLst="opacity: 0.5">
                                      <p:cBhvr rctx="IE">
                                        <p:cTn id="301" dur="indefinite"/>
                                        <p:tgtEl>
                                          <p:spTgt spid="35"/>
                                        </p:tgtEl>
                                      </p:cBhvr>
                                    </p:animEffect>
                                  </p:childTnLst>
                                </p:cTn>
                              </p:par>
                              <p:par>
                                <p:cTn id="302" presetID="9" presetClass="emph" presetSubtype="0" grpId="2" nodeType="withEffect">
                                  <p:stCondLst>
                                    <p:cond delay="0"/>
                                  </p:stCondLst>
                                  <p:childTnLst>
                                    <p:set>
                                      <p:cBhvr rctx="PPT">
                                        <p:cTn id="303" dur="indefinite"/>
                                        <p:tgtEl>
                                          <p:spTgt spid="36"/>
                                        </p:tgtEl>
                                        <p:attrNameLst>
                                          <p:attrName>style.opacity</p:attrName>
                                        </p:attrNameLst>
                                      </p:cBhvr>
                                      <p:to>
                                        <p:strVal val="0.5"/>
                                      </p:to>
                                    </p:set>
                                    <p:animEffect filter="image" prLst="opacity: 0.5">
                                      <p:cBhvr rctx="IE">
                                        <p:cTn id="304" dur="indefinite"/>
                                        <p:tgtEl>
                                          <p:spTgt spid="36"/>
                                        </p:tgtEl>
                                      </p:cBhvr>
                                    </p:animEffect>
                                  </p:childTnLst>
                                </p:cTn>
                              </p:par>
                              <p:par>
                                <p:cTn id="305" presetID="9" presetClass="emph" presetSubtype="0" grpId="2" nodeType="withEffect">
                                  <p:stCondLst>
                                    <p:cond delay="0"/>
                                  </p:stCondLst>
                                  <p:childTnLst>
                                    <p:set>
                                      <p:cBhvr rctx="PPT">
                                        <p:cTn id="306" dur="indefinite"/>
                                        <p:tgtEl>
                                          <p:spTgt spid="37"/>
                                        </p:tgtEl>
                                        <p:attrNameLst>
                                          <p:attrName>style.opacity</p:attrName>
                                        </p:attrNameLst>
                                      </p:cBhvr>
                                      <p:to>
                                        <p:strVal val="0.5"/>
                                      </p:to>
                                    </p:set>
                                    <p:animEffect filter="image" prLst="opacity: 0.5">
                                      <p:cBhvr rctx="IE">
                                        <p:cTn id="307" dur="indefinite"/>
                                        <p:tgtEl>
                                          <p:spTgt spid="37"/>
                                        </p:tgtEl>
                                      </p:cBhvr>
                                    </p:animEffect>
                                  </p:childTnLst>
                                </p:cTn>
                              </p:par>
                              <p:par>
                                <p:cTn id="308" presetID="9" presetClass="emph" presetSubtype="0" grpId="1" nodeType="withEffect">
                                  <p:stCondLst>
                                    <p:cond delay="0"/>
                                  </p:stCondLst>
                                  <p:childTnLst>
                                    <p:set>
                                      <p:cBhvr rctx="PPT">
                                        <p:cTn id="309" dur="indefinite"/>
                                        <p:tgtEl>
                                          <p:spTgt spid="38"/>
                                        </p:tgtEl>
                                        <p:attrNameLst>
                                          <p:attrName>style.opacity</p:attrName>
                                        </p:attrNameLst>
                                      </p:cBhvr>
                                      <p:to>
                                        <p:strVal val="0.5"/>
                                      </p:to>
                                    </p:set>
                                    <p:animEffect filter="image" prLst="opacity: 0.5">
                                      <p:cBhvr rctx="IE">
                                        <p:cTn id="310" dur="indefinite"/>
                                        <p:tgtEl>
                                          <p:spTgt spid="38"/>
                                        </p:tgtEl>
                                      </p:cBhvr>
                                    </p:animEffect>
                                  </p:childTnLst>
                                </p:cTn>
                              </p:par>
                              <p:par>
                                <p:cTn id="311" presetID="9" presetClass="emph" presetSubtype="0" grpId="1" nodeType="withEffect">
                                  <p:stCondLst>
                                    <p:cond delay="0"/>
                                  </p:stCondLst>
                                  <p:childTnLst>
                                    <p:set>
                                      <p:cBhvr rctx="PPT">
                                        <p:cTn id="312" dur="indefinite"/>
                                        <p:tgtEl>
                                          <p:spTgt spid="39"/>
                                        </p:tgtEl>
                                        <p:attrNameLst>
                                          <p:attrName>style.opacity</p:attrName>
                                        </p:attrNameLst>
                                      </p:cBhvr>
                                      <p:to>
                                        <p:strVal val="0.5"/>
                                      </p:to>
                                    </p:set>
                                    <p:animEffect filter="image" prLst="opacity: 0.5">
                                      <p:cBhvr rctx="IE">
                                        <p:cTn id="313" dur="indefinite"/>
                                        <p:tgtEl>
                                          <p:spTgt spid="39"/>
                                        </p:tgtEl>
                                      </p:cBhvr>
                                    </p:animEffect>
                                  </p:childTnLst>
                                </p:cTn>
                              </p:par>
                              <p:par>
                                <p:cTn id="314" presetID="9" presetClass="emph" presetSubtype="0" grpId="1" nodeType="withEffect">
                                  <p:stCondLst>
                                    <p:cond delay="0"/>
                                  </p:stCondLst>
                                  <p:childTnLst>
                                    <p:set>
                                      <p:cBhvr rctx="PPT">
                                        <p:cTn id="315" dur="indefinite"/>
                                        <p:tgtEl>
                                          <p:spTgt spid="40"/>
                                        </p:tgtEl>
                                        <p:attrNameLst>
                                          <p:attrName>style.opacity</p:attrName>
                                        </p:attrNameLst>
                                      </p:cBhvr>
                                      <p:to>
                                        <p:strVal val="0.5"/>
                                      </p:to>
                                    </p:set>
                                    <p:animEffect filter="image" prLst="opacity: 0.5">
                                      <p:cBhvr rctx="IE">
                                        <p:cTn id="316" dur="indefinite"/>
                                        <p:tgtEl>
                                          <p:spTgt spid="40"/>
                                        </p:tgtEl>
                                      </p:cBhvr>
                                    </p:animEffect>
                                  </p:childTnLst>
                                </p:cTn>
                              </p:par>
                              <p:par>
                                <p:cTn id="317" presetID="9" presetClass="emph" presetSubtype="0" grpId="2" nodeType="withEffect">
                                  <p:stCondLst>
                                    <p:cond delay="0"/>
                                  </p:stCondLst>
                                  <p:childTnLst>
                                    <p:set>
                                      <p:cBhvr rctx="PPT">
                                        <p:cTn id="318" dur="indefinite"/>
                                        <p:tgtEl>
                                          <p:spTgt spid="41"/>
                                        </p:tgtEl>
                                        <p:attrNameLst>
                                          <p:attrName>style.opacity</p:attrName>
                                        </p:attrNameLst>
                                      </p:cBhvr>
                                      <p:to>
                                        <p:strVal val="0.5"/>
                                      </p:to>
                                    </p:set>
                                    <p:animEffect filter="image" prLst="opacity: 0.5">
                                      <p:cBhvr rctx="IE">
                                        <p:cTn id="319" dur="indefinite"/>
                                        <p:tgtEl>
                                          <p:spTgt spid="41"/>
                                        </p:tgtEl>
                                      </p:cBhvr>
                                    </p:animEffect>
                                  </p:childTnLst>
                                </p:cTn>
                              </p:par>
                              <p:par>
                                <p:cTn id="320" presetID="9" presetClass="emph" presetSubtype="0" grpId="1" nodeType="withEffect">
                                  <p:stCondLst>
                                    <p:cond delay="0"/>
                                  </p:stCondLst>
                                  <p:childTnLst>
                                    <p:set>
                                      <p:cBhvr rctx="PPT">
                                        <p:cTn id="321" dur="indefinite"/>
                                        <p:tgtEl>
                                          <p:spTgt spid="42"/>
                                        </p:tgtEl>
                                        <p:attrNameLst>
                                          <p:attrName>style.opacity</p:attrName>
                                        </p:attrNameLst>
                                      </p:cBhvr>
                                      <p:to>
                                        <p:strVal val="0.5"/>
                                      </p:to>
                                    </p:set>
                                    <p:animEffect filter="image" prLst="opacity: 0.5">
                                      <p:cBhvr rctx="IE">
                                        <p:cTn id="322" dur="indefinite"/>
                                        <p:tgtEl>
                                          <p:spTgt spid="42"/>
                                        </p:tgtEl>
                                      </p:cBhvr>
                                    </p:animEffect>
                                  </p:childTnLst>
                                </p:cTn>
                              </p:par>
                              <p:par>
                                <p:cTn id="323" presetID="9" presetClass="emph" presetSubtype="0" grpId="2" nodeType="withEffect">
                                  <p:stCondLst>
                                    <p:cond delay="0"/>
                                  </p:stCondLst>
                                  <p:childTnLst>
                                    <p:set>
                                      <p:cBhvr rctx="PPT">
                                        <p:cTn id="324" dur="indefinite"/>
                                        <p:tgtEl>
                                          <p:spTgt spid="43"/>
                                        </p:tgtEl>
                                        <p:attrNameLst>
                                          <p:attrName>style.opacity</p:attrName>
                                        </p:attrNameLst>
                                      </p:cBhvr>
                                      <p:to>
                                        <p:strVal val="0.5"/>
                                      </p:to>
                                    </p:set>
                                    <p:animEffect filter="image" prLst="opacity: 0.5">
                                      <p:cBhvr rctx="IE">
                                        <p:cTn id="325" dur="indefinite"/>
                                        <p:tgtEl>
                                          <p:spTgt spid="43"/>
                                        </p:tgtEl>
                                      </p:cBhvr>
                                    </p:animEffect>
                                  </p:childTnLst>
                                </p:cTn>
                              </p:par>
                              <p:par>
                                <p:cTn id="326" presetID="9" presetClass="emph" presetSubtype="0" grpId="1" nodeType="withEffect">
                                  <p:stCondLst>
                                    <p:cond delay="0"/>
                                  </p:stCondLst>
                                  <p:childTnLst>
                                    <p:set>
                                      <p:cBhvr rctx="PPT">
                                        <p:cTn id="327" dur="indefinite"/>
                                        <p:tgtEl>
                                          <p:spTgt spid="44"/>
                                        </p:tgtEl>
                                        <p:attrNameLst>
                                          <p:attrName>style.opacity</p:attrName>
                                        </p:attrNameLst>
                                      </p:cBhvr>
                                      <p:to>
                                        <p:strVal val="0.5"/>
                                      </p:to>
                                    </p:set>
                                    <p:animEffect filter="image" prLst="opacity: 0.5">
                                      <p:cBhvr rctx="IE">
                                        <p:cTn id="328" dur="indefinite"/>
                                        <p:tgtEl>
                                          <p:spTgt spid="44"/>
                                        </p:tgtEl>
                                      </p:cBhvr>
                                    </p:animEffect>
                                  </p:childTnLst>
                                </p:cTn>
                              </p:par>
                              <p:par>
                                <p:cTn id="329" presetID="9" presetClass="emph" presetSubtype="0" grpId="1" nodeType="withEffect">
                                  <p:stCondLst>
                                    <p:cond delay="0"/>
                                  </p:stCondLst>
                                  <p:childTnLst>
                                    <p:set>
                                      <p:cBhvr rctx="PPT">
                                        <p:cTn id="330" dur="indefinite"/>
                                        <p:tgtEl>
                                          <p:spTgt spid="45"/>
                                        </p:tgtEl>
                                        <p:attrNameLst>
                                          <p:attrName>style.opacity</p:attrName>
                                        </p:attrNameLst>
                                      </p:cBhvr>
                                      <p:to>
                                        <p:strVal val="0.5"/>
                                      </p:to>
                                    </p:set>
                                    <p:animEffect filter="image" prLst="opacity: 0.5">
                                      <p:cBhvr rctx="IE">
                                        <p:cTn id="331" dur="indefinite"/>
                                        <p:tgtEl>
                                          <p:spTgt spid="45"/>
                                        </p:tgtEl>
                                      </p:cBhvr>
                                    </p:animEffect>
                                  </p:childTnLst>
                                </p:cTn>
                              </p:par>
                              <p:par>
                                <p:cTn id="332" presetID="9" presetClass="emph" presetSubtype="0" grpId="1" nodeType="withEffect">
                                  <p:stCondLst>
                                    <p:cond delay="0"/>
                                  </p:stCondLst>
                                  <p:childTnLst>
                                    <p:set>
                                      <p:cBhvr rctx="PPT">
                                        <p:cTn id="333" dur="indefinite"/>
                                        <p:tgtEl>
                                          <p:spTgt spid="46"/>
                                        </p:tgtEl>
                                        <p:attrNameLst>
                                          <p:attrName>style.opacity</p:attrName>
                                        </p:attrNameLst>
                                      </p:cBhvr>
                                      <p:to>
                                        <p:strVal val="0.5"/>
                                      </p:to>
                                    </p:set>
                                    <p:animEffect filter="image" prLst="opacity: 0.5">
                                      <p:cBhvr rctx="IE">
                                        <p:cTn id="334" dur="indefinite"/>
                                        <p:tgtEl>
                                          <p:spTgt spid="46"/>
                                        </p:tgtEl>
                                      </p:cBhvr>
                                    </p:animEffect>
                                  </p:childTnLst>
                                </p:cTn>
                              </p:par>
                              <p:par>
                                <p:cTn id="335" presetID="9" presetClass="emph" presetSubtype="0" grpId="2" nodeType="withEffect">
                                  <p:stCondLst>
                                    <p:cond delay="0"/>
                                  </p:stCondLst>
                                  <p:childTnLst>
                                    <p:set>
                                      <p:cBhvr rctx="PPT">
                                        <p:cTn id="336" dur="indefinite"/>
                                        <p:tgtEl>
                                          <p:spTgt spid="47"/>
                                        </p:tgtEl>
                                        <p:attrNameLst>
                                          <p:attrName>style.opacity</p:attrName>
                                        </p:attrNameLst>
                                      </p:cBhvr>
                                      <p:to>
                                        <p:strVal val="0.5"/>
                                      </p:to>
                                    </p:set>
                                    <p:animEffect filter="image" prLst="opacity: 0.5">
                                      <p:cBhvr rctx="IE">
                                        <p:cTn id="337" dur="indefinite"/>
                                        <p:tgtEl>
                                          <p:spTgt spid="47"/>
                                        </p:tgtEl>
                                      </p:cBhvr>
                                    </p:animEffect>
                                  </p:childTnLst>
                                </p:cTn>
                              </p:par>
                              <p:par>
                                <p:cTn id="338" presetID="9" presetClass="emph" presetSubtype="0" grpId="1" nodeType="withEffect">
                                  <p:stCondLst>
                                    <p:cond delay="0"/>
                                  </p:stCondLst>
                                  <p:childTnLst>
                                    <p:set>
                                      <p:cBhvr rctx="PPT">
                                        <p:cTn id="339" dur="indefinite"/>
                                        <p:tgtEl>
                                          <p:spTgt spid="48"/>
                                        </p:tgtEl>
                                        <p:attrNameLst>
                                          <p:attrName>style.opacity</p:attrName>
                                        </p:attrNameLst>
                                      </p:cBhvr>
                                      <p:to>
                                        <p:strVal val="0.5"/>
                                      </p:to>
                                    </p:set>
                                    <p:animEffect filter="image" prLst="opacity: 0.5">
                                      <p:cBhvr rctx="IE">
                                        <p:cTn id="340" dur="indefinite"/>
                                        <p:tgtEl>
                                          <p:spTgt spid="48"/>
                                        </p:tgtEl>
                                      </p:cBhvr>
                                    </p:animEffect>
                                  </p:childTnLst>
                                </p:cTn>
                              </p:par>
                              <p:par>
                                <p:cTn id="341" presetID="9" presetClass="emph" presetSubtype="0" grpId="1" nodeType="withEffect">
                                  <p:stCondLst>
                                    <p:cond delay="0"/>
                                  </p:stCondLst>
                                  <p:childTnLst>
                                    <p:set>
                                      <p:cBhvr rctx="PPT">
                                        <p:cTn id="342" dur="indefinite"/>
                                        <p:tgtEl>
                                          <p:spTgt spid="49"/>
                                        </p:tgtEl>
                                        <p:attrNameLst>
                                          <p:attrName>style.opacity</p:attrName>
                                        </p:attrNameLst>
                                      </p:cBhvr>
                                      <p:to>
                                        <p:strVal val="0.5"/>
                                      </p:to>
                                    </p:set>
                                    <p:animEffect filter="image" prLst="opacity: 0.5">
                                      <p:cBhvr rctx="IE">
                                        <p:cTn id="343" dur="indefinite"/>
                                        <p:tgtEl>
                                          <p:spTgt spid="49"/>
                                        </p:tgtEl>
                                      </p:cBhvr>
                                    </p:animEffect>
                                  </p:childTnLst>
                                </p:cTn>
                              </p:par>
                              <p:par>
                                <p:cTn id="344" presetID="9" presetClass="emph" presetSubtype="0" nodeType="withEffect">
                                  <p:stCondLst>
                                    <p:cond delay="0"/>
                                  </p:stCondLst>
                                  <p:childTnLst>
                                    <p:set>
                                      <p:cBhvr rctx="PPT">
                                        <p:cTn id="345" dur="indefinite"/>
                                        <p:tgtEl>
                                          <p:spTgt spid="51"/>
                                        </p:tgtEl>
                                        <p:attrNameLst>
                                          <p:attrName>style.opacity</p:attrName>
                                        </p:attrNameLst>
                                      </p:cBhvr>
                                      <p:to>
                                        <p:strVal val="0.5"/>
                                      </p:to>
                                    </p:set>
                                    <p:animEffect filter="image" prLst="opacity: 0.5">
                                      <p:cBhvr rctx="IE">
                                        <p:cTn id="346" dur="indefinite"/>
                                        <p:tgtEl>
                                          <p:spTgt spid="51"/>
                                        </p:tgtEl>
                                      </p:cBhvr>
                                    </p:animEffect>
                                  </p:childTnLst>
                                </p:cTn>
                              </p:par>
                              <p:par>
                                <p:cTn id="347" presetID="9" presetClass="emph" presetSubtype="0" nodeType="withEffect">
                                  <p:stCondLst>
                                    <p:cond delay="0"/>
                                  </p:stCondLst>
                                  <p:childTnLst>
                                    <p:set>
                                      <p:cBhvr rctx="PPT">
                                        <p:cTn id="348" dur="indefinite"/>
                                        <p:tgtEl>
                                          <p:spTgt spid="52"/>
                                        </p:tgtEl>
                                        <p:attrNameLst>
                                          <p:attrName>style.opacity</p:attrName>
                                        </p:attrNameLst>
                                      </p:cBhvr>
                                      <p:to>
                                        <p:strVal val="0.5"/>
                                      </p:to>
                                    </p:set>
                                    <p:animEffect filter="image" prLst="opacity: 0.5">
                                      <p:cBhvr rctx="IE">
                                        <p:cTn id="349" dur="indefinite"/>
                                        <p:tgtEl>
                                          <p:spTgt spid="52"/>
                                        </p:tgtEl>
                                      </p:cBhvr>
                                    </p:animEffect>
                                  </p:childTnLst>
                                </p:cTn>
                              </p:par>
                              <p:par>
                                <p:cTn id="350" presetID="9" presetClass="emph" presetSubtype="0" nodeType="withEffect">
                                  <p:stCondLst>
                                    <p:cond delay="0"/>
                                  </p:stCondLst>
                                  <p:childTnLst>
                                    <p:set>
                                      <p:cBhvr rctx="PPT">
                                        <p:cTn id="351" dur="indefinite"/>
                                        <p:tgtEl>
                                          <p:spTgt spid="61"/>
                                        </p:tgtEl>
                                        <p:attrNameLst>
                                          <p:attrName>style.opacity</p:attrName>
                                        </p:attrNameLst>
                                      </p:cBhvr>
                                      <p:to>
                                        <p:strVal val="0.5"/>
                                      </p:to>
                                    </p:set>
                                    <p:animEffect filter="image" prLst="opacity: 0.5">
                                      <p:cBhvr rctx="IE">
                                        <p:cTn id="352" dur="indefinite"/>
                                        <p:tgtEl>
                                          <p:spTgt spid="61"/>
                                        </p:tgtEl>
                                      </p:cBhvr>
                                    </p:animEffect>
                                  </p:childTnLst>
                                </p:cTn>
                              </p:par>
                              <p:par>
                                <p:cTn id="353" presetID="9" presetClass="emph" presetSubtype="0" nodeType="withEffect">
                                  <p:stCondLst>
                                    <p:cond delay="0"/>
                                  </p:stCondLst>
                                  <p:childTnLst>
                                    <p:set>
                                      <p:cBhvr rctx="PPT">
                                        <p:cTn id="354" dur="indefinite"/>
                                        <p:tgtEl>
                                          <p:spTgt spid="62"/>
                                        </p:tgtEl>
                                        <p:attrNameLst>
                                          <p:attrName>style.opacity</p:attrName>
                                        </p:attrNameLst>
                                      </p:cBhvr>
                                      <p:to>
                                        <p:strVal val="0.5"/>
                                      </p:to>
                                    </p:set>
                                    <p:animEffect filter="image" prLst="opacity: 0.5">
                                      <p:cBhvr rctx="IE">
                                        <p:cTn id="355" dur="indefinite"/>
                                        <p:tgtEl>
                                          <p:spTgt spid="62"/>
                                        </p:tgtEl>
                                      </p:cBhvr>
                                    </p:animEffect>
                                  </p:childTnLst>
                                </p:cTn>
                              </p:par>
                              <p:par>
                                <p:cTn id="356" presetID="9" presetClass="emph" presetSubtype="0" nodeType="withEffect">
                                  <p:stCondLst>
                                    <p:cond delay="0"/>
                                  </p:stCondLst>
                                  <p:childTnLst>
                                    <p:set>
                                      <p:cBhvr rctx="PPT">
                                        <p:cTn id="357" dur="indefinite"/>
                                        <p:tgtEl>
                                          <p:spTgt spid="68"/>
                                        </p:tgtEl>
                                        <p:attrNameLst>
                                          <p:attrName>style.opacity</p:attrName>
                                        </p:attrNameLst>
                                      </p:cBhvr>
                                      <p:to>
                                        <p:strVal val="0.5"/>
                                      </p:to>
                                    </p:set>
                                    <p:animEffect filter="image" prLst="opacity: 0.5">
                                      <p:cBhvr rctx="IE">
                                        <p:cTn id="358" dur="indefinite"/>
                                        <p:tgtEl>
                                          <p:spTgt spid="68"/>
                                        </p:tgtEl>
                                      </p:cBhvr>
                                    </p:animEffect>
                                  </p:childTnLst>
                                </p:cTn>
                              </p:par>
                              <p:par>
                                <p:cTn id="359" presetID="9" presetClass="emph" presetSubtype="0" grpId="1" nodeType="withEffect">
                                  <p:stCondLst>
                                    <p:cond delay="0"/>
                                  </p:stCondLst>
                                  <p:childTnLst>
                                    <p:set>
                                      <p:cBhvr rctx="PPT">
                                        <p:cTn id="360" dur="indefinite"/>
                                        <p:tgtEl>
                                          <p:spTgt spid="70"/>
                                        </p:tgtEl>
                                        <p:attrNameLst>
                                          <p:attrName>style.opacity</p:attrName>
                                        </p:attrNameLst>
                                      </p:cBhvr>
                                      <p:to>
                                        <p:strVal val="0.5"/>
                                      </p:to>
                                    </p:set>
                                    <p:animEffect filter="image" prLst="opacity: 0.5">
                                      <p:cBhvr rctx="IE">
                                        <p:cTn id="361" dur="indefinite"/>
                                        <p:tgtEl>
                                          <p:spTgt spid="70"/>
                                        </p:tgtEl>
                                      </p:cBhvr>
                                    </p:animEffect>
                                  </p:childTnLst>
                                </p:cTn>
                              </p:par>
                              <p:par>
                                <p:cTn id="362" presetID="9" presetClass="emph" presetSubtype="0" nodeType="withEffect">
                                  <p:stCondLst>
                                    <p:cond delay="0"/>
                                  </p:stCondLst>
                                  <p:childTnLst>
                                    <p:set>
                                      <p:cBhvr rctx="PPT">
                                        <p:cTn id="363" dur="indefinite"/>
                                        <p:tgtEl>
                                          <p:spTgt spid="71"/>
                                        </p:tgtEl>
                                        <p:attrNameLst>
                                          <p:attrName>style.opacity</p:attrName>
                                        </p:attrNameLst>
                                      </p:cBhvr>
                                      <p:to>
                                        <p:strVal val="0.5"/>
                                      </p:to>
                                    </p:set>
                                    <p:animEffect filter="image" prLst="opacity: 0.5">
                                      <p:cBhvr rctx="IE">
                                        <p:cTn id="364" dur="indefinite"/>
                                        <p:tgtEl>
                                          <p:spTgt spid="71"/>
                                        </p:tgtEl>
                                      </p:cBhvr>
                                    </p:animEffect>
                                  </p:childTnLst>
                                </p:cTn>
                              </p:par>
                              <p:par>
                                <p:cTn id="365" presetID="9" presetClass="emph" presetSubtype="0" nodeType="withEffect">
                                  <p:stCondLst>
                                    <p:cond delay="0"/>
                                  </p:stCondLst>
                                  <p:childTnLst>
                                    <p:set>
                                      <p:cBhvr rctx="PPT">
                                        <p:cTn id="366" dur="indefinite"/>
                                        <p:tgtEl>
                                          <p:spTgt spid="74"/>
                                        </p:tgtEl>
                                        <p:attrNameLst>
                                          <p:attrName>style.opacity</p:attrName>
                                        </p:attrNameLst>
                                      </p:cBhvr>
                                      <p:to>
                                        <p:strVal val="0.5"/>
                                      </p:to>
                                    </p:set>
                                    <p:animEffect filter="image" prLst="opacity: 0.5">
                                      <p:cBhvr rctx="IE">
                                        <p:cTn id="367" dur="indefinite"/>
                                        <p:tgtEl>
                                          <p:spTgt spid="74"/>
                                        </p:tgtEl>
                                      </p:cBhvr>
                                    </p:animEffect>
                                  </p:childTnLst>
                                </p:cTn>
                              </p:par>
                              <p:par>
                                <p:cTn id="368" presetID="9" presetClass="emph" presetSubtype="0" nodeType="withEffect">
                                  <p:stCondLst>
                                    <p:cond delay="0"/>
                                  </p:stCondLst>
                                  <p:childTnLst>
                                    <p:set>
                                      <p:cBhvr rctx="PPT">
                                        <p:cTn id="369" dur="indefinite"/>
                                        <p:tgtEl>
                                          <p:spTgt spid="77"/>
                                        </p:tgtEl>
                                        <p:attrNameLst>
                                          <p:attrName>style.opacity</p:attrName>
                                        </p:attrNameLst>
                                      </p:cBhvr>
                                      <p:to>
                                        <p:strVal val="0.5"/>
                                      </p:to>
                                    </p:set>
                                    <p:animEffect filter="image" prLst="opacity: 0.5">
                                      <p:cBhvr rctx="IE">
                                        <p:cTn id="370" dur="indefinite"/>
                                        <p:tgtEl>
                                          <p:spTgt spid="77"/>
                                        </p:tgtEl>
                                      </p:cBhvr>
                                    </p:animEffect>
                                  </p:childTnLst>
                                </p:cTn>
                              </p:par>
                              <p:par>
                                <p:cTn id="371" presetID="9" presetClass="emph" presetSubtype="0" nodeType="withEffect">
                                  <p:stCondLst>
                                    <p:cond delay="0"/>
                                  </p:stCondLst>
                                  <p:childTnLst>
                                    <p:set>
                                      <p:cBhvr rctx="PPT">
                                        <p:cTn id="372" dur="indefinite"/>
                                        <p:tgtEl>
                                          <p:spTgt spid="86"/>
                                        </p:tgtEl>
                                        <p:attrNameLst>
                                          <p:attrName>style.opacity</p:attrName>
                                        </p:attrNameLst>
                                      </p:cBhvr>
                                      <p:to>
                                        <p:strVal val="0.5"/>
                                      </p:to>
                                    </p:set>
                                    <p:animEffect filter="image" prLst="opacity: 0.5">
                                      <p:cBhvr rctx="IE">
                                        <p:cTn id="373" dur="indefinite"/>
                                        <p:tgtEl>
                                          <p:spTgt spid="86"/>
                                        </p:tgtEl>
                                      </p:cBhvr>
                                    </p:animEffect>
                                  </p:childTnLst>
                                </p:cTn>
                              </p:par>
                              <p:par>
                                <p:cTn id="374" presetID="9" presetClass="emph" presetSubtype="0" grpId="1" nodeType="withEffect">
                                  <p:stCondLst>
                                    <p:cond delay="0"/>
                                  </p:stCondLst>
                                  <p:childTnLst>
                                    <p:set>
                                      <p:cBhvr rctx="PPT">
                                        <p:cTn id="375" dur="indefinite"/>
                                        <p:tgtEl>
                                          <p:spTgt spid="87"/>
                                        </p:tgtEl>
                                        <p:attrNameLst>
                                          <p:attrName>style.opacity</p:attrName>
                                        </p:attrNameLst>
                                      </p:cBhvr>
                                      <p:to>
                                        <p:strVal val="0.5"/>
                                      </p:to>
                                    </p:set>
                                    <p:animEffect filter="image" prLst="opacity: 0.5">
                                      <p:cBhvr rctx="IE">
                                        <p:cTn id="376" dur="indefinite"/>
                                        <p:tgtEl>
                                          <p:spTgt spid="87"/>
                                        </p:tgtEl>
                                      </p:cBhvr>
                                    </p:animEffect>
                                  </p:childTnLst>
                                </p:cTn>
                              </p:par>
                              <p:par>
                                <p:cTn id="377" presetID="9" presetClass="emph" presetSubtype="0" nodeType="withEffect">
                                  <p:stCondLst>
                                    <p:cond delay="0"/>
                                  </p:stCondLst>
                                  <p:childTnLst>
                                    <p:set>
                                      <p:cBhvr rctx="PPT">
                                        <p:cTn id="378" dur="indefinite"/>
                                        <p:tgtEl>
                                          <p:spTgt spid="88"/>
                                        </p:tgtEl>
                                        <p:attrNameLst>
                                          <p:attrName>style.opacity</p:attrName>
                                        </p:attrNameLst>
                                      </p:cBhvr>
                                      <p:to>
                                        <p:strVal val="0.5"/>
                                      </p:to>
                                    </p:set>
                                    <p:animEffect filter="image" prLst="opacity: 0.5">
                                      <p:cBhvr rctx="IE">
                                        <p:cTn id="379" dur="indefinite"/>
                                        <p:tgtEl>
                                          <p:spTgt spid="88"/>
                                        </p:tgtEl>
                                      </p:cBhvr>
                                    </p:animEffect>
                                  </p:childTnLst>
                                </p:cTn>
                              </p:par>
                              <p:par>
                                <p:cTn id="380" presetID="9" presetClass="emph" presetSubtype="0" nodeType="withEffect">
                                  <p:stCondLst>
                                    <p:cond delay="0"/>
                                  </p:stCondLst>
                                  <p:childTnLst>
                                    <p:set>
                                      <p:cBhvr rctx="PPT">
                                        <p:cTn id="381" dur="indefinite"/>
                                        <p:tgtEl>
                                          <p:spTgt spid="89"/>
                                        </p:tgtEl>
                                        <p:attrNameLst>
                                          <p:attrName>style.opacity</p:attrName>
                                        </p:attrNameLst>
                                      </p:cBhvr>
                                      <p:to>
                                        <p:strVal val="0.5"/>
                                      </p:to>
                                    </p:set>
                                    <p:animEffect filter="image" prLst="opacity: 0.5">
                                      <p:cBhvr rctx="IE">
                                        <p:cTn id="382" dur="indefinite"/>
                                        <p:tgtEl>
                                          <p:spTgt spid="89"/>
                                        </p:tgtEl>
                                      </p:cBhvr>
                                    </p:animEffect>
                                  </p:childTnLst>
                                </p:cTn>
                              </p:par>
                              <p:par>
                                <p:cTn id="383" presetID="9" presetClass="emph" presetSubtype="0" nodeType="withEffect">
                                  <p:stCondLst>
                                    <p:cond delay="0"/>
                                  </p:stCondLst>
                                  <p:childTnLst>
                                    <p:set>
                                      <p:cBhvr rctx="PPT">
                                        <p:cTn id="384" dur="indefinite"/>
                                        <p:tgtEl>
                                          <p:spTgt spid="90"/>
                                        </p:tgtEl>
                                        <p:attrNameLst>
                                          <p:attrName>style.opacity</p:attrName>
                                        </p:attrNameLst>
                                      </p:cBhvr>
                                      <p:to>
                                        <p:strVal val="0.5"/>
                                      </p:to>
                                    </p:set>
                                    <p:animEffect filter="image" prLst="opacity: 0.5">
                                      <p:cBhvr rctx="IE">
                                        <p:cTn id="385" dur="indefinite"/>
                                        <p:tgtEl>
                                          <p:spTgt spid="90"/>
                                        </p:tgtEl>
                                      </p:cBhvr>
                                    </p:animEffect>
                                  </p:childTnLst>
                                </p:cTn>
                              </p:par>
                              <p:par>
                                <p:cTn id="386" presetID="9" presetClass="emph" presetSubtype="0" grpId="0" nodeType="withEffect">
                                  <p:stCondLst>
                                    <p:cond delay="0"/>
                                  </p:stCondLst>
                                  <p:childTnLst>
                                    <p:set>
                                      <p:cBhvr rctx="PPT">
                                        <p:cTn id="387" dur="indefinite"/>
                                        <p:tgtEl>
                                          <p:spTgt spid="91"/>
                                        </p:tgtEl>
                                        <p:attrNameLst>
                                          <p:attrName>style.opacity</p:attrName>
                                        </p:attrNameLst>
                                      </p:cBhvr>
                                      <p:to>
                                        <p:strVal val="0.5"/>
                                      </p:to>
                                    </p:set>
                                    <p:animEffect filter="image" prLst="opacity: 0.5">
                                      <p:cBhvr rctx="IE">
                                        <p:cTn id="388" dur="indefinite"/>
                                        <p:tgtEl>
                                          <p:spTgt spid="91"/>
                                        </p:tgtEl>
                                      </p:cBhvr>
                                    </p:animEffect>
                                  </p:childTnLst>
                                </p:cTn>
                              </p:par>
                              <p:par>
                                <p:cTn id="389" presetID="9" presetClass="emph" presetSubtype="0" grpId="0" nodeType="withEffect">
                                  <p:stCondLst>
                                    <p:cond delay="0"/>
                                  </p:stCondLst>
                                  <p:childTnLst>
                                    <p:set>
                                      <p:cBhvr rctx="PPT">
                                        <p:cTn id="390" dur="indefinite"/>
                                        <p:tgtEl>
                                          <p:spTgt spid="92"/>
                                        </p:tgtEl>
                                        <p:attrNameLst>
                                          <p:attrName>style.opacity</p:attrName>
                                        </p:attrNameLst>
                                      </p:cBhvr>
                                      <p:to>
                                        <p:strVal val="0.5"/>
                                      </p:to>
                                    </p:set>
                                    <p:animEffect filter="image" prLst="opacity: 0.5">
                                      <p:cBhvr rctx="IE">
                                        <p:cTn id="391" dur="indefinite"/>
                                        <p:tgtEl>
                                          <p:spTgt spid="92"/>
                                        </p:tgtEl>
                                      </p:cBhvr>
                                    </p:animEffect>
                                  </p:childTnLst>
                                </p:cTn>
                              </p:par>
                              <p:par>
                                <p:cTn id="392" presetID="9" presetClass="emph" presetSubtype="0" grpId="0" nodeType="withEffect">
                                  <p:stCondLst>
                                    <p:cond delay="0"/>
                                  </p:stCondLst>
                                  <p:childTnLst>
                                    <p:set>
                                      <p:cBhvr rctx="PPT">
                                        <p:cTn id="393" dur="indefinite"/>
                                        <p:tgtEl>
                                          <p:spTgt spid="93"/>
                                        </p:tgtEl>
                                        <p:attrNameLst>
                                          <p:attrName>style.opacity</p:attrName>
                                        </p:attrNameLst>
                                      </p:cBhvr>
                                      <p:to>
                                        <p:strVal val="0.5"/>
                                      </p:to>
                                    </p:set>
                                    <p:animEffect filter="image" prLst="opacity: 0.5">
                                      <p:cBhvr rctx="IE">
                                        <p:cTn id="394" dur="indefinite"/>
                                        <p:tgtEl>
                                          <p:spTgt spid="93"/>
                                        </p:tgtEl>
                                      </p:cBhvr>
                                    </p:animEffect>
                                  </p:childTnLst>
                                </p:cTn>
                              </p:par>
                              <p:par>
                                <p:cTn id="395" presetID="9" presetClass="emph" presetSubtype="0" grpId="1" nodeType="withEffect">
                                  <p:stCondLst>
                                    <p:cond delay="0"/>
                                  </p:stCondLst>
                                  <p:childTnLst>
                                    <p:set>
                                      <p:cBhvr rctx="PPT">
                                        <p:cTn id="396" dur="indefinite"/>
                                        <p:tgtEl>
                                          <p:spTgt spid="116"/>
                                        </p:tgtEl>
                                        <p:attrNameLst>
                                          <p:attrName>style.opacity</p:attrName>
                                        </p:attrNameLst>
                                      </p:cBhvr>
                                      <p:to>
                                        <p:strVal val="0.5"/>
                                      </p:to>
                                    </p:set>
                                    <p:animEffect filter="image" prLst="opacity: 0.5">
                                      <p:cBhvr rctx="IE">
                                        <p:cTn id="397" dur="indefinite"/>
                                        <p:tgtEl>
                                          <p:spTgt spid="116"/>
                                        </p:tgtEl>
                                      </p:cBhvr>
                                    </p:animEffect>
                                  </p:childTnLst>
                                </p:cTn>
                              </p:par>
                              <p:par>
                                <p:cTn id="398" presetID="9" presetClass="emph" presetSubtype="0" grpId="1" nodeType="withEffect">
                                  <p:stCondLst>
                                    <p:cond delay="0"/>
                                  </p:stCondLst>
                                  <p:childTnLst>
                                    <p:set>
                                      <p:cBhvr rctx="PPT">
                                        <p:cTn id="399" dur="indefinite"/>
                                        <p:tgtEl>
                                          <p:spTgt spid="117"/>
                                        </p:tgtEl>
                                        <p:attrNameLst>
                                          <p:attrName>style.opacity</p:attrName>
                                        </p:attrNameLst>
                                      </p:cBhvr>
                                      <p:to>
                                        <p:strVal val="0.5"/>
                                      </p:to>
                                    </p:set>
                                    <p:animEffect filter="image" prLst="opacity: 0.5">
                                      <p:cBhvr rctx="IE">
                                        <p:cTn id="400" dur="indefinite"/>
                                        <p:tgtEl>
                                          <p:spTgt spid="117"/>
                                        </p:tgtEl>
                                      </p:cBhvr>
                                    </p:animEffect>
                                  </p:childTnLst>
                                </p:cTn>
                              </p:par>
                              <p:par>
                                <p:cTn id="401" presetID="9" presetClass="emph" presetSubtype="0" grpId="1" nodeType="withEffect">
                                  <p:stCondLst>
                                    <p:cond delay="0"/>
                                  </p:stCondLst>
                                  <p:childTnLst>
                                    <p:set>
                                      <p:cBhvr rctx="PPT">
                                        <p:cTn id="402" dur="indefinite"/>
                                        <p:tgtEl>
                                          <p:spTgt spid="84"/>
                                        </p:tgtEl>
                                        <p:attrNameLst>
                                          <p:attrName>style.opacity</p:attrName>
                                        </p:attrNameLst>
                                      </p:cBhvr>
                                      <p:to>
                                        <p:strVal val="0.5"/>
                                      </p:to>
                                    </p:set>
                                    <p:animEffect filter="image" prLst="opacity: 0.5">
                                      <p:cBhvr rctx="IE">
                                        <p:cTn id="403" dur="indefinite"/>
                                        <p:tgtEl>
                                          <p:spTgt spid="84"/>
                                        </p:tgtEl>
                                      </p:cBhvr>
                                    </p:animEffect>
                                  </p:childTnLst>
                                </p:cTn>
                              </p:par>
                              <p:par>
                                <p:cTn id="404" presetID="9" presetClass="emph" presetSubtype="0" grpId="1" nodeType="withEffect">
                                  <p:stCondLst>
                                    <p:cond delay="0"/>
                                  </p:stCondLst>
                                  <p:childTnLst>
                                    <p:set>
                                      <p:cBhvr rctx="PPT">
                                        <p:cTn id="405" dur="indefinite"/>
                                        <p:tgtEl>
                                          <p:spTgt spid="83"/>
                                        </p:tgtEl>
                                        <p:attrNameLst>
                                          <p:attrName>style.opacity</p:attrName>
                                        </p:attrNameLst>
                                      </p:cBhvr>
                                      <p:to>
                                        <p:strVal val="0.5"/>
                                      </p:to>
                                    </p:set>
                                    <p:animEffect filter="image" prLst="opacity: 0.5">
                                      <p:cBhvr rctx="IE">
                                        <p:cTn id="406" dur="indefinite"/>
                                        <p:tgtEl>
                                          <p:spTgt spid="83"/>
                                        </p:tgtEl>
                                      </p:cBhvr>
                                    </p:animEffect>
                                  </p:childTnLst>
                                </p:cTn>
                              </p:par>
                              <p:par>
                                <p:cTn id="407" presetID="9" presetClass="emph" presetSubtype="0" grpId="1" nodeType="withEffect">
                                  <p:stCondLst>
                                    <p:cond delay="0"/>
                                  </p:stCondLst>
                                  <p:childTnLst>
                                    <p:set>
                                      <p:cBhvr rctx="PPT">
                                        <p:cTn id="408" dur="indefinite"/>
                                        <p:tgtEl>
                                          <p:spTgt spid="85"/>
                                        </p:tgtEl>
                                        <p:attrNameLst>
                                          <p:attrName>style.opacity</p:attrName>
                                        </p:attrNameLst>
                                      </p:cBhvr>
                                      <p:to>
                                        <p:strVal val="0.5"/>
                                      </p:to>
                                    </p:set>
                                    <p:animEffect filter="image" prLst="opacity: 0.5">
                                      <p:cBhvr rctx="IE">
                                        <p:cTn id="409" dur="indefinite"/>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18" grpId="0"/>
      <p:bldP spid="18" grpId="1"/>
      <p:bldP spid="20" grpId="0"/>
      <p:bldP spid="20" grpId="1"/>
      <p:bldP spid="21" grpId="0"/>
      <p:bldP spid="21" grpId="1"/>
      <p:bldP spid="22" grpId="0"/>
      <p:bldP spid="22" grpId="1"/>
      <p:bldP spid="22" grpId="2"/>
      <p:bldP spid="23" grpId="0"/>
      <p:bldP spid="23" grpId="1"/>
      <p:bldP spid="24" grpId="0"/>
      <p:bldP spid="24" grpId="1"/>
      <p:bldP spid="25" grpId="0"/>
      <p:bldP spid="25" grpId="1"/>
      <p:bldP spid="26" grpId="0"/>
      <p:bldP spid="26" grpId="1"/>
      <p:bldP spid="27" grpId="0"/>
      <p:bldP spid="27" grpId="1"/>
      <p:bldP spid="28" grpId="0"/>
      <p:bldP spid="28" grpId="1"/>
      <p:bldP spid="28" grpId="2"/>
      <p:bldP spid="29" grpId="0"/>
      <p:bldP spid="29" grpId="1"/>
      <p:bldP spid="30" grpId="0"/>
      <p:bldP spid="30" grpId="1"/>
      <p:bldP spid="31" grpId="0"/>
      <p:bldP spid="31" grpId="1"/>
      <p:bldP spid="32" grpId="0"/>
      <p:bldP spid="32" grpId="1"/>
      <p:bldP spid="33" grpId="0"/>
      <p:bldP spid="33" grpId="1"/>
      <p:bldP spid="33" grpId="2"/>
      <p:bldP spid="34" grpId="0"/>
      <p:bldP spid="34" grpId="1"/>
      <p:bldP spid="35" grpId="0"/>
      <p:bldP spid="35" grpId="1"/>
      <p:bldP spid="36" grpId="0"/>
      <p:bldP spid="36" grpId="1"/>
      <p:bldP spid="36" grpId="2"/>
      <p:bldP spid="37" grpId="0"/>
      <p:bldP spid="37" grpId="1"/>
      <p:bldP spid="37" grpId="2"/>
      <p:bldP spid="38" grpId="0"/>
      <p:bldP spid="38" grpId="1"/>
      <p:bldP spid="39" grpId="0"/>
      <p:bldP spid="39" grpId="1"/>
      <p:bldP spid="40" grpId="0"/>
      <p:bldP spid="40" grpId="1"/>
      <p:bldP spid="41" grpId="0"/>
      <p:bldP spid="41" grpId="1"/>
      <p:bldP spid="41" grpId="2"/>
      <p:bldP spid="42" grpId="0"/>
      <p:bldP spid="42" grpId="1"/>
      <p:bldP spid="43" grpId="0"/>
      <p:bldP spid="43" grpId="1"/>
      <p:bldP spid="43" grpId="2"/>
      <p:bldP spid="44" grpId="0"/>
      <p:bldP spid="44" grpId="1"/>
      <p:bldP spid="45" grpId="0"/>
      <p:bldP spid="45" grpId="1"/>
      <p:bldP spid="46" grpId="0"/>
      <p:bldP spid="46" grpId="1"/>
      <p:bldP spid="47" grpId="0"/>
      <p:bldP spid="47" grpId="1"/>
      <p:bldP spid="47" grpId="2"/>
      <p:bldP spid="48" grpId="0"/>
      <p:bldP spid="48" grpId="1"/>
      <p:bldP spid="49" grpId="0"/>
      <p:bldP spid="49" grpId="1"/>
      <p:bldP spid="63" grpId="0"/>
      <p:bldP spid="63" grpId="1"/>
      <p:bldP spid="64" grpId="0"/>
      <p:bldP spid="64" grpId="1"/>
      <p:bldP spid="65" grpId="0"/>
      <p:bldP spid="65" grpId="1"/>
      <p:bldP spid="66" grpId="0"/>
      <p:bldP spid="66" grpId="1"/>
      <p:bldP spid="70" grpId="0"/>
      <p:bldP spid="70" grpId="1"/>
      <p:bldP spid="83" grpId="0"/>
      <p:bldP spid="83" grpId="1"/>
      <p:bldP spid="84" grpId="0"/>
      <p:bldP spid="84" grpId="1"/>
      <p:bldP spid="85" grpId="0"/>
      <p:bldP spid="85" grpId="1"/>
      <p:bldP spid="87" grpId="0"/>
      <p:bldP spid="87" grpId="1"/>
      <p:bldP spid="91" grpId="0"/>
      <p:bldP spid="92" grpId="0"/>
      <p:bldP spid="93" grpId="0"/>
      <p:bldP spid="116" grpId="0"/>
      <p:bldP spid="116" grpId="1"/>
      <p:bldP spid="117" grpId="0"/>
      <p:bldP spid="117" grpId="1"/>
      <p:bldP spid="118" grpId="1" animBg="1"/>
      <p:bldP spid="73" grpId="0" animBg="1"/>
      <p:bldP spid="73" grpId="1" animBg="1"/>
      <p:bldP spid="75" grpId="0" animBg="1"/>
      <p:bldP spid="75" grpId="1" animBg="1"/>
      <p:bldP spid="76" grpId="0" animBg="1"/>
      <p:bldP spid="78" grpId="0" animBg="1"/>
      <p:bldP spid="72" grpId="0"/>
      <p:bldP spid="79" grpId="0"/>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lstStyle/>
          <a:p>
            <a:r>
              <a:rPr lang="en-US" dirty="0" smtClean="0"/>
              <a:t>Learning and Prediction</a:t>
            </a:r>
            <a:endParaRPr lang="en-US" dirty="0"/>
          </a:p>
        </p:txBody>
      </p:sp>
      <p:sp>
        <p:nvSpPr>
          <p:cNvPr id="5125" name="Rectangle 5"/>
          <p:cNvSpPr>
            <a:spLocks noGrp="1" noChangeArrowheads="1"/>
          </p:cNvSpPr>
          <p:nvPr>
            <p:ph idx="1"/>
          </p:nvPr>
        </p:nvSpPr>
        <p:spPr/>
        <p:txBody>
          <a:bodyPr/>
          <a:lstStyle/>
          <a:p>
            <a:pPr algn="l"/>
            <a:r>
              <a:rPr lang="en-US" sz="2400" dirty="0" smtClean="0"/>
              <a:t>Learning:</a:t>
            </a:r>
          </a:p>
          <a:p>
            <a:pPr lvl="1" algn="l"/>
            <a:r>
              <a:rPr lang="en-US" sz="2000" dirty="0" smtClean="0"/>
              <a:t>Labeled data (x, y, o)</a:t>
            </a:r>
          </a:p>
          <a:p>
            <a:pPr lvl="1" algn="l"/>
            <a:r>
              <a:rPr lang="en-US" sz="2000" dirty="0" smtClean="0"/>
              <a:t>Maximize the regularized log-likelihood function</a:t>
            </a:r>
          </a:p>
          <a:p>
            <a:pPr lvl="1" algn="l"/>
            <a:endParaRPr lang="en-US" sz="1800" dirty="0" smtClean="0"/>
          </a:p>
          <a:p>
            <a:pPr lvl="1" algn="l"/>
            <a:endParaRPr lang="en-US" dirty="0" smtClean="0"/>
          </a:p>
          <a:p>
            <a:pPr lvl="1" algn="l"/>
            <a:r>
              <a:rPr lang="en-US" sz="2000" dirty="0" smtClean="0"/>
              <a:t>Quasi-Newton Method</a:t>
            </a:r>
          </a:p>
          <a:p>
            <a:pPr lvl="1" algn="l"/>
            <a:r>
              <a:rPr lang="en-US" sz="2000" dirty="0" smtClean="0"/>
              <a:t>Global optimal is guaranteed</a:t>
            </a:r>
          </a:p>
          <a:p>
            <a:pPr algn="l"/>
            <a:r>
              <a:rPr lang="en-US" sz="2400" dirty="0" smtClean="0"/>
              <a:t>Prediction:</a:t>
            </a:r>
          </a:p>
          <a:p>
            <a:pPr lvl="1" algn="l"/>
            <a:r>
              <a:rPr lang="en-US" sz="2000" dirty="0" err="1" smtClean="0"/>
              <a:t>Viterbi</a:t>
            </a:r>
            <a:r>
              <a:rPr lang="en-US" sz="2000" dirty="0" smtClean="0"/>
              <a:t> algorithm </a:t>
            </a:r>
          </a:p>
          <a:p>
            <a:pPr lvl="1" algn="l">
              <a:buNone/>
            </a:pPr>
            <a:endParaRPr lang="en-US" dirty="0" smtClean="0"/>
          </a:p>
        </p:txBody>
      </p:sp>
      <p:pic>
        <p:nvPicPr>
          <p:cNvPr id="2050" name="Picture 2"/>
          <p:cNvPicPr>
            <a:picLocks noChangeAspect="1" noChangeArrowheads="1"/>
          </p:cNvPicPr>
          <p:nvPr/>
        </p:nvPicPr>
        <p:blipFill>
          <a:blip r:embed="rId3"/>
          <a:srcRect/>
          <a:stretch>
            <a:fillRect/>
          </a:stretch>
        </p:blipFill>
        <p:spPr bwMode="auto">
          <a:xfrm>
            <a:off x="2590800" y="2857500"/>
            <a:ext cx="4048125" cy="5715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3124200" y="5286375"/>
            <a:ext cx="2171700" cy="35242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animEffect transition="in" filter="dissolve">
                                      <p:cBhvr>
                                        <p:cTn id="7" dur="500"/>
                                        <p:tgtEl>
                                          <p:spTgt spid="512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125">
                                            <p:txEl>
                                              <p:pRg st="1" end="1"/>
                                            </p:txEl>
                                          </p:spTgt>
                                        </p:tgtEl>
                                        <p:attrNameLst>
                                          <p:attrName>style.visibility</p:attrName>
                                        </p:attrNameLst>
                                      </p:cBhvr>
                                      <p:to>
                                        <p:strVal val="visible"/>
                                      </p:to>
                                    </p:set>
                                    <p:animEffect transition="in" filter="dissolve">
                                      <p:cBhvr>
                                        <p:cTn id="10" dur="500"/>
                                        <p:tgtEl>
                                          <p:spTgt spid="512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125">
                                            <p:txEl>
                                              <p:pRg st="2" end="2"/>
                                            </p:txEl>
                                          </p:spTgt>
                                        </p:tgtEl>
                                        <p:attrNameLst>
                                          <p:attrName>style.visibility</p:attrName>
                                        </p:attrNameLst>
                                      </p:cBhvr>
                                      <p:to>
                                        <p:strVal val="visible"/>
                                      </p:to>
                                    </p:set>
                                    <p:animEffect transition="in" filter="dissolve">
                                      <p:cBhvr>
                                        <p:cTn id="13" dur="500"/>
                                        <p:tgtEl>
                                          <p:spTgt spid="5125">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125">
                                            <p:txEl>
                                              <p:pRg st="5" end="5"/>
                                            </p:txEl>
                                          </p:spTgt>
                                        </p:tgtEl>
                                        <p:attrNameLst>
                                          <p:attrName>style.visibility</p:attrName>
                                        </p:attrNameLst>
                                      </p:cBhvr>
                                      <p:to>
                                        <p:strVal val="visible"/>
                                      </p:to>
                                    </p:set>
                                    <p:animEffect transition="in" filter="dissolve">
                                      <p:cBhvr>
                                        <p:cTn id="16" dur="500"/>
                                        <p:tgtEl>
                                          <p:spTgt spid="5125">
                                            <p:txEl>
                                              <p:pRg st="5" end="5"/>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125">
                                            <p:txEl>
                                              <p:pRg st="6" end="6"/>
                                            </p:txEl>
                                          </p:spTgt>
                                        </p:tgtEl>
                                        <p:attrNameLst>
                                          <p:attrName>style.visibility</p:attrName>
                                        </p:attrNameLst>
                                      </p:cBhvr>
                                      <p:to>
                                        <p:strVal val="visible"/>
                                      </p:to>
                                    </p:set>
                                    <p:animEffect transition="in" filter="dissolve">
                                      <p:cBhvr>
                                        <p:cTn id="19" dur="500"/>
                                        <p:tgtEl>
                                          <p:spTgt spid="5125">
                                            <p:txEl>
                                              <p:pRg st="6" end="6"/>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dissolve">
                                      <p:cBhvr>
                                        <p:cTn id="22" dur="500"/>
                                        <p:tgtEl>
                                          <p:spTgt spid="2050"/>
                                        </p:tgtEl>
                                      </p:cBhvr>
                                    </p:animEffect>
                                  </p:childTnLst>
                                </p:cTn>
                              </p:par>
                              <p:par>
                                <p:cTn id="23" presetID="9" presetClass="entr" presetSubtype="0" fill="hold" nodeType="withEffect">
                                  <p:stCondLst>
                                    <p:cond delay="0"/>
                                  </p:stCondLst>
                                  <p:childTnLst>
                                    <p:set>
                                      <p:cBhvr>
                                        <p:cTn id="24" dur="1" fill="hold">
                                          <p:stCondLst>
                                            <p:cond delay="0"/>
                                          </p:stCondLst>
                                        </p:cTn>
                                        <p:tgtEl>
                                          <p:spTgt spid="5125">
                                            <p:txEl>
                                              <p:pRg st="5" end="5"/>
                                            </p:txEl>
                                          </p:spTgt>
                                        </p:tgtEl>
                                        <p:attrNameLst>
                                          <p:attrName>style.visibility</p:attrName>
                                        </p:attrNameLst>
                                      </p:cBhvr>
                                      <p:to>
                                        <p:strVal val="visible"/>
                                      </p:to>
                                    </p:set>
                                    <p:animEffect transition="in" filter="dissolve">
                                      <p:cBhvr>
                                        <p:cTn id="25" dur="500"/>
                                        <p:tgtEl>
                                          <p:spTgt spid="5125">
                                            <p:txEl>
                                              <p:pRg st="5" end="5"/>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5125">
                                            <p:txEl>
                                              <p:pRg st="6" end="6"/>
                                            </p:txEl>
                                          </p:spTgt>
                                        </p:tgtEl>
                                        <p:attrNameLst>
                                          <p:attrName>style.visibility</p:attrName>
                                        </p:attrNameLst>
                                      </p:cBhvr>
                                      <p:to>
                                        <p:strVal val="visible"/>
                                      </p:to>
                                    </p:set>
                                    <p:animEffect transition="in" filter="dissolve">
                                      <p:cBhvr>
                                        <p:cTn id="28" dur="500"/>
                                        <p:tgtEl>
                                          <p:spTgt spid="5125">
                                            <p:txEl>
                                              <p:pRg st="6" end="6"/>
                                            </p:txEl>
                                          </p:spTgt>
                                        </p:tgtEl>
                                      </p:cBhvr>
                                    </p:animEffect>
                                  </p:childTnLst>
                                </p:cTn>
                              </p:par>
                            </p:childTnLst>
                          </p:cTn>
                        </p:par>
                        <p:par>
                          <p:cTn id="29" fill="hold">
                            <p:stCondLst>
                              <p:cond delay="500"/>
                            </p:stCondLst>
                            <p:childTnLst>
                              <p:par>
                                <p:cTn id="30" presetID="9" presetClass="entr" presetSubtype="0" fill="hold" nodeType="afterEffect">
                                  <p:stCondLst>
                                    <p:cond delay="0"/>
                                  </p:stCondLst>
                                  <p:childTnLst>
                                    <p:set>
                                      <p:cBhvr>
                                        <p:cTn id="31" dur="1" fill="hold">
                                          <p:stCondLst>
                                            <p:cond delay="0"/>
                                          </p:stCondLst>
                                        </p:cTn>
                                        <p:tgtEl>
                                          <p:spTgt spid="5125">
                                            <p:txEl>
                                              <p:pRg st="7" end="7"/>
                                            </p:txEl>
                                          </p:spTgt>
                                        </p:tgtEl>
                                        <p:attrNameLst>
                                          <p:attrName>style.visibility</p:attrName>
                                        </p:attrNameLst>
                                      </p:cBhvr>
                                      <p:to>
                                        <p:strVal val="visible"/>
                                      </p:to>
                                    </p:set>
                                    <p:animEffect transition="in" filter="dissolve">
                                      <p:cBhvr>
                                        <p:cTn id="32" dur="500"/>
                                        <p:tgtEl>
                                          <p:spTgt spid="5125">
                                            <p:txEl>
                                              <p:pRg st="7" end="7"/>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5125">
                                            <p:txEl>
                                              <p:pRg st="8" end="8"/>
                                            </p:txEl>
                                          </p:spTgt>
                                        </p:tgtEl>
                                        <p:attrNameLst>
                                          <p:attrName>style.visibility</p:attrName>
                                        </p:attrNameLst>
                                      </p:cBhvr>
                                      <p:to>
                                        <p:strVal val="visible"/>
                                      </p:to>
                                    </p:set>
                                    <p:animEffect transition="in" filter="dissolve">
                                      <p:cBhvr>
                                        <p:cTn id="35" dur="500"/>
                                        <p:tgtEl>
                                          <p:spTgt spid="5125">
                                            <p:txEl>
                                              <p:pRg st="8" end="8"/>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2051"/>
                                        </p:tgtEl>
                                        <p:attrNameLst>
                                          <p:attrName>style.visibility</p:attrName>
                                        </p:attrNameLst>
                                      </p:cBhvr>
                                      <p:to>
                                        <p:strVal val="visible"/>
                                      </p:to>
                                    </p:set>
                                    <p:animEffect transition="in" filter="dissolve">
                                      <p:cBhvr>
                                        <p:cTn id="38"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Features</a:t>
            </a:r>
            <a:endParaRPr lang="zh-CN" altLang="en-US" dirty="0"/>
          </a:p>
        </p:txBody>
      </p:sp>
      <p:grpSp>
        <p:nvGrpSpPr>
          <p:cNvPr id="52" name="组合 51"/>
          <p:cNvGrpSpPr/>
          <p:nvPr/>
        </p:nvGrpSpPr>
        <p:grpSpPr>
          <a:xfrm>
            <a:off x="4191000" y="1752600"/>
            <a:ext cx="3733800" cy="2667000"/>
            <a:chOff x="4191000" y="1752600"/>
            <a:chExt cx="4676148" cy="3281065"/>
          </a:xfrm>
        </p:grpSpPr>
        <p:sp>
          <p:nvSpPr>
            <p:cNvPr id="23" name="椭圆 22"/>
            <p:cNvSpPr/>
            <p:nvPr/>
          </p:nvSpPr>
          <p:spPr>
            <a:xfrm>
              <a:off x="4267200" y="28575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791200" y="28575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391400" y="28575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a:stCxn id="23" idx="6"/>
              <a:endCxn id="24" idx="2"/>
            </p:cNvCxnSpPr>
            <p:nvPr/>
          </p:nvCxnSpPr>
          <p:spPr>
            <a:xfrm>
              <a:off x="4648200" y="3048000"/>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4" idx="6"/>
              <a:endCxn id="25" idx="2"/>
            </p:cNvCxnSpPr>
            <p:nvPr/>
          </p:nvCxnSpPr>
          <p:spPr>
            <a:xfrm>
              <a:off x="6172200" y="3048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4267200" y="4267200"/>
              <a:ext cx="381000" cy="3810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91200" y="4267200"/>
              <a:ext cx="381000" cy="3810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7391400" y="4267200"/>
              <a:ext cx="381000" cy="3810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p:cNvCxnSpPr>
              <a:stCxn id="23" idx="4"/>
              <a:endCxn id="28" idx="0"/>
            </p:cNvCxnSpPr>
            <p:nvPr/>
          </p:nvCxnSpPr>
          <p:spPr>
            <a:xfrm rot="5400000">
              <a:off x="3943350" y="3752850"/>
              <a:ext cx="10287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4" idx="4"/>
              <a:endCxn id="29" idx="0"/>
            </p:cNvCxnSpPr>
            <p:nvPr/>
          </p:nvCxnSpPr>
          <p:spPr>
            <a:xfrm rot="5400000">
              <a:off x="5467350" y="3752850"/>
              <a:ext cx="10287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5" idx="4"/>
              <a:endCxn id="30" idx="0"/>
            </p:cNvCxnSpPr>
            <p:nvPr/>
          </p:nvCxnSpPr>
          <p:spPr>
            <a:xfrm rot="5400000">
              <a:off x="7067550" y="3752850"/>
              <a:ext cx="10287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191000" y="2362200"/>
              <a:ext cx="566181" cy="461665"/>
            </a:xfrm>
            <a:prstGeom prst="rect">
              <a:avLst/>
            </a:prstGeom>
            <a:noFill/>
          </p:spPr>
          <p:txBody>
            <a:bodyPr wrap="none" rtlCol="0">
              <a:spAutoFit/>
            </a:bodyPr>
            <a:lstStyle/>
            <a:p>
              <a:r>
                <a:rPr lang="en-US" altLang="zh-CN" sz="2400" dirty="0" smtClean="0"/>
                <a:t>y</a:t>
              </a:r>
              <a:r>
                <a:rPr lang="en-US" altLang="zh-CN" sz="2400" baseline="-25000" dirty="0" smtClean="0"/>
                <a:t>i-1</a:t>
              </a:r>
              <a:endParaRPr lang="zh-CN" altLang="en-US" sz="2400" baseline="-25000" dirty="0"/>
            </a:p>
          </p:txBody>
        </p:sp>
        <p:sp>
          <p:nvSpPr>
            <p:cNvPr id="35" name="TextBox 34"/>
            <p:cNvSpPr txBox="1"/>
            <p:nvPr/>
          </p:nvSpPr>
          <p:spPr>
            <a:xfrm>
              <a:off x="5788762" y="2362200"/>
              <a:ext cx="383438" cy="461665"/>
            </a:xfrm>
            <a:prstGeom prst="rect">
              <a:avLst/>
            </a:prstGeom>
            <a:noFill/>
          </p:spPr>
          <p:txBody>
            <a:bodyPr wrap="none" rtlCol="0">
              <a:spAutoFit/>
            </a:bodyPr>
            <a:lstStyle/>
            <a:p>
              <a:r>
                <a:rPr lang="en-US" altLang="zh-CN" sz="2400" dirty="0" err="1" smtClean="0"/>
                <a:t>y</a:t>
              </a:r>
              <a:r>
                <a:rPr lang="en-US" altLang="zh-CN" sz="2400" baseline="-25000" dirty="0" err="1" smtClean="0"/>
                <a:t>i</a:t>
              </a:r>
              <a:endParaRPr lang="zh-CN" altLang="en-US" sz="2400" baseline="-25000" dirty="0"/>
            </a:p>
          </p:txBody>
        </p:sp>
        <p:sp>
          <p:nvSpPr>
            <p:cNvPr id="36" name="TextBox 35"/>
            <p:cNvSpPr txBox="1"/>
            <p:nvPr/>
          </p:nvSpPr>
          <p:spPr>
            <a:xfrm>
              <a:off x="7315200" y="2362200"/>
              <a:ext cx="617477" cy="461665"/>
            </a:xfrm>
            <a:prstGeom prst="rect">
              <a:avLst/>
            </a:prstGeom>
            <a:noFill/>
          </p:spPr>
          <p:txBody>
            <a:bodyPr wrap="none" rtlCol="0">
              <a:spAutoFit/>
            </a:bodyPr>
            <a:lstStyle/>
            <a:p>
              <a:r>
                <a:rPr lang="en-US" altLang="zh-CN" sz="2400" dirty="0" smtClean="0"/>
                <a:t>y</a:t>
              </a:r>
              <a:r>
                <a:rPr lang="en-US" altLang="zh-CN" sz="2400" baseline="-25000" dirty="0" smtClean="0"/>
                <a:t>i+1</a:t>
              </a:r>
              <a:endParaRPr lang="zh-CN" altLang="en-US" sz="2400" baseline="-25000" dirty="0"/>
            </a:p>
          </p:txBody>
        </p:sp>
        <p:sp>
          <p:nvSpPr>
            <p:cNvPr id="37" name="TextBox 36"/>
            <p:cNvSpPr txBox="1"/>
            <p:nvPr/>
          </p:nvSpPr>
          <p:spPr>
            <a:xfrm>
              <a:off x="4191000" y="4572000"/>
              <a:ext cx="566181" cy="461665"/>
            </a:xfrm>
            <a:prstGeom prst="rect">
              <a:avLst/>
            </a:prstGeom>
            <a:noFill/>
          </p:spPr>
          <p:txBody>
            <a:bodyPr wrap="none" rtlCol="0">
              <a:spAutoFit/>
            </a:bodyPr>
            <a:lstStyle/>
            <a:p>
              <a:r>
                <a:rPr lang="en-US" altLang="zh-CN" sz="2400" dirty="0" smtClean="0"/>
                <a:t>x</a:t>
              </a:r>
              <a:r>
                <a:rPr lang="en-US" altLang="zh-CN" sz="2400" baseline="-25000" dirty="0" smtClean="0"/>
                <a:t>i-1</a:t>
              </a:r>
              <a:endParaRPr lang="zh-CN" altLang="en-US" sz="2400" baseline="-25000" dirty="0"/>
            </a:p>
          </p:txBody>
        </p:sp>
        <p:sp>
          <p:nvSpPr>
            <p:cNvPr id="38" name="TextBox 37"/>
            <p:cNvSpPr txBox="1"/>
            <p:nvPr/>
          </p:nvSpPr>
          <p:spPr>
            <a:xfrm>
              <a:off x="5788762" y="4572000"/>
              <a:ext cx="383438" cy="461665"/>
            </a:xfrm>
            <a:prstGeom prst="rect">
              <a:avLst/>
            </a:prstGeom>
            <a:noFill/>
          </p:spPr>
          <p:txBody>
            <a:bodyPr wrap="none" rtlCol="0">
              <a:spAutoFit/>
            </a:bodyPr>
            <a:lstStyle/>
            <a:p>
              <a:r>
                <a:rPr lang="en-US" altLang="zh-CN" sz="2400" dirty="0" smtClean="0"/>
                <a:t>x</a:t>
              </a:r>
              <a:r>
                <a:rPr lang="en-US" altLang="zh-CN" sz="2400" baseline="-25000" dirty="0" smtClean="0"/>
                <a:t>i</a:t>
              </a:r>
              <a:endParaRPr lang="zh-CN" altLang="en-US" sz="2400" baseline="-25000" dirty="0"/>
            </a:p>
          </p:txBody>
        </p:sp>
        <p:sp>
          <p:nvSpPr>
            <p:cNvPr id="39" name="TextBox 38"/>
            <p:cNvSpPr txBox="1"/>
            <p:nvPr/>
          </p:nvSpPr>
          <p:spPr>
            <a:xfrm>
              <a:off x="7315200" y="4572000"/>
              <a:ext cx="617477" cy="461665"/>
            </a:xfrm>
            <a:prstGeom prst="rect">
              <a:avLst/>
            </a:prstGeom>
            <a:noFill/>
          </p:spPr>
          <p:txBody>
            <a:bodyPr wrap="none" rtlCol="0">
              <a:spAutoFit/>
            </a:bodyPr>
            <a:lstStyle/>
            <a:p>
              <a:r>
                <a:rPr lang="en-US" altLang="zh-CN" sz="2400" dirty="0" smtClean="0"/>
                <a:t>x</a:t>
              </a:r>
              <a:r>
                <a:rPr lang="en-US" altLang="zh-CN" sz="2400" baseline="-25000" dirty="0" smtClean="0"/>
                <a:t>i+1</a:t>
              </a:r>
              <a:endParaRPr lang="zh-CN" altLang="en-US" sz="2400" baseline="-25000" dirty="0"/>
            </a:p>
          </p:txBody>
        </p:sp>
        <p:sp>
          <p:nvSpPr>
            <p:cNvPr id="40" name="椭圆 39"/>
            <p:cNvSpPr/>
            <p:nvPr/>
          </p:nvSpPr>
          <p:spPr>
            <a:xfrm>
              <a:off x="5184038" y="22479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6708038" y="22479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8308238" y="22479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stCxn id="23" idx="7"/>
              <a:endCxn id="40" idx="3"/>
            </p:cNvCxnSpPr>
            <p:nvPr/>
          </p:nvCxnSpPr>
          <p:spPr>
            <a:xfrm rot="5400000" flipH="1" flipV="1">
              <a:off x="4746023" y="2419485"/>
              <a:ext cx="340192" cy="6474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4" idx="7"/>
              <a:endCxn id="41" idx="3"/>
            </p:cNvCxnSpPr>
            <p:nvPr/>
          </p:nvCxnSpPr>
          <p:spPr>
            <a:xfrm rot="5400000" flipH="1" flipV="1">
              <a:off x="6270023" y="2419485"/>
              <a:ext cx="340192" cy="6474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5" idx="7"/>
              <a:endCxn id="42" idx="3"/>
            </p:cNvCxnSpPr>
            <p:nvPr/>
          </p:nvCxnSpPr>
          <p:spPr>
            <a:xfrm rot="5400000" flipH="1" flipV="1">
              <a:off x="7870223" y="2419485"/>
              <a:ext cx="340192" cy="6474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8" idx="7"/>
              <a:endCxn id="40" idx="4"/>
            </p:cNvCxnSpPr>
            <p:nvPr/>
          </p:nvCxnSpPr>
          <p:spPr>
            <a:xfrm rot="5400000" flipH="1" flipV="1">
              <a:off x="4136423" y="3084881"/>
              <a:ext cx="1694096" cy="7821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9" idx="7"/>
              <a:endCxn id="41" idx="4"/>
            </p:cNvCxnSpPr>
            <p:nvPr/>
          </p:nvCxnSpPr>
          <p:spPr>
            <a:xfrm rot="5400000" flipH="1" flipV="1">
              <a:off x="5660423" y="3084881"/>
              <a:ext cx="1694096" cy="7821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0" idx="7"/>
              <a:endCxn id="42" idx="4"/>
            </p:cNvCxnSpPr>
            <p:nvPr/>
          </p:nvCxnSpPr>
          <p:spPr>
            <a:xfrm rot="5400000" flipH="1" flipV="1">
              <a:off x="7260623" y="3084881"/>
              <a:ext cx="1694096" cy="7821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107838" y="1752600"/>
              <a:ext cx="583814" cy="461665"/>
            </a:xfrm>
            <a:prstGeom prst="rect">
              <a:avLst/>
            </a:prstGeom>
            <a:noFill/>
          </p:spPr>
          <p:txBody>
            <a:bodyPr wrap="none" rtlCol="0">
              <a:spAutoFit/>
            </a:bodyPr>
            <a:lstStyle/>
            <a:p>
              <a:r>
                <a:rPr lang="en-US" altLang="zh-CN" sz="2400" dirty="0" smtClean="0"/>
                <a:t>o</a:t>
              </a:r>
              <a:r>
                <a:rPr lang="en-US" altLang="zh-CN" sz="2400" baseline="-25000" dirty="0" smtClean="0"/>
                <a:t>i-1</a:t>
              </a:r>
              <a:endParaRPr lang="zh-CN" altLang="en-US" sz="2400" baseline="-25000" dirty="0"/>
            </a:p>
          </p:txBody>
        </p:sp>
        <p:sp>
          <p:nvSpPr>
            <p:cNvPr id="50" name="TextBox 49"/>
            <p:cNvSpPr txBox="1"/>
            <p:nvPr/>
          </p:nvSpPr>
          <p:spPr>
            <a:xfrm>
              <a:off x="6705600" y="1752600"/>
              <a:ext cx="401072" cy="461665"/>
            </a:xfrm>
            <a:prstGeom prst="rect">
              <a:avLst/>
            </a:prstGeom>
            <a:noFill/>
          </p:spPr>
          <p:txBody>
            <a:bodyPr wrap="none" rtlCol="0">
              <a:spAutoFit/>
            </a:bodyPr>
            <a:lstStyle/>
            <a:p>
              <a:r>
                <a:rPr lang="en-US" altLang="zh-CN" sz="2400" dirty="0" err="1" smtClean="0"/>
                <a:t>o</a:t>
              </a:r>
              <a:r>
                <a:rPr lang="en-US" altLang="zh-CN" sz="2400" baseline="-25000" dirty="0" err="1" smtClean="0"/>
                <a:t>i</a:t>
              </a:r>
              <a:endParaRPr lang="zh-CN" altLang="en-US" sz="2400" baseline="-25000" dirty="0"/>
            </a:p>
          </p:txBody>
        </p:sp>
        <p:sp>
          <p:nvSpPr>
            <p:cNvPr id="51" name="TextBox 50"/>
            <p:cNvSpPr txBox="1"/>
            <p:nvPr/>
          </p:nvSpPr>
          <p:spPr>
            <a:xfrm>
              <a:off x="8232038" y="1752600"/>
              <a:ext cx="635110" cy="461665"/>
            </a:xfrm>
            <a:prstGeom prst="rect">
              <a:avLst/>
            </a:prstGeom>
            <a:noFill/>
          </p:spPr>
          <p:txBody>
            <a:bodyPr wrap="none" rtlCol="0">
              <a:spAutoFit/>
            </a:bodyPr>
            <a:lstStyle/>
            <a:p>
              <a:r>
                <a:rPr lang="en-US" altLang="zh-CN" sz="2400" dirty="0" smtClean="0"/>
                <a:t>o</a:t>
              </a:r>
              <a:r>
                <a:rPr lang="en-US" altLang="zh-CN" sz="2400" baseline="-25000" dirty="0" smtClean="0"/>
                <a:t>i+1</a:t>
              </a:r>
              <a:endParaRPr lang="zh-CN" altLang="en-US" sz="2400" baseline="-25000" dirty="0"/>
            </a:p>
          </p:txBody>
        </p:sp>
      </p:grpSp>
      <p:sp>
        <p:nvSpPr>
          <p:cNvPr id="53" name="椭圆 52"/>
          <p:cNvSpPr/>
          <p:nvPr/>
        </p:nvSpPr>
        <p:spPr>
          <a:xfrm>
            <a:off x="3962400" y="2590800"/>
            <a:ext cx="2133600" cy="45720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8802308">
            <a:off x="5221069" y="2252343"/>
            <a:ext cx="1704703" cy="54043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1987" name="Picture 3"/>
          <p:cNvPicPr>
            <a:picLocks noChangeAspect="1" noChangeArrowheads="1"/>
          </p:cNvPicPr>
          <p:nvPr/>
        </p:nvPicPr>
        <p:blipFill>
          <a:blip r:embed="rId4"/>
          <a:srcRect/>
          <a:stretch>
            <a:fillRect/>
          </a:stretch>
        </p:blipFill>
        <p:spPr bwMode="auto">
          <a:xfrm>
            <a:off x="3200400" y="4800600"/>
            <a:ext cx="5334000" cy="728546"/>
          </a:xfrm>
          <a:prstGeom prst="rect">
            <a:avLst/>
          </a:prstGeom>
          <a:noFill/>
          <a:ln w="9525">
            <a:noFill/>
            <a:miter lim="800000"/>
            <a:headEnd/>
            <a:tailEnd/>
          </a:ln>
          <a:effectLst/>
        </p:spPr>
      </p:pic>
      <p:sp>
        <p:nvSpPr>
          <p:cNvPr id="59" name="TextBox 58"/>
          <p:cNvSpPr txBox="1"/>
          <p:nvPr/>
        </p:nvSpPr>
        <p:spPr>
          <a:xfrm>
            <a:off x="533400" y="2286000"/>
            <a:ext cx="1796389" cy="369332"/>
          </a:xfrm>
          <a:prstGeom prst="rect">
            <a:avLst/>
          </a:prstGeom>
          <a:noFill/>
        </p:spPr>
        <p:txBody>
          <a:bodyPr wrap="none" rtlCol="0">
            <a:spAutoFit/>
          </a:bodyPr>
          <a:lstStyle/>
          <a:p>
            <a:r>
              <a:rPr lang="en-US" altLang="zh-CN" dirty="0" smtClean="0">
                <a:solidFill>
                  <a:srgbClr val="0070C0"/>
                </a:solidFill>
              </a:rPr>
              <a:t>Feature Type 1:</a:t>
            </a:r>
            <a:endParaRPr lang="zh-CN" altLang="en-US" dirty="0">
              <a:solidFill>
                <a:srgbClr val="0070C0"/>
              </a:solidFill>
            </a:endParaRPr>
          </a:p>
        </p:txBody>
      </p:sp>
      <p:sp>
        <p:nvSpPr>
          <p:cNvPr id="60" name="TextBox 59"/>
          <p:cNvSpPr txBox="1"/>
          <p:nvPr/>
        </p:nvSpPr>
        <p:spPr>
          <a:xfrm>
            <a:off x="1905000" y="4495800"/>
            <a:ext cx="1796389" cy="369332"/>
          </a:xfrm>
          <a:prstGeom prst="rect">
            <a:avLst/>
          </a:prstGeom>
          <a:noFill/>
        </p:spPr>
        <p:txBody>
          <a:bodyPr wrap="none" rtlCol="0">
            <a:spAutoFit/>
          </a:bodyPr>
          <a:lstStyle/>
          <a:p>
            <a:r>
              <a:rPr lang="en-US" altLang="zh-CN" dirty="0" smtClean="0">
                <a:solidFill>
                  <a:srgbClr val="0070C0"/>
                </a:solidFill>
              </a:rPr>
              <a:t>Feature Type 2:</a:t>
            </a:r>
            <a:endParaRPr lang="zh-CN" altLang="en-US" dirty="0">
              <a:solidFill>
                <a:srgbClr val="0070C0"/>
              </a:solidFill>
            </a:endParaRPr>
          </a:p>
        </p:txBody>
      </p:sp>
      <p:sp>
        <p:nvSpPr>
          <p:cNvPr id="61" name="TextBox 60"/>
          <p:cNvSpPr txBox="1"/>
          <p:nvPr/>
        </p:nvSpPr>
        <p:spPr>
          <a:xfrm>
            <a:off x="685800" y="5638800"/>
            <a:ext cx="2467342" cy="369332"/>
          </a:xfrm>
          <a:prstGeom prst="rect">
            <a:avLst/>
          </a:prstGeom>
          <a:noFill/>
        </p:spPr>
        <p:txBody>
          <a:bodyPr wrap="none" rtlCol="0">
            <a:spAutoFit/>
          </a:bodyPr>
          <a:lstStyle/>
          <a:p>
            <a:r>
              <a:rPr lang="en-US" altLang="zh-CN" dirty="0" smtClean="0"/>
              <a:t>Lexicon-based feature</a:t>
            </a:r>
            <a:endParaRPr lang="zh-CN" altLang="en-US" dirty="0"/>
          </a:p>
        </p:txBody>
      </p:sp>
      <p:sp>
        <p:nvSpPr>
          <p:cNvPr id="62" name="TextBox 61"/>
          <p:cNvSpPr txBox="1"/>
          <p:nvPr/>
        </p:nvSpPr>
        <p:spPr>
          <a:xfrm>
            <a:off x="1752600" y="6172200"/>
            <a:ext cx="2492990" cy="369332"/>
          </a:xfrm>
          <a:prstGeom prst="rect">
            <a:avLst/>
          </a:prstGeom>
          <a:noFill/>
        </p:spPr>
        <p:txBody>
          <a:bodyPr wrap="none" rtlCol="0">
            <a:spAutoFit/>
          </a:bodyPr>
          <a:lstStyle/>
          <a:p>
            <a:r>
              <a:rPr lang="en-US" altLang="zh-CN" dirty="0" smtClean="0"/>
              <a:t>Position-based feature</a:t>
            </a:r>
            <a:endParaRPr lang="zh-CN" altLang="en-US" dirty="0"/>
          </a:p>
        </p:txBody>
      </p:sp>
      <p:sp>
        <p:nvSpPr>
          <p:cNvPr id="63" name="TextBox 62"/>
          <p:cNvSpPr txBox="1"/>
          <p:nvPr/>
        </p:nvSpPr>
        <p:spPr>
          <a:xfrm>
            <a:off x="3505200" y="5638800"/>
            <a:ext cx="2283638" cy="369332"/>
          </a:xfrm>
          <a:prstGeom prst="rect">
            <a:avLst/>
          </a:prstGeom>
          <a:noFill/>
        </p:spPr>
        <p:txBody>
          <a:bodyPr wrap="none" rtlCol="0">
            <a:spAutoFit/>
          </a:bodyPr>
          <a:lstStyle/>
          <a:p>
            <a:r>
              <a:rPr lang="en-US" altLang="zh-CN" dirty="0" smtClean="0"/>
              <a:t>Word-based feature</a:t>
            </a:r>
            <a:endParaRPr lang="zh-CN" altLang="en-US" dirty="0"/>
          </a:p>
        </p:txBody>
      </p:sp>
      <p:sp>
        <p:nvSpPr>
          <p:cNvPr id="64" name="TextBox 63"/>
          <p:cNvSpPr txBox="1"/>
          <p:nvPr/>
        </p:nvSpPr>
        <p:spPr>
          <a:xfrm>
            <a:off x="4876800" y="6172200"/>
            <a:ext cx="2480166" cy="369332"/>
          </a:xfrm>
          <a:prstGeom prst="rect">
            <a:avLst/>
          </a:prstGeom>
          <a:noFill/>
        </p:spPr>
        <p:txBody>
          <a:bodyPr wrap="none" rtlCol="0">
            <a:spAutoFit/>
          </a:bodyPr>
          <a:lstStyle/>
          <a:p>
            <a:r>
              <a:rPr lang="en-US" altLang="zh-CN" dirty="0" smtClean="0"/>
              <a:t>Corpus-based feature</a:t>
            </a:r>
            <a:endParaRPr lang="zh-CN" altLang="en-US" dirty="0"/>
          </a:p>
        </p:txBody>
      </p:sp>
      <p:sp>
        <p:nvSpPr>
          <p:cNvPr id="65" name="TextBox 64"/>
          <p:cNvSpPr txBox="1"/>
          <p:nvPr/>
        </p:nvSpPr>
        <p:spPr>
          <a:xfrm>
            <a:off x="6019800" y="5638800"/>
            <a:ext cx="2300630" cy="369332"/>
          </a:xfrm>
          <a:prstGeom prst="rect">
            <a:avLst/>
          </a:prstGeom>
          <a:noFill/>
        </p:spPr>
        <p:txBody>
          <a:bodyPr wrap="none" rtlCol="0">
            <a:spAutoFit/>
          </a:bodyPr>
          <a:lstStyle/>
          <a:p>
            <a:r>
              <a:rPr lang="en-US" altLang="zh-CN" dirty="0" smtClean="0"/>
              <a:t>Query-based feature</a:t>
            </a:r>
            <a:endParaRPr lang="zh-CN" altLang="en-US" dirty="0"/>
          </a:p>
        </p:txBody>
      </p:sp>
      <p:pic>
        <p:nvPicPr>
          <p:cNvPr id="1026" name="Picture 2"/>
          <p:cNvPicPr>
            <a:picLocks noChangeAspect="1" noChangeArrowheads="1"/>
          </p:cNvPicPr>
          <p:nvPr/>
        </p:nvPicPr>
        <p:blipFill>
          <a:blip r:embed="rId5"/>
          <a:srcRect/>
          <a:stretch>
            <a:fillRect/>
          </a:stretch>
        </p:blipFill>
        <p:spPr bwMode="auto">
          <a:xfrm>
            <a:off x="685800" y="2819400"/>
            <a:ext cx="2924175" cy="323850"/>
          </a:xfrm>
          <a:prstGeom prst="rect">
            <a:avLst/>
          </a:prstGeom>
          <a:noFill/>
          <a:ln w="9525">
            <a:noFill/>
            <a:miter lim="800000"/>
            <a:headEnd/>
            <a:tailEnd/>
          </a:ln>
          <a:effectLst/>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dissolve">
                                      <p:cBhvr>
                                        <p:cTn id="7" dur="500"/>
                                        <p:tgtEl>
                                          <p:spTgt spid="5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dissolve">
                                      <p:cBhvr>
                                        <p:cTn id="10" dur="500"/>
                                        <p:tgtEl>
                                          <p:spTgt spid="59"/>
                                        </p:tgtEl>
                                      </p:cBhvr>
                                    </p:animEffect>
                                  </p:childTnLst>
                                </p:cTn>
                              </p:par>
                              <p:par>
                                <p:cTn id="11" presetID="9"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dissolve">
                                      <p:cBhvr>
                                        <p:cTn id="13" dur="500"/>
                                        <p:tgtEl>
                                          <p:spTgt spid="102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dissolve">
                                      <p:cBhvr>
                                        <p:cTn id="18" dur="500"/>
                                        <p:tgtEl>
                                          <p:spTgt spid="60"/>
                                        </p:tgtEl>
                                      </p:cBhvr>
                                    </p:animEffect>
                                  </p:childTnLst>
                                </p:cTn>
                              </p:par>
                              <p:par>
                                <p:cTn id="19" presetID="9" presetClass="entr" presetSubtype="0" fill="hold" nodeType="withEffect">
                                  <p:stCondLst>
                                    <p:cond delay="0"/>
                                  </p:stCondLst>
                                  <p:childTnLst>
                                    <p:set>
                                      <p:cBhvr>
                                        <p:cTn id="20" dur="1" fill="hold">
                                          <p:stCondLst>
                                            <p:cond delay="0"/>
                                          </p:stCondLst>
                                        </p:cTn>
                                        <p:tgtEl>
                                          <p:spTgt spid="41987"/>
                                        </p:tgtEl>
                                        <p:attrNameLst>
                                          <p:attrName>style.visibility</p:attrName>
                                        </p:attrNameLst>
                                      </p:cBhvr>
                                      <p:to>
                                        <p:strVal val="visible"/>
                                      </p:to>
                                    </p:set>
                                    <p:animEffect transition="in" filter="dissolve">
                                      <p:cBhvr>
                                        <p:cTn id="21" dur="500"/>
                                        <p:tgtEl>
                                          <p:spTgt spid="4198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dissolve">
                                      <p:cBhvr>
                                        <p:cTn id="24" dur="500"/>
                                        <p:tgtEl>
                                          <p:spTgt spid="54"/>
                                        </p:tgtEl>
                                      </p:cBhvr>
                                    </p:animEffect>
                                  </p:childTnLst>
                                </p:cTn>
                              </p:par>
                              <p:par>
                                <p:cTn id="25" presetID="1" presetClass="exit" presetSubtype="0" fill="hold" grpId="1" nodeType="withEffect">
                                  <p:stCondLst>
                                    <p:cond delay="0"/>
                                  </p:stCondLst>
                                  <p:childTnLst>
                                    <p:set>
                                      <p:cBhvr>
                                        <p:cTn id="26" dur="1" fill="hold">
                                          <p:stCondLst>
                                            <p:cond delay="0"/>
                                          </p:stCondLst>
                                        </p:cTn>
                                        <p:tgtEl>
                                          <p:spTgt spid="5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dissolve">
                                      <p:cBhvr>
                                        <p:cTn id="31" dur="500"/>
                                        <p:tgtEl>
                                          <p:spTgt spid="61"/>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dissolve">
                                      <p:cBhvr>
                                        <p:cTn id="35" dur="500"/>
                                        <p:tgtEl>
                                          <p:spTgt spid="62"/>
                                        </p:tgtEl>
                                      </p:cBhvr>
                                    </p:animEffect>
                                  </p:childTnLst>
                                </p:cTn>
                              </p:par>
                            </p:childTnLst>
                          </p:cTn>
                        </p:par>
                        <p:par>
                          <p:cTn id="36" fill="hold">
                            <p:stCondLst>
                              <p:cond delay="1000"/>
                            </p:stCondLst>
                            <p:childTnLst>
                              <p:par>
                                <p:cTn id="37" presetID="9" presetClass="entr" presetSubtype="0" fill="hold" grpId="0" nodeType="after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dissolve">
                                      <p:cBhvr>
                                        <p:cTn id="39" dur="500"/>
                                        <p:tgtEl>
                                          <p:spTgt spid="63"/>
                                        </p:tgtEl>
                                      </p:cBhvr>
                                    </p:animEffect>
                                  </p:childTnLst>
                                </p:cTn>
                              </p:par>
                            </p:childTnLst>
                          </p:cTn>
                        </p:par>
                        <p:par>
                          <p:cTn id="40" fill="hold">
                            <p:stCondLst>
                              <p:cond delay="1500"/>
                            </p:stCondLst>
                            <p:childTnLst>
                              <p:par>
                                <p:cTn id="41" presetID="9" presetClass="entr" presetSubtype="0" fill="hold" grpId="0" nodeType="after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dissolve">
                                      <p:cBhvr>
                                        <p:cTn id="43" dur="500"/>
                                        <p:tgtEl>
                                          <p:spTgt spid="64"/>
                                        </p:tgtEl>
                                      </p:cBhvr>
                                    </p:animEffect>
                                  </p:childTnLst>
                                </p:cTn>
                              </p:par>
                            </p:childTnLst>
                          </p:cTn>
                        </p:par>
                        <p:par>
                          <p:cTn id="44" fill="hold">
                            <p:stCondLst>
                              <p:cond delay="2000"/>
                            </p:stCondLst>
                            <p:childTnLst>
                              <p:par>
                                <p:cTn id="45" presetID="9" presetClass="entr" presetSubtype="0" fill="hold" grpId="0" nodeType="after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dissolve">
                                      <p:cBhvr>
                                        <p:cTn id="4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9" grpId="0"/>
      <p:bldP spid="60" grpId="0"/>
      <p:bldP spid="61" grpId="0"/>
      <p:bldP spid="62" grpId="0"/>
      <p:bldP spid="63" grpId="0"/>
      <p:bldP spid="64" grpId="0"/>
      <p:bldP spid="65" grpId="0"/>
    </p:bld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lstStyle/>
          <a:p>
            <a:r>
              <a:rPr lang="en-US" dirty="0" smtClean="0"/>
              <a:t>CRF-QR Extended model</a:t>
            </a:r>
            <a:endParaRPr lang="en-US" dirty="0"/>
          </a:p>
        </p:txBody>
      </p:sp>
      <p:pic>
        <p:nvPicPr>
          <p:cNvPr id="2050" name="Picture 2"/>
          <p:cNvPicPr>
            <a:picLocks noChangeAspect="1" noChangeArrowheads="1"/>
          </p:cNvPicPr>
          <p:nvPr/>
        </p:nvPicPr>
        <p:blipFill>
          <a:blip r:embed="rId4"/>
          <a:srcRect/>
          <a:stretch>
            <a:fillRect/>
          </a:stretch>
        </p:blipFill>
        <p:spPr bwMode="auto">
          <a:xfrm>
            <a:off x="2743200" y="2057400"/>
            <a:ext cx="3429000" cy="3295511"/>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a:srcRect/>
          <a:stretch>
            <a:fillRect/>
          </a:stretch>
        </p:blipFill>
        <p:spPr bwMode="auto">
          <a:xfrm>
            <a:off x="1981200" y="5715000"/>
            <a:ext cx="4791075" cy="619125"/>
          </a:xfrm>
          <a:prstGeom prst="rect">
            <a:avLst/>
          </a:prstGeom>
          <a:noFill/>
          <a:ln w="9525">
            <a:noFill/>
            <a:miter lim="800000"/>
            <a:headEnd/>
            <a:tailEnd/>
          </a:ln>
          <a:effectLst/>
        </p:spPr>
      </p:pic>
      <p:sp>
        <p:nvSpPr>
          <p:cNvPr id="6" name="Rectangle 5"/>
          <p:cNvSpPr txBox="1">
            <a:spLocks noChangeArrowheads="1"/>
          </p:cNvSpPr>
          <p:nvPr/>
        </p:nvSpPr>
        <p:spPr bwMode="auto">
          <a:xfrm>
            <a:off x="2514600" y="1600200"/>
            <a:ext cx="48768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400" b="0" i="0" u="none" strike="noStrike" kern="0" cap="none" spc="0" normalizeH="0" noProof="0" dirty="0" smtClean="0">
                <a:ln>
                  <a:noFill/>
                </a:ln>
                <a:effectLst/>
                <a:uLnTx/>
                <a:uFillTx/>
                <a:latin typeface="+mn-lt"/>
                <a:ea typeface="+mn-ea"/>
                <a:cs typeface="+mn-cs"/>
              </a:rPr>
              <a:t>multiple refinement tasks needed</a:t>
            </a:r>
          </a:p>
        </p:txBody>
      </p:sp>
      <p:sp>
        <p:nvSpPr>
          <p:cNvPr id="8" name="TextBox 7"/>
          <p:cNvSpPr txBox="1"/>
          <p:nvPr/>
        </p:nvSpPr>
        <p:spPr>
          <a:xfrm>
            <a:off x="7467600" y="4724400"/>
            <a:ext cx="684803" cy="369332"/>
          </a:xfrm>
          <a:prstGeom prst="rect">
            <a:avLst/>
          </a:prstGeom>
          <a:noFill/>
          <a:ln>
            <a:solidFill>
              <a:schemeClr val="tx1"/>
            </a:solidFill>
          </a:ln>
        </p:spPr>
        <p:txBody>
          <a:bodyPr wrap="none" rtlCol="0">
            <a:spAutoFit/>
          </a:bodyPr>
          <a:lstStyle/>
          <a:p>
            <a:r>
              <a:rPr lang="en-US" altLang="zh-CN" dirty="0" err="1" smtClean="0"/>
              <a:t>bopk</a:t>
            </a:r>
            <a:endParaRPr lang="zh-CN" altLang="en-US" dirty="0"/>
          </a:p>
        </p:txBody>
      </p:sp>
      <p:sp>
        <p:nvSpPr>
          <p:cNvPr id="9" name="TextBox 8"/>
          <p:cNvSpPr txBox="1"/>
          <p:nvPr/>
        </p:nvSpPr>
        <p:spPr>
          <a:xfrm>
            <a:off x="6858000" y="3200400"/>
            <a:ext cx="684803" cy="369332"/>
          </a:xfrm>
          <a:prstGeom prst="rect">
            <a:avLst/>
          </a:prstGeom>
          <a:noFill/>
          <a:ln>
            <a:solidFill>
              <a:schemeClr val="tx1"/>
            </a:solidFill>
          </a:ln>
        </p:spPr>
        <p:txBody>
          <a:bodyPr wrap="none" rtlCol="0">
            <a:spAutoFit/>
          </a:bodyPr>
          <a:lstStyle/>
          <a:p>
            <a:r>
              <a:rPr lang="en-US" altLang="zh-CN" dirty="0" smtClean="0"/>
              <a:t>book</a:t>
            </a:r>
            <a:endParaRPr lang="zh-CN" altLang="en-US" dirty="0"/>
          </a:p>
        </p:txBody>
      </p:sp>
      <p:sp>
        <p:nvSpPr>
          <p:cNvPr id="10" name="TextBox 9"/>
          <p:cNvSpPr txBox="1"/>
          <p:nvPr/>
        </p:nvSpPr>
        <p:spPr>
          <a:xfrm>
            <a:off x="8077200" y="3962400"/>
            <a:ext cx="684803" cy="369332"/>
          </a:xfrm>
          <a:prstGeom prst="rect">
            <a:avLst/>
          </a:prstGeom>
          <a:noFill/>
          <a:ln>
            <a:solidFill>
              <a:schemeClr val="tx1"/>
            </a:solidFill>
          </a:ln>
        </p:spPr>
        <p:txBody>
          <a:bodyPr wrap="none" rtlCol="0">
            <a:spAutoFit/>
          </a:bodyPr>
          <a:lstStyle/>
          <a:p>
            <a:r>
              <a:rPr lang="en-US" altLang="zh-CN" dirty="0" smtClean="0"/>
              <a:t>book</a:t>
            </a:r>
            <a:endParaRPr lang="zh-CN" altLang="en-US" dirty="0"/>
          </a:p>
        </p:txBody>
      </p:sp>
      <p:sp>
        <p:nvSpPr>
          <p:cNvPr id="11" name="TextBox 10"/>
          <p:cNvSpPr txBox="1"/>
          <p:nvPr/>
        </p:nvSpPr>
        <p:spPr>
          <a:xfrm>
            <a:off x="7924800" y="3200400"/>
            <a:ext cx="992579" cy="369332"/>
          </a:xfrm>
          <a:prstGeom prst="rect">
            <a:avLst/>
          </a:prstGeom>
          <a:noFill/>
          <a:ln>
            <a:solidFill>
              <a:schemeClr val="tx1"/>
            </a:solidFill>
          </a:ln>
        </p:spPr>
        <p:txBody>
          <a:bodyPr wrap="none" rtlCol="0">
            <a:spAutoFit/>
          </a:bodyPr>
          <a:lstStyle/>
          <a:p>
            <a:r>
              <a:rPr lang="en-US" altLang="zh-CN" dirty="0" smtClean="0"/>
              <a:t>booking</a:t>
            </a:r>
            <a:endParaRPr lang="zh-CN" altLang="en-US" dirty="0"/>
          </a:p>
        </p:txBody>
      </p:sp>
      <p:cxnSp>
        <p:nvCxnSpPr>
          <p:cNvPr id="13" name="直接箭头连接符 12"/>
          <p:cNvCxnSpPr>
            <a:stCxn id="8" idx="0"/>
            <a:endCxn id="9" idx="2"/>
          </p:cNvCxnSpPr>
          <p:nvPr/>
        </p:nvCxnSpPr>
        <p:spPr>
          <a:xfrm rot="16200000" flipV="1">
            <a:off x="6927868" y="3842266"/>
            <a:ext cx="1154668"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0"/>
            <a:endCxn id="10" idx="2"/>
          </p:cNvCxnSpPr>
          <p:nvPr/>
        </p:nvCxnSpPr>
        <p:spPr>
          <a:xfrm rot="5400000" flipH="1" flipV="1">
            <a:off x="7918468" y="4223266"/>
            <a:ext cx="392668"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0" idx="0"/>
            <a:endCxn id="11" idx="2"/>
          </p:cNvCxnSpPr>
          <p:nvPr/>
        </p:nvCxnSpPr>
        <p:spPr>
          <a:xfrm rot="5400000" flipH="1" flipV="1">
            <a:off x="8224012" y="3765322"/>
            <a:ext cx="392668" cy="14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71600" y="2754868"/>
            <a:ext cx="1837362" cy="400110"/>
          </a:xfrm>
          <a:prstGeom prst="rect">
            <a:avLst/>
          </a:prstGeom>
          <a:noFill/>
        </p:spPr>
        <p:txBody>
          <a:bodyPr wrap="none" rtlCol="0">
            <a:spAutoFit/>
          </a:bodyPr>
          <a:lstStyle/>
          <a:p>
            <a:r>
              <a:rPr lang="en-US" altLang="zh-CN" sz="2000" dirty="0" smtClean="0"/>
              <a:t>Original Query</a:t>
            </a:r>
            <a:endParaRPr lang="zh-CN" altLang="en-US" sz="2000" dirty="0"/>
          </a:p>
        </p:txBody>
      </p:sp>
      <p:sp>
        <p:nvSpPr>
          <p:cNvPr id="18" name="TextBox 17"/>
          <p:cNvSpPr txBox="1"/>
          <p:nvPr/>
        </p:nvSpPr>
        <p:spPr>
          <a:xfrm>
            <a:off x="5674493" y="2754868"/>
            <a:ext cx="2021707" cy="400110"/>
          </a:xfrm>
          <a:prstGeom prst="rect">
            <a:avLst/>
          </a:prstGeom>
          <a:noFill/>
        </p:spPr>
        <p:txBody>
          <a:bodyPr wrap="none" rtlCol="0">
            <a:spAutoFit/>
          </a:bodyPr>
          <a:lstStyle/>
          <a:p>
            <a:r>
              <a:rPr lang="en-US" altLang="zh-CN" sz="2000" dirty="0" smtClean="0"/>
              <a:t>Expected Query</a:t>
            </a:r>
            <a:endParaRPr lang="zh-CN" altLang="en-US" sz="2000" dirty="0"/>
          </a:p>
        </p:txBody>
      </p:sp>
      <p:sp>
        <p:nvSpPr>
          <p:cNvPr id="19" name="矩形 18"/>
          <p:cNvSpPr/>
          <p:nvPr/>
        </p:nvSpPr>
        <p:spPr>
          <a:xfrm>
            <a:off x="1600200" y="3200400"/>
            <a:ext cx="1367682" cy="400110"/>
          </a:xfrm>
          <a:prstGeom prst="rect">
            <a:avLst/>
          </a:prstGeom>
        </p:spPr>
        <p:txBody>
          <a:bodyPr wrap="none">
            <a:spAutoFit/>
          </a:bodyPr>
          <a:lstStyle/>
          <a:p>
            <a:r>
              <a:rPr lang="en-US" altLang="zh-CN" sz="2000" dirty="0" smtClean="0">
                <a:solidFill>
                  <a:srgbClr val="C00000"/>
                </a:solidFill>
              </a:rPr>
              <a:t>hotel </a:t>
            </a:r>
            <a:r>
              <a:rPr lang="en-US" altLang="zh-CN" sz="2000" dirty="0" err="1" smtClean="0">
                <a:solidFill>
                  <a:srgbClr val="C00000"/>
                </a:solidFill>
              </a:rPr>
              <a:t>bopk</a:t>
            </a:r>
            <a:endParaRPr lang="zh-CN" altLang="en-US" sz="2000" dirty="0"/>
          </a:p>
        </p:txBody>
      </p:sp>
      <p:sp>
        <p:nvSpPr>
          <p:cNvPr id="20" name="矩形 19"/>
          <p:cNvSpPr/>
          <p:nvPr/>
        </p:nvSpPr>
        <p:spPr>
          <a:xfrm>
            <a:off x="5826893" y="3200400"/>
            <a:ext cx="1710725" cy="400110"/>
          </a:xfrm>
          <a:prstGeom prst="rect">
            <a:avLst/>
          </a:prstGeom>
        </p:spPr>
        <p:txBody>
          <a:bodyPr wrap="none">
            <a:spAutoFit/>
          </a:bodyPr>
          <a:lstStyle/>
          <a:p>
            <a:r>
              <a:rPr lang="en-US" altLang="zh-CN" sz="2000" dirty="0" smtClean="0">
                <a:solidFill>
                  <a:srgbClr val="0070C0"/>
                </a:solidFill>
                <a:sym typeface="Wingdings" pitchFamily="2" charset="2"/>
              </a:rPr>
              <a:t>hotel booking</a:t>
            </a:r>
            <a:endParaRPr lang="zh-CN" altLang="en-US" sz="2000" dirty="0"/>
          </a:p>
        </p:txBody>
      </p:sp>
      <p:sp>
        <p:nvSpPr>
          <p:cNvPr id="22" name="矩形 21"/>
          <p:cNvSpPr/>
          <p:nvPr/>
        </p:nvSpPr>
        <p:spPr>
          <a:xfrm>
            <a:off x="3733800" y="2590800"/>
            <a:ext cx="1438214" cy="400110"/>
          </a:xfrm>
          <a:prstGeom prst="rect">
            <a:avLst/>
          </a:prstGeom>
        </p:spPr>
        <p:txBody>
          <a:bodyPr wrap="none">
            <a:spAutoFit/>
          </a:bodyPr>
          <a:lstStyle/>
          <a:p>
            <a:r>
              <a:rPr lang="en-US" altLang="zh-CN" sz="2000" dirty="0" smtClean="0">
                <a:sym typeface="Wingdings" pitchFamily="2" charset="2"/>
              </a:rPr>
              <a:t>hotel book </a:t>
            </a:r>
            <a:endParaRPr lang="zh-CN" altLang="en-US" sz="2000" dirty="0"/>
          </a:p>
        </p:txBody>
      </p:sp>
      <p:sp>
        <p:nvSpPr>
          <p:cNvPr id="23" name="右箭头 22"/>
          <p:cNvSpPr/>
          <p:nvPr/>
        </p:nvSpPr>
        <p:spPr>
          <a:xfrm rot="19578596">
            <a:off x="3115277" y="3051876"/>
            <a:ext cx="609600" cy="15240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rot="19531004">
            <a:off x="5247386" y="3727021"/>
            <a:ext cx="609600" cy="15240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3962400" y="2133600"/>
            <a:ext cx="813043" cy="400110"/>
          </a:xfrm>
          <a:prstGeom prst="rect">
            <a:avLst/>
          </a:prstGeom>
          <a:noFill/>
          <a:ln>
            <a:solidFill>
              <a:srgbClr val="00B050"/>
            </a:solidFill>
          </a:ln>
        </p:spPr>
        <p:txBody>
          <a:bodyPr wrap="none" rtlCol="0">
            <a:spAutoFit/>
          </a:bodyPr>
          <a:lstStyle/>
          <a:p>
            <a:r>
              <a:rPr lang="en-US" altLang="zh-CN" sz="2000" dirty="0" smtClean="0"/>
              <a:t>Basic</a:t>
            </a:r>
            <a:endParaRPr lang="zh-CN" altLang="en-US" sz="2000" dirty="0"/>
          </a:p>
        </p:txBody>
      </p:sp>
      <p:sp>
        <p:nvSpPr>
          <p:cNvPr id="33" name="TextBox 32"/>
          <p:cNvSpPr txBox="1"/>
          <p:nvPr/>
        </p:nvSpPr>
        <p:spPr>
          <a:xfrm>
            <a:off x="3810000" y="4267200"/>
            <a:ext cx="1268296" cy="400110"/>
          </a:xfrm>
          <a:prstGeom prst="rect">
            <a:avLst/>
          </a:prstGeom>
          <a:noFill/>
          <a:ln>
            <a:solidFill>
              <a:srgbClr val="00B050"/>
            </a:solidFill>
          </a:ln>
        </p:spPr>
        <p:txBody>
          <a:bodyPr wrap="none" rtlCol="0">
            <a:spAutoFit/>
          </a:bodyPr>
          <a:lstStyle/>
          <a:p>
            <a:r>
              <a:rPr lang="en-US" altLang="zh-CN" sz="2000" dirty="0" smtClean="0"/>
              <a:t>Extended</a:t>
            </a:r>
            <a:endParaRPr lang="zh-CN" altLang="en-US" sz="2000" dirty="0"/>
          </a:p>
        </p:txBody>
      </p:sp>
      <p:sp>
        <p:nvSpPr>
          <p:cNvPr id="44" name="矩形 43"/>
          <p:cNvSpPr/>
          <p:nvPr/>
        </p:nvSpPr>
        <p:spPr>
          <a:xfrm>
            <a:off x="3743386" y="3790890"/>
            <a:ext cx="1438214" cy="400110"/>
          </a:xfrm>
          <a:prstGeom prst="rect">
            <a:avLst/>
          </a:prstGeom>
        </p:spPr>
        <p:txBody>
          <a:bodyPr wrap="none">
            <a:spAutoFit/>
          </a:bodyPr>
          <a:lstStyle/>
          <a:p>
            <a:r>
              <a:rPr lang="en-US" altLang="zh-CN" sz="2000" dirty="0" smtClean="0">
                <a:sym typeface="Wingdings" pitchFamily="2" charset="2"/>
              </a:rPr>
              <a:t>hotel book </a:t>
            </a:r>
            <a:endParaRPr lang="zh-CN" altLang="en-US" sz="2000" dirty="0"/>
          </a:p>
        </p:txBody>
      </p:sp>
      <p:sp>
        <p:nvSpPr>
          <p:cNvPr id="45" name="右箭头 44"/>
          <p:cNvSpPr/>
          <p:nvPr/>
        </p:nvSpPr>
        <p:spPr>
          <a:xfrm rot="2573774">
            <a:off x="3077640" y="3692293"/>
            <a:ext cx="609600" cy="15240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52"/>
          <p:cNvGrpSpPr/>
          <p:nvPr/>
        </p:nvGrpSpPr>
        <p:grpSpPr>
          <a:xfrm>
            <a:off x="3200400" y="2514600"/>
            <a:ext cx="3741677" cy="2671465"/>
            <a:chOff x="4191000" y="2362200"/>
            <a:chExt cx="3741677" cy="2671465"/>
          </a:xfrm>
        </p:grpSpPr>
        <p:sp>
          <p:nvSpPr>
            <p:cNvPr id="47" name="椭圆 46"/>
            <p:cNvSpPr/>
            <p:nvPr/>
          </p:nvSpPr>
          <p:spPr>
            <a:xfrm>
              <a:off x="4267200" y="28575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791200" y="28575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391400" y="2857500"/>
              <a:ext cx="3810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7" idx="6"/>
              <a:endCxn id="48" idx="2"/>
            </p:cNvCxnSpPr>
            <p:nvPr/>
          </p:nvCxnSpPr>
          <p:spPr>
            <a:xfrm>
              <a:off x="4648200" y="3048000"/>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8" idx="6"/>
              <a:endCxn id="49" idx="2"/>
            </p:cNvCxnSpPr>
            <p:nvPr/>
          </p:nvCxnSpPr>
          <p:spPr>
            <a:xfrm>
              <a:off x="6172200" y="3048000"/>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4267200" y="4267200"/>
              <a:ext cx="381000" cy="3810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5791200" y="4267200"/>
              <a:ext cx="381000" cy="3810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391400" y="4267200"/>
              <a:ext cx="381000" cy="38100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a:stCxn id="47" idx="4"/>
              <a:endCxn id="52" idx="0"/>
            </p:cNvCxnSpPr>
            <p:nvPr/>
          </p:nvCxnSpPr>
          <p:spPr>
            <a:xfrm rot="5400000">
              <a:off x="3943350" y="3752850"/>
              <a:ext cx="10287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48" idx="4"/>
              <a:endCxn id="53" idx="0"/>
            </p:cNvCxnSpPr>
            <p:nvPr/>
          </p:nvCxnSpPr>
          <p:spPr>
            <a:xfrm rot="5400000">
              <a:off x="5467350" y="3752850"/>
              <a:ext cx="10287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49" idx="4"/>
              <a:endCxn id="54" idx="0"/>
            </p:cNvCxnSpPr>
            <p:nvPr/>
          </p:nvCxnSpPr>
          <p:spPr>
            <a:xfrm rot="5400000">
              <a:off x="7067550" y="3752850"/>
              <a:ext cx="10287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191000" y="2362200"/>
              <a:ext cx="566181" cy="461665"/>
            </a:xfrm>
            <a:prstGeom prst="rect">
              <a:avLst/>
            </a:prstGeom>
            <a:noFill/>
          </p:spPr>
          <p:txBody>
            <a:bodyPr wrap="none" rtlCol="0">
              <a:spAutoFit/>
            </a:bodyPr>
            <a:lstStyle/>
            <a:p>
              <a:r>
                <a:rPr lang="en-US" altLang="zh-CN" sz="2400" dirty="0" smtClean="0"/>
                <a:t>y</a:t>
              </a:r>
              <a:r>
                <a:rPr lang="en-US" altLang="zh-CN" sz="2400" baseline="-25000" dirty="0" smtClean="0"/>
                <a:t>i-1</a:t>
              </a:r>
              <a:endParaRPr lang="zh-CN" altLang="en-US" sz="2400" baseline="-25000" dirty="0"/>
            </a:p>
          </p:txBody>
        </p:sp>
        <p:sp>
          <p:nvSpPr>
            <p:cNvPr id="59" name="TextBox 58"/>
            <p:cNvSpPr txBox="1"/>
            <p:nvPr/>
          </p:nvSpPr>
          <p:spPr>
            <a:xfrm>
              <a:off x="5788762" y="2362200"/>
              <a:ext cx="383438" cy="461665"/>
            </a:xfrm>
            <a:prstGeom prst="rect">
              <a:avLst/>
            </a:prstGeom>
            <a:noFill/>
          </p:spPr>
          <p:txBody>
            <a:bodyPr wrap="none" rtlCol="0">
              <a:spAutoFit/>
            </a:bodyPr>
            <a:lstStyle/>
            <a:p>
              <a:r>
                <a:rPr lang="en-US" altLang="zh-CN" sz="2400" dirty="0" err="1" smtClean="0"/>
                <a:t>y</a:t>
              </a:r>
              <a:r>
                <a:rPr lang="en-US" altLang="zh-CN" sz="2400" baseline="-25000" dirty="0" err="1" smtClean="0"/>
                <a:t>i</a:t>
              </a:r>
              <a:endParaRPr lang="zh-CN" altLang="en-US" sz="2400" baseline="-25000" dirty="0"/>
            </a:p>
          </p:txBody>
        </p:sp>
        <p:sp>
          <p:nvSpPr>
            <p:cNvPr id="60" name="TextBox 59"/>
            <p:cNvSpPr txBox="1"/>
            <p:nvPr/>
          </p:nvSpPr>
          <p:spPr>
            <a:xfrm>
              <a:off x="7315200" y="2362200"/>
              <a:ext cx="617477" cy="461665"/>
            </a:xfrm>
            <a:prstGeom prst="rect">
              <a:avLst/>
            </a:prstGeom>
            <a:noFill/>
          </p:spPr>
          <p:txBody>
            <a:bodyPr wrap="none" rtlCol="0">
              <a:spAutoFit/>
            </a:bodyPr>
            <a:lstStyle/>
            <a:p>
              <a:r>
                <a:rPr lang="en-US" altLang="zh-CN" sz="2400" dirty="0" smtClean="0"/>
                <a:t>y</a:t>
              </a:r>
              <a:r>
                <a:rPr lang="en-US" altLang="zh-CN" sz="2400" baseline="-25000" dirty="0" smtClean="0"/>
                <a:t>i+1</a:t>
              </a:r>
              <a:endParaRPr lang="zh-CN" altLang="en-US" sz="2400" baseline="-25000" dirty="0"/>
            </a:p>
          </p:txBody>
        </p:sp>
        <p:sp>
          <p:nvSpPr>
            <p:cNvPr id="61" name="TextBox 60"/>
            <p:cNvSpPr txBox="1"/>
            <p:nvPr/>
          </p:nvSpPr>
          <p:spPr>
            <a:xfrm>
              <a:off x="4191000" y="4572000"/>
              <a:ext cx="566181" cy="461665"/>
            </a:xfrm>
            <a:prstGeom prst="rect">
              <a:avLst/>
            </a:prstGeom>
            <a:noFill/>
          </p:spPr>
          <p:txBody>
            <a:bodyPr wrap="none" rtlCol="0">
              <a:spAutoFit/>
            </a:bodyPr>
            <a:lstStyle/>
            <a:p>
              <a:r>
                <a:rPr lang="en-US" altLang="zh-CN" sz="2400" dirty="0" smtClean="0"/>
                <a:t>x</a:t>
              </a:r>
              <a:r>
                <a:rPr lang="en-US" altLang="zh-CN" sz="2400" baseline="-25000" dirty="0" smtClean="0"/>
                <a:t>i-1</a:t>
              </a:r>
              <a:endParaRPr lang="zh-CN" altLang="en-US" sz="2400" baseline="-25000" dirty="0"/>
            </a:p>
          </p:txBody>
        </p:sp>
        <p:sp>
          <p:nvSpPr>
            <p:cNvPr id="62" name="TextBox 61"/>
            <p:cNvSpPr txBox="1"/>
            <p:nvPr/>
          </p:nvSpPr>
          <p:spPr>
            <a:xfrm>
              <a:off x="5788762" y="4572000"/>
              <a:ext cx="383438" cy="461665"/>
            </a:xfrm>
            <a:prstGeom prst="rect">
              <a:avLst/>
            </a:prstGeom>
            <a:noFill/>
          </p:spPr>
          <p:txBody>
            <a:bodyPr wrap="none" rtlCol="0">
              <a:spAutoFit/>
            </a:bodyPr>
            <a:lstStyle/>
            <a:p>
              <a:r>
                <a:rPr lang="en-US" altLang="zh-CN" sz="2400" dirty="0" smtClean="0"/>
                <a:t>x</a:t>
              </a:r>
              <a:r>
                <a:rPr lang="en-US" altLang="zh-CN" sz="2400" baseline="-25000" dirty="0" smtClean="0"/>
                <a:t>i</a:t>
              </a:r>
              <a:endParaRPr lang="zh-CN" altLang="en-US" sz="2400" baseline="-25000" dirty="0"/>
            </a:p>
          </p:txBody>
        </p:sp>
        <p:sp>
          <p:nvSpPr>
            <p:cNvPr id="63" name="TextBox 62"/>
            <p:cNvSpPr txBox="1"/>
            <p:nvPr/>
          </p:nvSpPr>
          <p:spPr>
            <a:xfrm>
              <a:off x="7315200" y="4572000"/>
              <a:ext cx="617477" cy="461665"/>
            </a:xfrm>
            <a:prstGeom prst="rect">
              <a:avLst/>
            </a:prstGeom>
            <a:noFill/>
          </p:spPr>
          <p:txBody>
            <a:bodyPr wrap="none" rtlCol="0">
              <a:spAutoFit/>
            </a:bodyPr>
            <a:lstStyle/>
            <a:p>
              <a:r>
                <a:rPr lang="en-US" altLang="zh-CN" sz="2400" dirty="0" smtClean="0"/>
                <a:t>x</a:t>
              </a:r>
              <a:r>
                <a:rPr lang="en-US" altLang="zh-CN" sz="2400" baseline="-25000" dirty="0" smtClean="0"/>
                <a:t>i+1</a:t>
              </a:r>
              <a:endParaRPr lang="zh-CN" altLang="en-US" sz="2400" baseline="-25000" dirty="0"/>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1" presetClass="exit" presetSubtype="0" fill="hold" nodeType="withEffect">
                                  <p:stCondLst>
                                    <p:cond delay="0"/>
                                  </p:stCondLst>
                                  <p:childTnLst>
                                    <p:set>
                                      <p:cBhvr>
                                        <p:cTn id="9" dur="1" fill="hold">
                                          <p:stCondLst>
                                            <p:cond delay="0"/>
                                          </p:stCondLst>
                                        </p:cTn>
                                        <p:tgtEl>
                                          <p:spTgt spid="46"/>
                                        </p:tgtEl>
                                        <p:attrNameLst>
                                          <p:attrName>style.visibility</p:attrName>
                                        </p:attrNameLst>
                                      </p:cBhvr>
                                      <p:to>
                                        <p:strVal val="hidden"/>
                                      </p:to>
                                    </p:set>
                                  </p:childTnLst>
                                </p:cTn>
                              </p:par>
                              <p:par>
                                <p:cTn id="10" presetID="9"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ssolv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dissolve">
                                      <p:cBhvr>
                                        <p:cTn id="23" dur="500"/>
                                        <p:tgtEl>
                                          <p:spTgt spid="2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dissolve">
                                      <p:cBhvr>
                                        <p:cTn id="26" dur="500"/>
                                        <p:tgtEl>
                                          <p:spTgt spid="25"/>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dissolve">
                                      <p:cBhvr>
                                        <p:cTn id="29" dur="500"/>
                                        <p:tgtEl>
                                          <p:spTgt spid="22"/>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dissolve">
                                      <p:cBhvr>
                                        <p:cTn id="33" dur="500"/>
                                        <p:tgtEl>
                                          <p:spTgt spid="45"/>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dissolve">
                                      <p:cBhvr>
                                        <p:cTn id="36" dur="500"/>
                                        <p:tgtEl>
                                          <p:spTgt spid="44"/>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dissolve">
                                      <p:cBhvr>
                                        <p:cTn id="39" dur="500"/>
                                        <p:tgtEl>
                                          <p:spTgt spid="24"/>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dissolve">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050"/>
                                        </p:tgtEl>
                                        <p:attrNameLst>
                                          <p:attrName>style.visibility</p:attrName>
                                        </p:attrNameLst>
                                      </p:cBhvr>
                                      <p:to>
                                        <p:strVal val="visible"/>
                                      </p:to>
                                    </p:set>
                                    <p:animEffect transition="in" filter="dissolve">
                                      <p:cBhvr>
                                        <p:cTn id="47" dur="500"/>
                                        <p:tgtEl>
                                          <p:spTgt spid="2050"/>
                                        </p:tgtEl>
                                      </p:cBhvr>
                                    </p:animEffect>
                                  </p:childTnLst>
                                </p:cTn>
                              </p:par>
                            </p:childTnLst>
                          </p:cTn>
                        </p:par>
                        <p:par>
                          <p:cTn id="48" fill="hold">
                            <p:stCondLst>
                              <p:cond delay="500"/>
                            </p:stCondLst>
                            <p:childTnLst>
                              <p:par>
                                <p:cTn id="49" presetID="1" presetClass="exit" presetSubtype="0" fill="hold" grpId="1" nodeType="afterEffect">
                                  <p:stCondLst>
                                    <p:cond delay="0"/>
                                  </p:stCondLst>
                                  <p:childTnLst>
                                    <p:set>
                                      <p:cBhvr>
                                        <p:cTn id="50" dur="1" fill="hold">
                                          <p:stCondLst>
                                            <p:cond delay="0"/>
                                          </p:stCondLst>
                                        </p:cTn>
                                        <p:tgtEl>
                                          <p:spTgt spid="15"/>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9"/>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20"/>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22"/>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23"/>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4"/>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25"/>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33"/>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44"/>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4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8"/>
                                        </p:tgtEl>
                                        <p:attrNameLst>
                                          <p:attrName>style.visibility</p:attrName>
                                        </p:attrNameLst>
                                      </p:cBhvr>
                                      <p:to>
                                        <p:strVal val="hidden"/>
                                      </p:to>
                                    </p:set>
                                  </p:childTnLst>
                                </p:cTn>
                              </p:par>
                            </p:childTnLst>
                          </p:cTn>
                        </p:par>
                        <p:par>
                          <p:cTn id="71" fill="hold">
                            <p:stCondLst>
                              <p:cond delay="500"/>
                            </p:stCondLst>
                            <p:childTnLst>
                              <p:par>
                                <p:cTn id="72" presetID="9" presetClass="entr" presetSubtype="0" fill="hold" grpId="0" nodeType="afterEffect">
                                  <p:stCondLst>
                                    <p:cond delay="0"/>
                                  </p:stCondLst>
                                  <p:childTnLst>
                                    <p:set>
                                      <p:cBhvr>
                                        <p:cTn id="73" dur="1" fill="hold">
                                          <p:stCondLst>
                                            <p:cond delay="0"/>
                                          </p:stCondLst>
                                        </p:cTn>
                                        <p:tgtEl>
                                          <p:spTgt spid="8"/>
                                        </p:tgtEl>
                                        <p:attrNameLst>
                                          <p:attrName>style.visibility</p:attrName>
                                        </p:attrNameLst>
                                      </p:cBhvr>
                                      <p:to>
                                        <p:strVal val="visible"/>
                                      </p:to>
                                    </p:set>
                                    <p:animEffect transition="in" filter="dissolve">
                                      <p:cBhvr>
                                        <p:cTn id="74" dur="500"/>
                                        <p:tgtEl>
                                          <p:spTgt spid="8"/>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dissolve">
                                      <p:cBhvr>
                                        <p:cTn id="77" dur="500"/>
                                        <p:tgtEl>
                                          <p:spTgt spid="9"/>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dissolve">
                                      <p:cBhvr>
                                        <p:cTn id="80" dur="500"/>
                                        <p:tgtEl>
                                          <p:spTgt spid="10"/>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dissolve">
                                      <p:cBhvr>
                                        <p:cTn id="83" dur="500"/>
                                        <p:tgtEl>
                                          <p:spTgt spid="11"/>
                                        </p:tgtEl>
                                      </p:cBhvr>
                                    </p:animEffect>
                                  </p:childTnLst>
                                </p:cTn>
                              </p:par>
                              <p:par>
                                <p:cTn id="84" presetID="9" presetClass="entr" presetSubtype="0" fill="hold" nodeType="withEffect">
                                  <p:stCondLst>
                                    <p:cond delay="0"/>
                                  </p:stCondLst>
                                  <p:childTnLst>
                                    <p:set>
                                      <p:cBhvr>
                                        <p:cTn id="85" dur="1" fill="hold">
                                          <p:stCondLst>
                                            <p:cond delay="0"/>
                                          </p:stCondLst>
                                        </p:cTn>
                                        <p:tgtEl>
                                          <p:spTgt spid="13"/>
                                        </p:tgtEl>
                                        <p:attrNameLst>
                                          <p:attrName>style.visibility</p:attrName>
                                        </p:attrNameLst>
                                      </p:cBhvr>
                                      <p:to>
                                        <p:strVal val="visible"/>
                                      </p:to>
                                    </p:set>
                                    <p:animEffect transition="in" filter="dissolve">
                                      <p:cBhvr>
                                        <p:cTn id="86" dur="500"/>
                                        <p:tgtEl>
                                          <p:spTgt spid="13"/>
                                        </p:tgtEl>
                                      </p:cBhvr>
                                    </p:animEffect>
                                  </p:childTnLst>
                                </p:cTn>
                              </p:par>
                              <p:par>
                                <p:cTn id="87" presetID="9" presetClass="entr" presetSubtype="0" fill="hold" nodeType="with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dissolve">
                                      <p:cBhvr>
                                        <p:cTn id="89" dur="500"/>
                                        <p:tgtEl>
                                          <p:spTgt spid="14"/>
                                        </p:tgtEl>
                                      </p:cBhvr>
                                    </p:animEffect>
                                  </p:childTnLst>
                                </p:cTn>
                              </p:par>
                              <p:par>
                                <p:cTn id="90" presetID="9" presetClass="entr" presetSubtype="0" fill="hold" nodeType="with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dissolve">
                                      <p:cBhvr>
                                        <p:cTn id="92" dur="500"/>
                                        <p:tgtEl>
                                          <p:spTgt spid="17"/>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nodeType="clickEffect">
                                  <p:stCondLst>
                                    <p:cond delay="0"/>
                                  </p:stCondLst>
                                  <p:childTnLst>
                                    <p:set>
                                      <p:cBhvr>
                                        <p:cTn id="96" dur="1" fill="hold">
                                          <p:stCondLst>
                                            <p:cond delay="0"/>
                                          </p:stCondLst>
                                        </p:cTn>
                                        <p:tgtEl>
                                          <p:spTgt spid="2051"/>
                                        </p:tgtEl>
                                        <p:attrNameLst>
                                          <p:attrName>style.visibility</p:attrName>
                                        </p:attrNameLst>
                                      </p:cBhvr>
                                      <p:to>
                                        <p:strVal val="visible"/>
                                      </p:to>
                                    </p:set>
                                    <p:animEffect transition="in" filter="dissolve">
                                      <p:cBhvr>
                                        <p:cTn id="9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5" grpId="0"/>
      <p:bldP spid="15" grpId="1"/>
      <p:bldP spid="18" grpId="0"/>
      <p:bldP spid="18" grpId="1"/>
      <p:bldP spid="19" grpId="0"/>
      <p:bldP spid="19" grpId="1"/>
      <p:bldP spid="20" grpId="0"/>
      <p:bldP spid="20" grpId="1"/>
      <p:bldP spid="22" grpId="0"/>
      <p:bldP spid="22" grpId="1"/>
      <p:bldP spid="23" grpId="0" animBg="1"/>
      <p:bldP spid="23" grpId="1" animBg="1"/>
      <p:bldP spid="24" grpId="0" animBg="1"/>
      <p:bldP spid="24" grpId="1" animBg="1"/>
      <p:bldP spid="25" grpId="0" animBg="1"/>
      <p:bldP spid="25" grpId="1" animBg="1"/>
      <p:bldP spid="33" grpId="0" animBg="1"/>
      <p:bldP spid="33" grpId="1" animBg="1"/>
      <p:bldP spid="44" grpId="0"/>
      <p:bldP spid="44" grpId="1"/>
      <p:bldP spid="45" grpId="0" animBg="1"/>
      <p:bldP spid="45" grpId="1" animBg="1"/>
    </p:bld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lstStyle/>
          <a:p>
            <a:r>
              <a:rPr lang="en-US" dirty="0" smtClean="0"/>
              <a:t>Outline</a:t>
            </a:r>
            <a:endParaRPr lang="en-US" dirty="0"/>
          </a:p>
        </p:txBody>
      </p:sp>
      <p:sp>
        <p:nvSpPr>
          <p:cNvPr id="5125" name="Rectangle 5"/>
          <p:cNvSpPr>
            <a:spLocks noGrp="1" noChangeArrowheads="1"/>
          </p:cNvSpPr>
          <p:nvPr>
            <p:ph idx="1"/>
          </p:nvPr>
        </p:nvSpPr>
        <p:spPr/>
        <p:txBody>
          <a:bodyPr/>
          <a:lstStyle/>
          <a:p>
            <a:pPr algn="l"/>
            <a:r>
              <a:rPr lang="en-US" sz="2400" dirty="0" smtClean="0"/>
              <a:t>Motivation</a:t>
            </a:r>
          </a:p>
          <a:p>
            <a:pPr algn="l"/>
            <a:r>
              <a:rPr lang="en-US" sz="2400" dirty="0" smtClean="0"/>
              <a:t>Our Approach</a:t>
            </a:r>
            <a:endParaRPr lang="en-US" altLang="zh-CN" sz="2400" dirty="0" smtClean="0"/>
          </a:p>
          <a:p>
            <a:pPr algn="l"/>
            <a:r>
              <a:rPr lang="en-US" sz="2400" dirty="0" smtClean="0">
                <a:solidFill>
                  <a:srgbClr val="FF0000"/>
                </a:solidFill>
              </a:rPr>
              <a:t>Experimental Results</a:t>
            </a:r>
          </a:p>
          <a:p>
            <a:pPr algn="l"/>
            <a:r>
              <a:rPr lang="en-US" altLang="zh-CN" sz="2400" dirty="0" smtClean="0"/>
              <a:t>Conclusion</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lstStyle/>
          <a:p>
            <a:r>
              <a:rPr lang="en-US" dirty="0" smtClean="0"/>
              <a:t>Outline</a:t>
            </a:r>
            <a:endParaRPr lang="en-US" dirty="0"/>
          </a:p>
        </p:txBody>
      </p:sp>
      <p:sp>
        <p:nvSpPr>
          <p:cNvPr id="5125" name="Rectangle 5"/>
          <p:cNvSpPr>
            <a:spLocks noGrp="1" noChangeArrowheads="1"/>
          </p:cNvSpPr>
          <p:nvPr>
            <p:ph idx="1"/>
          </p:nvPr>
        </p:nvSpPr>
        <p:spPr/>
        <p:txBody>
          <a:bodyPr/>
          <a:lstStyle/>
          <a:p>
            <a:pPr algn="l"/>
            <a:r>
              <a:rPr lang="en-US" sz="2400" dirty="0" smtClean="0"/>
              <a:t>Motivation</a:t>
            </a:r>
          </a:p>
          <a:p>
            <a:pPr algn="l"/>
            <a:r>
              <a:rPr lang="en-US" sz="2400" dirty="0" smtClean="0"/>
              <a:t>Our Approach</a:t>
            </a:r>
            <a:endParaRPr lang="en-US" altLang="zh-CN" sz="2400" dirty="0" smtClean="0"/>
          </a:p>
          <a:p>
            <a:pPr algn="l"/>
            <a:r>
              <a:rPr lang="en-US" sz="2400" dirty="0" smtClean="0"/>
              <a:t>Experimental Results</a:t>
            </a:r>
          </a:p>
          <a:p>
            <a:pPr algn="l"/>
            <a:r>
              <a:rPr lang="en-US" altLang="zh-CN" sz="2400" dirty="0" smtClean="0"/>
              <a:t>Conclusion</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Experimental Result</a:t>
            </a:r>
            <a:endParaRPr lang="zh-CN" altLang="en-US" dirty="0"/>
          </a:p>
        </p:txBody>
      </p:sp>
      <p:sp>
        <p:nvSpPr>
          <p:cNvPr id="3" name="内容占位符 2"/>
          <p:cNvSpPr>
            <a:spLocks noGrp="1"/>
          </p:cNvSpPr>
          <p:nvPr>
            <p:ph idx="1"/>
          </p:nvPr>
        </p:nvSpPr>
        <p:spPr/>
        <p:txBody>
          <a:bodyPr/>
          <a:lstStyle/>
          <a:p>
            <a:r>
              <a:rPr lang="en-US" altLang="zh-CN" sz="2400" dirty="0" smtClean="0"/>
              <a:t>Data Set</a:t>
            </a:r>
          </a:p>
          <a:p>
            <a:pPr lvl="1"/>
            <a:r>
              <a:rPr lang="en-US" altLang="zh-CN" sz="1800" dirty="0" smtClean="0"/>
              <a:t>Random select 10,000 queries</a:t>
            </a:r>
          </a:p>
          <a:p>
            <a:pPr lvl="1"/>
            <a:r>
              <a:rPr lang="en-US" altLang="zh-CN" sz="1800" dirty="0" smtClean="0"/>
              <a:t>Average length: 2.8 words</a:t>
            </a:r>
          </a:p>
          <a:p>
            <a:pPr lvl="1"/>
            <a:r>
              <a:rPr lang="en-US" altLang="zh-CN" sz="1800" dirty="0" smtClean="0"/>
              <a:t>Four human annotators</a:t>
            </a:r>
          </a:p>
          <a:p>
            <a:pPr lvl="1"/>
            <a:r>
              <a:rPr lang="en-US" altLang="zh-CN" sz="1800" dirty="0" smtClean="0"/>
              <a:t>Four refinement types:</a:t>
            </a:r>
          </a:p>
          <a:p>
            <a:pPr lvl="2"/>
            <a:r>
              <a:rPr lang="en-US" altLang="zh-CN" sz="1800" dirty="0" smtClean="0"/>
              <a:t>Spelling error correction</a:t>
            </a:r>
          </a:p>
          <a:p>
            <a:pPr lvl="2"/>
            <a:r>
              <a:rPr lang="en-US" altLang="zh-CN" sz="1800" dirty="0" smtClean="0"/>
              <a:t>Word merging</a:t>
            </a:r>
          </a:p>
          <a:p>
            <a:pPr lvl="2"/>
            <a:r>
              <a:rPr lang="en-US" altLang="zh-CN" sz="1800" dirty="0" smtClean="0"/>
              <a:t>Word splitting</a:t>
            </a:r>
          </a:p>
          <a:p>
            <a:pPr lvl="2"/>
            <a:r>
              <a:rPr lang="en-US" altLang="zh-CN" sz="1800" dirty="0" smtClean="0"/>
              <a:t>Phrase segmentation</a:t>
            </a:r>
          </a:p>
          <a:p>
            <a:pPr lvl="1"/>
            <a:r>
              <a:rPr lang="en-US" altLang="zh-CN" sz="1800" dirty="0" smtClean="0"/>
              <a:t>Training 7000 Testing 3000</a:t>
            </a:r>
          </a:p>
        </p:txBody>
      </p:sp>
      <p:pic>
        <p:nvPicPr>
          <p:cNvPr id="2049" name="Picture 1"/>
          <p:cNvPicPr>
            <a:picLocks noChangeAspect="1" noChangeArrowheads="1"/>
          </p:cNvPicPr>
          <p:nvPr/>
        </p:nvPicPr>
        <p:blipFill>
          <a:blip r:embed="rId3"/>
          <a:srcRect/>
          <a:stretch>
            <a:fillRect/>
          </a:stretch>
        </p:blipFill>
        <p:spPr bwMode="auto">
          <a:xfrm>
            <a:off x="3962400" y="5231835"/>
            <a:ext cx="4924425" cy="124516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Baseline Method</a:t>
            </a:r>
            <a:endParaRPr lang="zh-CN" altLang="en-US" dirty="0"/>
          </a:p>
        </p:txBody>
      </p:sp>
      <p:sp>
        <p:nvSpPr>
          <p:cNvPr id="3" name="内容占位符 2"/>
          <p:cNvSpPr>
            <a:spLocks noGrp="1"/>
          </p:cNvSpPr>
          <p:nvPr>
            <p:ph idx="1"/>
          </p:nvPr>
        </p:nvSpPr>
        <p:spPr/>
        <p:txBody>
          <a:bodyPr/>
          <a:lstStyle/>
          <a:p>
            <a:r>
              <a:rPr lang="en-US" altLang="zh-CN" sz="2000" dirty="0" smtClean="0"/>
              <a:t>Cascaded approach</a:t>
            </a:r>
          </a:p>
          <a:p>
            <a:pPr lvl="1"/>
            <a:r>
              <a:rPr lang="en-US" altLang="zh-CN" sz="1800" dirty="0" smtClean="0"/>
              <a:t>Build one sub-model for each task</a:t>
            </a:r>
          </a:p>
          <a:p>
            <a:pPr lvl="1"/>
            <a:r>
              <a:rPr lang="en-US" altLang="zh-CN" sz="1800" dirty="0" smtClean="0"/>
              <a:t>Same structure and feature set for each sub-model</a:t>
            </a:r>
          </a:p>
          <a:p>
            <a:pPr lvl="1"/>
            <a:r>
              <a:rPr lang="en-US" altLang="zh-CN" sz="1800" dirty="0" smtClean="0"/>
              <a:t>Sequentially connect the sub-models in different orders</a:t>
            </a:r>
          </a:p>
          <a:p>
            <a:r>
              <a:rPr lang="en-US" altLang="zh-CN" sz="2000" dirty="0" smtClean="0"/>
              <a:t>Generative approach</a:t>
            </a:r>
          </a:p>
          <a:p>
            <a:pPr lvl="1"/>
            <a:r>
              <a:rPr lang="en-US" altLang="zh-CN" sz="1800" dirty="0" smtClean="0"/>
              <a:t>Source channel model for spelling error correction, word splitting and word merging</a:t>
            </a:r>
          </a:p>
          <a:p>
            <a:pPr lvl="2"/>
            <a:r>
              <a:rPr lang="en-US" altLang="zh-CN" sz="1600" dirty="0" smtClean="0"/>
              <a:t>Channel model: Assume equal translation probabilities</a:t>
            </a:r>
          </a:p>
          <a:p>
            <a:pPr lvl="2"/>
            <a:r>
              <a:rPr lang="en-US" altLang="zh-CN" sz="1600" dirty="0" smtClean="0"/>
              <a:t>Source model: Language probabilities</a:t>
            </a:r>
          </a:p>
          <a:p>
            <a:pPr lvl="1"/>
            <a:r>
              <a:rPr lang="en-US" altLang="zh-CN" sz="1800" dirty="0" smtClean="0"/>
              <a:t>Mutual Information for phrase segmentation (cf. [5])</a:t>
            </a:r>
            <a:endParaRPr lang="zh-CN" altLang="en-US" sz="1800" dirty="0"/>
          </a:p>
        </p:txBody>
      </p:sp>
      <p:sp>
        <p:nvSpPr>
          <p:cNvPr id="4" name="TextBox 3"/>
          <p:cNvSpPr txBox="1"/>
          <p:nvPr/>
        </p:nvSpPr>
        <p:spPr>
          <a:xfrm>
            <a:off x="5486401" y="5105400"/>
            <a:ext cx="1981200" cy="307777"/>
          </a:xfrm>
          <a:prstGeom prst="rect">
            <a:avLst/>
          </a:prstGeom>
          <a:noFill/>
          <a:ln>
            <a:solidFill>
              <a:schemeClr val="tx1"/>
            </a:solidFill>
          </a:ln>
        </p:spPr>
        <p:txBody>
          <a:bodyPr wrap="square" rtlCol="0">
            <a:spAutoFit/>
          </a:bodyPr>
          <a:lstStyle/>
          <a:p>
            <a:pPr algn="ctr"/>
            <a:r>
              <a:rPr lang="en-US" altLang="zh-CN" sz="1400" dirty="0" smtClean="0"/>
              <a:t>Phrase Segmentation</a:t>
            </a:r>
            <a:endParaRPr lang="zh-CN" altLang="en-US" sz="1400" dirty="0"/>
          </a:p>
        </p:txBody>
      </p:sp>
      <p:sp>
        <p:nvSpPr>
          <p:cNvPr id="5" name="TextBox 4"/>
          <p:cNvSpPr txBox="1"/>
          <p:nvPr/>
        </p:nvSpPr>
        <p:spPr>
          <a:xfrm>
            <a:off x="5791200" y="3429000"/>
            <a:ext cx="1371600" cy="307777"/>
          </a:xfrm>
          <a:prstGeom prst="rect">
            <a:avLst/>
          </a:prstGeom>
          <a:noFill/>
          <a:ln>
            <a:solidFill>
              <a:schemeClr val="tx1"/>
            </a:solidFill>
          </a:ln>
        </p:spPr>
        <p:txBody>
          <a:bodyPr wrap="square" rtlCol="0">
            <a:spAutoFit/>
          </a:bodyPr>
          <a:lstStyle/>
          <a:p>
            <a:pPr algn="ctr"/>
            <a:r>
              <a:rPr lang="en-US" altLang="zh-CN" sz="1400" dirty="0" smtClean="0"/>
              <a:t>Word Merging</a:t>
            </a:r>
            <a:endParaRPr lang="zh-CN" altLang="en-US" sz="1400" dirty="0"/>
          </a:p>
        </p:txBody>
      </p:sp>
      <p:sp>
        <p:nvSpPr>
          <p:cNvPr id="6" name="TextBox 5"/>
          <p:cNvSpPr txBox="1"/>
          <p:nvPr/>
        </p:nvSpPr>
        <p:spPr>
          <a:xfrm>
            <a:off x="5789514" y="3962400"/>
            <a:ext cx="1373286" cy="307777"/>
          </a:xfrm>
          <a:prstGeom prst="rect">
            <a:avLst/>
          </a:prstGeom>
          <a:noFill/>
          <a:ln>
            <a:solidFill>
              <a:schemeClr val="tx1"/>
            </a:solidFill>
          </a:ln>
        </p:spPr>
        <p:txBody>
          <a:bodyPr wrap="square" rtlCol="0">
            <a:spAutoFit/>
          </a:bodyPr>
          <a:lstStyle/>
          <a:p>
            <a:pPr algn="ctr"/>
            <a:r>
              <a:rPr lang="en-US" altLang="zh-CN" sz="1400" dirty="0" smtClean="0"/>
              <a:t>Word Splitting</a:t>
            </a:r>
            <a:endParaRPr lang="zh-CN" altLang="en-US" sz="1400" dirty="0"/>
          </a:p>
        </p:txBody>
      </p:sp>
      <p:sp>
        <p:nvSpPr>
          <p:cNvPr id="7" name="TextBox 6"/>
          <p:cNvSpPr txBox="1"/>
          <p:nvPr/>
        </p:nvSpPr>
        <p:spPr>
          <a:xfrm>
            <a:off x="5410200" y="4492823"/>
            <a:ext cx="2145139" cy="307777"/>
          </a:xfrm>
          <a:prstGeom prst="rect">
            <a:avLst/>
          </a:prstGeom>
          <a:noFill/>
          <a:ln>
            <a:solidFill>
              <a:schemeClr val="tx1"/>
            </a:solidFill>
          </a:ln>
        </p:spPr>
        <p:txBody>
          <a:bodyPr wrap="none" rtlCol="0">
            <a:spAutoFit/>
          </a:bodyPr>
          <a:lstStyle/>
          <a:p>
            <a:pPr algn="ctr"/>
            <a:r>
              <a:rPr lang="en-US" altLang="zh-CN" sz="1400" dirty="0" smtClean="0"/>
              <a:t>Spelling Error Correction</a:t>
            </a:r>
            <a:endParaRPr lang="zh-CN" altLang="en-US" sz="1400" dirty="0"/>
          </a:p>
        </p:txBody>
      </p:sp>
      <p:cxnSp>
        <p:nvCxnSpPr>
          <p:cNvPr id="9" name="直接箭头连接符 8"/>
          <p:cNvCxnSpPr>
            <a:stCxn id="5" idx="2"/>
            <a:endCxn id="6" idx="0"/>
          </p:cNvCxnSpPr>
          <p:nvPr/>
        </p:nvCxnSpPr>
        <p:spPr>
          <a:xfrm rot="5400000">
            <a:off x="6363768" y="3849167"/>
            <a:ext cx="225623" cy="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2"/>
            <a:endCxn id="7" idx="0"/>
          </p:cNvCxnSpPr>
          <p:nvPr/>
        </p:nvCxnSpPr>
        <p:spPr>
          <a:xfrm rot="16200000" flipH="1">
            <a:off x="6368140" y="4378193"/>
            <a:ext cx="222646" cy="66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7" idx="2"/>
            <a:endCxn id="4" idx="0"/>
          </p:cNvCxnSpPr>
          <p:nvPr/>
        </p:nvCxnSpPr>
        <p:spPr>
          <a:xfrm rot="5400000">
            <a:off x="6327486" y="4950116"/>
            <a:ext cx="304800" cy="57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5801" y="5105400"/>
            <a:ext cx="1981200" cy="307777"/>
          </a:xfrm>
          <a:prstGeom prst="rect">
            <a:avLst/>
          </a:prstGeom>
          <a:noFill/>
          <a:ln>
            <a:solidFill>
              <a:schemeClr val="tx1"/>
            </a:solidFill>
          </a:ln>
        </p:spPr>
        <p:txBody>
          <a:bodyPr wrap="square" rtlCol="0">
            <a:spAutoFit/>
          </a:bodyPr>
          <a:lstStyle/>
          <a:p>
            <a:pPr algn="ctr"/>
            <a:r>
              <a:rPr lang="en-US" altLang="zh-CN" sz="1400" dirty="0" smtClean="0"/>
              <a:t>Phrase Segmentation</a:t>
            </a:r>
            <a:endParaRPr lang="zh-CN" altLang="en-US" sz="1400" dirty="0"/>
          </a:p>
        </p:txBody>
      </p:sp>
      <p:sp>
        <p:nvSpPr>
          <p:cNvPr id="12" name="TextBox 11"/>
          <p:cNvSpPr txBox="1"/>
          <p:nvPr/>
        </p:nvSpPr>
        <p:spPr>
          <a:xfrm>
            <a:off x="990600" y="4495800"/>
            <a:ext cx="1371600" cy="307777"/>
          </a:xfrm>
          <a:prstGeom prst="rect">
            <a:avLst/>
          </a:prstGeom>
          <a:noFill/>
          <a:ln>
            <a:solidFill>
              <a:schemeClr val="tx1"/>
            </a:solidFill>
          </a:ln>
        </p:spPr>
        <p:txBody>
          <a:bodyPr wrap="square" rtlCol="0">
            <a:spAutoFit/>
          </a:bodyPr>
          <a:lstStyle/>
          <a:p>
            <a:pPr algn="ctr"/>
            <a:r>
              <a:rPr lang="en-US" altLang="zh-CN" sz="1400" dirty="0" smtClean="0"/>
              <a:t>Word Merging</a:t>
            </a:r>
            <a:endParaRPr lang="zh-CN" altLang="en-US" sz="1400" dirty="0"/>
          </a:p>
        </p:txBody>
      </p:sp>
      <p:sp>
        <p:nvSpPr>
          <p:cNvPr id="13" name="TextBox 12"/>
          <p:cNvSpPr txBox="1"/>
          <p:nvPr/>
        </p:nvSpPr>
        <p:spPr>
          <a:xfrm>
            <a:off x="988914" y="3962400"/>
            <a:ext cx="1373286" cy="307777"/>
          </a:xfrm>
          <a:prstGeom prst="rect">
            <a:avLst/>
          </a:prstGeom>
          <a:noFill/>
          <a:ln>
            <a:solidFill>
              <a:schemeClr val="tx1"/>
            </a:solidFill>
          </a:ln>
        </p:spPr>
        <p:txBody>
          <a:bodyPr wrap="square" rtlCol="0">
            <a:spAutoFit/>
          </a:bodyPr>
          <a:lstStyle/>
          <a:p>
            <a:pPr algn="ctr"/>
            <a:r>
              <a:rPr lang="en-US" altLang="zh-CN" sz="1400" dirty="0" smtClean="0"/>
              <a:t>Word Splitting</a:t>
            </a:r>
            <a:endParaRPr lang="zh-CN" altLang="en-US" sz="1400" dirty="0"/>
          </a:p>
        </p:txBody>
      </p:sp>
      <p:sp>
        <p:nvSpPr>
          <p:cNvPr id="14" name="TextBox 13"/>
          <p:cNvSpPr txBox="1"/>
          <p:nvPr/>
        </p:nvSpPr>
        <p:spPr>
          <a:xfrm>
            <a:off x="609600" y="3429000"/>
            <a:ext cx="2145139" cy="307777"/>
          </a:xfrm>
          <a:prstGeom prst="rect">
            <a:avLst/>
          </a:prstGeom>
          <a:noFill/>
          <a:ln>
            <a:solidFill>
              <a:schemeClr val="tx1"/>
            </a:solidFill>
          </a:ln>
        </p:spPr>
        <p:txBody>
          <a:bodyPr wrap="none" rtlCol="0">
            <a:spAutoFit/>
          </a:bodyPr>
          <a:lstStyle/>
          <a:p>
            <a:pPr algn="ctr"/>
            <a:r>
              <a:rPr lang="en-US" altLang="zh-CN" sz="1400" dirty="0" smtClean="0"/>
              <a:t>Spelling Error Correction</a:t>
            </a:r>
            <a:endParaRPr lang="zh-CN" altLang="en-US" sz="1400" dirty="0"/>
          </a:p>
        </p:txBody>
      </p:sp>
      <p:cxnSp>
        <p:nvCxnSpPr>
          <p:cNvPr id="15" name="直接箭头连接符 14"/>
          <p:cNvCxnSpPr>
            <a:stCxn id="14" idx="2"/>
            <a:endCxn id="13" idx="0"/>
          </p:cNvCxnSpPr>
          <p:nvPr/>
        </p:nvCxnSpPr>
        <p:spPr>
          <a:xfrm rot="5400000">
            <a:off x="1566053" y="3846282"/>
            <a:ext cx="225623" cy="66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3" idx="2"/>
            <a:endCxn id="12" idx="0"/>
          </p:cNvCxnSpPr>
          <p:nvPr/>
        </p:nvCxnSpPr>
        <p:spPr>
          <a:xfrm rot="16200000" flipH="1">
            <a:off x="1563167" y="4382566"/>
            <a:ext cx="225623" cy="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2" idx="2"/>
            <a:endCxn id="11" idx="0"/>
          </p:cNvCxnSpPr>
          <p:nvPr/>
        </p:nvCxnSpPr>
        <p:spPr>
          <a:xfrm rot="16200000" flipH="1">
            <a:off x="1525489" y="4954487"/>
            <a:ext cx="301823"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24201" y="5105400"/>
            <a:ext cx="1981200" cy="307777"/>
          </a:xfrm>
          <a:prstGeom prst="rect">
            <a:avLst/>
          </a:prstGeom>
          <a:noFill/>
          <a:ln>
            <a:solidFill>
              <a:schemeClr val="tx1"/>
            </a:solidFill>
          </a:ln>
        </p:spPr>
        <p:txBody>
          <a:bodyPr wrap="square" rtlCol="0">
            <a:spAutoFit/>
          </a:bodyPr>
          <a:lstStyle/>
          <a:p>
            <a:pPr algn="ctr"/>
            <a:r>
              <a:rPr lang="en-US" altLang="zh-CN" sz="1400" dirty="0" smtClean="0"/>
              <a:t>Phrase Segmentation</a:t>
            </a:r>
            <a:endParaRPr lang="zh-CN" altLang="en-US" sz="1400" dirty="0"/>
          </a:p>
        </p:txBody>
      </p:sp>
      <p:sp>
        <p:nvSpPr>
          <p:cNvPr id="20" name="TextBox 19"/>
          <p:cNvSpPr txBox="1"/>
          <p:nvPr/>
        </p:nvSpPr>
        <p:spPr>
          <a:xfrm>
            <a:off x="3429000" y="4495800"/>
            <a:ext cx="1371600" cy="307777"/>
          </a:xfrm>
          <a:prstGeom prst="rect">
            <a:avLst/>
          </a:prstGeom>
          <a:noFill/>
          <a:ln>
            <a:solidFill>
              <a:schemeClr val="tx1"/>
            </a:solidFill>
          </a:ln>
        </p:spPr>
        <p:txBody>
          <a:bodyPr wrap="square" rtlCol="0">
            <a:spAutoFit/>
          </a:bodyPr>
          <a:lstStyle/>
          <a:p>
            <a:pPr algn="ctr"/>
            <a:r>
              <a:rPr lang="en-US" altLang="zh-CN" sz="1400" dirty="0" smtClean="0"/>
              <a:t>Word Merging</a:t>
            </a:r>
            <a:endParaRPr lang="zh-CN" altLang="en-US" sz="1400" dirty="0"/>
          </a:p>
        </p:txBody>
      </p:sp>
      <p:sp>
        <p:nvSpPr>
          <p:cNvPr id="22" name="TextBox 21"/>
          <p:cNvSpPr txBox="1"/>
          <p:nvPr/>
        </p:nvSpPr>
        <p:spPr>
          <a:xfrm>
            <a:off x="3427314" y="3429000"/>
            <a:ext cx="1373286" cy="307777"/>
          </a:xfrm>
          <a:prstGeom prst="rect">
            <a:avLst/>
          </a:prstGeom>
          <a:noFill/>
          <a:ln>
            <a:solidFill>
              <a:schemeClr val="tx1"/>
            </a:solidFill>
          </a:ln>
        </p:spPr>
        <p:txBody>
          <a:bodyPr wrap="square" rtlCol="0">
            <a:spAutoFit/>
          </a:bodyPr>
          <a:lstStyle/>
          <a:p>
            <a:pPr algn="ctr"/>
            <a:r>
              <a:rPr lang="en-US" altLang="zh-CN" sz="1400" dirty="0" smtClean="0"/>
              <a:t>Word Splitting</a:t>
            </a:r>
            <a:endParaRPr lang="zh-CN" altLang="en-US" sz="1400" dirty="0"/>
          </a:p>
        </p:txBody>
      </p:sp>
      <p:sp>
        <p:nvSpPr>
          <p:cNvPr id="23" name="TextBox 22"/>
          <p:cNvSpPr txBox="1"/>
          <p:nvPr/>
        </p:nvSpPr>
        <p:spPr>
          <a:xfrm>
            <a:off x="3048000" y="3959423"/>
            <a:ext cx="2145139" cy="307777"/>
          </a:xfrm>
          <a:prstGeom prst="rect">
            <a:avLst/>
          </a:prstGeom>
          <a:noFill/>
          <a:ln>
            <a:solidFill>
              <a:schemeClr val="tx1"/>
            </a:solidFill>
          </a:ln>
        </p:spPr>
        <p:txBody>
          <a:bodyPr wrap="none" rtlCol="0">
            <a:spAutoFit/>
          </a:bodyPr>
          <a:lstStyle/>
          <a:p>
            <a:pPr algn="ctr"/>
            <a:r>
              <a:rPr lang="en-US" altLang="zh-CN" sz="1400" dirty="0" smtClean="0"/>
              <a:t>Spelling Error Correction</a:t>
            </a:r>
            <a:endParaRPr lang="zh-CN" altLang="en-US" sz="1400" dirty="0"/>
          </a:p>
        </p:txBody>
      </p:sp>
      <p:cxnSp>
        <p:nvCxnSpPr>
          <p:cNvPr id="24" name="直接箭头连接符 23"/>
          <p:cNvCxnSpPr>
            <a:stCxn id="22" idx="2"/>
            <a:endCxn id="23" idx="0"/>
          </p:cNvCxnSpPr>
          <p:nvPr/>
        </p:nvCxnSpPr>
        <p:spPr>
          <a:xfrm rot="16200000" flipH="1">
            <a:off x="4005940" y="3844793"/>
            <a:ext cx="222646" cy="66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3" idx="2"/>
            <a:endCxn id="20" idx="0"/>
          </p:cNvCxnSpPr>
          <p:nvPr/>
        </p:nvCxnSpPr>
        <p:spPr>
          <a:xfrm rot="5400000">
            <a:off x="4003385" y="4378615"/>
            <a:ext cx="228600" cy="57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0" idx="2"/>
            <a:endCxn id="19" idx="0"/>
          </p:cNvCxnSpPr>
          <p:nvPr/>
        </p:nvCxnSpPr>
        <p:spPr>
          <a:xfrm rot="16200000" flipH="1">
            <a:off x="3963889" y="4954487"/>
            <a:ext cx="301823"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848600" y="4343400"/>
            <a:ext cx="492443" cy="461665"/>
          </a:xfrm>
          <a:prstGeom prst="rect">
            <a:avLst/>
          </a:prstGeom>
          <a:noFill/>
        </p:spPr>
        <p:txBody>
          <a:bodyPr wrap="none" rtlCol="0">
            <a:spAutoFit/>
          </a:bodyPr>
          <a:lstStyle/>
          <a:p>
            <a:r>
              <a:rPr lang="en-US" altLang="zh-CN" sz="2400" b="1" dirty="0" smtClean="0"/>
              <a:t>…</a:t>
            </a:r>
            <a:endParaRPr lang="zh-CN" altLang="en-US" sz="2400" b="1"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par>
                                <p:cTn id="29" presetID="9"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dissolve">
                                      <p:cBhvr>
                                        <p:cTn id="31" dur="500"/>
                                        <p:tgtEl>
                                          <p:spTgt spid="9"/>
                                        </p:tgtEl>
                                      </p:cBhvr>
                                    </p:animEffect>
                                  </p:childTnLst>
                                </p:cTn>
                              </p:par>
                              <p:par>
                                <p:cTn id="32" presetID="9"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500"/>
                                        <p:tgtEl>
                                          <p:spTgt spid="16"/>
                                        </p:tgtEl>
                                      </p:cBhvr>
                                    </p:animEffect>
                                  </p:childTnLst>
                                </p:cTn>
                              </p:par>
                              <p:par>
                                <p:cTn id="35" presetID="9"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dissolve">
                                      <p:cBhvr>
                                        <p:cTn id="37" dur="500"/>
                                        <p:tgtEl>
                                          <p:spTgt spid="21"/>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dissolve">
                                      <p:cBhvr>
                                        <p:cTn id="40" dur="500"/>
                                        <p:tgtEl>
                                          <p:spTgt spid="1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dissolve">
                                      <p:cBhvr>
                                        <p:cTn id="43" dur="500"/>
                                        <p:tgtEl>
                                          <p:spTgt spid="1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dissolve">
                                      <p:cBhvr>
                                        <p:cTn id="46" dur="500"/>
                                        <p:tgtEl>
                                          <p:spTgt spid="1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dissolve">
                                      <p:cBhvr>
                                        <p:cTn id="49" dur="500"/>
                                        <p:tgtEl>
                                          <p:spTgt spid="14"/>
                                        </p:tgtEl>
                                      </p:cBhvr>
                                    </p:animEffect>
                                  </p:childTnLst>
                                </p:cTn>
                              </p:par>
                              <p:par>
                                <p:cTn id="50" presetID="9"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dissolve">
                                      <p:cBhvr>
                                        <p:cTn id="52" dur="500"/>
                                        <p:tgtEl>
                                          <p:spTgt spid="15"/>
                                        </p:tgtEl>
                                      </p:cBhvr>
                                    </p:animEffect>
                                  </p:childTnLst>
                                </p:cTn>
                              </p:par>
                              <p:par>
                                <p:cTn id="53" presetID="9"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dissolve">
                                      <p:cBhvr>
                                        <p:cTn id="55" dur="500"/>
                                        <p:tgtEl>
                                          <p:spTgt spid="17"/>
                                        </p:tgtEl>
                                      </p:cBhvr>
                                    </p:animEffect>
                                  </p:childTnLst>
                                </p:cTn>
                              </p:par>
                              <p:par>
                                <p:cTn id="56" presetID="9" presetClass="entr" presetSubtype="0" fill="hold"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dissolve">
                                      <p:cBhvr>
                                        <p:cTn id="58" dur="500"/>
                                        <p:tgtEl>
                                          <p:spTgt spid="18"/>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dissolve">
                                      <p:cBhvr>
                                        <p:cTn id="61" dur="500"/>
                                        <p:tgtEl>
                                          <p:spTgt spid="19"/>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dissolve">
                                      <p:cBhvr>
                                        <p:cTn id="64" dur="500"/>
                                        <p:tgtEl>
                                          <p:spTgt spid="20"/>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dissolve">
                                      <p:cBhvr>
                                        <p:cTn id="67" dur="500"/>
                                        <p:tgtEl>
                                          <p:spTgt spid="22"/>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dissolve">
                                      <p:cBhvr>
                                        <p:cTn id="70" dur="500"/>
                                        <p:tgtEl>
                                          <p:spTgt spid="23"/>
                                        </p:tgtEl>
                                      </p:cBhvr>
                                    </p:animEffect>
                                  </p:childTnLst>
                                </p:cTn>
                              </p:par>
                              <p:par>
                                <p:cTn id="71" presetID="9" presetClass="entr" presetSubtype="0" fill="hold" nodeType="with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dissolve">
                                      <p:cBhvr>
                                        <p:cTn id="73" dur="500"/>
                                        <p:tgtEl>
                                          <p:spTgt spid="24"/>
                                        </p:tgtEl>
                                      </p:cBhvr>
                                    </p:animEffect>
                                  </p:childTnLst>
                                </p:cTn>
                              </p:par>
                              <p:par>
                                <p:cTn id="74" presetID="9" presetClass="entr" presetSubtype="0" fill="hold"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dissolve">
                                      <p:cBhvr>
                                        <p:cTn id="76" dur="500"/>
                                        <p:tgtEl>
                                          <p:spTgt spid="25"/>
                                        </p:tgtEl>
                                      </p:cBhvr>
                                    </p:animEffect>
                                  </p:childTnLst>
                                </p:cTn>
                              </p:par>
                              <p:par>
                                <p:cTn id="77" presetID="9" presetClass="entr" presetSubtype="0" fill="hold"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dissolve">
                                      <p:cBhvr>
                                        <p:cTn id="79" dur="500"/>
                                        <p:tgtEl>
                                          <p:spTgt spid="26"/>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dissolve">
                                      <p:cBhvr>
                                        <p:cTn id="82" dur="500"/>
                                        <p:tgtEl>
                                          <p:spTgt spid="33"/>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nodeType="clickEffect">
                                  <p:stCondLst>
                                    <p:cond delay="0"/>
                                  </p:stCondLst>
                                  <p:childTnLst>
                                    <p:set>
                                      <p:cBhvr>
                                        <p:cTn id="86" dur="1" fill="hold">
                                          <p:stCondLst>
                                            <p:cond delay="0"/>
                                          </p:stCondLst>
                                        </p:cTn>
                                        <p:tgtEl>
                                          <p:spTgt spid="3">
                                            <p:txEl>
                                              <p:pRg st="4" end="4"/>
                                            </p:txEl>
                                          </p:spTgt>
                                        </p:tgtEl>
                                        <p:attrNameLst>
                                          <p:attrName>style.visibility</p:attrName>
                                        </p:attrNameLst>
                                      </p:cBhvr>
                                      <p:to>
                                        <p:strVal val="visible"/>
                                      </p:to>
                                    </p:set>
                                    <p:animEffect transition="in" filter="dissolve">
                                      <p:cBhvr>
                                        <p:cTn id="87" dur="500"/>
                                        <p:tgtEl>
                                          <p:spTgt spid="3">
                                            <p:txEl>
                                              <p:pRg st="4" end="4"/>
                                            </p:txEl>
                                          </p:spTgt>
                                        </p:tgtEl>
                                      </p:cBhvr>
                                    </p:animEffect>
                                  </p:childTnLst>
                                </p:cTn>
                              </p:par>
                              <p:par>
                                <p:cTn id="88" presetID="9" presetClass="entr" presetSubtype="0" fill="hold" nodeType="withEffect">
                                  <p:stCondLst>
                                    <p:cond delay="0"/>
                                  </p:stCondLst>
                                  <p:childTnLst>
                                    <p:set>
                                      <p:cBhvr>
                                        <p:cTn id="89" dur="1" fill="hold">
                                          <p:stCondLst>
                                            <p:cond delay="0"/>
                                          </p:stCondLst>
                                        </p:cTn>
                                        <p:tgtEl>
                                          <p:spTgt spid="3">
                                            <p:txEl>
                                              <p:pRg st="5" end="5"/>
                                            </p:txEl>
                                          </p:spTgt>
                                        </p:tgtEl>
                                        <p:attrNameLst>
                                          <p:attrName>style.visibility</p:attrName>
                                        </p:attrNameLst>
                                      </p:cBhvr>
                                      <p:to>
                                        <p:strVal val="visible"/>
                                      </p:to>
                                    </p:set>
                                    <p:animEffect transition="in" filter="dissolve">
                                      <p:cBhvr>
                                        <p:cTn id="90" dur="500"/>
                                        <p:tgtEl>
                                          <p:spTgt spid="3">
                                            <p:txEl>
                                              <p:pRg st="5" end="5"/>
                                            </p:txEl>
                                          </p:spTgt>
                                        </p:tgtEl>
                                      </p:cBhvr>
                                    </p:animEffect>
                                  </p:childTnLst>
                                </p:cTn>
                              </p:par>
                              <p:par>
                                <p:cTn id="91" presetID="9" presetClass="entr" presetSubtype="0" fill="hold" nodeType="withEffect">
                                  <p:stCondLst>
                                    <p:cond delay="0"/>
                                  </p:stCondLst>
                                  <p:childTnLst>
                                    <p:set>
                                      <p:cBhvr>
                                        <p:cTn id="92" dur="1" fill="hold">
                                          <p:stCondLst>
                                            <p:cond delay="0"/>
                                          </p:stCondLst>
                                        </p:cTn>
                                        <p:tgtEl>
                                          <p:spTgt spid="3">
                                            <p:txEl>
                                              <p:pRg st="6" end="6"/>
                                            </p:txEl>
                                          </p:spTgt>
                                        </p:tgtEl>
                                        <p:attrNameLst>
                                          <p:attrName>style.visibility</p:attrName>
                                        </p:attrNameLst>
                                      </p:cBhvr>
                                      <p:to>
                                        <p:strVal val="visible"/>
                                      </p:to>
                                    </p:set>
                                    <p:animEffect transition="in" filter="dissolve">
                                      <p:cBhvr>
                                        <p:cTn id="93" dur="500"/>
                                        <p:tgtEl>
                                          <p:spTgt spid="3">
                                            <p:txEl>
                                              <p:pRg st="6" end="6"/>
                                            </p:txEl>
                                          </p:spTgt>
                                        </p:tgtEl>
                                      </p:cBhvr>
                                    </p:animEffect>
                                  </p:childTnLst>
                                </p:cTn>
                              </p:par>
                              <p:par>
                                <p:cTn id="94" presetID="9" presetClass="entr" presetSubtype="0" fill="hold" nodeType="withEffect">
                                  <p:stCondLst>
                                    <p:cond delay="0"/>
                                  </p:stCondLst>
                                  <p:childTnLst>
                                    <p:set>
                                      <p:cBhvr>
                                        <p:cTn id="95" dur="1" fill="hold">
                                          <p:stCondLst>
                                            <p:cond delay="0"/>
                                          </p:stCondLst>
                                        </p:cTn>
                                        <p:tgtEl>
                                          <p:spTgt spid="3">
                                            <p:txEl>
                                              <p:pRg st="7" end="7"/>
                                            </p:txEl>
                                          </p:spTgt>
                                        </p:tgtEl>
                                        <p:attrNameLst>
                                          <p:attrName>style.visibility</p:attrName>
                                        </p:attrNameLst>
                                      </p:cBhvr>
                                      <p:to>
                                        <p:strVal val="visible"/>
                                      </p:to>
                                    </p:set>
                                    <p:animEffect transition="in" filter="dissolve">
                                      <p:cBhvr>
                                        <p:cTn id="96" dur="500"/>
                                        <p:tgtEl>
                                          <p:spTgt spid="3">
                                            <p:txEl>
                                              <p:pRg st="7" end="7"/>
                                            </p:txEl>
                                          </p:spTgt>
                                        </p:tgtEl>
                                      </p:cBhvr>
                                    </p:animEffect>
                                  </p:childTnLst>
                                </p:cTn>
                              </p:par>
                              <p:par>
                                <p:cTn id="97" presetID="9" presetClass="entr" presetSubtype="0" fill="hold" nodeType="withEffect">
                                  <p:stCondLst>
                                    <p:cond delay="0"/>
                                  </p:stCondLst>
                                  <p:childTnLst>
                                    <p:set>
                                      <p:cBhvr>
                                        <p:cTn id="98" dur="1" fill="hold">
                                          <p:stCondLst>
                                            <p:cond delay="0"/>
                                          </p:stCondLst>
                                        </p:cTn>
                                        <p:tgtEl>
                                          <p:spTgt spid="3">
                                            <p:txEl>
                                              <p:pRg st="8" end="8"/>
                                            </p:txEl>
                                          </p:spTgt>
                                        </p:tgtEl>
                                        <p:attrNameLst>
                                          <p:attrName>style.visibility</p:attrName>
                                        </p:attrNameLst>
                                      </p:cBhvr>
                                      <p:to>
                                        <p:strVal val="visible"/>
                                      </p:to>
                                    </p:set>
                                    <p:animEffect transition="in" filter="dissolve">
                                      <p:cBhvr>
                                        <p:cTn id="99" dur="500"/>
                                        <p:tgtEl>
                                          <p:spTgt spid="3">
                                            <p:txEl>
                                              <p:pRg st="8" end="8"/>
                                            </p:txEl>
                                          </p:spTgt>
                                        </p:tgtEl>
                                      </p:cBhvr>
                                    </p:animEffect>
                                  </p:childTnLst>
                                </p:cTn>
                              </p:par>
                              <p:par>
                                <p:cTn id="100" presetID="9" presetClass="emph" presetSubtype="0" nodeType="withEffect">
                                  <p:stCondLst>
                                    <p:cond delay="0"/>
                                  </p:stCondLst>
                                  <p:childTnLst>
                                    <p:set>
                                      <p:cBhvr rctx="PPT">
                                        <p:cTn id="101" dur="indefinite"/>
                                        <p:tgtEl>
                                          <p:spTgt spid="3">
                                            <p:txEl>
                                              <p:pRg st="0" end="0"/>
                                            </p:txEl>
                                          </p:spTgt>
                                        </p:tgtEl>
                                        <p:attrNameLst>
                                          <p:attrName>style.opacity</p:attrName>
                                        </p:attrNameLst>
                                      </p:cBhvr>
                                      <p:to>
                                        <p:strVal val="0.5"/>
                                      </p:to>
                                    </p:set>
                                    <p:animEffect filter="image" prLst="opacity: 0.5">
                                      <p:cBhvr rctx="IE">
                                        <p:cTn id="102" dur="indefinite"/>
                                        <p:tgtEl>
                                          <p:spTgt spid="3">
                                            <p:txEl>
                                              <p:pRg st="0" end="0"/>
                                            </p:txEl>
                                          </p:spTgt>
                                        </p:tgtEl>
                                      </p:cBhvr>
                                    </p:animEffect>
                                  </p:childTnLst>
                                </p:cTn>
                              </p:par>
                              <p:par>
                                <p:cTn id="103" presetID="9" presetClass="emph" presetSubtype="0" nodeType="withEffect">
                                  <p:stCondLst>
                                    <p:cond delay="0"/>
                                  </p:stCondLst>
                                  <p:childTnLst>
                                    <p:set>
                                      <p:cBhvr rctx="PPT">
                                        <p:cTn id="104" dur="indefinite"/>
                                        <p:tgtEl>
                                          <p:spTgt spid="3">
                                            <p:txEl>
                                              <p:pRg st="1" end="1"/>
                                            </p:txEl>
                                          </p:spTgt>
                                        </p:tgtEl>
                                        <p:attrNameLst>
                                          <p:attrName>style.opacity</p:attrName>
                                        </p:attrNameLst>
                                      </p:cBhvr>
                                      <p:to>
                                        <p:strVal val="0.5"/>
                                      </p:to>
                                    </p:set>
                                    <p:animEffect filter="image" prLst="opacity: 0.5">
                                      <p:cBhvr rctx="IE">
                                        <p:cTn id="105" dur="indefinite"/>
                                        <p:tgtEl>
                                          <p:spTgt spid="3">
                                            <p:txEl>
                                              <p:pRg st="1" end="1"/>
                                            </p:txEl>
                                          </p:spTgt>
                                        </p:tgtEl>
                                      </p:cBhvr>
                                    </p:animEffect>
                                  </p:childTnLst>
                                </p:cTn>
                              </p:par>
                              <p:par>
                                <p:cTn id="106" presetID="9" presetClass="emph" presetSubtype="0" nodeType="withEffect">
                                  <p:stCondLst>
                                    <p:cond delay="0"/>
                                  </p:stCondLst>
                                  <p:childTnLst>
                                    <p:set>
                                      <p:cBhvr rctx="PPT">
                                        <p:cTn id="107" dur="indefinite"/>
                                        <p:tgtEl>
                                          <p:spTgt spid="3">
                                            <p:txEl>
                                              <p:pRg st="2" end="2"/>
                                            </p:txEl>
                                          </p:spTgt>
                                        </p:tgtEl>
                                        <p:attrNameLst>
                                          <p:attrName>style.opacity</p:attrName>
                                        </p:attrNameLst>
                                      </p:cBhvr>
                                      <p:to>
                                        <p:strVal val="0.5"/>
                                      </p:to>
                                    </p:set>
                                    <p:animEffect filter="image" prLst="opacity: 0.5">
                                      <p:cBhvr rctx="IE">
                                        <p:cTn id="108" dur="indefinite"/>
                                        <p:tgtEl>
                                          <p:spTgt spid="3">
                                            <p:txEl>
                                              <p:pRg st="2" end="2"/>
                                            </p:txEl>
                                          </p:spTgt>
                                        </p:tgtEl>
                                      </p:cBhvr>
                                    </p:animEffect>
                                  </p:childTnLst>
                                </p:cTn>
                              </p:par>
                              <p:par>
                                <p:cTn id="109" presetID="9" presetClass="emph" presetSubtype="0" nodeType="withEffect">
                                  <p:stCondLst>
                                    <p:cond delay="0"/>
                                  </p:stCondLst>
                                  <p:childTnLst>
                                    <p:set>
                                      <p:cBhvr rctx="PPT">
                                        <p:cTn id="110" dur="indefinite"/>
                                        <p:tgtEl>
                                          <p:spTgt spid="3">
                                            <p:txEl>
                                              <p:pRg st="3" end="3"/>
                                            </p:txEl>
                                          </p:spTgt>
                                        </p:tgtEl>
                                        <p:attrNameLst>
                                          <p:attrName>style.opacity</p:attrName>
                                        </p:attrNameLst>
                                      </p:cBhvr>
                                      <p:to>
                                        <p:strVal val="0.5"/>
                                      </p:to>
                                    </p:set>
                                    <p:animEffect filter="image" prLst="opacity: 0.5">
                                      <p:cBhvr rctx="IE">
                                        <p:cTn id="111" dur="indefinite"/>
                                        <p:tgtEl>
                                          <p:spTgt spid="3">
                                            <p:txEl>
                                              <p:pRg st="3" end="3"/>
                                            </p:txEl>
                                          </p:spTgt>
                                        </p:tgtEl>
                                      </p:cBhvr>
                                    </p:animEffect>
                                  </p:childTnLst>
                                </p:cTn>
                              </p:par>
                              <p:par>
                                <p:cTn id="112" presetID="1" presetClass="exit" presetSubtype="0" fill="hold" grpId="1" nodeType="withEffect">
                                  <p:stCondLst>
                                    <p:cond delay="0"/>
                                  </p:stCondLst>
                                  <p:childTnLst>
                                    <p:set>
                                      <p:cBhvr>
                                        <p:cTn id="113" dur="1" fill="hold">
                                          <p:stCondLst>
                                            <p:cond delay="0"/>
                                          </p:stCondLst>
                                        </p:cTn>
                                        <p:tgtEl>
                                          <p:spTgt spid="4"/>
                                        </p:tgtEl>
                                        <p:attrNameLst>
                                          <p:attrName>style.visibility</p:attrName>
                                        </p:attrNameLst>
                                      </p:cBhvr>
                                      <p:to>
                                        <p:strVal val="hidden"/>
                                      </p:to>
                                    </p:set>
                                  </p:childTnLst>
                                </p:cTn>
                              </p:par>
                              <p:par>
                                <p:cTn id="114" presetID="1" presetClass="exit" presetSubtype="0" fill="hold" grpId="2" nodeType="withEffect">
                                  <p:stCondLst>
                                    <p:cond delay="0"/>
                                  </p:stCondLst>
                                  <p:childTnLst>
                                    <p:set>
                                      <p:cBhvr>
                                        <p:cTn id="115" dur="1" fill="hold">
                                          <p:stCondLst>
                                            <p:cond delay="0"/>
                                          </p:stCondLst>
                                        </p:cTn>
                                        <p:tgtEl>
                                          <p:spTgt spid="5"/>
                                        </p:tgtEl>
                                        <p:attrNameLst>
                                          <p:attrName>style.visibility</p:attrName>
                                        </p:attrNameLst>
                                      </p:cBhvr>
                                      <p:to>
                                        <p:strVal val="hidden"/>
                                      </p:to>
                                    </p:set>
                                  </p:childTnLst>
                                </p:cTn>
                              </p:par>
                              <p:par>
                                <p:cTn id="116" presetID="1" presetClass="exit" presetSubtype="0" fill="hold" grpId="2" nodeType="withEffect">
                                  <p:stCondLst>
                                    <p:cond delay="0"/>
                                  </p:stCondLst>
                                  <p:childTnLst>
                                    <p:set>
                                      <p:cBhvr>
                                        <p:cTn id="117" dur="1" fill="hold">
                                          <p:stCondLst>
                                            <p:cond delay="0"/>
                                          </p:stCondLst>
                                        </p:cTn>
                                        <p:tgtEl>
                                          <p:spTgt spid="6"/>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7"/>
                                        </p:tgtEl>
                                        <p:attrNameLst>
                                          <p:attrName>style.visibility</p:attrName>
                                        </p:attrNameLst>
                                      </p:cBhvr>
                                      <p:to>
                                        <p:strVal val="hidden"/>
                                      </p:to>
                                    </p:set>
                                  </p:childTnLst>
                                </p:cTn>
                              </p:par>
                              <p:par>
                                <p:cTn id="120" presetID="1" presetClass="exit" presetSubtype="0" fill="hold" nodeType="withEffect">
                                  <p:stCondLst>
                                    <p:cond delay="0"/>
                                  </p:stCondLst>
                                  <p:childTnLst>
                                    <p:set>
                                      <p:cBhvr>
                                        <p:cTn id="121" dur="1" fill="hold">
                                          <p:stCondLst>
                                            <p:cond delay="0"/>
                                          </p:stCondLst>
                                        </p:cTn>
                                        <p:tgtEl>
                                          <p:spTgt spid="9"/>
                                        </p:tgtEl>
                                        <p:attrNameLst>
                                          <p:attrName>style.visibility</p:attrName>
                                        </p:attrNameLst>
                                      </p:cBhvr>
                                      <p:to>
                                        <p:strVal val="hidden"/>
                                      </p:to>
                                    </p:set>
                                  </p:childTnLst>
                                </p:cTn>
                              </p:par>
                              <p:par>
                                <p:cTn id="122" presetID="1" presetClass="exit" presetSubtype="0" fill="hold" nodeType="withEffect">
                                  <p:stCondLst>
                                    <p:cond delay="0"/>
                                  </p:stCondLst>
                                  <p:childTnLst>
                                    <p:set>
                                      <p:cBhvr>
                                        <p:cTn id="123" dur="1" fill="hold">
                                          <p:stCondLst>
                                            <p:cond delay="0"/>
                                          </p:stCondLst>
                                        </p:cTn>
                                        <p:tgtEl>
                                          <p:spTgt spid="16"/>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21"/>
                                        </p:tgtEl>
                                        <p:attrNameLst>
                                          <p:attrName>style.visibility</p:attrName>
                                        </p:attrNameLst>
                                      </p:cBhvr>
                                      <p:to>
                                        <p:strVal val="hidden"/>
                                      </p:to>
                                    </p:set>
                                  </p:childTnLst>
                                </p:cTn>
                              </p:par>
                              <p:par>
                                <p:cTn id="126" presetID="1" presetClass="exit" presetSubtype="0" fill="hold" grpId="1" nodeType="withEffect">
                                  <p:stCondLst>
                                    <p:cond delay="0"/>
                                  </p:stCondLst>
                                  <p:childTnLst>
                                    <p:set>
                                      <p:cBhvr>
                                        <p:cTn id="127" dur="1" fill="hold">
                                          <p:stCondLst>
                                            <p:cond delay="0"/>
                                          </p:stCondLst>
                                        </p:cTn>
                                        <p:tgtEl>
                                          <p:spTgt spid="11"/>
                                        </p:tgtEl>
                                        <p:attrNameLst>
                                          <p:attrName>style.visibility</p:attrName>
                                        </p:attrNameLst>
                                      </p:cBhvr>
                                      <p:to>
                                        <p:strVal val="hidden"/>
                                      </p:to>
                                    </p:set>
                                  </p:childTnLst>
                                </p:cTn>
                              </p:par>
                              <p:par>
                                <p:cTn id="128" presetID="1" presetClass="exit" presetSubtype="0" fill="hold" grpId="1" nodeType="withEffect">
                                  <p:stCondLst>
                                    <p:cond delay="0"/>
                                  </p:stCondLst>
                                  <p:childTnLst>
                                    <p:set>
                                      <p:cBhvr>
                                        <p:cTn id="129" dur="1" fill="hold">
                                          <p:stCondLst>
                                            <p:cond delay="0"/>
                                          </p:stCondLst>
                                        </p:cTn>
                                        <p:tgtEl>
                                          <p:spTgt spid="12"/>
                                        </p:tgtEl>
                                        <p:attrNameLst>
                                          <p:attrName>style.visibility</p:attrName>
                                        </p:attrNameLst>
                                      </p:cBhvr>
                                      <p:to>
                                        <p:strVal val="hidden"/>
                                      </p:to>
                                    </p:set>
                                  </p:childTnLst>
                                </p:cTn>
                              </p:par>
                              <p:par>
                                <p:cTn id="130" presetID="1" presetClass="exit" presetSubtype="0" fill="hold" grpId="1" nodeType="withEffect">
                                  <p:stCondLst>
                                    <p:cond delay="0"/>
                                  </p:stCondLst>
                                  <p:childTnLst>
                                    <p:set>
                                      <p:cBhvr>
                                        <p:cTn id="131" dur="1" fill="hold">
                                          <p:stCondLst>
                                            <p:cond delay="0"/>
                                          </p:stCondLst>
                                        </p:cTn>
                                        <p:tgtEl>
                                          <p:spTgt spid="13"/>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0"/>
                                          </p:stCondLst>
                                        </p:cTn>
                                        <p:tgtEl>
                                          <p:spTgt spid="14"/>
                                        </p:tgtEl>
                                        <p:attrNameLst>
                                          <p:attrName>style.visibility</p:attrName>
                                        </p:attrNameLst>
                                      </p:cBhvr>
                                      <p:to>
                                        <p:strVal val="hidden"/>
                                      </p:to>
                                    </p:set>
                                  </p:childTnLst>
                                </p:cTn>
                              </p:par>
                              <p:par>
                                <p:cTn id="134" presetID="1" presetClass="exit" presetSubtype="0" fill="hold" nodeType="withEffect">
                                  <p:stCondLst>
                                    <p:cond delay="0"/>
                                  </p:stCondLst>
                                  <p:childTnLst>
                                    <p:set>
                                      <p:cBhvr>
                                        <p:cTn id="135" dur="1" fill="hold">
                                          <p:stCondLst>
                                            <p:cond delay="0"/>
                                          </p:stCondLst>
                                        </p:cTn>
                                        <p:tgtEl>
                                          <p:spTgt spid="15"/>
                                        </p:tgtEl>
                                        <p:attrNameLst>
                                          <p:attrName>style.visibility</p:attrName>
                                        </p:attrNameLst>
                                      </p:cBhvr>
                                      <p:to>
                                        <p:strVal val="hidden"/>
                                      </p:to>
                                    </p:set>
                                  </p:childTnLst>
                                </p:cTn>
                              </p:par>
                              <p:par>
                                <p:cTn id="136" presetID="1" presetClass="exit" presetSubtype="0" fill="hold" nodeType="withEffect">
                                  <p:stCondLst>
                                    <p:cond delay="0"/>
                                  </p:stCondLst>
                                  <p:childTnLst>
                                    <p:set>
                                      <p:cBhvr>
                                        <p:cTn id="137" dur="1" fill="hold">
                                          <p:stCondLst>
                                            <p:cond delay="0"/>
                                          </p:stCondLst>
                                        </p:cTn>
                                        <p:tgtEl>
                                          <p:spTgt spid="17"/>
                                        </p:tgtEl>
                                        <p:attrNameLst>
                                          <p:attrName>style.visibility</p:attrName>
                                        </p:attrNameLst>
                                      </p:cBhvr>
                                      <p:to>
                                        <p:strVal val="hidden"/>
                                      </p:to>
                                    </p:set>
                                  </p:childTnLst>
                                </p:cTn>
                              </p:par>
                              <p:par>
                                <p:cTn id="138" presetID="1" presetClass="exit" presetSubtype="0" fill="hold" nodeType="withEffect">
                                  <p:stCondLst>
                                    <p:cond delay="0"/>
                                  </p:stCondLst>
                                  <p:childTnLst>
                                    <p:set>
                                      <p:cBhvr>
                                        <p:cTn id="139" dur="1" fill="hold">
                                          <p:stCondLst>
                                            <p:cond delay="0"/>
                                          </p:stCondLst>
                                        </p:cTn>
                                        <p:tgtEl>
                                          <p:spTgt spid="18"/>
                                        </p:tgtEl>
                                        <p:attrNameLst>
                                          <p:attrName>style.visibility</p:attrName>
                                        </p:attrNameLst>
                                      </p:cBhvr>
                                      <p:to>
                                        <p:strVal val="hidden"/>
                                      </p:to>
                                    </p:set>
                                  </p:childTnLst>
                                </p:cTn>
                              </p:par>
                              <p:par>
                                <p:cTn id="140" presetID="1" presetClass="exit" presetSubtype="0" fill="hold" grpId="1" nodeType="withEffect">
                                  <p:stCondLst>
                                    <p:cond delay="0"/>
                                  </p:stCondLst>
                                  <p:childTnLst>
                                    <p:set>
                                      <p:cBhvr>
                                        <p:cTn id="141" dur="1" fill="hold">
                                          <p:stCondLst>
                                            <p:cond delay="0"/>
                                          </p:stCondLst>
                                        </p:cTn>
                                        <p:tgtEl>
                                          <p:spTgt spid="19"/>
                                        </p:tgtEl>
                                        <p:attrNameLst>
                                          <p:attrName>style.visibility</p:attrName>
                                        </p:attrNameLst>
                                      </p:cBhvr>
                                      <p:to>
                                        <p:strVal val="hidden"/>
                                      </p:to>
                                    </p:set>
                                  </p:childTnLst>
                                </p:cTn>
                              </p:par>
                              <p:par>
                                <p:cTn id="142" presetID="1" presetClass="exit" presetSubtype="0" fill="hold" grpId="1" nodeType="withEffect">
                                  <p:stCondLst>
                                    <p:cond delay="0"/>
                                  </p:stCondLst>
                                  <p:childTnLst>
                                    <p:set>
                                      <p:cBhvr>
                                        <p:cTn id="143" dur="1" fill="hold">
                                          <p:stCondLst>
                                            <p:cond delay="0"/>
                                          </p:stCondLst>
                                        </p:cTn>
                                        <p:tgtEl>
                                          <p:spTgt spid="20"/>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22"/>
                                        </p:tgtEl>
                                        <p:attrNameLst>
                                          <p:attrName>style.visibility</p:attrName>
                                        </p:attrNameLst>
                                      </p:cBhvr>
                                      <p:to>
                                        <p:strVal val="hidden"/>
                                      </p:to>
                                    </p:set>
                                  </p:childTnLst>
                                </p:cTn>
                              </p:par>
                              <p:par>
                                <p:cTn id="146" presetID="1" presetClass="exit" presetSubtype="0" fill="hold" grpId="1" nodeType="withEffect">
                                  <p:stCondLst>
                                    <p:cond delay="0"/>
                                  </p:stCondLst>
                                  <p:childTnLst>
                                    <p:set>
                                      <p:cBhvr>
                                        <p:cTn id="147" dur="1" fill="hold">
                                          <p:stCondLst>
                                            <p:cond delay="0"/>
                                          </p:stCondLst>
                                        </p:cTn>
                                        <p:tgtEl>
                                          <p:spTgt spid="23"/>
                                        </p:tgtEl>
                                        <p:attrNameLst>
                                          <p:attrName>style.visibility</p:attrName>
                                        </p:attrNameLst>
                                      </p:cBhvr>
                                      <p:to>
                                        <p:strVal val="hidden"/>
                                      </p:to>
                                    </p:set>
                                  </p:childTnLst>
                                </p:cTn>
                              </p:par>
                              <p:par>
                                <p:cTn id="148" presetID="1" presetClass="exit" presetSubtype="0" fill="hold" nodeType="withEffect">
                                  <p:stCondLst>
                                    <p:cond delay="0"/>
                                  </p:stCondLst>
                                  <p:childTnLst>
                                    <p:set>
                                      <p:cBhvr>
                                        <p:cTn id="149" dur="1" fill="hold">
                                          <p:stCondLst>
                                            <p:cond delay="0"/>
                                          </p:stCondLst>
                                        </p:cTn>
                                        <p:tgtEl>
                                          <p:spTgt spid="24"/>
                                        </p:tgtEl>
                                        <p:attrNameLst>
                                          <p:attrName>style.visibility</p:attrName>
                                        </p:attrNameLst>
                                      </p:cBhvr>
                                      <p:to>
                                        <p:strVal val="hidden"/>
                                      </p:to>
                                    </p:set>
                                  </p:childTnLst>
                                </p:cTn>
                              </p:par>
                              <p:par>
                                <p:cTn id="150" presetID="1" presetClass="exit" presetSubtype="0" fill="hold" nodeType="withEffect">
                                  <p:stCondLst>
                                    <p:cond delay="0"/>
                                  </p:stCondLst>
                                  <p:childTnLst>
                                    <p:set>
                                      <p:cBhvr>
                                        <p:cTn id="151" dur="1" fill="hold">
                                          <p:stCondLst>
                                            <p:cond delay="0"/>
                                          </p:stCondLst>
                                        </p:cTn>
                                        <p:tgtEl>
                                          <p:spTgt spid="25"/>
                                        </p:tgtEl>
                                        <p:attrNameLst>
                                          <p:attrName>style.visibility</p:attrName>
                                        </p:attrNameLst>
                                      </p:cBhvr>
                                      <p:to>
                                        <p:strVal val="hidden"/>
                                      </p:to>
                                    </p:set>
                                  </p:childTnLst>
                                </p:cTn>
                              </p:par>
                              <p:par>
                                <p:cTn id="152" presetID="1" presetClass="exit" presetSubtype="0" fill="hold" nodeType="withEffect">
                                  <p:stCondLst>
                                    <p:cond delay="0"/>
                                  </p:stCondLst>
                                  <p:childTnLst>
                                    <p:set>
                                      <p:cBhvr>
                                        <p:cTn id="153" dur="1" fill="hold">
                                          <p:stCondLst>
                                            <p:cond delay="0"/>
                                          </p:stCondLst>
                                        </p:cTn>
                                        <p:tgtEl>
                                          <p:spTgt spid="26"/>
                                        </p:tgtEl>
                                        <p:attrNameLst>
                                          <p:attrName>style.visibility</p:attrName>
                                        </p:attrNameLst>
                                      </p:cBhvr>
                                      <p:to>
                                        <p:strVal val="hidden"/>
                                      </p:to>
                                    </p:set>
                                  </p:childTnLst>
                                </p:cTn>
                              </p:par>
                              <p:par>
                                <p:cTn id="154" presetID="1" presetClass="exit" presetSubtype="0" fill="hold" grpId="1" nodeType="withEffect">
                                  <p:stCondLst>
                                    <p:cond delay="0"/>
                                  </p:stCondLst>
                                  <p:childTnLst>
                                    <p:set>
                                      <p:cBhvr>
                                        <p:cTn id="155"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2" animBg="1"/>
      <p:bldP spid="6" grpId="0" animBg="1"/>
      <p:bldP spid="6" grpId="2" animBg="1"/>
      <p:bldP spid="7" grpId="0" animBg="1"/>
      <p:bldP spid="7" grpId="1" animBg="1"/>
      <p:bldP spid="11" grpId="0" animBg="1"/>
      <p:bldP spid="11" grpId="1" animBg="1"/>
      <p:bldP spid="12" grpId="0" animBg="1"/>
      <p:bldP spid="12" grpId="1" animBg="1"/>
      <p:bldP spid="13" grpId="0" animBg="1"/>
      <p:bldP spid="13" grpId="1" animBg="1"/>
      <p:bldP spid="14" grpId="0" animBg="1"/>
      <p:bldP spid="14" grpId="1" animBg="1"/>
      <p:bldP spid="19" grpId="0" animBg="1"/>
      <p:bldP spid="19" grpId="1" animBg="1"/>
      <p:bldP spid="20" grpId="0" animBg="1"/>
      <p:bldP spid="20" grpId="1" animBg="1"/>
      <p:bldP spid="22" grpId="0" animBg="1"/>
      <p:bldP spid="22" grpId="1" animBg="1"/>
      <p:bldP spid="23" grpId="0" animBg="1"/>
      <p:bldP spid="23" grpId="1" animBg="1"/>
      <p:bldP spid="33" grpId="0"/>
      <p:bldP spid="33" grpId="1"/>
    </p:bld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 on Query Refinement</a:t>
            </a:r>
            <a:endParaRPr lang="zh-CN" altLang="en-US" dirty="0"/>
          </a:p>
        </p:txBody>
      </p:sp>
      <p:pic>
        <p:nvPicPr>
          <p:cNvPr id="36866" name="Picture 2"/>
          <p:cNvPicPr>
            <a:picLocks noChangeAspect="1" noChangeArrowheads="1"/>
          </p:cNvPicPr>
          <p:nvPr/>
        </p:nvPicPr>
        <p:blipFill>
          <a:blip r:embed="rId4"/>
          <a:srcRect/>
          <a:stretch>
            <a:fillRect/>
          </a:stretch>
        </p:blipFill>
        <p:spPr bwMode="auto">
          <a:xfrm>
            <a:off x="2122516" y="2514601"/>
            <a:ext cx="5040284" cy="2590800"/>
          </a:xfrm>
          <a:prstGeom prst="rect">
            <a:avLst/>
          </a:prstGeom>
          <a:noFill/>
          <a:ln w="9525">
            <a:noFill/>
            <a:miter lim="800000"/>
            <a:headEnd/>
            <a:tailEnd/>
          </a:ln>
          <a:effectLst/>
        </p:spPr>
      </p:pic>
      <p:sp>
        <p:nvSpPr>
          <p:cNvPr id="5" name="TextBox 4"/>
          <p:cNvSpPr txBox="1"/>
          <p:nvPr/>
        </p:nvSpPr>
        <p:spPr>
          <a:xfrm>
            <a:off x="1371600" y="1752600"/>
            <a:ext cx="6248400" cy="646331"/>
          </a:xfrm>
          <a:prstGeom prst="rect">
            <a:avLst/>
          </a:prstGeom>
          <a:noFill/>
        </p:spPr>
        <p:txBody>
          <a:bodyPr wrap="square" rtlCol="0">
            <a:spAutoFit/>
          </a:bodyPr>
          <a:lstStyle/>
          <a:p>
            <a:pPr algn="ctr"/>
            <a:r>
              <a:rPr lang="en-US" altLang="zh-CN" dirty="0" smtClean="0"/>
              <a:t>Comparisons between CRF-QR and Baselines on Query Refinement at Query level (%)</a:t>
            </a:r>
            <a:endParaRPr lang="zh-CN" altLang="en-US" dirty="0"/>
          </a:p>
        </p:txBody>
      </p:sp>
      <p:sp>
        <p:nvSpPr>
          <p:cNvPr id="6" name="矩形 5"/>
          <p:cNvSpPr/>
          <p:nvPr/>
        </p:nvSpPr>
        <p:spPr>
          <a:xfrm>
            <a:off x="2183715" y="2819400"/>
            <a:ext cx="4968000" cy="28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905000" y="5486400"/>
            <a:ext cx="5994013" cy="369332"/>
          </a:xfrm>
          <a:prstGeom prst="rect">
            <a:avLst/>
          </a:prstGeom>
          <a:noFill/>
        </p:spPr>
        <p:txBody>
          <a:bodyPr wrap="none" rtlCol="0">
            <a:spAutoFit/>
          </a:bodyPr>
          <a:lstStyle/>
          <a:p>
            <a:r>
              <a:rPr lang="en-US" altLang="zh-CN" dirty="0" smtClean="0">
                <a:solidFill>
                  <a:srgbClr val="C00000"/>
                </a:solidFill>
              </a:rPr>
              <a:t>Relative Improvement: F1 Score 2.26%  Accuracy 1.21%</a:t>
            </a:r>
            <a:endParaRPr lang="zh-CN" altLang="en-US" dirty="0">
              <a:solidFill>
                <a:srgbClr val="C00000"/>
              </a:solidFill>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dissolve">
                                      <p:cBhvr>
                                        <p:cTn id="7" dur="500"/>
                                        <p:tgtEl>
                                          <p:spTgt spid="3686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a:t>
            </a:r>
            <a:endParaRPr lang="zh-CN" altLang="en-US" dirty="0"/>
          </a:p>
        </p:txBody>
      </p:sp>
      <p:pic>
        <p:nvPicPr>
          <p:cNvPr id="37890" name="Picture 2"/>
          <p:cNvPicPr>
            <a:picLocks noChangeAspect="1" noChangeArrowheads="1"/>
          </p:cNvPicPr>
          <p:nvPr/>
        </p:nvPicPr>
        <p:blipFill>
          <a:blip r:embed="rId3"/>
          <a:srcRect/>
          <a:stretch>
            <a:fillRect/>
          </a:stretch>
        </p:blipFill>
        <p:spPr bwMode="auto">
          <a:xfrm>
            <a:off x="381000" y="2286000"/>
            <a:ext cx="8458200" cy="2116273"/>
          </a:xfrm>
          <a:prstGeom prst="rect">
            <a:avLst/>
          </a:prstGeom>
          <a:noFill/>
          <a:ln w="9525">
            <a:noFill/>
            <a:miter lim="800000"/>
            <a:headEnd/>
            <a:tailEnd/>
          </a:ln>
          <a:effectLst/>
        </p:spPr>
      </p:pic>
      <p:sp>
        <p:nvSpPr>
          <p:cNvPr id="5" name="TextBox 4"/>
          <p:cNvSpPr txBox="1"/>
          <p:nvPr/>
        </p:nvSpPr>
        <p:spPr>
          <a:xfrm>
            <a:off x="381000" y="1752600"/>
            <a:ext cx="8285345" cy="369332"/>
          </a:xfrm>
          <a:prstGeom prst="rect">
            <a:avLst/>
          </a:prstGeom>
          <a:noFill/>
        </p:spPr>
        <p:txBody>
          <a:bodyPr wrap="none" rtlCol="0">
            <a:spAutoFit/>
          </a:bodyPr>
          <a:lstStyle/>
          <a:p>
            <a:r>
              <a:rPr lang="en-US" altLang="zh-CN" dirty="0" smtClean="0"/>
              <a:t>Comparisons between CRF-QR and Baselines on Query Refinement Tasks (%)</a:t>
            </a:r>
            <a:endParaRPr lang="zh-CN" altLang="en-US" dirty="0"/>
          </a:p>
        </p:txBody>
      </p:sp>
      <p:sp>
        <p:nvSpPr>
          <p:cNvPr id="6" name="矩形 5"/>
          <p:cNvSpPr/>
          <p:nvPr/>
        </p:nvSpPr>
        <p:spPr>
          <a:xfrm>
            <a:off x="380999" y="2715600"/>
            <a:ext cx="8424000"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048000" y="4953000"/>
            <a:ext cx="2621230" cy="369332"/>
          </a:xfrm>
          <a:prstGeom prst="rect">
            <a:avLst/>
          </a:prstGeom>
          <a:noFill/>
        </p:spPr>
        <p:txBody>
          <a:bodyPr wrap="none" rtlCol="0">
            <a:spAutoFit/>
          </a:bodyPr>
          <a:lstStyle/>
          <a:p>
            <a:r>
              <a:rPr lang="en-US" altLang="zh-CN" dirty="0" smtClean="0">
                <a:solidFill>
                  <a:srgbClr val="C00000"/>
                </a:solidFill>
              </a:rPr>
              <a:t>CRF-QR performs best!</a:t>
            </a:r>
            <a:endParaRPr lang="zh-CN" altLang="en-US" dirty="0">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Case Study</a:t>
            </a:r>
            <a:endParaRPr lang="zh-CN" altLang="en-US" dirty="0"/>
          </a:p>
        </p:txBody>
      </p:sp>
      <p:sp>
        <p:nvSpPr>
          <p:cNvPr id="3" name="内容占位符 2"/>
          <p:cNvSpPr>
            <a:spLocks noGrp="1"/>
          </p:cNvSpPr>
          <p:nvPr>
            <p:ph idx="1"/>
          </p:nvPr>
        </p:nvSpPr>
        <p:spPr/>
        <p:txBody>
          <a:bodyPr/>
          <a:lstStyle/>
          <a:p>
            <a:r>
              <a:rPr lang="en-US" altLang="zh-CN" sz="2400" dirty="0" smtClean="0"/>
              <a:t>Why CRF-QR can outperform the Baseline methods?</a:t>
            </a:r>
          </a:p>
          <a:p>
            <a:pPr lvl="1"/>
            <a:r>
              <a:rPr lang="en-US" altLang="zh-CN" sz="2000" dirty="0" smtClean="0"/>
              <a:t>Cascaded approach suffers from the neglect of mutual dependencies between tasks</a:t>
            </a:r>
          </a:p>
          <a:p>
            <a:pPr lvl="2"/>
            <a:r>
              <a:rPr lang="en-US" altLang="zh-CN" sz="1800" dirty="0" smtClean="0"/>
              <a:t>E.g. </a:t>
            </a:r>
            <a:r>
              <a:rPr lang="en-US" altLang="zh-CN" sz="1800" dirty="0" err="1" smtClean="0">
                <a:solidFill>
                  <a:srgbClr val="C00000"/>
                </a:solidFill>
              </a:rPr>
              <a:t>nypark</a:t>
            </a:r>
            <a:r>
              <a:rPr lang="en-US" altLang="zh-CN" sz="1800" dirty="0" smtClean="0">
                <a:solidFill>
                  <a:srgbClr val="C00000"/>
                </a:solidFill>
              </a:rPr>
              <a:t> </a:t>
            </a:r>
            <a:r>
              <a:rPr lang="en-US" altLang="zh-CN" sz="1800" dirty="0" err="1" smtClean="0">
                <a:solidFill>
                  <a:srgbClr val="C00000"/>
                </a:solidFill>
              </a:rPr>
              <a:t>hitel</a:t>
            </a:r>
            <a:r>
              <a:rPr lang="en-US" altLang="zh-CN" sz="1800" dirty="0" smtClean="0">
                <a:solidFill>
                  <a:srgbClr val="C00000"/>
                </a:solidFill>
              </a:rPr>
              <a:t> </a:t>
            </a:r>
            <a:r>
              <a:rPr lang="en-US" altLang="zh-CN" sz="1800" dirty="0" smtClean="0">
                <a:sym typeface="Wingdings" pitchFamily="2" charset="2"/>
              </a:rPr>
              <a:t> </a:t>
            </a:r>
            <a:r>
              <a:rPr lang="en-US" altLang="zh-CN" sz="1800" dirty="0" err="1" smtClean="0">
                <a:solidFill>
                  <a:srgbClr val="0070C0"/>
                </a:solidFill>
                <a:sym typeface="Wingdings" pitchFamily="2" charset="2"/>
              </a:rPr>
              <a:t>ny</a:t>
            </a:r>
            <a:r>
              <a:rPr lang="en-US" altLang="zh-CN" sz="1800" dirty="0" smtClean="0">
                <a:solidFill>
                  <a:srgbClr val="0070C0"/>
                </a:solidFill>
                <a:sym typeface="Wingdings" pitchFamily="2" charset="2"/>
              </a:rPr>
              <a:t> “park hotel”</a:t>
            </a:r>
          </a:p>
          <a:p>
            <a:pPr lvl="1"/>
            <a:r>
              <a:rPr lang="en-US" altLang="zh-CN" sz="2000" dirty="0" smtClean="0">
                <a:sym typeface="Wingdings" pitchFamily="2" charset="2"/>
              </a:rPr>
              <a:t>Cascaded approach accumulate errors</a:t>
            </a:r>
          </a:p>
          <a:p>
            <a:pPr lvl="2"/>
            <a:r>
              <a:rPr lang="en-US" altLang="zh-CN" sz="1800" dirty="0" smtClean="0">
                <a:sym typeface="Wingdings" pitchFamily="2" charset="2"/>
              </a:rPr>
              <a:t>E.g.  </a:t>
            </a:r>
            <a:r>
              <a:rPr lang="en-US" altLang="zh-CN" sz="1800" dirty="0" err="1" smtClean="0">
                <a:solidFill>
                  <a:srgbClr val="C00000"/>
                </a:solidFill>
                <a:sym typeface="Wingdings" pitchFamily="2" charset="2"/>
              </a:rPr>
              <a:t>bankin</a:t>
            </a:r>
            <a:r>
              <a:rPr lang="en-US" altLang="zh-CN" sz="1800" dirty="0" smtClean="0">
                <a:solidFill>
                  <a:srgbClr val="C00000"/>
                </a:solidFill>
                <a:sym typeface="Wingdings" pitchFamily="2" charset="2"/>
              </a:rPr>
              <a:t> </a:t>
            </a:r>
            <a:r>
              <a:rPr lang="en-US" altLang="zh-CN" sz="1800" dirty="0" err="1" smtClean="0">
                <a:solidFill>
                  <a:srgbClr val="C00000"/>
                </a:solidFill>
                <a:sym typeface="Wingdings" pitchFamily="2" charset="2"/>
              </a:rPr>
              <a:t>las</a:t>
            </a:r>
            <a:r>
              <a:rPr lang="en-US" altLang="zh-CN" sz="1800" dirty="0" smtClean="0">
                <a:solidFill>
                  <a:srgbClr val="C00000"/>
                </a:solidFill>
                <a:sym typeface="Wingdings" pitchFamily="2" charset="2"/>
              </a:rPr>
              <a:t> </a:t>
            </a:r>
            <a:r>
              <a:rPr lang="en-US" altLang="zh-CN" sz="1800" dirty="0" err="1" smtClean="0">
                <a:solidFill>
                  <a:srgbClr val="C00000"/>
                </a:solidFill>
                <a:sym typeface="Wingdings" pitchFamily="2" charset="2"/>
              </a:rPr>
              <a:t>vegas</a:t>
            </a:r>
            <a:r>
              <a:rPr lang="en-US" altLang="zh-CN" sz="1800" dirty="0" smtClean="0">
                <a:solidFill>
                  <a:srgbClr val="C00000"/>
                </a:solidFill>
                <a:sym typeface="Wingdings" pitchFamily="2" charset="2"/>
              </a:rPr>
              <a:t> </a:t>
            </a:r>
            <a:r>
              <a:rPr lang="en-US" altLang="zh-CN" sz="1800" dirty="0" smtClean="0">
                <a:sym typeface="Wingdings" pitchFamily="2" charset="2"/>
              </a:rPr>
              <a:t> banking “</a:t>
            </a:r>
            <a:r>
              <a:rPr lang="en-US" altLang="zh-CN" sz="1800" dirty="0" err="1" smtClean="0">
                <a:sym typeface="Wingdings" pitchFamily="2" charset="2"/>
              </a:rPr>
              <a:t>las</a:t>
            </a:r>
            <a:r>
              <a:rPr lang="en-US" altLang="zh-CN" sz="1800" dirty="0" smtClean="0">
                <a:sym typeface="Wingdings" pitchFamily="2" charset="2"/>
              </a:rPr>
              <a:t> </a:t>
            </a:r>
            <a:r>
              <a:rPr lang="en-US" altLang="zh-CN" sz="1800" dirty="0" err="1" smtClean="0">
                <a:sym typeface="Wingdings" pitchFamily="2" charset="2"/>
              </a:rPr>
              <a:t>vegas</a:t>
            </a:r>
            <a:r>
              <a:rPr lang="en-US" altLang="zh-CN" sz="1800" dirty="0" smtClean="0">
                <a:sym typeface="Wingdings" pitchFamily="2" charset="2"/>
              </a:rPr>
              <a:t>” (</a:t>
            </a:r>
            <a:r>
              <a:rPr lang="en-US" altLang="zh-CN" sz="1800" dirty="0" smtClean="0">
                <a:solidFill>
                  <a:srgbClr val="0070C0"/>
                </a:solidFill>
                <a:sym typeface="Wingdings" pitchFamily="2" charset="2"/>
              </a:rPr>
              <a:t>bank in “</a:t>
            </a:r>
            <a:r>
              <a:rPr lang="en-US" altLang="zh-CN" sz="1800" dirty="0" err="1" smtClean="0">
                <a:solidFill>
                  <a:srgbClr val="0070C0"/>
                </a:solidFill>
                <a:sym typeface="Wingdings" pitchFamily="2" charset="2"/>
              </a:rPr>
              <a:t>las</a:t>
            </a:r>
            <a:r>
              <a:rPr lang="en-US" altLang="zh-CN" sz="1800" dirty="0" smtClean="0">
                <a:solidFill>
                  <a:srgbClr val="0070C0"/>
                </a:solidFill>
                <a:sym typeface="Wingdings" pitchFamily="2" charset="2"/>
              </a:rPr>
              <a:t> </a:t>
            </a:r>
            <a:r>
              <a:rPr lang="en-US" altLang="zh-CN" sz="1800" dirty="0" err="1" smtClean="0">
                <a:solidFill>
                  <a:srgbClr val="0070C0"/>
                </a:solidFill>
                <a:sym typeface="Wingdings" pitchFamily="2" charset="2"/>
              </a:rPr>
              <a:t>vegas</a:t>
            </a:r>
            <a:r>
              <a:rPr lang="en-US" altLang="zh-CN" sz="1800" dirty="0" smtClean="0">
                <a:solidFill>
                  <a:srgbClr val="0070C0"/>
                </a:solidFill>
                <a:sym typeface="Wingdings" pitchFamily="2" charset="2"/>
              </a:rPr>
              <a:t>”</a:t>
            </a:r>
            <a:r>
              <a:rPr lang="en-US" altLang="zh-CN" sz="1800" dirty="0" smtClean="0">
                <a:sym typeface="Wingdings" pitchFamily="2" charset="2"/>
              </a:rPr>
              <a:t>) </a:t>
            </a:r>
          </a:p>
          <a:p>
            <a:pPr lvl="1"/>
            <a:r>
              <a:rPr lang="en-US" altLang="zh-CN" sz="2000" dirty="0" smtClean="0">
                <a:sym typeface="Wingdings" pitchFamily="2" charset="2"/>
              </a:rPr>
              <a:t>Generative approach produces more incorrect results</a:t>
            </a:r>
          </a:p>
          <a:p>
            <a:pPr lvl="2"/>
            <a:r>
              <a:rPr lang="en-US" altLang="zh-CN" sz="1800" dirty="0" smtClean="0">
                <a:sym typeface="Wingdings" pitchFamily="2" charset="2"/>
              </a:rPr>
              <a:t>E.g. pick up </a:t>
            </a:r>
            <a:r>
              <a:rPr lang="en-US" altLang="zh-CN" sz="1800" dirty="0" err="1" smtClean="0">
                <a:sym typeface="Wingdings" pitchFamily="2" charset="2"/>
              </a:rPr>
              <a:t>stix</a:t>
            </a:r>
            <a:r>
              <a:rPr lang="en-US" altLang="zh-CN" sz="1800" dirty="0" smtClean="0">
                <a:sym typeface="Wingdings" pitchFamily="2" charset="2"/>
              </a:rPr>
              <a:t>  </a:t>
            </a:r>
            <a:r>
              <a:rPr lang="en-US" altLang="zh-CN" sz="1800" dirty="0" smtClean="0">
                <a:solidFill>
                  <a:srgbClr val="C00000"/>
                </a:solidFill>
                <a:sym typeface="Wingdings" pitchFamily="2" charset="2"/>
              </a:rPr>
              <a:t>pick up six    </a:t>
            </a:r>
            <a:r>
              <a:rPr lang="en-US" altLang="zh-CN" sz="1800" dirty="0" smtClean="0">
                <a:sym typeface="Wingdings" pitchFamily="2" charset="2"/>
              </a:rPr>
              <a:t>door to door  </a:t>
            </a:r>
            <a:r>
              <a:rPr lang="en-US" altLang="zh-CN" sz="1800" dirty="0" smtClean="0">
                <a:solidFill>
                  <a:srgbClr val="C00000"/>
                </a:solidFill>
                <a:sym typeface="Wingdings" pitchFamily="2" charset="2"/>
              </a:rPr>
              <a:t>“door to” door</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Error Analysis</a:t>
            </a:r>
            <a:endParaRPr lang="zh-CN" altLang="en-US" dirty="0"/>
          </a:p>
        </p:txBody>
      </p:sp>
      <p:sp>
        <p:nvSpPr>
          <p:cNvPr id="3" name="内容占位符 2"/>
          <p:cNvSpPr>
            <a:spLocks noGrp="1"/>
          </p:cNvSpPr>
          <p:nvPr>
            <p:ph idx="1"/>
          </p:nvPr>
        </p:nvSpPr>
        <p:spPr/>
        <p:txBody>
          <a:bodyPr/>
          <a:lstStyle/>
          <a:p>
            <a:pPr marL="185738" indent="-185738"/>
            <a:r>
              <a:rPr lang="en-US" altLang="zh-CN" sz="2200" dirty="0" smtClean="0"/>
              <a:t>(1) Errors were mainly made by one of the refinement tasks </a:t>
            </a:r>
          </a:p>
          <a:p>
            <a:pPr lvl="1"/>
            <a:r>
              <a:rPr lang="en-US" altLang="zh-CN" sz="1800" dirty="0" smtClean="0"/>
              <a:t>E.g. </a:t>
            </a:r>
            <a:r>
              <a:rPr lang="en-US" altLang="zh-CN" sz="1800" dirty="0" err="1" smtClean="0">
                <a:solidFill>
                  <a:srgbClr val="C00000"/>
                </a:solidFill>
              </a:rPr>
              <a:t>parnell</a:t>
            </a:r>
            <a:r>
              <a:rPr lang="en-US" altLang="zh-CN" sz="1800" dirty="0" smtClean="0">
                <a:solidFill>
                  <a:srgbClr val="C00000"/>
                </a:solidFill>
              </a:rPr>
              <a:t> </a:t>
            </a:r>
            <a:r>
              <a:rPr lang="en-US" altLang="zh-CN" sz="1800" dirty="0" err="1" smtClean="0">
                <a:solidFill>
                  <a:srgbClr val="C00000"/>
                </a:solidFill>
              </a:rPr>
              <a:t>roberts</a:t>
            </a:r>
            <a:r>
              <a:rPr lang="en-US" altLang="zh-CN" sz="1800" dirty="0" smtClean="0">
                <a:solidFill>
                  <a:srgbClr val="C00000"/>
                </a:solidFill>
              </a:rPr>
              <a:t> </a:t>
            </a:r>
            <a:r>
              <a:rPr lang="en-US" altLang="zh-CN" sz="1800" dirty="0" smtClean="0">
                <a:sym typeface="Wingdings" pitchFamily="2" charset="2"/>
              </a:rPr>
              <a:t> </a:t>
            </a:r>
            <a:r>
              <a:rPr lang="en-US" altLang="zh-CN" sz="1800" dirty="0" err="1" smtClean="0">
                <a:solidFill>
                  <a:srgbClr val="0070C0"/>
                </a:solidFill>
                <a:sym typeface="Wingdings" pitchFamily="2" charset="2"/>
              </a:rPr>
              <a:t>pernell</a:t>
            </a:r>
            <a:r>
              <a:rPr lang="en-US" altLang="zh-CN" sz="1800" dirty="0" smtClean="0">
                <a:solidFill>
                  <a:srgbClr val="0070C0"/>
                </a:solidFill>
                <a:sym typeface="Wingdings" pitchFamily="2" charset="2"/>
              </a:rPr>
              <a:t> </a:t>
            </a:r>
            <a:r>
              <a:rPr lang="en-US" altLang="zh-CN" sz="1800" dirty="0" err="1" smtClean="0">
                <a:solidFill>
                  <a:srgbClr val="0070C0"/>
                </a:solidFill>
                <a:sym typeface="Wingdings" pitchFamily="2" charset="2"/>
              </a:rPr>
              <a:t>roberts</a:t>
            </a:r>
            <a:endParaRPr lang="en-US" altLang="zh-CN" sz="1800" dirty="0" smtClean="0">
              <a:solidFill>
                <a:srgbClr val="0070C0"/>
              </a:solidFill>
              <a:sym typeface="Wingdings" pitchFamily="2" charset="2"/>
            </a:endParaRPr>
          </a:p>
          <a:p>
            <a:pPr lvl="1"/>
            <a:r>
              <a:rPr lang="en-US" altLang="zh-CN" sz="1800" dirty="0" smtClean="0">
                <a:sym typeface="Wingdings" pitchFamily="2" charset="2"/>
              </a:rPr>
              <a:t>Adding new features</a:t>
            </a:r>
          </a:p>
          <a:p>
            <a:pPr lvl="1"/>
            <a:r>
              <a:rPr lang="en-US" altLang="zh-CN" sz="1800" dirty="0" smtClean="0">
                <a:sym typeface="Wingdings" pitchFamily="2" charset="2"/>
              </a:rPr>
              <a:t>Increasing data size for language model training</a:t>
            </a:r>
          </a:p>
          <a:p>
            <a:pPr marL="185738" indent="-185738"/>
            <a:r>
              <a:rPr lang="en-US" altLang="zh-CN" sz="2200" dirty="0" smtClean="0">
                <a:sym typeface="Wingdings" pitchFamily="2" charset="2"/>
              </a:rPr>
              <a:t>(2) Competition between refinement tasks</a:t>
            </a:r>
          </a:p>
          <a:p>
            <a:pPr lvl="1"/>
            <a:r>
              <a:rPr lang="en-US" altLang="zh-CN" sz="1800" dirty="0" smtClean="0">
                <a:sym typeface="Wingdings" pitchFamily="2" charset="2"/>
              </a:rPr>
              <a:t>E.g. </a:t>
            </a:r>
            <a:r>
              <a:rPr lang="en-US" altLang="zh-CN" sz="1800" dirty="0" smtClean="0">
                <a:solidFill>
                  <a:srgbClr val="C00000"/>
                </a:solidFill>
                <a:sym typeface="Wingdings" pitchFamily="2" charset="2"/>
              </a:rPr>
              <a:t>skate board dudes </a:t>
            </a:r>
            <a:r>
              <a:rPr lang="en-US" altLang="zh-CN" sz="1800" dirty="0" smtClean="0">
                <a:sym typeface="Wingdings" pitchFamily="2" charset="2"/>
              </a:rPr>
              <a:t> “skate board” dudes (</a:t>
            </a:r>
            <a:r>
              <a:rPr lang="en-US" altLang="zh-CN" sz="1800" dirty="0" smtClean="0">
                <a:solidFill>
                  <a:srgbClr val="0070C0"/>
                </a:solidFill>
                <a:sym typeface="Wingdings" pitchFamily="2" charset="2"/>
              </a:rPr>
              <a:t>skateboard dudes</a:t>
            </a:r>
            <a:r>
              <a:rPr lang="en-US" altLang="zh-CN" sz="1800" dirty="0" smtClean="0">
                <a:sym typeface="Wingdings" pitchFamily="2" charset="2"/>
              </a:rPr>
              <a:t>)</a:t>
            </a:r>
          </a:p>
          <a:p>
            <a:pPr lvl="1"/>
            <a:r>
              <a:rPr lang="en-US" altLang="zh-CN" sz="1800" dirty="0" smtClean="0">
                <a:sym typeface="Wingdings" pitchFamily="2" charset="2"/>
              </a:rPr>
              <a:t>Adding new features</a:t>
            </a:r>
          </a:p>
          <a:p>
            <a:pPr lvl="1"/>
            <a:r>
              <a:rPr lang="en-US" altLang="zh-CN" sz="1800" dirty="0" smtClean="0">
                <a:sym typeface="Wingdings" pitchFamily="2" charset="2"/>
              </a:rPr>
              <a:t>Increasing training data size</a:t>
            </a:r>
          </a:p>
          <a:p>
            <a:pPr marL="185738" indent="-185738"/>
            <a:r>
              <a:rPr lang="en-US" altLang="zh-CN" sz="2200" dirty="0" smtClean="0"/>
              <a:t>(3) Some queries were difficult to refine even for humans</a:t>
            </a:r>
          </a:p>
          <a:p>
            <a:pPr lvl="1"/>
            <a:r>
              <a:rPr lang="en-US" altLang="zh-CN" sz="1800" dirty="0" smtClean="0"/>
              <a:t>E.g. </a:t>
            </a:r>
            <a:r>
              <a:rPr lang="en-US" altLang="zh-CN" sz="1800" dirty="0" err="1" smtClean="0">
                <a:solidFill>
                  <a:srgbClr val="C00000"/>
                </a:solidFill>
              </a:rPr>
              <a:t>ohio</a:t>
            </a:r>
            <a:r>
              <a:rPr lang="en-US" altLang="zh-CN" sz="1800" dirty="0" smtClean="0">
                <a:solidFill>
                  <a:srgbClr val="C00000"/>
                </a:solidFill>
              </a:rPr>
              <a:t> buckeye card </a:t>
            </a:r>
            <a:r>
              <a:rPr lang="en-US" altLang="zh-CN" sz="1800" dirty="0" smtClean="0">
                <a:sym typeface="Wingdings" pitchFamily="2" charset="2"/>
              </a:rPr>
              <a:t> “</a:t>
            </a:r>
            <a:r>
              <a:rPr lang="en-US" altLang="zh-CN" sz="1800" dirty="0" err="1" smtClean="0">
                <a:sym typeface="Wingdings" pitchFamily="2" charset="2"/>
              </a:rPr>
              <a:t>ohio</a:t>
            </a:r>
            <a:r>
              <a:rPr lang="en-US" altLang="zh-CN" sz="1800" dirty="0" smtClean="0">
                <a:sym typeface="Wingdings" pitchFamily="2" charset="2"/>
              </a:rPr>
              <a:t> buckeye” card (</a:t>
            </a:r>
            <a:r>
              <a:rPr lang="en-US" altLang="zh-CN" sz="1800" dirty="0" err="1" smtClean="0">
                <a:solidFill>
                  <a:srgbClr val="0070C0"/>
                </a:solidFill>
                <a:sym typeface="Wingdings" pitchFamily="2" charset="2"/>
              </a:rPr>
              <a:t>ohio</a:t>
            </a:r>
            <a:r>
              <a:rPr lang="en-US" altLang="zh-CN" sz="1800" dirty="0" smtClean="0">
                <a:solidFill>
                  <a:srgbClr val="0070C0"/>
                </a:solidFill>
                <a:sym typeface="Wingdings" pitchFamily="2" charset="2"/>
              </a:rPr>
              <a:t> “buckeye card”</a:t>
            </a:r>
            <a:r>
              <a:rPr lang="en-US" altLang="zh-CN" sz="1800" dirty="0" smtClean="0">
                <a:sym typeface="Wingdings" pitchFamily="2" charset="2"/>
              </a:rPr>
              <a:t>)</a:t>
            </a:r>
            <a:endParaRPr lang="zh-CN" altLang="en-US" sz="1800"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 on Relevance Search</a:t>
            </a:r>
            <a:endParaRPr lang="zh-CN" altLang="en-US" dirty="0"/>
          </a:p>
        </p:txBody>
      </p:sp>
      <p:sp>
        <p:nvSpPr>
          <p:cNvPr id="6" name="TextBox 5"/>
          <p:cNvSpPr txBox="1"/>
          <p:nvPr/>
        </p:nvSpPr>
        <p:spPr>
          <a:xfrm>
            <a:off x="1905000" y="2130623"/>
            <a:ext cx="5266185" cy="307777"/>
          </a:xfrm>
          <a:prstGeom prst="rect">
            <a:avLst/>
          </a:prstGeom>
          <a:noFill/>
        </p:spPr>
        <p:txBody>
          <a:bodyPr wrap="none" rtlCol="0">
            <a:spAutoFit/>
          </a:bodyPr>
          <a:lstStyle/>
          <a:p>
            <a:r>
              <a:rPr lang="en-US" altLang="zh-CN" sz="1400" dirty="0" smtClean="0"/>
              <a:t>Results on Relevance Search with Entire Query Set (NDCG@3)</a:t>
            </a:r>
            <a:endParaRPr lang="zh-CN" altLang="en-US" sz="1400" dirty="0"/>
          </a:p>
        </p:txBody>
      </p:sp>
      <p:sp>
        <p:nvSpPr>
          <p:cNvPr id="8" name="TextBox 7"/>
          <p:cNvSpPr txBox="1"/>
          <p:nvPr/>
        </p:nvSpPr>
        <p:spPr>
          <a:xfrm>
            <a:off x="1981200" y="3496735"/>
            <a:ext cx="5235729" cy="307777"/>
          </a:xfrm>
          <a:prstGeom prst="rect">
            <a:avLst/>
          </a:prstGeom>
          <a:noFill/>
        </p:spPr>
        <p:txBody>
          <a:bodyPr wrap="none" rtlCol="0">
            <a:spAutoFit/>
          </a:bodyPr>
          <a:lstStyle/>
          <a:p>
            <a:r>
              <a:rPr lang="en-US" altLang="zh-CN" sz="1400" dirty="0" smtClean="0"/>
              <a:t>Results on Relevance Search with Refined Queries (NDCG@3)</a:t>
            </a:r>
            <a:endParaRPr lang="zh-CN" altLang="en-US" sz="1400" dirty="0"/>
          </a:p>
        </p:txBody>
      </p:sp>
      <p:sp>
        <p:nvSpPr>
          <p:cNvPr id="10" name="Rectangle 9"/>
          <p:cNvSpPr/>
          <p:nvPr/>
        </p:nvSpPr>
        <p:spPr>
          <a:xfrm>
            <a:off x="3316243" y="1600200"/>
            <a:ext cx="1941557" cy="369332"/>
          </a:xfrm>
          <a:prstGeom prst="rect">
            <a:avLst/>
          </a:prstGeom>
        </p:spPr>
        <p:txBody>
          <a:bodyPr wrap="none">
            <a:spAutoFit/>
          </a:bodyPr>
          <a:lstStyle/>
          <a:p>
            <a:r>
              <a:rPr lang="en-US" altLang="zh-CN" b="1" dirty="0" smtClean="0"/>
              <a:t>Measure: NDCG</a:t>
            </a:r>
            <a:endParaRPr lang="zh-CN" altLang="en-US" b="1" dirty="0"/>
          </a:p>
        </p:txBody>
      </p:sp>
      <p:sp>
        <p:nvSpPr>
          <p:cNvPr id="12" name="矩形 11"/>
          <p:cNvSpPr/>
          <p:nvPr/>
        </p:nvSpPr>
        <p:spPr>
          <a:xfrm>
            <a:off x="2819400" y="4163400"/>
            <a:ext cx="126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Documents and Settings\Jiafeng Guo\桌面\图片1.bmp"/>
          <p:cNvPicPr>
            <a:picLocks noChangeAspect="1" noChangeArrowheads="1"/>
          </p:cNvPicPr>
          <p:nvPr/>
        </p:nvPicPr>
        <p:blipFill>
          <a:blip r:embed="rId3"/>
          <a:srcRect/>
          <a:stretch>
            <a:fillRect/>
          </a:stretch>
        </p:blipFill>
        <p:spPr bwMode="auto">
          <a:xfrm>
            <a:off x="2011362" y="2568575"/>
            <a:ext cx="4983162" cy="784225"/>
          </a:xfrm>
          <a:prstGeom prst="rect">
            <a:avLst/>
          </a:prstGeom>
          <a:noFill/>
        </p:spPr>
      </p:pic>
      <p:pic>
        <p:nvPicPr>
          <p:cNvPr id="1027" name="Picture 3" descr="C:\Documents and Settings\Jiafeng Guo\桌面\图片2.bmp"/>
          <p:cNvPicPr>
            <a:picLocks noChangeAspect="1" noChangeArrowheads="1"/>
          </p:cNvPicPr>
          <p:nvPr/>
        </p:nvPicPr>
        <p:blipFill>
          <a:blip r:embed="rId4"/>
          <a:srcRect/>
          <a:stretch>
            <a:fillRect/>
          </a:stretch>
        </p:blipFill>
        <p:spPr bwMode="auto">
          <a:xfrm>
            <a:off x="2011362" y="3900488"/>
            <a:ext cx="5227638" cy="784225"/>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dissolve">
                                      <p:cBhvr>
                                        <p:cTn id="13" dur="500"/>
                                        <p:tgtEl>
                                          <p:spTgt spid="1026"/>
                                        </p:tgtEl>
                                      </p:cBhvr>
                                    </p:animEffect>
                                  </p:childTnLst>
                                </p:cTn>
                              </p:par>
                              <p:par>
                                <p:cTn id="14" presetID="9" presetClass="entr" presetSubtype="0" fill="hold" nodeType="withEffect">
                                  <p:stCondLst>
                                    <p:cond delay="0"/>
                                  </p:stCondLst>
                                  <p:childTnLst>
                                    <p:set>
                                      <p:cBhvr>
                                        <p:cTn id="15" dur="1" fill="hold">
                                          <p:stCondLst>
                                            <p:cond delay="0"/>
                                          </p:stCondLst>
                                        </p:cTn>
                                        <p:tgtEl>
                                          <p:spTgt spid="1027"/>
                                        </p:tgtEl>
                                        <p:attrNameLst>
                                          <p:attrName>style.visibility</p:attrName>
                                        </p:attrNameLst>
                                      </p:cBhvr>
                                      <p:to>
                                        <p:strVal val="visible"/>
                                      </p:to>
                                    </p:set>
                                    <p:animEffect transition="in" filter="dissolve">
                                      <p:cBhvr>
                                        <p:cTn id="16"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a:t>
            </a:r>
            <a:endParaRPr lang="zh-CN" altLang="en-US" dirty="0"/>
          </a:p>
        </p:txBody>
      </p:sp>
      <p:pic>
        <p:nvPicPr>
          <p:cNvPr id="40962" name="Picture 2"/>
          <p:cNvPicPr>
            <a:picLocks noChangeAspect="1" noChangeArrowheads="1"/>
          </p:cNvPicPr>
          <p:nvPr/>
        </p:nvPicPr>
        <p:blipFill>
          <a:blip r:embed="rId3"/>
          <a:srcRect/>
          <a:stretch>
            <a:fillRect/>
          </a:stretch>
        </p:blipFill>
        <p:spPr bwMode="auto">
          <a:xfrm>
            <a:off x="2384577" y="1981200"/>
            <a:ext cx="4419600" cy="2121408"/>
          </a:xfrm>
          <a:prstGeom prst="rect">
            <a:avLst/>
          </a:prstGeom>
          <a:noFill/>
          <a:ln w="9525">
            <a:noFill/>
            <a:miter lim="800000"/>
            <a:headEnd/>
            <a:tailEnd/>
          </a:ln>
          <a:effectLst/>
        </p:spPr>
      </p:pic>
      <p:sp>
        <p:nvSpPr>
          <p:cNvPr id="5" name="TextBox 4"/>
          <p:cNvSpPr txBox="1"/>
          <p:nvPr/>
        </p:nvSpPr>
        <p:spPr>
          <a:xfrm>
            <a:off x="1851177" y="1676400"/>
            <a:ext cx="5768823" cy="307777"/>
          </a:xfrm>
          <a:prstGeom prst="rect">
            <a:avLst/>
          </a:prstGeom>
          <a:noFill/>
        </p:spPr>
        <p:txBody>
          <a:bodyPr wrap="none" rtlCol="0">
            <a:spAutoFit/>
          </a:bodyPr>
          <a:lstStyle/>
          <a:p>
            <a:r>
              <a:rPr lang="en-US" altLang="zh-CN" sz="1400" dirty="0" smtClean="0"/>
              <a:t>Results on Relevance Search by Query Refinement Tasks (NDCG@3)</a:t>
            </a:r>
            <a:endParaRPr lang="zh-CN" altLang="en-US" sz="1400" dirty="0"/>
          </a:p>
        </p:txBody>
      </p:sp>
      <p:sp>
        <p:nvSpPr>
          <p:cNvPr id="10" name="矩形 9"/>
          <p:cNvSpPr/>
          <p:nvPr/>
        </p:nvSpPr>
        <p:spPr>
          <a:xfrm>
            <a:off x="6096000" y="2209800"/>
            <a:ext cx="685800" cy="18288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lstStyle/>
          <a:p>
            <a:r>
              <a:rPr lang="en-US" dirty="0" smtClean="0"/>
              <a:t>Outline</a:t>
            </a:r>
            <a:endParaRPr lang="en-US" dirty="0"/>
          </a:p>
        </p:txBody>
      </p:sp>
      <p:sp>
        <p:nvSpPr>
          <p:cNvPr id="5125" name="Rectangle 5"/>
          <p:cNvSpPr>
            <a:spLocks noGrp="1" noChangeArrowheads="1"/>
          </p:cNvSpPr>
          <p:nvPr>
            <p:ph idx="1"/>
          </p:nvPr>
        </p:nvSpPr>
        <p:spPr/>
        <p:txBody>
          <a:bodyPr/>
          <a:lstStyle/>
          <a:p>
            <a:r>
              <a:rPr lang="en-US" sz="2400" dirty="0" smtClean="0"/>
              <a:t>Motivation</a:t>
            </a:r>
          </a:p>
          <a:p>
            <a:r>
              <a:rPr lang="en-US" sz="2400" dirty="0" smtClean="0"/>
              <a:t>Our Approach</a:t>
            </a:r>
            <a:endParaRPr lang="en-US" altLang="zh-CN" sz="2400" dirty="0" smtClean="0"/>
          </a:p>
          <a:p>
            <a:r>
              <a:rPr lang="en-US" sz="2400" dirty="0" smtClean="0"/>
              <a:t>Experimental Results</a:t>
            </a:r>
          </a:p>
          <a:p>
            <a:r>
              <a:rPr lang="en-US" altLang="zh-CN" sz="2400" dirty="0" smtClean="0">
                <a:solidFill>
                  <a:srgbClr val="FF0000"/>
                </a:solidFill>
              </a:rPr>
              <a:t>Conclusion</a:t>
            </a:r>
          </a:p>
          <a:p>
            <a:pPr algn="l"/>
            <a:endParaRPr lang="en-US" sz="2800"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内容占位符 2"/>
          <p:cNvSpPr>
            <a:spLocks noGrp="1"/>
          </p:cNvSpPr>
          <p:nvPr>
            <p:ph idx="1"/>
          </p:nvPr>
        </p:nvSpPr>
        <p:spPr/>
        <p:txBody>
          <a:bodyPr/>
          <a:lstStyle/>
          <a:p>
            <a:r>
              <a:rPr lang="en-US" altLang="zh-CN" sz="2000" dirty="0" smtClean="0"/>
              <a:t>Query Refinement</a:t>
            </a:r>
          </a:p>
          <a:p>
            <a:pPr lvl="1"/>
            <a:r>
              <a:rPr lang="en-US" altLang="zh-CN" sz="1800" dirty="0" smtClean="0"/>
              <a:t>Automatically reformulate ill-formed queries </a:t>
            </a:r>
          </a:p>
          <a:p>
            <a:pPr lvl="1"/>
            <a:r>
              <a:rPr lang="en-US" altLang="zh-CN" sz="1800" dirty="0" smtClean="0"/>
              <a:t>Better represent users’ search needs</a:t>
            </a:r>
          </a:p>
          <a:p>
            <a:r>
              <a:rPr lang="en-US" altLang="zh-CN" sz="2000" dirty="0" smtClean="0"/>
              <a:t>CRF-QR model</a:t>
            </a:r>
          </a:p>
          <a:p>
            <a:pPr lvl="1"/>
            <a:r>
              <a:rPr lang="en-US" altLang="zh-CN" sz="1800" dirty="0" smtClean="0"/>
              <a:t>Unified</a:t>
            </a:r>
          </a:p>
          <a:p>
            <a:pPr lvl="1"/>
            <a:r>
              <a:rPr lang="en-US" altLang="zh-CN" sz="1800" dirty="0" smtClean="0"/>
              <a:t>Discriminative</a:t>
            </a:r>
          </a:p>
          <a:p>
            <a:r>
              <a:rPr lang="en-US" altLang="zh-CN" sz="2000" dirty="0" smtClean="0"/>
              <a:t>Experimental results</a:t>
            </a:r>
          </a:p>
          <a:p>
            <a:pPr lvl="1"/>
            <a:r>
              <a:rPr lang="en-US" altLang="zh-CN" sz="1800" dirty="0" smtClean="0"/>
              <a:t>Query Refinement</a:t>
            </a:r>
          </a:p>
          <a:p>
            <a:pPr lvl="1"/>
            <a:r>
              <a:rPr lang="en-US" altLang="zh-CN" sz="1800" dirty="0" smtClean="0"/>
              <a:t>Relevance Search</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lstStyle/>
          <a:p>
            <a:r>
              <a:rPr lang="en-US" dirty="0" smtClean="0"/>
              <a:t>Outline</a:t>
            </a:r>
            <a:endParaRPr lang="en-US" dirty="0"/>
          </a:p>
        </p:txBody>
      </p:sp>
      <p:sp>
        <p:nvSpPr>
          <p:cNvPr id="5125" name="Rectangle 5"/>
          <p:cNvSpPr>
            <a:spLocks noGrp="1" noChangeArrowheads="1"/>
          </p:cNvSpPr>
          <p:nvPr>
            <p:ph idx="1"/>
          </p:nvPr>
        </p:nvSpPr>
        <p:spPr/>
        <p:txBody>
          <a:bodyPr/>
          <a:lstStyle/>
          <a:p>
            <a:r>
              <a:rPr lang="en-US" sz="2400" dirty="0" smtClean="0">
                <a:solidFill>
                  <a:srgbClr val="FF0000"/>
                </a:solidFill>
              </a:rPr>
              <a:t>Motivation</a:t>
            </a:r>
          </a:p>
          <a:p>
            <a:r>
              <a:rPr lang="en-US" sz="2400" dirty="0" smtClean="0"/>
              <a:t>Our Approach</a:t>
            </a:r>
            <a:endParaRPr lang="en-US" altLang="zh-CN" sz="2400" dirty="0" smtClean="0"/>
          </a:p>
          <a:p>
            <a:r>
              <a:rPr lang="en-US" sz="2400" dirty="0" smtClean="0"/>
              <a:t>Experimental Results</a:t>
            </a:r>
          </a:p>
          <a:p>
            <a:r>
              <a:rPr lang="en-US" altLang="zh-CN" sz="2400" dirty="0" smtClean="0"/>
              <a:t>Conclusion</a:t>
            </a:r>
          </a:p>
          <a:p>
            <a:pPr algn="l"/>
            <a:endParaRPr lang="en-US" sz="280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533400" y="3429000"/>
            <a:ext cx="8229600" cy="1143000"/>
          </a:xfrm>
        </p:spPr>
        <p:txBody>
          <a:bodyPr/>
          <a:lstStyle/>
          <a:p>
            <a:r>
              <a:rPr lang="en-US" dirty="0" smtClean="0"/>
              <a:t>Thank You!</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lstStyle/>
          <a:p>
            <a:r>
              <a:rPr lang="en-US" dirty="0" smtClean="0"/>
              <a:t>Introduction</a:t>
            </a:r>
          </a:p>
        </p:txBody>
      </p:sp>
      <p:sp>
        <p:nvSpPr>
          <p:cNvPr id="37" name="TextBox 36"/>
          <p:cNvSpPr txBox="1"/>
          <p:nvPr/>
        </p:nvSpPr>
        <p:spPr>
          <a:xfrm>
            <a:off x="3352800" y="3505200"/>
            <a:ext cx="2492990" cy="369332"/>
          </a:xfrm>
          <a:prstGeom prst="rect">
            <a:avLst/>
          </a:prstGeom>
          <a:noFill/>
        </p:spPr>
        <p:txBody>
          <a:bodyPr wrap="none" rtlCol="0">
            <a:spAutoFit/>
          </a:bodyPr>
          <a:lstStyle/>
          <a:p>
            <a:r>
              <a:rPr lang="en-US" b="1" dirty="0" smtClean="0">
                <a:solidFill>
                  <a:srgbClr val="25259B"/>
                </a:solidFill>
              </a:rPr>
              <a:t>Information Retrieval</a:t>
            </a:r>
            <a:endParaRPr lang="en-US" b="1" dirty="0">
              <a:solidFill>
                <a:srgbClr val="25259B"/>
              </a:solidFill>
            </a:endParaRPr>
          </a:p>
        </p:txBody>
      </p:sp>
      <p:pic>
        <p:nvPicPr>
          <p:cNvPr id="3077" name="Picture 5" descr="http://tbn0.google.com/images?q=tbn:ul_hDJU7D9zAtM:http://www.uxmatters.com/MT/archives/images/5-webpage2.jpg">
            <a:hlinkClick r:id="rId4"/>
          </p:cNvPr>
          <p:cNvPicPr>
            <a:picLocks noChangeArrowheads="1"/>
          </p:cNvPicPr>
          <p:nvPr/>
        </p:nvPicPr>
        <p:blipFill>
          <a:blip r:embed="rId5"/>
          <a:srcRect/>
          <a:stretch>
            <a:fillRect/>
          </a:stretch>
        </p:blipFill>
        <p:spPr bwMode="auto">
          <a:xfrm>
            <a:off x="762000" y="1447800"/>
            <a:ext cx="1828800" cy="1554480"/>
          </a:xfrm>
          <a:prstGeom prst="rect">
            <a:avLst/>
          </a:prstGeom>
          <a:noFill/>
        </p:spPr>
      </p:pic>
      <p:pic>
        <p:nvPicPr>
          <p:cNvPr id="3079" name="Picture 7" descr="http://tbn0.google.com/images?q=tbn:prmhmaB_ougEtM:http://www.life.umd.edu/cbmg/images/main/printwebpage/website_print.bmp">
            <a:hlinkClick r:id="rId6"/>
          </p:cNvPr>
          <p:cNvPicPr>
            <a:picLocks noChangeArrowheads="1"/>
          </p:cNvPicPr>
          <p:nvPr/>
        </p:nvPicPr>
        <p:blipFill>
          <a:blip r:embed="rId7"/>
          <a:srcRect/>
          <a:stretch>
            <a:fillRect/>
          </a:stretch>
        </p:blipFill>
        <p:spPr bwMode="auto">
          <a:xfrm>
            <a:off x="762000" y="3124200"/>
            <a:ext cx="1825607" cy="1554480"/>
          </a:xfrm>
          <a:prstGeom prst="rect">
            <a:avLst/>
          </a:prstGeom>
          <a:noFill/>
        </p:spPr>
      </p:pic>
      <p:pic>
        <p:nvPicPr>
          <p:cNvPr id="3081" name="Picture 9" descr="http://tbn0.google.com/images?q=tbn:reLx029czKL-zM:http://www.chipin.com/images/screen.blog.jpg">
            <a:hlinkClick r:id="rId8"/>
          </p:cNvPr>
          <p:cNvPicPr>
            <a:picLocks noChangeArrowheads="1"/>
          </p:cNvPicPr>
          <p:nvPr/>
        </p:nvPicPr>
        <p:blipFill>
          <a:blip r:embed="rId9"/>
          <a:srcRect/>
          <a:stretch>
            <a:fillRect/>
          </a:stretch>
        </p:blipFill>
        <p:spPr bwMode="auto">
          <a:xfrm>
            <a:off x="762000" y="4800600"/>
            <a:ext cx="1828800" cy="1554480"/>
          </a:xfrm>
          <a:prstGeom prst="rect">
            <a:avLst/>
          </a:prstGeom>
          <a:noFill/>
        </p:spPr>
      </p:pic>
      <p:graphicFrame>
        <p:nvGraphicFramePr>
          <p:cNvPr id="47" name="Table 46"/>
          <p:cNvGraphicFramePr>
            <a:graphicFrameLocks noGrp="1"/>
          </p:cNvGraphicFramePr>
          <p:nvPr/>
        </p:nvGraphicFramePr>
        <p:xfrm>
          <a:off x="6248400" y="2667000"/>
          <a:ext cx="2438400" cy="2316480"/>
        </p:xfrm>
        <a:graphic>
          <a:graphicData uri="http://schemas.openxmlformats.org/drawingml/2006/table">
            <a:tbl>
              <a:tblPr firstRow="1" bandRow="1">
                <a:tableStyleId>{5C22544A-7EE6-4342-B048-85BDC9FD1C3A}</a:tableStyleId>
              </a:tblPr>
              <a:tblGrid>
                <a:gridCol w="2438400"/>
              </a:tblGrid>
              <a:tr h="30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Search Query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400" dirty="0" smtClean="0"/>
                        <a:t>university of california</a:t>
                      </a:r>
                    </a:p>
                    <a:p>
                      <a:r>
                        <a:rPr lang="en-US" sz="1400" dirty="0" smtClean="0"/>
                        <a:t>kelley blue book</a:t>
                      </a:r>
                    </a:p>
                    <a:p>
                      <a:r>
                        <a:rPr lang="en-US" sz="1400" dirty="0" smtClean="0"/>
                        <a:t>prison break</a:t>
                      </a:r>
                    </a:p>
                    <a:p>
                      <a:r>
                        <a:rPr lang="en-US" sz="1400" dirty="0" smtClean="0"/>
                        <a:t>best movie download</a:t>
                      </a:r>
                    </a:p>
                    <a:p>
                      <a:r>
                        <a:rPr lang="en-US" sz="1400" dirty="0" smtClean="0"/>
                        <a:t>free music</a:t>
                      </a:r>
                    </a:p>
                    <a:p>
                      <a:r>
                        <a:rPr lang="en-US" sz="1400" dirty="0" smtClean="0"/>
                        <a:t>free online games</a:t>
                      </a:r>
                    </a:p>
                    <a:p>
                      <a:r>
                        <a:rPr lang="en-US" sz="1400" baseline="0" dirty="0" err="1" smtClean="0"/>
                        <a:t>ny</a:t>
                      </a:r>
                      <a:r>
                        <a:rPr lang="en-US" sz="1400" baseline="0" dirty="0" smtClean="0"/>
                        <a:t> times</a:t>
                      </a:r>
                      <a:endParaRPr lang="en-US" sz="1400" dirty="0" smtClean="0"/>
                    </a:p>
                    <a:p>
                      <a:r>
                        <a:rPr lang="en-US" sz="1400" dirty="0" smtClean="0"/>
                        <a:t>……</a:t>
                      </a:r>
                    </a:p>
                    <a:p>
                      <a:r>
                        <a:rPr lang="en-US" sz="1400"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8" name="TextBox 47"/>
          <p:cNvSpPr txBox="1"/>
          <p:nvPr/>
        </p:nvSpPr>
        <p:spPr>
          <a:xfrm>
            <a:off x="3663682" y="4114800"/>
            <a:ext cx="1898918" cy="369332"/>
          </a:xfrm>
          <a:prstGeom prst="rect">
            <a:avLst/>
          </a:prstGeom>
          <a:noFill/>
        </p:spPr>
        <p:txBody>
          <a:bodyPr wrap="none" rtlCol="0">
            <a:spAutoFit/>
          </a:bodyPr>
          <a:lstStyle/>
          <a:p>
            <a:r>
              <a:rPr lang="en-US" b="1" dirty="0" smtClean="0">
                <a:solidFill>
                  <a:srgbClr val="FF0000"/>
                </a:solidFill>
              </a:rPr>
              <a:t>Word Mismatch</a:t>
            </a:r>
            <a:endParaRPr lang="en-US" b="1" dirty="0">
              <a:solidFill>
                <a:srgbClr val="FF0000"/>
              </a:solidFill>
            </a:endParaRPr>
          </a:p>
        </p:txBody>
      </p:sp>
      <p:sp>
        <p:nvSpPr>
          <p:cNvPr id="49" name="TextBox 48"/>
          <p:cNvSpPr txBox="1"/>
          <p:nvPr/>
        </p:nvSpPr>
        <p:spPr>
          <a:xfrm>
            <a:off x="2209800" y="1905000"/>
            <a:ext cx="1941750" cy="369332"/>
          </a:xfrm>
          <a:prstGeom prst="rect">
            <a:avLst/>
          </a:prstGeom>
          <a:noFill/>
          <a:ln>
            <a:solidFill>
              <a:schemeClr val="tx1"/>
            </a:solidFill>
          </a:ln>
        </p:spPr>
        <p:txBody>
          <a:bodyPr wrap="none" rtlCol="0">
            <a:spAutoFit/>
          </a:bodyPr>
          <a:lstStyle/>
          <a:p>
            <a:r>
              <a:rPr lang="en-US" b="1" dirty="0" smtClean="0">
                <a:solidFill>
                  <a:srgbClr val="C00000"/>
                </a:solidFill>
              </a:rPr>
              <a:t>New York Times</a:t>
            </a:r>
            <a:endParaRPr lang="en-US" b="1" dirty="0">
              <a:solidFill>
                <a:srgbClr val="C00000"/>
              </a:solidFill>
            </a:endParaRPr>
          </a:p>
        </p:txBody>
      </p:sp>
      <p:sp>
        <p:nvSpPr>
          <p:cNvPr id="53" name="Rectangle 52"/>
          <p:cNvSpPr/>
          <p:nvPr/>
        </p:nvSpPr>
        <p:spPr>
          <a:xfrm>
            <a:off x="6248400" y="4267200"/>
            <a:ext cx="24384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a:stCxn id="49" idx="2"/>
          </p:cNvCxnSpPr>
          <p:nvPr/>
        </p:nvCxnSpPr>
        <p:spPr>
          <a:xfrm rot="5400000">
            <a:off x="2537004" y="1947129"/>
            <a:ext cx="316468" cy="970875"/>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24541" y="4114800"/>
            <a:ext cx="928459" cy="369332"/>
          </a:xfrm>
          <a:prstGeom prst="rect">
            <a:avLst/>
          </a:prstGeom>
          <a:noFill/>
        </p:spPr>
        <p:txBody>
          <a:bodyPr wrap="none" rtlCol="0">
            <a:spAutoFit/>
          </a:bodyPr>
          <a:lstStyle/>
          <a:p>
            <a:r>
              <a:rPr lang="en-US" b="1" dirty="0" smtClean="0">
                <a:solidFill>
                  <a:srgbClr val="FF0000"/>
                </a:solidFill>
              </a:rPr>
              <a:t> match</a:t>
            </a:r>
            <a:endParaRPr lang="en-US" b="1" dirty="0">
              <a:solidFill>
                <a:srgbClr val="FF0000"/>
              </a:solidFill>
            </a:endParaRPr>
          </a:p>
        </p:txBody>
      </p:sp>
      <p:sp>
        <p:nvSpPr>
          <p:cNvPr id="13" name="左右箭头 12"/>
          <p:cNvSpPr/>
          <p:nvPr/>
        </p:nvSpPr>
        <p:spPr>
          <a:xfrm>
            <a:off x="3124200" y="3962400"/>
            <a:ext cx="2895600" cy="685800"/>
          </a:xfrm>
          <a:prstGeom prst="leftRightArrow">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par>
                                <p:cTn id="8" presetID="1" presetClass="exit" presetSubtype="0" fill="hold" grpId="1" nodeType="withEffect">
                                  <p:stCondLst>
                                    <p:cond delay="0"/>
                                  </p:stCondLst>
                                  <p:childTnLst>
                                    <p:set>
                                      <p:cBhvr>
                                        <p:cTn id="9" dur="1" fill="hold">
                                          <p:stCondLst>
                                            <p:cond delay="0"/>
                                          </p:stCondLst>
                                        </p:cTn>
                                        <p:tgtEl>
                                          <p:spTgt spid="12"/>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3"/>
                                        </p:tgtEl>
                                        <p:attrNameLst>
                                          <p:attrName>style.visibility</p:attrName>
                                        </p:attrNameLst>
                                      </p:cBhvr>
                                      <p:to>
                                        <p:strVal val="visible"/>
                                      </p:to>
                                    </p:set>
                                    <p:anim calcmode="lin" valueType="num">
                                      <p:cBhvr additive="base">
                                        <p:cTn id="14" dur="500" fill="hold"/>
                                        <p:tgtEl>
                                          <p:spTgt spid="53"/>
                                        </p:tgtEl>
                                        <p:attrNameLst>
                                          <p:attrName>ppt_x</p:attrName>
                                        </p:attrNameLst>
                                      </p:cBhvr>
                                      <p:tavLst>
                                        <p:tav tm="0">
                                          <p:val>
                                            <p:strVal val="#ppt_x"/>
                                          </p:val>
                                        </p:tav>
                                        <p:tav tm="100000">
                                          <p:val>
                                            <p:strVal val="#ppt_x"/>
                                          </p:val>
                                        </p:tav>
                                      </p:tavLst>
                                    </p:anim>
                                    <p:anim calcmode="lin" valueType="num">
                                      <p:cBhvr additive="base">
                                        <p:cTn id="15" dur="500" fill="hold"/>
                                        <p:tgtEl>
                                          <p:spTgt spid="53"/>
                                        </p:tgtEl>
                                        <p:attrNameLst>
                                          <p:attrName>ppt_y</p:attrName>
                                        </p:attrNameLst>
                                      </p:cBhvr>
                                      <p:tavLst>
                                        <p:tav tm="0">
                                          <p:val>
                                            <p:strVal val="1+#ppt_h/2"/>
                                          </p:val>
                                        </p:tav>
                                        <p:tav tm="100000">
                                          <p:val>
                                            <p:strVal val="#ppt_y"/>
                                          </p:val>
                                        </p:tav>
                                      </p:tavLst>
                                    </p:anim>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dissolve">
                                      <p:cBhvr>
                                        <p:cTn id="19" dur="500"/>
                                        <p:tgtEl>
                                          <p:spTgt spid="49"/>
                                        </p:tgtEl>
                                      </p:cBhvr>
                                    </p:animEffect>
                                  </p:childTnLst>
                                </p:cTn>
                              </p:par>
                              <p:par>
                                <p:cTn id="20" presetID="9" presetClass="entr" presetSubtype="0"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dissolve">
                                      <p:cBhvr>
                                        <p:cTn id="22" dur="500"/>
                                        <p:tgtEl>
                                          <p:spTgt spid="55"/>
                                        </p:tgtEl>
                                      </p:cBhvr>
                                    </p:animEffect>
                                  </p:childTnLst>
                                </p:cTn>
                              </p:par>
                              <p:par>
                                <p:cTn id="23" presetID="9" presetClass="emph" presetSubtype="0" nodeType="withEffect">
                                  <p:stCondLst>
                                    <p:cond delay="0"/>
                                  </p:stCondLst>
                                  <p:childTnLst>
                                    <p:set>
                                      <p:cBhvr rctx="PPT">
                                        <p:cTn id="24" dur="indefinite"/>
                                        <p:tgtEl>
                                          <p:spTgt spid="3077"/>
                                        </p:tgtEl>
                                        <p:attrNameLst>
                                          <p:attrName>style.opacity</p:attrName>
                                        </p:attrNameLst>
                                      </p:cBhvr>
                                      <p:to>
                                        <p:strVal val="0.5"/>
                                      </p:to>
                                    </p:set>
                                    <p:animEffect filter="image" prLst="opacity: 0.5">
                                      <p:cBhvr rctx="IE">
                                        <p:cTn id="25" dur="indefinite"/>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animBg="1"/>
      <p:bldP spid="53" grpId="0" animBg="1"/>
      <p:bldP spid="12" grpId="1"/>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5" name="AutoShape 3"/>
          <p:cNvSpPr>
            <a:spLocks noChangeArrowheads="1"/>
          </p:cNvSpPr>
          <p:nvPr/>
        </p:nvSpPr>
        <p:spPr bwMode="auto">
          <a:xfrm>
            <a:off x="3587544" y="3481254"/>
            <a:ext cx="1570479" cy="1457081"/>
          </a:xfrm>
          <a:prstGeom prst="hexagon">
            <a:avLst>
              <a:gd name="adj" fmla="val 29819"/>
              <a:gd name="vf" fmla="val 115470"/>
            </a:avLst>
          </a:prstGeom>
          <a:solidFill>
            <a:schemeClr val="hlink"/>
          </a:solidFill>
          <a:ln w="25400">
            <a:noFill/>
            <a:miter lim="800000"/>
            <a:headEnd/>
            <a:tailEnd/>
          </a:ln>
          <a:effectLst/>
        </p:spPr>
        <p:txBody>
          <a:bodyPr lIns="0" tIns="0" rIns="0" bIns="0" anchor="ctr">
            <a:spAutoFit/>
          </a:bodyPr>
          <a:lstStyle/>
          <a:p>
            <a:endParaRPr lang="zh-CN" altLang="en-US"/>
          </a:p>
        </p:txBody>
      </p:sp>
      <p:sp>
        <p:nvSpPr>
          <p:cNvPr id="6" name="Freeform 4"/>
          <p:cNvSpPr>
            <a:spLocks/>
          </p:cNvSpPr>
          <p:nvPr/>
        </p:nvSpPr>
        <p:spPr bwMode="auto">
          <a:xfrm>
            <a:off x="4779852" y="2854209"/>
            <a:ext cx="2971346" cy="622874"/>
          </a:xfrm>
          <a:custGeom>
            <a:avLst/>
            <a:gdLst/>
            <a:ahLst/>
            <a:cxnLst>
              <a:cxn ang="0">
                <a:pos x="0" y="448"/>
              </a:cxn>
              <a:cxn ang="0">
                <a:pos x="349" y="0"/>
              </a:cxn>
              <a:cxn ang="0">
                <a:pos x="2365" y="0"/>
              </a:cxn>
            </a:cxnLst>
            <a:rect l="0" t="0" r="r" b="b"/>
            <a:pathLst>
              <a:path w="2365" h="448">
                <a:moveTo>
                  <a:pt x="0" y="448"/>
                </a:moveTo>
                <a:lnTo>
                  <a:pt x="349" y="0"/>
                </a:lnTo>
                <a:lnTo>
                  <a:pt x="2365" y="0"/>
                </a:lnTo>
              </a:path>
            </a:pathLst>
          </a:custGeom>
          <a:noFill/>
          <a:ln w="22225" cap="flat" cmpd="sng">
            <a:solidFill>
              <a:schemeClr val="hlink"/>
            </a:solidFill>
            <a:prstDash val="solid"/>
            <a:round/>
            <a:headEnd type="none" w="med" len="lg"/>
            <a:tailEnd type="none" w="med" len="med"/>
          </a:ln>
          <a:effectLst/>
        </p:spPr>
        <p:txBody>
          <a:bodyPr lIns="0" tIns="0" rIns="0" bIns="0" anchor="ctr">
            <a:spAutoFit/>
          </a:bodyPr>
          <a:lstStyle/>
          <a:p>
            <a:endParaRPr lang="zh-CN" altLang="en-US"/>
          </a:p>
        </p:txBody>
      </p:sp>
      <p:sp>
        <p:nvSpPr>
          <p:cNvPr id="7" name="Line 5"/>
          <p:cNvSpPr>
            <a:spLocks noChangeShapeType="1"/>
          </p:cNvSpPr>
          <p:nvPr/>
        </p:nvSpPr>
        <p:spPr bwMode="auto">
          <a:xfrm flipH="1">
            <a:off x="990600" y="4211185"/>
            <a:ext cx="2591919" cy="0"/>
          </a:xfrm>
          <a:prstGeom prst="line">
            <a:avLst/>
          </a:prstGeom>
          <a:noFill/>
          <a:ln w="22225">
            <a:solidFill>
              <a:schemeClr val="hlink"/>
            </a:solidFill>
            <a:round/>
            <a:headEnd type="none" w="med" len="lg"/>
            <a:tailEnd/>
          </a:ln>
          <a:effectLst/>
        </p:spPr>
        <p:txBody>
          <a:bodyPr lIns="0" tIns="0" rIns="0" bIns="0" anchor="ctr">
            <a:spAutoFit/>
          </a:bodyPr>
          <a:lstStyle/>
          <a:p>
            <a:endParaRPr lang="zh-CN" altLang="en-US"/>
          </a:p>
        </p:txBody>
      </p:sp>
      <p:sp>
        <p:nvSpPr>
          <p:cNvPr id="8" name="Freeform 6"/>
          <p:cNvSpPr>
            <a:spLocks/>
          </p:cNvSpPr>
          <p:nvPr/>
        </p:nvSpPr>
        <p:spPr bwMode="auto">
          <a:xfrm flipH="1">
            <a:off x="990600" y="2854209"/>
            <a:ext cx="2971346" cy="622874"/>
          </a:xfrm>
          <a:custGeom>
            <a:avLst/>
            <a:gdLst/>
            <a:ahLst/>
            <a:cxnLst>
              <a:cxn ang="0">
                <a:pos x="0" y="448"/>
              </a:cxn>
              <a:cxn ang="0">
                <a:pos x="349" y="0"/>
              </a:cxn>
              <a:cxn ang="0">
                <a:pos x="2365" y="0"/>
              </a:cxn>
            </a:cxnLst>
            <a:rect l="0" t="0" r="r" b="b"/>
            <a:pathLst>
              <a:path w="2365" h="448">
                <a:moveTo>
                  <a:pt x="0" y="448"/>
                </a:moveTo>
                <a:lnTo>
                  <a:pt x="349" y="0"/>
                </a:lnTo>
                <a:lnTo>
                  <a:pt x="2365" y="0"/>
                </a:lnTo>
              </a:path>
            </a:pathLst>
          </a:custGeom>
          <a:noFill/>
          <a:ln w="22225" cap="flat" cmpd="sng">
            <a:solidFill>
              <a:schemeClr val="hlink"/>
            </a:solidFill>
            <a:prstDash val="solid"/>
            <a:round/>
            <a:headEnd type="none" w="med" len="lg"/>
            <a:tailEnd type="none" w="med" len="med"/>
          </a:ln>
          <a:effectLst/>
        </p:spPr>
        <p:txBody>
          <a:bodyPr lIns="0" tIns="0" rIns="0" bIns="0" anchor="ctr">
            <a:spAutoFit/>
          </a:bodyPr>
          <a:lstStyle/>
          <a:p>
            <a:endParaRPr lang="zh-CN" altLang="en-US"/>
          </a:p>
        </p:txBody>
      </p:sp>
      <p:sp>
        <p:nvSpPr>
          <p:cNvPr id="9" name="Freeform 7"/>
          <p:cNvSpPr>
            <a:spLocks/>
          </p:cNvSpPr>
          <p:nvPr/>
        </p:nvSpPr>
        <p:spPr bwMode="auto">
          <a:xfrm flipV="1">
            <a:off x="4779852" y="4939725"/>
            <a:ext cx="2971346" cy="622874"/>
          </a:xfrm>
          <a:custGeom>
            <a:avLst/>
            <a:gdLst/>
            <a:ahLst/>
            <a:cxnLst>
              <a:cxn ang="0">
                <a:pos x="0" y="448"/>
              </a:cxn>
              <a:cxn ang="0">
                <a:pos x="349" y="0"/>
              </a:cxn>
              <a:cxn ang="0">
                <a:pos x="2365" y="0"/>
              </a:cxn>
            </a:cxnLst>
            <a:rect l="0" t="0" r="r" b="b"/>
            <a:pathLst>
              <a:path w="2365" h="448">
                <a:moveTo>
                  <a:pt x="0" y="448"/>
                </a:moveTo>
                <a:lnTo>
                  <a:pt x="349" y="0"/>
                </a:lnTo>
                <a:lnTo>
                  <a:pt x="2365" y="0"/>
                </a:lnTo>
              </a:path>
            </a:pathLst>
          </a:custGeom>
          <a:noFill/>
          <a:ln w="22225" cap="flat" cmpd="sng">
            <a:solidFill>
              <a:schemeClr val="hlink"/>
            </a:solidFill>
            <a:prstDash val="solid"/>
            <a:round/>
            <a:headEnd type="none" w="med" len="lg"/>
            <a:tailEnd type="none" w="med" len="med"/>
          </a:ln>
          <a:effectLst/>
        </p:spPr>
        <p:txBody>
          <a:bodyPr lIns="0" tIns="0" rIns="0" bIns="0" anchor="ctr">
            <a:spAutoFit/>
          </a:bodyPr>
          <a:lstStyle/>
          <a:p>
            <a:endParaRPr lang="zh-CN" altLang="en-US"/>
          </a:p>
        </p:txBody>
      </p:sp>
      <p:sp>
        <p:nvSpPr>
          <p:cNvPr id="10" name="Freeform 8"/>
          <p:cNvSpPr>
            <a:spLocks/>
          </p:cNvSpPr>
          <p:nvPr/>
        </p:nvSpPr>
        <p:spPr bwMode="auto">
          <a:xfrm flipH="1" flipV="1">
            <a:off x="990600" y="4939725"/>
            <a:ext cx="2971346" cy="622874"/>
          </a:xfrm>
          <a:custGeom>
            <a:avLst/>
            <a:gdLst/>
            <a:ahLst/>
            <a:cxnLst>
              <a:cxn ang="0">
                <a:pos x="0" y="448"/>
              </a:cxn>
              <a:cxn ang="0">
                <a:pos x="349" y="0"/>
              </a:cxn>
              <a:cxn ang="0">
                <a:pos x="2365" y="0"/>
              </a:cxn>
            </a:cxnLst>
            <a:rect l="0" t="0" r="r" b="b"/>
            <a:pathLst>
              <a:path w="2365" h="448">
                <a:moveTo>
                  <a:pt x="0" y="448"/>
                </a:moveTo>
                <a:lnTo>
                  <a:pt x="349" y="0"/>
                </a:lnTo>
                <a:lnTo>
                  <a:pt x="2365" y="0"/>
                </a:lnTo>
              </a:path>
            </a:pathLst>
          </a:custGeom>
          <a:noFill/>
          <a:ln w="22225" cap="flat" cmpd="sng">
            <a:solidFill>
              <a:schemeClr val="hlink"/>
            </a:solidFill>
            <a:prstDash val="solid"/>
            <a:round/>
            <a:headEnd type="none" w="med" len="lg"/>
            <a:tailEnd type="none" w="med" len="med"/>
          </a:ln>
          <a:effectLst/>
        </p:spPr>
        <p:txBody>
          <a:bodyPr lIns="0" tIns="0" rIns="0" bIns="0" anchor="ctr">
            <a:spAutoFit/>
          </a:bodyPr>
          <a:lstStyle/>
          <a:p>
            <a:endParaRPr lang="zh-CN" altLang="en-US"/>
          </a:p>
        </p:txBody>
      </p:sp>
      <p:sp>
        <p:nvSpPr>
          <p:cNvPr id="11" name="Line 9"/>
          <p:cNvSpPr>
            <a:spLocks noChangeShapeType="1"/>
          </p:cNvSpPr>
          <p:nvPr/>
        </p:nvSpPr>
        <p:spPr bwMode="auto">
          <a:xfrm>
            <a:off x="5159280" y="4211185"/>
            <a:ext cx="2591919" cy="0"/>
          </a:xfrm>
          <a:prstGeom prst="line">
            <a:avLst/>
          </a:prstGeom>
          <a:noFill/>
          <a:ln w="22225">
            <a:solidFill>
              <a:schemeClr val="hlink"/>
            </a:solidFill>
            <a:round/>
            <a:headEnd type="none" w="med" len="lg"/>
            <a:tailEnd/>
          </a:ln>
          <a:effectLst/>
        </p:spPr>
        <p:txBody>
          <a:bodyPr lIns="0" tIns="0" rIns="0" bIns="0" anchor="ctr">
            <a:spAutoFit/>
          </a:bodyPr>
          <a:lstStyle/>
          <a:p>
            <a:endParaRPr lang="zh-CN" altLang="en-US"/>
          </a:p>
        </p:txBody>
      </p:sp>
      <p:sp>
        <p:nvSpPr>
          <p:cNvPr id="12" name="Rectangle 11"/>
          <p:cNvSpPr>
            <a:spLocks noChangeArrowheads="1"/>
          </p:cNvSpPr>
          <p:nvPr/>
        </p:nvSpPr>
        <p:spPr bwMode="auto">
          <a:xfrm>
            <a:off x="3796104" y="3895576"/>
            <a:ext cx="1154616" cy="538608"/>
          </a:xfrm>
          <a:prstGeom prst="rect">
            <a:avLst/>
          </a:prstGeom>
          <a:noFill/>
          <a:ln w="6350">
            <a:noFill/>
            <a:miter lim="800000"/>
            <a:headEnd/>
            <a:tailEnd/>
          </a:ln>
          <a:effectLst/>
        </p:spPr>
        <p:txBody>
          <a:bodyPr lIns="0" tIns="0" rIns="0" bIns="0" anchor="ctr">
            <a:spAutoFit/>
          </a:bodyPr>
          <a:lstStyle/>
          <a:p>
            <a:pPr algn="ctr" defTabSz="330200">
              <a:tabLst>
                <a:tab pos="8521700" algn="r"/>
              </a:tabLst>
            </a:pPr>
            <a:r>
              <a:rPr kumimoji="1" lang="en-US" altLang="de-DE" sz="1400" dirty="0" smtClean="0">
                <a:solidFill>
                  <a:schemeClr val="bg1"/>
                </a:solidFill>
              </a:rPr>
              <a:t>Query Refinement</a:t>
            </a:r>
            <a:endParaRPr kumimoji="1" lang="en-US" altLang="de-DE" sz="1400" dirty="0">
              <a:solidFill>
                <a:schemeClr val="bg1"/>
              </a:solidFill>
            </a:endParaRPr>
          </a:p>
        </p:txBody>
      </p:sp>
      <p:sp>
        <p:nvSpPr>
          <p:cNvPr id="13" name="矩形 12"/>
          <p:cNvSpPr/>
          <p:nvPr/>
        </p:nvSpPr>
        <p:spPr>
          <a:xfrm>
            <a:off x="5181600" y="2514600"/>
            <a:ext cx="2863388" cy="369332"/>
          </a:xfrm>
          <a:prstGeom prst="rect">
            <a:avLst/>
          </a:prstGeom>
        </p:spPr>
        <p:txBody>
          <a:bodyPr wrap="none">
            <a:spAutoFit/>
          </a:bodyPr>
          <a:lstStyle/>
          <a:p>
            <a:r>
              <a:rPr lang="en-US" altLang="zh-CN" dirty="0" smtClean="0"/>
              <a:t>Spelling Error Correction</a:t>
            </a:r>
            <a:endParaRPr lang="zh-CN" altLang="en-US" dirty="0"/>
          </a:p>
        </p:txBody>
      </p:sp>
      <p:sp>
        <p:nvSpPr>
          <p:cNvPr id="14" name="矩形 13"/>
          <p:cNvSpPr/>
          <p:nvPr/>
        </p:nvSpPr>
        <p:spPr>
          <a:xfrm>
            <a:off x="914400" y="2514600"/>
            <a:ext cx="1937934" cy="369332"/>
          </a:xfrm>
          <a:prstGeom prst="rect">
            <a:avLst/>
          </a:prstGeom>
        </p:spPr>
        <p:txBody>
          <a:bodyPr wrap="none">
            <a:spAutoFit/>
          </a:bodyPr>
          <a:lstStyle/>
          <a:p>
            <a:r>
              <a:rPr lang="en-US" altLang="zh-CN" dirty="0" smtClean="0"/>
              <a:t>Word Stemming</a:t>
            </a:r>
            <a:endParaRPr lang="zh-CN" altLang="en-US" dirty="0"/>
          </a:p>
        </p:txBody>
      </p:sp>
      <p:sp>
        <p:nvSpPr>
          <p:cNvPr id="15" name="矩形 14"/>
          <p:cNvSpPr/>
          <p:nvPr/>
        </p:nvSpPr>
        <p:spPr>
          <a:xfrm>
            <a:off x="5181600" y="5213624"/>
            <a:ext cx="2403222" cy="369332"/>
          </a:xfrm>
          <a:prstGeom prst="rect">
            <a:avLst/>
          </a:prstGeom>
        </p:spPr>
        <p:txBody>
          <a:bodyPr wrap="none">
            <a:spAutoFit/>
          </a:bodyPr>
          <a:lstStyle/>
          <a:p>
            <a:r>
              <a:rPr lang="en-US" altLang="zh-CN" dirty="0" smtClean="0"/>
              <a:t>Phrase Segmentation</a:t>
            </a:r>
            <a:endParaRPr lang="zh-CN" altLang="en-US" dirty="0"/>
          </a:p>
        </p:txBody>
      </p:sp>
      <p:sp>
        <p:nvSpPr>
          <p:cNvPr id="16" name="矩形 15"/>
          <p:cNvSpPr/>
          <p:nvPr/>
        </p:nvSpPr>
        <p:spPr>
          <a:xfrm>
            <a:off x="914400" y="3878892"/>
            <a:ext cx="1616789" cy="369332"/>
          </a:xfrm>
          <a:prstGeom prst="rect">
            <a:avLst/>
          </a:prstGeom>
        </p:spPr>
        <p:txBody>
          <a:bodyPr wrap="none">
            <a:spAutoFit/>
          </a:bodyPr>
          <a:lstStyle/>
          <a:p>
            <a:r>
              <a:rPr lang="en-US" altLang="zh-CN" dirty="0" smtClean="0"/>
              <a:t>Word Splitting</a:t>
            </a:r>
            <a:endParaRPr lang="zh-CN" altLang="en-US" dirty="0"/>
          </a:p>
        </p:txBody>
      </p:sp>
      <p:sp>
        <p:nvSpPr>
          <p:cNvPr id="17" name="矩形 16"/>
          <p:cNvSpPr/>
          <p:nvPr/>
        </p:nvSpPr>
        <p:spPr>
          <a:xfrm>
            <a:off x="5181600" y="3878893"/>
            <a:ext cx="1629613" cy="369332"/>
          </a:xfrm>
          <a:prstGeom prst="rect">
            <a:avLst/>
          </a:prstGeom>
        </p:spPr>
        <p:txBody>
          <a:bodyPr wrap="none">
            <a:spAutoFit/>
          </a:bodyPr>
          <a:lstStyle/>
          <a:p>
            <a:r>
              <a:rPr lang="en-US" altLang="zh-CN" dirty="0" smtClean="0"/>
              <a:t>Word Merging</a:t>
            </a:r>
            <a:endParaRPr lang="zh-CN" altLang="en-US" dirty="0"/>
          </a:p>
        </p:txBody>
      </p:sp>
      <p:sp>
        <p:nvSpPr>
          <p:cNvPr id="18" name="矩形 17"/>
          <p:cNvSpPr/>
          <p:nvPr/>
        </p:nvSpPr>
        <p:spPr>
          <a:xfrm>
            <a:off x="914400" y="5213624"/>
            <a:ext cx="2236510" cy="369332"/>
          </a:xfrm>
          <a:prstGeom prst="rect">
            <a:avLst/>
          </a:prstGeom>
        </p:spPr>
        <p:txBody>
          <a:bodyPr wrap="none">
            <a:spAutoFit/>
          </a:bodyPr>
          <a:lstStyle/>
          <a:p>
            <a:r>
              <a:rPr lang="en-US" altLang="zh-CN" dirty="0" smtClean="0"/>
              <a:t>Acronym Expansion</a:t>
            </a:r>
            <a:endParaRPr lang="zh-CN" altLang="en-US" dirty="0"/>
          </a:p>
        </p:txBody>
      </p:sp>
      <p:sp>
        <p:nvSpPr>
          <p:cNvPr id="20" name="Rectangle 19"/>
          <p:cNvSpPr/>
          <p:nvPr/>
        </p:nvSpPr>
        <p:spPr>
          <a:xfrm>
            <a:off x="914400" y="2514600"/>
            <a:ext cx="3276600" cy="646331"/>
          </a:xfrm>
          <a:prstGeom prst="rect">
            <a:avLst/>
          </a:prstGeom>
        </p:spPr>
        <p:txBody>
          <a:bodyPr wrap="square">
            <a:spAutoFit/>
          </a:bodyPr>
          <a:lstStyle/>
          <a:p>
            <a:r>
              <a:rPr lang="en-US" dirty="0" smtClean="0"/>
              <a:t>Words to be stemmed: </a:t>
            </a:r>
          </a:p>
          <a:p>
            <a:r>
              <a:rPr lang="en-US" dirty="0" smtClean="0"/>
              <a:t>data </a:t>
            </a:r>
            <a:r>
              <a:rPr lang="en-US" dirty="0" smtClean="0">
                <a:solidFill>
                  <a:srgbClr val="C00000"/>
                </a:solidFill>
              </a:rPr>
              <a:t>mine</a:t>
            </a:r>
            <a:r>
              <a:rPr lang="en-US" dirty="0" smtClean="0"/>
              <a:t> </a:t>
            </a:r>
            <a:r>
              <a:rPr lang="en-US" dirty="0" smtClean="0">
                <a:sym typeface="Wingdings" pitchFamily="2" charset="2"/>
              </a:rPr>
              <a:t> data </a:t>
            </a:r>
            <a:r>
              <a:rPr lang="en-US" dirty="0" smtClean="0">
                <a:solidFill>
                  <a:srgbClr val="0070C0"/>
                </a:solidFill>
                <a:sym typeface="Wingdings" pitchFamily="2" charset="2"/>
              </a:rPr>
              <a:t>mining</a:t>
            </a:r>
            <a:endParaRPr lang="en-US" dirty="0" smtClean="0">
              <a:solidFill>
                <a:srgbClr val="0070C0"/>
              </a:solidFill>
            </a:endParaRPr>
          </a:p>
        </p:txBody>
      </p:sp>
      <p:sp>
        <p:nvSpPr>
          <p:cNvPr id="21" name="Rectangle 20"/>
          <p:cNvSpPr/>
          <p:nvPr/>
        </p:nvSpPr>
        <p:spPr>
          <a:xfrm>
            <a:off x="5181600" y="2514600"/>
            <a:ext cx="3581400" cy="646331"/>
          </a:xfrm>
          <a:prstGeom prst="rect">
            <a:avLst/>
          </a:prstGeom>
        </p:spPr>
        <p:txBody>
          <a:bodyPr wrap="square">
            <a:spAutoFit/>
          </a:bodyPr>
          <a:lstStyle/>
          <a:p>
            <a:r>
              <a:rPr lang="en-US" dirty="0" smtClean="0"/>
              <a:t>Misspelled words: </a:t>
            </a:r>
          </a:p>
          <a:p>
            <a:r>
              <a:rPr lang="en-US" dirty="0" err="1" smtClean="0">
                <a:solidFill>
                  <a:srgbClr val="C00000"/>
                </a:solidFill>
              </a:rPr>
              <a:t>sytem</a:t>
            </a:r>
            <a:r>
              <a:rPr lang="en-US" dirty="0" smtClean="0"/>
              <a:t> number</a:t>
            </a:r>
            <a:r>
              <a:rPr lang="en-US" dirty="0" smtClean="0">
                <a:sym typeface="Wingdings" pitchFamily="2" charset="2"/>
              </a:rPr>
              <a:t> </a:t>
            </a:r>
            <a:r>
              <a:rPr lang="en-US" dirty="0" smtClean="0">
                <a:solidFill>
                  <a:srgbClr val="0070C0"/>
                </a:solidFill>
                <a:sym typeface="Wingdings" pitchFamily="2" charset="2"/>
              </a:rPr>
              <a:t>system</a:t>
            </a:r>
            <a:r>
              <a:rPr lang="en-US" dirty="0" smtClean="0">
                <a:sym typeface="Wingdings" pitchFamily="2" charset="2"/>
              </a:rPr>
              <a:t> number</a:t>
            </a:r>
            <a:endParaRPr lang="en-US" dirty="0"/>
          </a:p>
        </p:txBody>
      </p:sp>
      <p:sp>
        <p:nvSpPr>
          <p:cNvPr id="22" name="Rectangle 21"/>
          <p:cNvSpPr/>
          <p:nvPr/>
        </p:nvSpPr>
        <p:spPr>
          <a:xfrm>
            <a:off x="5181600" y="5221069"/>
            <a:ext cx="3810000" cy="646331"/>
          </a:xfrm>
          <a:prstGeom prst="rect">
            <a:avLst/>
          </a:prstGeom>
        </p:spPr>
        <p:txBody>
          <a:bodyPr wrap="square">
            <a:spAutoFit/>
          </a:bodyPr>
          <a:lstStyle/>
          <a:p>
            <a:r>
              <a:rPr lang="en-US" dirty="0" smtClean="0"/>
              <a:t>Phrase to be quoted: </a:t>
            </a:r>
          </a:p>
          <a:p>
            <a:r>
              <a:rPr lang="en-US" dirty="0" smtClean="0">
                <a:solidFill>
                  <a:srgbClr val="C00000"/>
                </a:solidFill>
              </a:rPr>
              <a:t>the office </a:t>
            </a:r>
            <a:r>
              <a:rPr lang="en-US" dirty="0" smtClean="0"/>
              <a:t>show </a:t>
            </a:r>
            <a:r>
              <a:rPr lang="en-US" dirty="0" smtClean="0">
                <a:sym typeface="Wingdings" pitchFamily="2" charset="2"/>
              </a:rPr>
              <a:t> </a:t>
            </a:r>
            <a:r>
              <a:rPr lang="en-US" dirty="0" smtClean="0">
                <a:solidFill>
                  <a:srgbClr val="0070C0"/>
                </a:solidFill>
                <a:sym typeface="Wingdings" pitchFamily="2" charset="2"/>
              </a:rPr>
              <a:t>“the office” </a:t>
            </a:r>
            <a:r>
              <a:rPr lang="en-US" dirty="0" smtClean="0">
                <a:sym typeface="Wingdings" pitchFamily="2" charset="2"/>
              </a:rPr>
              <a:t>show</a:t>
            </a:r>
            <a:endParaRPr lang="en-US" dirty="0" smtClean="0">
              <a:solidFill>
                <a:srgbClr val="0070C0"/>
              </a:solidFill>
            </a:endParaRPr>
          </a:p>
        </p:txBody>
      </p:sp>
      <p:sp>
        <p:nvSpPr>
          <p:cNvPr id="23" name="Rectangle 22"/>
          <p:cNvSpPr/>
          <p:nvPr/>
        </p:nvSpPr>
        <p:spPr>
          <a:xfrm>
            <a:off x="914400" y="3886200"/>
            <a:ext cx="5029200" cy="646331"/>
          </a:xfrm>
          <a:prstGeom prst="rect">
            <a:avLst/>
          </a:prstGeom>
        </p:spPr>
        <p:txBody>
          <a:bodyPr wrap="square">
            <a:spAutoFit/>
          </a:bodyPr>
          <a:lstStyle/>
          <a:p>
            <a:r>
              <a:rPr lang="en-US" dirty="0" smtClean="0"/>
              <a:t>Mistakenly merged words: </a:t>
            </a:r>
          </a:p>
          <a:p>
            <a:r>
              <a:rPr lang="en-US" dirty="0" err="1" smtClean="0">
                <a:solidFill>
                  <a:srgbClr val="C00000"/>
                </a:solidFill>
              </a:rPr>
              <a:t>nypark</a:t>
            </a:r>
            <a:r>
              <a:rPr lang="en-US" dirty="0" smtClean="0">
                <a:sym typeface="Wingdings" pitchFamily="2" charset="2"/>
              </a:rPr>
              <a:t> </a:t>
            </a:r>
            <a:r>
              <a:rPr lang="en-US" dirty="0" err="1" smtClean="0">
                <a:solidFill>
                  <a:srgbClr val="0070C0"/>
                </a:solidFill>
                <a:sym typeface="Wingdings" pitchFamily="2" charset="2"/>
              </a:rPr>
              <a:t>ny</a:t>
            </a:r>
            <a:r>
              <a:rPr lang="en-US" dirty="0" smtClean="0">
                <a:solidFill>
                  <a:srgbClr val="0070C0"/>
                </a:solidFill>
                <a:sym typeface="Wingdings" pitchFamily="2" charset="2"/>
              </a:rPr>
              <a:t> park</a:t>
            </a:r>
            <a:endParaRPr lang="en-US" dirty="0" smtClean="0">
              <a:solidFill>
                <a:srgbClr val="0070C0"/>
              </a:solidFill>
            </a:endParaRPr>
          </a:p>
        </p:txBody>
      </p:sp>
      <p:sp>
        <p:nvSpPr>
          <p:cNvPr id="24" name="Rectangle 23"/>
          <p:cNvSpPr/>
          <p:nvPr/>
        </p:nvSpPr>
        <p:spPr>
          <a:xfrm>
            <a:off x="5181600" y="3886200"/>
            <a:ext cx="3276600" cy="646331"/>
          </a:xfrm>
          <a:prstGeom prst="rect">
            <a:avLst/>
          </a:prstGeom>
        </p:spPr>
        <p:txBody>
          <a:bodyPr wrap="square">
            <a:spAutoFit/>
          </a:bodyPr>
          <a:lstStyle/>
          <a:p>
            <a:r>
              <a:rPr lang="en-US" dirty="0" smtClean="0"/>
              <a:t>Mistakenly split words: </a:t>
            </a:r>
          </a:p>
          <a:p>
            <a:r>
              <a:rPr lang="en-US" dirty="0" smtClean="0">
                <a:solidFill>
                  <a:srgbClr val="C00000"/>
                </a:solidFill>
              </a:rPr>
              <a:t>on line</a:t>
            </a:r>
            <a:r>
              <a:rPr lang="en-US" dirty="0" smtClean="0"/>
              <a:t> game </a:t>
            </a:r>
            <a:r>
              <a:rPr lang="en-US" dirty="0" smtClean="0">
                <a:sym typeface="Wingdings" pitchFamily="2" charset="2"/>
              </a:rPr>
              <a:t> </a:t>
            </a:r>
            <a:r>
              <a:rPr lang="en-US" dirty="0" smtClean="0">
                <a:solidFill>
                  <a:srgbClr val="0070C0"/>
                </a:solidFill>
                <a:sym typeface="Wingdings" pitchFamily="2" charset="2"/>
              </a:rPr>
              <a:t>online </a:t>
            </a:r>
            <a:r>
              <a:rPr lang="en-US" dirty="0" smtClean="0">
                <a:sym typeface="Wingdings" pitchFamily="2" charset="2"/>
              </a:rPr>
              <a:t>game</a:t>
            </a:r>
            <a:endParaRPr lang="en-US" dirty="0" smtClean="0">
              <a:solidFill>
                <a:srgbClr val="0070C0"/>
              </a:solidFill>
            </a:endParaRPr>
          </a:p>
        </p:txBody>
      </p:sp>
      <p:sp>
        <p:nvSpPr>
          <p:cNvPr id="25" name="Rectangle 24"/>
          <p:cNvSpPr/>
          <p:nvPr/>
        </p:nvSpPr>
        <p:spPr>
          <a:xfrm>
            <a:off x="914400" y="5221069"/>
            <a:ext cx="3276600" cy="646331"/>
          </a:xfrm>
          <a:prstGeom prst="rect">
            <a:avLst/>
          </a:prstGeom>
        </p:spPr>
        <p:txBody>
          <a:bodyPr wrap="square">
            <a:spAutoFit/>
          </a:bodyPr>
          <a:lstStyle/>
          <a:p>
            <a:r>
              <a:rPr lang="en-US" dirty="0" smtClean="0"/>
              <a:t>Acronym to be Expanded: </a:t>
            </a:r>
          </a:p>
          <a:p>
            <a:r>
              <a:rPr lang="en-US" dirty="0" err="1" smtClean="0">
                <a:solidFill>
                  <a:srgbClr val="C00000"/>
                </a:solidFill>
              </a:rPr>
              <a:t>nfs</a:t>
            </a:r>
            <a:r>
              <a:rPr lang="en-US" dirty="0" smtClean="0">
                <a:sym typeface="Wingdings" pitchFamily="2" charset="2"/>
              </a:rPr>
              <a:t> </a:t>
            </a:r>
            <a:r>
              <a:rPr lang="en-US" dirty="0" smtClean="0">
                <a:solidFill>
                  <a:srgbClr val="0070C0"/>
                </a:solidFill>
                <a:sym typeface="Wingdings" pitchFamily="2" charset="2"/>
              </a:rPr>
              <a:t>need for speed</a:t>
            </a:r>
            <a:endParaRPr lang="en-US" dirty="0" smtClean="0">
              <a:solidFill>
                <a:srgbClr val="0070C0"/>
              </a:solidFill>
            </a:endParaRPr>
          </a:p>
        </p:txBody>
      </p:sp>
      <p:sp>
        <p:nvSpPr>
          <p:cNvPr id="26" name="TextBox 25"/>
          <p:cNvSpPr txBox="1"/>
          <p:nvPr/>
        </p:nvSpPr>
        <p:spPr>
          <a:xfrm>
            <a:off x="3429000" y="1676400"/>
            <a:ext cx="2121093" cy="369332"/>
          </a:xfrm>
          <a:prstGeom prst="rect">
            <a:avLst/>
          </a:prstGeom>
          <a:noFill/>
        </p:spPr>
        <p:txBody>
          <a:bodyPr wrap="none" rtlCol="0">
            <a:spAutoFit/>
          </a:bodyPr>
          <a:lstStyle/>
          <a:p>
            <a:r>
              <a:rPr lang="en-US" b="1" dirty="0" smtClean="0">
                <a:solidFill>
                  <a:srgbClr val="C00000"/>
                </a:solidFill>
              </a:rPr>
              <a:t>ill-formed queries</a:t>
            </a:r>
            <a:endParaRPr lang="en-US" b="1" dirty="0">
              <a:solidFill>
                <a:srgbClr val="C00000"/>
              </a:solidFill>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par>
                                <p:cTn id="8" presetID="9"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par>
                                <p:cTn id="11" presetID="9"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par>
                                <p:cTn id="14" presetID="9"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dissolve">
                                      <p:cBhvr>
                                        <p:cTn id="16" dur="500"/>
                                        <p:tgtEl>
                                          <p:spTgt spid="17"/>
                                        </p:tgtEl>
                                      </p:cBhvr>
                                    </p:animEffect>
                                  </p:childTnLst>
                                </p:cTn>
                              </p:par>
                              <p:par>
                                <p:cTn id="17" presetID="9"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dissolve">
                                      <p:cBhvr>
                                        <p:cTn id="19" dur="500"/>
                                        <p:tgtEl>
                                          <p:spTgt spid="13"/>
                                        </p:tgtEl>
                                      </p:cBhvr>
                                    </p:animEffect>
                                  </p:childTnLst>
                                </p:cTn>
                              </p:par>
                              <p:par>
                                <p:cTn id="20" presetID="9"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par>
                                <p:cTn id="23" presetID="1" presetClass="exit" presetSubtype="0" fill="hold" nodeType="withEffect">
                                  <p:stCondLst>
                                    <p:cond delay="0"/>
                                  </p:stCondLst>
                                  <p:childTnLst>
                                    <p:set>
                                      <p:cBhvr>
                                        <p:cTn id="24" dur="1" fill="hold">
                                          <p:stCondLst>
                                            <p:cond delay="0"/>
                                          </p:stCondLst>
                                        </p:cTn>
                                        <p:tgtEl>
                                          <p:spTgt spid="20">
                                            <p:txEl>
                                              <p:pRg st="0" end="0"/>
                                            </p:txEl>
                                          </p:spTgt>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1">
                                            <p:txEl>
                                              <p:pRg st="0" end="0"/>
                                            </p:txEl>
                                          </p:spTgt>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4">
                                            <p:txEl>
                                              <p:pRg st="0" end="0"/>
                                            </p:txEl>
                                          </p:spTgt>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2">
                                            <p:txEl>
                                              <p:pRg st="0" end="0"/>
                                            </p:txEl>
                                          </p:spTgt>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3">
                                            <p:txEl>
                                              <p:pRg st="0" end="0"/>
                                            </p:txEl>
                                          </p:spTgt>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25">
                                            <p:txEl>
                                              <p:pRg st="0" end="0"/>
                                            </p:txEl>
                                          </p:spTgt>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dissolve">
                                      <p:cBhvr>
                                        <p:cTn id="39" dur="500"/>
                                        <p:tgtEl>
                                          <p:spTgt spid="5"/>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dissolve">
                                      <p:cBhvr>
                                        <p:cTn id="42" dur="500"/>
                                        <p:tgtEl>
                                          <p:spTgt spid="8"/>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dissolve">
                                      <p:cBhvr>
                                        <p:cTn id="45" dur="500"/>
                                        <p:tgtEl>
                                          <p:spTgt spid="6"/>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dissolve">
                                      <p:cBhvr>
                                        <p:cTn id="48" dur="500"/>
                                        <p:tgtEl>
                                          <p:spTgt spid="7"/>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dissolve">
                                      <p:cBhvr>
                                        <p:cTn id="51" dur="500"/>
                                        <p:tgtEl>
                                          <p:spTgt spid="10"/>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dissolve">
                                      <p:cBhvr>
                                        <p:cTn id="54" dur="500"/>
                                        <p:tgtEl>
                                          <p:spTgt spid="11"/>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dissolve">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lstStyle/>
          <a:p>
            <a:r>
              <a:rPr lang="en-US" dirty="0" smtClean="0"/>
              <a:t>Previous Work</a:t>
            </a:r>
            <a:endParaRPr lang="en-US" dirty="0"/>
          </a:p>
        </p:txBody>
      </p:sp>
      <p:sp>
        <p:nvSpPr>
          <p:cNvPr id="5125" name="Rectangle 5"/>
          <p:cNvSpPr>
            <a:spLocks noGrp="1" noChangeArrowheads="1"/>
          </p:cNvSpPr>
          <p:nvPr>
            <p:ph idx="1"/>
          </p:nvPr>
        </p:nvSpPr>
        <p:spPr/>
        <p:txBody>
          <a:bodyPr/>
          <a:lstStyle/>
          <a:p>
            <a:pPr algn="l"/>
            <a:r>
              <a:rPr lang="en-US" sz="2000" dirty="0" smtClean="0"/>
              <a:t>Query Refinement:</a:t>
            </a:r>
          </a:p>
          <a:p>
            <a:pPr lvl="1" algn="l"/>
            <a:r>
              <a:rPr lang="en-US" sz="1800" dirty="0" smtClean="0"/>
              <a:t>Spelling error correction:</a:t>
            </a:r>
          </a:p>
          <a:p>
            <a:pPr lvl="2"/>
            <a:r>
              <a:rPr lang="en-US" sz="1400" dirty="0" smtClean="0"/>
              <a:t>[1] Exploring distributional similarity based query spelling correction (Li et al. ACL ’06)</a:t>
            </a:r>
          </a:p>
          <a:p>
            <a:pPr lvl="2"/>
            <a:r>
              <a:rPr lang="en-US" sz="1400" dirty="0" smtClean="0"/>
              <a:t>[2] Spelling correction as an iterative process that exploits the collective knowledge of web users (</a:t>
            </a:r>
            <a:r>
              <a:rPr lang="en-US" sz="1400" dirty="0" err="1" smtClean="0"/>
              <a:t>Cucerzan</a:t>
            </a:r>
            <a:r>
              <a:rPr lang="en-US" sz="1400" dirty="0" smtClean="0"/>
              <a:t> et al. EMNLP ‘04)</a:t>
            </a:r>
          </a:p>
          <a:p>
            <a:pPr lvl="2"/>
            <a:r>
              <a:rPr lang="en-US" sz="1400" dirty="0" smtClean="0"/>
              <a:t>[3] Learning a spelling error model from search query logs (Ahmad et al. EMNLP ‘05)</a:t>
            </a:r>
          </a:p>
          <a:p>
            <a:pPr lvl="2"/>
            <a:r>
              <a:rPr lang="en-US" sz="1400" dirty="0" smtClean="0"/>
              <a:t>[4] Improving query spelling correction using web search results (Chen et al. EMNLP ‘07)</a:t>
            </a:r>
          </a:p>
          <a:p>
            <a:pPr lvl="1"/>
            <a:r>
              <a:rPr lang="en-US" sz="1800" dirty="0" smtClean="0"/>
              <a:t>Word stemming:</a:t>
            </a:r>
          </a:p>
          <a:p>
            <a:pPr lvl="2"/>
            <a:r>
              <a:rPr lang="en-US" sz="1400" dirty="0" smtClean="0"/>
              <a:t>[5] Context sensitive stemming stemming for web search (</a:t>
            </a:r>
            <a:r>
              <a:rPr lang="en-US" sz="1400" dirty="0" err="1" smtClean="0"/>
              <a:t>Peng</a:t>
            </a:r>
            <a:r>
              <a:rPr lang="en-US" sz="1400" dirty="0" smtClean="0"/>
              <a:t> et al. SIGIR ‘07)</a:t>
            </a:r>
          </a:p>
          <a:p>
            <a:pPr lvl="1"/>
            <a:r>
              <a:rPr lang="en-US" sz="1800" dirty="0" smtClean="0"/>
              <a:t>Query segmentation:</a:t>
            </a:r>
          </a:p>
          <a:p>
            <a:pPr lvl="2"/>
            <a:r>
              <a:rPr lang="en-US" sz="1400" dirty="0" smtClean="0"/>
              <a:t>[6] Query segmentation for web search (</a:t>
            </a:r>
            <a:r>
              <a:rPr lang="en-US" sz="1400" dirty="0" err="1" smtClean="0"/>
              <a:t>Risvik</a:t>
            </a:r>
            <a:r>
              <a:rPr lang="en-US" sz="1400" dirty="0" smtClean="0"/>
              <a:t> et al. WWW ‘03)</a:t>
            </a:r>
          </a:p>
          <a:p>
            <a:pPr lvl="2"/>
            <a:r>
              <a:rPr lang="en-US" sz="1400" dirty="0" smtClean="0"/>
              <a:t>[7] Learning noun phrase query segmentation (Bergsma et al. EMNLP ‘07)</a:t>
            </a:r>
          </a:p>
        </p:txBody>
      </p:sp>
      <p:graphicFrame>
        <p:nvGraphicFramePr>
          <p:cNvPr id="6" name="表格 5"/>
          <p:cNvGraphicFramePr>
            <a:graphicFrameLocks noGrp="1"/>
          </p:cNvGraphicFramePr>
          <p:nvPr/>
        </p:nvGraphicFramePr>
        <p:xfrm>
          <a:off x="2590800" y="5205528"/>
          <a:ext cx="3733800" cy="1576272"/>
        </p:xfrm>
        <a:graphic>
          <a:graphicData uri="http://schemas.openxmlformats.org/drawingml/2006/table">
            <a:tbl>
              <a:tblPr firstRow="1" bandRow="1">
                <a:tableStyleId>{0E3FDE45-AF77-4B5C-9715-49D594BDF05E}</a:tableStyleId>
              </a:tblPr>
              <a:tblGrid>
                <a:gridCol w="762000"/>
                <a:gridCol w="1676400"/>
                <a:gridCol w="1295400"/>
              </a:tblGrid>
              <a:tr h="206284">
                <a:tc>
                  <a:txBody>
                    <a:bodyPr/>
                    <a:lstStyle/>
                    <a:p>
                      <a:r>
                        <a:rPr lang="en-US" altLang="zh-CN" sz="1200" dirty="0" smtClean="0"/>
                        <a:t>Work </a:t>
                      </a:r>
                      <a:endParaRPr lang="zh-CN" altLang="en-US" sz="1200" b="1" dirty="0">
                        <a:solidFill>
                          <a:schemeClr val="tx1"/>
                        </a:solidFill>
                        <a:latin typeface="+mn-lt"/>
                      </a:endParaRPr>
                    </a:p>
                  </a:txBody>
                  <a:tcPr marL="79581" marR="79581" marT="39789" marB="39789"/>
                </a:tc>
                <a:tc>
                  <a:txBody>
                    <a:bodyPr/>
                    <a:lstStyle/>
                    <a:p>
                      <a:r>
                        <a:rPr lang="en-US" altLang="zh-CN" sz="1200" dirty="0" smtClean="0"/>
                        <a:t>Task</a:t>
                      </a:r>
                      <a:endParaRPr lang="zh-CN" altLang="en-US" sz="1200" b="1" dirty="0">
                        <a:solidFill>
                          <a:schemeClr val="tx1"/>
                        </a:solidFill>
                        <a:latin typeface="+mn-lt"/>
                      </a:endParaRPr>
                    </a:p>
                  </a:txBody>
                  <a:tcPr marL="79581" marR="79581" marT="39789" marB="39789"/>
                </a:tc>
                <a:tc>
                  <a:txBody>
                    <a:bodyPr/>
                    <a:lstStyle/>
                    <a:p>
                      <a:r>
                        <a:rPr lang="en-US" altLang="zh-CN" sz="1200" dirty="0" smtClean="0"/>
                        <a:t>Approach</a:t>
                      </a:r>
                      <a:endParaRPr lang="zh-CN" altLang="en-US" sz="1200" b="1" dirty="0">
                        <a:solidFill>
                          <a:schemeClr val="tx1"/>
                        </a:solidFill>
                        <a:latin typeface="+mn-lt"/>
                      </a:endParaRPr>
                    </a:p>
                  </a:txBody>
                  <a:tcPr marL="79581" marR="79581" marT="39789" marB="39789"/>
                </a:tc>
              </a:tr>
              <a:tr h="206284">
                <a:tc>
                  <a:txBody>
                    <a:bodyPr/>
                    <a:lstStyle/>
                    <a:p>
                      <a:r>
                        <a:rPr lang="en-US" altLang="zh-CN" sz="1200" dirty="0" smtClean="0"/>
                        <a:t>[1][2][3]</a:t>
                      </a:r>
                      <a:endParaRPr lang="zh-CN" altLang="en-US" sz="1200" b="0" dirty="0">
                        <a:solidFill>
                          <a:schemeClr val="tx1"/>
                        </a:solidFill>
                        <a:latin typeface="+mn-lt"/>
                      </a:endParaRPr>
                    </a:p>
                  </a:txBody>
                  <a:tcPr marL="79581" marR="79581" marT="39789" marB="39789"/>
                </a:tc>
                <a:tc>
                  <a:txBody>
                    <a:bodyPr/>
                    <a:lstStyle/>
                    <a:p>
                      <a:r>
                        <a:rPr lang="en-US" altLang="zh-CN" sz="1200" dirty="0" smtClean="0"/>
                        <a:t>spelling correction</a:t>
                      </a:r>
                      <a:endParaRPr lang="zh-CN" altLang="en-US" sz="1200" b="0" dirty="0">
                        <a:solidFill>
                          <a:schemeClr val="tx1"/>
                        </a:solidFill>
                        <a:latin typeface="+mn-lt"/>
                      </a:endParaRPr>
                    </a:p>
                  </a:txBody>
                  <a:tcPr marL="79581" marR="79581" marT="39789" marB="39789"/>
                </a:tc>
                <a:tc>
                  <a:txBody>
                    <a:bodyPr/>
                    <a:lstStyle/>
                    <a:p>
                      <a:r>
                        <a:rPr lang="en-US" altLang="zh-CN" sz="1200" dirty="0" smtClean="0"/>
                        <a:t>generative</a:t>
                      </a:r>
                      <a:endParaRPr lang="zh-CN" altLang="en-US" sz="1200" b="0" dirty="0">
                        <a:solidFill>
                          <a:schemeClr val="tx1"/>
                        </a:solidFill>
                        <a:latin typeface="+mn-lt"/>
                      </a:endParaRPr>
                    </a:p>
                  </a:txBody>
                  <a:tcPr marL="79581" marR="79581" marT="39789" marB="39789"/>
                </a:tc>
              </a:tr>
              <a:tr h="206284">
                <a:tc>
                  <a:txBody>
                    <a:bodyPr/>
                    <a:lstStyle/>
                    <a:p>
                      <a:r>
                        <a:rPr lang="en-US" altLang="zh-CN" sz="1200" dirty="0" smtClean="0"/>
                        <a:t>[1][3]</a:t>
                      </a:r>
                      <a:endParaRPr lang="zh-CN" altLang="en-US" sz="1200" b="0" dirty="0">
                        <a:solidFill>
                          <a:schemeClr val="tx1"/>
                        </a:solidFill>
                        <a:latin typeface="+mn-lt"/>
                      </a:endParaRPr>
                    </a:p>
                  </a:txBody>
                  <a:tcPr marL="79581" marR="79581" marT="39789" marB="3978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spelling correction</a:t>
                      </a:r>
                      <a:endParaRPr lang="zh-CN" altLang="en-US" sz="1200" b="0" dirty="0" smtClean="0">
                        <a:solidFill>
                          <a:schemeClr val="tx1"/>
                        </a:solidFill>
                        <a:latin typeface="+mn-lt"/>
                      </a:endParaRPr>
                    </a:p>
                  </a:txBody>
                  <a:tcPr marL="79581" marR="79581" marT="39789" marB="39789"/>
                </a:tc>
                <a:tc>
                  <a:txBody>
                    <a:bodyPr/>
                    <a:lstStyle/>
                    <a:p>
                      <a:r>
                        <a:rPr lang="en-US" altLang="zh-CN" sz="1200" dirty="0" smtClean="0"/>
                        <a:t>discriminative</a:t>
                      </a:r>
                      <a:endParaRPr lang="zh-CN" altLang="en-US" sz="1200" b="0" dirty="0">
                        <a:solidFill>
                          <a:schemeClr val="tx1"/>
                        </a:solidFill>
                        <a:latin typeface="+mn-lt"/>
                      </a:endParaRPr>
                    </a:p>
                  </a:txBody>
                  <a:tcPr marL="79581" marR="79581" marT="39789" marB="39789"/>
                </a:tc>
              </a:tr>
              <a:tr h="206284">
                <a:tc>
                  <a:txBody>
                    <a:bodyPr/>
                    <a:lstStyle/>
                    <a:p>
                      <a:r>
                        <a:rPr lang="en-US" altLang="zh-CN" sz="1200" dirty="0" smtClean="0"/>
                        <a:t>[5]</a:t>
                      </a:r>
                      <a:endParaRPr lang="zh-CN" altLang="en-US" sz="1200" b="0" dirty="0">
                        <a:solidFill>
                          <a:schemeClr val="tx1"/>
                        </a:solidFill>
                        <a:latin typeface="+mn-lt"/>
                      </a:endParaRPr>
                    </a:p>
                  </a:txBody>
                  <a:tcPr marL="79581" marR="79581" marT="39789" marB="39789"/>
                </a:tc>
                <a:tc>
                  <a:txBody>
                    <a:bodyPr/>
                    <a:lstStyle/>
                    <a:p>
                      <a:r>
                        <a:rPr lang="en-US" altLang="zh-CN" sz="1200" dirty="0" smtClean="0"/>
                        <a:t>word stemming</a:t>
                      </a:r>
                      <a:endParaRPr lang="zh-CN" altLang="en-US" sz="1200" b="0" dirty="0">
                        <a:solidFill>
                          <a:schemeClr val="tx1"/>
                        </a:solidFill>
                        <a:latin typeface="+mn-lt"/>
                      </a:endParaRPr>
                    </a:p>
                  </a:txBody>
                  <a:tcPr marL="79581" marR="79581" marT="39789" marB="39789"/>
                </a:tc>
                <a:tc>
                  <a:txBody>
                    <a:bodyPr/>
                    <a:lstStyle/>
                    <a:p>
                      <a:r>
                        <a:rPr lang="en-US" altLang="zh-CN" sz="1200" dirty="0" smtClean="0"/>
                        <a:t>generative</a:t>
                      </a:r>
                      <a:endParaRPr lang="zh-CN" altLang="en-US" sz="1200" b="0" dirty="0">
                        <a:solidFill>
                          <a:schemeClr val="tx1"/>
                        </a:solidFill>
                        <a:latin typeface="+mn-lt"/>
                      </a:endParaRPr>
                    </a:p>
                  </a:txBody>
                  <a:tcPr marL="79581" marR="79581" marT="39789" marB="39789"/>
                </a:tc>
              </a:tr>
              <a:tr h="206284">
                <a:tc>
                  <a:txBody>
                    <a:bodyPr/>
                    <a:lstStyle/>
                    <a:p>
                      <a:r>
                        <a:rPr lang="en-US" altLang="zh-CN" sz="1200" dirty="0" smtClean="0"/>
                        <a:t>[6]</a:t>
                      </a:r>
                      <a:endParaRPr lang="zh-CN" altLang="en-US" sz="1200" b="0" dirty="0">
                        <a:solidFill>
                          <a:schemeClr val="tx1"/>
                        </a:solidFill>
                        <a:latin typeface="+mn-lt"/>
                      </a:endParaRPr>
                    </a:p>
                  </a:txBody>
                  <a:tcPr marL="79581" marR="79581" marT="39789" marB="39789"/>
                </a:tc>
                <a:tc>
                  <a:txBody>
                    <a:bodyPr/>
                    <a:lstStyle/>
                    <a:p>
                      <a:r>
                        <a:rPr lang="en-US" altLang="zh-CN" sz="1200" dirty="0" smtClean="0"/>
                        <a:t>phrase segmentation</a:t>
                      </a:r>
                      <a:endParaRPr lang="zh-CN" altLang="en-US" sz="1200" b="0" dirty="0">
                        <a:solidFill>
                          <a:schemeClr val="tx1"/>
                        </a:solidFill>
                        <a:latin typeface="+mn-lt"/>
                      </a:endParaRPr>
                    </a:p>
                  </a:txBody>
                  <a:tcPr marL="79581" marR="79581" marT="39789" marB="39789"/>
                </a:tc>
                <a:tc>
                  <a:txBody>
                    <a:bodyPr/>
                    <a:lstStyle/>
                    <a:p>
                      <a:r>
                        <a:rPr lang="en-US" altLang="zh-CN" sz="1200" dirty="0" smtClean="0"/>
                        <a:t>generative</a:t>
                      </a:r>
                      <a:endParaRPr lang="zh-CN" altLang="en-US" sz="1200" b="0" dirty="0">
                        <a:solidFill>
                          <a:schemeClr val="tx1"/>
                        </a:solidFill>
                        <a:latin typeface="+mn-lt"/>
                      </a:endParaRPr>
                    </a:p>
                  </a:txBody>
                  <a:tcPr marL="79581" marR="79581" marT="39789" marB="39789"/>
                </a:tc>
              </a:tr>
              <a:tr h="263982">
                <a:tc>
                  <a:txBody>
                    <a:bodyPr/>
                    <a:lstStyle/>
                    <a:p>
                      <a:r>
                        <a:rPr lang="en-US" altLang="zh-CN" sz="1200" dirty="0" smtClean="0"/>
                        <a:t>[7]</a:t>
                      </a:r>
                      <a:endParaRPr lang="zh-CN" altLang="en-US" sz="1200" b="0" dirty="0">
                        <a:solidFill>
                          <a:schemeClr val="tx1"/>
                        </a:solidFill>
                        <a:latin typeface="+mn-lt"/>
                      </a:endParaRPr>
                    </a:p>
                  </a:txBody>
                  <a:tcPr marL="79581" marR="79581" marT="39789" marB="3978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phrase segmentation</a:t>
                      </a:r>
                      <a:endParaRPr lang="zh-CN" altLang="en-US" sz="1200" b="0" dirty="0" smtClean="0">
                        <a:solidFill>
                          <a:schemeClr val="tx1"/>
                        </a:solidFill>
                        <a:latin typeface="+mn-lt"/>
                      </a:endParaRPr>
                    </a:p>
                  </a:txBody>
                  <a:tcPr marL="79581" marR="79581" marT="39789" marB="39789"/>
                </a:tc>
                <a:tc>
                  <a:txBody>
                    <a:bodyPr/>
                    <a:lstStyle/>
                    <a:p>
                      <a:r>
                        <a:rPr lang="en-US" altLang="zh-CN" sz="1200" dirty="0" smtClean="0"/>
                        <a:t>discriminative</a:t>
                      </a:r>
                      <a:endParaRPr lang="zh-CN" altLang="en-US" sz="1200" b="0" dirty="0">
                        <a:solidFill>
                          <a:schemeClr val="tx1"/>
                        </a:solidFill>
                        <a:latin typeface="+mn-lt"/>
                      </a:endParaRPr>
                    </a:p>
                  </a:txBody>
                  <a:tcPr marL="79581" marR="79581" marT="39789" marB="39789"/>
                </a:tc>
              </a:tr>
            </a:tbl>
          </a:graphicData>
        </a:graphic>
      </p:graphicFrame>
      <p:sp>
        <p:nvSpPr>
          <p:cNvPr id="7" name="Rectangle 3"/>
          <p:cNvSpPr>
            <a:spLocks noChangeArrowheads="1"/>
          </p:cNvSpPr>
          <p:nvPr/>
        </p:nvSpPr>
        <p:spPr bwMode="auto">
          <a:xfrm>
            <a:off x="0" y="3429000"/>
            <a:ext cx="9144000" cy="838200"/>
          </a:xfrm>
          <a:prstGeom prst="rect">
            <a:avLst/>
          </a:prstGeom>
          <a:solidFill>
            <a:schemeClr val="bg1"/>
          </a:solidFill>
          <a:ln w="25400">
            <a:solidFill>
              <a:schemeClr val="tx1"/>
            </a:solidFill>
            <a:miter lim="800000"/>
            <a:headEnd/>
            <a:tailEnd/>
          </a:ln>
        </p:spPr>
        <p:txBody>
          <a:bodyPr wrap="none" anchor="ctr"/>
          <a:lstStyle/>
          <a:p>
            <a:pPr algn="ctr"/>
            <a:endParaRPr lang="zh-CN" altLang="zh-CN" dirty="0">
              <a:solidFill>
                <a:srgbClr val="FF0000"/>
              </a:solidFill>
            </a:endParaRPr>
          </a:p>
        </p:txBody>
      </p:sp>
      <p:sp>
        <p:nvSpPr>
          <p:cNvPr id="8" name="矩形 7"/>
          <p:cNvSpPr/>
          <p:nvPr/>
        </p:nvSpPr>
        <p:spPr>
          <a:xfrm>
            <a:off x="1676400" y="3429000"/>
            <a:ext cx="1770741" cy="369332"/>
          </a:xfrm>
          <a:prstGeom prst="rect">
            <a:avLst/>
          </a:prstGeom>
        </p:spPr>
        <p:txBody>
          <a:bodyPr wrap="none">
            <a:spAutoFit/>
          </a:bodyPr>
          <a:lstStyle/>
          <a:p>
            <a:r>
              <a:rPr lang="en-US" altLang="zh-CN" dirty="0" smtClean="0">
                <a:solidFill>
                  <a:srgbClr val="0070C0"/>
                </a:solidFill>
              </a:rPr>
              <a:t>Separate Tasks</a:t>
            </a:r>
            <a:endParaRPr lang="zh-CN" altLang="en-US" dirty="0">
              <a:solidFill>
                <a:srgbClr val="0070C0"/>
              </a:solidFill>
            </a:endParaRPr>
          </a:p>
        </p:txBody>
      </p:sp>
      <p:sp>
        <p:nvSpPr>
          <p:cNvPr id="9" name="矩形 8"/>
          <p:cNvSpPr/>
          <p:nvPr/>
        </p:nvSpPr>
        <p:spPr>
          <a:xfrm>
            <a:off x="1676400" y="3810000"/>
            <a:ext cx="2121093" cy="369332"/>
          </a:xfrm>
          <a:prstGeom prst="rect">
            <a:avLst/>
          </a:prstGeom>
        </p:spPr>
        <p:txBody>
          <a:bodyPr wrap="none">
            <a:spAutoFit/>
          </a:bodyPr>
          <a:lstStyle/>
          <a:p>
            <a:r>
              <a:rPr lang="en-US" altLang="zh-CN" dirty="0" smtClean="0">
                <a:solidFill>
                  <a:srgbClr val="0070C0"/>
                </a:solidFill>
              </a:rPr>
              <a:t>Generative Models</a:t>
            </a:r>
            <a:endParaRPr lang="zh-CN" altLang="en-US" dirty="0">
              <a:solidFill>
                <a:srgbClr val="0070C0"/>
              </a:solidFill>
            </a:endParaRPr>
          </a:p>
        </p:txBody>
      </p:sp>
      <p:sp>
        <p:nvSpPr>
          <p:cNvPr id="10" name="矩形 9"/>
          <p:cNvSpPr/>
          <p:nvPr/>
        </p:nvSpPr>
        <p:spPr>
          <a:xfrm>
            <a:off x="5562600" y="3429000"/>
            <a:ext cx="2210926" cy="369332"/>
          </a:xfrm>
          <a:prstGeom prst="rect">
            <a:avLst/>
          </a:prstGeom>
        </p:spPr>
        <p:txBody>
          <a:bodyPr wrap="none">
            <a:spAutoFit/>
          </a:bodyPr>
          <a:lstStyle/>
          <a:p>
            <a:r>
              <a:rPr lang="en-US" altLang="zh-CN" dirty="0" smtClean="0">
                <a:solidFill>
                  <a:srgbClr val="0070C0"/>
                </a:solidFill>
              </a:rPr>
              <a:t>A unified framework</a:t>
            </a:r>
            <a:endParaRPr lang="zh-CN" altLang="en-US" dirty="0">
              <a:solidFill>
                <a:srgbClr val="0070C0"/>
              </a:solidFill>
            </a:endParaRPr>
          </a:p>
        </p:txBody>
      </p:sp>
      <p:sp>
        <p:nvSpPr>
          <p:cNvPr id="11" name="矩形 10"/>
          <p:cNvSpPr/>
          <p:nvPr/>
        </p:nvSpPr>
        <p:spPr>
          <a:xfrm>
            <a:off x="5562600" y="3810000"/>
            <a:ext cx="2313454" cy="369332"/>
          </a:xfrm>
          <a:prstGeom prst="rect">
            <a:avLst/>
          </a:prstGeom>
        </p:spPr>
        <p:txBody>
          <a:bodyPr wrap="none">
            <a:spAutoFit/>
          </a:bodyPr>
          <a:lstStyle/>
          <a:p>
            <a:r>
              <a:rPr lang="en-US" altLang="zh-CN" dirty="0" smtClean="0">
                <a:solidFill>
                  <a:srgbClr val="0070C0"/>
                </a:solidFill>
              </a:rPr>
              <a:t>Discriminative Model</a:t>
            </a:r>
            <a:endParaRPr lang="zh-CN" altLang="en-US" dirty="0">
              <a:solidFill>
                <a:srgbClr val="0070C0"/>
              </a:solidFill>
            </a:endParaRPr>
          </a:p>
        </p:txBody>
      </p:sp>
      <p:sp>
        <p:nvSpPr>
          <p:cNvPr id="12" name="矩形 11"/>
          <p:cNvSpPr/>
          <p:nvPr/>
        </p:nvSpPr>
        <p:spPr>
          <a:xfrm>
            <a:off x="7924800" y="3657600"/>
            <a:ext cx="1120820" cy="369332"/>
          </a:xfrm>
          <a:prstGeom prst="rect">
            <a:avLst/>
          </a:prstGeom>
        </p:spPr>
        <p:txBody>
          <a:bodyPr wrap="none">
            <a:spAutoFit/>
          </a:bodyPr>
          <a:lstStyle/>
          <a:p>
            <a:r>
              <a:rPr lang="en-US" altLang="zh-CN" dirty="0" smtClean="0"/>
              <a:t>Our Goal</a:t>
            </a:r>
            <a:endParaRPr lang="zh-CN" altLang="en-US" dirty="0"/>
          </a:p>
        </p:txBody>
      </p:sp>
      <p:sp>
        <p:nvSpPr>
          <p:cNvPr id="13" name="矩形 12"/>
          <p:cNvSpPr/>
          <p:nvPr/>
        </p:nvSpPr>
        <p:spPr>
          <a:xfrm>
            <a:off x="683821" y="3657600"/>
            <a:ext cx="992579" cy="369332"/>
          </a:xfrm>
          <a:prstGeom prst="rect">
            <a:avLst/>
          </a:prstGeom>
        </p:spPr>
        <p:txBody>
          <a:bodyPr wrap="none">
            <a:spAutoFit/>
          </a:bodyPr>
          <a:lstStyle/>
          <a:p>
            <a:r>
              <a:rPr lang="en-US" altLang="zh-CN" dirty="0" smtClean="0"/>
              <a:t>Existing</a:t>
            </a:r>
            <a:endParaRPr lang="zh-CN" altLang="en-US" dirty="0"/>
          </a:p>
        </p:txBody>
      </p:sp>
      <p:sp>
        <p:nvSpPr>
          <p:cNvPr id="14" name="右箭头 13"/>
          <p:cNvSpPr/>
          <p:nvPr/>
        </p:nvSpPr>
        <p:spPr>
          <a:xfrm>
            <a:off x="4038600" y="3581400"/>
            <a:ext cx="1295400" cy="457200"/>
          </a:xfrm>
          <a:prstGeom prst="rightArrow">
            <a:avLst/>
          </a:prstGeom>
          <a:noFill/>
          <a:ln>
            <a:solidFill>
              <a:srgbClr val="24A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125">
                                            <p:txEl>
                                              <p:pRg st="1" end="1"/>
                                            </p:txEl>
                                          </p:spTgt>
                                        </p:tgtEl>
                                        <p:attrNameLst>
                                          <p:attrName>style.visibility</p:attrName>
                                        </p:attrNameLst>
                                      </p:cBhvr>
                                      <p:to>
                                        <p:strVal val="visible"/>
                                      </p:to>
                                    </p:set>
                                    <p:animEffect transition="in" filter="dissolve">
                                      <p:cBhvr>
                                        <p:cTn id="7" dur="500"/>
                                        <p:tgtEl>
                                          <p:spTgt spid="5125">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125">
                                            <p:txEl>
                                              <p:pRg st="2" end="2"/>
                                            </p:txEl>
                                          </p:spTgt>
                                        </p:tgtEl>
                                        <p:attrNameLst>
                                          <p:attrName>style.visibility</p:attrName>
                                        </p:attrNameLst>
                                      </p:cBhvr>
                                      <p:to>
                                        <p:strVal val="visible"/>
                                      </p:to>
                                    </p:set>
                                    <p:animEffect transition="in" filter="dissolve">
                                      <p:cBhvr>
                                        <p:cTn id="10" dur="500"/>
                                        <p:tgtEl>
                                          <p:spTgt spid="5125">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125">
                                            <p:txEl>
                                              <p:pRg st="3" end="3"/>
                                            </p:txEl>
                                          </p:spTgt>
                                        </p:tgtEl>
                                        <p:attrNameLst>
                                          <p:attrName>style.visibility</p:attrName>
                                        </p:attrNameLst>
                                      </p:cBhvr>
                                      <p:to>
                                        <p:strVal val="visible"/>
                                      </p:to>
                                    </p:set>
                                    <p:animEffect transition="in" filter="dissolve">
                                      <p:cBhvr>
                                        <p:cTn id="13" dur="500"/>
                                        <p:tgtEl>
                                          <p:spTgt spid="5125">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125">
                                            <p:txEl>
                                              <p:pRg st="4" end="4"/>
                                            </p:txEl>
                                          </p:spTgt>
                                        </p:tgtEl>
                                        <p:attrNameLst>
                                          <p:attrName>style.visibility</p:attrName>
                                        </p:attrNameLst>
                                      </p:cBhvr>
                                      <p:to>
                                        <p:strVal val="visible"/>
                                      </p:to>
                                    </p:set>
                                    <p:animEffect transition="in" filter="dissolve">
                                      <p:cBhvr>
                                        <p:cTn id="16" dur="500"/>
                                        <p:tgtEl>
                                          <p:spTgt spid="5125">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125">
                                            <p:txEl>
                                              <p:pRg st="5" end="5"/>
                                            </p:txEl>
                                          </p:spTgt>
                                        </p:tgtEl>
                                        <p:attrNameLst>
                                          <p:attrName>style.visibility</p:attrName>
                                        </p:attrNameLst>
                                      </p:cBhvr>
                                      <p:to>
                                        <p:strVal val="visible"/>
                                      </p:to>
                                    </p:set>
                                    <p:animEffect transition="in" filter="dissolve">
                                      <p:cBhvr>
                                        <p:cTn id="19" dur="500"/>
                                        <p:tgtEl>
                                          <p:spTgt spid="5125">
                                            <p:txEl>
                                              <p:pRg st="5" end="5"/>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125">
                                            <p:txEl>
                                              <p:pRg st="6" end="6"/>
                                            </p:txEl>
                                          </p:spTgt>
                                        </p:tgtEl>
                                        <p:attrNameLst>
                                          <p:attrName>style.visibility</p:attrName>
                                        </p:attrNameLst>
                                      </p:cBhvr>
                                      <p:to>
                                        <p:strVal val="visible"/>
                                      </p:to>
                                    </p:set>
                                    <p:animEffect transition="in" filter="dissolve">
                                      <p:cBhvr>
                                        <p:cTn id="22" dur="500"/>
                                        <p:tgtEl>
                                          <p:spTgt spid="5125">
                                            <p:txEl>
                                              <p:pRg st="6" end="6"/>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125">
                                            <p:txEl>
                                              <p:pRg st="7" end="7"/>
                                            </p:txEl>
                                          </p:spTgt>
                                        </p:tgtEl>
                                        <p:attrNameLst>
                                          <p:attrName>style.visibility</p:attrName>
                                        </p:attrNameLst>
                                      </p:cBhvr>
                                      <p:to>
                                        <p:strVal val="visible"/>
                                      </p:to>
                                    </p:set>
                                    <p:animEffect transition="in" filter="dissolve">
                                      <p:cBhvr>
                                        <p:cTn id="25" dur="500"/>
                                        <p:tgtEl>
                                          <p:spTgt spid="5125">
                                            <p:txEl>
                                              <p:pRg st="7" end="7"/>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5125">
                                            <p:txEl>
                                              <p:pRg st="8" end="8"/>
                                            </p:txEl>
                                          </p:spTgt>
                                        </p:tgtEl>
                                        <p:attrNameLst>
                                          <p:attrName>style.visibility</p:attrName>
                                        </p:attrNameLst>
                                      </p:cBhvr>
                                      <p:to>
                                        <p:strVal val="visible"/>
                                      </p:to>
                                    </p:set>
                                    <p:animEffect transition="in" filter="dissolve">
                                      <p:cBhvr>
                                        <p:cTn id="28" dur="500"/>
                                        <p:tgtEl>
                                          <p:spTgt spid="5125">
                                            <p:txEl>
                                              <p:pRg st="8" end="8"/>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5125">
                                            <p:txEl>
                                              <p:pRg st="9" end="9"/>
                                            </p:txEl>
                                          </p:spTgt>
                                        </p:tgtEl>
                                        <p:attrNameLst>
                                          <p:attrName>style.visibility</p:attrName>
                                        </p:attrNameLst>
                                      </p:cBhvr>
                                      <p:to>
                                        <p:strVal val="visible"/>
                                      </p:to>
                                    </p:set>
                                    <p:animEffect transition="in" filter="dissolve">
                                      <p:cBhvr>
                                        <p:cTn id="31" dur="500"/>
                                        <p:tgtEl>
                                          <p:spTgt spid="5125">
                                            <p:txEl>
                                              <p:pRg st="9" end="9"/>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5125">
                                            <p:txEl>
                                              <p:pRg st="10" end="10"/>
                                            </p:txEl>
                                          </p:spTgt>
                                        </p:tgtEl>
                                        <p:attrNameLst>
                                          <p:attrName>style.visibility</p:attrName>
                                        </p:attrNameLst>
                                      </p:cBhvr>
                                      <p:to>
                                        <p:strVal val="visible"/>
                                      </p:to>
                                    </p:set>
                                    <p:animEffect transition="in" filter="dissolve">
                                      <p:cBhvr>
                                        <p:cTn id="34" dur="500"/>
                                        <p:tgtEl>
                                          <p:spTgt spid="5125">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dissolve">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dissolve">
                                      <p:cBhvr>
                                        <p:cTn id="44" dur="500"/>
                                        <p:tgtEl>
                                          <p:spTgt spid="13"/>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dissolve">
                                      <p:cBhvr>
                                        <p:cTn id="47" dur="500"/>
                                        <p:tgtEl>
                                          <p:spTgt spid="9"/>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dissolve">
                                      <p:cBhvr>
                                        <p:cTn id="50" dur="500"/>
                                        <p:tgtEl>
                                          <p:spTgt spid="8"/>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dissolve">
                                      <p:cBhvr>
                                        <p:cTn id="53" dur="500"/>
                                        <p:tgtEl>
                                          <p:spTgt spid="14"/>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dissolve">
                                      <p:cBhvr>
                                        <p:cTn id="56" dur="500"/>
                                        <p:tgtEl>
                                          <p:spTgt spid="10"/>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dissolve">
                                      <p:cBhvr>
                                        <p:cTn id="59" dur="500"/>
                                        <p:tgtEl>
                                          <p:spTgt spid="11"/>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dissolve">
                                      <p:cBhvr>
                                        <p:cTn id="62" dur="500"/>
                                        <p:tgtEl>
                                          <p:spTgt spid="12"/>
                                        </p:tgtEl>
                                      </p:cBhvr>
                                    </p:animEffect>
                                  </p:childTnLst>
                                </p:cTn>
                              </p:par>
                              <p:par>
                                <p:cTn id="63" presetID="9" presetClass="entr" presetSubtype="0" fill="hold" grpId="1" nodeType="with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dissolve">
                                      <p:cBhvr>
                                        <p:cTn id="65" dur="500"/>
                                        <p:tgtEl>
                                          <p:spTgt spid="7"/>
                                        </p:tgtEl>
                                      </p:cBhvr>
                                    </p:animEffect>
                                  </p:childTnLst>
                                </p:cTn>
                              </p:par>
                              <p:par>
                                <p:cTn id="66" presetID="9" presetClass="emph" presetSubtype="0" nodeType="withEffect">
                                  <p:stCondLst>
                                    <p:cond delay="0"/>
                                  </p:stCondLst>
                                  <p:childTnLst>
                                    <p:set>
                                      <p:cBhvr rctx="PPT">
                                        <p:cTn id="67" dur="indefinite"/>
                                        <p:tgtEl>
                                          <p:spTgt spid="6"/>
                                        </p:tgtEl>
                                        <p:attrNameLst>
                                          <p:attrName>style.opacity</p:attrName>
                                        </p:attrNameLst>
                                      </p:cBhvr>
                                      <p:to>
                                        <p:strVal val="0.5"/>
                                      </p:to>
                                    </p:set>
                                    <p:animEffect filter="image" prLst="opacity: 0.5">
                                      <p:cBhvr rctx="IE">
                                        <p:cTn id="68" dur="indefinite"/>
                                        <p:tgtEl>
                                          <p:spTgt spid="6"/>
                                        </p:tgtEl>
                                      </p:cBhvr>
                                    </p:animEffect>
                                  </p:childTnLst>
                                </p:cTn>
                              </p:par>
                              <p:par>
                                <p:cTn id="69" presetID="9" presetClass="emph" presetSubtype="0" grpId="0" nodeType="withEffect">
                                  <p:stCondLst>
                                    <p:cond delay="0"/>
                                  </p:stCondLst>
                                  <p:childTnLst>
                                    <p:set>
                                      <p:cBhvr rctx="PPT">
                                        <p:cTn id="70" dur="indefinite"/>
                                        <p:tgtEl>
                                          <p:spTgt spid="5125">
                                            <p:txEl>
                                              <p:pRg st="0" end="0"/>
                                            </p:txEl>
                                          </p:spTgt>
                                        </p:tgtEl>
                                        <p:attrNameLst>
                                          <p:attrName>style.opacity</p:attrName>
                                        </p:attrNameLst>
                                      </p:cBhvr>
                                      <p:to>
                                        <p:strVal val="0.5"/>
                                      </p:to>
                                    </p:set>
                                    <p:animEffect filter="image" prLst="opacity: 0.5">
                                      <p:cBhvr rctx="IE">
                                        <p:cTn id="71" dur="indefinite"/>
                                        <p:tgtEl>
                                          <p:spTgt spid="5125">
                                            <p:txEl>
                                              <p:pRg st="0" end="0"/>
                                            </p:txEl>
                                          </p:spTgt>
                                        </p:tgtEl>
                                      </p:cBhvr>
                                    </p:animEffect>
                                  </p:childTnLst>
                                </p:cTn>
                              </p:par>
                              <p:par>
                                <p:cTn id="72" presetID="9" presetClass="emph" presetSubtype="0" grpId="0" nodeType="withEffect">
                                  <p:stCondLst>
                                    <p:cond delay="0"/>
                                  </p:stCondLst>
                                  <p:childTnLst>
                                    <p:set>
                                      <p:cBhvr rctx="PPT">
                                        <p:cTn id="73" dur="indefinite"/>
                                        <p:tgtEl>
                                          <p:spTgt spid="5125">
                                            <p:txEl>
                                              <p:pRg st="1" end="1"/>
                                            </p:txEl>
                                          </p:spTgt>
                                        </p:tgtEl>
                                        <p:attrNameLst>
                                          <p:attrName>style.opacity</p:attrName>
                                        </p:attrNameLst>
                                      </p:cBhvr>
                                      <p:to>
                                        <p:strVal val="0.5"/>
                                      </p:to>
                                    </p:set>
                                    <p:animEffect filter="image" prLst="opacity: 0.5">
                                      <p:cBhvr rctx="IE">
                                        <p:cTn id="74" dur="indefinite"/>
                                        <p:tgtEl>
                                          <p:spTgt spid="5125">
                                            <p:txEl>
                                              <p:pRg st="1" end="1"/>
                                            </p:txEl>
                                          </p:spTgt>
                                        </p:tgtEl>
                                      </p:cBhvr>
                                    </p:animEffect>
                                  </p:childTnLst>
                                </p:cTn>
                              </p:par>
                              <p:par>
                                <p:cTn id="75" presetID="9" presetClass="emph" presetSubtype="0" grpId="0" nodeType="withEffect">
                                  <p:stCondLst>
                                    <p:cond delay="0"/>
                                  </p:stCondLst>
                                  <p:childTnLst>
                                    <p:set>
                                      <p:cBhvr rctx="PPT">
                                        <p:cTn id="76" dur="indefinite"/>
                                        <p:tgtEl>
                                          <p:spTgt spid="5125">
                                            <p:txEl>
                                              <p:pRg st="2" end="2"/>
                                            </p:txEl>
                                          </p:spTgt>
                                        </p:tgtEl>
                                        <p:attrNameLst>
                                          <p:attrName>style.opacity</p:attrName>
                                        </p:attrNameLst>
                                      </p:cBhvr>
                                      <p:to>
                                        <p:strVal val="0.5"/>
                                      </p:to>
                                    </p:set>
                                    <p:animEffect filter="image" prLst="opacity: 0.5">
                                      <p:cBhvr rctx="IE">
                                        <p:cTn id="77" dur="indefinite"/>
                                        <p:tgtEl>
                                          <p:spTgt spid="5125">
                                            <p:txEl>
                                              <p:pRg st="2" end="2"/>
                                            </p:txEl>
                                          </p:spTgt>
                                        </p:tgtEl>
                                      </p:cBhvr>
                                    </p:animEffect>
                                  </p:childTnLst>
                                </p:cTn>
                              </p:par>
                              <p:par>
                                <p:cTn id="78" presetID="9" presetClass="emph" presetSubtype="0" grpId="0" nodeType="withEffect">
                                  <p:stCondLst>
                                    <p:cond delay="0"/>
                                  </p:stCondLst>
                                  <p:childTnLst>
                                    <p:set>
                                      <p:cBhvr rctx="PPT">
                                        <p:cTn id="79" dur="indefinite"/>
                                        <p:tgtEl>
                                          <p:spTgt spid="5125">
                                            <p:txEl>
                                              <p:pRg st="3" end="3"/>
                                            </p:txEl>
                                          </p:spTgt>
                                        </p:tgtEl>
                                        <p:attrNameLst>
                                          <p:attrName>style.opacity</p:attrName>
                                        </p:attrNameLst>
                                      </p:cBhvr>
                                      <p:to>
                                        <p:strVal val="0.5"/>
                                      </p:to>
                                    </p:set>
                                    <p:animEffect filter="image" prLst="opacity: 0.5">
                                      <p:cBhvr rctx="IE">
                                        <p:cTn id="80" dur="indefinite"/>
                                        <p:tgtEl>
                                          <p:spTgt spid="5125">
                                            <p:txEl>
                                              <p:pRg st="3" end="3"/>
                                            </p:txEl>
                                          </p:spTgt>
                                        </p:tgtEl>
                                      </p:cBhvr>
                                    </p:animEffect>
                                  </p:childTnLst>
                                </p:cTn>
                              </p:par>
                              <p:par>
                                <p:cTn id="81" presetID="9" presetClass="emph" presetSubtype="0" grpId="0" nodeType="withEffect">
                                  <p:stCondLst>
                                    <p:cond delay="0"/>
                                  </p:stCondLst>
                                  <p:childTnLst>
                                    <p:set>
                                      <p:cBhvr rctx="PPT">
                                        <p:cTn id="82" dur="indefinite"/>
                                        <p:tgtEl>
                                          <p:spTgt spid="5125">
                                            <p:txEl>
                                              <p:pRg st="4" end="4"/>
                                            </p:txEl>
                                          </p:spTgt>
                                        </p:tgtEl>
                                        <p:attrNameLst>
                                          <p:attrName>style.opacity</p:attrName>
                                        </p:attrNameLst>
                                      </p:cBhvr>
                                      <p:to>
                                        <p:strVal val="0.5"/>
                                      </p:to>
                                    </p:set>
                                    <p:animEffect filter="image" prLst="opacity: 0.5">
                                      <p:cBhvr rctx="IE">
                                        <p:cTn id="83" dur="indefinite"/>
                                        <p:tgtEl>
                                          <p:spTgt spid="5125">
                                            <p:txEl>
                                              <p:pRg st="4" end="4"/>
                                            </p:txEl>
                                          </p:spTgt>
                                        </p:tgtEl>
                                      </p:cBhvr>
                                    </p:animEffect>
                                  </p:childTnLst>
                                </p:cTn>
                              </p:par>
                              <p:par>
                                <p:cTn id="84" presetID="9" presetClass="emph" presetSubtype="0" grpId="0" nodeType="withEffect">
                                  <p:stCondLst>
                                    <p:cond delay="0"/>
                                  </p:stCondLst>
                                  <p:childTnLst>
                                    <p:set>
                                      <p:cBhvr rctx="PPT">
                                        <p:cTn id="85" dur="indefinite"/>
                                        <p:tgtEl>
                                          <p:spTgt spid="5125">
                                            <p:txEl>
                                              <p:pRg st="5" end="5"/>
                                            </p:txEl>
                                          </p:spTgt>
                                        </p:tgtEl>
                                        <p:attrNameLst>
                                          <p:attrName>style.opacity</p:attrName>
                                        </p:attrNameLst>
                                      </p:cBhvr>
                                      <p:to>
                                        <p:strVal val="0.5"/>
                                      </p:to>
                                    </p:set>
                                    <p:animEffect filter="image" prLst="opacity: 0.5">
                                      <p:cBhvr rctx="IE">
                                        <p:cTn id="86" dur="indefinite"/>
                                        <p:tgtEl>
                                          <p:spTgt spid="5125">
                                            <p:txEl>
                                              <p:pRg st="5" end="5"/>
                                            </p:txEl>
                                          </p:spTgt>
                                        </p:tgtEl>
                                      </p:cBhvr>
                                    </p:animEffect>
                                  </p:childTnLst>
                                </p:cTn>
                              </p:par>
                              <p:par>
                                <p:cTn id="87" presetID="9" presetClass="emph" presetSubtype="0" grpId="0" nodeType="withEffect">
                                  <p:stCondLst>
                                    <p:cond delay="0"/>
                                  </p:stCondLst>
                                  <p:childTnLst>
                                    <p:set>
                                      <p:cBhvr rctx="PPT">
                                        <p:cTn id="88" dur="indefinite"/>
                                        <p:tgtEl>
                                          <p:spTgt spid="5125">
                                            <p:txEl>
                                              <p:pRg st="6" end="6"/>
                                            </p:txEl>
                                          </p:spTgt>
                                        </p:tgtEl>
                                        <p:attrNameLst>
                                          <p:attrName>style.opacity</p:attrName>
                                        </p:attrNameLst>
                                      </p:cBhvr>
                                      <p:to>
                                        <p:strVal val="0.5"/>
                                      </p:to>
                                    </p:set>
                                    <p:animEffect filter="image" prLst="opacity: 0.5">
                                      <p:cBhvr rctx="IE">
                                        <p:cTn id="89" dur="indefinite"/>
                                        <p:tgtEl>
                                          <p:spTgt spid="5125">
                                            <p:txEl>
                                              <p:pRg st="6" end="6"/>
                                            </p:txEl>
                                          </p:spTgt>
                                        </p:tgtEl>
                                      </p:cBhvr>
                                    </p:animEffect>
                                  </p:childTnLst>
                                </p:cTn>
                              </p:par>
                              <p:par>
                                <p:cTn id="90" presetID="9" presetClass="emph" presetSubtype="0" grpId="0" nodeType="withEffect">
                                  <p:stCondLst>
                                    <p:cond delay="0"/>
                                  </p:stCondLst>
                                  <p:childTnLst>
                                    <p:set>
                                      <p:cBhvr rctx="PPT">
                                        <p:cTn id="91" dur="indefinite"/>
                                        <p:tgtEl>
                                          <p:spTgt spid="5125">
                                            <p:txEl>
                                              <p:pRg st="7" end="7"/>
                                            </p:txEl>
                                          </p:spTgt>
                                        </p:tgtEl>
                                        <p:attrNameLst>
                                          <p:attrName>style.opacity</p:attrName>
                                        </p:attrNameLst>
                                      </p:cBhvr>
                                      <p:to>
                                        <p:strVal val="0.5"/>
                                      </p:to>
                                    </p:set>
                                    <p:animEffect filter="image" prLst="opacity: 0.5">
                                      <p:cBhvr rctx="IE">
                                        <p:cTn id="92" dur="indefinite"/>
                                        <p:tgtEl>
                                          <p:spTgt spid="5125">
                                            <p:txEl>
                                              <p:pRg st="7" end="7"/>
                                            </p:txEl>
                                          </p:spTgt>
                                        </p:tgtEl>
                                      </p:cBhvr>
                                    </p:animEffect>
                                  </p:childTnLst>
                                </p:cTn>
                              </p:par>
                              <p:par>
                                <p:cTn id="93" presetID="9" presetClass="emph" presetSubtype="0" grpId="0" nodeType="withEffect">
                                  <p:stCondLst>
                                    <p:cond delay="0"/>
                                  </p:stCondLst>
                                  <p:childTnLst>
                                    <p:set>
                                      <p:cBhvr rctx="PPT">
                                        <p:cTn id="94" dur="indefinite"/>
                                        <p:tgtEl>
                                          <p:spTgt spid="5125">
                                            <p:txEl>
                                              <p:pRg st="8" end="8"/>
                                            </p:txEl>
                                          </p:spTgt>
                                        </p:tgtEl>
                                        <p:attrNameLst>
                                          <p:attrName>style.opacity</p:attrName>
                                        </p:attrNameLst>
                                      </p:cBhvr>
                                      <p:to>
                                        <p:strVal val="0.5"/>
                                      </p:to>
                                    </p:set>
                                    <p:animEffect filter="image" prLst="opacity: 0.5">
                                      <p:cBhvr rctx="IE">
                                        <p:cTn id="95" dur="indefinite"/>
                                        <p:tgtEl>
                                          <p:spTgt spid="5125">
                                            <p:txEl>
                                              <p:pRg st="8" end="8"/>
                                            </p:txEl>
                                          </p:spTgt>
                                        </p:tgtEl>
                                      </p:cBhvr>
                                    </p:animEffect>
                                  </p:childTnLst>
                                </p:cTn>
                              </p:par>
                              <p:par>
                                <p:cTn id="96" presetID="9" presetClass="emph" presetSubtype="0" grpId="0" nodeType="withEffect">
                                  <p:stCondLst>
                                    <p:cond delay="0"/>
                                  </p:stCondLst>
                                  <p:childTnLst>
                                    <p:set>
                                      <p:cBhvr rctx="PPT">
                                        <p:cTn id="97" dur="indefinite"/>
                                        <p:tgtEl>
                                          <p:spTgt spid="5125">
                                            <p:txEl>
                                              <p:pRg st="9" end="9"/>
                                            </p:txEl>
                                          </p:spTgt>
                                        </p:tgtEl>
                                        <p:attrNameLst>
                                          <p:attrName>style.opacity</p:attrName>
                                        </p:attrNameLst>
                                      </p:cBhvr>
                                      <p:to>
                                        <p:strVal val="0.5"/>
                                      </p:to>
                                    </p:set>
                                    <p:animEffect filter="image" prLst="opacity: 0.5">
                                      <p:cBhvr rctx="IE">
                                        <p:cTn id="98" dur="indefinite"/>
                                        <p:tgtEl>
                                          <p:spTgt spid="5125">
                                            <p:txEl>
                                              <p:pRg st="9" end="9"/>
                                            </p:txEl>
                                          </p:spTgt>
                                        </p:tgtEl>
                                      </p:cBhvr>
                                    </p:animEffect>
                                  </p:childTnLst>
                                </p:cTn>
                              </p:par>
                              <p:par>
                                <p:cTn id="99" presetID="9" presetClass="emph" presetSubtype="0" grpId="0" nodeType="withEffect">
                                  <p:stCondLst>
                                    <p:cond delay="0"/>
                                  </p:stCondLst>
                                  <p:childTnLst>
                                    <p:set>
                                      <p:cBhvr rctx="PPT">
                                        <p:cTn id="100" dur="indefinite"/>
                                        <p:tgtEl>
                                          <p:spTgt spid="5125">
                                            <p:txEl>
                                              <p:pRg st="10" end="10"/>
                                            </p:txEl>
                                          </p:spTgt>
                                        </p:tgtEl>
                                        <p:attrNameLst>
                                          <p:attrName>style.opacity</p:attrName>
                                        </p:attrNameLst>
                                      </p:cBhvr>
                                      <p:to>
                                        <p:strVal val="0.5"/>
                                      </p:to>
                                    </p:set>
                                    <p:animEffect filter="image" prLst="opacity: 0.5">
                                      <p:cBhvr rctx="IE">
                                        <p:cTn id="101" dur="indefinite"/>
                                        <p:tgtEl>
                                          <p:spTgt spid="512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P spid="7" grpId="1" animBg="1"/>
      <p:bldP spid="8" grpId="0"/>
      <p:bldP spid="9" grpId="0"/>
      <p:bldP spid="10" grpId="0"/>
      <p:bldP spid="11" grpId="0"/>
      <p:bldP spid="12" grpId="0"/>
      <p:bldP spid="13" grpId="0"/>
      <p:bldP spid="14" grpId="0" animBg="1"/>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a:t>
            </a:r>
            <a:endParaRPr lang="zh-CN" altLang="en-US" dirty="0"/>
          </a:p>
        </p:txBody>
      </p:sp>
      <p:sp>
        <p:nvSpPr>
          <p:cNvPr id="5" name="矩形 4"/>
          <p:cNvSpPr/>
          <p:nvPr/>
        </p:nvSpPr>
        <p:spPr>
          <a:xfrm>
            <a:off x="1293086" y="2286000"/>
            <a:ext cx="2807115" cy="307777"/>
          </a:xfrm>
          <a:prstGeom prst="rect">
            <a:avLst/>
          </a:prstGeom>
        </p:spPr>
        <p:txBody>
          <a:bodyPr wrap="none">
            <a:spAutoFit/>
          </a:bodyPr>
          <a:lstStyle/>
          <a:p>
            <a:pPr marL="263525" indent="-263525"/>
            <a:r>
              <a:rPr lang="en-US" sz="1400" dirty="0" smtClean="0"/>
              <a:t>Incorporate different  tasks easily</a:t>
            </a:r>
          </a:p>
        </p:txBody>
      </p:sp>
      <p:sp>
        <p:nvSpPr>
          <p:cNvPr id="7" name="矩形 6"/>
          <p:cNvSpPr/>
          <p:nvPr/>
        </p:nvSpPr>
        <p:spPr>
          <a:xfrm>
            <a:off x="1293086" y="3081754"/>
            <a:ext cx="3996607" cy="307777"/>
          </a:xfrm>
          <a:prstGeom prst="rect">
            <a:avLst/>
          </a:prstGeom>
        </p:spPr>
        <p:txBody>
          <a:bodyPr wrap="none">
            <a:spAutoFit/>
          </a:bodyPr>
          <a:lstStyle/>
          <a:p>
            <a:pPr marL="263525" indent="-263525"/>
            <a:r>
              <a:rPr lang="en-US" sz="1400" dirty="0" smtClean="0"/>
              <a:t>Address tasks simultaneously to boost accuracy</a:t>
            </a:r>
            <a:endParaRPr lang="zh-CN" altLang="en-US" sz="1400" dirty="0"/>
          </a:p>
        </p:txBody>
      </p:sp>
      <p:sp>
        <p:nvSpPr>
          <p:cNvPr id="8" name="TextBox 7"/>
          <p:cNvSpPr txBox="1"/>
          <p:nvPr/>
        </p:nvSpPr>
        <p:spPr>
          <a:xfrm>
            <a:off x="607286" y="2667000"/>
            <a:ext cx="3767378" cy="338554"/>
          </a:xfrm>
          <a:prstGeom prst="rect">
            <a:avLst/>
          </a:prstGeom>
          <a:noFill/>
        </p:spPr>
        <p:txBody>
          <a:bodyPr wrap="none" rtlCol="0">
            <a:spAutoFit/>
          </a:bodyPr>
          <a:lstStyle/>
          <a:p>
            <a:pPr marL="263525" indent="-263525">
              <a:buFont typeface="Wingdings" pitchFamily="2" charset="2"/>
              <a:buChar char="u"/>
            </a:pPr>
            <a:r>
              <a:rPr lang="en-US" altLang="zh-CN" sz="1600" dirty="0" smtClean="0"/>
              <a:t>Mutual dependencies between tasks</a:t>
            </a:r>
            <a:endParaRPr lang="zh-CN" altLang="en-US" sz="1600" dirty="0"/>
          </a:p>
        </p:txBody>
      </p:sp>
      <p:sp>
        <p:nvSpPr>
          <p:cNvPr id="10" name="矩形 9"/>
          <p:cNvSpPr/>
          <p:nvPr/>
        </p:nvSpPr>
        <p:spPr>
          <a:xfrm>
            <a:off x="5562600" y="1752600"/>
            <a:ext cx="2108269" cy="369332"/>
          </a:xfrm>
          <a:prstGeom prst="rect">
            <a:avLst/>
          </a:prstGeom>
        </p:spPr>
        <p:txBody>
          <a:bodyPr wrap="none">
            <a:spAutoFit/>
          </a:bodyPr>
          <a:lstStyle/>
          <a:p>
            <a:r>
              <a:rPr lang="en-US" dirty="0" smtClean="0">
                <a:solidFill>
                  <a:srgbClr val="C00000"/>
                </a:solidFill>
              </a:rPr>
              <a:t>Cascaded Model ?</a:t>
            </a:r>
            <a:endParaRPr lang="zh-CN" altLang="en-US" dirty="0">
              <a:solidFill>
                <a:srgbClr val="C00000"/>
              </a:solidFill>
            </a:endParaRPr>
          </a:p>
        </p:txBody>
      </p:sp>
      <p:sp>
        <p:nvSpPr>
          <p:cNvPr id="11" name="云形 10"/>
          <p:cNvSpPr/>
          <p:nvPr/>
        </p:nvSpPr>
        <p:spPr>
          <a:xfrm>
            <a:off x="5334000" y="1524000"/>
            <a:ext cx="2438400" cy="990600"/>
          </a:xfrm>
          <a:prstGeom prst="cloud">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85321" y="1524000"/>
            <a:ext cx="2659702" cy="369332"/>
          </a:xfrm>
          <a:prstGeom prst="rect">
            <a:avLst/>
          </a:prstGeom>
          <a:noFill/>
        </p:spPr>
        <p:txBody>
          <a:bodyPr wrap="none" rtlCol="0">
            <a:spAutoFit/>
          </a:bodyPr>
          <a:lstStyle/>
          <a:p>
            <a:pPr marL="263525" indent="-263525"/>
            <a:r>
              <a:rPr lang="en-US" altLang="zh-CN" dirty="0" smtClean="0"/>
              <a:t>Why unified framework?</a:t>
            </a:r>
            <a:endParaRPr lang="zh-CN" altLang="en-US" dirty="0"/>
          </a:p>
        </p:txBody>
      </p:sp>
      <p:sp>
        <p:nvSpPr>
          <p:cNvPr id="14" name="TextBox 13"/>
          <p:cNvSpPr txBox="1"/>
          <p:nvPr/>
        </p:nvSpPr>
        <p:spPr>
          <a:xfrm>
            <a:off x="607286" y="1905000"/>
            <a:ext cx="3246402" cy="338554"/>
          </a:xfrm>
          <a:prstGeom prst="rect">
            <a:avLst/>
          </a:prstGeom>
          <a:noFill/>
        </p:spPr>
        <p:txBody>
          <a:bodyPr wrap="none" rtlCol="0">
            <a:spAutoFit/>
          </a:bodyPr>
          <a:lstStyle/>
          <a:p>
            <a:pPr marL="263525" indent="-263525">
              <a:buFont typeface="Wingdings" pitchFamily="2" charset="2"/>
              <a:buChar char="u"/>
            </a:pPr>
            <a:r>
              <a:rPr lang="en-US" sz="1600" dirty="0" smtClean="0"/>
              <a:t>Various query refinement tasks</a:t>
            </a:r>
          </a:p>
        </p:txBody>
      </p:sp>
      <p:pic>
        <p:nvPicPr>
          <p:cNvPr id="16" name="图片 15" descr="Tick.png"/>
          <p:cNvPicPr>
            <a:picLocks noChangeAspect="1"/>
          </p:cNvPicPr>
          <p:nvPr/>
        </p:nvPicPr>
        <p:blipFill>
          <a:blip r:embed="rId4"/>
          <a:stretch>
            <a:fillRect/>
          </a:stretch>
        </p:blipFill>
        <p:spPr>
          <a:xfrm>
            <a:off x="988286" y="2209800"/>
            <a:ext cx="360000" cy="360000"/>
          </a:xfrm>
          <a:prstGeom prst="rect">
            <a:avLst/>
          </a:prstGeom>
        </p:spPr>
      </p:pic>
      <p:pic>
        <p:nvPicPr>
          <p:cNvPr id="21" name="图片 20" descr="Tick.png"/>
          <p:cNvPicPr>
            <a:picLocks noChangeAspect="1"/>
          </p:cNvPicPr>
          <p:nvPr/>
        </p:nvPicPr>
        <p:blipFill>
          <a:blip r:embed="rId4"/>
          <a:stretch>
            <a:fillRect/>
          </a:stretch>
        </p:blipFill>
        <p:spPr>
          <a:xfrm>
            <a:off x="988286" y="3026554"/>
            <a:ext cx="360000" cy="360000"/>
          </a:xfrm>
          <a:prstGeom prst="rect">
            <a:avLst/>
          </a:prstGeom>
        </p:spPr>
      </p:pic>
      <p:sp>
        <p:nvSpPr>
          <p:cNvPr id="23" name="矩形 22"/>
          <p:cNvSpPr/>
          <p:nvPr/>
        </p:nvSpPr>
        <p:spPr>
          <a:xfrm>
            <a:off x="5498450" y="2667000"/>
            <a:ext cx="3645550" cy="307777"/>
          </a:xfrm>
          <a:prstGeom prst="rect">
            <a:avLst/>
          </a:prstGeom>
        </p:spPr>
        <p:txBody>
          <a:bodyPr wrap="none">
            <a:spAutoFit/>
          </a:bodyPr>
          <a:lstStyle/>
          <a:p>
            <a:pPr marL="263525" indent="-263525"/>
            <a:r>
              <a:rPr lang="en-US" altLang="zh-CN" sz="1400" dirty="0" smtClean="0"/>
              <a:t>Ignore the dependencies between the tasks</a:t>
            </a:r>
            <a:endParaRPr lang="zh-CN" altLang="en-US" sz="1400" dirty="0"/>
          </a:p>
        </p:txBody>
      </p:sp>
      <p:sp>
        <p:nvSpPr>
          <p:cNvPr id="24" name="矩形 23"/>
          <p:cNvSpPr/>
          <p:nvPr/>
        </p:nvSpPr>
        <p:spPr>
          <a:xfrm>
            <a:off x="5498450" y="3048000"/>
            <a:ext cx="3456395" cy="307777"/>
          </a:xfrm>
          <a:prstGeom prst="rect">
            <a:avLst/>
          </a:prstGeom>
        </p:spPr>
        <p:txBody>
          <a:bodyPr wrap="none">
            <a:spAutoFit/>
          </a:bodyPr>
          <a:lstStyle/>
          <a:p>
            <a:pPr marL="263525" indent="-263525"/>
            <a:r>
              <a:rPr lang="en-US" altLang="zh-CN" sz="1400" dirty="0" smtClean="0"/>
              <a:t>Accumulate errors through the processes</a:t>
            </a:r>
            <a:endParaRPr lang="zh-CN" altLang="en-US" sz="1400" dirty="0"/>
          </a:p>
        </p:txBody>
      </p:sp>
      <p:pic>
        <p:nvPicPr>
          <p:cNvPr id="25" name="图片 24" descr="Cross.png"/>
          <p:cNvPicPr>
            <a:picLocks noChangeAspect="1"/>
          </p:cNvPicPr>
          <p:nvPr/>
        </p:nvPicPr>
        <p:blipFill>
          <a:blip r:embed="rId5"/>
          <a:stretch>
            <a:fillRect/>
          </a:stretch>
        </p:blipFill>
        <p:spPr>
          <a:xfrm>
            <a:off x="5126400" y="2667000"/>
            <a:ext cx="360000" cy="360000"/>
          </a:xfrm>
          <a:prstGeom prst="rect">
            <a:avLst/>
          </a:prstGeom>
        </p:spPr>
      </p:pic>
      <p:pic>
        <p:nvPicPr>
          <p:cNvPr id="26" name="图片 25" descr="Cross.png"/>
          <p:cNvPicPr>
            <a:picLocks noChangeAspect="1"/>
          </p:cNvPicPr>
          <p:nvPr/>
        </p:nvPicPr>
        <p:blipFill>
          <a:blip r:embed="rId5"/>
          <a:stretch>
            <a:fillRect/>
          </a:stretch>
        </p:blipFill>
        <p:spPr>
          <a:xfrm>
            <a:off x="5126400" y="3048000"/>
            <a:ext cx="360000" cy="360000"/>
          </a:xfrm>
          <a:prstGeom prst="rect">
            <a:avLst/>
          </a:prstGeom>
        </p:spPr>
      </p:pic>
      <p:sp>
        <p:nvSpPr>
          <p:cNvPr id="28" name="TextBox 27"/>
          <p:cNvSpPr txBox="1"/>
          <p:nvPr/>
        </p:nvSpPr>
        <p:spPr>
          <a:xfrm>
            <a:off x="3733800" y="4215825"/>
            <a:ext cx="441146" cy="369332"/>
          </a:xfrm>
          <a:prstGeom prst="rect">
            <a:avLst/>
          </a:prstGeom>
          <a:noFill/>
        </p:spPr>
        <p:txBody>
          <a:bodyPr wrap="none" rtlCol="0">
            <a:spAutoFit/>
          </a:bodyPr>
          <a:lstStyle/>
          <a:p>
            <a:r>
              <a:rPr lang="en-US" altLang="zh-CN" dirty="0" smtClean="0"/>
              <a:t>on</a:t>
            </a:r>
            <a:endParaRPr lang="zh-CN" altLang="en-US" dirty="0"/>
          </a:p>
        </p:txBody>
      </p:sp>
      <p:sp>
        <p:nvSpPr>
          <p:cNvPr id="29" name="TextBox 28"/>
          <p:cNvSpPr txBox="1"/>
          <p:nvPr/>
        </p:nvSpPr>
        <p:spPr>
          <a:xfrm>
            <a:off x="533400" y="3700046"/>
            <a:ext cx="2750773" cy="338554"/>
          </a:xfrm>
          <a:prstGeom prst="rect">
            <a:avLst/>
          </a:prstGeom>
          <a:noFill/>
        </p:spPr>
        <p:txBody>
          <a:bodyPr wrap="none" rtlCol="0">
            <a:spAutoFit/>
          </a:bodyPr>
          <a:lstStyle/>
          <a:p>
            <a:r>
              <a:rPr lang="en-US" altLang="zh-CN" sz="1600" dirty="0" smtClean="0"/>
              <a:t>A case of Query Refinement</a:t>
            </a:r>
            <a:endParaRPr lang="zh-CN" altLang="en-US" sz="1600" dirty="0"/>
          </a:p>
        </p:txBody>
      </p:sp>
      <p:sp>
        <p:nvSpPr>
          <p:cNvPr id="30" name="TextBox 29"/>
          <p:cNvSpPr txBox="1"/>
          <p:nvPr/>
        </p:nvSpPr>
        <p:spPr>
          <a:xfrm>
            <a:off x="4343400" y="4215825"/>
            <a:ext cx="990600" cy="369332"/>
          </a:xfrm>
          <a:prstGeom prst="rect">
            <a:avLst/>
          </a:prstGeom>
          <a:noFill/>
        </p:spPr>
        <p:txBody>
          <a:bodyPr wrap="square" rtlCol="0">
            <a:spAutoFit/>
          </a:bodyPr>
          <a:lstStyle/>
          <a:p>
            <a:r>
              <a:rPr lang="en-US" altLang="zh-CN" dirty="0" err="1" smtClean="0"/>
              <a:t>machin</a:t>
            </a:r>
            <a:endParaRPr lang="zh-CN" altLang="en-US" dirty="0"/>
          </a:p>
        </p:txBody>
      </p:sp>
      <p:sp>
        <p:nvSpPr>
          <p:cNvPr id="31" name="矩形 7"/>
          <p:cNvSpPr/>
          <p:nvPr/>
        </p:nvSpPr>
        <p:spPr>
          <a:xfrm>
            <a:off x="5398373" y="4215825"/>
            <a:ext cx="697627" cy="369332"/>
          </a:xfrm>
          <a:prstGeom prst="rect">
            <a:avLst/>
          </a:prstGeom>
        </p:spPr>
        <p:txBody>
          <a:bodyPr wrap="none">
            <a:spAutoFit/>
          </a:bodyPr>
          <a:lstStyle/>
          <a:p>
            <a:r>
              <a:rPr lang="en-US" altLang="zh-CN" dirty="0" smtClean="0"/>
              <a:t>learn</a:t>
            </a:r>
            <a:endParaRPr lang="zh-CN" altLang="en-US" dirty="0"/>
          </a:p>
        </p:txBody>
      </p:sp>
      <p:sp>
        <p:nvSpPr>
          <p:cNvPr id="32" name="矩形 8"/>
          <p:cNvSpPr/>
          <p:nvPr/>
        </p:nvSpPr>
        <p:spPr>
          <a:xfrm>
            <a:off x="2741965" y="4215825"/>
            <a:ext cx="915635" cy="369332"/>
          </a:xfrm>
          <a:prstGeom prst="rect">
            <a:avLst/>
          </a:prstGeom>
        </p:spPr>
        <p:txBody>
          <a:bodyPr wrap="none">
            <a:spAutoFit/>
          </a:bodyPr>
          <a:lstStyle/>
          <a:p>
            <a:r>
              <a:rPr lang="en-US" altLang="zh-CN" dirty="0" smtClean="0"/>
              <a:t>Papers</a:t>
            </a:r>
            <a:endParaRPr lang="zh-CN" altLang="en-US" dirty="0"/>
          </a:p>
        </p:txBody>
      </p:sp>
      <p:sp>
        <p:nvSpPr>
          <p:cNvPr id="33" name="TextBox 32"/>
          <p:cNvSpPr txBox="1"/>
          <p:nvPr/>
        </p:nvSpPr>
        <p:spPr>
          <a:xfrm>
            <a:off x="3735035" y="5599093"/>
            <a:ext cx="441146" cy="369332"/>
          </a:xfrm>
          <a:prstGeom prst="rect">
            <a:avLst/>
          </a:prstGeom>
          <a:noFill/>
        </p:spPr>
        <p:txBody>
          <a:bodyPr wrap="none" rtlCol="0">
            <a:spAutoFit/>
          </a:bodyPr>
          <a:lstStyle/>
          <a:p>
            <a:r>
              <a:rPr lang="en-US" altLang="zh-CN" dirty="0" smtClean="0"/>
              <a:t>on</a:t>
            </a:r>
            <a:endParaRPr lang="zh-CN" altLang="en-US" dirty="0"/>
          </a:p>
        </p:txBody>
      </p:sp>
      <p:sp>
        <p:nvSpPr>
          <p:cNvPr id="34" name="TextBox 33"/>
          <p:cNvSpPr txBox="1"/>
          <p:nvPr/>
        </p:nvSpPr>
        <p:spPr>
          <a:xfrm>
            <a:off x="4271747" y="5599093"/>
            <a:ext cx="1138453" cy="369332"/>
          </a:xfrm>
          <a:prstGeom prst="rect">
            <a:avLst/>
          </a:prstGeom>
          <a:noFill/>
        </p:spPr>
        <p:txBody>
          <a:bodyPr wrap="none" rtlCol="0">
            <a:spAutoFit/>
          </a:bodyPr>
          <a:lstStyle/>
          <a:p>
            <a:r>
              <a:rPr lang="en-US" altLang="zh-CN" dirty="0" smtClean="0">
                <a:solidFill>
                  <a:srgbClr val="0070C0"/>
                </a:solidFill>
              </a:rPr>
              <a:t>“machine</a:t>
            </a:r>
            <a:endParaRPr lang="zh-CN" altLang="en-US" dirty="0">
              <a:solidFill>
                <a:srgbClr val="0070C0"/>
              </a:solidFill>
            </a:endParaRPr>
          </a:p>
        </p:txBody>
      </p:sp>
      <p:sp>
        <p:nvSpPr>
          <p:cNvPr id="35" name="矩形 11"/>
          <p:cNvSpPr/>
          <p:nvPr/>
        </p:nvSpPr>
        <p:spPr>
          <a:xfrm>
            <a:off x="5394652" y="5599093"/>
            <a:ext cx="1082348" cy="369332"/>
          </a:xfrm>
          <a:prstGeom prst="rect">
            <a:avLst/>
          </a:prstGeom>
        </p:spPr>
        <p:txBody>
          <a:bodyPr wrap="none">
            <a:spAutoFit/>
          </a:bodyPr>
          <a:lstStyle/>
          <a:p>
            <a:r>
              <a:rPr lang="en-US" altLang="zh-CN" dirty="0" smtClean="0">
                <a:solidFill>
                  <a:srgbClr val="0070C0"/>
                </a:solidFill>
              </a:rPr>
              <a:t>learning”</a:t>
            </a:r>
            <a:endParaRPr lang="zh-CN" altLang="en-US" dirty="0">
              <a:solidFill>
                <a:srgbClr val="0070C0"/>
              </a:solidFill>
            </a:endParaRPr>
          </a:p>
        </p:txBody>
      </p:sp>
      <p:sp>
        <p:nvSpPr>
          <p:cNvPr id="36" name="矩形 12"/>
          <p:cNvSpPr/>
          <p:nvPr/>
        </p:nvSpPr>
        <p:spPr>
          <a:xfrm>
            <a:off x="2743200" y="5599093"/>
            <a:ext cx="915635" cy="369332"/>
          </a:xfrm>
          <a:prstGeom prst="rect">
            <a:avLst/>
          </a:prstGeom>
        </p:spPr>
        <p:txBody>
          <a:bodyPr wrap="none">
            <a:spAutoFit/>
          </a:bodyPr>
          <a:lstStyle/>
          <a:p>
            <a:r>
              <a:rPr lang="en-US" altLang="zh-CN" dirty="0" smtClean="0"/>
              <a:t>Papers</a:t>
            </a:r>
            <a:endParaRPr lang="zh-CN" altLang="en-US" dirty="0"/>
          </a:p>
        </p:txBody>
      </p:sp>
      <p:cxnSp>
        <p:nvCxnSpPr>
          <p:cNvPr id="37" name="直接箭头连接符 14"/>
          <p:cNvCxnSpPr>
            <a:stCxn id="30" idx="2"/>
            <a:endCxn id="34" idx="0"/>
          </p:cNvCxnSpPr>
          <p:nvPr/>
        </p:nvCxnSpPr>
        <p:spPr>
          <a:xfrm rot="16200000" flipH="1">
            <a:off x="4332869" y="5090988"/>
            <a:ext cx="1013936" cy="22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17"/>
          <p:cNvCxnSpPr>
            <a:stCxn id="31" idx="2"/>
            <a:endCxn id="35" idx="0"/>
          </p:cNvCxnSpPr>
          <p:nvPr/>
        </p:nvCxnSpPr>
        <p:spPr>
          <a:xfrm rot="16200000" flipH="1">
            <a:off x="5334538" y="4997805"/>
            <a:ext cx="1013936" cy="18863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429000" y="4825425"/>
            <a:ext cx="1402949" cy="584775"/>
          </a:xfrm>
          <a:prstGeom prst="rect">
            <a:avLst/>
          </a:prstGeom>
          <a:noFill/>
        </p:spPr>
        <p:txBody>
          <a:bodyPr wrap="none" rtlCol="0">
            <a:spAutoFit/>
          </a:bodyPr>
          <a:lstStyle/>
          <a:p>
            <a:pPr algn="ctr"/>
            <a:r>
              <a:rPr lang="en-US" altLang="zh-CN" sz="1600" dirty="0" smtClean="0">
                <a:solidFill>
                  <a:srgbClr val="00B050"/>
                </a:solidFill>
              </a:rPr>
              <a:t>Spelling error</a:t>
            </a:r>
          </a:p>
          <a:p>
            <a:pPr algn="ctr"/>
            <a:r>
              <a:rPr lang="en-US" altLang="zh-CN" sz="1600" dirty="0" smtClean="0">
                <a:solidFill>
                  <a:srgbClr val="00B050"/>
                </a:solidFill>
              </a:rPr>
              <a:t>correction</a:t>
            </a:r>
            <a:endParaRPr lang="zh-CN" altLang="en-US" sz="1600" dirty="0">
              <a:solidFill>
                <a:srgbClr val="00B050"/>
              </a:solidFill>
            </a:endParaRPr>
          </a:p>
        </p:txBody>
      </p:sp>
      <p:sp>
        <p:nvSpPr>
          <p:cNvPr id="40" name="TextBox 39"/>
          <p:cNvSpPr txBox="1"/>
          <p:nvPr/>
        </p:nvSpPr>
        <p:spPr>
          <a:xfrm>
            <a:off x="5936067" y="4825425"/>
            <a:ext cx="1074333" cy="584775"/>
          </a:xfrm>
          <a:prstGeom prst="rect">
            <a:avLst/>
          </a:prstGeom>
          <a:noFill/>
        </p:spPr>
        <p:txBody>
          <a:bodyPr wrap="none" rtlCol="0">
            <a:spAutoFit/>
          </a:bodyPr>
          <a:lstStyle/>
          <a:p>
            <a:pPr algn="ctr"/>
            <a:r>
              <a:rPr lang="en-US" altLang="zh-CN" sz="1600" dirty="0" smtClean="0">
                <a:solidFill>
                  <a:srgbClr val="00B050"/>
                </a:solidFill>
              </a:rPr>
              <a:t>word</a:t>
            </a:r>
          </a:p>
          <a:p>
            <a:pPr algn="ctr"/>
            <a:r>
              <a:rPr lang="en-US" altLang="zh-CN" sz="1600" dirty="0" smtClean="0">
                <a:solidFill>
                  <a:srgbClr val="00B050"/>
                </a:solidFill>
              </a:rPr>
              <a:t>stemming</a:t>
            </a:r>
            <a:endParaRPr lang="zh-CN" altLang="en-US" sz="1600" dirty="0">
              <a:solidFill>
                <a:srgbClr val="00B050"/>
              </a:solidFill>
            </a:endParaRPr>
          </a:p>
        </p:txBody>
      </p:sp>
      <p:cxnSp>
        <p:nvCxnSpPr>
          <p:cNvPr id="41" name="直接箭头连接符 21"/>
          <p:cNvCxnSpPr/>
          <p:nvPr/>
        </p:nvCxnSpPr>
        <p:spPr>
          <a:xfrm rot="5400000" flipH="1" flipV="1">
            <a:off x="5829303" y="5930328"/>
            <a:ext cx="685796" cy="4571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25"/>
          <p:cNvCxnSpPr/>
          <p:nvPr/>
        </p:nvCxnSpPr>
        <p:spPr>
          <a:xfrm rot="16200000" flipV="1">
            <a:off x="4267201" y="5892224"/>
            <a:ext cx="685800" cy="53340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矩形 26"/>
          <p:cNvSpPr/>
          <p:nvPr/>
        </p:nvSpPr>
        <p:spPr>
          <a:xfrm>
            <a:off x="4724400" y="6273225"/>
            <a:ext cx="1415772" cy="584775"/>
          </a:xfrm>
          <a:prstGeom prst="rect">
            <a:avLst/>
          </a:prstGeom>
        </p:spPr>
        <p:txBody>
          <a:bodyPr wrap="none">
            <a:spAutoFit/>
          </a:bodyPr>
          <a:lstStyle/>
          <a:p>
            <a:pPr algn="ctr"/>
            <a:r>
              <a:rPr lang="en-US" altLang="zh-CN" sz="1600" dirty="0" smtClean="0">
                <a:solidFill>
                  <a:srgbClr val="00B050"/>
                </a:solidFill>
              </a:rPr>
              <a:t>Phrase</a:t>
            </a:r>
          </a:p>
          <a:p>
            <a:pPr algn="ctr"/>
            <a:r>
              <a:rPr lang="en-US" altLang="zh-CN" sz="1600" dirty="0" smtClean="0">
                <a:solidFill>
                  <a:srgbClr val="00B050"/>
                </a:solidFill>
              </a:rPr>
              <a:t>segmentation</a:t>
            </a:r>
          </a:p>
        </p:txBody>
      </p:sp>
      <p:sp>
        <p:nvSpPr>
          <p:cNvPr id="44" name="TextBox 43"/>
          <p:cNvSpPr txBox="1"/>
          <p:nvPr/>
        </p:nvSpPr>
        <p:spPr>
          <a:xfrm>
            <a:off x="1143000" y="5587425"/>
            <a:ext cx="1043876" cy="369332"/>
          </a:xfrm>
          <a:prstGeom prst="rect">
            <a:avLst/>
          </a:prstGeom>
          <a:noFill/>
        </p:spPr>
        <p:txBody>
          <a:bodyPr wrap="none" rtlCol="0">
            <a:spAutoFit/>
          </a:bodyPr>
          <a:lstStyle/>
          <a:p>
            <a:r>
              <a:rPr lang="en-US" altLang="zh-CN" dirty="0" smtClean="0">
                <a:solidFill>
                  <a:srgbClr val="7030A0"/>
                </a:solidFill>
              </a:rPr>
              <a:t>Refined:</a:t>
            </a:r>
            <a:endParaRPr lang="zh-CN" altLang="en-US" dirty="0">
              <a:solidFill>
                <a:srgbClr val="7030A0"/>
              </a:solidFill>
            </a:endParaRPr>
          </a:p>
        </p:txBody>
      </p:sp>
      <p:sp>
        <p:nvSpPr>
          <p:cNvPr id="45" name="TextBox 44"/>
          <p:cNvSpPr txBox="1"/>
          <p:nvPr/>
        </p:nvSpPr>
        <p:spPr>
          <a:xfrm>
            <a:off x="1143000" y="4215825"/>
            <a:ext cx="1043876" cy="369332"/>
          </a:xfrm>
          <a:prstGeom prst="rect">
            <a:avLst/>
          </a:prstGeom>
          <a:noFill/>
        </p:spPr>
        <p:txBody>
          <a:bodyPr wrap="none" rtlCol="0">
            <a:spAutoFit/>
          </a:bodyPr>
          <a:lstStyle/>
          <a:p>
            <a:r>
              <a:rPr lang="en-US" altLang="zh-CN" dirty="0" smtClean="0">
                <a:solidFill>
                  <a:srgbClr val="7030A0"/>
                </a:solidFill>
              </a:rPr>
              <a:t>Original:</a:t>
            </a:r>
            <a:endParaRPr lang="zh-CN" altLang="en-US" dirty="0">
              <a:solidFill>
                <a:srgbClr val="7030A0"/>
              </a:solidFill>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dissolve">
                                      <p:cBhvr>
                                        <p:cTn id="13" dur="500"/>
                                        <p:tgtEl>
                                          <p:spTgt spid="16"/>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par>
                                <p:cTn id="21" presetID="9"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dissolv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dissolve">
                                      <p:cBhvr>
                                        <p:cTn id="28" dur="500"/>
                                        <p:tgtEl>
                                          <p:spTgt spid="2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dissolve">
                                      <p:cBhvr>
                                        <p:cTn id="31" dur="500"/>
                                        <p:tgtEl>
                                          <p:spTgt spid="2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dissolve">
                                      <p:cBhvr>
                                        <p:cTn id="34" dur="500"/>
                                        <p:tgtEl>
                                          <p:spTgt spid="3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dissolve">
                                      <p:cBhvr>
                                        <p:cTn id="37" dur="500"/>
                                        <p:tgtEl>
                                          <p:spTgt spid="31"/>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dissolve">
                                      <p:cBhvr>
                                        <p:cTn id="40" dur="500"/>
                                        <p:tgtEl>
                                          <p:spTgt spid="32"/>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dissolve">
                                      <p:cBhvr>
                                        <p:cTn id="43" dur="500"/>
                                        <p:tgtEl>
                                          <p:spTgt spid="45"/>
                                        </p:tgtEl>
                                      </p:cBhvr>
                                    </p:animEffect>
                                  </p:childTnLst>
                                </p:cTn>
                              </p:par>
                            </p:childTnLst>
                          </p:cTn>
                        </p:par>
                        <p:par>
                          <p:cTn id="44" fill="hold">
                            <p:stCondLst>
                              <p:cond delay="500"/>
                            </p:stCondLst>
                            <p:childTnLst>
                              <p:par>
                                <p:cTn id="45" presetID="9" presetClass="entr" presetSubtype="0"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dissolve">
                                      <p:cBhvr>
                                        <p:cTn id="47" dur="500"/>
                                        <p:tgtEl>
                                          <p:spTgt spid="33"/>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dissolve">
                                      <p:cBhvr>
                                        <p:cTn id="50" dur="500"/>
                                        <p:tgtEl>
                                          <p:spTgt spid="34"/>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dissolve">
                                      <p:cBhvr>
                                        <p:cTn id="53" dur="500"/>
                                        <p:tgtEl>
                                          <p:spTgt spid="35"/>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dissolve">
                                      <p:cBhvr>
                                        <p:cTn id="56" dur="500"/>
                                        <p:tgtEl>
                                          <p:spTgt spid="44"/>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dissolve">
                                      <p:cBhvr>
                                        <p:cTn id="59" dur="500"/>
                                        <p:tgtEl>
                                          <p:spTgt spid="36"/>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dissolve">
                                      <p:cBhvr>
                                        <p:cTn id="64" dur="500"/>
                                        <p:tgtEl>
                                          <p:spTgt spid="37"/>
                                        </p:tgtEl>
                                      </p:cBhvr>
                                    </p:animEffect>
                                  </p:childTnLst>
                                </p:cTn>
                              </p:par>
                              <p:par>
                                <p:cTn id="65" presetID="9" presetClass="entr" presetSubtype="0"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dissolve">
                                      <p:cBhvr>
                                        <p:cTn id="67" dur="500"/>
                                        <p:tgtEl>
                                          <p:spTgt spid="38"/>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dissolve">
                                      <p:cBhvr>
                                        <p:cTn id="70" dur="500"/>
                                        <p:tgtEl>
                                          <p:spTgt spid="39"/>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dissolve">
                                      <p:cBhvr>
                                        <p:cTn id="73" dur="500"/>
                                        <p:tgtEl>
                                          <p:spTgt spid="40"/>
                                        </p:tgtEl>
                                      </p:cBhvr>
                                    </p:animEffect>
                                  </p:childTnLst>
                                </p:cTn>
                              </p:par>
                              <p:par>
                                <p:cTn id="74" presetID="9" presetClass="entr" presetSubtype="0" fill="hold"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dissolve">
                                      <p:cBhvr>
                                        <p:cTn id="76" dur="500"/>
                                        <p:tgtEl>
                                          <p:spTgt spid="41"/>
                                        </p:tgtEl>
                                      </p:cBhvr>
                                    </p:animEffect>
                                  </p:childTnLst>
                                </p:cTn>
                              </p:par>
                              <p:par>
                                <p:cTn id="77" presetID="9" presetClass="entr" presetSubtype="0"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dissolve">
                                      <p:cBhvr>
                                        <p:cTn id="79" dur="500"/>
                                        <p:tgtEl>
                                          <p:spTgt spid="4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dissolve">
                                      <p:cBhvr>
                                        <p:cTn id="82" dur="500"/>
                                        <p:tgtEl>
                                          <p:spTgt spid="43"/>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dissolve">
                                      <p:cBhvr>
                                        <p:cTn id="87" dur="500"/>
                                        <p:tgtEl>
                                          <p:spTgt spid="10"/>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11"/>
                                        </p:tgtEl>
                                        <p:attrNameLst>
                                          <p:attrName>style.visibility</p:attrName>
                                        </p:attrNameLst>
                                      </p:cBhvr>
                                      <p:to>
                                        <p:strVal val="visible"/>
                                      </p:to>
                                    </p:set>
                                    <p:animEffect transition="in" filter="dissolve">
                                      <p:cBhvr>
                                        <p:cTn id="90" dur="500"/>
                                        <p:tgtEl>
                                          <p:spTgt spid="11"/>
                                        </p:tgtEl>
                                      </p:cBhvr>
                                    </p:animEffect>
                                  </p:childTnLst>
                                </p:cTn>
                              </p:par>
                            </p:childTnLst>
                          </p:cTn>
                        </p:par>
                        <p:par>
                          <p:cTn id="91" fill="hold">
                            <p:stCondLst>
                              <p:cond delay="500"/>
                            </p:stCondLst>
                            <p:childTnLst>
                              <p:par>
                                <p:cTn id="92" presetID="9"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dissolve">
                                      <p:cBhvr>
                                        <p:cTn id="94" dur="500"/>
                                        <p:tgtEl>
                                          <p:spTgt spid="23"/>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dissolve">
                                      <p:cBhvr>
                                        <p:cTn id="97" dur="500"/>
                                        <p:tgtEl>
                                          <p:spTgt spid="24"/>
                                        </p:tgtEl>
                                      </p:cBhvr>
                                    </p:animEffect>
                                  </p:childTnLst>
                                </p:cTn>
                              </p:par>
                              <p:par>
                                <p:cTn id="98" presetID="9" presetClass="entr" presetSubtype="0" fill="hold" nodeType="withEffect">
                                  <p:stCondLst>
                                    <p:cond delay="0"/>
                                  </p:stCondLst>
                                  <p:childTnLst>
                                    <p:set>
                                      <p:cBhvr>
                                        <p:cTn id="99" dur="1" fill="hold">
                                          <p:stCondLst>
                                            <p:cond delay="0"/>
                                          </p:stCondLst>
                                        </p:cTn>
                                        <p:tgtEl>
                                          <p:spTgt spid="26"/>
                                        </p:tgtEl>
                                        <p:attrNameLst>
                                          <p:attrName>style.visibility</p:attrName>
                                        </p:attrNameLst>
                                      </p:cBhvr>
                                      <p:to>
                                        <p:strVal val="visible"/>
                                      </p:to>
                                    </p:set>
                                    <p:animEffect transition="in" filter="dissolve">
                                      <p:cBhvr>
                                        <p:cTn id="100" dur="500"/>
                                        <p:tgtEl>
                                          <p:spTgt spid="26"/>
                                        </p:tgtEl>
                                      </p:cBhvr>
                                    </p:animEffect>
                                  </p:childTnLst>
                                </p:cTn>
                              </p:par>
                              <p:par>
                                <p:cTn id="101" presetID="9" presetClass="entr" presetSubtype="0" fill="hold" nodeType="withEffect">
                                  <p:stCondLst>
                                    <p:cond delay="0"/>
                                  </p:stCondLst>
                                  <p:childTnLst>
                                    <p:set>
                                      <p:cBhvr>
                                        <p:cTn id="102" dur="1" fill="hold">
                                          <p:stCondLst>
                                            <p:cond delay="0"/>
                                          </p:stCondLst>
                                        </p:cTn>
                                        <p:tgtEl>
                                          <p:spTgt spid="25"/>
                                        </p:tgtEl>
                                        <p:attrNameLst>
                                          <p:attrName>style.visibility</p:attrName>
                                        </p:attrNameLst>
                                      </p:cBhvr>
                                      <p:to>
                                        <p:strVal val="visible"/>
                                      </p:to>
                                    </p:set>
                                    <p:animEffect transition="in" filter="dissolve">
                                      <p:cBhvr>
                                        <p:cTn id="10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0" grpId="0"/>
      <p:bldP spid="11" grpId="0" animBg="1"/>
      <p:bldP spid="14" grpId="0"/>
      <p:bldP spid="23" grpId="0"/>
      <p:bldP spid="24" grpId="0"/>
      <p:bldP spid="28" grpId="0"/>
      <p:bldP spid="29" grpId="0"/>
      <p:bldP spid="30" grpId="0"/>
      <p:bldP spid="31" grpId="0"/>
      <p:bldP spid="32" grpId="0"/>
      <p:bldP spid="33" grpId="0"/>
      <p:bldP spid="34" grpId="0"/>
      <p:bldP spid="35" grpId="0"/>
      <p:bldP spid="36" grpId="0"/>
      <p:bldP spid="39" grpId="0"/>
      <p:bldP spid="40" grpId="0"/>
      <p:bldP spid="43" grpId="0"/>
      <p:bldP spid="44" grpId="0"/>
      <p:bldP spid="45" grpId="0"/>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 name="Rectangle 3"/>
          <p:cNvSpPr>
            <a:spLocks noChangeArrowheads="1"/>
          </p:cNvSpPr>
          <p:nvPr/>
        </p:nvSpPr>
        <p:spPr bwMode="auto">
          <a:xfrm>
            <a:off x="0" y="3276600"/>
            <a:ext cx="9144000" cy="533400"/>
          </a:xfrm>
          <a:prstGeom prst="rect">
            <a:avLst/>
          </a:prstGeom>
          <a:solidFill>
            <a:schemeClr val="bg1"/>
          </a:solidFill>
          <a:ln w="25400">
            <a:solidFill>
              <a:schemeClr val="tx1"/>
            </a:solidFill>
            <a:miter lim="800000"/>
            <a:headEnd/>
            <a:tailEnd/>
          </a:ln>
        </p:spPr>
        <p:txBody>
          <a:bodyPr wrap="none" anchor="ctr"/>
          <a:lstStyle/>
          <a:p>
            <a:pPr algn="ctr"/>
            <a:endParaRPr lang="zh-CN" altLang="zh-CN" dirty="0">
              <a:solidFill>
                <a:srgbClr val="FF0000"/>
              </a:solidFill>
            </a:endParaRPr>
          </a:p>
        </p:txBody>
      </p:sp>
      <p:sp>
        <p:nvSpPr>
          <p:cNvPr id="2" name="标题 1"/>
          <p:cNvSpPr>
            <a:spLocks noGrp="1"/>
          </p:cNvSpPr>
          <p:nvPr>
            <p:ph type="title"/>
          </p:nvPr>
        </p:nvSpPr>
        <p:spPr/>
        <p:txBody>
          <a:bodyPr/>
          <a:lstStyle/>
          <a:p>
            <a:r>
              <a:rPr lang="en-US" altLang="zh-CN" dirty="0" smtClean="0"/>
              <a:t>Cont’</a:t>
            </a:r>
            <a:endParaRPr lang="zh-CN" altLang="en-US" dirty="0"/>
          </a:p>
        </p:txBody>
      </p:sp>
      <p:sp>
        <p:nvSpPr>
          <p:cNvPr id="4" name="矩形 3"/>
          <p:cNvSpPr/>
          <p:nvPr/>
        </p:nvSpPr>
        <p:spPr>
          <a:xfrm>
            <a:off x="1293086" y="2435423"/>
            <a:ext cx="4343400" cy="307777"/>
          </a:xfrm>
          <a:prstGeom prst="rect">
            <a:avLst/>
          </a:prstGeom>
        </p:spPr>
        <p:txBody>
          <a:bodyPr wrap="square">
            <a:spAutoFit/>
          </a:bodyPr>
          <a:lstStyle/>
          <a:p>
            <a:pPr marL="263525" indent="-263525"/>
            <a:r>
              <a:rPr lang="en-US" sz="1400" dirty="0" smtClean="0"/>
              <a:t>Enjoy all the merits of discriminative learning</a:t>
            </a:r>
          </a:p>
        </p:txBody>
      </p:sp>
      <p:sp>
        <p:nvSpPr>
          <p:cNvPr id="6" name="矩形 5"/>
          <p:cNvSpPr/>
          <p:nvPr/>
        </p:nvSpPr>
        <p:spPr>
          <a:xfrm>
            <a:off x="1293086" y="2892623"/>
            <a:ext cx="4648200" cy="307777"/>
          </a:xfrm>
          <a:prstGeom prst="rect">
            <a:avLst/>
          </a:prstGeom>
        </p:spPr>
        <p:txBody>
          <a:bodyPr wrap="square">
            <a:spAutoFit/>
          </a:bodyPr>
          <a:lstStyle/>
          <a:p>
            <a:pPr marL="263525" indent="-263525"/>
            <a:r>
              <a:rPr lang="en-US" sz="1400" dirty="0" smtClean="0"/>
              <a:t>A direct application of existing models would not work</a:t>
            </a:r>
          </a:p>
        </p:txBody>
      </p:sp>
      <p:sp>
        <p:nvSpPr>
          <p:cNvPr id="12" name="TextBox 11"/>
          <p:cNvSpPr txBox="1"/>
          <p:nvPr/>
        </p:nvSpPr>
        <p:spPr>
          <a:xfrm>
            <a:off x="607286" y="1978223"/>
            <a:ext cx="4216219" cy="338554"/>
          </a:xfrm>
          <a:prstGeom prst="rect">
            <a:avLst/>
          </a:prstGeom>
          <a:noFill/>
        </p:spPr>
        <p:txBody>
          <a:bodyPr wrap="none" rtlCol="0">
            <a:spAutoFit/>
          </a:bodyPr>
          <a:lstStyle/>
          <a:p>
            <a:pPr marL="263525" indent="-263525">
              <a:buFont typeface="Wingdings" pitchFamily="2" charset="2"/>
              <a:buChar char="u"/>
            </a:pPr>
            <a:r>
              <a:rPr lang="en-US" altLang="zh-CN" sz="1600" dirty="0" smtClean="0"/>
              <a:t>By nature a structured prediction problem</a:t>
            </a:r>
            <a:endParaRPr lang="zh-CN" altLang="en-US" sz="1600" dirty="0"/>
          </a:p>
        </p:txBody>
      </p:sp>
      <p:sp>
        <p:nvSpPr>
          <p:cNvPr id="18" name="TextBox 17"/>
          <p:cNvSpPr txBox="1"/>
          <p:nvPr/>
        </p:nvSpPr>
        <p:spPr>
          <a:xfrm>
            <a:off x="385321" y="1600200"/>
            <a:ext cx="2967479" cy="369332"/>
          </a:xfrm>
          <a:prstGeom prst="rect">
            <a:avLst/>
          </a:prstGeom>
          <a:noFill/>
        </p:spPr>
        <p:txBody>
          <a:bodyPr wrap="none" rtlCol="0">
            <a:spAutoFit/>
          </a:bodyPr>
          <a:lstStyle/>
          <a:p>
            <a:pPr marL="263525" indent="-263525"/>
            <a:r>
              <a:rPr lang="en-US" altLang="zh-CN" dirty="0" smtClean="0"/>
              <a:t>Why discriminative model?</a:t>
            </a:r>
            <a:endParaRPr lang="zh-CN" altLang="en-US" dirty="0"/>
          </a:p>
        </p:txBody>
      </p:sp>
      <p:pic>
        <p:nvPicPr>
          <p:cNvPr id="19" name="图片 18" descr="Cross.png"/>
          <p:cNvPicPr>
            <a:picLocks noChangeAspect="1"/>
          </p:cNvPicPr>
          <p:nvPr/>
        </p:nvPicPr>
        <p:blipFill>
          <a:blip r:embed="rId4"/>
          <a:stretch>
            <a:fillRect/>
          </a:stretch>
        </p:blipFill>
        <p:spPr>
          <a:xfrm>
            <a:off x="988286" y="2895600"/>
            <a:ext cx="360000" cy="360000"/>
          </a:xfrm>
          <a:prstGeom prst="rect">
            <a:avLst/>
          </a:prstGeom>
        </p:spPr>
      </p:pic>
      <p:pic>
        <p:nvPicPr>
          <p:cNvPr id="22" name="图片 21" descr="Tick.png"/>
          <p:cNvPicPr>
            <a:picLocks noChangeAspect="1"/>
          </p:cNvPicPr>
          <p:nvPr/>
        </p:nvPicPr>
        <p:blipFill>
          <a:blip r:embed="rId5"/>
          <a:stretch>
            <a:fillRect/>
          </a:stretch>
        </p:blipFill>
        <p:spPr>
          <a:xfrm>
            <a:off x="988286" y="2438400"/>
            <a:ext cx="360000" cy="360000"/>
          </a:xfrm>
          <a:prstGeom prst="rect">
            <a:avLst/>
          </a:prstGeom>
        </p:spPr>
      </p:pic>
      <p:sp>
        <p:nvSpPr>
          <p:cNvPr id="27" name="矩形 26"/>
          <p:cNvSpPr/>
          <p:nvPr/>
        </p:nvSpPr>
        <p:spPr>
          <a:xfrm>
            <a:off x="1295400" y="3352800"/>
            <a:ext cx="6340197" cy="369332"/>
          </a:xfrm>
          <a:prstGeom prst="rect">
            <a:avLst/>
          </a:prstGeom>
        </p:spPr>
        <p:txBody>
          <a:bodyPr wrap="none">
            <a:spAutoFit/>
          </a:bodyPr>
          <a:lstStyle/>
          <a:p>
            <a:r>
              <a:rPr lang="en-US" altLang="zh-CN" dirty="0" smtClean="0">
                <a:solidFill>
                  <a:srgbClr val="0070C0"/>
                </a:solidFill>
              </a:rPr>
              <a:t>Conditional Random Fields for Query Refinement (CRF-QR)</a:t>
            </a:r>
            <a:endParaRPr lang="zh-CN" altLang="en-US" dirty="0"/>
          </a:p>
        </p:txBody>
      </p:sp>
      <p:sp>
        <p:nvSpPr>
          <p:cNvPr id="28" name="TextBox 27"/>
          <p:cNvSpPr txBox="1"/>
          <p:nvPr/>
        </p:nvSpPr>
        <p:spPr>
          <a:xfrm>
            <a:off x="3733800" y="4215825"/>
            <a:ext cx="441146" cy="369332"/>
          </a:xfrm>
          <a:prstGeom prst="rect">
            <a:avLst/>
          </a:prstGeom>
          <a:noFill/>
        </p:spPr>
        <p:txBody>
          <a:bodyPr wrap="none" rtlCol="0">
            <a:spAutoFit/>
          </a:bodyPr>
          <a:lstStyle/>
          <a:p>
            <a:r>
              <a:rPr lang="en-US" altLang="zh-CN" dirty="0" smtClean="0"/>
              <a:t>on</a:t>
            </a:r>
            <a:endParaRPr lang="zh-CN" altLang="en-US" dirty="0"/>
          </a:p>
        </p:txBody>
      </p:sp>
      <p:sp>
        <p:nvSpPr>
          <p:cNvPr id="29" name="TextBox 28"/>
          <p:cNvSpPr txBox="1"/>
          <p:nvPr/>
        </p:nvSpPr>
        <p:spPr>
          <a:xfrm>
            <a:off x="533400" y="3700046"/>
            <a:ext cx="2750773" cy="338554"/>
          </a:xfrm>
          <a:prstGeom prst="rect">
            <a:avLst/>
          </a:prstGeom>
          <a:noFill/>
        </p:spPr>
        <p:txBody>
          <a:bodyPr wrap="none" rtlCol="0">
            <a:spAutoFit/>
          </a:bodyPr>
          <a:lstStyle/>
          <a:p>
            <a:r>
              <a:rPr lang="en-US" altLang="zh-CN" sz="1600" dirty="0" smtClean="0"/>
              <a:t>A case of Query Refinement</a:t>
            </a:r>
            <a:endParaRPr lang="zh-CN" altLang="en-US" sz="1600" dirty="0"/>
          </a:p>
        </p:txBody>
      </p:sp>
      <p:sp>
        <p:nvSpPr>
          <p:cNvPr id="30" name="TextBox 29"/>
          <p:cNvSpPr txBox="1"/>
          <p:nvPr/>
        </p:nvSpPr>
        <p:spPr>
          <a:xfrm>
            <a:off x="4343400" y="4215825"/>
            <a:ext cx="990600" cy="369332"/>
          </a:xfrm>
          <a:prstGeom prst="rect">
            <a:avLst/>
          </a:prstGeom>
          <a:noFill/>
        </p:spPr>
        <p:txBody>
          <a:bodyPr wrap="square" rtlCol="0">
            <a:spAutoFit/>
          </a:bodyPr>
          <a:lstStyle/>
          <a:p>
            <a:r>
              <a:rPr lang="en-US" altLang="zh-CN" dirty="0" err="1" smtClean="0"/>
              <a:t>machin</a:t>
            </a:r>
            <a:endParaRPr lang="zh-CN" altLang="en-US" dirty="0"/>
          </a:p>
        </p:txBody>
      </p:sp>
      <p:sp>
        <p:nvSpPr>
          <p:cNvPr id="31" name="矩形 7"/>
          <p:cNvSpPr/>
          <p:nvPr/>
        </p:nvSpPr>
        <p:spPr>
          <a:xfrm>
            <a:off x="5398373" y="4215825"/>
            <a:ext cx="697627" cy="369332"/>
          </a:xfrm>
          <a:prstGeom prst="rect">
            <a:avLst/>
          </a:prstGeom>
        </p:spPr>
        <p:txBody>
          <a:bodyPr wrap="none">
            <a:spAutoFit/>
          </a:bodyPr>
          <a:lstStyle/>
          <a:p>
            <a:r>
              <a:rPr lang="en-US" altLang="zh-CN" dirty="0" smtClean="0"/>
              <a:t>learn</a:t>
            </a:r>
            <a:endParaRPr lang="zh-CN" altLang="en-US" dirty="0"/>
          </a:p>
        </p:txBody>
      </p:sp>
      <p:sp>
        <p:nvSpPr>
          <p:cNvPr id="32" name="矩形 8"/>
          <p:cNvSpPr/>
          <p:nvPr/>
        </p:nvSpPr>
        <p:spPr>
          <a:xfrm>
            <a:off x="2741965" y="4215825"/>
            <a:ext cx="915635" cy="369332"/>
          </a:xfrm>
          <a:prstGeom prst="rect">
            <a:avLst/>
          </a:prstGeom>
        </p:spPr>
        <p:txBody>
          <a:bodyPr wrap="none">
            <a:spAutoFit/>
          </a:bodyPr>
          <a:lstStyle/>
          <a:p>
            <a:r>
              <a:rPr lang="en-US" altLang="zh-CN" dirty="0" smtClean="0"/>
              <a:t>Papers</a:t>
            </a:r>
            <a:endParaRPr lang="zh-CN" altLang="en-US" dirty="0"/>
          </a:p>
        </p:txBody>
      </p:sp>
      <p:sp>
        <p:nvSpPr>
          <p:cNvPr id="33" name="TextBox 32"/>
          <p:cNvSpPr txBox="1"/>
          <p:nvPr/>
        </p:nvSpPr>
        <p:spPr>
          <a:xfrm>
            <a:off x="3735035" y="5599093"/>
            <a:ext cx="441146" cy="369332"/>
          </a:xfrm>
          <a:prstGeom prst="rect">
            <a:avLst/>
          </a:prstGeom>
          <a:noFill/>
        </p:spPr>
        <p:txBody>
          <a:bodyPr wrap="none" rtlCol="0">
            <a:spAutoFit/>
          </a:bodyPr>
          <a:lstStyle/>
          <a:p>
            <a:r>
              <a:rPr lang="en-US" altLang="zh-CN" dirty="0" smtClean="0"/>
              <a:t>on</a:t>
            </a:r>
            <a:endParaRPr lang="zh-CN" altLang="en-US" dirty="0"/>
          </a:p>
        </p:txBody>
      </p:sp>
      <p:sp>
        <p:nvSpPr>
          <p:cNvPr id="34" name="TextBox 33"/>
          <p:cNvSpPr txBox="1"/>
          <p:nvPr/>
        </p:nvSpPr>
        <p:spPr>
          <a:xfrm>
            <a:off x="4271747" y="5599093"/>
            <a:ext cx="1138453" cy="369332"/>
          </a:xfrm>
          <a:prstGeom prst="rect">
            <a:avLst/>
          </a:prstGeom>
          <a:noFill/>
        </p:spPr>
        <p:txBody>
          <a:bodyPr wrap="none" rtlCol="0">
            <a:spAutoFit/>
          </a:bodyPr>
          <a:lstStyle/>
          <a:p>
            <a:r>
              <a:rPr lang="en-US" altLang="zh-CN" dirty="0" smtClean="0">
                <a:solidFill>
                  <a:srgbClr val="0070C0"/>
                </a:solidFill>
              </a:rPr>
              <a:t>“machine</a:t>
            </a:r>
            <a:endParaRPr lang="zh-CN" altLang="en-US" dirty="0">
              <a:solidFill>
                <a:srgbClr val="0070C0"/>
              </a:solidFill>
            </a:endParaRPr>
          </a:p>
        </p:txBody>
      </p:sp>
      <p:sp>
        <p:nvSpPr>
          <p:cNvPr id="35" name="矩形 11"/>
          <p:cNvSpPr/>
          <p:nvPr/>
        </p:nvSpPr>
        <p:spPr>
          <a:xfrm>
            <a:off x="5394652" y="5599093"/>
            <a:ext cx="1082348" cy="369332"/>
          </a:xfrm>
          <a:prstGeom prst="rect">
            <a:avLst/>
          </a:prstGeom>
        </p:spPr>
        <p:txBody>
          <a:bodyPr wrap="none">
            <a:spAutoFit/>
          </a:bodyPr>
          <a:lstStyle/>
          <a:p>
            <a:r>
              <a:rPr lang="en-US" altLang="zh-CN" dirty="0" smtClean="0">
                <a:solidFill>
                  <a:srgbClr val="0070C0"/>
                </a:solidFill>
              </a:rPr>
              <a:t>learning”</a:t>
            </a:r>
            <a:endParaRPr lang="zh-CN" altLang="en-US" dirty="0">
              <a:solidFill>
                <a:srgbClr val="0070C0"/>
              </a:solidFill>
            </a:endParaRPr>
          </a:p>
        </p:txBody>
      </p:sp>
      <p:sp>
        <p:nvSpPr>
          <p:cNvPr id="36" name="矩形 12"/>
          <p:cNvSpPr/>
          <p:nvPr/>
        </p:nvSpPr>
        <p:spPr>
          <a:xfrm>
            <a:off x="2743200" y="5599093"/>
            <a:ext cx="915635" cy="369332"/>
          </a:xfrm>
          <a:prstGeom prst="rect">
            <a:avLst/>
          </a:prstGeom>
        </p:spPr>
        <p:txBody>
          <a:bodyPr wrap="none">
            <a:spAutoFit/>
          </a:bodyPr>
          <a:lstStyle/>
          <a:p>
            <a:r>
              <a:rPr lang="en-US" altLang="zh-CN" dirty="0" smtClean="0"/>
              <a:t>Papers</a:t>
            </a:r>
            <a:endParaRPr lang="zh-CN" altLang="en-US" dirty="0"/>
          </a:p>
        </p:txBody>
      </p:sp>
      <p:cxnSp>
        <p:nvCxnSpPr>
          <p:cNvPr id="37" name="直接箭头连接符 14"/>
          <p:cNvCxnSpPr>
            <a:stCxn id="30" idx="2"/>
            <a:endCxn id="34" idx="0"/>
          </p:cNvCxnSpPr>
          <p:nvPr/>
        </p:nvCxnSpPr>
        <p:spPr>
          <a:xfrm rot="16200000" flipH="1">
            <a:off x="4332869" y="5090988"/>
            <a:ext cx="1013936" cy="22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17"/>
          <p:cNvCxnSpPr>
            <a:stCxn id="31" idx="2"/>
            <a:endCxn id="35" idx="0"/>
          </p:cNvCxnSpPr>
          <p:nvPr/>
        </p:nvCxnSpPr>
        <p:spPr>
          <a:xfrm rot="16200000" flipH="1">
            <a:off x="5334538" y="4997805"/>
            <a:ext cx="1013936" cy="18863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429000" y="4825425"/>
            <a:ext cx="1402949" cy="584775"/>
          </a:xfrm>
          <a:prstGeom prst="rect">
            <a:avLst/>
          </a:prstGeom>
          <a:noFill/>
        </p:spPr>
        <p:txBody>
          <a:bodyPr wrap="none" rtlCol="0">
            <a:spAutoFit/>
          </a:bodyPr>
          <a:lstStyle/>
          <a:p>
            <a:pPr algn="ctr"/>
            <a:r>
              <a:rPr lang="en-US" altLang="zh-CN" sz="1600" dirty="0" smtClean="0">
                <a:solidFill>
                  <a:srgbClr val="00B050"/>
                </a:solidFill>
              </a:rPr>
              <a:t>Spelling error</a:t>
            </a:r>
          </a:p>
          <a:p>
            <a:pPr algn="ctr"/>
            <a:r>
              <a:rPr lang="en-US" altLang="zh-CN" sz="1600" dirty="0" smtClean="0">
                <a:solidFill>
                  <a:srgbClr val="00B050"/>
                </a:solidFill>
              </a:rPr>
              <a:t>correction</a:t>
            </a:r>
            <a:endParaRPr lang="zh-CN" altLang="en-US" sz="1600" dirty="0">
              <a:solidFill>
                <a:srgbClr val="00B050"/>
              </a:solidFill>
            </a:endParaRPr>
          </a:p>
        </p:txBody>
      </p:sp>
      <p:sp>
        <p:nvSpPr>
          <p:cNvPr id="40" name="TextBox 39"/>
          <p:cNvSpPr txBox="1"/>
          <p:nvPr/>
        </p:nvSpPr>
        <p:spPr>
          <a:xfrm>
            <a:off x="5936067" y="4825425"/>
            <a:ext cx="1074333" cy="584775"/>
          </a:xfrm>
          <a:prstGeom prst="rect">
            <a:avLst/>
          </a:prstGeom>
          <a:noFill/>
        </p:spPr>
        <p:txBody>
          <a:bodyPr wrap="none" rtlCol="0">
            <a:spAutoFit/>
          </a:bodyPr>
          <a:lstStyle/>
          <a:p>
            <a:pPr algn="ctr"/>
            <a:r>
              <a:rPr lang="en-US" altLang="zh-CN" sz="1600" dirty="0" smtClean="0">
                <a:solidFill>
                  <a:srgbClr val="00B050"/>
                </a:solidFill>
              </a:rPr>
              <a:t>word</a:t>
            </a:r>
          </a:p>
          <a:p>
            <a:pPr algn="ctr"/>
            <a:r>
              <a:rPr lang="en-US" altLang="zh-CN" sz="1600" dirty="0" smtClean="0">
                <a:solidFill>
                  <a:srgbClr val="00B050"/>
                </a:solidFill>
              </a:rPr>
              <a:t>stemming</a:t>
            </a:r>
            <a:endParaRPr lang="zh-CN" altLang="en-US" sz="1600" dirty="0">
              <a:solidFill>
                <a:srgbClr val="00B050"/>
              </a:solidFill>
            </a:endParaRPr>
          </a:p>
        </p:txBody>
      </p:sp>
      <p:cxnSp>
        <p:nvCxnSpPr>
          <p:cNvPr id="41" name="直接箭头连接符 21"/>
          <p:cNvCxnSpPr/>
          <p:nvPr/>
        </p:nvCxnSpPr>
        <p:spPr>
          <a:xfrm rot="5400000" flipH="1" flipV="1">
            <a:off x="5829303" y="5930328"/>
            <a:ext cx="685796" cy="4571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25"/>
          <p:cNvCxnSpPr/>
          <p:nvPr/>
        </p:nvCxnSpPr>
        <p:spPr>
          <a:xfrm rot="16200000" flipV="1">
            <a:off x="4267201" y="5892224"/>
            <a:ext cx="685800" cy="53340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矩形 26"/>
          <p:cNvSpPr/>
          <p:nvPr/>
        </p:nvSpPr>
        <p:spPr>
          <a:xfrm>
            <a:off x="4724400" y="6273225"/>
            <a:ext cx="1415772" cy="584775"/>
          </a:xfrm>
          <a:prstGeom prst="rect">
            <a:avLst/>
          </a:prstGeom>
        </p:spPr>
        <p:txBody>
          <a:bodyPr wrap="none">
            <a:spAutoFit/>
          </a:bodyPr>
          <a:lstStyle/>
          <a:p>
            <a:pPr algn="ctr"/>
            <a:r>
              <a:rPr lang="en-US" altLang="zh-CN" sz="1600" dirty="0" smtClean="0">
                <a:solidFill>
                  <a:srgbClr val="00B050"/>
                </a:solidFill>
              </a:rPr>
              <a:t>Phrase</a:t>
            </a:r>
          </a:p>
          <a:p>
            <a:pPr algn="ctr"/>
            <a:r>
              <a:rPr lang="en-US" altLang="zh-CN" sz="1600" dirty="0" smtClean="0">
                <a:solidFill>
                  <a:srgbClr val="00B050"/>
                </a:solidFill>
              </a:rPr>
              <a:t>segmentation</a:t>
            </a:r>
          </a:p>
        </p:txBody>
      </p:sp>
      <p:sp>
        <p:nvSpPr>
          <p:cNvPr id="44" name="TextBox 43"/>
          <p:cNvSpPr txBox="1"/>
          <p:nvPr/>
        </p:nvSpPr>
        <p:spPr>
          <a:xfrm>
            <a:off x="1143000" y="5587425"/>
            <a:ext cx="1043876" cy="369332"/>
          </a:xfrm>
          <a:prstGeom prst="rect">
            <a:avLst/>
          </a:prstGeom>
          <a:noFill/>
        </p:spPr>
        <p:txBody>
          <a:bodyPr wrap="none" rtlCol="0">
            <a:spAutoFit/>
          </a:bodyPr>
          <a:lstStyle/>
          <a:p>
            <a:r>
              <a:rPr lang="en-US" altLang="zh-CN" dirty="0" smtClean="0">
                <a:solidFill>
                  <a:srgbClr val="7030A0"/>
                </a:solidFill>
              </a:rPr>
              <a:t>Refined:</a:t>
            </a:r>
            <a:endParaRPr lang="zh-CN" altLang="en-US" dirty="0">
              <a:solidFill>
                <a:srgbClr val="7030A0"/>
              </a:solidFill>
            </a:endParaRPr>
          </a:p>
        </p:txBody>
      </p:sp>
      <p:sp>
        <p:nvSpPr>
          <p:cNvPr id="45" name="TextBox 44"/>
          <p:cNvSpPr txBox="1"/>
          <p:nvPr/>
        </p:nvSpPr>
        <p:spPr>
          <a:xfrm>
            <a:off x="1143000" y="4215825"/>
            <a:ext cx="1043876" cy="369332"/>
          </a:xfrm>
          <a:prstGeom prst="rect">
            <a:avLst/>
          </a:prstGeom>
          <a:noFill/>
        </p:spPr>
        <p:txBody>
          <a:bodyPr wrap="none" rtlCol="0">
            <a:spAutoFit/>
          </a:bodyPr>
          <a:lstStyle/>
          <a:p>
            <a:r>
              <a:rPr lang="en-US" altLang="zh-CN" dirty="0" smtClean="0">
                <a:solidFill>
                  <a:srgbClr val="7030A0"/>
                </a:solidFill>
              </a:rPr>
              <a:t>Original:</a:t>
            </a:r>
            <a:endParaRPr lang="zh-CN" altLang="en-US" dirty="0">
              <a:solidFill>
                <a:srgbClr val="7030A0"/>
              </a:solidFill>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dissolve">
                                      <p:cBhvr>
                                        <p:cTn id="16" dur="500"/>
                                        <p:tgtEl>
                                          <p:spTgt spid="22"/>
                                        </p:tgtEl>
                                      </p:cBhvr>
                                    </p:animEffect>
                                  </p:childTnLst>
                                </p:cTn>
                              </p:par>
                              <p:par>
                                <p:cTn id="17" presetID="9"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dissolv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dissolve">
                                      <p:cBhvr>
                                        <p:cTn id="24" dur="500"/>
                                        <p:tgtEl>
                                          <p:spTgt spid="27"/>
                                        </p:tgtEl>
                                      </p:cBhvr>
                                    </p:animEffect>
                                  </p:childTnLst>
                                </p:cTn>
                              </p:par>
                              <p:par>
                                <p:cTn id="25" presetID="9" presetClass="emph" presetSubtype="0" grpId="1" nodeType="withEffect">
                                  <p:stCondLst>
                                    <p:cond delay="0"/>
                                  </p:stCondLst>
                                  <p:childTnLst>
                                    <p:set>
                                      <p:cBhvr rctx="PPT">
                                        <p:cTn id="26" dur="indefinite"/>
                                        <p:tgtEl>
                                          <p:spTgt spid="4"/>
                                        </p:tgtEl>
                                        <p:attrNameLst>
                                          <p:attrName>style.opacity</p:attrName>
                                        </p:attrNameLst>
                                      </p:cBhvr>
                                      <p:to>
                                        <p:strVal val="0.5"/>
                                      </p:to>
                                    </p:set>
                                    <p:animEffect filter="image" prLst="opacity: 0.5">
                                      <p:cBhvr rctx="IE">
                                        <p:cTn id="27" dur="indefinite"/>
                                        <p:tgtEl>
                                          <p:spTgt spid="4"/>
                                        </p:tgtEl>
                                      </p:cBhvr>
                                    </p:animEffect>
                                  </p:childTnLst>
                                </p:cTn>
                              </p:par>
                              <p:par>
                                <p:cTn id="28" presetID="9" presetClass="emph" presetSubtype="0" grpId="1" nodeType="withEffect">
                                  <p:stCondLst>
                                    <p:cond delay="0"/>
                                  </p:stCondLst>
                                  <p:childTnLst>
                                    <p:set>
                                      <p:cBhvr rctx="PPT">
                                        <p:cTn id="29" dur="indefinite"/>
                                        <p:tgtEl>
                                          <p:spTgt spid="6"/>
                                        </p:tgtEl>
                                        <p:attrNameLst>
                                          <p:attrName>style.opacity</p:attrName>
                                        </p:attrNameLst>
                                      </p:cBhvr>
                                      <p:to>
                                        <p:strVal val="0.5"/>
                                      </p:to>
                                    </p:set>
                                    <p:animEffect filter="image" prLst="opacity: 0.5">
                                      <p:cBhvr rctx="IE">
                                        <p:cTn id="30" dur="indefinite"/>
                                        <p:tgtEl>
                                          <p:spTgt spid="6"/>
                                        </p:tgtEl>
                                      </p:cBhvr>
                                    </p:animEffect>
                                  </p:childTnLst>
                                </p:cTn>
                              </p:par>
                              <p:par>
                                <p:cTn id="31" presetID="9" presetClass="emph" presetSubtype="0" grpId="1" nodeType="withEffect">
                                  <p:stCondLst>
                                    <p:cond delay="0"/>
                                  </p:stCondLst>
                                  <p:childTnLst>
                                    <p:set>
                                      <p:cBhvr rctx="PPT">
                                        <p:cTn id="32" dur="indefinite"/>
                                        <p:tgtEl>
                                          <p:spTgt spid="12"/>
                                        </p:tgtEl>
                                        <p:attrNameLst>
                                          <p:attrName>style.opacity</p:attrName>
                                        </p:attrNameLst>
                                      </p:cBhvr>
                                      <p:to>
                                        <p:strVal val="0.5"/>
                                      </p:to>
                                    </p:set>
                                    <p:animEffect filter="image" prLst="opacity: 0.5">
                                      <p:cBhvr rctx="IE">
                                        <p:cTn id="33" dur="indefinite"/>
                                        <p:tgtEl>
                                          <p:spTgt spid="12"/>
                                        </p:tgtEl>
                                      </p:cBhvr>
                                    </p:animEffect>
                                  </p:childTnLst>
                                </p:cTn>
                              </p:par>
                              <p:par>
                                <p:cTn id="34" presetID="9" presetClass="emph" presetSubtype="0" grpId="0" nodeType="withEffect">
                                  <p:stCondLst>
                                    <p:cond delay="0"/>
                                  </p:stCondLst>
                                  <p:childTnLst>
                                    <p:set>
                                      <p:cBhvr rctx="PPT">
                                        <p:cTn id="35" dur="indefinite"/>
                                        <p:tgtEl>
                                          <p:spTgt spid="18"/>
                                        </p:tgtEl>
                                        <p:attrNameLst>
                                          <p:attrName>style.opacity</p:attrName>
                                        </p:attrNameLst>
                                      </p:cBhvr>
                                      <p:to>
                                        <p:strVal val="0.5"/>
                                      </p:to>
                                    </p:set>
                                    <p:animEffect filter="image" prLst="opacity: 0.5">
                                      <p:cBhvr rctx="IE">
                                        <p:cTn id="36" dur="indefinite"/>
                                        <p:tgtEl>
                                          <p:spTgt spid="18"/>
                                        </p:tgtEl>
                                      </p:cBhvr>
                                    </p:animEffect>
                                  </p:childTnLst>
                                </p:cTn>
                              </p:par>
                              <p:par>
                                <p:cTn id="37" presetID="9" presetClass="emph" presetSubtype="0" nodeType="withEffect">
                                  <p:stCondLst>
                                    <p:cond delay="0"/>
                                  </p:stCondLst>
                                  <p:childTnLst>
                                    <p:set>
                                      <p:cBhvr rctx="PPT">
                                        <p:cTn id="38" dur="indefinite"/>
                                        <p:tgtEl>
                                          <p:spTgt spid="19"/>
                                        </p:tgtEl>
                                        <p:attrNameLst>
                                          <p:attrName>style.opacity</p:attrName>
                                        </p:attrNameLst>
                                      </p:cBhvr>
                                      <p:to>
                                        <p:strVal val="0.5"/>
                                      </p:to>
                                    </p:set>
                                    <p:animEffect filter="image" prLst="opacity: 0.5">
                                      <p:cBhvr rctx="IE">
                                        <p:cTn id="39" dur="indefinite"/>
                                        <p:tgtEl>
                                          <p:spTgt spid="19"/>
                                        </p:tgtEl>
                                      </p:cBhvr>
                                    </p:animEffect>
                                  </p:childTnLst>
                                </p:cTn>
                              </p:par>
                              <p:par>
                                <p:cTn id="40" presetID="9" presetClass="emph" presetSubtype="0" nodeType="withEffect">
                                  <p:stCondLst>
                                    <p:cond delay="0"/>
                                  </p:stCondLst>
                                  <p:childTnLst>
                                    <p:set>
                                      <p:cBhvr rctx="PPT">
                                        <p:cTn id="41" dur="indefinite"/>
                                        <p:tgtEl>
                                          <p:spTgt spid="22"/>
                                        </p:tgtEl>
                                        <p:attrNameLst>
                                          <p:attrName>style.opacity</p:attrName>
                                        </p:attrNameLst>
                                      </p:cBhvr>
                                      <p:to>
                                        <p:strVal val="0.5"/>
                                      </p:to>
                                    </p:set>
                                    <p:animEffect filter="image" prLst="opacity: 0.5">
                                      <p:cBhvr rctx="IE">
                                        <p:cTn id="42" dur="indefinite"/>
                                        <p:tgtEl>
                                          <p:spTgt spid="22"/>
                                        </p:tgtEl>
                                      </p:cBhvr>
                                    </p:animEffect>
                                  </p:childTnLst>
                                </p:cTn>
                              </p:par>
                              <p:par>
                                <p:cTn id="43" presetID="9" presetClass="emph" presetSubtype="0" grpId="3" nodeType="withEffect">
                                  <p:stCondLst>
                                    <p:cond delay="0"/>
                                  </p:stCondLst>
                                  <p:childTnLst>
                                    <p:set>
                                      <p:cBhvr rctx="PPT">
                                        <p:cTn id="44" dur="indefinite"/>
                                        <p:tgtEl>
                                          <p:spTgt spid="31"/>
                                        </p:tgtEl>
                                        <p:attrNameLst>
                                          <p:attrName>style.opacity</p:attrName>
                                        </p:attrNameLst>
                                      </p:cBhvr>
                                      <p:to>
                                        <p:strVal val="0.5"/>
                                      </p:to>
                                    </p:set>
                                    <p:animEffect filter="image" prLst="opacity: 0.5">
                                      <p:cBhvr rctx="IE">
                                        <p:cTn id="45" dur="indefinite"/>
                                        <p:tgtEl>
                                          <p:spTgt spid="31"/>
                                        </p:tgtEl>
                                      </p:cBhvr>
                                    </p:animEffect>
                                  </p:childTnLst>
                                </p:cTn>
                              </p:par>
                              <p:par>
                                <p:cTn id="46" presetID="9" presetClass="emph" presetSubtype="0" nodeType="withEffect">
                                  <p:stCondLst>
                                    <p:cond delay="0"/>
                                  </p:stCondLst>
                                  <p:childTnLst>
                                    <p:set>
                                      <p:cBhvr rctx="PPT">
                                        <p:cTn id="47" dur="indefinite"/>
                                        <p:tgtEl>
                                          <p:spTgt spid="41"/>
                                        </p:tgtEl>
                                        <p:attrNameLst>
                                          <p:attrName>style.opacity</p:attrName>
                                        </p:attrNameLst>
                                      </p:cBhvr>
                                      <p:to>
                                        <p:strVal val="0.5"/>
                                      </p:to>
                                    </p:set>
                                    <p:animEffect filter="image" prLst="opacity: 0.5">
                                      <p:cBhvr rctx="IE">
                                        <p:cTn id="48" dur="indefinite"/>
                                        <p:tgtEl>
                                          <p:spTgt spid="41"/>
                                        </p:tgtEl>
                                      </p:cBhvr>
                                    </p:animEffect>
                                  </p:childTnLst>
                                </p:cTn>
                              </p:par>
                              <p:par>
                                <p:cTn id="49" presetID="9" presetClass="emph" presetSubtype="0" grpId="3" nodeType="withEffect">
                                  <p:stCondLst>
                                    <p:cond delay="0"/>
                                  </p:stCondLst>
                                  <p:childTnLst>
                                    <p:set>
                                      <p:cBhvr rctx="PPT">
                                        <p:cTn id="50" dur="indefinite"/>
                                        <p:tgtEl>
                                          <p:spTgt spid="29"/>
                                        </p:tgtEl>
                                        <p:attrNameLst>
                                          <p:attrName>style.opacity</p:attrName>
                                        </p:attrNameLst>
                                      </p:cBhvr>
                                      <p:to>
                                        <p:strVal val="0.5"/>
                                      </p:to>
                                    </p:set>
                                    <p:animEffect filter="image" prLst="opacity: 0.5">
                                      <p:cBhvr rctx="IE">
                                        <p:cTn id="51" dur="indefinite"/>
                                        <p:tgtEl>
                                          <p:spTgt spid="29"/>
                                        </p:tgtEl>
                                      </p:cBhvr>
                                    </p:animEffect>
                                  </p:childTnLst>
                                </p:cTn>
                              </p:par>
                              <p:par>
                                <p:cTn id="52" presetID="9" presetClass="emph" presetSubtype="0" grpId="3" nodeType="withEffect">
                                  <p:stCondLst>
                                    <p:cond delay="0"/>
                                  </p:stCondLst>
                                  <p:childTnLst>
                                    <p:set>
                                      <p:cBhvr rctx="PPT">
                                        <p:cTn id="53" dur="indefinite"/>
                                        <p:tgtEl>
                                          <p:spTgt spid="30"/>
                                        </p:tgtEl>
                                        <p:attrNameLst>
                                          <p:attrName>style.opacity</p:attrName>
                                        </p:attrNameLst>
                                      </p:cBhvr>
                                      <p:to>
                                        <p:strVal val="0.5"/>
                                      </p:to>
                                    </p:set>
                                    <p:animEffect filter="image" prLst="opacity: 0.5">
                                      <p:cBhvr rctx="IE">
                                        <p:cTn id="54" dur="indefinite"/>
                                        <p:tgtEl>
                                          <p:spTgt spid="30"/>
                                        </p:tgtEl>
                                      </p:cBhvr>
                                    </p:animEffect>
                                  </p:childTnLst>
                                </p:cTn>
                              </p:par>
                              <p:par>
                                <p:cTn id="55" presetID="9" presetClass="emph" presetSubtype="0" grpId="3" nodeType="withEffect">
                                  <p:stCondLst>
                                    <p:cond delay="0"/>
                                  </p:stCondLst>
                                  <p:childTnLst>
                                    <p:set>
                                      <p:cBhvr rctx="PPT">
                                        <p:cTn id="56" dur="indefinite"/>
                                        <p:tgtEl>
                                          <p:spTgt spid="36"/>
                                        </p:tgtEl>
                                        <p:attrNameLst>
                                          <p:attrName>style.opacity</p:attrName>
                                        </p:attrNameLst>
                                      </p:cBhvr>
                                      <p:to>
                                        <p:strVal val="0.5"/>
                                      </p:to>
                                    </p:set>
                                    <p:animEffect filter="image" prLst="opacity: 0.5">
                                      <p:cBhvr rctx="IE">
                                        <p:cTn id="57" dur="indefinite"/>
                                        <p:tgtEl>
                                          <p:spTgt spid="36"/>
                                        </p:tgtEl>
                                      </p:cBhvr>
                                    </p:animEffect>
                                  </p:childTnLst>
                                </p:cTn>
                              </p:par>
                              <p:par>
                                <p:cTn id="58" presetID="9" presetClass="emph" presetSubtype="0" nodeType="withEffect">
                                  <p:stCondLst>
                                    <p:cond delay="0"/>
                                  </p:stCondLst>
                                  <p:childTnLst>
                                    <p:set>
                                      <p:cBhvr rctx="PPT">
                                        <p:cTn id="59" dur="indefinite"/>
                                        <p:tgtEl>
                                          <p:spTgt spid="37"/>
                                        </p:tgtEl>
                                        <p:attrNameLst>
                                          <p:attrName>style.opacity</p:attrName>
                                        </p:attrNameLst>
                                      </p:cBhvr>
                                      <p:to>
                                        <p:strVal val="0.5"/>
                                      </p:to>
                                    </p:set>
                                    <p:animEffect filter="image" prLst="opacity: 0.5">
                                      <p:cBhvr rctx="IE">
                                        <p:cTn id="60" dur="indefinite"/>
                                        <p:tgtEl>
                                          <p:spTgt spid="37"/>
                                        </p:tgtEl>
                                      </p:cBhvr>
                                    </p:animEffect>
                                  </p:childTnLst>
                                </p:cTn>
                              </p:par>
                              <p:par>
                                <p:cTn id="61" presetID="9" presetClass="emph" presetSubtype="0" grpId="3" nodeType="withEffect">
                                  <p:stCondLst>
                                    <p:cond delay="0"/>
                                  </p:stCondLst>
                                  <p:childTnLst>
                                    <p:set>
                                      <p:cBhvr rctx="PPT">
                                        <p:cTn id="62" dur="indefinite"/>
                                        <p:tgtEl>
                                          <p:spTgt spid="43"/>
                                        </p:tgtEl>
                                        <p:attrNameLst>
                                          <p:attrName>style.opacity</p:attrName>
                                        </p:attrNameLst>
                                      </p:cBhvr>
                                      <p:to>
                                        <p:strVal val="0.5"/>
                                      </p:to>
                                    </p:set>
                                    <p:animEffect filter="image" prLst="opacity: 0.5">
                                      <p:cBhvr rctx="IE">
                                        <p:cTn id="63" dur="indefinite"/>
                                        <p:tgtEl>
                                          <p:spTgt spid="43"/>
                                        </p:tgtEl>
                                      </p:cBhvr>
                                    </p:animEffect>
                                  </p:childTnLst>
                                </p:cTn>
                              </p:par>
                              <p:par>
                                <p:cTn id="64" presetID="9" presetClass="emph" presetSubtype="0" grpId="3" nodeType="withEffect">
                                  <p:stCondLst>
                                    <p:cond delay="0"/>
                                  </p:stCondLst>
                                  <p:childTnLst>
                                    <p:set>
                                      <p:cBhvr rctx="PPT">
                                        <p:cTn id="65" dur="indefinite"/>
                                        <p:tgtEl>
                                          <p:spTgt spid="35"/>
                                        </p:tgtEl>
                                        <p:attrNameLst>
                                          <p:attrName>style.opacity</p:attrName>
                                        </p:attrNameLst>
                                      </p:cBhvr>
                                      <p:to>
                                        <p:strVal val="0.5"/>
                                      </p:to>
                                    </p:set>
                                    <p:animEffect filter="image" prLst="opacity: 0.5">
                                      <p:cBhvr rctx="IE">
                                        <p:cTn id="66" dur="indefinite"/>
                                        <p:tgtEl>
                                          <p:spTgt spid="35"/>
                                        </p:tgtEl>
                                      </p:cBhvr>
                                    </p:animEffect>
                                  </p:childTnLst>
                                </p:cTn>
                              </p:par>
                              <p:par>
                                <p:cTn id="67" presetID="9" presetClass="emph" presetSubtype="0" grpId="3" nodeType="withEffect">
                                  <p:stCondLst>
                                    <p:cond delay="0"/>
                                  </p:stCondLst>
                                  <p:childTnLst>
                                    <p:set>
                                      <p:cBhvr rctx="PPT">
                                        <p:cTn id="68" dur="indefinite"/>
                                        <p:tgtEl>
                                          <p:spTgt spid="32"/>
                                        </p:tgtEl>
                                        <p:attrNameLst>
                                          <p:attrName>style.opacity</p:attrName>
                                        </p:attrNameLst>
                                      </p:cBhvr>
                                      <p:to>
                                        <p:strVal val="0.5"/>
                                      </p:to>
                                    </p:set>
                                    <p:animEffect filter="image" prLst="opacity: 0.5">
                                      <p:cBhvr rctx="IE">
                                        <p:cTn id="69" dur="indefinite"/>
                                        <p:tgtEl>
                                          <p:spTgt spid="32"/>
                                        </p:tgtEl>
                                      </p:cBhvr>
                                    </p:animEffect>
                                  </p:childTnLst>
                                </p:cTn>
                              </p:par>
                              <p:par>
                                <p:cTn id="70" presetID="9" presetClass="emph" presetSubtype="0" grpId="3" nodeType="withEffect">
                                  <p:stCondLst>
                                    <p:cond delay="0"/>
                                  </p:stCondLst>
                                  <p:childTnLst>
                                    <p:set>
                                      <p:cBhvr rctx="PPT">
                                        <p:cTn id="71" dur="indefinite"/>
                                        <p:tgtEl>
                                          <p:spTgt spid="34"/>
                                        </p:tgtEl>
                                        <p:attrNameLst>
                                          <p:attrName>style.opacity</p:attrName>
                                        </p:attrNameLst>
                                      </p:cBhvr>
                                      <p:to>
                                        <p:strVal val="0.5"/>
                                      </p:to>
                                    </p:set>
                                    <p:animEffect filter="image" prLst="opacity: 0.5">
                                      <p:cBhvr rctx="IE">
                                        <p:cTn id="72" dur="indefinite"/>
                                        <p:tgtEl>
                                          <p:spTgt spid="34"/>
                                        </p:tgtEl>
                                      </p:cBhvr>
                                    </p:animEffect>
                                  </p:childTnLst>
                                </p:cTn>
                              </p:par>
                              <p:par>
                                <p:cTn id="73" presetID="9" presetClass="emph" presetSubtype="0" grpId="3" nodeType="withEffect">
                                  <p:stCondLst>
                                    <p:cond delay="0"/>
                                  </p:stCondLst>
                                  <p:childTnLst>
                                    <p:set>
                                      <p:cBhvr rctx="PPT">
                                        <p:cTn id="74" dur="indefinite"/>
                                        <p:tgtEl>
                                          <p:spTgt spid="39"/>
                                        </p:tgtEl>
                                        <p:attrNameLst>
                                          <p:attrName>style.opacity</p:attrName>
                                        </p:attrNameLst>
                                      </p:cBhvr>
                                      <p:to>
                                        <p:strVal val="0.5"/>
                                      </p:to>
                                    </p:set>
                                    <p:animEffect filter="image" prLst="opacity: 0.5">
                                      <p:cBhvr rctx="IE">
                                        <p:cTn id="75" dur="indefinite"/>
                                        <p:tgtEl>
                                          <p:spTgt spid="39"/>
                                        </p:tgtEl>
                                      </p:cBhvr>
                                    </p:animEffect>
                                  </p:childTnLst>
                                </p:cTn>
                              </p:par>
                              <p:par>
                                <p:cTn id="76" presetID="9" presetClass="emph" presetSubtype="0" grpId="3" nodeType="withEffect">
                                  <p:stCondLst>
                                    <p:cond delay="0"/>
                                  </p:stCondLst>
                                  <p:childTnLst>
                                    <p:set>
                                      <p:cBhvr rctx="PPT">
                                        <p:cTn id="77" dur="indefinite"/>
                                        <p:tgtEl>
                                          <p:spTgt spid="45"/>
                                        </p:tgtEl>
                                        <p:attrNameLst>
                                          <p:attrName>style.opacity</p:attrName>
                                        </p:attrNameLst>
                                      </p:cBhvr>
                                      <p:to>
                                        <p:strVal val="0.5"/>
                                      </p:to>
                                    </p:set>
                                    <p:animEffect filter="image" prLst="opacity: 0.5">
                                      <p:cBhvr rctx="IE">
                                        <p:cTn id="78" dur="indefinite"/>
                                        <p:tgtEl>
                                          <p:spTgt spid="45"/>
                                        </p:tgtEl>
                                      </p:cBhvr>
                                    </p:animEffect>
                                  </p:childTnLst>
                                </p:cTn>
                              </p:par>
                              <p:par>
                                <p:cTn id="79" presetID="9" presetClass="emph" presetSubtype="0" grpId="3" nodeType="withEffect">
                                  <p:stCondLst>
                                    <p:cond delay="0"/>
                                  </p:stCondLst>
                                  <p:childTnLst>
                                    <p:set>
                                      <p:cBhvr rctx="PPT">
                                        <p:cTn id="80" dur="indefinite"/>
                                        <p:tgtEl>
                                          <p:spTgt spid="40"/>
                                        </p:tgtEl>
                                        <p:attrNameLst>
                                          <p:attrName>style.opacity</p:attrName>
                                        </p:attrNameLst>
                                      </p:cBhvr>
                                      <p:to>
                                        <p:strVal val="0.5"/>
                                      </p:to>
                                    </p:set>
                                    <p:animEffect filter="image" prLst="opacity: 0.5">
                                      <p:cBhvr rctx="IE">
                                        <p:cTn id="81" dur="indefinite"/>
                                        <p:tgtEl>
                                          <p:spTgt spid="40"/>
                                        </p:tgtEl>
                                      </p:cBhvr>
                                    </p:animEffect>
                                  </p:childTnLst>
                                </p:cTn>
                              </p:par>
                              <p:par>
                                <p:cTn id="82" presetID="9" presetClass="emph" presetSubtype="0" grpId="3" nodeType="withEffect">
                                  <p:stCondLst>
                                    <p:cond delay="0"/>
                                  </p:stCondLst>
                                  <p:childTnLst>
                                    <p:set>
                                      <p:cBhvr rctx="PPT">
                                        <p:cTn id="83" dur="indefinite"/>
                                        <p:tgtEl>
                                          <p:spTgt spid="28"/>
                                        </p:tgtEl>
                                        <p:attrNameLst>
                                          <p:attrName>style.opacity</p:attrName>
                                        </p:attrNameLst>
                                      </p:cBhvr>
                                      <p:to>
                                        <p:strVal val="0.5"/>
                                      </p:to>
                                    </p:set>
                                    <p:animEffect filter="image" prLst="opacity: 0.5">
                                      <p:cBhvr rctx="IE">
                                        <p:cTn id="84" dur="indefinite"/>
                                        <p:tgtEl>
                                          <p:spTgt spid="28"/>
                                        </p:tgtEl>
                                      </p:cBhvr>
                                    </p:animEffect>
                                  </p:childTnLst>
                                </p:cTn>
                              </p:par>
                              <p:par>
                                <p:cTn id="85" presetID="9" presetClass="emph" presetSubtype="0" grpId="3" nodeType="withEffect">
                                  <p:stCondLst>
                                    <p:cond delay="0"/>
                                  </p:stCondLst>
                                  <p:childTnLst>
                                    <p:set>
                                      <p:cBhvr rctx="PPT">
                                        <p:cTn id="86" dur="indefinite"/>
                                        <p:tgtEl>
                                          <p:spTgt spid="33"/>
                                        </p:tgtEl>
                                        <p:attrNameLst>
                                          <p:attrName>style.opacity</p:attrName>
                                        </p:attrNameLst>
                                      </p:cBhvr>
                                      <p:to>
                                        <p:strVal val="0.5"/>
                                      </p:to>
                                    </p:set>
                                    <p:animEffect filter="image" prLst="opacity: 0.5">
                                      <p:cBhvr rctx="IE">
                                        <p:cTn id="87" dur="indefinite"/>
                                        <p:tgtEl>
                                          <p:spTgt spid="33"/>
                                        </p:tgtEl>
                                      </p:cBhvr>
                                    </p:animEffect>
                                  </p:childTnLst>
                                </p:cTn>
                              </p:par>
                              <p:par>
                                <p:cTn id="88" presetID="9" presetClass="emph" presetSubtype="0" nodeType="withEffect">
                                  <p:stCondLst>
                                    <p:cond delay="0"/>
                                  </p:stCondLst>
                                  <p:childTnLst>
                                    <p:set>
                                      <p:cBhvr rctx="PPT">
                                        <p:cTn id="89" dur="indefinite"/>
                                        <p:tgtEl>
                                          <p:spTgt spid="42"/>
                                        </p:tgtEl>
                                        <p:attrNameLst>
                                          <p:attrName>style.opacity</p:attrName>
                                        </p:attrNameLst>
                                      </p:cBhvr>
                                      <p:to>
                                        <p:strVal val="0.5"/>
                                      </p:to>
                                    </p:set>
                                    <p:animEffect filter="image" prLst="opacity: 0.5">
                                      <p:cBhvr rctx="IE">
                                        <p:cTn id="90" dur="indefinite"/>
                                        <p:tgtEl>
                                          <p:spTgt spid="42"/>
                                        </p:tgtEl>
                                      </p:cBhvr>
                                    </p:animEffect>
                                  </p:childTnLst>
                                </p:cTn>
                              </p:par>
                              <p:par>
                                <p:cTn id="91" presetID="9" presetClass="emph" presetSubtype="0" nodeType="withEffect">
                                  <p:stCondLst>
                                    <p:cond delay="0"/>
                                  </p:stCondLst>
                                  <p:childTnLst>
                                    <p:set>
                                      <p:cBhvr rctx="PPT">
                                        <p:cTn id="92" dur="indefinite"/>
                                        <p:tgtEl>
                                          <p:spTgt spid="38"/>
                                        </p:tgtEl>
                                        <p:attrNameLst>
                                          <p:attrName>style.opacity</p:attrName>
                                        </p:attrNameLst>
                                      </p:cBhvr>
                                      <p:to>
                                        <p:strVal val="0.5"/>
                                      </p:to>
                                    </p:set>
                                    <p:animEffect filter="image" prLst="opacity: 0.5">
                                      <p:cBhvr rctx="IE">
                                        <p:cTn id="93" dur="indefinite"/>
                                        <p:tgtEl>
                                          <p:spTgt spid="38"/>
                                        </p:tgtEl>
                                      </p:cBhvr>
                                    </p:animEffect>
                                  </p:childTnLst>
                                </p:cTn>
                              </p:par>
                              <p:par>
                                <p:cTn id="94" presetID="9" presetClass="emph" presetSubtype="0" grpId="3" nodeType="withEffect">
                                  <p:stCondLst>
                                    <p:cond delay="0"/>
                                  </p:stCondLst>
                                  <p:childTnLst>
                                    <p:set>
                                      <p:cBhvr rctx="PPT">
                                        <p:cTn id="95" dur="indefinite"/>
                                        <p:tgtEl>
                                          <p:spTgt spid="44"/>
                                        </p:tgtEl>
                                        <p:attrNameLst>
                                          <p:attrName>style.opacity</p:attrName>
                                        </p:attrNameLst>
                                      </p:cBhvr>
                                      <p:to>
                                        <p:strVal val="0.5"/>
                                      </p:to>
                                    </p:set>
                                    <p:animEffect filter="image" prLst="opacity: 0.5">
                                      <p:cBhvr rctx="IE">
                                        <p:cTn id="96" dur="indefinite"/>
                                        <p:tgtEl>
                                          <p:spTgt spid="44"/>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dissolve">
                                      <p:cBhvr>
                                        <p:cTn id="9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 grpId="0"/>
      <p:bldP spid="4" grpId="1"/>
      <p:bldP spid="6" grpId="0"/>
      <p:bldP spid="6" grpId="1"/>
      <p:bldP spid="12" grpId="0"/>
      <p:bldP spid="12" grpId="1"/>
      <p:bldP spid="18" grpId="0"/>
      <p:bldP spid="27" grpId="0"/>
      <p:bldP spid="28" grpId="3"/>
      <p:bldP spid="29" grpId="3"/>
      <p:bldP spid="30" grpId="3"/>
      <p:bldP spid="31" grpId="3"/>
      <p:bldP spid="32" grpId="3"/>
      <p:bldP spid="33" grpId="3"/>
      <p:bldP spid="34" grpId="3"/>
      <p:bldP spid="35" grpId="3"/>
      <p:bldP spid="36" grpId="3"/>
      <p:bldP spid="39" grpId="3"/>
      <p:bldP spid="40" grpId="3"/>
      <p:bldP spid="43" grpId="3"/>
      <p:bldP spid="44" grpId="3"/>
      <p:bldP spid="45" grpId="3"/>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lstStyle/>
          <a:p>
            <a:r>
              <a:rPr lang="en-US" dirty="0" smtClean="0"/>
              <a:t>Outline</a:t>
            </a:r>
            <a:endParaRPr lang="en-US" dirty="0"/>
          </a:p>
        </p:txBody>
      </p:sp>
      <p:sp>
        <p:nvSpPr>
          <p:cNvPr id="5125" name="Rectangle 5"/>
          <p:cNvSpPr>
            <a:spLocks noGrp="1" noChangeArrowheads="1"/>
          </p:cNvSpPr>
          <p:nvPr>
            <p:ph idx="1"/>
          </p:nvPr>
        </p:nvSpPr>
        <p:spPr/>
        <p:txBody>
          <a:bodyPr/>
          <a:lstStyle/>
          <a:p>
            <a:pPr algn="l"/>
            <a:r>
              <a:rPr lang="en-US" sz="2400" dirty="0" smtClean="0"/>
              <a:t>Motivation</a:t>
            </a:r>
          </a:p>
          <a:p>
            <a:pPr algn="l"/>
            <a:r>
              <a:rPr lang="en-US" sz="2400" dirty="0" smtClean="0">
                <a:solidFill>
                  <a:srgbClr val="FF0000"/>
                </a:solidFill>
              </a:rPr>
              <a:t>Our Approach</a:t>
            </a:r>
            <a:endParaRPr lang="en-US" altLang="zh-CN" sz="2400" dirty="0" smtClean="0">
              <a:solidFill>
                <a:srgbClr val="FF0000"/>
              </a:solidFill>
            </a:endParaRPr>
          </a:p>
          <a:p>
            <a:pPr algn="l"/>
            <a:r>
              <a:rPr lang="en-US" sz="2400" dirty="0" smtClean="0"/>
              <a:t>Experimental Results</a:t>
            </a:r>
          </a:p>
          <a:p>
            <a:pPr algn="l"/>
            <a:r>
              <a:rPr lang="en-US" altLang="zh-CN" sz="2400" dirty="0" smtClean="0"/>
              <a:t>Conclusion</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7.2|5.1"/>
</p:tagLst>
</file>

<file path=ppt/tags/tag10.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27.2|21.9|19.7"/>
</p:tagLst>
</file>

<file path=ppt/tags/tag1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2.8|15.5|8.9"/>
</p:tagLst>
</file>

<file path=ppt/tags/tag1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31.4|5|11.1|32.6"/>
</p:tagLst>
</file>

<file path=ppt/tags/tag1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2.2|35.1"/>
</p:tagLst>
</file>

<file path=ppt/tags/tag1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5.2"/>
</p:tagLst>
</file>

<file path=ppt/tags/tag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1.8|9.7"/>
</p:tagLst>
</file>

<file path=ppt/tags/tag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5|9.1|5.5"/>
</p:tagLst>
</file>

<file path=ppt/tags/tag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7.4|9.8|13.1|19.5"/>
</p:tagLst>
</file>

<file path=ppt/tags/tag5.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7.4|9.8|13.1|19.5"/>
</p:tagLst>
</file>

<file path=ppt/tags/tag6.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3.6|5.6|8.1|16.6"/>
</p:tagLst>
</file>

<file path=ppt/tags/tag7.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5.1|13.6|25.8"/>
</p:tagLst>
</file>

<file path=ppt/tags/tag8.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4"/>
</p:tagLst>
</file>

<file path=ppt/tags/tag9.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5.2|9.6|23.7"/>
</p:tagLst>
</file>

<file path=ppt/theme/theme1.xml><?xml version="1.0" encoding="utf-8"?>
<a:theme xmlns:a="http://schemas.openxmlformats.org/drawingml/2006/main" name="MSRA">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Default Design 13">
        <a:dk1>
          <a:srgbClr val="000000"/>
        </a:dk1>
        <a:lt1>
          <a:srgbClr val="FFCC66"/>
        </a:lt1>
        <a:dk2>
          <a:srgbClr val="000000"/>
        </a:dk2>
        <a:lt2>
          <a:srgbClr val="808080"/>
        </a:lt2>
        <a:accent1>
          <a:srgbClr val="BBE0E3"/>
        </a:accent1>
        <a:accent2>
          <a:srgbClr val="333399"/>
        </a:accent2>
        <a:accent3>
          <a:srgbClr val="FFE2B8"/>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MSRA</Template>
  <TotalTime>5113</TotalTime>
  <Words>3170</Words>
  <Application>Microsoft Macintosh PowerPoint</Application>
  <PresentationFormat>On-screen Show (4:3)</PresentationFormat>
  <Paragraphs>488</Paragraphs>
  <Slides>30</Slides>
  <Notes>29</Notes>
  <HiddenSlides>0</HiddenSlides>
  <MMClips>0</MMClips>
  <ScaleCrop>false</ScaleCrop>
  <HeadingPairs>
    <vt:vector size="4" baseType="variant">
      <vt:variant>
        <vt:lpstr>Design Template</vt:lpstr>
      </vt:variant>
      <vt:variant>
        <vt:i4>1</vt:i4>
      </vt:variant>
      <vt:variant>
        <vt:lpstr>Slide Titles</vt:lpstr>
      </vt:variant>
      <vt:variant>
        <vt:i4>30</vt:i4>
      </vt:variant>
    </vt:vector>
  </HeadingPairs>
  <TitlesOfParts>
    <vt:vector size="31" baseType="lpstr">
      <vt:lpstr>MSRA</vt:lpstr>
      <vt:lpstr>A Unified and Discriminative Model for Query Refinement</vt:lpstr>
      <vt:lpstr>Outline</vt:lpstr>
      <vt:lpstr>Outline</vt:lpstr>
      <vt:lpstr>Introduction</vt:lpstr>
      <vt:lpstr>Cont’</vt:lpstr>
      <vt:lpstr>Previous Work</vt:lpstr>
      <vt:lpstr>Cont’</vt:lpstr>
      <vt:lpstr>Cont’</vt:lpstr>
      <vt:lpstr>Outline</vt:lpstr>
      <vt:lpstr>Our Approach</vt:lpstr>
      <vt:lpstr>Conventional CRF</vt:lpstr>
      <vt:lpstr>CRF-QR Basic Model</vt:lpstr>
      <vt:lpstr>Refinement Operations</vt:lpstr>
      <vt:lpstr>Conditional Function</vt:lpstr>
      <vt:lpstr>Function of Operations</vt:lpstr>
      <vt:lpstr>Learning and Prediction</vt:lpstr>
      <vt:lpstr>Features</vt:lpstr>
      <vt:lpstr>CRF-QR Extended model</vt:lpstr>
      <vt:lpstr>Outline</vt:lpstr>
      <vt:lpstr>Experimental Result</vt:lpstr>
      <vt:lpstr>Baseline Method</vt:lpstr>
      <vt:lpstr>Experiment on Query Refinement</vt:lpstr>
      <vt:lpstr>Cont’</vt:lpstr>
      <vt:lpstr>Case Study</vt:lpstr>
      <vt:lpstr>Error Analysis</vt:lpstr>
      <vt:lpstr>Experiment on Relevance Search</vt:lpstr>
      <vt:lpstr>Cont’</vt:lpstr>
      <vt:lpstr>Outline</vt:lpstr>
      <vt:lpstr>Conclusion</vt:lpstr>
      <vt:lpstr>Thank You!</vt:lpstr>
    </vt:vector>
  </TitlesOfParts>
  <Manager/>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Understanding</dc:title>
  <dc:subject/>
  <dc:creator>Jiafeng Guo (MSR Student-Person Consulting)</dc:creator>
  <cp:keywords/>
  <dc:description/>
  <cp:lastModifiedBy>Jiafeng Guo</cp:lastModifiedBy>
  <cp:revision>599</cp:revision>
  <cp:lastPrinted>1601-01-01T00:00:00Z</cp:lastPrinted>
  <dcterms:created xsi:type="dcterms:W3CDTF">2009-10-29T14:01:36Z</dcterms:created>
  <dcterms:modified xsi:type="dcterms:W3CDTF">2009-10-29T14:41:02Z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TC010183731033</vt:lpwstr>
  </property>
</Properties>
</file>