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embeddings/oleObject9.bin" ContentType="application/vnd.openxmlformats-officedocument.oleObject"/>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embeddings/oleObject5.bin" ContentType="application/vnd.openxmlformats-officedocument.oleObject"/>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embeddings/oleObject6.bin" ContentType="application/vnd.openxmlformats-officedocument.oleObject"/>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embeddings/oleObject10.bin" ContentType="application/vnd.openxmlformats-officedocument.oleObject"/>
  <Override PartName="/ppt/slides/slide20.xml" ContentType="application/vnd.openxmlformats-officedocument.presentationml.slide+xml"/>
  <Override PartName="/ppt/notesSlides/notesSlide7.xml" ContentType="application/vnd.openxmlformats-officedocument.presentationml.notesSlide+xml"/>
  <Override PartName="/ppt/embeddings/oleObject7.bin" ContentType="application/vnd.openxmlformats-officedocument.oleObject"/>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Default Extension="wmf" ContentType="image/x-wmf"/>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embeddings/oleObject11.bin" ContentType="application/vnd.openxmlformats-officedocument.oleObject"/>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embeddings/oleObject8.bin" ContentType="application/vnd.openxmlformats-officedocument.oleObject"/>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6"/>
  </p:notesMasterIdLst>
  <p:sldIdLst>
    <p:sldId id="256" r:id="rId2"/>
    <p:sldId id="257" r:id="rId3"/>
    <p:sldId id="275" r:id="rId4"/>
    <p:sldId id="259" r:id="rId5"/>
    <p:sldId id="276" r:id="rId6"/>
    <p:sldId id="262" r:id="rId7"/>
    <p:sldId id="263" r:id="rId8"/>
    <p:sldId id="277" r:id="rId9"/>
    <p:sldId id="261" r:id="rId10"/>
    <p:sldId id="278" r:id="rId11"/>
    <p:sldId id="264" r:id="rId12"/>
    <p:sldId id="265" r:id="rId13"/>
    <p:sldId id="266" r:id="rId14"/>
    <p:sldId id="267" r:id="rId15"/>
    <p:sldId id="268" r:id="rId16"/>
    <p:sldId id="269" r:id="rId17"/>
    <p:sldId id="279" r:id="rId18"/>
    <p:sldId id="270" r:id="rId19"/>
    <p:sldId id="271" r:id="rId20"/>
    <p:sldId id="273" r:id="rId21"/>
    <p:sldId id="274" r:id="rId22"/>
    <p:sldId id="281" r:id="rId23"/>
    <p:sldId id="280"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prstClr val="red"/>
    </p:penClr>
  </p:showPr>
  <p:clrMru>
    <a:srgbClr val="0000FF"/>
    <a:srgbClr val="008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1692" autoAdjust="0"/>
  </p:normalViewPr>
  <p:slideViewPr>
    <p:cSldViewPr>
      <p:cViewPr varScale="1">
        <p:scale>
          <a:sx n="71" d="100"/>
          <a:sy n="71" d="100"/>
        </p:scale>
        <p:origin x="-1424"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wmf"/><Relationship Id="rId2"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244D2-C03E-43C5-86D7-173309458912}" type="datetimeFigureOut">
              <a:rPr lang="en-US" smtClean="0"/>
              <a:pPr/>
              <a:t>10/29/09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21A0E-6CA1-4C32-8543-923F60EB5A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a:t>
            </a:r>
            <a:r>
              <a:rPr lang="en-US" baseline="0" dirty="0" smtClean="0"/>
              <a:t> morning everyone.  I will present our work, named entity recognition in query.</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normally,</a:t>
            </a:r>
            <a:r>
              <a:rPr lang="en-US" baseline="0" dirty="0" smtClean="0"/>
              <a:t> topic model are unsupervised.  We would like to introduce supervisions into the topic model.  First, supervisions are always good.  But more importantly, we need supervisions to align the implicit topics with our predefined categories. </a:t>
            </a:r>
          </a:p>
          <a:p>
            <a:endParaRPr lang="en-US" baseline="0" dirty="0" smtClean="0"/>
          </a:p>
          <a:p>
            <a:r>
              <a:rPr lang="en-US" baseline="0" dirty="0" smtClean="0"/>
              <a:t>So, what’s kind of supervision we can leverage?  We can easily have labels on named entities rather than queries.  It can be considered as the document-level labels rather than  the word level.  Due  to the ambiguity of named entities, we will have multiple labels on named entities, and they will be binary indicators. People can hardly give the exact probabilities, but can easily say kung fu panda is a movie and game, but not a book.  It is a weak supervision.  In the four distributions, the first thee ones are all compactable with the binary labels. </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guide the LDA training</a:t>
            </a:r>
            <a:r>
              <a:rPr lang="en-US" baseline="0" dirty="0" smtClean="0"/>
              <a:t> with these weak supervisions, we proposed weakly supervised LDA.  We convert the supervisions into  soft constraints.  The final objective function becomes LDA log likelihood plus soft constrains.  the soft constraints are defined in this way.  z bar </a:t>
            </a:r>
            <a:r>
              <a:rPr lang="en-US" baseline="0" dirty="0" err="1" smtClean="0"/>
              <a:t>i</a:t>
            </a:r>
            <a:r>
              <a:rPr lang="en-US" baseline="0" dirty="0" smtClean="0"/>
              <a:t> is the expected document probability on </a:t>
            </a:r>
            <a:r>
              <a:rPr lang="en-US" baseline="0" dirty="0" err="1" smtClean="0"/>
              <a:t>ith</a:t>
            </a:r>
            <a:r>
              <a:rPr lang="en-US" baseline="0" dirty="0" smtClean="0"/>
              <a:t> class, and </a:t>
            </a:r>
            <a:r>
              <a:rPr lang="en-US" baseline="0" dirty="0" err="1" smtClean="0"/>
              <a:t>y_i</a:t>
            </a:r>
            <a:r>
              <a:rPr lang="en-US" baseline="0" dirty="0" smtClean="0"/>
              <a:t> is the binary label on the </a:t>
            </a:r>
            <a:r>
              <a:rPr lang="en-US" baseline="0" dirty="0" err="1" smtClean="0"/>
              <a:t>ith</a:t>
            </a:r>
            <a:r>
              <a:rPr lang="en-US" baseline="0" dirty="0" smtClean="0"/>
              <a:t> class.  Let’s consider four topics.   If we have a label like this,  the soft constraints  is actually the sum of this part.  It encourage the document have bigger probabilities on labeled classes. </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system flow</a:t>
            </a:r>
            <a:r>
              <a:rPr lang="en-US" baseline="0" dirty="0" smtClean="0"/>
              <a:t> of </a:t>
            </a:r>
            <a:r>
              <a:rPr lang="en-US" baseline="0" dirty="0" err="1" smtClean="0"/>
              <a:t>nerq</a:t>
            </a:r>
            <a:r>
              <a:rPr lang="en-US" baseline="0" dirty="0" smtClean="0"/>
              <a:t> system.  First of all, we start from limited number of entities with multiple labels.  We use those entities to scan the query log, extract contexts associated with each name entities.  Then we can train a WSLDA model on that data.  Then we have P t give c.  </a:t>
            </a:r>
          </a:p>
          <a:p>
            <a:endParaRPr lang="en-US" baseline="0" dirty="0" smtClean="0"/>
          </a:p>
          <a:p>
            <a:r>
              <a:rPr lang="en-US" baseline="0" dirty="0" smtClean="0"/>
              <a:t>We then use obtained contexts to scan the query log again.  For each potential named entity we can use the LDA model to inference P c give e.  P e is estimated by the frequency of e in this paper. </a:t>
            </a:r>
          </a:p>
          <a:p>
            <a:endParaRPr lang="en-US" baseline="0" dirty="0" smtClean="0"/>
          </a:p>
          <a:p>
            <a:r>
              <a:rPr lang="en-US" baseline="0" dirty="0" smtClean="0"/>
              <a:t>In the online stage, we can quickly calculate the probability of all possible triples, and output the ones have the largest probabilities. </a:t>
            </a:r>
          </a:p>
          <a:p>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a:t>
            </a:r>
            <a:r>
              <a:rPr lang="en-US" baseline="0" dirty="0" smtClean="0"/>
              <a:t> take a look on the precision of our NERQ solution.  We use top N accuracy as the measure.  We consider the algorithm results are correct if the correct results can be found in algorithm top N results.  We can see that even the top n accuracy seems very good.</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Pasca</a:t>
            </a:r>
            <a:r>
              <a:rPr lang="en-US" sz="1200" kern="1200" baseline="0" dirty="0" smtClean="0">
                <a:solidFill>
                  <a:schemeClr val="tx1"/>
                </a:solidFill>
                <a:latin typeface="+mn-lt"/>
                <a:ea typeface="+mn-ea"/>
                <a:cs typeface="+mn-cs"/>
              </a:rPr>
              <a:t> </a:t>
            </a:r>
            <a:r>
              <a:rPr lang="en-US" dirty="0" smtClean="0"/>
              <a:t>ever proposed a deterministic approach to mine the named</a:t>
            </a:r>
            <a:r>
              <a:rPr lang="en-US" baseline="0" dirty="0" smtClean="0"/>
              <a:t> entities from query log.  Our approach is in part inspired by her work but takes a probabilistic approach to model the ambiguity of named entities.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can use our estimate</a:t>
            </a:r>
            <a:r>
              <a:rPr lang="en-US" baseline="0" dirty="0" smtClean="0"/>
              <a:t>d probabilities to do </a:t>
            </a:r>
            <a:r>
              <a:rPr lang="en-US" dirty="0" smtClean="0"/>
              <a:t>Named Entity Retrieval and Ranking.</a:t>
            </a:r>
            <a:r>
              <a:rPr lang="en-US" baseline="0" dirty="0" smtClean="0"/>
              <a:t>  We use the same method proposed by </a:t>
            </a:r>
            <a:r>
              <a:rPr lang="en-US" sz="1200" kern="1200" baseline="0" dirty="0" err="1" smtClean="0">
                <a:solidFill>
                  <a:schemeClr val="tx1"/>
                </a:solidFill>
                <a:latin typeface="+mn-lt"/>
                <a:ea typeface="+mn-ea"/>
                <a:cs typeface="+mn-cs"/>
              </a:rPr>
              <a:t>Pasca</a:t>
            </a:r>
            <a:r>
              <a:rPr lang="en-US" baseline="0" dirty="0" smtClean="0"/>
              <a:t> and also compare with it.  We can see that  our algorithm can also give better results in terms of P@N </a:t>
            </a:r>
            <a:endParaRPr lang="en-US" dirty="0" smtClean="0"/>
          </a:p>
        </p:txBody>
      </p:sp>
      <p:sp>
        <p:nvSpPr>
          <p:cNvPr id="4" name="Slide Number Placeholder 3"/>
          <p:cNvSpPr>
            <a:spLocks noGrp="1"/>
          </p:cNvSpPr>
          <p:nvPr>
            <p:ph type="sldNum" sz="quarter" idx="10"/>
          </p:nvPr>
        </p:nvSpPr>
        <p:spPr/>
        <p:txBody>
          <a:bodyPr/>
          <a:lstStyle/>
          <a:p>
            <a:fld id="{16E21A0E-6CA1-4C32-8543-923F60EB5A70}"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the outline of the talk. I will first give a formal definition of named entity recognition in query. Then, I show how it can help real applications. </a:t>
            </a:r>
          </a:p>
          <a:p>
            <a:r>
              <a:rPr lang="en-US" baseline="0" dirty="0" smtClean="0"/>
              <a:t>Named entity recognition has been studied for years. Comparing with existing work, what’s the challenges of the problem. Finally, I introduce our solution, experimental results, and summarize the talk.</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Named</a:t>
            </a:r>
            <a:r>
              <a:rPr lang="en-US" baseline="0" dirty="0" smtClean="0"/>
              <a:t> entity recognition in query is to identify named entities in queries, and assign them into predefined categories with probabilities. For example, given query “harry potter”, we should identify the whole query is a named entity, and it more likely refers to movie and book, but less likely a game.  If the query is harry potter walkthrough, we should segment the named entity “harry potter”, and classify it as game because the indication from its context walkthrough.</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of all, </a:t>
            </a:r>
            <a:r>
              <a:rPr lang="en-US" baseline="0" dirty="0" err="1" smtClean="0"/>
              <a:t>nerq</a:t>
            </a:r>
            <a:r>
              <a:rPr lang="en-US" baseline="0" dirty="0" smtClean="0"/>
              <a:t> would help structured data search.  The structured data can be instant answers in web search, or local search index, or advertisements.  When use input something, </a:t>
            </a:r>
            <a:r>
              <a:rPr lang="en-US" baseline="0" dirty="0" err="1" smtClean="0"/>
              <a:t>nerq</a:t>
            </a:r>
            <a:r>
              <a:rPr lang="en-US" baseline="0" dirty="0" smtClean="0"/>
              <a:t> </a:t>
            </a:r>
            <a:r>
              <a:rPr lang="en-US" baseline="0" dirty="0" err="1" smtClean="0"/>
              <a:t>wil</a:t>
            </a:r>
            <a:r>
              <a:rPr lang="en-US" baseline="0" dirty="0" smtClean="0"/>
              <a:t> help on two things.  First of all, it can dispatch the request smarter. In this case, we will know that the results from game database will be preferred. Also it can help ranking by treating the entity part differently.</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Nerq</a:t>
            </a:r>
            <a:r>
              <a:rPr lang="en-US" dirty="0" smtClean="0"/>
              <a:t> can</a:t>
            </a:r>
            <a:r>
              <a:rPr lang="en-US" baseline="0" dirty="0" smtClean="0"/>
              <a:t> also help web search.  Suppose we have the query “21 movie”.  Human can easily tell the last two results are irrelevant.   We can improve the search results if we know the intent of the query is to find the name named 21.</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NER is a traditional problem in NLP, and has</a:t>
            </a:r>
            <a:r>
              <a:rPr lang="en-US" baseline="0" dirty="0" smtClean="0"/>
              <a:t> been studied for years. </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results of </a:t>
            </a:r>
            <a:r>
              <a:rPr lang="en-US" baseline="0" dirty="0" err="1" smtClean="0"/>
              <a:t>nerq</a:t>
            </a:r>
            <a:r>
              <a:rPr lang="en-US" baseline="0" dirty="0" smtClean="0"/>
              <a:t> to split the query into the named entity part, e, and context part t.  Also assign a class c to the named entity e.  So, we can formulize the problem of </a:t>
            </a:r>
            <a:r>
              <a:rPr lang="en-US" baseline="0" dirty="0" err="1" smtClean="0"/>
              <a:t>nerq</a:t>
            </a:r>
            <a:r>
              <a:rPr lang="en-US" baseline="0" dirty="0" smtClean="0"/>
              <a:t> as this.  In all possible </a:t>
            </a:r>
            <a:r>
              <a:rPr lang="en-US" baseline="0" dirty="0" err="1" smtClean="0"/>
              <a:t>e,t,c</a:t>
            </a:r>
            <a:r>
              <a:rPr lang="en-US" baseline="0" dirty="0" smtClean="0"/>
              <a:t> triples for query q,  find the one gives the maximum likelihood.   Finally, the problem becomes to correct estimate the three terms.</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Ideally, if we have this</a:t>
            </a:r>
            <a:r>
              <a:rPr lang="en-US" baseline="0" dirty="0" smtClean="0"/>
              <a:t> type of training data,  it is easy, just maximize the joint probability.  However, in real cases, we can hardly have such kind of training data.  There are two reasons.  First of all the queries are often ambiguous. One can hardly label them, for example harry potter can be a book, a movie and a game.  Secondly, even without the </a:t>
            </a:r>
            <a:r>
              <a:rPr lang="en-US" baseline="0" dirty="0" err="1" smtClean="0"/>
              <a:t>ambigous</a:t>
            </a:r>
            <a:r>
              <a:rPr lang="en-US" baseline="0" dirty="0" smtClean="0"/>
              <a:t> problem, It is still hard to collect enough training data to estimate the probabilities.  We can consider c is hidden, and take a summation. Finally have this.</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take</a:t>
            </a:r>
            <a:r>
              <a:rPr lang="en-US" baseline="0" dirty="0" smtClean="0"/>
              <a:t> a closer look on it.  Each e here is a named entity, let’s consider it as a id of a document. Here, we group all the context belonging to one entity, let’s consider them as virtual words.  Each topic will have it own distribution over these words.  For example, movies would prefer the context like # movies.  So, this part actually forms a topic model.  It seems that we can solve the problem through a topic model.</a:t>
            </a:r>
            <a:endParaRPr lang="en-US" dirty="0"/>
          </a:p>
        </p:txBody>
      </p:sp>
      <p:sp>
        <p:nvSpPr>
          <p:cNvPr id="4" name="Slide Number Placeholder 3"/>
          <p:cNvSpPr>
            <a:spLocks noGrp="1"/>
          </p:cNvSpPr>
          <p:nvPr>
            <p:ph type="sldNum" sz="quarter" idx="10"/>
          </p:nvPr>
        </p:nvSpPr>
        <p:spPr/>
        <p:txBody>
          <a:bodyPr/>
          <a:lstStyle/>
          <a:p>
            <a:fld id="{16E21A0E-6CA1-4C32-8543-923F60EB5A7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bin"/><Relationship Id="rId5" Type="http://schemas.openxmlformats.org/officeDocument/2006/relationships/oleObject" Target="../embeddings/oleObject3.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4.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5.bin"/><Relationship Id="rId5" Type="http://schemas.openxmlformats.org/officeDocument/2006/relationships/oleObject" Target="../embeddings/oleObject6.bin"/><Relationship Id="rId6" Type="http://schemas.openxmlformats.org/officeDocument/2006/relationships/oleObject" Target="../embeddings/oleObject7.bin"/><Relationship Id="rId7" Type="http://schemas.openxmlformats.org/officeDocument/2006/relationships/oleObject" Target="../embeddings/oleObject8.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9.bin"/><Relationship Id="rId5" Type="http://schemas.openxmlformats.org/officeDocument/2006/relationships/oleObject" Target="../embeddings/oleObject10.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oleObject" Target="../embeddings/oleObject11.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305800" cy="1470025"/>
          </a:xfrm>
        </p:spPr>
        <p:txBody>
          <a:bodyPr>
            <a:normAutofit/>
          </a:bodyPr>
          <a:lstStyle/>
          <a:p>
            <a:r>
              <a:rPr lang="en-US" dirty="0" smtClean="0"/>
              <a:t>Named Entity Recognition in Query</a:t>
            </a:r>
            <a:endParaRPr lang="en-US" sz="4800" dirty="0"/>
          </a:p>
        </p:txBody>
      </p:sp>
      <p:sp>
        <p:nvSpPr>
          <p:cNvPr id="3" name="Subtitle 2"/>
          <p:cNvSpPr>
            <a:spLocks noGrp="1"/>
          </p:cNvSpPr>
          <p:nvPr>
            <p:ph type="subTitle" idx="1"/>
          </p:nvPr>
        </p:nvSpPr>
        <p:spPr>
          <a:xfrm>
            <a:off x="838200" y="3886200"/>
            <a:ext cx="7467600" cy="1752600"/>
          </a:xfrm>
        </p:spPr>
        <p:txBody>
          <a:bodyPr>
            <a:normAutofit fontScale="92500"/>
          </a:bodyPr>
          <a:lstStyle/>
          <a:p>
            <a:pPr algn="r"/>
            <a:r>
              <a:rPr lang="en-US" dirty="0" smtClean="0"/>
              <a:t>Jiafeng Guo</a:t>
            </a:r>
            <a:r>
              <a:rPr lang="en-US" baseline="30000" dirty="0" smtClean="0"/>
              <a:t>1</a:t>
            </a:r>
            <a:r>
              <a:rPr lang="en-US" dirty="0" smtClean="0"/>
              <a:t>, </a:t>
            </a:r>
            <a:r>
              <a:rPr lang="en-US" dirty="0" err="1" smtClean="0"/>
              <a:t>Gu</a:t>
            </a:r>
            <a:r>
              <a:rPr lang="en-US" dirty="0" smtClean="0"/>
              <a:t> Xu</a:t>
            </a:r>
            <a:r>
              <a:rPr lang="en-US" baseline="30000" dirty="0" smtClean="0"/>
              <a:t>2</a:t>
            </a:r>
            <a:r>
              <a:rPr lang="en-US" dirty="0" smtClean="0"/>
              <a:t>, </a:t>
            </a:r>
            <a:r>
              <a:rPr lang="en-US" dirty="0" err="1" smtClean="0"/>
              <a:t>Xueqi</a:t>
            </a:r>
            <a:r>
              <a:rPr lang="en-US" dirty="0" smtClean="0"/>
              <a:t> Cheng</a:t>
            </a:r>
            <a:r>
              <a:rPr lang="en-US" baseline="30000" dirty="0" smtClean="0"/>
              <a:t>1</a:t>
            </a:r>
            <a:r>
              <a:rPr lang="en-US" dirty="0" smtClean="0"/>
              <a:t>,Hang Li</a:t>
            </a:r>
            <a:r>
              <a:rPr lang="en-US" baseline="30000" dirty="0" smtClean="0"/>
              <a:t>2</a:t>
            </a:r>
          </a:p>
          <a:p>
            <a:pPr algn="r"/>
            <a:r>
              <a:rPr lang="en-US" baseline="30000" dirty="0" smtClean="0"/>
              <a:t>1</a:t>
            </a:r>
            <a:r>
              <a:rPr lang="en-US" i="1" dirty="0" smtClean="0"/>
              <a:t>Institute of Computing Technology, CAS, China</a:t>
            </a:r>
          </a:p>
          <a:p>
            <a:pPr algn="r"/>
            <a:r>
              <a:rPr lang="en-US" i="1" baseline="30000" dirty="0" smtClean="0"/>
              <a:t>2</a:t>
            </a:r>
            <a:r>
              <a:rPr lang="en-US" i="1" dirty="0" smtClean="0"/>
              <a:t>Microsoft Research Asia, China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Motivation and Potential Applications</a:t>
            </a:r>
          </a:p>
          <a:p>
            <a:r>
              <a:rPr lang="en-US" dirty="0" smtClean="0"/>
              <a:t>Challenges</a:t>
            </a:r>
          </a:p>
          <a:p>
            <a:r>
              <a:rPr lang="en-US" dirty="0" smtClean="0">
                <a:solidFill>
                  <a:srgbClr val="0000FF"/>
                </a:solidFill>
              </a:rPr>
              <a:t>Our Approach</a:t>
            </a:r>
          </a:p>
          <a:p>
            <a:r>
              <a:rPr lang="en-US" dirty="0" smtClean="0"/>
              <a:t>Experimental Results</a:t>
            </a:r>
          </a:p>
          <a:p>
            <a:r>
              <a:rPr lang="en-US" dirty="0" smtClean="0"/>
              <a:t>Summary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 to NERQ</a:t>
            </a:r>
            <a:endParaRPr lang="en-US" dirty="0"/>
          </a:p>
        </p:txBody>
      </p:sp>
      <p:sp>
        <p:nvSpPr>
          <p:cNvPr id="4" name="Content Placeholder 2"/>
          <p:cNvSpPr txBox="1">
            <a:spLocks/>
          </p:cNvSpPr>
          <p:nvPr/>
        </p:nvSpPr>
        <p:spPr>
          <a:xfrm>
            <a:off x="457200" y="3886200"/>
            <a:ext cx="8229600" cy="2239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Goal of NERQ becomes to find the best triple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sz="3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 t, c</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 query </a:t>
            </a:r>
            <a:r>
              <a:rPr kumimoji="0" lang="en-US" sz="3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q</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satisfying</a:t>
            </a:r>
            <a:endParaRPr kumimoji="0" lang="en-US" sz="3200" b="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extBox 4"/>
          <p:cNvSpPr txBox="1"/>
          <p:nvPr/>
        </p:nvSpPr>
        <p:spPr>
          <a:xfrm>
            <a:off x="2150265" y="1573649"/>
            <a:ext cx="4046557" cy="523220"/>
          </a:xfrm>
          <a:prstGeom prst="rect">
            <a:avLst/>
          </a:prstGeom>
          <a:noFill/>
        </p:spPr>
        <p:txBody>
          <a:bodyPr wrap="none" rtlCol="0">
            <a:spAutoFit/>
          </a:bodyPr>
          <a:lstStyle/>
          <a:p>
            <a:r>
              <a:rPr lang="en-US" sz="2800" b="1" dirty="0" smtClean="0">
                <a:solidFill>
                  <a:srgbClr val="FF0000"/>
                </a:solidFill>
              </a:rPr>
              <a:t>Harry Potter </a:t>
            </a:r>
            <a:r>
              <a:rPr lang="en-US" sz="2800" b="1" dirty="0" smtClean="0"/>
              <a:t>Walkthrough</a:t>
            </a:r>
            <a:endParaRPr lang="en-US" sz="2800" b="1" dirty="0"/>
          </a:p>
        </p:txBody>
      </p:sp>
      <p:cxnSp>
        <p:nvCxnSpPr>
          <p:cNvPr id="6" name="Straight Connector 5"/>
          <p:cNvCxnSpPr/>
          <p:nvPr/>
        </p:nvCxnSpPr>
        <p:spPr>
          <a:xfrm>
            <a:off x="2226465" y="2249269"/>
            <a:ext cx="1905000" cy="2089"/>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a:off x="2226465" y="2096869"/>
            <a:ext cx="3886200" cy="1588"/>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834141" y="2401669"/>
            <a:ext cx="7090659" cy="523220"/>
          </a:xfrm>
          <a:prstGeom prst="rect">
            <a:avLst/>
          </a:prstGeom>
          <a:noFill/>
        </p:spPr>
        <p:txBody>
          <a:bodyPr wrap="none" rtlCol="0">
            <a:spAutoFit/>
          </a:bodyPr>
          <a:lstStyle/>
          <a:p>
            <a:r>
              <a:rPr lang="en-US" sz="2000" dirty="0" smtClean="0">
                <a:solidFill>
                  <a:srgbClr val="FF0000"/>
                </a:solidFill>
              </a:rPr>
              <a:t>“Harry Potter” (Named Entity)             </a:t>
            </a:r>
            <a:r>
              <a:rPr lang="en-US" sz="2800" b="1" dirty="0" smtClean="0">
                <a:solidFill>
                  <a:schemeClr val="bg1">
                    <a:lumMod val="65000"/>
                  </a:schemeClr>
                </a:solidFill>
              </a:rPr>
              <a:t>+</a:t>
            </a:r>
            <a:r>
              <a:rPr lang="en-US" sz="2000" dirty="0" smtClean="0"/>
              <a:t>  “# Walkthrough” (Context)</a:t>
            </a:r>
            <a:endParaRPr lang="en-US" sz="2000" dirty="0"/>
          </a:p>
        </p:txBody>
      </p:sp>
      <p:cxnSp>
        <p:nvCxnSpPr>
          <p:cNvPr id="9" name="Straight Connector 8"/>
          <p:cNvCxnSpPr/>
          <p:nvPr/>
        </p:nvCxnSpPr>
        <p:spPr>
          <a:xfrm rot="5400000">
            <a:off x="2912265" y="2401669"/>
            <a:ext cx="304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rot="5400000">
            <a:off x="5349871" y="2324675"/>
            <a:ext cx="457200" cy="1588"/>
          </a:xfrm>
          <a:prstGeom prst="line">
            <a:avLst/>
          </a:prstGeom>
        </p:spPr>
        <p:style>
          <a:lnRef idx="2">
            <a:schemeClr val="dk1"/>
          </a:lnRef>
          <a:fillRef idx="0">
            <a:schemeClr val="dk1"/>
          </a:fillRef>
          <a:effectRef idx="1">
            <a:schemeClr val="dk1"/>
          </a:effectRef>
          <a:fontRef idx="minor">
            <a:schemeClr val="tx1"/>
          </a:fontRef>
        </p:style>
      </p:cxnSp>
      <p:grpSp>
        <p:nvGrpSpPr>
          <p:cNvPr id="11" name="Group 19"/>
          <p:cNvGrpSpPr/>
          <p:nvPr/>
        </p:nvGrpSpPr>
        <p:grpSpPr>
          <a:xfrm>
            <a:off x="7924800" y="2325469"/>
            <a:ext cx="533400" cy="646331"/>
            <a:chOff x="7391400" y="1136075"/>
            <a:chExt cx="533400" cy="646331"/>
          </a:xfrm>
        </p:grpSpPr>
        <p:sp>
          <p:nvSpPr>
            <p:cNvPr id="12" name="Rectangle 11"/>
            <p:cNvSpPr/>
            <p:nvPr/>
          </p:nvSpPr>
          <p:spPr>
            <a:xfrm>
              <a:off x="7391400" y="1219200"/>
              <a:ext cx="533400" cy="533400"/>
            </a:xfrm>
            <a:prstGeom prst="rect">
              <a:avLst/>
            </a:prstGeom>
            <a:solidFill>
              <a:srgbClr val="FFFF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400" b="1" i="1" dirty="0" smtClean="0">
                <a:solidFill>
                  <a:schemeClr val="bg1">
                    <a:lumMod val="50000"/>
                  </a:schemeClr>
                </a:solidFill>
                <a:latin typeface="Times New Roman" pitchFamily="18" charset="0"/>
                <a:cs typeface="Times New Roman" pitchFamily="18" charset="0"/>
              </a:endParaRPr>
            </a:p>
          </p:txBody>
        </p:sp>
        <p:sp>
          <p:nvSpPr>
            <p:cNvPr id="13" name="TextBox 12"/>
            <p:cNvSpPr txBox="1"/>
            <p:nvPr/>
          </p:nvSpPr>
          <p:spPr>
            <a:xfrm>
              <a:off x="7502235" y="1136075"/>
              <a:ext cx="312906" cy="646331"/>
            </a:xfrm>
            <a:prstGeom prst="rect">
              <a:avLst/>
            </a:prstGeom>
            <a:noFill/>
          </p:spPr>
          <p:txBody>
            <a:bodyPr wrap="none" rtlCol="0">
              <a:spAutoFit/>
            </a:bodyPr>
            <a:lstStyle/>
            <a:p>
              <a:r>
                <a:rPr lang="en-US" sz="3600" b="1" i="1" dirty="0" smtClean="0">
                  <a:solidFill>
                    <a:schemeClr val="bg1">
                      <a:lumMod val="50000"/>
                    </a:schemeClr>
                  </a:solidFill>
                  <a:latin typeface="Times New Roman" pitchFamily="18" charset="0"/>
                  <a:cs typeface="Times New Roman" pitchFamily="18" charset="0"/>
                </a:rPr>
                <a:t>t</a:t>
              </a:r>
            </a:p>
          </p:txBody>
        </p:sp>
      </p:grpSp>
      <p:grpSp>
        <p:nvGrpSpPr>
          <p:cNvPr id="14" name="Group 20"/>
          <p:cNvGrpSpPr/>
          <p:nvPr/>
        </p:nvGrpSpPr>
        <p:grpSpPr>
          <a:xfrm>
            <a:off x="4114800" y="2325469"/>
            <a:ext cx="533400" cy="646331"/>
            <a:chOff x="7391400" y="1106269"/>
            <a:chExt cx="533400" cy="646331"/>
          </a:xfrm>
        </p:grpSpPr>
        <p:sp>
          <p:nvSpPr>
            <p:cNvPr id="15" name="Rectangle 14"/>
            <p:cNvSpPr/>
            <p:nvPr/>
          </p:nvSpPr>
          <p:spPr>
            <a:xfrm>
              <a:off x="7391400" y="1219200"/>
              <a:ext cx="533400" cy="533400"/>
            </a:xfrm>
            <a:prstGeom prst="rect">
              <a:avLst/>
            </a:prstGeom>
            <a:solidFill>
              <a:srgbClr val="FFFF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400" b="1" i="1" dirty="0" smtClean="0">
                <a:solidFill>
                  <a:schemeClr val="bg1">
                    <a:lumMod val="50000"/>
                  </a:schemeClr>
                </a:solidFill>
                <a:latin typeface="Times New Roman" pitchFamily="18" charset="0"/>
                <a:cs typeface="Times New Roman" pitchFamily="18" charset="0"/>
              </a:endParaRPr>
            </a:p>
          </p:txBody>
        </p:sp>
        <p:sp>
          <p:nvSpPr>
            <p:cNvPr id="16" name="TextBox 15"/>
            <p:cNvSpPr txBox="1"/>
            <p:nvPr/>
          </p:nvSpPr>
          <p:spPr>
            <a:xfrm>
              <a:off x="7446820" y="1106269"/>
              <a:ext cx="389850" cy="646331"/>
            </a:xfrm>
            <a:prstGeom prst="rect">
              <a:avLst/>
            </a:prstGeom>
            <a:noFill/>
          </p:spPr>
          <p:txBody>
            <a:bodyPr wrap="none" rtlCol="0">
              <a:spAutoFit/>
            </a:bodyPr>
            <a:lstStyle/>
            <a:p>
              <a:r>
                <a:rPr lang="en-US" sz="3600" b="1" i="1" dirty="0" smtClean="0">
                  <a:solidFill>
                    <a:schemeClr val="bg1">
                      <a:lumMod val="50000"/>
                    </a:schemeClr>
                  </a:solidFill>
                  <a:latin typeface="Times New Roman" pitchFamily="18" charset="0"/>
                  <a:cs typeface="Times New Roman" pitchFamily="18" charset="0"/>
                </a:rPr>
                <a:t>e</a:t>
              </a:r>
            </a:p>
          </p:txBody>
        </p:sp>
      </p:grpSp>
      <p:cxnSp>
        <p:nvCxnSpPr>
          <p:cNvPr id="17" name="Straight Connector 16"/>
          <p:cNvCxnSpPr/>
          <p:nvPr/>
        </p:nvCxnSpPr>
        <p:spPr>
          <a:xfrm rot="5400000">
            <a:off x="2286794" y="3019496"/>
            <a:ext cx="304800" cy="1588"/>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565566" y="3124200"/>
            <a:ext cx="1752599" cy="400110"/>
          </a:xfrm>
          <a:prstGeom prst="rect">
            <a:avLst/>
          </a:prstGeom>
          <a:noFill/>
        </p:spPr>
        <p:txBody>
          <a:bodyPr wrap="square" rtlCol="0">
            <a:spAutoFit/>
          </a:bodyPr>
          <a:lstStyle/>
          <a:p>
            <a:pPr algn="ctr"/>
            <a:r>
              <a:rPr lang="en-US" sz="2000" dirty="0" smtClean="0">
                <a:solidFill>
                  <a:srgbClr val="00B050"/>
                </a:solidFill>
              </a:rPr>
              <a:t>“Game” Class</a:t>
            </a:r>
            <a:endParaRPr lang="en-US" sz="2000" dirty="0">
              <a:solidFill>
                <a:srgbClr val="00B050"/>
              </a:solidFill>
            </a:endParaRPr>
          </a:p>
        </p:txBody>
      </p:sp>
      <p:grpSp>
        <p:nvGrpSpPr>
          <p:cNvPr id="19" name="Group 28"/>
          <p:cNvGrpSpPr/>
          <p:nvPr/>
        </p:nvGrpSpPr>
        <p:grpSpPr>
          <a:xfrm>
            <a:off x="3276600" y="2935069"/>
            <a:ext cx="533400" cy="646331"/>
            <a:chOff x="7391400" y="1106269"/>
            <a:chExt cx="533400" cy="646331"/>
          </a:xfrm>
        </p:grpSpPr>
        <p:sp>
          <p:nvSpPr>
            <p:cNvPr id="20" name="Rectangle 19"/>
            <p:cNvSpPr/>
            <p:nvPr/>
          </p:nvSpPr>
          <p:spPr>
            <a:xfrm>
              <a:off x="7391400" y="1219200"/>
              <a:ext cx="533400" cy="533400"/>
            </a:xfrm>
            <a:prstGeom prst="rect">
              <a:avLst/>
            </a:prstGeom>
            <a:solidFill>
              <a:srgbClr val="FFFF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400" b="1" i="1" dirty="0" smtClean="0">
                <a:solidFill>
                  <a:schemeClr val="bg1">
                    <a:lumMod val="50000"/>
                  </a:schemeClr>
                </a:solidFill>
                <a:latin typeface="Times New Roman" pitchFamily="18" charset="0"/>
                <a:cs typeface="Times New Roman" pitchFamily="18" charset="0"/>
              </a:endParaRPr>
            </a:p>
          </p:txBody>
        </p:sp>
        <p:sp>
          <p:nvSpPr>
            <p:cNvPr id="21" name="TextBox 20"/>
            <p:cNvSpPr txBox="1"/>
            <p:nvPr/>
          </p:nvSpPr>
          <p:spPr>
            <a:xfrm>
              <a:off x="7446820" y="1106269"/>
              <a:ext cx="389850" cy="646331"/>
            </a:xfrm>
            <a:prstGeom prst="rect">
              <a:avLst/>
            </a:prstGeom>
            <a:noFill/>
          </p:spPr>
          <p:txBody>
            <a:bodyPr wrap="none" rtlCol="0">
              <a:spAutoFit/>
            </a:bodyPr>
            <a:lstStyle/>
            <a:p>
              <a:r>
                <a:rPr lang="en-US" sz="3600" b="1" i="1" dirty="0" smtClean="0">
                  <a:solidFill>
                    <a:schemeClr val="bg1">
                      <a:lumMod val="50000"/>
                    </a:schemeClr>
                  </a:solidFill>
                  <a:latin typeface="Times New Roman" pitchFamily="18" charset="0"/>
                  <a:cs typeface="Times New Roman" pitchFamily="18" charset="0"/>
                </a:rPr>
                <a:t>c</a:t>
              </a:r>
            </a:p>
          </p:txBody>
        </p:sp>
      </p:grpSp>
      <p:graphicFrame>
        <p:nvGraphicFramePr>
          <p:cNvPr id="22" name="Object 21"/>
          <p:cNvGraphicFramePr>
            <a:graphicFrameLocks noChangeAspect="1"/>
          </p:cNvGraphicFramePr>
          <p:nvPr/>
        </p:nvGraphicFramePr>
        <p:xfrm>
          <a:off x="1284288" y="5181600"/>
          <a:ext cx="6716712" cy="1303338"/>
        </p:xfrm>
        <a:graphic>
          <a:graphicData uri="http://schemas.openxmlformats.org/presentationml/2006/ole">
            <p:oleObj spid="_x0000_s2050" name="Equation" r:id="rId4" imgW="2616120" imgH="507960" progId="Equation.3">
              <p:embed/>
            </p:oleObj>
          </a:graphicData>
        </a:graphic>
      </p:graphicFrame>
      <p:grpSp>
        <p:nvGrpSpPr>
          <p:cNvPr id="23" name="Group 23"/>
          <p:cNvGrpSpPr/>
          <p:nvPr/>
        </p:nvGrpSpPr>
        <p:grpSpPr>
          <a:xfrm>
            <a:off x="6248400" y="1424924"/>
            <a:ext cx="533400" cy="671945"/>
            <a:chOff x="7391400" y="1080655"/>
            <a:chExt cx="533400" cy="671945"/>
          </a:xfrm>
        </p:grpSpPr>
        <p:sp>
          <p:nvSpPr>
            <p:cNvPr id="24" name="Rectangle 23"/>
            <p:cNvSpPr/>
            <p:nvPr/>
          </p:nvSpPr>
          <p:spPr>
            <a:xfrm>
              <a:off x="7391400" y="1219200"/>
              <a:ext cx="533400" cy="533400"/>
            </a:xfrm>
            <a:prstGeom prst="rect">
              <a:avLst/>
            </a:prstGeom>
            <a:solidFill>
              <a:srgbClr val="FFFF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400" b="1" i="1" dirty="0" smtClean="0">
                <a:solidFill>
                  <a:schemeClr val="bg1">
                    <a:lumMod val="50000"/>
                  </a:schemeClr>
                </a:solidFill>
                <a:latin typeface="Times New Roman" pitchFamily="18" charset="0"/>
                <a:cs typeface="Times New Roman" pitchFamily="18" charset="0"/>
              </a:endParaRPr>
            </a:p>
          </p:txBody>
        </p:sp>
        <p:sp>
          <p:nvSpPr>
            <p:cNvPr id="25" name="TextBox 24"/>
            <p:cNvSpPr txBox="1"/>
            <p:nvPr/>
          </p:nvSpPr>
          <p:spPr>
            <a:xfrm>
              <a:off x="7446820" y="1080655"/>
              <a:ext cx="415498" cy="646331"/>
            </a:xfrm>
            <a:prstGeom prst="rect">
              <a:avLst/>
            </a:prstGeom>
            <a:noFill/>
          </p:spPr>
          <p:txBody>
            <a:bodyPr wrap="none" rtlCol="0">
              <a:spAutoFit/>
            </a:bodyPr>
            <a:lstStyle/>
            <a:p>
              <a:r>
                <a:rPr lang="en-US" sz="3600" b="1" i="1" dirty="0" smtClean="0">
                  <a:solidFill>
                    <a:schemeClr val="bg1">
                      <a:lumMod val="50000"/>
                    </a:schemeClr>
                  </a:solidFill>
                  <a:latin typeface="Times New Roman" pitchFamily="18" charset="0"/>
                  <a:cs typeface="Times New Roman" pitchFamily="18" charset="0"/>
                </a:rPr>
                <a:t>q</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With Topic Model</a:t>
            </a:r>
            <a:endParaRPr lang="en-US" dirty="0"/>
          </a:p>
        </p:txBody>
      </p:sp>
      <p:sp>
        <p:nvSpPr>
          <p:cNvPr id="3" name="Content Placeholder 2"/>
          <p:cNvSpPr>
            <a:spLocks noGrp="1"/>
          </p:cNvSpPr>
          <p:nvPr>
            <p:ph idx="1"/>
          </p:nvPr>
        </p:nvSpPr>
        <p:spPr/>
        <p:txBody>
          <a:bodyPr/>
          <a:lstStyle/>
          <a:p>
            <a:r>
              <a:rPr lang="en-US" dirty="0" smtClean="0"/>
              <a:t>Ideal Training Data </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a:t>
            </a:r>
            <a:r>
              <a:rPr lang="en-US" i="1" baseline="-25000"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a:t>
            </a:r>
            <a:r>
              <a:rPr lang="en-US" i="1"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dirty="0" smtClean="0"/>
              <a:t>Real Training Data </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a:t>
            </a:r>
            <a:r>
              <a:rPr lang="en-US" i="1" baseline="-25000"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sz="4400" i="1" baseline="-25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lvl="1"/>
            <a:r>
              <a:rPr lang="en-US" dirty="0" smtClean="0"/>
              <a:t>Queries are ambiguous </a:t>
            </a:r>
            <a:r>
              <a:rPr lang="en-US" sz="2000" dirty="0" smtClean="0"/>
              <a:t>(</a:t>
            </a:r>
            <a:r>
              <a:rPr lang="en-US" sz="2000" b="1" dirty="0" smtClean="0">
                <a:solidFill>
                  <a:srgbClr val="FF0000"/>
                </a:solidFill>
              </a:rPr>
              <a:t>harry potter</a:t>
            </a:r>
            <a:r>
              <a:rPr lang="en-US" sz="2000" dirty="0" smtClean="0"/>
              <a:t>, </a:t>
            </a:r>
            <a:r>
              <a:rPr lang="en-US" sz="2000" b="1" dirty="0" smtClean="0">
                <a:solidFill>
                  <a:srgbClr val="FF0000"/>
                </a:solidFill>
              </a:rPr>
              <a:t>harry potter </a:t>
            </a:r>
            <a:r>
              <a:rPr lang="en-US" sz="2000" dirty="0" smtClean="0"/>
              <a:t>review) </a:t>
            </a:r>
          </a:p>
          <a:p>
            <a:pPr lvl="1"/>
            <a:r>
              <a:rPr lang="en-US" altLang="zh-CN" dirty="0" smtClean="0"/>
              <a:t>Training data are a relatively few</a:t>
            </a:r>
            <a:endParaRPr lang="en-US" dirty="0" smtClean="0"/>
          </a:p>
        </p:txBody>
      </p:sp>
      <p:graphicFrame>
        <p:nvGraphicFramePr>
          <p:cNvPr id="3074" name="Object 2"/>
          <p:cNvGraphicFramePr>
            <a:graphicFrameLocks noChangeAspect="1"/>
          </p:cNvGraphicFramePr>
          <p:nvPr/>
        </p:nvGraphicFramePr>
        <p:xfrm>
          <a:off x="2514600" y="2286000"/>
          <a:ext cx="2998788" cy="685800"/>
        </p:xfrm>
        <a:graphic>
          <a:graphicData uri="http://schemas.openxmlformats.org/presentationml/2006/ole">
            <p:oleObj spid="_x0000_s3074" name="Equation" r:id="rId4" imgW="1168200" imgH="266400" progId="Equation.3">
              <p:embed/>
            </p:oleObj>
          </a:graphicData>
        </a:graphic>
      </p:graphicFrame>
      <p:graphicFrame>
        <p:nvGraphicFramePr>
          <p:cNvPr id="3075" name="Object 3"/>
          <p:cNvGraphicFramePr>
            <a:graphicFrameLocks noChangeAspect="1"/>
          </p:cNvGraphicFramePr>
          <p:nvPr/>
        </p:nvGraphicFramePr>
        <p:xfrm>
          <a:off x="577850" y="5105400"/>
          <a:ext cx="8064500" cy="1236663"/>
        </p:xfrm>
        <a:graphic>
          <a:graphicData uri="http://schemas.openxmlformats.org/presentationml/2006/ole">
            <p:oleObj spid="_x0000_s3075" name="Equation" r:id="rId5" imgW="3644640" imgH="55872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With Topic Model (cont.)</a:t>
            </a:r>
            <a:endParaRPr lang="en-US" dirty="0"/>
          </a:p>
        </p:txBody>
      </p:sp>
      <p:graphicFrame>
        <p:nvGraphicFramePr>
          <p:cNvPr id="4098" name="Object 2"/>
          <p:cNvGraphicFramePr>
            <a:graphicFrameLocks noChangeAspect="1"/>
          </p:cNvGraphicFramePr>
          <p:nvPr/>
        </p:nvGraphicFramePr>
        <p:xfrm>
          <a:off x="1143000" y="1752600"/>
          <a:ext cx="6877879" cy="914400"/>
        </p:xfrm>
        <a:graphic>
          <a:graphicData uri="http://schemas.openxmlformats.org/presentationml/2006/ole">
            <p:oleObj spid="_x0000_s4098" name="Equation" r:id="rId4" imgW="2197080" imgH="291960" progId="Equation.3">
              <p:embed/>
            </p:oleObj>
          </a:graphicData>
        </a:graphic>
      </p:graphicFrame>
      <p:sp>
        <p:nvSpPr>
          <p:cNvPr id="5" name="Rounded Rectangle 4"/>
          <p:cNvSpPr/>
          <p:nvPr/>
        </p:nvSpPr>
        <p:spPr>
          <a:xfrm>
            <a:off x="838196" y="2971800"/>
            <a:ext cx="1905000" cy="2971800"/>
          </a:xfrm>
          <a:prstGeom prst="roundRect">
            <a:avLst>
              <a:gd name="adj" fmla="val 7913"/>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100" b="1" dirty="0" smtClean="0"/>
              <a:t>harry potter</a:t>
            </a:r>
          </a:p>
          <a:p>
            <a:r>
              <a:rPr lang="en-US" sz="2100" b="1" dirty="0" smtClean="0">
                <a:solidFill>
                  <a:schemeClr val="bg1">
                    <a:lumMod val="65000"/>
                  </a:schemeClr>
                </a:solidFill>
              </a:rPr>
              <a:t>kung fu panda</a:t>
            </a:r>
          </a:p>
          <a:p>
            <a:r>
              <a:rPr lang="en-US" sz="2100" b="1" dirty="0" smtClean="0">
                <a:solidFill>
                  <a:schemeClr val="bg1">
                    <a:lumMod val="65000"/>
                  </a:schemeClr>
                </a:solidFill>
              </a:rPr>
              <a:t>iron man</a:t>
            </a:r>
          </a:p>
          <a:p>
            <a:r>
              <a:rPr lang="en-US" sz="2100" b="1" dirty="0" smtClean="0">
                <a:solidFill>
                  <a:schemeClr val="bg1">
                    <a:lumMod val="65000"/>
                  </a:schemeClr>
                </a:solidFill>
              </a:rPr>
              <a:t>……………………</a:t>
            </a:r>
          </a:p>
          <a:p>
            <a:r>
              <a:rPr lang="en-US" sz="2100" b="1" dirty="0" smtClean="0">
                <a:solidFill>
                  <a:schemeClr val="bg1">
                    <a:lumMod val="65000"/>
                  </a:schemeClr>
                </a:solidFill>
              </a:rPr>
              <a:t>……………………</a:t>
            </a:r>
          </a:p>
          <a:p>
            <a:r>
              <a:rPr lang="en-US" sz="2100" b="1" dirty="0" smtClean="0">
                <a:solidFill>
                  <a:schemeClr val="bg1">
                    <a:lumMod val="65000"/>
                  </a:schemeClr>
                </a:solidFill>
              </a:rPr>
              <a:t>…………………………………………</a:t>
            </a:r>
          </a:p>
          <a:p>
            <a:r>
              <a:rPr lang="en-US" sz="2100" b="1" dirty="0" smtClean="0">
                <a:solidFill>
                  <a:schemeClr val="bg1">
                    <a:lumMod val="65000"/>
                  </a:schemeClr>
                </a:solidFill>
              </a:rPr>
              <a:t>……………………</a:t>
            </a:r>
          </a:p>
        </p:txBody>
      </p:sp>
      <p:cxnSp>
        <p:nvCxnSpPr>
          <p:cNvPr id="7" name="Straight Connector 6"/>
          <p:cNvCxnSpPr>
            <a:endCxn id="5" idx="0"/>
          </p:cNvCxnSpPr>
          <p:nvPr/>
        </p:nvCxnSpPr>
        <p:spPr>
          <a:xfrm rot="10800000" flipV="1">
            <a:off x="1790696" y="2514600"/>
            <a:ext cx="571504" cy="457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76600" y="2971800"/>
            <a:ext cx="1905000" cy="2971800"/>
          </a:xfrm>
          <a:prstGeom prst="roundRect">
            <a:avLst>
              <a:gd name="adj" fmla="val 7913"/>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100" b="1" dirty="0" smtClean="0"/>
              <a:t># wallpapers</a:t>
            </a:r>
          </a:p>
          <a:p>
            <a:r>
              <a:rPr lang="en-US" sz="2100" b="1" dirty="0" smtClean="0"/>
              <a:t># movies</a:t>
            </a:r>
          </a:p>
          <a:p>
            <a:r>
              <a:rPr lang="en-US" sz="2100" b="1" dirty="0" smtClean="0"/>
              <a:t># walkthrough</a:t>
            </a:r>
          </a:p>
          <a:p>
            <a:r>
              <a:rPr lang="en-US" sz="2100" b="1" dirty="0" smtClean="0"/>
              <a:t># book price</a:t>
            </a:r>
          </a:p>
          <a:p>
            <a:r>
              <a:rPr lang="en-US" sz="2100" b="1" dirty="0" smtClean="0">
                <a:solidFill>
                  <a:schemeClr val="bg1">
                    <a:lumMod val="65000"/>
                  </a:schemeClr>
                </a:solidFill>
              </a:rPr>
              <a:t>……………………</a:t>
            </a:r>
          </a:p>
          <a:p>
            <a:r>
              <a:rPr lang="en-US" sz="2100" b="1" dirty="0" smtClean="0">
                <a:solidFill>
                  <a:schemeClr val="bg1">
                    <a:lumMod val="65000"/>
                  </a:schemeClr>
                </a:solidFill>
              </a:rPr>
              <a:t>……………………</a:t>
            </a:r>
          </a:p>
          <a:p>
            <a:r>
              <a:rPr lang="en-US" sz="2100" b="1" dirty="0" smtClean="0">
                <a:solidFill>
                  <a:schemeClr val="bg1">
                    <a:lumMod val="65000"/>
                  </a:schemeClr>
                </a:solidFill>
              </a:rPr>
              <a:t>…………………………………………</a:t>
            </a:r>
          </a:p>
        </p:txBody>
      </p:sp>
      <p:cxnSp>
        <p:nvCxnSpPr>
          <p:cNvPr id="9" name="Straight Connector 8"/>
          <p:cNvCxnSpPr/>
          <p:nvPr/>
        </p:nvCxnSpPr>
        <p:spPr>
          <a:xfrm rot="10800000">
            <a:off x="2438398" y="3352800"/>
            <a:ext cx="838202" cy="1588"/>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rot="16200000" flipH="1">
            <a:off x="3867150" y="2609850"/>
            <a:ext cx="457200" cy="2667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76600" y="5943600"/>
            <a:ext cx="2133600" cy="830997"/>
          </a:xfrm>
          <a:prstGeom prst="rect">
            <a:avLst/>
          </a:prstGeom>
          <a:noFill/>
        </p:spPr>
        <p:txBody>
          <a:bodyPr wrap="square" rtlCol="0">
            <a:spAutoFit/>
          </a:bodyPr>
          <a:lstStyle/>
          <a:p>
            <a:r>
              <a:rPr lang="en-US" sz="1600" i="1" dirty="0" smtClean="0">
                <a:solidFill>
                  <a:srgbClr val="FF0000"/>
                </a:solidFill>
              </a:rPr>
              <a:t># is a placeholder for name entity. # means “harry potter” here</a:t>
            </a:r>
            <a:endParaRPr lang="en-US" sz="1600" i="1" dirty="0">
              <a:solidFill>
                <a:srgbClr val="FF0000"/>
              </a:solidFill>
            </a:endParaRPr>
          </a:p>
        </p:txBody>
      </p:sp>
      <p:sp>
        <p:nvSpPr>
          <p:cNvPr id="30" name="Rounded Rectangle 29"/>
          <p:cNvSpPr/>
          <p:nvPr/>
        </p:nvSpPr>
        <p:spPr>
          <a:xfrm>
            <a:off x="6400800" y="2971800"/>
            <a:ext cx="1905000" cy="2971800"/>
          </a:xfrm>
          <a:prstGeom prst="roundRect">
            <a:avLst>
              <a:gd name="adj" fmla="val 7913"/>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smtClean="0"/>
              <a:t>Movie </a:t>
            </a:r>
          </a:p>
          <a:p>
            <a:endParaRPr lang="en-US" sz="2800" b="1" dirty="0" smtClean="0"/>
          </a:p>
          <a:p>
            <a:r>
              <a:rPr lang="en-US" sz="2800" b="1" dirty="0" smtClean="0"/>
              <a:t>Game</a:t>
            </a:r>
          </a:p>
          <a:p>
            <a:endParaRPr lang="en-US" sz="2800" b="1" dirty="0" smtClean="0"/>
          </a:p>
          <a:p>
            <a:r>
              <a:rPr lang="en-US" sz="2800" b="1" dirty="0" smtClean="0"/>
              <a:t>Book</a:t>
            </a:r>
          </a:p>
          <a:p>
            <a:r>
              <a:rPr lang="en-US" sz="2100" b="1" dirty="0" smtClean="0">
                <a:solidFill>
                  <a:schemeClr val="bg1">
                    <a:lumMod val="65000"/>
                  </a:schemeClr>
                </a:solidFill>
              </a:rPr>
              <a:t>……………………</a:t>
            </a:r>
          </a:p>
        </p:txBody>
      </p:sp>
      <p:sp>
        <p:nvSpPr>
          <p:cNvPr id="31" name="TextBox 30"/>
          <p:cNvSpPr txBox="1"/>
          <p:nvPr/>
        </p:nvSpPr>
        <p:spPr>
          <a:xfrm>
            <a:off x="6858000" y="5986046"/>
            <a:ext cx="1219200" cy="461665"/>
          </a:xfrm>
          <a:prstGeom prst="rect">
            <a:avLst/>
          </a:prstGeom>
          <a:noFill/>
        </p:spPr>
        <p:txBody>
          <a:bodyPr wrap="square" rtlCol="0">
            <a:spAutoFit/>
          </a:bodyPr>
          <a:lstStyle/>
          <a:p>
            <a:r>
              <a:rPr lang="en-US" sz="2400" b="1" i="1" dirty="0" smtClean="0">
                <a:solidFill>
                  <a:srgbClr val="FF0000"/>
                </a:solidFill>
              </a:rPr>
              <a:t>Topics</a:t>
            </a:r>
            <a:endParaRPr lang="en-US" sz="2400" b="1" i="1" dirty="0">
              <a:solidFill>
                <a:srgbClr val="FF0000"/>
              </a:solidFill>
            </a:endParaRPr>
          </a:p>
        </p:txBody>
      </p:sp>
      <p:sp>
        <p:nvSpPr>
          <p:cNvPr id="32" name="TextBox 31"/>
          <p:cNvSpPr txBox="1"/>
          <p:nvPr/>
        </p:nvSpPr>
        <p:spPr>
          <a:xfrm>
            <a:off x="959304" y="2362200"/>
            <a:ext cx="412292" cy="707886"/>
          </a:xfrm>
          <a:prstGeom prst="rect">
            <a:avLst/>
          </a:prstGeom>
          <a:noFill/>
        </p:spPr>
        <p:txBody>
          <a:bodyPr wrap="none" rtlCol="0">
            <a:spAutoFit/>
          </a:bodyPr>
          <a:lstStyle/>
          <a:p>
            <a:r>
              <a:rPr lang="en-US" sz="4000" i="1" dirty="0" smtClean="0">
                <a:latin typeface="Times New Roman" pitchFamily="18" charset="0"/>
                <a:cs typeface="Times New Roman" pitchFamily="18" charset="0"/>
              </a:rPr>
              <a:t>e</a:t>
            </a:r>
            <a:endParaRPr lang="en-US" i="1" dirty="0">
              <a:latin typeface="Times New Roman" pitchFamily="18" charset="0"/>
              <a:cs typeface="Times New Roman" pitchFamily="18" charset="0"/>
            </a:endParaRPr>
          </a:p>
        </p:txBody>
      </p:sp>
      <p:sp>
        <p:nvSpPr>
          <p:cNvPr id="33" name="TextBox 32"/>
          <p:cNvSpPr txBox="1"/>
          <p:nvPr/>
        </p:nvSpPr>
        <p:spPr>
          <a:xfrm>
            <a:off x="3397708" y="2362200"/>
            <a:ext cx="412292" cy="707886"/>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
        <p:nvSpPr>
          <p:cNvPr id="34" name="TextBox 33"/>
          <p:cNvSpPr txBox="1"/>
          <p:nvPr/>
        </p:nvSpPr>
        <p:spPr>
          <a:xfrm>
            <a:off x="6477000" y="2362200"/>
            <a:ext cx="412292" cy="707886"/>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c</a:t>
            </a:r>
            <a:endParaRPr lang="en-US" i="1" dirty="0">
              <a:latin typeface="Times New Roman" pitchFamily="18" charset="0"/>
              <a:cs typeface="Times New Roman" pitchFamily="18" charset="0"/>
            </a:endParaRPr>
          </a:p>
        </p:txBody>
      </p:sp>
      <p:cxnSp>
        <p:nvCxnSpPr>
          <p:cNvPr id="39" name="Straight Connector 38"/>
          <p:cNvCxnSpPr/>
          <p:nvPr/>
        </p:nvCxnSpPr>
        <p:spPr>
          <a:xfrm>
            <a:off x="4876800" y="3352800"/>
            <a:ext cx="1600200" cy="76200"/>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495800" y="3429000"/>
            <a:ext cx="1981200" cy="228600"/>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876800" y="3352800"/>
            <a:ext cx="1600200" cy="914400"/>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29200" y="3962400"/>
            <a:ext cx="1447800" cy="304800"/>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00600" y="4343400"/>
            <a:ext cx="1676400" cy="762000"/>
          </a:xfrm>
          <a:prstGeom prst="line">
            <a:avLst/>
          </a:prstGeom>
          <a:ln w="22860">
            <a:solidFill>
              <a:srgbClr val="FF0000"/>
            </a:solidFill>
            <a:head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Weakly Supervised Topic Model</a:t>
            </a:r>
            <a:endParaRPr lang="en-US" dirty="0"/>
          </a:p>
        </p:txBody>
      </p:sp>
      <p:sp>
        <p:nvSpPr>
          <p:cNvPr id="3" name="Content Placeholder 2"/>
          <p:cNvSpPr>
            <a:spLocks noGrp="1"/>
          </p:cNvSpPr>
          <p:nvPr>
            <p:ph idx="1"/>
          </p:nvPr>
        </p:nvSpPr>
        <p:spPr>
          <a:xfrm>
            <a:off x="457200" y="1600201"/>
            <a:ext cx="8229600" cy="2666999"/>
          </a:xfrm>
        </p:spPr>
        <p:txBody>
          <a:bodyPr>
            <a:normAutofit fontScale="85000" lnSpcReduction="10000"/>
          </a:bodyPr>
          <a:lstStyle/>
          <a:p>
            <a:r>
              <a:rPr lang="en-US" dirty="0" smtClean="0"/>
              <a:t>Introducing Supervisions</a:t>
            </a:r>
          </a:p>
          <a:p>
            <a:pPr lvl="1"/>
            <a:r>
              <a:rPr lang="en-US" dirty="0" smtClean="0"/>
              <a:t>Supervisions are always better</a:t>
            </a:r>
          </a:p>
          <a:p>
            <a:pPr lvl="1"/>
            <a:r>
              <a:rPr lang="en-US" dirty="0" smtClean="0"/>
              <a:t>Alignment between </a:t>
            </a:r>
            <a:r>
              <a:rPr lang="en-US" b="1" i="1" dirty="0" smtClean="0"/>
              <a:t>Implicit Topics </a:t>
            </a:r>
            <a:r>
              <a:rPr lang="en-US" dirty="0" smtClean="0"/>
              <a:t>and </a:t>
            </a:r>
            <a:r>
              <a:rPr lang="en-US" b="1" i="1" dirty="0" smtClean="0"/>
              <a:t>Explicit Classes</a:t>
            </a:r>
          </a:p>
          <a:p>
            <a:r>
              <a:rPr lang="en-US" dirty="0" smtClean="0"/>
              <a:t>Weak Supervisions</a:t>
            </a:r>
          </a:p>
          <a:p>
            <a:pPr lvl="1"/>
            <a:r>
              <a:rPr lang="en-US" dirty="0" smtClean="0"/>
              <a:t>Label named entities rather than queries (doc. class labels)</a:t>
            </a:r>
          </a:p>
          <a:p>
            <a:pPr lvl="1"/>
            <a:r>
              <a:rPr lang="en-US" dirty="0" smtClean="0"/>
              <a:t>Multiple class labels (Binary Indicator)</a:t>
            </a:r>
            <a:endParaRPr lang="en-US" dirty="0"/>
          </a:p>
        </p:txBody>
      </p:sp>
      <p:sp>
        <p:nvSpPr>
          <p:cNvPr id="4" name="TextBox 3"/>
          <p:cNvSpPr txBox="1"/>
          <p:nvPr/>
        </p:nvSpPr>
        <p:spPr>
          <a:xfrm>
            <a:off x="1295400" y="4419600"/>
            <a:ext cx="2377959" cy="523220"/>
          </a:xfrm>
          <a:prstGeom prst="rect">
            <a:avLst/>
          </a:prstGeom>
          <a:noFill/>
        </p:spPr>
        <p:txBody>
          <a:bodyPr wrap="none" rtlCol="0">
            <a:spAutoFit/>
          </a:bodyPr>
          <a:lstStyle/>
          <a:p>
            <a:r>
              <a:rPr lang="en-US" sz="2800" b="1" dirty="0" smtClean="0"/>
              <a:t>Kung Fu Panda</a:t>
            </a:r>
            <a:endParaRPr lang="en-US" sz="2800" b="1" dirty="0"/>
          </a:p>
        </p:txBody>
      </p:sp>
      <p:sp>
        <p:nvSpPr>
          <p:cNvPr id="5" name="TextBox 4"/>
          <p:cNvSpPr txBox="1"/>
          <p:nvPr/>
        </p:nvSpPr>
        <p:spPr>
          <a:xfrm>
            <a:off x="943608" y="5791200"/>
            <a:ext cx="1037592" cy="492443"/>
          </a:xfrm>
          <a:prstGeom prst="rect">
            <a:avLst/>
          </a:prstGeom>
          <a:noFill/>
        </p:spPr>
        <p:txBody>
          <a:bodyPr wrap="none" rtlCol="0">
            <a:spAutoFit/>
          </a:bodyPr>
          <a:lstStyle/>
          <a:p>
            <a:r>
              <a:rPr lang="en-US" sz="2600" i="1" dirty="0" smtClean="0">
                <a:solidFill>
                  <a:srgbClr val="00B050"/>
                </a:solidFill>
              </a:rPr>
              <a:t>Movie</a:t>
            </a:r>
            <a:endParaRPr lang="en-US" sz="2600" i="1" dirty="0">
              <a:solidFill>
                <a:srgbClr val="00B050"/>
              </a:solidFill>
            </a:endParaRPr>
          </a:p>
        </p:txBody>
      </p:sp>
      <p:sp>
        <p:nvSpPr>
          <p:cNvPr id="6" name="TextBox 5"/>
          <p:cNvSpPr txBox="1"/>
          <p:nvPr/>
        </p:nvSpPr>
        <p:spPr>
          <a:xfrm>
            <a:off x="1996715" y="5791200"/>
            <a:ext cx="989373" cy="492443"/>
          </a:xfrm>
          <a:prstGeom prst="rect">
            <a:avLst/>
          </a:prstGeom>
          <a:noFill/>
        </p:spPr>
        <p:txBody>
          <a:bodyPr wrap="none" rtlCol="0">
            <a:spAutoFit/>
          </a:bodyPr>
          <a:lstStyle/>
          <a:p>
            <a:r>
              <a:rPr lang="en-US" sz="2600" i="1" dirty="0" smtClean="0">
                <a:solidFill>
                  <a:srgbClr val="00B050"/>
                </a:solidFill>
              </a:rPr>
              <a:t>Game</a:t>
            </a:r>
          </a:p>
        </p:txBody>
      </p:sp>
      <p:sp>
        <p:nvSpPr>
          <p:cNvPr id="7" name="TextBox 6"/>
          <p:cNvSpPr txBox="1"/>
          <p:nvPr/>
        </p:nvSpPr>
        <p:spPr>
          <a:xfrm>
            <a:off x="3048000" y="5791200"/>
            <a:ext cx="861133" cy="492443"/>
          </a:xfrm>
          <a:prstGeom prst="rect">
            <a:avLst/>
          </a:prstGeom>
          <a:noFill/>
        </p:spPr>
        <p:txBody>
          <a:bodyPr wrap="none" rtlCol="0">
            <a:spAutoFit/>
          </a:bodyPr>
          <a:lstStyle/>
          <a:p>
            <a:r>
              <a:rPr lang="en-US" sz="2600" i="1" dirty="0" smtClean="0">
                <a:solidFill>
                  <a:srgbClr val="00B050"/>
                </a:solidFill>
              </a:rPr>
              <a:t>Book</a:t>
            </a:r>
            <a:endParaRPr lang="en-US" sz="2600" i="1" dirty="0">
              <a:solidFill>
                <a:srgbClr val="00B050"/>
              </a:solidFill>
            </a:endParaRPr>
          </a:p>
        </p:txBody>
      </p:sp>
      <p:cxnSp>
        <p:nvCxnSpPr>
          <p:cNvPr id="11" name="Straight Arrow Connector 10"/>
          <p:cNvCxnSpPr>
            <a:stCxn id="6" idx="0"/>
            <a:endCxn id="4" idx="2"/>
          </p:cNvCxnSpPr>
          <p:nvPr/>
        </p:nvCxnSpPr>
        <p:spPr>
          <a:xfrm rot="16200000" flipV="1">
            <a:off x="2063701" y="5363499"/>
            <a:ext cx="848380" cy="7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p:cNvCxnSpPr>
          <p:nvPr/>
        </p:nvCxnSpPr>
        <p:spPr>
          <a:xfrm rot="5400000" flipH="1" flipV="1">
            <a:off x="1455103" y="4960301"/>
            <a:ext cx="838200" cy="823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38400" y="5105400"/>
            <a:ext cx="609600" cy="584775"/>
          </a:xfrm>
          <a:prstGeom prst="rect">
            <a:avLst/>
          </a:prstGeom>
          <a:noFill/>
        </p:spPr>
        <p:txBody>
          <a:bodyPr wrap="square" rtlCol="0">
            <a:spAutoFit/>
          </a:bodyPr>
          <a:lstStyle/>
          <a:p>
            <a:r>
              <a:rPr lang="en-US" sz="3200" b="1" dirty="0" smtClean="0">
                <a:solidFill>
                  <a:srgbClr val="FF0000"/>
                </a:solidFill>
                <a:latin typeface="Arial Black" pitchFamily="34" charset="0"/>
                <a:cs typeface="Aharoni" pitchFamily="2" charset="-79"/>
              </a:rPr>
              <a:t>?</a:t>
            </a:r>
            <a:endParaRPr lang="en-US" sz="3200" b="1" dirty="0">
              <a:solidFill>
                <a:srgbClr val="FF0000"/>
              </a:solidFill>
              <a:latin typeface="Arial Black" pitchFamily="34" charset="0"/>
              <a:cs typeface="Aharoni" pitchFamily="2" charset="-79"/>
            </a:endParaRPr>
          </a:p>
        </p:txBody>
      </p:sp>
      <p:sp>
        <p:nvSpPr>
          <p:cNvPr id="40" name="TextBox 39"/>
          <p:cNvSpPr txBox="1"/>
          <p:nvPr/>
        </p:nvSpPr>
        <p:spPr>
          <a:xfrm>
            <a:off x="1371600" y="5029200"/>
            <a:ext cx="609600" cy="584775"/>
          </a:xfrm>
          <a:prstGeom prst="rect">
            <a:avLst/>
          </a:prstGeom>
          <a:noFill/>
        </p:spPr>
        <p:txBody>
          <a:bodyPr wrap="square" rtlCol="0">
            <a:spAutoFit/>
          </a:bodyPr>
          <a:lstStyle/>
          <a:p>
            <a:r>
              <a:rPr lang="en-US" sz="3200" b="1" dirty="0" smtClean="0">
                <a:solidFill>
                  <a:srgbClr val="FF0000"/>
                </a:solidFill>
                <a:latin typeface="Arial Black" pitchFamily="34" charset="0"/>
                <a:cs typeface="Aharoni" pitchFamily="2" charset="-79"/>
              </a:rPr>
              <a:t>?</a:t>
            </a:r>
            <a:endParaRPr lang="en-US" sz="3200" b="1" dirty="0">
              <a:solidFill>
                <a:srgbClr val="FF0000"/>
              </a:solidFill>
              <a:latin typeface="Arial Black" pitchFamily="34" charset="0"/>
              <a:cs typeface="Aharoni" pitchFamily="2" charset="-79"/>
            </a:endParaRPr>
          </a:p>
        </p:txBody>
      </p:sp>
      <p:sp>
        <p:nvSpPr>
          <p:cNvPr id="41" name="TextBox 40"/>
          <p:cNvSpPr txBox="1"/>
          <p:nvPr/>
        </p:nvSpPr>
        <p:spPr>
          <a:xfrm>
            <a:off x="5029200" y="6243935"/>
            <a:ext cx="3379515" cy="461665"/>
          </a:xfrm>
          <a:prstGeom prst="rect">
            <a:avLst/>
          </a:prstGeom>
          <a:noFill/>
        </p:spPr>
        <p:txBody>
          <a:bodyPr wrap="none" rtlCol="0">
            <a:spAutoFit/>
          </a:bodyPr>
          <a:lstStyle/>
          <a:p>
            <a:r>
              <a:rPr lang="en-US" sz="2400" b="1" i="1" dirty="0" smtClean="0">
                <a:solidFill>
                  <a:srgbClr val="0000FF"/>
                </a:solidFill>
              </a:rPr>
              <a:t>Distribution Over Classes</a:t>
            </a:r>
            <a:endParaRPr lang="en-US" sz="2400" b="1" i="1" dirty="0">
              <a:solidFill>
                <a:srgbClr val="0000FF"/>
              </a:solidFill>
            </a:endParaRPr>
          </a:p>
        </p:txBody>
      </p:sp>
      <p:sp>
        <p:nvSpPr>
          <p:cNvPr id="42" name="Rectangle 41"/>
          <p:cNvSpPr/>
          <p:nvPr/>
        </p:nvSpPr>
        <p:spPr>
          <a:xfrm>
            <a:off x="5181600" y="4645024"/>
            <a:ext cx="228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3" name="Rectangle 42"/>
          <p:cNvSpPr/>
          <p:nvPr/>
        </p:nvSpPr>
        <p:spPr>
          <a:xfrm>
            <a:off x="5562600" y="4187824"/>
            <a:ext cx="228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Rectangle 43"/>
          <p:cNvSpPr/>
          <p:nvPr/>
        </p:nvSpPr>
        <p:spPr>
          <a:xfrm>
            <a:off x="5943600" y="5027612"/>
            <a:ext cx="228600" cy="746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0" name="Straight Arrow Connector 49"/>
          <p:cNvCxnSpPr/>
          <p:nvPr/>
        </p:nvCxnSpPr>
        <p:spPr>
          <a:xfrm>
            <a:off x="5029200" y="5102224"/>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086600" y="4416424"/>
            <a:ext cx="2286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7467600" y="4416424"/>
            <a:ext cx="2286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4" name="Rectangle 53"/>
          <p:cNvSpPr/>
          <p:nvPr/>
        </p:nvSpPr>
        <p:spPr>
          <a:xfrm>
            <a:off x="7848600" y="5027612"/>
            <a:ext cx="228600" cy="746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5" name="Straight Arrow Connector 54"/>
          <p:cNvCxnSpPr/>
          <p:nvPr/>
        </p:nvCxnSpPr>
        <p:spPr>
          <a:xfrm>
            <a:off x="6934200" y="5102224"/>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562600" y="5715000"/>
            <a:ext cx="228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8" name="Rectangle 57"/>
          <p:cNvSpPr/>
          <p:nvPr/>
        </p:nvSpPr>
        <p:spPr>
          <a:xfrm>
            <a:off x="5943600" y="6096000"/>
            <a:ext cx="228600" cy="76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9" name="Straight Arrow Connector 58"/>
          <p:cNvCxnSpPr/>
          <p:nvPr/>
        </p:nvCxnSpPr>
        <p:spPr>
          <a:xfrm>
            <a:off x="5029200" y="61722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086600" y="5867400"/>
            <a:ext cx="2286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7467600" y="5867400"/>
            <a:ext cx="2286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7848600" y="5257800"/>
            <a:ext cx="228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63" name="Straight Arrow Connector 62"/>
          <p:cNvCxnSpPr/>
          <p:nvPr/>
        </p:nvCxnSpPr>
        <p:spPr>
          <a:xfrm>
            <a:off x="6934200" y="61722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81600" y="5257800"/>
            <a:ext cx="228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5" name="&quot;No&quot; Symbol 64"/>
          <p:cNvSpPr/>
          <p:nvPr/>
        </p:nvSpPr>
        <p:spPr>
          <a:xfrm>
            <a:off x="7134224" y="5257800"/>
            <a:ext cx="914400" cy="914400"/>
          </a:xfrm>
          <a:prstGeom prst="noSmoking">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 name="Rectangle 60"/>
          <p:cNvSpPr/>
          <p:nvPr/>
        </p:nvSpPr>
        <p:spPr>
          <a:xfrm>
            <a:off x="1365250" y="5549537"/>
            <a:ext cx="365760" cy="606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2" name="Rectangle 61"/>
          <p:cNvSpPr/>
          <p:nvPr/>
        </p:nvSpPr>
        <p:spPr>
          <a:xfrm>
            <a:off x="1905000" y="4939937"/>
            <a:ext cx="365760" cy="121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Rectangle 39"/>
          <p:cNvSpPr/>
          <p:nvPr/>
        </p:nvSpPr>
        <p:spPr>
          <a:xfrm>
            <a:off x="2438400" y="5930537"/>
            <a:ext cx="36576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Rectangle 40"/>
          <p:cNvSpPr/>
          <p:nvPr/>
        </p:nvSpPr>
        <p:spPr>
          <a:xfrm>
            <a:off x="2987040" y="5778137"/>
            <a:ext cx="36576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Weakly Supervised LDA (WS-LDA)</a:t>
            </a:r>
            <a:endParaRPr lang="en-US" dirty="0"/>
          </a:p>
        </p:txBody>
      </p:sp>
      <p:sp>
        <p:nvSpPr>
          <p:cNvPr id="3" name="Content Placeholder 2"/>
          <p:cNvSpPr>
            <a:spLocks noGrp="1"/>
          </p:cNvSpPr>
          <p:nvPr>
            <p:ph idx="1"/>
          </p:nvPr>
        </p:nvSpPr>
        <p:spPr/>
        <p:txBody>
          <a:bodyPr/>
          <a:lstStyle/>
          <a:p>
            <a:r>
              <a:rPr lang="en-US" dirty="0" smtClean="0"/>
              <a:t>LDA + Soft Constraints (</a:t>
            </a:r>
            <a:r>
              <a:rPr lang="en-US" dirty="0" err="1" smtClean="0"/>
              <a:t>w.r.t</a:t>
            </a:r>
            <a:r>
              <a:rPr lang="en-US" dirty="0" smtClean="0"/>
              <a:t>. Supervisions)</a:t>
            </a:r>
          </a:p>
          <a:p>
            <a:endParaRPr lang="en-US" dirty="0" smtClean="0"/>
          </a:p>
          <a:p>
            <a:endParaRPr lang="en-US" dirty="0" smtClean="0"/>
          </a:p>
          <a:p>
            <a:r>
              <a:rPr lang="en-US" dirty="0" smtClean="0"/>
              <a:t>Soft Constraints</a:t>
            </a:r>
          </a:p>
          <a:p>
            <a:endParaRPr lang="en-US" dirty="0"/>
          </a:p>
        </p:txBody>
      </p:sp>
      <p:graphicFrame>
        <p:nvGraphicFramePr>
          <p:cNvPr id="6146" name="Object 2"/>
          <p:cNvGraphicFramePr>
            <a:graphicFrameLocks noChangeAspect="1"/>
          </p:cNvGraphicFramePr>
          <p:nvPr/>
        </p:nvGraphicFramePr>
        <p:xfrm>
          <a:off x="1431925" y="2286000"/>
          <a:ext cx="5703888" cy="652463"/>
        </p:xfrm>
        <a:graphic>
          <a:graphicData uri="http://schemas.openxmlformats.org/presentationml/2006/ole">
            <p:oleObj spid="_x0000_s6146" name="Equation" r:id="rId4" imgW="2222280" imgH="253800" progId="Equation.3">
              <p:embed/>
            </p:oleObj>
          </a:graphicData>
        </a:graphic>
      </p:graphicFrame>
      <p:cxnSp>
        <p:nvCxnSpPr>
          <p:cNvPr id="6" name="Straight Connector 5"/>
          <p:cNvCxnSpPr/>
          <p:nvPr/>
        </p:nvCxnSpPr>
        <p:spPr>
          <a:xfrm>
            <a:off x="3048000" y="2895600"/>
            <a:ext cx="1981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5410200" y="2895600"/>
            <a:ext cx="1676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174821" y="2914710"/>
            <a:ext cx="1824987" cy="400110"/>
          </a:xfrm>
          <a:prstGeom prst="rect">
            <a:avLst/>
          </a:prstGeom>
          <a:noFill/>
        </p:spPr>
        <p:txBody>
          <a:bodyPr wrap="none" rtlCol="0">
            <a:spAutoFit/>
          </a:bodyPr>
          <a:lstStyle/>
          <a:p>
            <a:r>
              <a:rPr lang="en-US" sz="2000" b="1" i="1" dirty="0" smtClean="0"/>
              <a:t>LDA Probability</a:t>
            </a:r>
            <a:endParaRPr lang="en-US" sz="2000" b="1" i="1" dirty="0"/>
          </a:p>
        </p:txBody>
      </p:sp>
      <p:sp>
        <p:nvSpPr>
          <p:cNvPr id="11" name="TextBox 10"/>
          <p:cNvSpPr txBox="1"/>
          <p:nvPr/>
        </p:nvSpPr>
        <p:spPr>
          <a:xfrm>
            <a:off x="5334000" y="2895600"/>
            <a:ext cx="1872949" cy="400110"/>
          </a:xfrm>
          <a:prstGeom prst="rect">
            <a:avLst/>
          </a:prstGeom>
          <a:noFill/>
        </p:spPr>
        <p:txBody>
          <a:bodyPr wrap="none" rtlCol="0">
            <a:spAutoFit/>
          </a:bodyPr>
          <a:lstStyle/>
          <a:p>
            <a:r>
              <a:rPr lang="en-US" sz="2000" b="1" i="1" dirty="0" smtClean="0"/>
              <a:t>Soft Constraints</a:t>
            </a:r>
            <a:endParaRPr lang="en-US" sz="2000" b="1" i="1" dirty="0"/>
          </a:p>
        </p:txBody>
      </p:sp>
      <p:graphicFrame>
        <p:nvGraphicFramePr>
          <p:cNvPr id="6147" name="Object 3"/>
          <p:cNvGraphicFramePr>
            <a:graphicFrameLocks noChangeAspect="1"/>
          </p:cNvGraphicFramePr>
          <p:nvPr/>
        </p:nvGraphicFramePr>
        <p:xfrm flipV="1">
          <a:off x="2635250" y="4114800"/>
          <a:ext cx="3162300" cy="676275"/>
        </p:xfrm>
        <a:graphic>
          <a:graphicData uri="http://schemas.openxmlformats.org/presentationml/2006/ole">
            <p:oleObj spid="_x0000_s6147" name="Equation" r:id="rId5" imgW="1231560" imgH="266400" progId="Equation.3">
              <p:embed/>
            </p:oleObj>
          </a:graphicData>
        </a:graphic>
      </p:graphicFrame>
      <p:grpSp>
        <p:nvGrpSpPr>
          <p:cNvPr id="60" name="Group 59"/>
          <p:cNvGrpSpPr/>
          <p:nvPr/>
        </p:nvGrpSpPr>
        <p:grpSpPr>
          <a:xfrm>
            <a:off x="5036130" y="4225630"/>
            <a:ext cx="3726870" cy="1794170"/>
            <a:chOff x="5036130" y="4225630"/>
            <a:chExt cx="3726870" cy="1794170"/>
          </a:xfrm>
        </p:grpSpPr>
        <p:sp>
          <p:nvSpPr>
            <p:cNvPr id="13" name="Rectangle 12"/>
            <p:cNvSpPr/>
            <p:nvPr/>
          </p:nvSpPr>
          <p:spPr>
            <a:xfrm>
              <a:off x="5396345" y="4225635"/>
              <a:ext cx="318655" cy="4225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3"/>
            </p:cNvCxnSpPr>
            <p:nvPr/>
          </p:nvCxnSpPr>
          <p:spPr>
            <a:xfrm flipV="1">
              <a:off x="5715000" y="4433455"/>
              <a:ext cx="457200" cy="34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72200" y="4253345"/>
              <a:ext cx="2590800" cy="775855"/>
            </a:xfrm>
            <a:prstGeom prst="roundRect">
              <a:avLst>
                <a:gd name="adj" fmla="val 6060"/>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Document Probability </a:t>
              </a:r>
            </a:p>
            <a:p>
              <a:r>
                <a:rPr lang="en-US" dirty="0" smtClean="0"/>
                <a:t>on the </a:t>
              </a:r>
              <a:r>
                <a:rPr lang="en-US" i="1" dirty="0" err="1" smtClean="0">
                  <a:latin typeface="Times New Roman" pitchFamily="18" charset="0"/>
                  <a:cs typeface="Times New Roman" pitchFamily="18" charset="0"/>
                </a:rPr>
                <a:t>i</a:t>
              </a:r>
              <a:r>
                <a:rPr lang="en-US" i="1" dirty="0" err="1" smtClean="0"/>
                <a:t>-</a:t>
              </a:r>
              <a:r>
                <a:rPr lang="en-US" dirty="0" err="1" smtClean="0"/>
                <a:t>th</a:t>
              </a:r>
              <a:r>
                <a:rPr lang="en-US" dirty="0" smtClean="0"/>
                <a:t> Class</a:t>
              </a:r>
              <a:endParaRPr lang="en-US" dirty="0"/>
            </a:p>
          </p:txBody>
        </p:sp>
        <p:sp>
          <p:nvSpPr>
            <p:cNvPr id="36" name="Rectangle 35"/>
            <p:cNvSpPr/>
            <p:nvPr/>
          </p:nvSpPr>
          <p:spPr>
            <a:xfrm>
              <a:off x="5036130" y="4225630"/>
              <a:ext cx="339435" cy="42257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6" idx="2"/>
            </p:cNvCxnSpPr>
            <p:nvPr/>
          </p:nvCxnSpPr>
          <p:spPr>
            <a:xfrm rot="16200000" flipH="1">
              <a:off x="4788478" y="5065570"/>
              <a:ext cx="838202" cy="3462"/>
            </a:xfrm>
            <a:prstGeom prst="line">
              <a:avLst/>
            </a:prstGeom>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172200" y="5257800"/>
              <a:ext cx="2590800" cy="762000"/>
            </a:xfrm>
            <a:prstGeom prst="roundRect">
              <a:avLst>
                <a:gd name="adj" fmla="val 6060"/>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Document Binary Label </a:t>
              </a:r>
            </a:p>
            <a:p>
              <a:r>
                <a:rPr lang="en-US" dirty="0" smtClean="0"/>
                <a:t>on the </a:t>
              </a:r>
              <a:r>
                <a:rPr lang="en-US" i="1" dirty="0" err="1" smtClean="0">
                  <a:latin typeface="Times New Roman" pitchFamily="18" charset="0"/>
                  <a:cs typeface="Times New Roman" pitchFamily="18" charset="0"/>
                </a:rPr>
                <a:t>i</a:t>
              </a:r>
              <a:r>
                <a:rPr lang="en-US" i="1" dirty="0" err="1" smtClean="0"/>
                <a:t>-</a:t>
              </a:r>
              <a:r>
                <a:rPr lang="en-US" dirty="0" err="1" smtClean="0"/>
                <a:t>th</a:t>
              </a:r>
              <a:r>
                <a:rPr lang="en-US" dirty="0" smtClean="0"/>
                <a:t> Class </a:t>
              </a:r>
              <a:endParaRPr lang="en-US" dirty="0"/>
            </a:p>
          </p:txBody>
        </p:sp>
        <p:cxnSp>
          <p:nvCxnSpPr>
            <p:cNvPr id="55" name="Straight Connector 54"/>
            <p:cNvCxnSpPr/>
            <p:nvPr/>
          </p:nvCxnSpPr>
          <p:spPr>
            <a:xfrm>
              <a:off x="5209310" y="5486400"/>
              <a:ext cx="96289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p:nvPr/>
        </p:nvCxnSpPr>
        <p:spPr>
          <a:xfrm>
            <a:off x="1212850" y="6169269"/>
            <a:ext cx="2520950" cy="2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569791" y="5519860"/>
            <a:ext cx="1292469"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148" name="Object 4"/>
          <p:cNvGraphicFramePr>
            <a:graphicFrameLocks noChangeAspect="1"/>
          </p:cNvGraphicFramePr>
          <p:nvPr/>
        </p:nvGraphicFramePr>
        <p:xfrm>
          <a:off x="755650" y="5178669"/>
          <a:ext cx="387350" cy="536331"/>
        </p:xfrm>
        <a:graphic>
          <a:graphicData uri="http://schemas.openxmlformats.org/presentationml/2006/ole">
            <p:oleObj spid="_x0000_s6148" name="Equation" r:id="rId6" imgW="164880" imgH="228600" progId="Equation.3">
              <p:embed/>
            </p:oleObj>
          </a:graphicData>
        </a:graphic>
      </p:graphicFrame>
      <p:grpSp>
        <p:nvGrpSpPr>
          <p:cNvPr id="43" name="Group 42"/>
          <p:cNvGrpSpPr/>
          <p:nvPr/>
        </p:nvGrpSpPr>
        <p:grpSpPr>
          <a:xfrm>
            <a:off x="1330614" y="6169269"/>
            <a:ext cx="2479386" cy="536331"/>
            <a:chOff x="1330614" y="6169269"/>
            <a:chExt cx="2479386" cy="536331"/>
          </a:xfrm>
        </p:grpSpPr>
        <p:sp>
          <p:nvSpPr>
            <p:cNvPr id="65" name="TextBox 64"/>
            <p:cNvSpPr txBox="1"/>
            <p:nvPr/>
          </p:nvSpPr>
          <p:spPr>
            <a:xfrm>
              <a:off x="1330614" y="6245469"/>
              <a:ext cx="2022185" cy="369332"/>
            </a:xfrm>
            <a:prstGeom prst="rect">
              <a:avLst/>
            </a:prstGeom>
            <a:noFill/>
          </p:spPr>
          <p:txBody>
            <a:bodyPr wrap="square" rtlCol="0">
              <a:spAutoFit/>
            </a:bodyPr>
            <a:lstStyle/>
            <a:p>
              <a:r>
                <a:rPr lang="en-US" dirty="0" smtClean="0"/>
                <a:t>1          1        0        0</a:t>
              </a:r>
              <a:endParaRPr lang="en-US" dirty="0"/>
            </a:p>
          </p:txBody>
        </p:sp>
        <p:graphicFrame>
          <p:nvGraphicFramePr>
            <p:cNvPr id="6149" name="Object 5"/>
            <p:cNvGraphicFramePr>
              <a:graphicFrameLocks noChangeAspect="1"/>
            </p:cNvGraphicFramePr>
            <p:nvPr/>
          </p:nvGraphicFramePr>
          <p:xfrm>
            <a:off x="3422650" y="6169269"/>
            <a:ext cx="387350" cy="536331"/>
          </p:xfrm>
          <a:graphic>
            <a:graphicData uri="http://schemas.openxmlformats.org/presentationml/2006/ole">
              <p:oleObj spid="_x0000_s6149" name="Equation" r:id="rId7" imgW="164880" imgH="228600" progId="Equation.3">
                <p:embed/>
              </p:oleObj>
            </a:graphicData>
          </a:graphic>
        </p:graphicFrame>
      </p:grpSp>
      <p:sp>
        <p:nvSpPr>
          <p:cNvPr id="44" name="TextBox 43"/>
          <p:cNvSpPr txBox="1"/>
          <p:nvPr/>
        </p:nvSpPr>
        <p:spPr>
          <a:xfrm>
            <a:off x="3707892" y="5848290"/>
            <a:ext cx="787908"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Topic</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nodeType="withEffect">
                                  <p:stCondLst>
                                    <p:cond delay="0"/>
                                  </p:stCondLst>
                                  <p:childTnLst>
                                    <p:set>
                                      <p:cBhvr>
                                        <p:cTn id="29" dur="1" fill="hold">
                                          <p:stCondLst>
                                            <p:cond delay="0"/>
                                          </p:stCondLst>
                                        </p:cTn>
                                        <p:tgtEl>
                                          <p:spTgt spid="6148"/>
                                        </p:tgtEl>
                                        <p:attrNameLst>
                                          <p:attrName>style.visibility</p:attrName>
                                        </p:attrNameLst>
                                      </p:cBhvr>
                                      <p:to>
                                        <p:strVal val="visible"/>
                                      </p:to>
                                    </p:set>
                                    <p:animEffect transition="in" filter="fade">
                                      <p:cBhvr>
                                        <p:cTn id="30" dur="500"/>
                                        <p:tgtEl>
                                          <p:spTgt spid="61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40" grpId="0" animBg="1"/>
      <p:bldP spid="40" grpId="1" animBg="1"/>
      <p:bldP spid="41" grpId="0" animBg="1"/>
      <p:bldP spid="41" grpId="1" animBg="1"/>
      <p:bldP spid="44"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Flow Chat</a:t>
            </a:r>
            <a:endParaRPr lang="en-US" dirty="0"/>
          </a:p>
        </p:txBody>
      </p:sp>
      <p:grpSp>
        <p:nvGrpSpPr>
          <p:cNvPr id="8" name="Group 7"/>
          <p:cNvGrpSpPr/>
          <p:nvPr/>
        </p:nvGrpSpPr>
        <p:grpSpPr>
          <a:xfrm>
            <a:off x="2286000" y="1524000"/>
            <a:ext cx="1981200" cy="4953794"/>
            <a:chOff x="3429000" y="1524000"/>
            <a:chExt cx="1981200" cy="4953794"/>
          </a:xfrm>
        </p:grpSpPr>
        <p:cxnSp>
          <p:nvCxnSpPr>
            <p:cNvPr id="5" name="Straight Connector 4"/>
            <p:cNvCxnSpPr/>
            <p:nvPr/>
          </p:nvCxnSpPr>
          <p:spPr>
            <a:xfrm rot="5400000">
              <a:off x="1943100" y="4000500"/>
              <a:ext cx="495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29000" y="1524000"/>
              <a:ext cx="870751" cy="400110"/>
            </a:xfrm>
            <a:prstGeom prst="rect">
              <a:avLst/>
            </a:prstGeom>
            <a:noFill/>
          </p:spPr>
          <p:txBody>
            <a:bodyPr wrap="none" rtlCol="0">
              <a:spAutoFit/>
            </a:bodyPr>
            <a:lstStyle/>
            <a:p>
              <a:r>
                <a:rPr lang="en-US" sz="2000" i="1" dirty="0" smtClean="0">
                  <a:solidFill>
                    <a:srgbClr val="FF0000"/>
                  </a:solidFill>
                </a:rPr>
                <a:t>Online</a:t>
              </a:r>
              <a:endParaRPr lang="en-US" sz="2000" i="1" dirty="0">
                <a:solidFill>
                  <a:srgbClr val="FF0000"/>
                </a:solidFill>
              </a:endParaRPr>
            </a:p>
          </p:txBody>
        </p:sp>
        <p:sp>
          <p:nvSpPr>
            <p:cNvPr id="7" name="TextBox 6"/>
            <p:cNvSpPr txBox="1"/>
            <p:nvPr/>
          </p:nvSpPr>
          <p:spPr>
            <a:xfrm>
              <a:off x="4519507" y="1524000"/>
              <a:ext cx="890693" cy="400110"/>
            </a:xfrm>
            <a:prstGeom prst="rect">
              <a:avLst/>
            </a:prstGeom>
            <a:noFill/>
          </p:spPr>
          <p:txBody>
            <a:bodyPr wrap="none" rtlCol="0">
              <a:spAutoFit/>
            </a:bodyPr>
            <a:lstStyle/>
            <a:p>
              <a:r>
                <a:rPr lang="en-US" sz="2000" i="1" dirty="0" smtClean="0">
                  <a:solidFill>
                    <a:srgbClr val="FF0000"/>
                  </a:solidFill>
                </a:rPr>
                <a:t>Offline</a:t>
              </a:r>
              <a:endParaRPr lang="en-US" sz="2000" i="1" dirty="0">
                <a:solidFill>
                  <a:srgbClr val="FF0000"/>
                </a:solidFill>
              </a:endParaRPr>
            </a:p>
          </p:txBody>
        </p:sp>
      </p:grpSp>
      <p:sp>
        <p:nvSpPr>
          <p:cNvPr id="9" name="Rounded Rectangle 8"/>
          <p:cNvSpPr/>
          <p:nvPr/>
        </p:nvSpPr>
        <p:spPr>
          <a:xfrm>
            <a:off x="3429000" y="1981200"/>
            <a:ext cx="22860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Set of named entities with labels</a:t>
            </a:r>
            <a:endParaRPr lang="en-US" dirty="0"/>
          </a:p>
        </p:txBody>
      </p:sp>
      <p:sp>
        <p:nvSpPr>
          <p:cNvPr id="10" name="Flowchart: Magnetic Disk 9"/>
          <p:cNvSpPr/>
          <p:nvPr/>
        </p:nvSpPr>
        <p:spPr>
          <a:xfrm>
            <a:off x="5867400" y="1828800"/>
            <a:ext cx="457200" cy="38404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629400" y="1828800"/>
            <a:ext cx="2362200" cy="990600"/>
          </a:xfrm>
          <a:prstGeom prst="roundRect">
            <a:avLst/>
          </a:prstGeom>
        </p:spPr>
        <p:style>
          <a:lnRef idx="1">
            <a:schemeClr val="accent1"/>
          </a:lnRef>
          <a:fillRef idx="2">
            <a:schemeClr val="accent1"/>
          </a:fillRef>
          <a:effectRef idx="1">
            <a:schemeClr val="accent1"/>
          </a:effectRef>
          <a:fontRef idx="minor">
            <a:schemeClr val="dk1"/>
          </a:fontRef>
        </p:style>
        <p:txBody>
          <a:bodyPr lIns="45720" rIns="45720" rtlCol="0" anchor="ctr"/>
          <a:lstStyle/>
          <a:p>
            <a:r>
              <a:rPr lang="en-US" dirty="0" smtClean="0"/>
              <a:t>Create a “context” document for each seed and train WS-LDA </a:t>
            </a:r>
            <a:endParaRPr lang="en-US" dirty="0"/>
          </a:p>
        </p:txBody>
      </p:sp>
      <p:sp>
        <p:nvSpPr>
          <p:cNvPr id="12" name="Right Arrow 11"/>
          <p:cNvSpPr/>
          <p:nvPr/>
        </p:nvSpPr>
        <p:spPr>
          <a:xfrm>
            <a:off x="5791200" y="2286000"/>
            <a:ext cx="7620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Magnetic Disk 12"/>
          <p:cNvSpPr/>
          <p:nvPr/>
        </p:nvSpPr>
        <p:spPr>
          <a:xfrm>
            <a:off x="3505200" y="3124200"/>
            <a:ext cx="1066800" cy="61264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Contexts</a:t>
            </a:r>
            <a:endParaRPr lang="en-US" dirty="0"/>
          </a:p>
        </p:txBody>
      </p:sp>
      <p:graphicFrame>
        <p:nvGraphicFramePr>
          <p:cNvPr id="7170" name="Object 2"/>
          <p:cNvGraphicFramePr>
            <a:graphicFrameLocks noChangeAspect="1"/>
          </p:cNvGraphicFramePr>
          <p:nvPr/>
        </p:nvGraphicFramePr>
        <p:xfrm>
          <a:off x="3429000" y="5867400"/>
          <a:ext cx="1543050" cy="527050"/>
        </p:xfrm>
        <a:graphic>
          <a:graphicData uri="http://schemas.openxmlformats.org/presentationml/2006/ole">
            <p:oleObj spid="_x0000_s7170" name="Equation" r:id="rId4" imgW="685800" imgH="253800" progId="Equation.3">
              <p:embed/>
            </p:oleObj>
          </a:graphicData>
        </a:graphic>
      </p:graphicFrame>
      <p:sp>
        <p:nvSpPr>
          <p:cNvPr id="15" name="Bent-Up Arrow 14"/>
          <p:cNvSpPr/>
          <p:nvPr/>
        </p:nvSpPr>
        <p:spPr>
          <a:xfrm rot="5400000" flipV="1">
            <a:off x="5638800" y="1891145"/>
            <a:ext cx="533400" cy="2514600"/>
          </a:xfrm>
          <a:prstGeom prst="bentUpArrow">
            <a:avLst>
              <a:gd name="adj1" fmla="val 20594"/>
              <a:gd name="adj2" fmla="val 18575"/>
              <a:gd name="adj3" fmla="val 220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Bent-Up Arrow 16"/>
          <p:cNvSpPr/>
          <p:nvPr/>
        </p:nvSpPr>
        <p:spPr>
          <a:xfrm rot="10800000" flipH="1">
            <a:off x="4724400" y="3512124"/>
            <a:ext cx="2514600" cy="297876"/>
          </a:xfrm>
          <a:prstGeom prst="bentUpArrow">
            <a:avLst>
              <a:gd name="adj1" fmla="val 39391"/>
              <a:gd name="adj2" fmla="val 39409"/>
              <a:gd name="adj3" fmla="val 220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ounded Rectangle 17"/>
          <p:cNvSpPr/>
          <p:nvPr/>
        </p:nvSpPr>
        <p:spPr>
          <a:xfrm>
            <a:off x="6248400" y="3886200"/>
            <a:ext cx="2743200" cy="1219199"/>
          </a:xfrm>
          <a:prstGeom prst="roundRect">
            <a:avLst/>
          </a:prstGeom>
        </p:spPr>
        <p:style>
          <a:lnRef idx="1">
            <a:schemeClr val="accent1"/>
          </a:lnRef>
          <a:fillRef idx="2">
            <a:schemeClr val="accent1"/>
          </a:fillRef>
          <a:effectRef idx="1">
            <a:schemeClr val="accent1"/>
          </a:effectRef>
          <a:fontRef idx="minor">
            <a:schemeClr val="dk1"/>
          </a:fontRef>
        </p:style>
        <p:txBody>
          <a:bodyPr lIns="45720" rIns="45720" rtlCol="0" anchor="ctr"/>
          <a:lstStyle/>
          <a:p>
            <a:r>
              <a:rPr lang="en-US" dirty="0" smtClean="0"/>
              <a:t>Find new named entities by using obtained contexts and estimate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e</a:t>
            </a:r>
            <a:r>
              <a:rPr lang="en-US" dirty="0" smtClean="0">
                <a:latin typeface="Times New Roman" pitchFamily="18" charset="0"/>
                <a:cs typeface="Times New Roman" pitchFamily="18" charset="0"/>
              </a:rPr>
              <a:t>) </a:t>
            </a:r>
            <a:r>
              <a:rPr lang="en-US" smtClean="0"/>
              <a:t>using WS-LDA </a:t>
            </a:r>
            <a:r>
              <a:rPr lang="en-US" dirty="0" smtClean="0"/>
              <a:t>and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endParaRPr lang="en-US" dirty="0" smtClean="0"/>
          </a:p>
        </p:txBody>
      </p:sp>
      <p:sp>
        <p:nvSpPr>
          <p:cNvPr id="19" name="Flowchart: Magnetic Disk 18"/>
          <p:cNvSpPr/>
          <p:nvPr/>
        </p:nvSpPr>
        <p:spPr>
          <a:xfrm>
            <a:off x="5562600" y="3730752"/>
            <a:ext cx="457200" cy="38404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Flowchart: Magnetic Disk 19"/>
          <p:cNvSpPr/>
          <p:nvPr/>
        </p:nvSpPr>
        <p:spPr>
          <a:xfrm>
            <a:off x="3429000" y="5181600"/>
            <a:ext cx="1066800" cy="61264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Entities</a:t>
            </a:r>
            <a:endParaRPr lang="en-US" dirty="0"/>
          </a:p>
        </p:txBody>
      </p:sp>
      <p:graphicFrame>
        <p:nvGraphicFramePr>
          <p:cNvPr id="7171" name="Object 3"/>
          <p:cNvGraphicFramePr>
            <a:graphicFrameLocks noChangeAspect="1"/>
          </p:cNvGraphicFramePr>
          <p:nvPr/>
        </p:nvGraphicFramePr>
        <p:xfrm>
          <a:off x="3624263" y="3810000"/>
          <a:ext cx="828675" cy="527050"/>
        </p:xfrm>
        <a:graphic>
          <a:graphicData uri="http://schemas.openxmlformats.org/presentationml/2006/ole">
            <p:oleObj spid="_x0000_s7171" name="Equation" r:id="rId5" imgW="368280" imgH="253800" progId="Equation.3">
              <p:embed/>
            </p:oleObj>
          </a:graphicData>
        </a:graphic>
      </p:graphicFrame>
      <p:sp>
        <p:nvSpPr>
          <p:cNvPr id="23" name="Bent-Up Arrow 22"/>
          <p:cNvSpPr/>
          <p:nvPr/>
        </p:nvSpPr>
        <p:spPr>
          <a:xfrm rot="5400000" flipV="1">
            <a:off x="5715000" y="4114800"/>
            <a:ext cx="381000" cy="2514600"/>
          </a:xfrm>
          <a:prstGeom prst="bentUpArrow">
            <a:avLst>
              <a:gd name="adj1" fmla="val 35140"/>
              <a:gd name="adj2" fmla="val 34939"/>
              <a:gd name="adj3" fmla="val 439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TextBox 23"/>
          <p:cNvSpPr txBox="1"/>
          <p:nvPr/>
        </p:nvSpPr>
        <p:spPr>
          <a:xfrm>
            <a:off x="762000" y="2057400"/>
            <a:ext cx="1471428" cy="400110"/>
          </a:xfrm>
          <a:prstGeom prst="rect">
            <a:avLst/>
          </a:prstGeom>
          <a:noFill/>
        </p:spPr>
        <p:txBody>
          <a:bodyPr wrap="none" rtlCol="0">
            <a:spAutoFit/>
          </a:bodyPr>
          <a:lstStyle/>
          <a:p>
            <a:r>
              <a:rPr lang="en-US" sz="2000" b="1" i="1" dirty="0" smtClean="0">
                <a:solidFill>
                  <a:srgbClr val="008000"/>
                </a:solidFill>
              </a:rPr>
              <a:t>Input Query</a:t>
            </a:r>
            <a:endParaRPr lang="en-US" sz="2000" b="1" i="1" dirty="0">
              <a:solidFill>
                <a:srgbClr val="008000"/>
              </a:solidFill>
            </a:endParaRPr>
          </a:p>
        </p:txBody>
      </p:sp>
      <p:sp>
        <p:nvSpPr>
          <p:cNvPr id="25" name="Rounded Rectangle 24"/>
          <p:cNvSpPr/>
          <p:nvPr/>
        </p:nvSpPr>
        <p:spPr>
          <a:xfrm>
            <a:off x="381000" y="3048000"/>
            <a:ext cx="22860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Evaluate each possible triple (e, t, c)</a:t>
            </a:r>
            <a:endParaRPr lang="en-US" dirty="0"/>
          </a:p>
        </p:txBody>
      </p:sp>
      <p:sp>
        <p:nvSpPr>
          <p:cNvPr id="26" name="Right Arrow 25"/>
          <p:cNvSpPr/>
          <p:nvPr/>
        </p:nvSpPr>
        <p:spPr>
          <a:xfrm rot="5400000">
            <a:off x="1295400" y="2590800"/>
            <a:ext cx="3810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ight Arrow 26"/>
          <p:cNvSpPr/>
          <p:nvPr/>
        </p:nvSpPr>
        <p:spPr>
          <a:xfrm rot="10800000">
            <a:off x="2743200" y="3352800"/>
            <a:ext cx="6858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Bent-Up Arrow 27"/>
          <p:cNvSpPr/>
          <p:nvPr/>
        </p:nvSpPr>
        <p:spPr>
          <a:xfrm rot="10800000" flipV="1">
            <a:off x="2057400" y="3810000"/>
            <a:ext cx="1295400" cy="1752600"/>
          </a:xfrm>
          <a:prstGeom prst="bentUpArrow">
            <a:avLst>
              <a:gd name="adj1" fmla="val 9899"/>
              <a:gd name="adj2" fmla="val 10019"/>
              <a:gd name="adj3" fmla="val 1246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TextBox 29"/>
          <p:cNvSpPr txBox="1"/>
          <p:nvPr/>
        </p:nvSpPr>
        <p:spPr>
          <a:xfrm>
            <a:off x="685800" y="4191000"/>
            <a:ext cx="939103" cy="400110"/>
          </a:xfrm>
          <a:prstGeom prst="rect">
            <a:avLst/>
          </a:prstGeom>
          <a:noFill/>
        </p:spPr>
        <p:txBody>
          <a:bodyPr wrap="none" rtlCol="0">
            <a:spAutoFit/>
          </a:bodyPr>
          <a:lstStyle/>
          <a:p>
            <a:r>
              <a:rPr lang="en-US" sz="2000" b="1" i="1" dirty="0" smtClean="0">
                <a:solidFill>
                  <a:srgbClr val="008000"/>
                </a:solidFill>
              </a:rPr>
              <a:t>Results</a:t>
            </a:r>
            <a:endParaRPr lang="en-US" sz="2000" b="1" i="1" dirty="0">
              <a:solidFill>
                <a:srgbClr val="008000"/>
              </a:solidFill>
            </a:endParaRPr>
          </a:p>
        </p:txBody>
      </p:sp>
      <p:sp>
        <p:nvSpPr>
          <p:cNvPr id="31" name="Right Arrow 30"/>
          <p:cNvSpPr/>
          <p:nvPr/>
        </p:nvSpPr>
        <p:spPr>
          <a:xfrm rot="5400000">
            <a:off x="990600" y="3886200"/>
            <a:ext cx="3810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Motivation and Potential Applications</a:t>
            </a:r>
          </a:p>
          <a:p>
            <a:r>
              <a:rPr lang="en-US" dirty="0" smtClean="0"/>
              <a:t>Challenges</a:t>
            </a:r>
          </a:p>
          <a:p>
            <a:r>
              <a:rPr lang="en-US" dirty="0" smtClean="0"/>
              <a:t>Our Approach</a:t>
            </a:r>
          </a:p>
          <a:p>
            <a:r>
              <a:rPr lang="en-US" dirty="0" smtClean="0">
                <a:solidFill>
                  <a:srgbClr val="0000FF"/>
                </a:solidFill>
              </a:rPr>
              <a:t>Experimental Results</a:t>
            </a:r>
          </a:p>
          <a:p>
            <a:r>
              <a:rPr lang="en-US" dirty="0" smtClean="0"/>
              <a:t>Summary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smtClean="0"/>
              <a:t>Data Set</a:t>
            </a:r>
          </a:p>
          <a:p>
            <a:pPr lvl="1"/>
            <a:r>
              <a:rPr lang="en-US" dirty="0" smtClean="0"/>
              <a:t>Query log data</a:t>
            </a:r>
          </a:p>
          <a:p>
            <a:pPr lvl="2"/>
            <a:r>
              <a:rPr lang="en-US" dirty="0" smtClean="0"/>
              <a:t>Over 6 billion queries and 930 million unique queries</a:t>
            </a:r>
          </a:p>
          <a:p>
            <a:pPr lvl="2"/>
            <a:r>
              <a:rPr lang="fr-FR" dirty="0" smtClean="0"/>
              <a:t>About 12 million unique </a:t>
            </a:r>
            <a:r>
              <a:rPr lang="fr-FR" dirty="0" err="1" smtClean="0"/>
              <a:t>queries</a:t>
            </a:r>
            <a:endParaRPr lang="en-US" dirty="0" smtClean="0"/>
          </a:p>
          <a:p>
            <a:pPr lvl="1"/>
            <a:r>
              <a:rPr lang="en-US" dirty="0" smtClean="0"/>
              <a:t>Seed named entities</a:t>
            </a:r>
          </a:p>
          <a:p>
            <a:pPr lvl="2"/>
            <a:r>
              <a:rPr lang="en-US" dirty="0" smtClean="0"/>
              <a:t>180 named entities labeled with four classes</a:t>
            </a:r>
          </a:p>
          <a:p>
            <a:pPr lvl="2"/>
            <a:r>
              <a:rPr lang="en-US" dirty="0" smtClean="0"/>
              <a:t>120 named entities are for training and 60 for testing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(cont.)</a:t>
            </a:r>
            <a:endParaRPr lang="en-US" dirty="0"/>
          </a:p>
        </p:txBody>
      </p:sp>
      <p:sp>
        <p:nvSpPr>
          <p:cNvPr id="3" name="Content Placeholder 2"/>
          <p:cNvSpPr>
            <a:spLocks noGrp="1"/>
          </p:cNvSpPr>
          <p:nvPr>
            <p:ph idx="1"/>
          </p:nvPr>
        </p:nvSpPr>
        <p:spPr/>
        <p:txBody>
          <a:bodyPr/>
          <a:lstStyle/>
          <a:p>
            <a:r>
              <a:rPr lang="en-US" dirty="0" smtClean="0"/>
              <a:t>NERQ Precision</a:t>
            </a:r>
            <a:endParaRPr lang="en-US" dirty="0"/>
          </a:p>
        </p:txBody>
      </p:sp>
      <p:pic>
        <p:nvPicPr>
          <p:cNvPr id="29698" name="Picture 2"/>
          <p:cNvPicPr>
            <a:picLocks noChangeAspect="1" noChangeArrowheads="1"/>
          </p:cNvPicPr>
          <p:nvPr/>
        </p:nvPicPr>
        <p:blipFill>
          <a:blip r:embed="rId3" cstate="print"/>
          <a:srcRect/>
          <a:stretch>
            <a:fillRect/>
          </a:stretch>
        </p:blipFill>
        <p:spPr bwMode="auto">
          <a:xfrm>
            <a:off x="381000" y="2971800"/>
            <a:ext cx="4029517" cy="24384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cstate="print"/>
          <a:srcRect/>
          <a:stretch>
            <a:fillRect/>
          </a:stretch>
        </p:blipFill>
        <p:spPr bwMode="auto">
          <a:xfrm>
            <a:off x="4724400" y="2895600"/>
            <a:ext cx="4143375" cy="2541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Potential Applications</a:t>
            </a:r>
          </a:p>
          <a:p>
            <a:r>
              <a:rPr lang="en-US" dirty="0" smtClean="0"/>
              <a:t>Challenges</a:t>
            </a:r>
          </a:p>
          <a:p>
            <a:r>
              <a:rPr lang="en-US" dirty="0" smtClean="0"/>
              <a:t>Our Approach</a:t>
            </a:r>
          </a:p>
          <a:p>
            <a:r>
              <a:rPr lang="en-US" dirty="0" smtClean="0"/>
              <a:t>Experimental Results</a:t>
            </a:r>
          </a:p>
          <a:p>
            <a:r>
              <a:rPr lang="en-US" dirty="0" smtClean="0"/>
              <a:t>Summary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(cont.)</a:t>
            </a:r>
            <a:endParaRPr lang="en-US" dirty="0"/>
          </a:p>
        </p:txBody>
      </p:sp>
      <p:sp>
        <p:nvSpPr>
          <p:cNvPr id="3" name="Content Placeholder 2"/>
          <p:cNvSpPr>
            <a:spLocks noGrp="1"/>
          </p:cNvSpPr>
          <p:nvPr>
            <p:ph idx="1"/>
          </p:nvPr>
        </p:nvSpPr>
        <p:spPr>
          <a:xfrm>
            <a:off x="457200" y="1600201"/>
            <a:ext cx="8229600" cy="2666999"/>
          </a:xfrm>
        </p:spPr>
        <p:txBody>
          <a:bodyPr>
            <a:normAutofit fontScale="92500" lnSpcReduction="10000"/>
          </a:bodyPr>
          <a:lstStyle/>
          <a:p>
            <a:r>
              <a:rPr lang="en-US" dirty="0" smtClean="0"/>
              <a:t>Named Entity Retrieval and Ranking</a:t>
            </a:r>
          </a:p>
          <a:p>
            <a:pPr lvl="1"/>
            <a:r>
              <a:rPr lang="en-US" dirty="0" smtClean="0"/>
              <a:t>class distribution</a:t>
            </a:r>
          </a:p>
          <a:p>
            <a:pPr lvl="2"/>
            <a:r>
              <a:rPr lang="en-US" dirty="0" smtClean="0"/>
              <a:t>Aggregation of seed context distributions (</a:t>
            </a:r>
            <a:r>
              <a:rPr lang="en-US" dirty="0" err="1" smtClean="0"/>
              <a:t>Pasca</a:t>
            </a:r>
            <a:r>
              <a:rPr lang="en-US" dirty="0" smtClean="0"/>
              <a:t>, WWW07)</a:t>
            </a:r>
          </a:p>
          <a:p>
            <a:pPr lvl="2"/>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smtClean="0"/>
              <a:t>  from WS-LDA model  </a:t>
            </a:r>
          </a:p>
          <a:p>
            <a:pPr lvl="1"/>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dirty="0" smtClean="0"/>
              <a:t> as entity distribution  </a:t>
            </a:r>
          </a:p>
          <a:p>
            <a:pPr lvl="1"/>
            <a:r>
              <a:rPr lang="en-US" dirty="0" smtClean="0"/>
              <a:t>Jensen-Shannon similarity between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a:t>
            </a:r>
            <a:r>
              <a:rPr lang="en-US" dirty="0" smtClean="0"/>
              <a:t>and</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endParaRPr lang="en-US" dirty="0"/>
          </a:p>
        </p:txBody>
      </p:sp>
      <p:pic>
        <p:nvPicPr>
          <p:cNvPr id="30722" name="Picture 2"/>
          <p:cNvPicPr>
            <a:picLocks noChangeAspect="1" noChangeArrowheads="1"/>
          </p:cNvPicPr>
          <p:nvPr/>
        </p:nvPicPr>
        <p:blipFill>
          <a:blip r:embed="rId3" cstate="print"/>
          <a:srcRect/>
          <a:stretch>
            <a:fillRect/>
          </a:stretch>
        </p:blipFill>
        <p:spPr bwMode="auto">
          <a:xfrm>
            <a:off x="32473" y="4620746"/>
            <a:ext cx="9035327" cy="1627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(cont.)</a:t>
            </a:r>
            <a:endParaRPr lang="en-US" dirty="0"/>
          </a:p>
        </p:txBody>
      </p:sp>
      <p:sp>
        <p:nvSpPr>
          <p:cNvPr id="3" name="Content Placeholder 2"/>
          <p:cNvSpPr>
            <a:spLocks noGrp="1"/>
          </p:cNvSpPr>
          <p:nvPr>
            <p:ph idx="1"/>
          </p:nvPr>
        </p:nvSpPr>
        <p:spPr/>
        <p:txBody>
          <a:bodyPr/>
          <a:lstStyle/>
          <a:p>
            <a:r>
              <a:rPr lang="en-US" dirty="0" smtClean="0"/>
              <a:t>Comparison with LDA</a:t>
            </a:r>
          </a:p>
          <a:p>
            <a:pPr lvl="1"/>
            <a:r>
              <a:rPr lang="en-US" dirty="0" smtClean="0"/>
              <a:t>Class Likelihood of </a:t>
            </a:r>
            <a:r>
              <a:rPr lang="en-US" i="1" dirty="0" smtClean="0">
                <a:latin typeface="Times New Roman" pitchFamily="18" charset="0"/>
                <a:cs typeface="Times New Roman" pitchFamily="18" charset="0"/>
              </a:rPr>
              <a:t>e</a:t>
            </a:r>
            <a:r>
              <a:rPr lang="en-US" dirty="0" smtClean="0"/>
              <a:t>: </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2209800" y="3140109"/>
            <a:ext cx="4733925" cy="3489291"/>
          </a:xfrm>
          <a:prstGeom prst="rect">
            <a:avLst/>
          </a:prstGeom>
          <a:noFill/>
          <a:ln w="9525">
            <a:noFill/>
            <a:miter lim="800000"/>
            <a:headEnd/>
            <a:tailEnd/>
          </a:ln>
          <a:effectLst/>
        </p:spPr>
      </p:pic>
      <p:graphicFrame>
        <p:nvGraphicFramePr>
          <p:cNvPr id="31748" name="Object 4"/>
          <p:cNvGraphicFramePr>
            <a:graphicFrameLocks noChangeAspect="1"/>
          </p:cNvGraphicFramePr>
          <p:nvPr/>
        </p:nvGraphicFramePr>
        <p:xfrm>
          <a:off x="4495800" y="1981200"/>
          <a:ext cx="1558925" cy="918581"/>
        </p:xfrm>
        <a:graphic>
          <a:graphicData uri="http://schemas.openxmlformats.org/presentationml/2006/ole">
            <p:oleObj spid="_x0000_s31748" name="Equation" r:id="rId4" imgW="723600" imgH="4316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Motivation and Potential Applications</a:t>
            </a:r>
          </a:p>
          <a:p>
            <a:r>
              <a:rPr lang="en-US" dirty="0" smtClean="0"/>
              <a:t>Challenges</a:t>
            </a:r>
          </a:p>
          <a:p>
            <a:r>
              <a:rPr lang="en-US" dirty="0" smtClean="0"/>
              <a:t>Our Approach</a:t>
            </a:r>
          </a:p>
          <a:p>
            <a:r>
              <a:rPr lang="en-US" dirty="0" smtClean="0"/>
              <a:t>Experimental Results</a:t>
            </a:r>
          </a:p>
          <a:p>
            <a:r>
              <a:rPr lang="en-US" dirty="0" smtClean="0">
                <a:solidFill>
                  <a:srgbClr val="0000FF"/>
                </a:solidFill>
              </a:rPr>
              <a:t>Summary</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We first proposed the problem of named entity recognition in query.</a:t>
            </a:r>
          </a:p>
          <a:p>
            <a:r>
              <a:rPr lang="en-US" dirty="0" smtClean="0"/>
              <a:t>We formulized the problem into a probabilistic problem that can be solved by topic model. </a:t>
            </a:r>
          </a:p>
          <a:p>
            <a:r>
              <a:rPr lang="en-US" dirty="0" smtClean="0"/>
              <a:t>We devised weakly supervised LDA to incorporate human supervisions into training.</a:t>
            </a:r>
          </a:p>
          <a:p>
            <a:r>
              <a:rPr lang="en-US" dirty="0" smtClean="0"/>
              <a:t>The experimental results indicate that the proposed approach can accurately perform NERQ, and outperforms other baseline methods.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6973887" cy="1362075"/>
          </a:xfrm>
        </p:spPr>
        <p:txBody>
          <a:bodyPr/>
          <a:lstStyle/>
          <a:p>
            <a:pPr algn="r"/>
            <a:r>
              <a:rPr lang="en-US" dirty="0" smtClean="0"/>
              <a:t>Thanks!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0000FF"/>
                </a:solidFill>
              </a:rPr>
              <a:t>Problem Definition</a:t>
            </a:r>
          </a:p>
          <a:p>
            <a:r>
              <a:rPr lang="en-US" dirty="0" smtClean="0"/>
              <a:t>Potential Applications</a:t>
            </a:r>
          </a:p>
          <a:p>
            <a:r>
              <a:rPr lang="en-US" dirty="0" smtClean="0"/>
              <a:t>Challenges</a:t>
            </a:r>
          </a:p>
          <a:p>
            <a:r>
              <a:rPr lang="en-US" dirty="0" smtClean="0"/>
              <a:t>Our Approach</a:t>
            </a:r>
          </a:p>
          <a:p>
            <a:r>
              <a:rPr lang="en-US" dirty="0" smtClean="0"/>
              <a:t>Experimental Results</a:t>
            </a:r>
          </a:p>
          <a:p>
            <a:r>
              <a:rPr lang="en-US" dirty="0" smtClean="0"/>
              <a:t>Summary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4" name="TextBox 3"/>
          <p:cNvSpPr txBox="1"/>
          <p:nvPr/>
        </p:nvSpPr>
        <p:spPr>
          <a:xfrm>
            <a:off x="609600" y="1600200"/>
            <a:ext cx="8305800" cy="1446550"/>
          </a:xfrm>
          <a:prstGeom prst="rect">
            <a:avLst/>
          </a:prstGeom>
          <a:noFill/>
        </p:spPr>
        <p:txBody>
          <a:bodyPr wrap="square" rtlCol="0">
            <a:spAutoFit/>
          </a:bodyPr>
          <a:lstStyle/>
          <a:p>
            <a:r>
              <a:rPr lang="en-US" sz="3200" i="1" dirty="0" smtClean="0">
                <a:solidFill>
                  <a:srgbClr val="0000FF"/>
                </a:solidFill>
              </a:rPr>
              <a:t>Named Entity Recognition in Query (NERQ)</a:t>
            </a:r>
          </a:p>
          <a:p>
            <a:r>
              <a:rPr lang="en-US" sz="2800" i="1" dirty="0" smtClean="0"/>
              <a:t>Identify Named Entities in Query and Assign them into Predefined Categories with Probabilities</a:t>
            </a:r>
            <a:endParaRPr lang="en-US" sz="2800" i="1" dirty="0"/>
          </a:p>
        </p:txBody>
      </p:sp>
      <p:sp>
        <p:nvSpPr>
          <p:cNvPr id="5" name="TextBox 4"/>
          <p:cNvSpPr txBox="1"/>
          <p:nvPr/>
        </p:nvSpPr>
        <p:spPr>
          <a:xfrm>
            <a:off x="1219200" y="3393757"/>
            <a:ext cx="2026580" cy="523220"/>
          </a:xfrm>
          <a:prstGeom prst="rect">
            <a:avLst/>
          </a:prstGeom>
          <a:noFill/>
        </p:spPr>
        <p:txBody>
          <a:bodyPr wrap="none" rtlCol="0">
            <a:spAutoFit/>
          </a:bodyPr>
          <a:lstStyle/>
          <a:p>
            <a:r>
              <a:rPr lang="en-US" sz="2800" b="1" dirty="0" smtClean="0">
                <a:solidFill>
                  <a:srgbClr val="FF0000"/>
                </a:solidFill>
              </a:rPr>
              <a:t>Harry Potter</a:t>
            </a:r>
            <a:endParaRPr lang="en-US" sz="2800" b="1" dirty="0">
              <a:solidFill>
                <a:srgbClr val="FF0000"/>
              </a:solidFill>
            </a:endParaRPr>
          </a:p>
        </p:txBody>
      </p:sp>
      <p:sp>
        <p:nvSpPr>
          <p:cNvPr id="6" name="TextBox 5"/>
          <p:cNvSpPr txBox="1"/>
          <p:nvPr/>
        </p:nvSpPr>
        <p:spPr>
          <a:xfrm>
            <a:off x="4411643" y="4755177"/>
            <a:ext cx="4046557" cy="523220"/>
          </a:xfrm>
          <a:prstGeom prst="rect">
            <a:avLst/>
          </a:prstGeom>
          <a:noFill/>
        </p:spPr>
        <p:txBody>
          <a:bodyPr wrap="none" rtlCol="0">
            <a:spAutoFit/>
          </a:bodyPr>
          <a:lstStyle/>
          <a:p>
            <a:r>
              <a:rPr lang="en-US" sz="2800" b="1" dirty="0" smtClean="0">
                <a:solidFill>
                  <a:srgbClr val="FF0000"/>
                </a:solidFill>
              </a:rPr>
              <a:t>Harry Potter </a:t>
            </a:r>
            <a:r>
              <a:rPr lang="en-US" sz="2800" b="1" dirty="0" smtClean="0"/>
              <a:t>Walkthrough</a:t>
            </a:r>
            <a:endParaRPr lang="en-US" sz="2800" b="1" dirty="0"/>
          </a:p>
        </p:txBody>
      </p:sp>
      <p:sp>
        <p:nvSpPr>
          <p:cNvPr id="7" name="TextBox 6"/>
          <p:cNvSpPr txBox="1"/>
          <p:nvPr/>
        </p:nvSpPr>
        <p:spPr>
          <a:xfrm>
            <a:off x="638808" y="4612957"/>
            <a:ext cx="1037592" cy="492443"/>
          </a:xfrm>
          <a:prstGeom prst="rect">
            <a:avLst/>
          </a:prstGeom>
          <a:noFill/>
        </p:spPr>
        <p:txBody>
          <a:bodyPr wrap="none" rtlCol="0">
            <a:spAutoFit/>
          </a:bodyPr>
          <a:lstStyle/>
          <a:p>
            <a:r>
              <a:rPr lang="en-US" sz="2600" i="1" dirty="0" smtClean="0">
                <a:solidFill>
                  <a:srgbClr val="00B050"/>
                </a:solidFill>
              </a:rPr>
              <a:t>Movie</a:t>
            </a:r>
            <a:endParaRPr lang="en-US" sz="2600" i="1" dirty="0">
              <a:solidFill>
                <a:srgbClr val="00B050"/>
              </a:solidFill>
            </a:endParaRPr>
          </a:p>
        </p:txBody>
      </p:sp>
      <p:sp>
        <p:nvSpPr>
          <p:cNvPr id="8" name="TextBox 7"/>
          <p:cNvSpPr txBox="1"/>
          <p:nvPr/>
        </p:nvSpPr>
        <p:spPr>
          <a:xfrm>
            <a:off x="1796249" y="4612957"/>
            <a:ext cx="870751" cy="492443"/>
          </a:xfrm>
          <a:prstGeom prst="rect">
            <a:avLst/>
          </a:prstGeom>
          <a:noFill/>
        </p:spPr>
        <p:txBody>
          <a:bodyPr wrap="none" rtlCol="0">
            <a:spAutoFit/>
          </a:bodyPr>
          <a:lstStyle/>
          <a:p>
            <a:r>
              <a:rPr lang="en-US" sz="2600" i="1" dirty="0" smtClean="0">
                <a:solidFill>
                  <a:srgbClr val="00B050"/>
                </a:solidFill>
              </a:rPr>
              <a:t>Book</a:t>
            </a:r>
          </a:p>
        </p:txBody>
      </p:sp>
      <p:sp>
        <p:nvSpPr>
          <p:cNvPr id="10" name="TextBox 9"/>
          <p:cNvSpPr txBox="1"/>
          <p:nvPr/>
        </p:nvSpPr>
        <p:spPr>
          <a:xfrm>
            <a:off x="2823833" y="4612957"/>
            <a:ext cx="986167" cy="492443"/>
          </a:xfrm>
          <a:prstGeom prst="rect">
            <a:avLst/>
          </a:prstGeom>
          <a:noFill/>
        </p:spPr>
        <p:txBody>
          <a:bodyPr wrap="none" rtlCol="0">
            <a:spAutoFit/>
          </a:bodyPr>
          <a:lstStyle/>
          <a:p>
            <a:r>
              <a:rPr lang="en-US" sz="2600" i="1" dirty="0" smtClean="0">
                <a:solidFill>
                  <a:srgbClr val="00B050"/>
                </a:solidFill>
              </a:rPr>
              <a:t>Game</a:t>
            </a:r>
            <a:endParaRPr lang="en-US" sz="2600" i="1" dirty="0">
              <a:solidFill>
                <a:srgbClr val="00B050"/>
              </a:solidFill>
            </a:endParaRPr>
          </a:p>
        </p:txBody>
      </p:sp>
      <p:cxnSp>
        <p:nvCxnSpPr>
          <p:cNvPr id="12" name="Straight Arrow Connector 11"/>
          <p:cNvCxnSpPr>
            <a:endCxn id="7" idx="0"/>
          </p:cNvCxnSpPr>
          <p:nvPr/>
        </p:nvCxnSpPr>
        <p:spPr>
          <a:xfrm rot="10800000" flipV="1">
            <a:off x="1157604" y="3927157"/>
            <a:ext cx="747396"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rot="5400000">
            <a:off x="1884068" y="4264535"/>
            <a:ext cx="695980" cy="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2514601" y="3927158"/>
            <a:ext cx="802316" cy="685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02043" y="5984557"/>
            <a:ext cx="1037592" cy="492443"/>
          </a:xfrm>
          <a:prstGeom prst="rect">
            <a:avLst/>
          </a:prstGeom>
          <a:noFill/>
        </p:spPr>
        <p:txBody>
          <a:bodyPr wrap="none" rtlCol="0">
            <a:spAutoFit/>
          </a:bodyPr>
          <a:lstStyle/>
          <a:p>
            <a:r>
              <a:rPr lang="en-US" sz="2600" i="1" dirty="0" smtClean="0">
                <a:solidFill>
                  <a:srgbClr val="00B050"/>
                </a:solidFill>
              </a:rPr>
              <a:t>Movie</a:t>
            </a:r>
            <a:endParaRPr lang="en-US" sz="2600" i="1" dirty="0">
              <a:solidFill>
                <a:srgbClr val="00B050"/>
              </a:solidFill>
            </a:endParaRPr>
          </a:p>
        </p:txBody>
      </p:sp>
      <p:sp>
        <p:nvSpPr>
          <p:cNvPr id="43" name="TextBox 42"/>
          <p:cNvSpPr txBox="1"/>
          <p:nvPr/>
        </p:nvSpPr>
        <p:spPr>
          <a:xfrm>
            <a:off x="4959484" y="5984557"/>
            <a:ext cx="870751" cy="492443"/>
          </a:xfrm>
          <a:prstGeom prst="rect">
            <a:avLst/>
          </a:prstGeom>
          <a:noFill/>
        </p:spPr>
        <p:txBody>
          <a:bodyPr wrap="none" rtlCol="0">
            <a:spAutoFit/>
          </a:bodyPr>
          <a:lstStyle/>
          <a:p>
            <a:r>
              <a:rPr lang="en-US" sz="2600" i="1" dirty="0" smtClean="0">
                <a:solidFill>
                  <a:srgbClr val="00B050"/>
                </a:solidFill>
              </a:rPr>
              <a:t>Book</a:t>
            </a:r>
          </a:p>
        </p:txBody>
      </p:sp>
      <p:sp>
        <p:nvSpPr>
          <p:cNvPr id="44" name="TextBox 43"/>
          <p:cNvSpPr txBox="1"/>
          <p:nvPr/>
        </p:nvSpPr>
        <p:spPr>
          <a:xfrm>
            <a:off x="5987068" y="5984557"/>
            <a:ext cx="986167" cy="492443"/>
          </a:xfrm>
          <a:prstGeom prst="rect">
            <a:avLst/>
          </a:prstGeom>
          <a:noFill/>
        </p:spPr>
        <p:txBody>
          <a:bodyPr wrap="none" rtlCol="0">
            <a:spAutoFit/>
          </a:bodyPr>
          <a:lstStyle/>
          <a:p>
            <a:r>
              <a:rPr lang="en-US" sz="2600" i="1" dirty="0" smtClean="0">
                <a:solidFill>
                  <a:srgbClr val="00B050"/>
                </a:solidFill>
              </a:rPr>
              <a:t>Game</a:t>
            </a:r>
            <a:endParaRPr lang="en-US" sz="2600" i="1" dirty="0">
              <a:solidFill>
                <a:srgbClr val="00B050"/>
              </a:solidFill>
            </a:endParaRPr>
          </a:p>
        </p:txBody>
      </p:sp>
      <p:cxnSp>
        <p:nvCxnSpPr>
          <p:cNvPr id="45" name="Straight Arrow Connector 44"/>
          <p:cNvCxnSpPr>
            <a:endCxn id="42" idx="0"/>
          </p:cNvCxnSpPr>
          <p:nvPr/>
        </p:nvCxnSpPr>
        <p:spPr>
          <a:xfrm rot="10800000" flipV="1">
            <a:off x="4320839" y="5298757"/>
            <a:ext cx="747396"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3" idx="0"/>
          </p:cNvCxnSpPr>
          <p:nvPr/>
        </p:nvCxnSpPr>
        <p:spPr>
          <a:xfrm rot="5400000">
            <a:off x="5047303" y="5636135"/>
            <a:ext cx="695980" cy="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4" idx="0"/>
          </p:cNvCxnSpPr>
          <p:nvPr/>
        </p:nvCxnSpPr>
        <p:spPr>
          <a:xfrm>
            <a:off x="5677836" y="5298758"/>
            <a:ext cx="802316" cy="685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22798" y="3927157"/>
            <a:ext cx="577402" cy="461665"/>
          </a:xfrm>
          <a:prstGeom prst="rect">
            <a:avLst/>
          </a:prstGeom>
          <a:noFill/>
        </p:spPr>
        <p:txBody>
          <a:bodyPr wrap="none" rtlCol="0">
            <a:spAutoFit/>
          </a:bodyPr>
          <a:lstStyle/>
          <a:p>
            <a:r>
              <a:rPr lang="en-US" sz="2400" b="1" dirty="0" smtClean="0"/>
              <a:t>0.5</a:t>
            </a:r>
            <a:endParaRPr lang="en-US" sz="2400" b="1" dirty="0"/>
          </a:p>
        </p:txBody>
      </p:sp>
      <p:sp>
        <p:nvSpPr>
          <p:cNvPr id="49" name="TextBox 48"/>
          <p:cNvSpPr txBox="1"/>
          <p:nvPr/>
        </p:nvSpPr>
        <p:spPr>
          <a:xfrm>
            <a:off x="1676400" y="4151292"/>
            <a:ext cx="577402" cy="461665"/>
          </a:xfrm>
          <a:prstGeom prst="rect">
            <a:avLst/>
          </a:prstGeom>
          <a:noFill/>
        </p:spPr>
        <p:txBody>
          <a:bodyPr wrap="none" rtlCol="0">
            <a:spAutoFit/>
          </a:bodyPr>
          <a:lstStyle/>
          <a:p>
            <a:r>
              <a:rPr lang="en-US" sz="2400" b="1" dirty="0" smtClean="0"/>
              <a:t>0.4</a:t>
            </a:r>
            <a:endParaRPr lang="en-US" sz="2400" b="1" dirty="0"/>
          </a:p>
        </p:txBody>
      </p:sp>
      <p:sp>
        <p:nvSpPr>
          <p:cNvPr id="50" name="TextBox 49"/>
          <p:cNvSpPr txBox="1"/>
          <p:nvPr/>
        </p:nvSpPr>
        <p:spPr>
          <a:xfrm>
            <a:off x="2895600" y="3927157"/>
            <a:ext cx="577402" cy="461665"/>
          </a:xfrm>
          <a:prstGeom prst="rect">
            <a:avLst/>
          </a:prstGeom>
          <a:noFill/>
        </p:spPr>
        <p:txBody>
          <a:bodyPr wrap="none" rtlCol="0">
            <a:spAutoFit/>
          </a:bodyPr>
          <a:lstStyle/>
          <a:p>
            <a:r>
              <a:rPr lang="en-US" sz="2400" b="1" dirty="0" smtClean="0"/>
              <a:t>0.1</a:t>
            </a:r>
            <a:endParaRPr lang="en-US" sz="2400" b="1" dirty="0"/>
          </a:p>
        </p:txBody>
      </p:sp>
      <p:sp>
        <p:nvSpPr>
          <p:cNvPr id="51" name="TextBox 50"/>
          <p:cNvSpPr txBox="1"/>
          <p:nvPr/>
        </p:nvSpPr>
        <p:spPr>
          <a:xfrm>
            <a:off x="4070798" y="5364777"/>
            <a:ext cx="577402" cy="461665"/>
          </a:xfrm>
          <a:prstGeom prst="rect">
            <a:avLst/>
          </a:prstGeom>
          <a:noFill/>
        </p:spPr>
        <p:txBody>
          <a:bodyPr wrap="none" rtlCol="0">
            <a:spAutoFit/>
          </a:bodyPr>
          <a:lstStyle/>
          <a:p>
            <a:r>
              <a:rPr lang="en-US" sz="2400" b="1" dirty="0" smtClean="0"/>
              <a:t>0.0</a:t>
            </a:r>
            <a:endParaRPr lang="en-US" sz="2400" b="1" dirty="0"/>
          </a:p>
        </p:txBody>
      </p:sp>
      <p:sp>
        <p:nvSpPr>
          <p:cNvPr id="52" name="TextBox 51"/>
          <p:cNvSpPr txBox="1"/>
          <p:nvPr/>
        </p:nvSpPr>
        <p:spPr>
          <a:xfrm>
            <a:off x="6051998" y="5288577"/>
            <a:ext cx="577402" cy="461665"/>
          </a:xfrm>
          <a:prstGeom prst="rect">
            <a:avLst/>
          </a:prstGeom>
          <a:noFill/>
        </p:spPr>
        <p:txBody>
          <a:bodyPr wrap="none" rtlCol="0">
            <a:spAutoFit/>
          </a:bodyPr>
          <a:lstStyle/>
          <a:p>
            <a:r>
              <a:rPr lang="en-US" sz="2400" b="1" dirty="0" smtClean="0"/>
              <a:t>1.0</a:t>
            </a:r>
            <a:endParaRPr lang="en-US" sz="2400" b="1" dirty="0"/>
          </a:p>
        </p:txBody>
      </p:sp>
      <p:sp>
        <p:nvSpPr>
          <p:cNvPr id="53" name="TextBox 52"/>
          <p:cNvSpPr txBox="1"/>
          <p:nvPr/>
        </p:nvSpPr>
        <p:spPr>
          <a:xfrm>
            <a:off x="4832798" y="5512712"/>
            <a:ext cx="577402" cy="461665"/>
          </a:xfrm>
          <a:prstGeom prst="rect">
            <a:avLst/>
          </a:prstGeom>
          <a:noFill/>
        </p:spPr>
        <p:txBody>
          <a:bodyPr wrap="none" rtlCol="0">
            <a:spAutoFit/>
          </a:bodyPr>
          <a:lstStyle/>
          <a:p>
            <a:r>
              <a:rPr lang="en-US" sz="2400" b="1" dirty="0" smtClean="0"/>
              <a:t>0.0</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solidFill>
                  <a:srgbClr val="0000FF"/>
                </a:solidFill>
              </a:rPr>
              <a:t>Potential Applications</a:t>
            </a:r>
          </a:p>
          <a:p>
            <a:r>
              <a:rPr lang="en-US" dirty="0" smtClean="0"/>
              <a:t>Challenges</a:t>
            </a:r>
          </a:p>
          <a:p>
            <a:r>
              <a:rPr lang="en-US" dirty="0" smtClean="0"/>
              <a:t>Our Approach</a:t>
            </a:r>
          </a:p>
          <a:p>
            <a:r>
              <a:rPr lang="en-US" dirty="0" smtClean="0"/>
              <a:t>Experimental Results</a:t>
            </a:r>
          </a:p>
          <a:p>
            <a:r>
              <a:rPr lang="en-US" dirty="0" smtClean="0"/>
              <a:t>Summary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Bent-Up Arrow 16"/>
          <p:cNvSpPr/>
          <p:nvPr/>
        </p:nvSpPr>
        <p:spPr>
          <a:xfrm rot="10800000">
            <a:off x="914400" y="4038600"/>
            <a:ext cx="1447800" cy="731520"/>
          </a:xfrm>
          <a:prstGeom prst="bentUpArrow">
            <a:avLst>
              <a:gd name="adj1" fmla="val 25000"/>
              <a:gd name="adj2" fmla="val 25000"/>
              <a:gd name="adj3" fmla="val 25000"/>
            </a:avLst>
          </a:prstGeom>
          <a:gradFill>
            <a:gsLst>
              <a:gs pos="0">
                <a:srgbClr val="FFF0F0"/>
              </a:gs>
              <a:gs pos="35000">
                <a:srgbClr val="FFFAFA"/>
              </a:gs>
              <a:gs pos="100000">
                <a:srgbClr val="FFFAFA"/>
              </a:gs>
            </a:gsLst>
          </a:gradFill>
          <a:ln>
            <a:solidFill>
              <a:schemeClr val="accent2">
                <a:shade val="95000"/>
                <a:satMod val="105000"/>
                <a:alpha val="18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Bent-Up Arrow 20"/>
          <p:cNvSpPr/>
          <p:nvPr/>
        </p:nvSpPr>
        <p:spPr>
          <a:xfrm rot="10800000">
            <a:off x="2209800" y="4038600"/>
            <a:ext cx="1447800" cy="731520"/>
          </a:xfrm>
          <a:prstGeom prst="bentUpArrow">
            <a:avLst>
              <a:gd name="adj1" fmla="val 25000"/>
              <a:gd name="adj2" fmla="val 25000"/>
              <a:gd name="adj3" fmla="val 25000"/>
            </a:avLst>
          </a:prstGeom>
          <a:gradFill>
            <a:gsLst>
              <a:gs pos="0">
                <a:srgbClr val="FFF0F0"/>
              </a:gs>
              <a:gs pos="35000">
                <a:srgbClr val="FFFAFA"/>
              </a:gs>
              <a:gs pos="100000">
                <a:srgbClr val="FFFAFA"/>
              </a:gs>
            </a:gsLst>
          </a:gradFill>
          <a:ln>
            <a:solidFill>
              <a:schemeClr val="accent2">
                <a:shade val="95000"/>
                <a:satMod val="105000"/>
                <a:alpha val="18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029" name="Picture 5"/>
          <p:cNvPicPr>
            <a:picLocks noChangeAspect="1" noChangeArrowheads="1"/>
          </p:cNvPicPr>
          <p:nvPr/>
        </p:nvPicPr>
        <p:blipFill>
          <a:blip r:embed="rId3" cstate="print"/>
          <a:srcRect/>
          <a:stretch>
            <a:fillRect/>
          </a:stretch>
        </p:blipFill>
        <p:spPr bwMode="auto">
          <a:xfrm>
            <a:off x="586220" y="1600200"/>
            <a:ext cx="4124325" cy="3524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NERQ in Searching Structured Data</a:t>
            </a:r>
            <a:endParaRPr lang="en-US" dirty="0"/>
          </a:p>
        </p:txBody>
      </p:sp>
      <p:sp>
        <p:nvSpPr>
          <p:cNvPr id="3" name="Content Placeholder 2"/>
          <p:cNvSpPr>
            <a:spLocks noGrp="1"/>
          </p:cNvSpPr>
          <p:nvPr>
            <p:ph idx="1"/>
          </p:nvPr>
        </p:nvSpPr>
        <p:spPr>
          <a:xfrm>
            <a:off x="304800" y="1600200"/>
            <a:ext cx="8229600" cy="4525963"/>
          </a:xfrm>
        </p:spPr>
        <p:txBody>
          <a:bodyPr/>
          <a:lstStyle/>
          <a:p>
            <a:pPr>
              <a:buNone/>
            </a:pPr>
            <a:r>
              <a:rPr lang="en-US" dirty="0" smtClean="0"/>
              <a:t> </a:t>
            </a:r>
            <a:endParaRPr lang="en-US" dirty="0"/>
          </a:p>
        </p:txBody>
      </p:sp>
      <p:sp>
        <p:nvSpPr>
          <p:cNvPr id="4" name="Flowchart: Magnetic Disk 3"/>
          <p:cNvSpPr/>
          <p:nvPr/>
        </p:nvSpPr>
        <p:spPr>
          <a:xfrm>
            <a:off x="3124200" y="4876800"/>
            <a:ext cx="1143000" cy="838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Games</a:t>
            </a:r>
            <a:endParaRPr lang="en-US" dirty="0"/>
          </a:p>
        </p:txBody>
      </p:sp>
      <p:sp>
        <p:nvSpPr>
          <p:cNvPr id="5" name="Flowchart: Magnetic Disk 4"/>
          <p:cNvSpPr/>
          <p:nvPr/>
        </p:nvSpPr>
        <p:spPr>
          <a:xfrm>
            <a:off x="533400" y="4876800"/>
            <a:ext cx="1143000" cy="838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Books</a:t>
            </a:r>
            <a:endParaRPr lang="en-US" dirty="0"/>
          </a:p>
        </p:txBody>
      </p:sp>
      <p:sp>
        <p:nvSpPr>
          <p:cNvPr id="7" name="TextBox 6"/>
          <p:cNvSpPr txBox="1"/>
          <p:nvPr/>
        </p:nvSpPr>
        <p:spPr>
          <a:xfrm>
            <a:off x="533400" y="1900535"/>
            <a:ext cx="3200400" cy="461665"/>
          </a:xfrm>
          <a:prstGeom prst="rect">
            <a:avLst/>
          </a:prstGeom>
          <a:noFill/>
        </p:spPr>
        <p:txBody>
          <a:bodyPr wrap="square" rtlCol="0">
            <a:spAutoFit/>
          </a:bodyPr>
          <a:lstStyle/>
          <a:p>
            <a:r>
              <a:rPr lang="en-US" sz="2400" b="1" i="1" dirty="0" smtClean="0"/>
              <a:t>Unstructured Queries</a:t>
            </a:r>
          </a:p>
        </p:txBody>
      </p:sp>
      <p:sp>
        <p:nvSpPr>
          <p:cNvPr id="9" name="TextBox 8"/>
          <p:cNvSpPr txBox="1"/>
          <p:nvPr/>
        </p:nvSpPr>
        <p:spPr>
          <a:xfrm>
            <a:off x="381000" y="5791200"/>
            <a:ext cx="8305800" cy="830997"/>
          </a:xfrm>
          <a:prstGeom prst="rect">
            <a:avLst/>
          </a:prstGeom>
          <a:noFill/>
        </p:spPr>
        <p:txBody>
          <a:bodyPr wrap="square" rtlCol="0">
            <a:spAutoFit/>
          </a:bodyPr>
          <a:lstStyle/>
          <a:p>
            <a:r>
              <a:rPr lang="en-US" sz="2400" b="1" i="1" dirty="0" smtClean="0"/>
              <a:t>Structured Databases  </a:t>
            </a:r>
          </a:p>
          <a:p>
            <a:r>
              <a:rPr lang="en-US" sz="2400" b="1" i="1" dirty="0" smtClean="0"/>
              <a:t>(Instant Answers, Local Search Index, Advertisements and etc)</a:t>
            </a:r>
          </a:p>
        </p:txBody>
      </p:sp>
      <p:sp>
        <p:nvSpPr>
          <p:cNvPr id="12" name="TextBox 11"/>
          <p:cNvSpPr txBox="1"/>
          <p:nvPr/>
        </p:nvSpPr>
        <p:spPr>
          <a:xfrm>
            <a:off x="6797695" y="4800600"/>
            <a:ext cx="2041505" cy="461665"/>
          </a:xfrm>
          <a:prstGeom prst="rect">
            <a:avLst/>
          </a:prstGeom>
          <a:noFill/>
        </p:spPr>
        <p:txBody>
          <a:bodyPr wrap="square" rtlCol="0">
            <a:spAutoFit/>
          </a:bodyPr>
          <a:lstStyle/>
          <a:p>
            <a:r>
              <a:rPr lang="en-US" sz="2400" b="1" i="1" dirty="0" smtClean="0"/>
              <a:t>NERQ Module</a:t>
            </a:r>
          </a:p>
        </p:txBody>
      </p:sp>
      <p:sp>
        <p:nvSpPr>
          <p:cNvPr id="15" name="L-Shape 14"/>
          <p:cNvSpPr/>
          <p:nvPr/>
        </p:nvSpPr>
        <p:spPr>
          <a:xfrm>
            <a:off x="1752600" y="2362200"/>
            <a:ext cx="2819400" cy="914400"/>
          </a:xfrm>
          <a:prstGeom prst="corner">
            <a:avLst>
              <a:gd name="adj1" fmla="val 21214"/>
              <a:gd name="adj2" fmla="val 2121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Bent-Up Arrow 10"/>
          <p:cNvSpPr/>
          <p:nvPr/>
        </p:nvSpPr>
        <p:spPr>
          <a:xfrm rot="10800000">
            <a:off x="3505200" y="4038600"/>
            <a:ext cx="1066800" cy="731520"/>
          </a:xfrm>
          <a:prstGeom prst="bentUpArrow">
            <a:avLst>
              <a:gd name="adj1" fmla="val 25000"/>
              <a:gd name="adj2" fmla="val 25000"/>
              <a:gd name="adj3" fmla="val 25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ounded Rectangle 13"/>
          <p:cNvSpPr/>
          <p:nvPr/>
        </p:nvSpPr>
        <p:spPr>
          <a:xfrm>
            <a:off x="4343400" y="2286000"/>
            <a:ext cx="4495800" cy="2514600"/>
          </a:xfrm>
          <a:prstGeom prst="roundRect">
            <a:avLst>
              <a:gd name="adj" fmla="val 3872"/>
            </a:avLst>
          </a:prstGeom>
          <a:solidFill>
            <a:srgbClr val="FFFFDC">
              <a:alpha val="8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marL="342900" indent="-342900"/>
            <a:r>
              <a:rPr lang="en-US" sz="2400" b="1" dirty="0" smtClean="0">
                <a:solidFill>
                  <a:srgbClr val="0070C0"/>
                </a:solidFill>
              </a:rPr>
              <a:t>Smarter Dispatch</a:t>
            </a:r>
          </a:p>
          <a:p>
            <a:pPr indent="-342900"/>
            <a:r>
              <a:rPr lang="en-US" sz="2000" i="1" dirty="0" smtClean="0">
                <a:solidFill>
                  <a:srgbClr val="0070C0"/>
                </a:solidFill>
              </a:rPr>
              <a:t>This query prefers the results from the “Games” database</a:t>
            </a:r>
          </a:p>
          <a:p>
            <a:pPr marL="342900" indent="-342900"/>
            <a:r>
              <a:rPr lang="en-US" sz="2400" b="1" dirty="0" smtClean="0">
                <a:solidFill>
                  <a:srgbClr val="0070C0"/>
                </a:solidFill>
              </a:rPr>
              <a:t>Better Ranking </a:t>
            </a:r>
          </a:p>
          <a:p>
            <a:pPr indent="-342900"/>
            <a:r>
              <a:rPr lang="en-US" sz="2000" i="1" dirty="0" smtClean="0">
                <a:solidFill>
                  <a:srgbClr val="0070C0"/>
                </a:solidFill>
              </a:rPr>
              <a:t>“harry potter”  should be used as key to match the records in the database, and further ranked by “walkthrough”</a:t>
            </a:r>
          </a:p>
        </p:txBody>
      </p:sp>
      <p:sp>
        <p:nvSpPr>
          <p:cNvPr id="18" name="TextBox 17"/>
          <p:cNvSpPr txBox="1"/>
          <p:nvPr/>
        </p:nvSpPr>
        <p:spPr>
          <a:xfrm>
            <a:off x="616128" y="1600200"/>
            <a:ext cx="2660472" cy="369332"/>
          </a:xfrm>
          <a:prstGeom prst="rect">
            <a:avLst/>
          </a:prstGeom>
          <a:noFill/>
        </p:spPr>
        <p:txBody>
          <a:bodyPr wrap="none" rtlCol="0">
            <a:spAutoFit/>
          </a:bodyPr>
          <a:lstStyle/>
          <a:p>
            <a:r>
              <a:rPr lang="en-US" i="1" dirty="0" smtClean="0"/>
              <a:t>harry  potter  walkthrough</a:t>
            </a:r>
            <a:endParaRPr lang="en-US" i="1" dirty="0"/>
          </a:p>
        </p:txBody>
      </p:sp>
      <p:sp>
        <p:nvSpPr>
          <p:cNvPr id="20" name="Flowchart: Magnetic Disk 19"/>
          <p:cNvSpPr/>
          <p:nvPr/>
        </p:nvSpPr>
        <p:spPr>
          <a:xfrm>
            <a:off x="1828800" y="4876800"/>
            <a:ext cx="1143000" cy="838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Movies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NERQ in Web Search</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2457450" y="1439418"/>
            <a:ext cx="3971925" cy="390525"/>
          </a:xfrm>
          <a:prstGeom prst="rect">
            <a:avLst/>
          </a:prstGeom>
          <a:noFill/>
          <a:ln w="9525">
            <a:noFill/>
            <a:miter lim="800000"/>
            <a:headEnd/>
            <a:tailEnd/>
          </a:ln>
          <a:effectLst/>
        </p:spPr>
      </p:pic>
      <p:sp>
        <p:nvSpPr>
          <p:cNvPr id="7" name="TextBox 6"/>
          <p:cNvSpPr txBox="1"/>
          <p:nvPr/>
        </p:nvSpPr>
        <p:spPr>
          <a:xfrm>
            <a:off x="700749" y="5867400"/>
            <a:ext cx="7495770" cy="830997"/>
          </a:xfrm>
          <a:prstGeom prst="rect">
            <a:avLst/>
          </a:prstGeom>
          <a:noFill/>
        </p:spPr>
        <p:txBody>
          <a:bodyPr wrap="none" rtlCol="0">
            <a:spAutoFit/>
          </a:bodyPr>
          <a:lstStyle/>
          <a:p>
            <a:pPr algn="ctr"/>
            <a:r>
              <a:rPr lang="en-US" sz="2400" b="1" i="1" dirty="0" smtClean="0"/>
              <a:t>Search results can be better if we know that </a:t>
            </a:r>
          </a:p>
          <a:p>
            <a:pPr algn="ctr"/>
            <a:r>
              <a:rPr lang="en-US" sz="2400" b="1" i="1" dirty="0" smtClean="0"/>
              <a:t>“</a:t>
            </a:r>
            <a:r>
              <a:rPr lang="en-US" sz="2400" b="1" i="1" dirty="0" smtClean="0">
                <a:solidFill>
                  <a:srgbClr val="FF0000"/>
                </a:solidFill>
              </a:rPr>
              <a:t>21 movie</a:t>
            </a:r>
            <a:r>
              <a:rPr lang="en-US" sz="2400" b="1" i="1" dirty="0" smtClean="0"/>
              <a:t>” indicates searcher wants the movie named </a:t>
            </a:r>
            <a:r>
              <a:rPr lang="en-US" sz="2400" b="1" i="1" dirty="0" smtClean="0">
                <a:solidFill>
                  <a:srgbClr val="FF0000"/>
                </a:solidFill>
              </a:rPr>
              <a:t>21</a:t>
            </a:r>
            <a:endParaRPr lang="en-US" sz="2400" b="1" i="1" dirty="0">
              <a:solidFill>
                <a:srgbClr val="FF0000"/>
              </a:solidFill>
            </a:endParaRPr>
          </a:p>
        </p:txBody>
      </p:sp>
      <p:pic>
        <p:nvPicPr>
          <p:cNvPr id="30721" name="Picture 1"/>
          <p:cNvPicPr>
            <a:picLocks noChangeAspect="1" noChangeArrowheads="1"/>
          </p:cNvPicPr>
          <p:nvPr/>
        </p:nvPicPr>
        <p:blipFill>
          <a:blip r:embed="rId4" cstate="print"/>
          <a:srcRect/>
          <a:stretch>
            <a:fillRect/>
          </a:stretch>
        </p:blipFill>
        <p:spPr bwMode="auto">
          <a:xfrm>
            <a:off x="2381250" y="1905001"/>
            <a:ext cx="5543550" cy="3920240"/>
          </a:xfrm>
          <a:prstGeom prst="rect">
            <a:avLst/>
          </a:prstGeom>
          <a:noFill/>
          <a:ln w="9525">
            <a:noFill/>
            <a:miter lim="800000"/>
            <a:headEnd/>
            <a:tailEnd/>
          </a:ln>
        </p:spPr>
      </p:pic>
      <p:sp>
        <p:nvSpPr>
          <p:cNvPr id="9" name="Multiply 8"/>
          <p:cNvSpPr/>
          <p:nvPr/>
        </p:nvSpPr>
        <p:spPr>
          <a:xfrm>
            <a:off x="1447800" y="4724400"/>
            <a:ext cx="914400" cy="9144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Multiply 9"/>
          <p:cNvSpPr/>
          <p:nvPr/>
        </p:nvSpPr>
        <p:spPr>
          <a:xfrm>
            <a:off x="1447800" y="3733800"/>
            <a:ext cx="914400" cy="9144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L-Shape 10"/>
          <p:cNvSpPr/>
          <p:nvPr/>
        </p:nvSpPr>
        <p:spPr>
          <a:xfrm rot="18507905">
            <a:off x="1572809" y="2926484"/>
            <a:ext cx="688866" cy="457200"/>
          </a:xfrm>
          <a:prstGeom prst="corner">
            <a:avLst>
              <a:gd name="adj1" fmla="val 50000"/>
              <a:gd name="adj2" fmla="val 537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 name="L-Shape 11"/>
          <p:cNvSpPr/>
          <p:nvPr/>
        </p:nvSpPr>
        <p:spPr>
          <a:xfrm rot="18507905">
            <a:off x="1572809" y="2012086"/>
            <a:ext cx="688866" cy="457200"/>
          </a:xfrm>
          <a:prstGeom prst="corner">
            <a:avLst>
              <a:gd name="adj1" fmla="val 50000"/>
              <a:gd name="adj2" fmla="val 537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Potential Applications</a:t>
            </a:r>
          </a:p>
          <a:p>
            <a:r>
              <a:rPr lang="en-US" dirty="0" smtClean="0">
                <a:solidFill>
                  <a:srgbClr val="0000FF"/>
                </a:solidFill>
              </a:rPr>
              <a:t>Challenges</a:t>
            </a:r>
          </a:p>
          <a:p>
            <a:r>
              <a:rPr lang="en-US" dirty="0" smtClean="0"/>
              <a:t>Our Approach</a:t>
            </a:r>
          </a:p>
          <a:p>
            <a:r>
              <a:rPr lang="en-US" dirty="0" smtClean="0"/>
              <a:t>Experimental Results</a:t>
            </a:r>
          </a:p>
          <a:p>
            <a:r>
              <a:rPr lang="en-US" dirty="0" smtClean="0"/>
              <a:t>Summary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NER (Named Entity Recognition) </a:t>
            </a:r>
          </a:p>
          <a:p>
            <a:pPr lvl="1"/>
            <a:r>
              <a:rPr lang="en-US" dirty="0" smtClean="0"/>
              <a:t>Well formed documents (e.g. news articles)</a:t>
            </a:r>
          </a:p>
          <a:p>
            <a:pPr lvl="1"/>
            <a:r>
              <a:rPr lang="en-US" dirty="0" smtClean="0"/>
              <a:t>Usually a supervised learning method based on a set of features</a:t>
            </a:r>
          </a:p>
          <a:p>
            <a:pPr lvl="2"/>
            <a:r>
              <a:rPr lang="en-US" dirty="0" smtClean="0"/>
              <a:t>Context Feature: whether “Mr.” occurs before the word</a:t>
            </a:r>
          </a:p>
          <a:p>
            <a:pPr lvl="2"/>
            <a:r>
              <a:rPr lang="en-US" dirty="0" smtClean="0"/>
              <a:t>Content Feature: whether the first letter of words is capitalized</a:t>
            </a:r>
          </a:p>
          <a:p>
            <a:r>
              <a:rPr lang="en-US" dirty="0" smtClean="0"/>
              <a:t>NERQ</a:t>
            </a:r>
          </a:p>
          <a:p>
            <a:pPr lvl="1"/>
            <a:r>
              <a:rPr lang="en-US" dirty="0" smtClean="0"/>
              <a:t>Queries are short (2-3 words on average)</a:t>
            </a:r>
          </a:p>
          <a:p>
            <a:pPr lvl="2"/>
            <a:r>
              <a:rPr lang="en-US" dirty="0" smtClean="0"/>
              <a:t>Less context features</a:t>
            </a:r>
          </a:p>
          <a:p>
            <a:pPr lvl="1"/>
            <a:r>
              <a:rPr lang="en-US" dirty="0" smtClean="0"/>
              <a:t>Queries are not well-formed (typos, lower cased, …)</a:t>
            </a:r>
          </a:p>
          <a:p>
            <a:pPr lvl="2"/>
            <a:r>
              <a:rPr lang="en-US" dirty="0" smtClean="0"/>
              <a:t>Less content features</a:t>
            </a:r>
          </a:p>
          <a:p>
            <a:pPr lvl="3"/>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TotalTime>
  <Words>2041</Words>
  <Application>Microsoft Macintosh PowerPoint</Application>
  <PresentationFormat>On-screen Show (4:3)</PresentationFormat>
  <Paragraphs>242</Paragraphs>
  <Slides>24</Slides>
  <Notes>15</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Named Entity Recognition in Query</vt:lpstr>
      <vt:lpstr>Outline</vt:lpstr>
      <vt:lpstr>Outline</vt:lpstr>
      <vt:lpstr>Problem Definition</vt:lpstr>
      <vt:lpstr>Outline</vt:lpstr>
      <vt:lpstr>NERQ in Searching Structured Data</vt:lpstr>
      <vt:lpstr>NERQ in Web Search</vt:lpstr>
      <vt:lpstr>Outline</vt:lpstr>
      <vt:lpstr>Challenges</vt:lpstr>
      <vt:lpstr>Outline</vt:lpstr>
      <vt:lpstr>Our Approach to NERQ</vt:lpstr>
      <vt:lpstr>Training With Topic Model</vt:lpstr>
      <vt:lpstr>Training With Topic Model (cont.)</vt:lpstr>
      <vt:lpstr>Weakly Supervised Topic Model</vt:lpstr>
      <vt:lpstr>Weakly Supervised LDA (WS-LDA)</vt:lpstr>
      <vt:lpstr>System Flow Chat</vt:lpstr>
      <vt:lpstr>Outline</vt:lpstr>
      <vt:lpstr>Experimental Results</vt:lpstr>
      <vt:lpstr>Experimental Results (cont.)</vt:lpstr>
      <vt:lpstr>Experimental Results (cont.)</vt:lpstr>
      <vt:lpstr>Experimental Results (cont.)</vt:lpstr>
      <vt:lpstr>Outline</vt:lpstr>
      <vt:lpstr>Summary</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in Query</dc:title>
  <dc:creator>Gu Xu</dc:creator>
  <cp:lastModifiedBy>Jiafeng Guo</cp:lastModifiedBy>
  <cp:revision>77</cp:revision>
  <dcterms:created xsi:type="dcterms:W3CDTF">2009-10-29T14:01:38Z</dcterms:created>
  <dcterms:modified xsi:type="dcterms:W3CDTF">2009-10-29T14:03:42Z</dcterms:modified>
</cp:coreProperties>
</file>