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4.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notesSlides/notesSlide15.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7" r:id="rId3"/>
    <p:sldId id="258" r:id="rId4"/>
    <p:sldId id="260" r:id="rId5"/>
    <p:sldId id="261" r:id="rId6"/>
    <p:sldId id="262" r:id="rId7"/>
    <p:sldId id="263" r:id="rId8"/>
    <p:sldId id="264" r:id="rId9"/>
    <p:sldId id="265" r:id="rId10"/>
    <p:sldId id="266" r:id="rId11"/>
    <p:sldId id="268" r:id="rId12"/>
    <p:sldId id="267" r:id="rId13"/>
    <p:sldId id="269" r:id="rId14"/>
    <p:sldId id="274" r:id="rId15"/>
    <p:sldId id="275" r:id="rId16"/>
    <p:sldId id="271" r:id="rId17"/>
    <p:sldId id="272" r:id="rId18"/>
    <p:sldId id="273"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037" autoAdjust="0"/>
  </p:normalViewPr>
  <p:slideViewPr>
    <p:cSldViewPr>
      <p:cViewPr>
        <p:scale>
          <a:sx n="50" d="100"/>
          <a:sy n="50" d="100"/>
        </p:scale>
        <p:origin x="-2544" y="-3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MyEBook\&#21407;&#22270;3.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MyEBook\&#21407;&#22270;3.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MyEBook\&#21407;&#22270;3.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MyEBook\&#21407;&#22270;3.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MyEBook\&#21407;&#22270;3.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MyEBook\&#21407;&#22270;3.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MyEBook\&#21407;&#22270;3.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MyEBook\&#21407;&#22270;3.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MyEBook\&#21407;&#22270;3.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MyEBook\&#21407;&#22270;3.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MyEBook\&#21407;&#22270;3.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MyEBook\&#21407;&#22270;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invertIfNegative val="0"/>
          <c:dPt>
            <c:idx val="1"/>
            <c:invertIfNegative val="0"/>
            <c:bubble3D val="0"/>
            <c:spPr>
              <a:solidFill>
                <a:schemeClr val="accent2"/>
              </a:solidFill>
            </c:spPr>
          </c:dPt>
          <c:dPt>
            <c:idx val="2"/>
            <c:invertIfNegative val="0"/>
            <c:bubble3D val="0"/>
            <c:spPr>
              <a:solidFill>
                <a:schemeClr val="accent3"/>
              </a:solidFill>
            </c:spPr>
          </c:dPt>
          <c:dPt>
            <c:idx val="5"/>
            <c:invertIfNegative val="0"/>
            <c:bubble3D val="0"/>
            <c:spPr>
              <a:solidFill>
                <a:srgbClr val="C0504D"/>
              </a:solidFill>
            </c:spPr>
          </c:dPt>
          <c:dPt>
            <c:idx val="6"/>
            <c:invertIfNegative val="0"/>
            <c:bubble3D val="0"/>
            <c:spPr>
              <a:solidFill>
                <a:srgbClr val="9BBB59"/>
              </a:solidFill>
            </c:spPr>
          </c:dPt>
          <c:dPt>
            <c:idx val="9"/>
            <c:invertIfNegative val="0"/>
            <c:bubble3D val="0"/>
            <c:spPr>
              <a:solidFill>
                <a:srgbClr val="C0504D"/>
              </a:solidFill>
            </c:spPr>
          </c:dPt>
          <c:dPt>
            <c:idx val="10"/>
            <c:invertIfNegative val="0"/>
            <c:bubble3D val="0"/>
            <c:spPr>
              <a:solidFill>
                <a:srgbClr val="9BBB59"/>
              </a:solidFill>
            </c:spPr>
          </c:dPt>
          <c:cat>
            <c:strRef>
              <c:f>'MQ2007-3'!$K$2:$K$12</c:f>
              <c:strCache>
                <c:ptCount val="11"/>
                <c:pt idx="0">
                  <c:v>RankSVM</c:v>
                </c:pt>
                <c:pt idx="1">
                  <c:v>SVMMAP</c:v>
                </c:pt>
                <c:pt idx="2">
                  <c:v>FocusedSVM</c:v>
                </c:pt>
                <c:pt idx="4">
                  <c:v>RankBoost</c:v>
                </c:pt>
                <c:pt idx="5">
                  <c:v>AdaRank</c:v>
                </c:pt>
                <c:pt idx="6">
                  <c:v>FocusedBoost</c:v>
                </c:pt>
                <c:pt idx="8">
                  <c:v>RankNet</c:v>
                </c:pt>
                <c:pt idx="9">
                  <c:v>ListNet</c:v>
                </c:pt>
                <c:pt idx="10">
                  <c:v>FocusedNet</c:v>
                </c:pt>
              </c:strCache>
            </c:strRef>
          </c:cat>
          <c:val>
            <c:numRef>
              <c:f>'MQ2007-3'!$J$29:$J$39</c:f>
              <c:numCache>
                <c:formatCode>General</c:formatCode>
                <c:ptCount val="11"/>
                <c:pt idx="0">
                  <c:v>0.66549999999999998</c:v>
                </c:pt>
                <c:pt idx="1">
                  <c:v>0.66900000000000004</c:v>
                </c:pt>
                <c:pt idx="2">
                  <c:v>0.67390000000000005</c:v>
                </c:pt>
                <c:pt idx="4">
                  <c:v>0.65710000000000002</c:v>
                </c:pt>
                <c:pt idx="5">
                  <c:v>0.61899999999999999</c:v>
                </c:pt>
                <c:pt idx="6">
                  <c:v>0.66279999999999994</c:v>
                </c:pt>
                <c:pt idx="8">
                  <c:v>0.6603</c:v>
                </c:pt>
                <c:pt idx="9">
                  <c:v>0.6613</c:v>
                </c:pt>
                <c:pt idx="10">
                  <c:v>0.67349999999999999</c:v>
                </c:pt>
              </c:numCache>
            </c:numRef>
          </c:val>
        </c:ser>
        <c:dLbls>
          <c:showLegendKey val="0"/>
          <c:showVal val="0"/>
          <c:showCatName val="0"/>
          <c:showSerName val="0"/>
          <c:showPercent val="0"/>
          <c:showBubbleSize val="0"/>
        </c:dLbls>
        <c:gapWidth val="0"/>
        <c:axId val="138124288"/>
        <c:axId val="138167040"/>
      </c:barChart>
      <c:catAx>
        <c:axId val="138124288"/>
        <c:scaling>
          <c:orientation val="minMax"/>
        </c:scaling>
        <c:delete val="0"/>
        <c:axPos val="b"/>
        <c:majorTickMark val="none"/>
        <c:minorTickMark val="none"/>
        <c:tickLblPos val="nextTo"/>
        <c:txPr>
          <a:bodyPr/>
          <a:lstStyle/>
          <a:p>
            <a:pPr>
              <a:defRPr sz="1200"/>
            </a:pPr>
            <a:endParaRPr lang="zh-CN"/>
          </a:p>
        </c:txPr>
        <c:crossAx val="138167040"/>
        <c:crosses val="autoZero"/>
        <c:auto val="1"/>
        <c:lblAlgn val="ctr"/>
        <c:lblOffset val="100"/>
        <c:noMultiLvlLbl val="0"/>
      </c:catAx>
      <c:valAx>
        <c:axId val="138167040"/>
        <c:scaling>
          <c:orientation val="minMax"/>
          <c:max val="0.68"/>
          <c:min val="0.60000000000000031"/>
        </c:scaling>
        <c:delete val="0"/>
        <c:axPos val="l"/>
        <c:majorGridlines/>
        <c:numFmt formatCode="General" sourceLinked="1"/>
        <c:majorTickMark val="none"/>
        <c:minorTickMark val="none"/>
        <c:tickLblPos val="nextTo"/>
        <c:txPr>
          <a:bodyPr/>
          <a:lstStyle/>
          <a:p>
            <a:pPr>
              <a:defRPr sz="1200"/>
            </a:pPr>
            <a:endParaRPr lang="zh-CN"/>
          </a:p>
        </c:txPr>
        <c:crossAx val="138124288"/>
        <c:crosses val="autoZero"/>
        <c:crossBetween val="between"/>
      </c:valAx>
    </c:plotArea>
    <c:plotVisOnly val="1"/>
    <c:dispBlanksAs val="gap"/>
    <c:showDLblsOverMax val="0"/>
  </c:chart>
  <c:spPr>
    <a:ln>
      <a:noFill/>
    </a:ln>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chemeClr val="accent4"/>
            </a:solidFill>
          </c:spPr>
          <c:invertIfNegative val="0"/>
          <c:dPt>
            <c:idx val="2"/>
            <c:invertIfNegative val="0"/>
            <c:bubble3D val="0"/>
            <c:spPr>
              <a:solidFill>
                <a:schemeClr val="accent1"/>
              </a:solidFill>
            </c:spPr>
          </c:dPt>
          <c:dPt>
            <c:idx val="3"/>
            <c:invertIfNegative val="0"/>
            <c:bubble3D val="0"/>
            <c:spPr>
              <a:solidFill>
                <a:schemeClr val="accent2"/>
              </a:solidFill>
            </c:spPr>
          </c:dPt>
          <c:dPt>
            <c:idx val="4"/>
            <c:invertIfNegative val="0"/>
            <c:bubble3D val="0"/>
            <c:spPr>
              <a:solidFill>
                <a:schemeClr val="accent3"/>
              </a:solidFill>
            </c:spPr>
          </c:dPt>
          <c:cat>
            <c:strRef>
              <c:f>Sheet2!$F$2:$J$2</c:f>
              <c:strCache>
                <c:ptCount val="5"/>
                <c:pt idx="0">
                  <c:v>Top-k ListMLE</c:v>
                </c:pt>
                <c:pt idx="2">
                  <c:v>FocusedSVM</c:v>
                </c:pt>
                <c:pt idx="3">
                  <c:v>FocusedBoost</c:v>
                </c:pt>
                <c:pt idx="4">
                  <c:v>FocusedNet</c:v>
                </c:pt>
              </c:strCache>
            </c:strRef>
          </c:cat>
          <c:val>
            <c:numRef>
              <c:f>Sheet2!$F$5:$J$5</c:f>
              <c:numCache>
                <c:formatCode>General</c:formatCode>
                <c:ptCount val="5"/>
                <c:pt idx="0">
                  <c:v>0.40279999999999999</c:v>
                </c:pt>
                <c:pt idx="2">
                  <c:v>0.40410000000000001</c:v>
                </c:pt>
                <c:pt idx="3">
                  <c:v>0.4214</c:v>
                </c:pt>
                <c:pt idx="4">
                  <c:v>0.46029999999999999</c:v>
                </c:pt>
              </c:numCache>
            </c:numRef>
          </c:val>
        </c:ser>
        <c:dLbls>
          <c:showLegendKey val="0"/>
          <c:showVal val="0"/>
          <c:showCatName val="0"/>
          <c:showSerName val="0"/>
          <c:showPercent val="0"/>
          <c:showBubbleSize val="0"/>
        </c:dLbls>
        <c:gapWidth val="0"/>
        <c:overlap val="-100"/>
        <c:axId val="153285760"/>
        <c:axId val="153287296"/>
      </c:barChart>
      <c:catAx>
        <c:axId val="153285760"/>
        <c:scaling>
          <c:orientation val="minMax"/>
        </c:scaling>
        <c:delete val="0"/>
        <c:axPos val="b"/>
        <c:majorTickMark val="out"/>
        <c:minorTickMark val="none"/>
        <c:tickLblPos val="nextTo"/>
        <c:txPr>
          <a:bodyPr/>
          <a:lstStyle/>
          <a:p>
            <a:pPr>
              <a:defRPr sz="1200"/>
            </a:pPr>
            <a:endParaRPr lang="zh-CN"/>
          </a:p>
        </c:txPr>
        <c:crossAx val="153287296"/>
        <c:crosses val="autoZero"/>
        <c:auto val="1"/>
        <c:lblAlgn val="ctr"/>
        <c:lblOffset val="100"/>
        <c:noMultiLvlLbl val="0"/>
      </c:catAx>
      <c:valAx>
        <c:axId val="153287296"/>
        <c:scaling>
          <c:orientation val="minMax"/>
        </c:scaling>
        <c:delete val="0"/>
        <c:axPos val="l"/>
        <c:majorGridlines/>
        <c:numFmt formatCode="General" sourceLinked="1"/>
        <c:majorTickMark val="out"/>
        <c:minorTickMark val="none"/>
        <c:tickLblPos val="nextTo"/>
        <c:txPr>
          <a:bodyPr/>
          <a:lstStyle/>
          <a:p>
            <a:pPr>
              <a:defRPr sz="1200"/>
            </a:pPr>
            <a:endParaRPr lang="zh-CN"/>
          </a:p>
        </c:txPr>
        <c:crossAx val="153285760"/>
        <c:crosses val="autoZero"/>
        <c:crossBetween val="between"/>
        <c:majorUnit val="2.0000000000000011E-2"/>
      </c:valAx>
    </c:plotArea>
    <c:plotVisOnly val="1"/>
    <c:dispBlanksAs val="gap"/>
    <c:showDLblsOverMax val="0"/>
  </c:chart>
  <c:spPr>
    <a:ln>
      <a:noFill/>
    </a:ln>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chemeClr val="accent4"/>
            </a:solidFill>
          </c:spPr>
          <c:invertIfNegative val="0"/>
          <c:dPt>
            <c:idx val="2"/>
            <c:invertIfNegative val="0"/>
            <c:bubble3D val="0"/>
            <c:spPr>
              <a:solidFill>
                <a:schemeClr val="accent1"/>
              </a:solidFill>
            </c:spPr>
          </c:dPt>
          <c:dPt>
            <c:idx val="3"/>
            <c:invertIfNegative val="0"/>
            <c:bubble3D val="0"/>
            <c:spPr>
              <a:solidFill>
                <a:schemeClr val="accent2"/>
              </a:solidFill>
            </c:spPr>
          </c:dPt>
          <c:dPt>
            <c:idx val="4"/>
            <c:invertIfNegative val="0"/>
            <c:bubble3D val="0"/>
            <c:spPr>
              <a:solidFill>
                <a:schemeClr val="accent3"/>
              </a:solidFill>
            </c:spPr>
          </c:dPt>
          <c:cat>
            <c:strRef>
              <c:f>Sheet2!$F$2:$J$2</c:f>
              <c:strCache>
                <c:ptCount val="5"/>
                <c:pt idx="0">
                  <c:v>Top-k ListMLE</c:v>
                </c:pt>
                <c:pt idx="2">
                  <c:v>FocusedSVM</c:v>
                </c:pt>
                <c:pt idx="3">
                  <c:v>FocusedBoost</c:v>
                </c:pt>
                <c:pt idx="4">
                  <c:v>FocusedNet</c:v>
                </c:pt>
              </c:strCache>
            </c:strRef>
          </c:cat>
          <c:val>
            <c:numRef>
              <c:f>Sheet2!$F$8:$J$8</c:f>
              <c:numCache>
                <c:formatCode>General</c:formatCode>
                <c:ptCount val="5"/>
                <c:pt idx="0">
                  <c:v>0.6673</c:v>
                </c:pt>
                <c:pt idx="2">
                  <c:v>0.67390000000000005</c:v>
                </c:pt>
                <c:pt idx="3">
                  <c:v>0.66279999999999994</c:v>
                </c:pt>
                <c:pt idx="4">
                  <c:v>0.67349999999999999</c:v>
                </c:pt>
              </c:numCache>
            </c:numRef>
          </c:val>
        </c:ser>
        <c:dLbls>
          <c:showLegendKey val="0"/>
          <c:showVal val="0"/>
          <c:showCatName val="0"/>
          <c:showSerName val="0"/>
          <c:showPercent val="0"/>
          <c:showBubbleSize val="0"/>
        </c:dLbls>
        <c:gapWidth val="0"/>
        <c:overlap val="-100"/>
        <c:axId val="161225728"/>
        <c:axId val="161243904"/>
      </c:barChart>
      <c:catAx>
        <c:axId val="161225728"/>
        <c:scaling>
          <c:orientation val="minMax"/>
        </c:scaling>
        <c:delete val="0"/>
        <c:axPos val="b"/>
        <c:majorTickMark val="out"/>
        <c:minorTickMark val="none"/>
        <c:tickLblPos val="nextTo"/>
        <c:txPr>
          <a:bodyPr/>
          <a:lstStyle/>
          <a:p>
            <a:pPr>
              <a:defRPr sz="1200"/>
            </a:pPr>
            <a:endParaRPr lang="zh-CN"/>
          </a:p>
        </c:txPr>
        <c:crossAx val="161243904"/>
        <c:crosses val="autoZero"/>
        <c:auto val="1"/>
        <c:lblAlgn val="ctr"/>
        <c:lblOffset val="100"/>
        <c:noMultiLvlLbl val="0"/>
      </c:catAx>
      <c:valAx>
        <c:axId val="161243904"/>
        <c:scaling>
          <c:orientation val="minMax"/>
        </c:scaling>
        <c:delete val="0"/>
        <c:axPos val="l"/>
        <c:majorGridlines/>
        <c:numFmt formatCode="General" sourceLinked="1"/>
        <c:majorTickMark val="out"/>
        <c:minorTickMark val="none"/>
        <c:tickLblPos val="nextTo"/>
        <c:txPr>
          <a:bodyPr/>
          <a:lstStyle/>
          <a:p>
            <a:pPr>
              <a:defRPr sz="1200"/>
            </a:pPr>
            <a:endParaRPr lang="zh-CN"/>
          </a:p>
        </c:txPr>
        <c:crossAx val="161225728"/>
        <c:crosses val="autoZero"/>
        <c:crossBetween val="between"/>
        <c:majorUnit val="4.0000000000000027E-3"/>
      </c:valAx>
    </c:plotArea>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chemeClr val="accent4"/>
            </a:solidFill>
          </c:spPr>
          <c:invertIfNegative val="0"/>
          <c:dPt>
            <c:idx val="2"/>
            <c:invertIfNegative val="0"/>
            <c:bubble3D val="0"/>
            <c:spPr>
              <a:solidFill>
                <a:schemeClr val="accent1"/>
              </a:solidFill>
            </c:spPr>
          </c:dPt>
          <c:dPt>
            <c:idx val="3"/>
            <c:invertIfNegative val="0"/>
            <c:bubble3D val="0"/>
            <c:spPr>
              <a:solidFill>
                <a:schemeClr val="accent2"/>
              </a:solidFill>
            </c:spPr>
          </c:dPt>
          <c:dPt>
            <c:idx val="4"/>
            <c:invertIfNegative val="0"/>
            <c:bubble3D val="0"/>
            <c:spPr>
              <a:solidFill>
                <a:schemeClr val="accent3"/>
              </a:solidFill>
            </c:spPr>
          </c:dPt>
          <c:cat>
            <c:strRef>
              <c:f>Sheet2!$F$2:$J$2</c:f>
              <c:strCache>
                <c:ptCount val="5"/>
                <c:pt idx="0">
                  <c:v>Top-k ListMLE</c:v>
                </c:pt>
                <c:pt idx="2">
                  <c:v>FocusedSVM</c:v>
                </c:pt>
                <c:pt idx="3">
                  <c:v>FocusedBoost</c:v>
                </c:pt>
                <c:pt idx="4">
                  <c:v>FocusedNet</c:v>
                </c:pt>
              </c:strCache>
            </c:strRef>
          </c:cat>
          <c:val>
            <c:numRef>
              <c:f>Sheet2!$F$10:$J$10</c:f>
              <c:numCache>
                <c:formatCode>General</c:formatCode>
                <c:ptCount val="5"/>
                <c:pt idx="0">
                  <c:v>0.62280000000000002</c:v>
                </c:pt>
                <c:pt idx="2">
                  <c:v>0.62870000000000004</c:v>
                </c:pt>
                <c:pt idx="3">
                  <c:v>0.61870000000000003</c:v>
                </c:pt>
                <c:pt idx="4">
                  <c:v>0.63360000000000005</c:v>
                </c:pt>
              </c:numCache>
            </c:numRef>
          </c:val>
        </c:ser>
        <c:dLbls>
          <c:showLegendKey val="0"/>
          <c:showVal val="0"/>
          <c:showCatName val="0"/>
          <c:showSerName val="0"/>
          <c:showPercent val="0"/>
          <c:showBubbleSize val="0"/>
        </c:dLbls>
        <c:gapWidth val="0"/>
        <c:overlap val="-100"/>
        <c:axId val="161371264"/>
        <c:axId val="161372800"/>
      </c:barChart>
      <c:catAx>
        <c:axId val="161371264"/>
        <c:scaling>
          <c:orientation val="minMax"/>
        </c:scaling>
        <c:delete val="0"/>
        <c:axPos val="b"/>
        <c:majorTickMark val="out"/>
        <c:minorTickMark val="none"/>
        <c:tickLblPos val="nextTo"/>
        <c:txPr>
          <a:bodyPr/>
          <a:lstStyle/>
          <a:p>
            <a:pPr>
              <a:defRPr sz="1200"/>
            </a:pPr>
            <a:endParaRPr lang="zh-CN"/>
          </a:p>
        </c:txPr>
        <c:crossAx val="161372800"/>
        <c:crosses val="autoZero"/>
        <c:auto val="1"/>
        <c:lblAlgn val="ctr"/>
        <c:lblOffset val="100"/>
        <c:noMultiLvlLbl val="0"/>
      </c:catAx>
      <c:valAx>
        <c:axId val="161372800"/>
        <c:scaling>
          <c:orientation val="minMax"/>
        </c:scaling>
        <c:delete val="0"/>
        <c:axPos val="l"/>
        <c:majorGridlines/>
        <c:numFmt formatCode="General" sourceLinked="1"/>
        <c:majorTickMark val="out"/>
        <c:minorTickMark val="none"/>
        <c:tickLblPos val="nextTo"/>
        <c:txPr>
          <a:bodyPr/>
          <a:lstStyle/>
          <a:p>
            <a:pPr>
              <a:defRPr sz="1200"/>
            </a:pPr>
            <a:endParaRPr lang="zh-CN"/>
          </a:p>
        </c:txPr>
        <c:crossAx val="161371264"/>
        <c:crosses val="autoZero"/>
        <c:crossBetween val="between"/>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invertIfNegative val="0"/>
          <c:dPt>
            <c:idx val="1"/>
            <c:invertIfNegative val="0"/>
            <c:bubble3D val="0"/>
            <c:spPr>
              <a:solidFill>
                <a:schemeClr val="accent2"/>
              </a:solidFill>
            </c:spPr>
          </c:dPt>
          <c:dPt>
            <c:idx val="2"/>
            <c:invertIfNegative val="0"/>
            <c:bubble3D val="0"/>
            <c:spPr>
              <a:solidFill>
                <a:schemeClr val="accent3"/>
              </a:solidFill>
            </c:spPr>
          </c:dPt>
          <c:dPt>
            <c:idx val="5"/>
            <c:invertIfNegative val="0"/>
            <c:bubble3D val="0"/>
            <c:spPr>
              <a:solidFill>
                <a:srgbClr val="C0504D"/>
              </a:solidFill>
            </c:spPr>
          </c:dPt>
          <c:dPt>
            <c:idx val="6"/>
            <c:invertIfNegative val="0"/>
            <c:bubble3D val="0"/>
            <c:spPr>
              <a:solidFill>
                <a:srgbClr val="9BBB59"/>
              </a:solidFill>
            </c:spPr>
          </c:dPt>
          <c:dPt>
            <c:idx val="9"/>
            <c:invertIfNegative val="0"/>
            <c:bubble3D val="0"/>
            <c:spPr>
              <a:solidFill>
                <a:srgbClr val="C0504D"/>
              </a:solidFill>
            </c:spPr>
          </c:dPt>
          <c:dPt>
            <c:idx val="10"/>
            <c:invertIfNegative val="0"/>
            <c:bubble3D val="0"/>
            <c:spPr>
              <a:solidFill>
                <a:srgbClr val="9BBB59"/>
              </a:solidFill>
            </c:spPr>
          </c:dPt>
          <c:cat>
            <c:strRef>
              <c:f>'MQ2007-3'!$K$2:$K$12</c:f>
              <c:strCache>
                <c:ptCount val="11"/>
                <c:pt idx="0">
                  <c:v>RankSVM</c:v>
                </c:pt>
                <c:pt idx="1">
                  <c:v>SVMMAP</c:v>
                </c:pt>
                <c:pt idx="2">
                  <c:v>FocusedSVM</c:v>
                </c:pt>
                <c:pt idx="4">
                  <c:v>RankBoost</c:v>
                </c:pt>
                <c:pt idx="5">
                  <c:v>AdaRank</c:v>
                </c:pt>
                <c:pt idx="6">
                  <c:v>FocusedBoost</c:v>
                </c:pt>
                <c:pt idx="8">
                  <c:v>RankNet</c:v>
                </c:pt>
                <c:pt idx="9">
                  <c:v>ListNet</c:v>
                </c:pt>
                <c:pt idx="10">
                  <c:v>FocusedNet</c:v>
                </c:pt>
              </c:strCache>
            </c:strRef>
          </c:cat>
          <c:val>
            <c:numRef>
              <c:f>'MQ2007-3'!$J$42:$J$52</c:f>
              <c:numCache>
                <c:formatCode>General</c:formatCode>
                <c:ptCount val="11"/>
                <c:pt idx="0">
                  <c:v>0.62050000000000005</c:v>
                </c:pt>
                <c:pt idx="1">
                  <c:v>0.62270000000000003</c:v>
                </c:pt>
                <c:pt idx="2">
                  <c:v>0.62870000000000004</c:v>
                </c:pt>
                <c:pt idx="4">
                  <c:v>0.61309999999999998</c:v>
                </c:pt>
                <c:pt idx="5">
                  <c:v>0.56369999999999998</c:v>
                </c:pt>
                <c:pt idx="6">
                  <c:v>0.61870000000000003</c:v>
                </c:pt>
                <c:pt idx="8">
                  <c:v>0.61429999999999996</c:v>
                </c:pt>
                <c:pt idx="9">
                  <c:v>0.61950000000000005</c:v>
                </c:pt>
                <c:pt idx="10">
                  <c:v>0.63360000000000005</c:v>
                </c:pt>
              </c:numCache>
            </c:numRef>
          </c:val>
        </c:ser>
        <c:dLbls>
          <c:showLegendKey val="0"/>
          <c:showVal val="0"/>
          <c:showCatName val="0"/>
          <c:showSerName val="0"/>
          <c:showPercent val="0"/>
          <c:showBubbleSize val="0"/>
        </c:dLbls>
        <c:gapWidth val="0"/>
        <c:axId val="138209536"/>
        <c:axId val="138211328"/>
      </c:barChart>
      <c:catAx>
        <c:axId val="138209536"/>
        <c:scaling>
          <c:orientation val="minMax"/>
        </c:scaling>
        <c:delete val="0"/>
        <c:axPos val="b"/>
        <c:majorTickMark val="none"/>
        <c:minorTickMark val="none"/>
        <c:tickLblPos val="nextTo"/>
        <c:txPr>
          <a:bodyPr/>
          <a:lstStyle/>
          <a:p>
            <a:pPr>
              <a:defRPr sz="1200"/>
            </a:pPr>
            <a:endParaRPr lang="zh-CN"/>
          </a:p>
        </c:txPr>
        <c:crossAx val="138211328"/>
        <c:crosses val="autoZero"/>
        <c:auto val="1"/>
        <c:lblAlgn val="ctr"/>
        <c:lblOffset val="100"/>
        <c:noMultiLvlLbl val="0"/>
      </c:catAx>
      <c:valAx>
        <c:axId val="138211328"/>
        <c:scaling>
          <c:orientation val="minMax"/>
          <c:max val="0.64000000000000035"/>
          <c:min val="0.56000000000000005"/>
        </c:scaling>
        <c:delete val="0"/>
        <c:axPos val="l"/>
        <c:majorGridlines/>
        <c:numFmt formatCode="General" sourceLinked="1"/>
        <c:majorTickMark val="none"/>
        <c:minorTickMark val="none"/>
        <c:tickLblPos val="nextTo"/>
        <c:txPr>
          <a:bodyPr/>
          <a:lstStyle/>
          <a:p>
            <a:pPr>
              <a:defRPr sz="1200"/>
            </a:pPr>
            <a:endParaRPr lang="zh-CN"/>
          </a:p>
        </c:txPr>
        <c:crossAx val="138209536"/>
        <c:crosses val="autoZero"/>
        <c:crossBetween val="between"/>
      </c:valAx>
    </c:plotArea>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dPt>
            <c:idx val="1"/>
            <c:invertIfNegative val="0"/>
            <c:bubble3D val="0"/>
            <c:spPr>
              <a:solidFill>
                <a:schemeClr val="accent2"/>
              </a:solidFill>
            </c:spPr>
          </c:dPt>
          <c:dPt>
            <c:idx val="2"/>
            <c:invertIfNegative val="0"/>
            <c:bubble3D val="0"/>
            <c:spPr>
              <a:solidFill>
                <a:schemeClr val="accent3"/>
              </a:solidFill>
            </c:spPr>
          </c:dPt>
          <c:dPt>
            <c:idx val="5"/>
            <c:invertIfNegative val="0"/>
            <c:bubble3D val="0"/>
            <c:spPr>
              <a:solidFill>
                <a:schemeClr val="accent2"/>
              </a:solidFill>
            </c:spPr>
          </c:dPt>
          <c:dPt>
            <c:idx val="6"/>
            <c:invertIfNegative val="0"/>
            <c:bubble3D val="0"/>
            <c:spPr>
              <a:solidFill>
                <a:schemeClr val="accent3"/>
              </a:solidFill>
            </c:spPr>
          </c:dPt>
          <c:dPt>
            <c:idx val="9"/>
            <c:invertIfNegative val="0"/>
            <c:bubble3D val="0"/>
            <c:spPr>
              <a:solidFill>
                <a:schemeClr val="accent2"/>
              </a:solidFill>
            </c:spPr>
          </c:dPt>
          <c:dPt>
            <c:idx val="10"/>
            <c:invertIfNegative val="0"/>
            <c:bubble3D val="0"/>
            <c:spPr>
              <a:solidFill>
                <a:schemeClr val="accent3"/>
              </a:solidFill>
            </c:spPr>
          </c:dPt>
          <c:cat>
            <c:strRef>
              <c:f>'TD2003-3'!$M$2:$M$12</c:f>
              <c:strCache>
                <c:ptCount val="11"/>
                <c:pt idx="0">
                  <c:v>RankSVM</c:v>
                </c:pt>
                <c:pt idx="1">
                  <c:v>SVMMAP</c:v>
                </c:pt>
                <c:pt idx="2">
                  <c:v>FocusedSVM</c:v>
                </c:pt>
                <c:pt idx="4">
                  <c:v>RankBoost</c:v>
                </c:pt>
                <c:pt idx="5">
                  <c:v>AdaRank</c:v>
                </c:pt>
                <c:pt idx="6">
                  <c:v>FocusedBoost</c:v>
                </c:pt>
                <c:pt idx="8">
                  <c:v>RankNet</c:v>
                </c:pt>
                <c:pt idx="9">
                  <c:v>ListNet</c:v>
                </c:pt>
                <c:pt idx="10">
                  <c:v>FocusedNet</c:v>
                </c:pt>
              </c:strCache>
            </c:strRef>
          </c:cat>
          <c:val>
            <c:numRef>
              <c:f>'TD2003-3'!$L$28:$L$38</c:f>
              <c:numCache>
                <c:formatCode>General</c:formatCode>
                <c:ptCount val="11"/>
                <c:pt idx="0">
                  <c:v>0.38719999999999999</c:v>
                </c:pt>
                <c:pt idx="1">
                  <c:v>0.38579999999999998</c:v>
                </c:pt>
                <c:pt idx="2">
                  <c:v>0.3886</c:v>
                </c:pt>
                <c:pt idx="4">
                  <c:v>0.37890000000000001</c:v>
                </c:pt>
                <c:pt idx="5">
                  <c:v>0.37659999999999999</c:v>
                </c:pt>
                <c:pt idx="6">
                  <c:v>0.39800000000000002</c:v>
                </c:pt>
                <c:pt idx="8">
                  <c:v>0.38129999999999997</c:v>
                </c:pt>
                <c:pt idx="9">
                  <c:v>0.3624</c:v>
                </c:pt>
                <c:pt idx="10">
                  <c:v>0.40579999999999999</c:v>
                </c:pt>
              </c:numCache>
            </c:numRef>
          </c:val>
        </c:ser>
        <c:dLbls>
          <c:showLegendKey val="0"/>
          <c:showVal val="0"/>
          <c:showCatName val="0"/>
          <c:showSerName val="0"/>
          <c:showPercent val="0"/>
          <c:showBubbleSize val="0"/>
        </c:dLbls>
        <c:gapWidth val="0"/>
        <c:axId val="138249728"/>
        <c:axId val="138251264"/>
      </c:barChart>
      <c:catAx>
        <c:axId val="138249728"/>
        <c:scaling>
          <c:orientation val="minMax"/>
        </c:scaling>
        <c:delete val="0"/>
        <c:axPos val="b"/>
        <c:majorTickMark val="out"/>
        <c:minorTickMark val="none"/>
        <c:tickLblPos val="nextTo"/>
        <c:txPr>
          <a:bodyPr/>
          <a:lstStyle/>
          <a:p>
            <a:pPr>
              <a:defRPr sz="1200"/>
            </a:pPr>
            <a:endParaRPr lang="zh-CN"/>
          </a:p>
        </c:txPr>
        <c:crossAx val="138251264"/>
        <c:crosses val="autoZero"/>
        <c:auto val="1"/>
        <c:lblAlgn val="ctr"/>
        <c:lblOffset val="100"/>
        <c:noMultiLvlLbl val="0"/>
      </c:catAx>
      <c:valAx>
        <c:axId val="138251264"/>
        <c:scaling>
          <c:orientation val="minMax"/>
          <c:max val="0.41000000000000014"/>
          <c:min val="0.36000000000000015"/>
        </c:scaling>
        <c:delete val="0"/>
        <c:axPos val="l"/>
        <c:majorGridlines/>
        <c:numFmt formatCode="General" sourceLinked="1"/>
        <c:majorTickMark val="out"/>
        <c:minorTickMark val="none"/>
        <c:tickLblPos val="nextTo"/>
        <c:txPr>
          <a:bodyPr/>
          <a:lstStyle/>
          <a:p>
            <a:pPr>
              <a:defRPr sz="1200"/>
            </a:pPr>
            <a:endParaRPr lang="zh-CN"/>
          </a:p>
        </c:txPr>
        <c:crossAx val="138249728"/>
        <c:crosses val="autoZero"/>
        <c:crossBetween val="between"/>
      </c:valAx>
    </c:plotArea>
    <c:plotVisOnly val="1"/>
    <c:dispBlanksAs val="gap"/>
    <c:showDLblsOverMax val="0"/>
  </c:chart>
  <c:spPr>
    <a:ln>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dPt>
            <c:idx val="1"/>
            <c:invertIfNegative val="0"/>
            <c:bubble3D val="0"/>
            <c:spPr>
              <a:solidFill>
                <a:schemeClr val="accent2"/>
              </a:solidFill>
            </c:spPr>
          </c:dPt>
          <c:dPt>
            <c:idx val="2"/>
            <c:invertIfNegative val="0"/>
            <c:bubble3D val="0"/>
            <c:spPr>
              <a:solidFill>
                <a:schemeClr val="accent3"/>
              </a:solidFill>
            </c:spPr>
          </c:dPt>
          <c:dPt>
            <c:idx val="5"/>
            <c:invertIfNegative val="0"/>
            <c:bubble3D val="0"/>
            <c:spPr>
              <a:solidFill>
                <a:schemeClr val="accent2"/>
              </a:solidFill>
            </c:spPr>
          </c:dPt>
          <c:dPt>
            <c:idx val="6"/>
            <c:invertIfNegative val="0"/>
            <c:bubble3D val="0"/>
            <c:spPr>
              <a:solidFill>
                <a:schemeClr val="accent3"/>
              </a:solidFill>
            </c:spPr>
          </c:dPt>
          <c:dPt>
            <c:idx val="9"/>
            <c:invertIfNegative val="0"/>
            <c:bubble3D val="0"/>
            <c:spPr>
              <a:solidFill>
                <a:schemeClr val="accent2"/>
              </a:solidFill>
            </c:spPr>
          </c:dPt>
          <c:dPt>
            <c:idx val="10"/>
            <c:invertIfNegative val="0"/>
            <c:bubble3D val="0"/>
            <c:spPr>
              <a:solidFill>
                <a:schemeClr val="accent3"/>
              </a:solidFill>
            </c:spPr>
          </c:dPt>
          <c:cat>
            <c:strRef>
              <c:f>'TD2003-3'!$M$2:$M$12</c:f>
              <c:strCache>
                <c:ptCount val="11"/>
                <c:pt idx="0">
                  <c:v>RankSVM</c:v>
                </c:pt>
                <c:pt idx="1">
                  <c:v>SVMMAP</c:v>
                </c:pt>
                <c:pt idx="2">
                  <c:v>FocusedSVM</c:v>
                </c:pt>
                <c:pt idx="4">
                  <c:v>RankBoost</c:v>
                </c:pt>
                <c:pt idx="5">
                  <c:v>AdaRank</c:v>
                </c:pt>
                <c:pt idx="6">
                  <c:v>FocusedBoost</c:v>
                </c:pt>
                <c:pt idx="8">
                  <c:v>RankNet</c:v>
                </c:pt>
                <c:pt idx="9">
                  <c:v>ListNet</c:v>
                </c:pt>
                <c:pt idx="10">
                  <c:v>FocusedNet</c:v>
                </c:pt>
              </c:strCache>
            </c:strRef>
          </c:cat>
          <c:val>
            <c:numRef>
              <c:f>'TD2003-3'!$L$41:$L$51</c:f>
              <c:numCache>
                <c:formatCode>General</c:formatCode>
                <c:ptCount val="11"/>
                <c:pt idx="0">
                  <c:v>0.40250000000000002</c:v>
                </c:pt>
                <c:pt idx="1">
                  <c:v>0.38390000000000002</c:v>
                </c:pt>
                <c:pt idx="2">
                  <c:v>0.40410000000000001</c:v>
                </c:pt>
                <c:pt idx="4">
                  <c:v>0.39700000000000002</c:v>
                </c:pt>
                <c:pt idx="5">
                  <c:v>0.37769999999999998</c:v>
                </c:pt>
                <c:pt idx="6">
                  <c:v>0.4214</c:v>
                </c:pt>
                <c:pt idx="8">
                  <c:v>0.4199</c:v>
                </c:pt>
                <c:pt idx="9">
                  <c:v>0.3962</c:v>
                </c:pt>
                <c:pt idx="10">
                  <c:v>0.46029999999999999</c:v>
                </c:pt>
              </c:numCache>
            </c:numRef>
          </c:val>
        </c:ser>
        <c:dLbls>
          <c:showLegendKey val="0"/>
          <c:showVal val="0"/>
          <c:showCatName val="0"/>
          <c:showSerName val="0"/>
          <c:showPercent val="0"/>
          <c:showBubbleSize val="0"/>
        </c:dLbls>
        <c:gapWidth val="0"/>
        <c:axId val="139707136"/>
        <c:axId val="139708672"/>
      </c:barChart>
      <c:catAx>
        <c:axId val="139707136"/>
        <c:scaling>
          <c:orientation val="minMax"/>
        </c:scaling>
        <c:delete val="0"/>
        <c:axPos val="b"/>
        <c:majorTickMark val="out"/>
        <c:minorTickMark val="none"/>
        <c:tickLblPos val="nextTo"/>
        <c:txPr>
          <a:bodyPr/>
          <a:lstStyle/>
          <a:p>
            <a:pPr>
              <a:defRPr sz="1200"/>
            </a:pPr>
            <a:endParaRPr lang="zh-CN"/>
          </a:p>
        </c:txPr>
        <c:crossAx val="139708672"/>
        <c:crosses val="autoZero"/>
        <c:auto val="1"/>
        <c:lblAlgn val="ctr"/>
        <c:lblOffset val="100"/>
        <c:noMultiLvlLbl val="0"/>
      </c:catAx>
      <c:valAx>
        <c:axId val="139708672"/>
        <c:scaling>
          <c:orientation val="minMax"/>
          <c:max val="0.47000000000000008"/>
          <c:min val="0.37000000000000016"/>
        </c:scaling>
        <c:delete val="0"/>
        <c:axPos val="l"/>
        <c:majorGridlines/>
        <c:numFmt formatCode="General" sourceLinked="1"/>
        <c:majorTickMark val="out"/>
        <c:minorTickMark val="none"/>
        <c:tickLblPos val="nextTo"/>
        <c:txPr>
          <a:bodyPr/>
          <a:lstStyle/>
          <a:p>
            <a:pPr>
              <a:defRPr sz="1200"/>
            </a:pPr>
            <a:endParaRPr lang="zh-CN"/>
          </a:p>
        </c:txPr>
        <c:crossAx val="139707136"/>
        <c:crosses val="autoZero"/>
        <c:crossBetween val="between"/>
      </c:valAx>
    </c:plotArea>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dPt>
            <c:idx val="1"/>
            <c:invertIfNegative val="0"/>
            <c:bubble3D val="0"/>
            <c:spPr>
              <a:solidFill>
                <a:schemeClr val="accent2"/>
              </a:solidFill>
            </c:spPr>
          </c:dPt>
          <c:dPt>
            <c:idx val="2"/>
            <c:invertIfNegative val="0"/>
            <c:bubble3D val="0"/>
            <c:spPr>
              <a:solidFill>
                <a:schemeClr val="accent3"/>
              </a:solidFill>
            </c:spPr>
          </c:dPt>
          <c:dPt>
            <c:idx val="5"/>
            <c:invertIfNegative val="0"/>
            <c:bubble3D val="0"/>
            <c:spPr>
              <a:solidFill>
                <a:schemeClr val="accent2"/>
              </a:solidFill>
            </c:spPr>
          </c:dPt>
          <c:dPt>
            <c:idx val="6"/>
            <c:invertIfNegative val="0"/>
            <c:bubble3D val="0"/>
            <c:spPr>
              <a:solidFill>
                <a:schemeClr val="accent3"/>
              </a:solidFill>
            </c:spPr>
          </c:dPt>
          <c:dPt>
            <c:idx val="9"/>
            <c:invertIfNegative val="0"/>
            <c:bubble3D val="0"/>
            <c:spPr>
              <a:solidFill>
                <a:schemeClr val="accent2"/>
              </a:solidFill>
            </c:spPr>
          </c:dPt>
          <c:dPt>
            <c:idx val="10"/>
            <c:invertIfNegative val="0"/>
            <c:bubble3D val="0"/>
            <c:spPr>
              <a:solidFill>
                <a:schemeClr val="accent3"/>
              </a:solidFill>
            </c:spPr>
          </c:dPt>
          <c:cat>
            <c:strRef>
              <c:f>'TD2003-3'!$M$2:$M$12</c:f>
              <c:strCache>
                <c:ptCount val="11"/>
                <c:pt idx="0">
                  <c:v>RankSVM</c:v>
                </c:pt>
                <c:pt idx="1">
                  <c:v>SVMMAP</c:v>
                </c:pt>
                <c:pt idx="2">
                  <c:v>FocusedSVM</c:v>
                </c:pt>
                <c:pt idx="4">
                  <c:v>RankBoost</c:v>
                </c:pt>
                <c:pt idx="5">
                  <c:v>AdaRank</c:v>
                </c:pt>
                <c:pt idx="6">
                  <c:v>FocusedBoost</c:v>
                </c:pt>
                <c:pt idx="8">
                  <c:v>RankNet</c:v>
                </c:pt>
                <c:pt idx="9">
                  <c:v>ListNet</c:v>
                </c:pt>
                <c:pt idx="10">
                  <c:v>FocusedNet</c:v>
                </c:pt>
              </c:strCache>
            </c:strRef>
          </c:cat>
          <c:val>
            <c:numRef>
              <c:f>'TD2003-3'!$L$2:$L$12</c:f>
              <c:numCache>
                <c:formatCode>General</c:formatCode>
                <c:ptCount val="11"/>
                <c:pt idx="0">
                  <c:v>0.59909999999999997</c:v>
                </c:pt>
                <c:pt idx="1">
                  <c:v>0.58009999999999995</c:v>
                </c:pt>
                <c:pt idx="2">
                  <c:v>0.58840000000000003</c:v>
                </c:pt>
                <c:pt idx="4">
                  <c:v>0.57499999999999996</c:v>
                </c:pt>
                <c:pt idx="5">
                  <c:v>0.59819999999999995</c:v>
                </c:pt>
                <c:pt idx="6">
                  <c:v>0.59550000000000003</c:v>
                </c:pt>
                <c:pt idx="8">
                  <c:v>0.59830000000000005</c:v>
                </c:pt>
                <c:pt idx="9">
                  <c:v>0.59850000000000003</c:v>
                </c:pt>
                <c:pt idx="10">
                  <c:v>0.60819999999999996</c:v>
                </c:pt>
              </c:numCache>
            </c:numRef>
          </c:val>
        </c:ser>
        <c:dLbls>
          <c:showLegendKey val="0"/>
          <c:showVal val="0"/>
          <c:showCatName val="0"/>
          <c:showSerName val="0"/>
          <c:showPercent val="0"/>
          <c:showBubbleSize val="0"/>
        </c:dLbls>
        <c:gapWidth val="0"/>
        <c:axId val="139880320"/>
        <c:axId val="139881856"/>
      </c:barChart>
      <c:catAx>
        <c:axId val="139880320"/>
        <c:scaling>
          <c:orientation val="minMax"/>
        </c:scaling>
        <c:delete val="0"/>
        <c:axPos val="b"/>
        <c:majorTickMark val="out"/>
        <c:minorTickMark val="none"/>
        <c:tickLblPos val="nextTo"/>
        <c:txPr>
          <a:bodyPr/>
          <a:lstStyle/>
          <a:p>
            <a:pPr>
              <a:defRPr sz="1200"/>
            </a:pPr>
            <a:endParaRPr lang="zh-CN"/>
          </a:p>
        </c:txPr>
        <c:crossAx val="139881856"/>
        <c:crosses val="autoZero"/>
        <c:auto val="1"/>
        <c:lblAlgn val="ctr"/>
        <c:lblOffset val="100"/>
        <c:noMultiLvlLbl val="0"/>
      </c:catAx>
      <c:valAx>
        <c:axId val="139881856"/>
        <c:scaling>
          <c:orientation val="minMax"/>
          <c:min val="0.56000000000000005"/>
        </c:scaling>
        <c:delete val="0"/>
        <c:axPos val="l"/>
        <c:majorGridlines/>
        <c:numFmt formatCode="General" sourceLinked="1"/>
        <c:majorTickMark val="out"/>
        <c:minorTickMark val="none"/>
        <c:tickLblPos val="nextTo"/>
        <c:txPr>
          <a:bodyPr/>
          <a:lstStyle/>
          <a:p>
            <a:pPr>
              <a:defRPr sz="1200"/>
            </a:pPr>
            <a:endParaRPr lang="zh-CN"/>
          </a:p>
        </c:txPr>
        <c:crossAx val="139880320"/>
        <c:crosses val="autoZero"/>
        <c:crossBetween val="between"/>
      </c:valAx>
    </c:plotArea>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dPt>
            <c:idx val="1"/>
            <c:invertIfNegative val="0"/>
            <c:bubble3D val="0"/>
            <c:spPr>
              <a:solidFill>
                <a:schemeClr val="accent2"/>
              </a:solidFill>
            </c:spPr>
          </c:dPt>
          <c:dPt>
            <c:idx val="2"/>
            <c:invertIfNegative val="0"/>
            <c:bubble3D val="0"/>
            <c:spPr>
              <a:solidFill>
                <a:schemeClr val="accent3"/>
              </a:solidFill>
            </c:spPr>
          </c:dPt>
          <c:dPt>
            <c:idx val="5"/>
            <c:invertIfNegative val="0"/>
            <c:bubble3D val="0"/>
            <c:spPr>
              <a:solidFill>
                <a:schemeClr val="accent2"/>
              </a:solidFill>
            </c:spPr>
          </c:dPt>
          <c:dPt>
            <c:idx val="6"/>
            <c:invertIfNegative val="0"/>
            <c:bubble3D val="0"/>
            <c:spPr>
              <a:solidFill>
                <a:schemeClr val="accent3"/>
              </a:solidFill>
            </c:spPr>
          </c:dPt>
          <c:dPt>
            <c:idx val="9"/>
            <c:invertIfNegative val="0"/>
            <c:bubble3D val="0"/>
            <c:spPr>
              <a:solidFill>
                <a:schemeClr val="accent2"/>
              </a:solidFill>
            </c:spPr>
          </c:dPt>
          <c:dPt>
            <c:idx val="10"/>
            <c:invertIfNegative val="0"/>
            <c:bubble3D val="0"/>
            <c:spPr>
              <a:solidFill>
                <a:schemeClr val="accent3"/>
              </a:solidFill>
            </c:spPr>
          </c:dPt>
          <c:cat>
            <c:strRef>
              <c:f>'TD2003-3'!$M$2:$M$12</c:f>
              <c:strCache>
                <c:ptCount val="11"/>
                <c:pt idx="0">
                  <c:v>RankSVM</c:v>
                </c:pt>
                <c:pt idx="1">
                  <c:v>SVMMAP</c:v>
                </c:pt>
                <c:pt idx="2">
                  <c:v>FocusedSVM</c:v>
                </c:pt>
                <c:pt idx="4">
                  <c:v>RankBoost</c:v>
                </c:pt>
                <c:pt idx="5">
                  <c:v>AdaRank</c:v>
                </c:pt>
                <c:pt idx="6">
                  <c:v>FocusedBoost</c:v>
                </c:pt>
                <c:pt idx="8">
                  <c:v>RankNet</c:v>
                </c:pt>
                <c:pt idx="9">
                  <c:v>ListNet</c:v>
                </c:pt>
                <c:pt idx="10">
                  <c:v>FocusedNet</c:v>
                </c:pt>
              </c:strCache>
            </c:strRef>
          </c:cat>
          <c:val>
            <c:numRef>
              <c:f>'TD2003-3'!$L$15:$L$25</c:f>
              <c:numCache>
                <c:formatCode>General</c:formatCode>
                <c:ptCount val="11"/>
                <c:pt idx="0">
                  <c:v>0.50719999999999998</c:v>
                </c:pt>
                <c:pt idx="1">
                  <c:v>0.51019999999999999</c:v>
                </c:pt>
                <c:pt idx="2">
                  <c:v>0.51290000000000002</c:v>
                </c:pt>
                <c:pt idx="4">
                  <c:v>0.51190000000000002</c:v>
                </c:pt>
                <c:pt idx="5">
                  <c:v>0.51319999999999999</c:v>
                </c:pt>
                <c:pt idx="6">
                  <c:v>0.54659999999999997</c:v>
                </c:pt>
                <c:pt idx="8">
                  <c:v>0.50590000000000002</c:v>
                </c:pt>
                <c:pt idx="9">
                  <c:v>0.52249999999999996</c:v>
                </c:pt>
                <c:pt idx="10">
                  <c:v>0.56599999999999995</c:v>
                </c:pt>
              </c:numCache>
            </c:numRef>
          </c:val>
        </c:ser>
        <c:dLbls>
          <c:showLegendKey val="0"/>
          <c:showVal val="0"/>
          <c:showCatName val="0"/>
          <c:showSerName val="0"/>
          <c:showPercent val="0"/>
          <c:showBubbleSize val="0"/>
        </c:dLbls>
        <c:gapWidth val="0"/>
        <c:axId val="140182656"/>
        <c:axId val="140184192"/>
      </c:barChart>
      <c:catAx>
        <c:axId val="140182656"/>
        <c:scaling>
          <c:orientation val="minMax"/>
        </c:scaling>
        <c:delete val="0"/>
        <c:axPos val="b"/>
        <c:majorTickMark val="out"/>
        <c:minorTickMark val="none"/>
        <c:tickLblPos val="nextTo"/>
        <c:txPr>
          <a:bodyPr/>
          <a:lstStyle/>
          <a:p>
            <a:pPr>
              <a:defRPr sz="1200"/>
            </a:pPr>
            <a:endParaRPr lang="zh-CN"/>
          </a:p>
        </c:txPr>
        <c:crossAx val="140184192"/>
        <c:crosses val="autoZero"/>
        <c:auto val="1"/>
        <c:lblAlgn val="ctr"/>
        <c:lblOffset val="100"/>
        <c:noMultiLvlLbl val="0"/>
      </c:catAx>
      <c:valAx>
        <c:axId val="140184192"/>
        <c:scaling>
          <c:orientation val="minMax"/>
          <c:min val="0.5"/>
        </c:scaling>
        <c:delete val="0"/>
        <c:axPos val="l"/>
        <c:majorGridlines/>
        <c:numFmt formatCode="General" sourceLinked="1"/>
        <c:majorTickMark val="out"/>
        <c:minorTickMark val="none"/>
        <c:tickLblPos val="nextTo"/>
        <c:txPr>
          <a:bodyPr/>
          <a:lstStyle/>
          <a:p>
            <a:pPr>
              <a:defRPr sz="1200"/>
            </a:pPr>
            <a:endParaRPr lang="zh-CN"/>
          </a:p>
        </c:txPr>
        <c:crossAx val="140182656"/>
        <c:crosses val="autoZero"/>
        <c:crossBetween val="between"/>
      </c:valAx>
    </c:plotArea>
    <c:plotVisOnly val="1"/>
    <c:dispBlanksAs val="gap"/>
    <c:showDLblsOverMax val="0"/>
  </c:chart>
  <c:spPr>
    <a:ln>
      <a:no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invertIfNegative val="0"/>
          <c:dPt>
            <c:idx val="1"/>
            <c:invertIfNegative val="0"/>
            <c:bubble3D val="0"/>
            <c:spPr>
              <a:solidFill>
                <a:schemeClr val="accent2"/>
              </a:solidFill>
            </c:spPr>
          </c:dPt>
          <c:dPt>
            <c:idx val="2"/>
            <c:invertIfNegative val="0"/>
            <c:bubble3D val="0"/>
            <c:spPr>
              <a:solidFill>
                <a:schemeClr val="accent3"/>
              </a:solidFill>
            </c:spPr>
          </c:dPt>
          <c:dPt>
            <c:idx val="5"/>
            <c:invertIfNegative val="0"/>
            <c:bubble3D val="0"/>
            <c:spPr>
              <a:solidFill>
                <a:srgbClr val="C0504D"/>
              </a:solidFill>
            </c:spPr>
          </c:dPt>
          <c:dPt>
            <c:idx val="6"/>
            <c:invertIfNegative val="0"/>
            <c:bubble3D val="0"/>
            <c:spPr>
              <a:solidFill>
                <a:srgbClr val="9BBB59"/>
              </a:solidFill>
            </c:spPr>
          </c:dPt>
          <c:dPt>
            <c:idx val="9"/>
            <c:invertIfNegative val="0"/>
            <c:bubble3D val="0"/>
            <c:spPr>
              <a:solidFill>
                <a:srgbClr val="C0504D"/>
              </a:solidFill>
            </c:spPr>
          </c:dPt>
          <c:dPt>
            <c:idx val="10"/>
            <c:invertIfNegative val="0"/>
            <c:bubble3D val="0"/>
            <c:spPr>
              <a:solidFill>
                <a:srgbClr val="9BBB59"/>
              </a:solidFill>
            </c:spPr>
          </c:dPt>
          <c:cat>
            <c:strRef>
              <c:f>'MQ2007-3'!$K$2:$K$12</c:f>
              <c:strCache>
                <c:ptCount val="11"/>
                <c:pt idx="0">
                  <c:v>RankSVM</c:v>
                </c:pt>
                <c:pt idx="1">
                  <c:v>SVMMAP</c:v>
                </c:pt>
                <c:pt idx="2">
                  <c:v>FocusedSVM</c:v>
                </c:pt>
                <c:pt idx="4">
                  <c:v>RankBoost</c:v>
                </c:pt>
                <c:pt idx="5">
                  <c:v>AdaRank</c:v>
                </c:pt>
                <c:pt idx="6">
                  <c:v>FocusedBoost</c:v>
                </c:pt>
                <c:pt idx="8">
                  <c:v>RankNet</c:v>
                </c:pt>
                <c:pt idx="9">
                  <c:v>ListNet</c:v>
                </c:pt>
                <c:pt idx="10">
                  <c:v>FocusedNet</c:v>
                </c:pt>
              </c:strCache>
            </c:strRef>
          </c:cat>
          <c:val>
            <c:numRef>
              <c:f>'MQ2007-3'!$J$2:$J$12</c:f>
              <c:numCache>
                <c:formatCode>General</c:formatCode>
                <c:ptCount val="11"/>
                <c:pt idx="0">
                  <c:v>0.44469999999999998</c:v>
                </c:pt>
                <c:pt idx="1">
                  <c:v>0.44190000000000002</c:v>
                </c:pt>
                <c:pt idx="2">
                  <c:v>0.44</c:v>
                </c:pt>
                <c:pt idx="4">
                  <c:v>0.44379999999999997</c:v>
                </c:pt>
                <c:pt idx="5">
                  <c:v>0.4345</c:v>
                </c:pt>
                <c:pt idx="6">
                  <c:v>0.44219999999999998</c:v>
                </c:pt>
                <c:pt idx="8">
                  <c:v>0.4451</c:v>
                </c:pt>
                <c:pt idx="9">
                  <c:v>0.44419999999999998</c:v>
                </c:pt>
                <c:pt idx="10">
                  <c:v>0.44590000000000002</c:v>
                </c:pt>
              </c:numCache>
            </c:numRef>
          </c:val>
        </c:ser>
        <c:dLbls>
          <c:showLegendKey val="0"/>
          <c:showVal val="0"/>
          <c:showCatName val="0"/>
          <c:showSerName val="0"/>
          <c:showPercent val="0"/>
          <c:showBubbleSize val="0"/>
        </c:dLbls>
        <c:gapWidth val="0"/>
        <c:axId val="140202368"/>
        <c:axId val="140203904"/>
      </c:barChart>
      <c:catAx>
        <c:axId val="140202368"/>
        <c:scaling>
          <c:orientation val="minMax"/>
        </c:scaling>
        <c:delete val="0"/>
        <c:axPos val="b"/>
        <c:majorTickMark val="none"/>
        <c:minorTickMark val="none"/>
        <c:tickLblPos val="nextTo"/>
        <c:txPr>
          <a:bodyPr/>
          <a:lstStyle/>
          <a:p>
            <a:pPr>
              <a:defRPr sz="1200"/>
            </a:pPr>
            <a:endParaRPr lang="zh-CN"/>
          </a:p>
        </c:txPr>
        <c:crossAx val="140203904"/>
        <c:crosses val="autoZero"/>
        <c:auto val="1"/>
        <c:lblAlgn val="ctr"/>
        <c:lblOffset val="100"/>
        <c:noMultiLvlLbl val="0"/>
      </c:catAx>
      <c:valAx>
        <c:axId val="140203904"/>
        <c:scaling>
          <c:orientation val="minMax"/>
          <c:min val="0.43000000000000016"/>
        </c:scaling>
        <c:delete val="0"/>
        <c:axPos val="l"/>
        <c:majorGridlines/>
        <c:numFmt formatCode="General" sourceLinked="1"/>
        <c:majorTickMark val="none"/>
        <c:minorTickMark val="none"/>
        <c:tickLblPos val="nextTo"/>
        <c:txPr>
          <a:bodyPr/>
          <a:lstStyle/>
          <a:p>
            <a:pPr>
              <a:defRPr sz="1200"/>
            </a:pPr>
            <a:endParaRPr lang="zh-CN"/>
          </a:p>
        </c:txPr>
        <c:crossAx val="140202368"/>
        <c:crosses val="autoZero"/>
        <c:crossBetween val="between"/>
      </c:valAx>
    </c:plotArea>
    <c:plotVisOnly val="1"/>
    <c:dispBlanksAs val="gap"/>
    <c:showDLblsOverMax val="0"/>
  </c:chart>
  <c:spPr>
    <a:ln>
      <a:no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invertIfNegative val="0"/>
          <c:dPt>
            <c:idx val="1"/>
            <c:invertIfNegative val="0"/>
            <c:bubble3D val="0"/>
            <c:spPr>
              <a:solidFill>
                <a:schemeClr val="accent2"/>
              </a:solidFill>
            </c:spPr>
          </c:dPt>
          <c:dPt>
            <c:idx val="2"/>
            <c:invertIfNegative val="0"/>
            <c:bubble3D val="0"/>
            <c:spPr>
              <a:solidFill>
                <a:schemeClr val="accent3"/>
              </a:solidFill>
            </c:spPr>
          </c:dPt>
          <c:dPt>
            <c:idx val="5"/>
            <c:invertIfNegative val="0"/>
            <c:bubble3D val="0"/>
            <c:spPr>
              <a:solidFill>
                <a:srgbClr val="C0504D"/>
              </a:solidFill>
            </c:spPr>
          </c:dPt>
          <c:dPt>
            <c:idx val="6"/>
            <c:invertIfNegative val="0"/>
            <c:bubble3D val="0"/>
            <c:spPr>
              <a:solidFill>
                <a:srgbClr val="9BBB59"/>
              </a:solidFill>
            </c:spPr>
          </c:dPt>
          <c:dPt>
            <c:idx val="9"/>
            <c:invertIfNegative val="0"/>
            <c:bubble3D val="0"/>
            <c:spPr>
              <a:solidFill>
                <a:srgbClr val="C0504D"/>
              </a:solidFill>
            </c:spPr>
          </c:dPt>
          <c:dPt>
            <c:idx val="10"/>
            <c:invertIfNegative val="0"/>
            <c:bubble3D val="0"/>
            <c:spPr>
              <a:solidFill>
                <a:srgbClr val="9BBB59"/>
              </a:solidFill>
            </c:spPr>
          </c:dPt>
          <c:cat>
            <c:strRef>
              <c:f>'MQ2007-3'!$K$2:$K$12</c:f>
              <c:strCache>
                <c:ptCount val="11"/>
                <c:pt idx="0">
                  <c:v>RankSVM</c:v>
                </c:pt>
                <c:pt idx="1">
                  <c:v>SVMMAP</c:v>
                </c:pt>
                <c:pt idx="2">
                  <c:v>FocusedSVM</c:v>
                </c:pt>
                <c:pt idx="4">
                  <c:v>RankBoost</c:v>
                </c:pt>
                <c:pt idx="5">
                  <c:v>AdaRank</c:v>
                </c:pt>
                <c:pt idx="6">
                  <c:v>FocusedBoost</c:v>
                </c:pt>
                <c:pt idx="8">
                  <c:v>RankNet</c:v>
                </c:pt>
                <c:pt idx="9">
                  <c:v>ListNet</c:v>
                </c:pt>
                <c:pt idx="10">
                  <c:v>FocusedNet</c:v>
                </c:pt>
              </c:strCache>
            </c:strRef>
          </c:cat>
          <c:val>
            <c:numRef>
              <c:f>'MQ2007-3'!$J$15:$J$25</c:f>
              <c:numCache>
                <c:formatCode>General</c:formatCode>
                <c:ptCount val="11"/>
                <c:pt idx="0">
                  <c:v>0.31780000000000003</c:v>
                </c:pt>
                <c:pt idx="1">
                  <c:v>0.31459999999999999</c:v>
                </c:pt>
                <c:pt idx="2">
                  <c:v>0.3196</c:v>
                </c:pt>
                <c:pt idx="4">
                  <c:v>0.31009999999999999</c:v>
                </c:pt>
                <c:pt idx="5">
                  <c:v>0.30609999999999998</c:v>
                </c:pt>
                <c:pt idx="6">
                  <c:v>0.31990000000000002</c:v>
                </c:pt>
                <c:pt idx="8">
                  <c:v>0.31569999999999998</c:v>
                </c:pt>
                <c:pt idx="9">
                  <c:v>0.3206</c:v>
                </c:pt>
                <c:pt idx="10">
                  <c:v>0.32229999999999998</c:v>
                </c:pt>
              </c:numCache>
            </c:numRef>
          </c:val>
        </c:ser>
        <c:dLbls>
          <c:showLegendKey val="0"/>
          <c:showVal val="0"/>
          <c:showCatName val="0"/>
          <c:showSerName val="0"/>
          <c:showPercent val="0"/>
          <c:showBubbleSize val="0"/>
        </c:dLbls>
        <c:gapWidth val="0"/>
        <c:axId val="140320128"/>
        <c:axId val="140395648"/>
      </c:barChart>
      <c:catAx>
        <c:axId val="140320128"/>
        <c:scaling>
          <c:orientation val="minMax"/>
        </c:scaling>
        <c:delete val="0"/>
        <c:axPos val="b"/>
        <c:majorTickMark val="none"/>
        <c:minorTickMark val="none"/>
        <c:tickLblPos val="nextTo"/>
        <c:txPr>
          <a:bodyPr/>
          <a:lstStyle/>
          <a:p>
            <a:pPr>
              <a:defRPr sz="1200"/>
            </a:pPr>
            <a:endParaRPr lang="zh-CN"/>
          </a:p>
        </c:txPr>
        <c:crossAx val="140395648"/>
        <c:crosses val="autoZero"/>
        <c:auto val="1"/>
        <c:lblAlgn val="ctr"/>
        <c:lblOffset val="100"/>
        <c:noMultiLvlLbl val="0"/>
      </c:catAx>
      <c:valAx>
        <c:axId val="140395648"/>
        <c:scaling>
          <c:orientation val="minMax"/>
          <c:max val="0.33000000000000024"/>
          <c:min val="0.30000000000000016"/>
        </c:scaling>
        <c:delete val="0"/>
        <c:axPos val="l"/>
        <c:majorGridlines/>
        <c:numFmt formatCode="General" sourceLinked="1"/>
        <c:majorTickMark val="none"/>
        <c:minorTickMark val="none"/>
        <c:tickLblPos val="nextTo"/>
        <c:txPr>
          <a:bodyPr/>
          <a:lstStyle/>
          <a:p>
            <a:pPr>
              <a:defRPr sz="1200"/>
            </a:pPr>
            <a:endParaRPr lang="zh-CN"/>
          </a:p>
        </c:txPr>
        <c:crossAx val="140320128"/>
        <c:crosses val="autoZero"/>
        <c:crossBetween val="between"/>
      </c:valAx>
    </c:plotArea>
    <c:plotVisOnly val="1"/>
    <c:dispBlanksAs val="gap"/>
    <c:showDLblsOverMax val="0"/>
  </c:chart>
  <c:spPr>
    <a:ln>
      <a:no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chemeClr val="accent4"/>
            </a:solidFill>
          </c:spPr>
          <c:invertIfNegative val="0"/>
          <c:dPt>
            <c:idx val="2"/>
            <c:invertIfNegative val="0"/>
            <c:bubble3D val="0"/>
            <c:spPr>
              <a:solidFill>
                <a:schemeClr val="accent1"/>
              </a:solidFill>
            </c:spPr>
          </c:dPt>
          <c:dPt>
            <c:idx val="3"/>
            <c:invertIfNegative val="0"/>
            <c:bubble3D val="0"/>
            <c:spPr>
              <a:solidFill>
                <a:schemeClr val="accent2"/>
              </a:solidFill>
            </c:spPr>
          </c:dPt>
          <c:dPt>
            <c:idx val="4"/>
            <c:invertIfNegative val="0"/>
            <c:bubble3D val="0"/>
            <c:spPr>
              <a:solidFill>
                <a:schemeClr val="accent3"/>
              </a:solidFill>
            </c:spPr>
          </c:dPt>
          <c:cat>
            <c:strRef>
              <c:f>Sheet2!$F$2:$J$2</c:f>
              <c:strCache>
                <c:ptCount val="5"/>
                <c:pt idx="0">
                  <c:v>Top-k ListMLE</c:v>
                </c:pt>
                <c:pt idx="2">
                  <c:v>FocusedSVM</c:v>
                </c:pt>
                <c:pt idx="3">
                  <c:v>FocusedBoost</c:v>
                </c:pt>
                <c:pt idx="4">
                  <c:v>FocusedNet</c:v>
                </c:pt>
              </c:strCache>
            </c:strRef>
          </c:cat>
          <c:val>
            <c:numRef>
              <c:f>Sheet2!$F$3:$J$3</c:f>
              <c:numCache>
                <c:formatCode>General</c:formatCode>
                <c:ptCount val="5"/>
                <c:pt idx="0">
                  <c:v>0.4007</c:v>
                </c:pt>
                <c:pt idx="2">
                  <c:v>0.3886</c:v>
                </c:pt>
                <c:pt idx="3">
                  <c:v>0.39800000000000002</c:v>
                </c:pt>
                <c:pt idx="4">
                  <c:v>0.40579999999999999</c:v>
                </c:pt>
              </c:numCache>
            </c:numRef>
          </c:val>
        </c:ser>
        <c:dLbls>
          <c:showLegendKey val="0"/>
          <c:showVal val="0"/>
          <c:showCatName val="0"/>
          <c:showSerName val="0"/>
          <c:showPercent val="0"/>
          <c:showBubbleSize val="0"/>
        </c:dLbls>
        <c:gapWidth val="0"/>
        <c:overlap val="-100"/>
        <c:axId val="153230336"/>
        <c:axId val="153240320"/>
      </c:barChart>
      <c:catAx>
        <c:axId val="153230336"/>
        <c:scaling>
          <c:orientation val="minMax"/>
        </c:scaling>
        <c:delete val="0"/>
        <c:axPos val="b"/>
        <c:majorTickMark val="out"/>
        <c:minorTickMark val="none"/>
        <c:tickLblPos val="nextTo"/>
        <c:txPr>
          <a:bodyPr/>
          <a:lstStyle/>
          <a:p>
            <a:pPr>
              <a:defRPr sz="1200"/>
            </a:pPr>
            <a:endParaRPr lang="zh-CN"/>
          </a:p>
        </c:txPr>
        <c:crossAx val="153240320"/>
        <c:crosses val="autoZero"/>
        <c:auto val="1"/>
        <c:lblAlgn val="ctr"/>
        <c:lblOffset val="100"/>
        <c:noMultiLvlLbl val="0"/>
      </c:catAx>
      <c:valAx>
        <c:axId val="153240320"/>
        <c:scaling>
          <c:orientation val="minMax"/>
        </c:scaling>
        <c:delete val="0"/>
        <c:axPos val="l"/>
        <c:majorGridlines/>
        <c:numFmt formatCode="General" sourceLinked="1"/>
        <c:majorTickMark val="out"/>
        <c:minorTickMark val="none"/>
        <c:tickLblPos val="nextTo"/>
        <c:txPr>
          <a:bodyPr/>
          <a:lstStyle/>
          <a:p>
            <a:pPr>
              <a:defRPr sz="1200"/>
            </a:pPr>
            <a:endParaRPr lang="zh-CN"/>
          </a:p>
        </c:txPr>
        <c:crossAx val="153230336"/>
        <c:crosses val="autoZero"/>
        <c:crossBetween val="between"/>
      </c:valAx>
    </c:plotArea>
    <c:plotVisOnly val="1"/>
    <c:dispBlanksAs val="gap"/>
    <c:showDLblsOverMax val="0"/>
  </c:chart>
  <c:spPr>
    <a:ln>
      <a:noFill/>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4E609D-3EB6-4430-99EE-0FCAC33C7450}" type="datetimeFigureOut">
              <a:rPr lang="zh-CN" altLang="en-US" smtClean="0"/>
              <a:t>2015-04-08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58B05C-CEA9-4B16-A5C1-515F85F59145}" type="slidenum">
              <a:rPr lang="zh-CN" altLang="en-US" smtClean="0"/>
              <a:t>‹#›</a:t>
            </a:fld>
            <a:endParaRPr lang="zh-CN" altLang="en-US"/>
          </a:p>
        </p:txBody>
      </p:sp>
    </p:spTree>
    <p:extLst>
      <p:ext uri="{BB962C8B-B14F-4D97-AF65-F5344CB8AC3E}">
        <p14:creationId xmlns:p14="http://schemas.microsoft.com/office/powerpoint/2010/main" val="308505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Good morning, everyone! My name is </a:t>
            </a:r>
            <a:r>
              <a:rPr lang="en-US" altLang="zh-CN" baseline="0" dirty="0" err="1" smtClean="0"/>
              <a:t>Yanyan</a:t>
            </a:r>
            <a:r>
              <a:rPr lang="en-US" altLang="zh-CN" baseline="0" dirty="0" smtClean="0"/>
              <a:t> </a:t>
            </a:r>
            <a:r>
              <a:rPr lang="en-US" altLang="zh-CN" baseline="0" dirty="0" err="1" smtClean="0"/>
              <a:t>Lan</a:t>
            </a:r>
            <a:r>
              <a:rPr lang="en-US" altLang="zh-CN" baseline="0" dirty="0" smtClean="0"/>
              <a:t>, I would like to present our work on behalf of the other coauthors, Shuzi Niu, </a:t>
            </a:r>
            <a:r>
              <a:rPr lang="en-US" altLang="zh-CN" baseline="0" dirty="0" err="1" smtClean="0"/>
              <a:t>Jiafeng</a:t>
            </a:r>
            <a:r>
              <a:rPr lang="en-US" altLang="zh-CN" baseline="0" dirty="0" smtClean="0"/>
              <a:t> </a:t>
            </a:r>
            <a:r>
              <a:rPr lang="en-US" altLang="zh-CN" baseline="0" dirty="0" err="1" smtClean="0"/>
              <a:t>Guo</a:t>
            </a:r>
            <a:r>
              <a:rPr lang="en-US" altLang="zh-CN" baseline="0" dirty="0" smtClean="0"/>
              <a:t> and </a:t>
            </a:r>
            <a:r>
              <a:rPr lang="en-US" altLang="zh-CN" baseline="0" dirty="0" err="1" smtClean="0"/>
              <a:t>Xueqi</a:t>
            </a:r>
            <a:r>
              <a:rPr lang="en-US" altLang="zh-CN" baseline="0" dirty="0" smtClean="0"/>
              <a:t> Cheng. We are all from the Institute of Computing Technology, Chinese Academy of Sciences. </a:t>
            </a:r>
            <a:endParaRPr lang="zh-CN" altLang="en-US" dirty="0"/>
          </a:p>
        </p:txBody>
      </p:sp>
      <p:sp>
        <p:nvSpPr>
          <p:cNvPr id="4" name="灯片编号占位符 3"/>
          <p:cNvSpPr>
            <a:spLocks noGrp="1"/>
          </p:cNvSpPr>
          <p:nvPr>
            <p:ph type="sldNum" sz="quarter" idx="10"/>
          </p:nvPr>
        </p:nvSpPr>
        <p:spPr/>
        <p:txBody>
          <a:bodyPr/>
          <a:lstStyle/>
          <a:p>
            <a:fld id="{0358B05C-CEA9-4B16-A5C1-515F85F59145}" type="slidenum">
              <a:rPr lang="zh-CN" altLang="en-US" smtClean="0"/>
              <a:t>1</a:t>
            </a:fld>
            <a:endParaRPr lang="zh-CN" altLang="en-US"/>
          </a:p>
        </p:txBody>
      </p:sp>
    </p:spTree>
    <p:extLst>
      <p:ext uri="{BB962C8B-B14F-4D97-AF65-F5344CB8AC3E}">
        <p14:creationId xmlns:p14="http://schemas.microsoft.com/office/powerpoint/2010/main" val="4216995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let’s talk about the</a:t>
            </a:r>
            <a:r>
              <a:rPr lang="en-US" altLang="zh-CN" baseline="0" dirty="0" smtClean="0"/>
              <a:t> experiments. The first experiment is to demonstrate the effectiveness and efficiency of the top-k labeling strategy. K is set to 10 in our experiments, and the baseline is the popular five graded absolute relevance judgment method. The dataset is from TREC 2003, we use all the 50 queries from Topic distillation task, and sample 50 documents for each queries. We design two labeling tools, T1 is for top 10 labeling, and T2 for five graded relevance judgment. The assessors are five graduate students who are familiar with web search. And the data are divided into five folds, and an assignment like this is adopted to avoid the possible differences between individuals.</a:t>
            </a:r>
            <a:endParaRPr lang="zh-CN" altLang="en-US" dirty="0"/>
          </a:p>
        </p:txBody>
      </p:sp>
      <p:sp>
        <p:nvSpPr>
          <p:cNvPr id="4" name="灯片编号占位符 3"/>
          <p:cNvSpPr>
            <a:spLocks noGrp="1"/>
          </p:cNvSpPr>
          <p:nvPr>
            <p:ph type="sldNum" sz="quarter" idx="10"/>
          </p:nvPr>
        </p:nvSpPr>
        <p:spPr/>
        <p:txBody>
          <a:bodyPr/>
          <a:lstStyle/>
          <a:p>
            <a:fld id="{0358B05C-CEA9-4B16-A5C1-515F85F59145}" type="slidenum">
              <a:rPr lang="zh-CN" altLang="en-US" smtClean="0"/>
              <a:t>10</a:t>
            </a:fld>
            <a:endParaRPr lang="zh-CN" altLang="en-US"/>
          </a:p>
        </p:txBody>
      </p:sp>
    </p:spTree>
    <p:extLst>
      <p:ext uri="{BB962C8B-B14F-4D97-AF65-F5344CB8AC3E}">
        <p14:creationId xmlns:p14="http://schemas.microsoft.com/office/powerpoint/2010/main" val="174647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Two</a:t>
            </a:r>
            <a:r>
              <a:rPr lang="en-US" altLang="zh-CN" baseline="0" dirty="0" smtClean="0"/>
              <a:t> basic metrics are utilized to evaluate the labeling strategy. The first one is time efficiency, which is used to measure the cost of labeling. from the results, we can see that the average time per judgment in absolute judgments is longer than that of the preference judgments, which verifies that preference judgment is much easier than absolute judgment. Meanwhile, from the average number judgments conducted on each query, we can find that the top labeling strategy will take more judgments than the absolute judgments. Most importantly, we can see that the total judgment time spent on each query is comparable between the two methods. The results indicate that by adopting the top k labeling strategy, the complexity of pairwise preference judgment becomes similar to that of absolute judgment. Therefore, it is feasible to use top-k labeling in practice. Now let’s look at the second evaluation, agreement. Agreement is conducted between two assessors over all judgments. For example, the value in the top left corner stands for the percentage of pairs that one assessor labels A more relevance than B and the other assessor holds the same view. From the results, we can see that by adopting pairwise preference judgment, top-k labeling can largely improve the agreement among assessors over the absolute judgment. From the above two experimental results, we can conclude that the top-k labeling strategy is both efficient and effective to obtain reliable judgments from human assessors, as compared with traditional absolute judgment.</a:t>
            </a:r>
            <a:endParaRPr lang="zh-CN" altLang="en-US" dirty="0"/>
          </a:p>
        </p:txBody>
      </p:sp>
      <p:sp>
        <p:nvSpPr>
          <p:cNvPr id="4" name="灯片编号占位符 3"/>
          <p:cNvSpPr>
            <a:spLocks noGrp="1"/>
          </p:cNvSpPr>
          <p:nvPr>
            <p:ph type="sldNum" sz="quarter" idx="10"/>
          </p:nvPr>
        </p:nvSpPr>
        <p:spPr/>
        <p:txBody>
          <a:bodyPr/>
          <a:lstStyle/>
          <a:p>
            <a:fld id="{0358B05C-CEA9-4B16-A5C1-515F85F59145}" type="slidenum">
              <a:rPr lang="zh-CN" altLang="en-US" smtClean="0"/>
              <a:t>11</a:t>
            </a:fld>
            <a:endParaRPr lang="zh-CN" altLang="en-US"/>
          </a:p>
        </p:txBody>
      </p:sp>
    </p:spTree>
    <p:extLst>
      <p:ext uri="{BB962C8B-B14F-4D97-AF65-F5344CB8AC3E}">
        <p14:creationId xmlns:p14="http://schemas.microsoft.com/office/powerpoint/2010/main" val="2408279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a:t>
            </a:r>
            <a:r>
              <a:rPr lang="en-US" altLang="zh-CN" baseline="0" dirty="0" smtClean="0"/>
              <a:t> second experiment is to evaluate the performance of our new ranking model, </a:t>
            </a:r>
            <a:r>
              <a:rPr lang="en-US" altLang="zh-CN" baseline="0" dirty="0" err="1" smtClean="0"/>
              <a:t>FocusedRank</a:t>
            </a:r>
            <a:r>
              <a:rPr lang="en-US" altLang="zh-CN" baseline="0" dirty="0" smtClean="0"/>
              <a:t>. Baseline algorithms </a:t>
            </a:r>
            <a:r>
              <a:rPr lang="en-US" altLang="zh-CN" baseline="0" dirty="0" err="1" smtClean="0"/>
              <a:t>includ</a:t>
            </a:r>
            <a:r>
              <a:rPr lang="en-US" altLang="zh-CN" baseline="0" dirty="0" smtClean="0"/>
              <a:t> pairwise ranking algorithms such as </a:t>
            </a:r>
            <a:r>
              <a:rPr lang="en-US" altLang="zh-CN" baseline="0" dirty="0" err="1" smtClean="0"/>
              <a:t>RankSVM</a:t>
            </a:r>
            <a:r>
              <a:rPr lang="en-US" altLang="zh-CN" baseline="0" dirty="0" smtClean="0"/>
              <a:t>, </a:t>
            </a:r>
            <a:r>
              <a:rPr lang="en-US" altLang="zh-CN" baseline="0" dirty="0" err="1" smtClean="0"/>
              <a:t>RankBoost</a:t>
            </a:r>
            <a:r>
              <a:rPr lang="en-US" altLang="zh-CN" baseline="0" dirty="0" smtClean="0"/>
              <a:t> and </a:t>
            </a:r>
            <a:r>
              <a:rPr lang="en-US" altLang="zh-CN" baseline="0" dirty="0" err="1" smtClean="0"/>
              <a:t>RankNet</a:t>
            </a:r>
            <a:r>
              <a:rPr lang="en-US" altLang="zh-CN" baseline="0" dirty="0" smtClean="0"/>
              <a:t>, </a:t>
            </a:r>
            <a:r>
              <a:rPr lang="en-US" altLang="zh-CN" baseline="0" dirty="0" err="1" smtClean="0"/>
              <a:t>listwise</a:t>
            </a:r>
            <a:r>
              <a:rPr lang="en-US" altLang="zh-CN" baseline="0" dirty="0" smtClean="0"/>
              <a:t> ranking algorithms, SVMMAP, </a:t>
            </a:r>
            <a:r>
              <a:rPr lang="en-US" altLang="zh-CN" baseline="0" dirty="0" err="1" smtClean="0"/>
              <a:t>AdaRAnk</a:t>
            </a:r>
            <a:r>
              <a:rPr lang="en-US" altLang="zh-CN" baseline="0" dirty="0" smtClean="0"/>
              <a:t>, </a:t>
            </a:r>
            <a:r>
              <a:rPr lang="en-US" altLang="zh-CN" baseline="0" dirty="0" err="1" smtClean="0"/>
              <a:t>ListNet</a:t>
            </a:r>
            <a:r>
              <a:rPr lang="en-US" altLang="zh-CN" baseline="0" dirty="0" smtClean="0"/>
              <a:t> and previous top-k ranking algorithm, Top-k </a:t>
            </a:r>
            <a:r>
              <a:rPr lang="en-US" altLang="zh-CN" baseline="0" dirty="0" err="1" smtClean="0"/>
              <a:t>ListMLE</a:t>
            </a:r>
            <a:r>
              <a:rPr lang="en-US" altLang="zh-CN" baseline="0" dirty="0" smtClean="0"/>
              <a:t>. Two datasets are used in our experiments, the first one is MQ2007 from the public datasets LETOR. Since we need both traditional graded ground-truth and top-k ground-truth for different algorithms, we use the two version of MQ2007, Graded MQ2007 and Top-k MQ2007. The second dataset is the one manually constructed in above mentioned user study experiments, we denote it as TD2003. It also includes two versions, Graded TD2003 and Top-k TD2003. </a:t>
            </a:r>
            <a:endParaRPr lang="zh-CN" altLang="en-US" dirty="0"/>
          </a:p>
        </p:txBody>
      </p:sp>
      <p:sp>
        <p:nvSpPr>
          <p:cNvPr id="4" name="灯片编号占位符 3"/>
          <p:cNvSpPr>
            <a:spLocks noGrp="1"/>
          </p:cNvSpPr>
          <p:nvPr>
            <p:ph type="sldNum" sz="quarter" idx="10"/>
          </p:nvPr>
        </p:nvSpPr>
        <p:spPr/>
        <p:txBody>
          <a:bodyPr/>
          <a:lstStyle/>
          <a:p>
            <a:fld id="{0358B05C-CEA9-4B16-A5C1-515F85F59145}" type="slidenum">
              <a:rPr lang="zh-CN" altLang="en-US" smtClean="0"/>
              <a:t>12</a:t>
            </a:fld>
            <a:endParaRPr lang="zh-CN" altLang="en-US"/>
          </a:p>
        </p:txBody>
      </p:sp>
    </p:spTree>
    <p:extLst>
      <p:ext uri="{BB962C8B-B14F-4D97-AF65-F5344CB8AC3E}">
        <p14:creationId xmlns:p14="http://schemas.microsoft.com/office/powerpoint/2010/main" val="522750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just show the results under NDCG@10 and ERR(or \kappa NDCG@10 and \kappa ERR for top-k ground-truth) here. The first result is about the comparison between </a:t>
            </a:r>
            <a:r>
              <a:rPr lang="en-US" altLang="zh-CN" baseline="0" dirty="0" err="1" smtClean="0"/>
              <a:t>FocusedRank</a:t>
            </a:r>
            <a:r>
              <a:rPr lang="en-US" altLang="zh-CN" baseline="0" dirty="0" smtClean="0"/>
              <a:t> and traditional pairwise and </a:t>
            </a:r>
            <a:r>
              <a:rPr lang="en-US" altLang="zh-CN" baseline="0" dirty="0" err="1" smtClean="0"/>
              <a:t>listwise</a:t>
            </a:r>
            <a:r>
              <a:rPr lang="en-US" altLang="zh-CN" baseline="0" dirty="0" smtClean="0"/>
              <a:t> algorithms. </a:t>
            </a:r>
            <a:r>
              <a:rPr lang="en-US" altLang="zh-CN" dirty="0" smtClean="0"/>
              <a:t>From</a:t>
            </a:r>
            <a:r>
              <a:rPr lang="en-US" altLang="zh-CN" baseline="0" dirty="0" smtClean="0"/>
              <a:t> the results, we can find that </a:t>
            </a:r>
            <a:r>
              <a:rPr lang="en-US" altLang="zh-CN" baseline="0" dirty="0" err="1" smtClean="0"/>
              <a:t>FocusedRank</a:t>
            </a:r>
            <a:r>
              <a:rPr lang="en-US" altLang="zh-CN" baseline="0" dirty="0" smtClean="0"/>
              <a:t> can significantly outperform the corresponding pairwise and </a:t>
            </a:r>
            <a:r>
              <a:rPr lang="en-US" altLang="zh-CN" baseline="0" dirty="0" err="1" smtClean="0"/>
              <a:t>listwise</a:t>
            </a:r>
            <a:r>
              <a:rPr lang="en-US" altLang="zh-CN" baseline="0" dirty="0" smtClean="0"/>
              <a:t> ranking algorithms in terms of both \kappaNDCG@10 and \</a:t>
            </a:r>
            <a:r>
              <a:rPr lang="en-US" altLang="zh-CN" baseline="0" dirty="0" err="1" smtClean="0"/>
              <a:t>kappaERR</a:t>
            </a:r>
            <a:r>
              <a:rPr lang="en-US" altLang="zh-CN" baseline="0" dirty="0" smtClean="0"/>
              <a:t>. Besides, we also observe that the best performance is always reached by our </a:t>
            </a:r>
            <a:r>
              <a:rPr lang="en-US" altLang="zh-CN" baseline="0" dirty="0" err="1" smtClean="0"/>
              <a:t>FocusedRank</a:t>
            </a:r>
            <a:r>
              <a:rPr lang="en-US" altLang="zh-CN" baseline="0" dirty="0" smtClean="0"/>
              <a:t>. The results indicate that by combing the advantages of both pairwise and </a:t>
            </a:r>
            <a:r>
              <a:rPr lang="en-US" altLang="zh-CN" baseline="0" dirty="0" err="1" smtClean="0"/>
              <a:t>listwise</a:t>
            </a:r>
            <a:r>
              <a:rPr lang="en-US" altLang="zh-CN" baseline="0" dirty="0" smtClean="0"/>
              <a:t> algorithms, </a:t>
            </a:r>
            <a:r>
              <a:rPr lang="en-US" altLang="zh-CN" baseline="0" dirty="0" err="1" smtClean="0"/>
              <a:t>FocusedRank</a:t>
            </a:r>
            <a:r>
              <a:rPr lang="en-US" altLang="zh-CN" baseline="0" dirty="0" smtClean="0"/>
              <a:t> can fully exploit the information in the top-k </a:t>
            </a:r>
            <a:r>
              <a:rPr lang="en-US" altLang="zh-CN" baseline="0" dirty="0" err="1" smtClean="0"/>
              <a:t>groundtruth</a:t>
            </a:r>
            <a:r>
              <a:rPr lang="en-US" altLang="zh-CN" baseline="0" dirty="0" smtClean="0"/>
              <a:t> and thus outperforms each single model.</a:t>
            </a:r>
            <a:endParaRPr lang="zh-CN" altLang="en-US" dirty="0"/>
          </a:p>
        </p:txBody>
      </p:sp>
      <p:sp>
        <p:nvSpPr>
          <p:cNvPr id="4" name="灯片编号占位符 3"/>
          <p:cNvSpPr>
            <a:spLocks noGrp="1"/>
          </p:cNvSpPr>
          <p:nvPr>
            <p:ph type="sldNum" sz="quarter" idx="10"/>
          </p:nvPr>
        </p:nvSpPr>
        <p:spPr/>
        <p:txBody>
          <a:bodyPr/>
          <a:lstStyle/>
          <a:p>
            <a:fld id="{0358B05C-CEA9-4B16-A5C1-515F85F59145}" type="slidenum">
              <a:rPr lang="zh-CN" altLang="en-US" smtClean="0"/>
              <a:t>13</a:t>
            </a:fld>
            <a:endParaRPr lang="zh-CN" altLang="en-US"/>
          </a:p>
        </p:txBody>
      </p:sp>
    </p:spTree>
    <p:extLst>
      <p:ext uri="{BB962C8B-B14F-4D97-AF65-F5344CB8AC3E}">
        <p14:creationId xmlns:p14="http://schemas.microsoft.com/office/powerpoint/2010/main" val="1405622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From the results on the Graded data sets, MQ2007 and graded TD 2003, we can see that the overall performance of </a:t>
            </a:r>
            <a:r>
              <a:rPr lang="en-US" altLang="zh-CN" baseline="0" dirty="0" err="1" smtClean="0"/>
              <a:t>FocusedRank</a:t>
            </a:r>
            <a:r>
              <a:rPr lang="en-US" altLang="zh-CN" baseline="0" dirty="0" smtClean="0"/>
              <a:t> is comparable with traditional pairwise and </a:t>
            </a:r>
            <a:r>
              <a:rPr lang="en-US" altLang="zh-CN" baseline="0" dirty="0" err="1" smtClean="0"/>
              <a:t>listwise</a:t>
            </a:r>
            <a:r>
              <a:rPr lang="en-US" altLang="zh-CN" baseline="0" dirty="0" smtClean="0"/>
              <a:t> ranking algorithms in terms of both NDCG@10 and ERR. It shows that even though </a:t>
            </a:r>
            <a:r>
              <a:rPr lang="en-US" altLang="zh-CN" baseline="0" dirty="0" err="1" smtClean="0"/>
              <a:t>FocusedRank</a:t>
            </a:r>
            <a:r>
              <a:rPr lang="en-US" altLang="zh-CN" baseline="0" dirty="0" smtClean="0"/>
              <a:t> is proposed for top-k </a:t>
            </a:r>
            <a:r>
              <a:rPr lang="en-US" altLang="zh-CN" baseline="0" dirty="0" err="1" smtClean="0"/>
              <a:t>groundtruth</a:t>
            </a:r>
            <a:r>
              <a:rPr lang="en-US" altLang="zh-CN" baseline="0" dirty="0" smtClean="0"/>
              <a:t>, it also works quite well on traditional absolute judgment datasets under traditional IR measures. Such results reveals that, learning the ordering of the top items well is critical for the success of a learning to rank algorithm. </a:t>
            </a:r>
            <a:endParaRPr lang="zh-CN" altLang="en-US" dirty="0" smtClean="0"/>
          </a:p>
        </p:txBody>
      </p:sp>
      <p:sp>
        <p:nvSpPr>
          <p:cNvPr id="4" name="灯片编号占位符 3"/>
          <p:cNvSpPr>
            <a:spLocks noGrp="1"/>
          </p:cNvSpPr>
          <p:nvPr>
            <p:ph type="sldNum" sz="quarter" idx="10"/>
          </p:nvPr>
        </p:nvSpPr>
        <p:spPr/>
        <p:txBody>
          <a:bodyPr/>
          <a:lstStyle/>
          <a:p>
            <a:fld id="{0358B05C-CEA9-4B16-A5C1-515F85F59145}" type="slidenum">
              <a:rPr lang="zh-CN" altLang="en-US" smtClean="0"/>
              <a:t>14</a:t>
            </a:fld>
            <a:endParaRPr lang="zh-CN" altLang="en-US"/>
          </a:p>
        </p:txBody>
      </p:sp>
    </p:spTree>
    <p:extLst>
      <p:ext uri="{BB962C8B-B14F-4D97-AF65-F5344CB8AC3E}">
        <p14:creationId xmlns:p14="http://schemas.microsoft.com/office/powerpoint/2010/main" val="3630462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When we compare </a:t>
            </a:r>
            <a:r>
              <a:rPr lang="en-US" altLang="zh-CN" baseline="0" dirty="0" err="1" smtClean="0"/>
              <a:t>FocusedRank</a:t>
            </a:r>
            <a:r>
              <a:rPr lang="en-US" altLang="zh-CN" baseline="0" dirty="0" smtClean="0"/>
              <a:t> with Top-k </a:t>
            </a:r>
            <a:r>
              <a:rPr lang="en-US" altLang="zh-CN" baseline="0" dirty="0" err="1" smtClean="0"/>
              <a:t>ListMLE</a:t>
            </a:r>
            <a:r>
              <a:rPr lang="en-US" altLang="zh-CN" baseline="0" dirty="0" smtClean="0"/>
              <a:t>, we can see that the performances of the two approaches are comparable. In fact, some of our </a:t>
            </a:r>
            <a:r>
              <a:rPr lang="en-US" altLang="zh-CN" baseline="0" dirty="0" err="1" smtClean="0"/>
              <a:t>FocusedRank</a:t>
            </a:r>
            <a:r>
              <a:rPr lang="en-US" altLang="zh-CN" baseline="0" dirty="0" smtClean="0"/>
              <a:t>, for example, </a:t>
            </a:r>
            <a:r>
              <a:rPr lang="en-US" altLang="zh-CN" baseline="0" dirty="0" err="1" smtClean="0"/>
              <a:t>FocusedNet</a:t>
            </a:r>
            <a:r>
              <a:rPr lang="en-US" altLang="zh-CN" baseline="0" dirty="0" smtClean="0"/>
              <a:t>, can consistently outperform Top-k </a:t>
            </a:r>
            <a:r>
              <a:rPr lang="en-US" altLang="zh-CN" baseline="0" dirty="0" err="1" smtClean="0"/>
              <a:t>ListMLE</a:t>
            </a:r>
            <a:r>
              <a:rPr lang="en-US" altLang="zh-CN" baseline="0" dirty="0" smtClean="0"/>
              <a:t> in terms of both NDCG and ERR. </a:t>
            </a:r>
            <a:endParaRPr lang="zh-CN" altLang="en-US" dirty="0"/>
          </a:p>
        </p:txBody>
      </p:sp>
      <p:sp>
        <p:nvSpPr>
          <p:cNvPr id="4" name="灯片编号占位符 3"/>
          <p:cNvSpPr>
            <a:spLocks noGrp="1"/>
          </p:cNvSpPr>
          <p:nvPr>
            <p:ph type="sldNum" sz="quarter" idx="10"/>
          </p:nvPr>
        </p:nvSpPr>
        <p:spPr/>
        <p:txBody>
          <a:bodyPr/>
          <a:lstStyle/>
          <a:p>
            <a:fld id="{0358B05C-CEA9-4B16-A5C1-515F85F59145}" type="slidenum">
              <a:rPr lang="zh-CN" altLang="en-US" smtClean="0"/>
              <a:t>15</a:t>
            </a:fld>
            <a:endParaRPr lang="zh-CN" altLang="en-US"/>
          </a:p>
        </p:txBody>
      </p:sp>
    </p:spTree>
    <p:extLst>
      <p:ext uri="{BB962C8B-B14F-4D97-AF65-F5344CB8AC3E}">
        <p14:creationId xmlns:p14="http://schemas.microsoft.com/office/powerpoint/2010/main" val="3047870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comes to the conclusion.</a:t>
            </a:r>
            <a:r>
              <a:rPr lang="en-US" altLang="zh-CN" baseline="0" dirty="0" smtClean="0"/>
              <a:t> </a:t>
            </a:r>
            <a:r>
              <a:rPr lang="en-US" altLang="zh-CN" dirty="0" smtClean="0"/>
              <a:t>In this paper,</a:t>
            </a:r>
            <a:r>
              <a:rPr lang="en-US" altLang="zh-CN" baseline="0" dirty="0" smtClean="0"/>
              <a:t> we propose a novel top-k learning to rank framework, including labeling, ranking and evaluation, which can be effectively adopted for real search systems. We also verify the efficiency and reliability of the proposed top-k learning strategy thorough user studies, and demonstrate the effectiveness of top-k ranking model by comparing with state-of-the-art ranking models.</a:t>
            </a:r>
            <a:endParaRPr lang="zh-CN" altLang="en-US" dirty="0"/>
          </a:p>
        </p:txBody>
      </p:sp>
      <p:sp>
        <p:nvSpPr>
          <p:cNvPr id="4" name="灯片编号占位符 3"/>
          <p:cNvSpPr>
            <a:spLocks noGrp="1"/>
          </p:cNvSpPr>
          <p:nvPr>
            <p:ph type="sldNum" sz="quarter" idx="10"/>
          </p:nvPr>
        </p:nvSpPr>
        <p:spPr/>
        <p:txBody>
          <a:bodyPr/>
          <a:lstStyle/>
          <a:p>
            <a:fld id="{0358B05C-CEA9-4B16-A5C1-515F85F59145}" type="slidenum">
              <a:rPr lang="zh-CN" altLang="en-US" smtClean="0"/>
              <a:t>16</a:t>
            </a:fld>
            <a:endParaRPr lang="zh-CN" altLang="en-US"/>
          </a:p>
        </p:txBody>
      </p:sp>
    </p:spTree>
    <p:extLst>
      <p:ext uri="{BB962C8B-B14F-4D97-AF65-F5344CB8AC3E}">
        <p14:creationId xmlns:p14="http://schemas.microsoft.com/office/powerpoint/2010/main" val="2309082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a:t>
            </a:r>
            <a:r>
              <a:rPr lang="en-US" altLang="zh-CN" baseline="0" dirty="0" smtClean="0"/>
              <a:t>re are many interesting issues for further investigation under our top-k learning to rank framework. For example, how to further reduce the complexity of top-k labeling strategy, how to design new ranking models for top-k ground-truth, and the rank aggregation or active learning for top-k ground-truth. We expect the new proposed top-k learning to rank framework can help applying learning to rank technology in real search system.</a:t>
            </a:r>
            <a:endParaRPr lang="zh-CN" altLang="en-US" dirty="0"/>
          </a:p>
        </p:txBody>
      </p:sp>
      <p:sp>
        <p:nvSpPr>
          <p:cNvPr id="4" name="灯片编号占位符 3"/>
          <p:cNvSpPr>
            <a:spLocks noGrp="1"/>
          </p:cNvSpPr>
          <p:nvPr>
            <p:ph type="sldNum" sz="quarter" idx="10"/>
          </p:nvPr>
        </p:nvSpPr>
        <p:spPr/>
        <p:txBody>
          <a:bodyPr/>
          <a:lstStyle/>
          <a:p>
            <a:fld id="{0358B05C-CEA9-4B16-A5C1-515F85F59145}" type="slidenum">
              <a:rPr lang="zh-CN" altLang="en-US" smtClean="0"/>
              <a:t>17</a:t>
            </a:fld>
            <a:endParaRPr lang="zh-CN" altLang="en-US"/>
          </a:p>
        </p:txBody>
      </p:sp>
    </p:spTree>
    <p:extLst>
      <p:ext uri="{BB962C8B-B14F-4D97-AF65-F5344CB8AC3E}">
        <p14:creationId xmlns:p14="http://schemas.microsoft.com/office/powerpoint/2010/main" val="3486285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OK, that’s my presentation.</a:t>
            </a:r>
            <a:r>
              <a:rPr lang="en-US" altLang="zh-CN" baseline="0" dirty="0" smtClean="0"/>
              <a:t> Thanks for your attention!</a:t>
            </a:r>
            <a:endParaRPr lang="zh-CN" altLang="en-US" dirty="0"/>
          </a:p>
        </p:txBody>
      </p:sp>
      <p:sp>
        <p:nvSpPr>
          <p:cNvPr id="4" name="灯片编号占位符 3"/>
          <p:cNvSpPr>
            <a:spLocks noGrp="1"/>
          </p:cNvSpPr>
          <p:nvPr>
            <p:ph type="sldNum" sz="quarter" idx="10"/>
          </p:nvPr>
        </p:nvSpPr>
        <p:spPr/>
        <p:txBody>
          <a:bodyPr/>
          <a:lstStyle/>
          <a:p>
            <a:fld id="{0358B05C-CEA9-4B16-A5C1-515F85F59145}" type="slidenum">
              <a:rPr lang="zh-CN" altLang="en-US" smtClean="0"/>
              <a:t>18</a:t>
            </a:fld>
            <a:endParaRPr lang="zh-CN" altLang="en-US"/>
          </a:p>
        </p:txBody>
      </p:sp>
    </p:spTree>
    <p:extLst>
      <p:ext uri="{BB962C8B-B14F-4D97-AF65-F5344CB8AC3E}">
        <p14:creationId xmlns:p14="http://schemas.microsoft.com/office/powerpoint/2010/main" val="1214893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dirty="0" smtClean="0"/>
              <a:t>This</a:t>
            </a:r>
            <a:r>
              <a:rPr lang="en-US" altLang="zh-CN" sz="1600" baseline="0" dirty="0" smtClean="0"/>
              <a:t> is the outline of my presentation. First, I will talk about the motivation of this work. Then I will introduce the top k learning to rank framework, including the top-k labeling strategy, the top-k ranking model named </a:t>
            </a:r>
            <a:r>
              <a:rPr lang="en-US" altLang="zh-CN" sz="1600" baseline="0" dirty="0" err="1" smtClean="0"/>
              <a:t>FocusedRank</a:t>
            </a:r>
            <a:r>
              <a:rPr lang="en-US" altLang="zh-CN" sz="1600" baseline="0" dirty="0" smtClean="0"/>
              <a:t> and the top-k evaluation. After that, I will demonstrate some experimental results and finally, I will give the conclusion and future work.</a:t>
            </a:r>
            <a:endParaRPr lang="zh-CN" altLang="en-US" sz="1600" dirty="0"/>
          </a:p>
        </p:txBody>
      </p:sp>
      <p:sp>
        <p:nvSpPr>
          <p:cNvPr id="4" name="灯片编号占位符 3"/>
          <p:cNvSpPr>
            <a:spLocks noGrp="1"/>
          </p:cNvSpPr>
          <p:nvPr>
            <p:ph type="sldNum" sz="quarter" idx="10"/>
          </p:nvPr>
        </p:nvSpPr>
        <p:spPr/>
        <p:txBody>
          <a:bodyPr/>
          <a:lstStyle/>
          <a:p>
            <a:fld id="{0358B05C-CEA9-4B16-A5C1-515F85F59145}" type="slidenum">
              <a:rPr lang="zh-CN" altLang="en-US" smtClean="0"/>
              <a:t>2</a:t>
            </a:fld>
            <a:endParaRPr lang="zh-CN" altLang="en-US"/>
          </a:p>
        </p:txBody>
      </p:sp>
    </p:spTree>
    <p:extLst>
      <p:ext uri="{BB962C8B-B14F-4D97-AF65-F5344CB8AC3E}">
        <p14:creationId xmlns:p14="http://schemas.microsoft.com/office/powerpoint/2010/main" val="3339998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OK, Let’s talk about the motivation. In the past few years</a:t>
            </a:r>
            <a:r>
              <a:rPr lang="en-US" altLang="zh-CN" baseline="0" dirty="0" smtClean="0"/>
              <a:t>, learning to rank has been widely recognized as an important technology for information retrieval. However, when applying learning to rank to real application, one of the greatest challenge is about the training data. That is it is difficult to obtain reliable training data from human assessors! Why do we say that? Let’s have a look at the traditional labeling approach, absolute relevance judgment. Given a document x, human assessors are asked to judge the relevance score y. The labeling strategy is very straightforward. However, there are some significant drawbacks. Firstly, the specific of the gradations must be pre-defined, for example, in the popular five graded relevance judgment, o to 5 mean “bad, fair, good, excellent, perfect”, respectively. But it is not clear how these choices will affect relative performance measures. Secondly, the assessing burden increase with the complexity of the relevance gradation. Thirdly, the choice of label is not clear when there are more factors to consider, leading to high level of disagreement on judgments.</a:t>
            </a:r>
          </a:p>
        </p:txBody>
      </p:sp>
      <p:sp>
        <p:nvSpPr>
          <p:cNvPr id="4" name="灯片编号占位符 3"/>
          <p:cNvSpPr>
            <a:spLocks noGrp="1"/>
          </p:cNvSpPr>
          <p:nvPr>
            <p:ph type="sldNum" sz="quarter" idx="10"/>
          </p:nvPr>
        </p:nvSpPr>
        <p:spPr/>
        <p:txBody>
          <a:bodyPr/>
          <a:lstStyle/>
          <a:p>
            <a:fld id="{0358B05C-CEA9-4B16-A5C1-515F85F59145}" type="slidenum">
              <a:rPr lang="zh-CN" altLang="en-US" smtClean="0"/>
              <a:t>3</a:t>
            </a:fld>
            <a:endParaRPr lang="zh-CN" altLang="en-US"/>
          </a:p>
        </p:txBody>
      </p:sp>
    </p:spTree>
    <p:extLst>
      <p:ext uri="{BB962C8B-B14F-4D97-AF65-F5344CB8AC3E}">
        <p14:creationId xmlns:p14="http://schemas.microsoft.com/office/powerpoint/2010/main" val="4208050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Recently, pairwise preference judgment</a:t>
            </a:r>
            <a:r>
              <a:rPr lang="en-US" altLang="zh-CN" baseline="0" dirty="0" smtClean="0"/>
              <a:t> has been investigated as a good alternative. Instead of assigning a relevance grade to a document, an assessor looks at two pages and judges which one is better. Compared with absolute relevance judgment, the advantages lie in that: first, there is no need to determine the gradation specifications, as it is a binary decision. Second, it is easier for an assessors to express a preference for one document over the other than to assign a pre-defined grade to each of them. Third, most state of the art learning to rank models, pairwise or </a:t>
            </a:r>
            <a:r>
              <a:rPr lang="en-US" altLang="zh-CN" baseline="0" dirty="0" err="1" smtClean="0"/>
              <a:t>listwise</a:t>
            </a:r>
            <a:r>
              <a:rPr lang="en-US" altLang="zh-CN" baseline="0" dirty="0" smtClean="0"/>
              <a:t>, are trained over preferences. Thus, by collection preferences directly, noise may be reduced. Although preference judgment likely produces more reliable training data, it is often criticized for increasing the complexity of judgment from O(n) to O(n </a:t>
            </a:r>
            <a:r>
              <a:rPr lang="en-US" altLang="zh-CN" baseline="0" dirty="0" err="1" smtClean="0"/>
              <a:t>logn</a:t>
            </a:r>
            <a:r>
              <a:rPr lang="en-US" altLang="zh-CN" baseline="0" dirty="0" smtClean="0"/>
              <a:t>). Thus, a natural problem is how to reduce the complexity of pairwise preference judgment. This is the original motivation of our paper.</a:t>
            </a:r>
            <a:endParaRPr lang="zh-CN" altLang="en-US" dirty="0"/>
          </a:p>
        </p:txBody>
      </p:sp>
      <p:sp>
        <p:nvSpPr>
          <p:cNvPr id="4" name="灯片编号占位符 3"/>
          <p:cNvSpPr>
            <a:spLocks noGrp="1"/>
          </p:cNvSpPr>
          <p:nvPr>
            <p:ph type="sldNum" sz="quarter" idx="10"/>
          </p:nvPr>
        </p:nvSpPr>
        <p:spPr/>
        <p:txBody>
          <a:bodyPr/>
          <a:lstStyle/>
          <a:p>
            <a:fld id="{0358B05C-CEA9-4B16-A5C1-515F85F59145}" type="slidenum">
              <a:rPr lang="zh-CN" altLang="en-US" smtClean="0"/>
              <a:t>4</a:t>
            </a:fld>
            <a:endParaRPr lang="zh-CN" altLang="en-US"/>
          </a:p>
        </p:txBody>
      </p:sp>
    </p:spTree>
    <p:extLst>
      <p:ext uri="{BB962C8B-B14F-4D97-AF65-F5344CB8AC3E}">
        <p14:creationId xmlns:p14="http://schemas.microsoft.com/office/powerpoint/2010/main" val="3912913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a:t>
            </a:r>
            <a:r>
              <a:rPr lang="en-US" altLang="zh-CN" baseline="0" dirty="0" smtClean="0"/>
              <a:t> we actually need to judge so many pairs for real search systems? The answer is No. As we know, in real web search scenario, it is well accepted that users mainly care about the top results. For example, users usually just read the first one or two pages of results in Google, but ignore the latter pages. Therefore, the ordering of the top results is critical for user’s search experience. It indicate that a good labeling strategy shall take effort to figure out the top results and judge the preference orders among them, but pay less attention to the exact preference orders among the rest results. We call such ground-truth as top-k ground-truth. For example, top 3 </a:t>
            </a:r>
            <a:r>
              <a:rPr lang="en-US" altLang="zh-CN" baseline="0" dirty="0" err="1" smtClean="0"/>
              <a:t>groundtruth</a:t>
            </a:r>
            <a:r>
              <a:rPr lang="en-US" altLang="zh-CN" baseline="0" dirty="0" smtClean="0"/>
              <a:t> of five documents x1 to x5 is that, x1 is ranked first, x3 second, x5 third, and x2 and x4 are less relevant than them. </a:t>
            </a:r>
            <a:endParaRPr lang="zh-CN" altLang="en-US" dirty="0"/>
          </a:p>
        </p:txBody>
      </p:sp>
      <p:sp>
        <p:nvSpPr>
          <p:cNvPr id="4" name="灯片编号占位符 3"/>
          <p:cNvSpPr>
            <a:spLocks noGrp="1"/>
          </p:cNvSpPr>
          <p:nvPr>
            <p:ph type="sldNum" sz="quarter" idx="10"/>
          </p:nvPr>
        </p:nvSpPr>
        <p:spPr/>
        <p:txBody>
          <a:bodyPr/>
          <a:lstStyle/>
          <a:p>
            <a:fld id="{0358B05C-CEA9-4B16-A5C1-515F85F59145}" type="slidenum">
              <a:rPr lang="zh-CN" altLang="en-US" smtClean="0"/>
              <a:t>5</a:t>
            </a:fld>
            <a:endParaRPr lang="zh-CN" altLang="en-US"/>
          </a:p>
        </p:txBody>
      </p:sp>
    </p:spTree>
    <p:extLst>
      <p:ext uri="{BB962C8B-B14F-4D97-AF65-F5344CB8AC3E}">
        <p14:creationId xmlns:p14="http://schemas.microsoft.com/office/powerpoint/2010/main" val="532823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Then how to design an efficient pairwise</a:t>
            </a:r>
            <a:r>
              <a:rPr lang="en-US" altLang="zh-CN" baseline="0" dirty="0" smtClean="0"/>
              <a:t> preference labeling strategy to get top-k ground-truth becomes the first critical task of this paper. With top-k ground-truth, the traditional ranking models and evaluation measures no longer fit this kind of data, which lead to another two tasks of this paper. This is what we call a whole top-k learning to rank framework targets.</a:t>
            </a:r>
            <a:endParaRPr lang="zh-CN" altLang="en-US" dirty="0"/>
          </a:p>
        </p:txBody>
      </p:sp>
      <p:sp>
        <p:nvSpPr>
          <p:cNvPr id="4" name="灯片编号占位符 3"/>
          <p:cNvSpPr>
            <a:spLocks noGrp="1"/>
          </p:cNvSpPr>
          <p:nvPr>
            <p:ph type="sldNum" sz="quarter" idx="10"/>
          </p:nvPr>
        </p:nvSpPr>
        <p:spPr/>
        <p:txBody>
          <a:bodyPr/>
          <a:lstStyle/>
          <a:p>
            <a:fld id="{0358B05C-CEA9-4B16-A5C1-515F85F59145}" type="slidenum">
              <a:rPr lang="zh-CN" altLang="en-US" smtClean="0"/>
              <a:t>6</a:t>
            </a:fld>
            <a:endParaRPr lang="zh-CN" altLang="en-US"/>
          </a:p>
        </p:txBody>
      </p:sp>
    </p:spTree>
    <p:extLst>
      <p:ext uri="{BB962C8B-B14F-4D97-AF65-F5344CB8AC3E}">
        <p14:creationId xmlns:p14="http://schemas.microsoft.com/office/powerpoint/2010/main" val="3042454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OK, first, let’s</a:t>
            </a:r>
            <a:r>
              <a:rPr lang="en-US" altLang="zh-CN" baseline="0" dirty="0" smtClean="0"/>
              <a:t> talk about the labeling. By exploring the characteristics of the top-k ground-truth, we can see that the essence is to efficiently rank top k items from N items by using pairwise preference judgment. In the literature of algorithm design, </a:t>
            </a:r>
            <a:r>
              <a:rPr lang="en-US" altLang="zh-CN" baseline="0" dirty="0" err="1" smtClean="0"/>
              <a:t>HeapSort</a:t>
            </a:r>
            <a:r>
              <a:rPr lang="en-US" altLang="zh-CN" baseline="0" dirty="0" smtClean="0"/>
              <a:t> has been proposed to solve similar problems. Thus, it is natural to design the top-k labeling strategy on the basis of pairwise preference judgment and </a:t>
            </a:r>
            <a:r>
              <a:rPr lang="en-US" altLang="zh-CN" baseline="0" dirty="0" err="1" smtClean="0"/>
              <a:t>HeapSort</a:t>
            </a:r>
            <a:r>
              <a:rPr lang="en-US" altLang="zh-CN" baseline="0" dirty="0" smtClean="0"/>
              <a:t>. I would like to give an example to illustrate the basic idea. If you are interested in the detailed algorithm, you can find it in our paper. Let’s consider an example of getting the top 3 ground-truth from 5 items. In the first step, we select x1,x2 and x3, and build the min-heap like that, which means that x1 is less relevant than x2 or x3. In the second step, we first select x4, conduct pairwise preference judgment between x1 and x4. If x1 is less relevant that x4, then x1 is discarded and a new min-heap like this is constructed using pairwise preference judgment. After that, x5 is selected to compare with x2, if x5 is less relevant, then x5 is discarded and the min-heap remain unchanged. In the third step, pairwise preference judgments are conducted among x2, x3 and x4 and the total ordering like this is obtained. Appending x1 and x5, we get the top 3 ground-truth like this. Considering the judgment complexity, we find that the complexity of the first step is O(k), the second step is O((n-k)log k) and the third step is O(k log k). Therefore, the total judgment complexity of top-k labeling strategy is about O(n log k). Compared with </a:t>
            </a:r>
            <a:r>
              <a:rPr lang="en-US" altLang="zh-CN" baseline="0" dirty="0" err="1" smtClean="0"/>
              <a:t>QuickSort</a:t>
            </a:r>
            <a:r>
              <a:rPr lang="en-US" altLang="zh-CN" baseline="0" dirty="0" smtClean="0"/>
              <a:t>, whose complexity is O(n log n), our top-k labeling strategy significantly reduces the complexity where usually k far less than n.</a:t>
            </a:r>
          </a:p>
          <a:p>
            <a:endParaRPr lang="en-US" altLang="zh-CN" baseline="0" dirty="0" smtClean="0"/>
          </a:p>
        </p:txBody>
      </p:sp>
      <p:sp>
        <p:nvSpPr>
          <p:cNvPr id="4" name="灯片编号占位符 3"/>
          <p:cNvSpPr>
            <a:spLocks noGrp="1"/>
          </p:cNvSpPr>
          <p:nvPr>
            <p:ph type="sldNum" sz="quarter" idx="10"/>
          </p:nvPr>
        </p:nvSpPr>
        <p:spPr/>
        <p:txBody>
          <a:bodyPr/>
          <a:lstStyle/>
          <a:p>
            <a:fld id="{0358B05C-CEA9-4B16-A5C1-515F85F59145}" type="slidenum">
              <a:rPr lang="zh-CN" altLang="en-US" smtClean="0"/>
              <a:t>7</a:t>
            </a:fld>
            <a:endParaRPr lang="zh-CN" altLang="en-US"/>
          </a:p>
        </p:txBody>
      </p:sp>
    </p:spTree>
    <p:extLst>
      <p:ext uri="{BB962C8B-B14F-4D97-AF65-F5344CB8AC3E}">
        <p14:creationId xmlns:p14="http://schemas.microsoft.com/office/powerpoint/2010/main" val="283904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With the</a:t>
            </a:r>
            <a:r>
              <a:rPr lang="en-US" altLang="zh-CN" baseline="0" dirty="0" smtClean="0"/>
              <a:t> top-k ground-truth, we can see that it is a mixture of the total ordering of top k items and the preferences between top k items and the other n-k items. It is natural to use </a:t>
            </a:r>
            <a:r>
              <a:rPr lang="en-US" altLang="zh-CN" baseline="0" dirty="0" err="1" smtClean="0"/>
              <a:t>listwise</a:t>
            </a:r>
            <a:r>
              <a:rPr lang="en-US" altLang="zh-CN" baseline="0" dirty="0" smtClean="0"/>
              <a:t> algorithms to model the total ordering relationship and pairwise ranking algorithms to model the preference relationship. Thus, we obtain the new ranking model for top-k ground-truth, named </a:t>
            </a:r>
            <a:r>
              <a:rPr lang="en-US" altLang="zh-CN" baseline="0" dirty="0" err="1" smtClean="0"/>
              <a:t>FocusedRank</a:t>
            </a:r>
            <a:r>
              <a:rPr lang="en-US" altLang="zh-CN" baseline="0" dirty="0" smtClean="0"/>
              <a:t>. The general formulation is like this, it is the combination of </a:t>
            </a:r>
            <a:r>
              <a:rPr lang="en-US" altLang="zh-CN" baseline="0" dirty="0" err="1" smtClean="0"/>
              <a:t>listwise</a:t>
            </a:r>
            <a:r>
              <a:rPr lang="en-US" altLang="zh-CN" baseline="0" dirty="0" smtClean="0"/>
              <a:t> and pairwise ranking algorithm. Using different </a:t>
            </a:r>
            <a:r>
              <a:rPr lang="en-US" altLang="zh-CN" baseline="0" dirty="0" err="1" smtClean="0"/>
              <a:t>listwise</a:t>
            </a:r>
            <a:r>
              <a:rPr lang="en-US" altLang="zh-CN" baseline="0" dirty="0" smtClean="0"/>
              <a:t> or pairwise ranking algorithms, we can obtain different </a:t>
            </a:r>
            <a:r>
              <a:rPr lang="en-US" altLang="zh-CN" baseline="0" dirty="0" err="1" smtClean="0"/>
              <a:t>FocusRank</a:t>
            </a:r>
            <a:r>
              <a:rPr lang="en-US" altLang="zh-CN" baseline="0" dirty="0" smtClean="0"/>
              <a:t>. For example, by combing structure SVM and </a:t>
            </a:r>
            <a:r>
              <a:rPr lang="en-US" altLang="zh-CN" baseline="0" dirty="0" err="1" smtClean="0"/>
              <a:t>RankSVM</a:t>
            </a:r>
            <a:r>
              <a:rPr lang="en-US" altLang="zh-CN" baseline="0" dirty="0" smtClean="0"/>
              <a:t>, we get </a:t>
            </a:r>
            <a:r>
              <a:rPr lang="en-US" altLang="zh-CN" baseline="0" dirty="0" err="1" smtClean="0"/>
              <a:t>FocuedSVM</a:t>
            </a:r>
            <a:r>
              <a:rPr lang="en-US" altLang="zh-CN" baseline="0" dirty="0" smtClean="0"/>
              <a:t>. Also </a:t>
            </a:r>
            <a:r>
              <a:rPr lang="en-US" altLang="zh-CN" baseline="0" dirty="0" err="1" smtClean="0"/>
              <a:t>FocusedBoost</a:t>
            </a:r>
            <a:r>
              <a:rPr lang="en-US" altLang="zh-CN" baseline="0" dirty="0" smtClean="0"/>
              <a:t> by combing </a:t>
            </a:r>
            <a:r>
              <a:rPr lang="en-US" altLang="zh-CN" baseline="0" dirty="0" err="1" smtClean="0"/>
              <a:t>AdaRank</a:t>
            </a:r>
            <a:r>
              <a:rPr lang="en-US" altLang="zh-CN" baseline="0" dirty="0" smtClean="0"/>
              <a:t> and </a:t>
            </a:r>
            <a:r>
              <a:rPr lang="en-US" altLang="zh-CN" baseline="0" dirty="0" err="1" smtClean="0"/>
              <a:t>RankBoost</a:t>
            </a:r>
            <a:r>
              <a:rPr lang="en-US" altLang="zh-CN" baseline="0" dirty="0" smtClean="0"/>
              <a:t>, and </a:t>
            </a:r>
            <a:r>
              <a:rPr lang="en-US" altLang="zh-CN" baseline="0" dirty="0" err="1" smtClean="0"/>
              <a:t>FocusedNet</a:t>
            </a:r>
            <a:r>
              <a:rPr lang="en-US" altLang="zh-CN" baseline="0" dirty="0" smtClean="0"/>
              <a:t> by combing </a:t>
            </a:r>
            <a:r>
              <a:rPr lang="en-US" altLang="zh-CN" baseline="0" dirty="0" err="1" smtClean="0"/>
              <a:t>ListNet</a:t>
            </a:r>
            <a:r>
              <a:rPr lang="en-US" altLang="zh-CN" baseline="0" dirty="0" smtClean="0"/>
              <a:t> and </a:t>
            </a:r>
            <a:r>
              <a:rPr lang="en-US" altLang="zh-CN" baseline="0" dirty="0" err="1" smtClean="0"/>
              <a:t>RankNet</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0358B05C-CEA9-4B16-A5C1-515F85F59145}" type="slidenum">
              <a:rPr lang="zh-CN" altLang="en-US" smtClean="0"/>
              <a:t>8</a:t>
            </a:fld>
            <a:endParaRPr lang="zh-CN" altLang="en-US"/>
          </a:p>
        </p:txBody>
      </p:sp>
    </p:spTree>
    <p:extLst>
      <p:ext uri="{BB962C8B-B14F-4D97-AF65-F5344CB8AC3E}">
        <p14:creationId xmlns:p14="http://schemas.microsoft.com/office/powerpoint/2010/main" val="3259950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As to the evaluation</a:t>
            </a:r>
            <a:r>
              <a:rPr lang="en-US" altLang="zh-CN" baseline="0" dirty="0" smtClean="0"/>
              <a:t> for top-k ground-truth</a:t>
            </a:r>
            <a:r>
              <a:rPr lang="en-US" altLang="zh-CN" dirty="0" smtClean="0"/>
              <a:t>, we find</a:t>
            </a:r>
            <a:r>
              <a:rPr lang="en-US" altLang="zh-CN" baseline="0" dirty="0" smtClean="0"/>
              <a:t> that traditional evaluation measure can not directly apply because they are mainly defined on absolute relevance scores, while there is no absolute scores in the scenario of top-k ground-truth. In our paper, we propose to define a position-aware relevance score, which means to transform positions to scores. For example, the score y is defined like this, that is, for top k items ,their scores are from k to 1. While the scores for the rest n-k items are zero. Applying the scores to traditional NDCG and ERR, we obtain the new evaluation measures for top-k ground-truth, named \kappa NDCG and \kappa ERR.</a:t>
            </a:r>
          </a:p>
        </p:txBody>
      </p:sp>
      <p:sp>
        <p:nvSpPr>
          <p:cNvPr id="4" name="灯片编号占位符 3"/>
          <p:cNvSpPr>
            <a:spLocks noGrp="1"/>
          </p:cNvSpPr>
          <p:nvPr>
            <p:ph type="sldNum" sz="quarter" idx="10"/>
          </p:nvPr>
        </p:nvSpPr>
        <p:spPr/>
        <p:txBody>
          <a:bodyPr/>
          <a:lstStyle/>
          <a:p>
            <a:fld id="{0358B05C-CEA9-4B16-A5C1-515F85F59145}" type="slidenum">
              <a:rPr lang="zh-CN" altLang="en-US" smtClean="0"/>
              <a:t>9</a:t>
            </a:fld>
            <a:endParaRPr lang="zh-CN" altLang="en-US"/>
          </a:p>
        </p:txBody>
      </p:sp>
    </p:spTree>
    <p:extLst>
      <p:ext uri="{BB962C8B-B14F-4D97-AF65-F5344CB8AC3E}">
        <p14:creationId xmlns:p14="http://schemas.microsoft.com/office/powerpoint/2010/main" val="2626690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F69B463-5804-4A82-9E0D-99AD552BBB6C}" type="datetime1">
              <a:rPr lang="en-US" altLang="zh-CN" smtClean="0"/>
              <a:t>4/8/2015</a:t>
            </a:fld>
            <a:endParaRPr lang="zh-CN" altLang="en-US"/>
          </a:p>
        </p:txBody>
      </p:sp>
      <p:sp>
        <p:nvSpPr>
          <p:cNvPr id="5" name="页脚占位符 4"/>
          <p:cNvSpPr>
            <a:spLocks noGrp="1"/>
          </p:cNvSpPr>
          <p:nvPr>
            <p:ph type="ftr" sz="quarter" idx="11"/>
          </p:nvPr>
        </p:nvSpPr>
        <p:spPr/>
        <p:txBody>
          <a:bodyPr/>
          <a:lstStyle/>
          <a:p>
            <a:r>
              <a:rPr lang="en-US" altLang="zh-CN" smtClean="0"/>
              <a:t>Yanyan Lan@SIGIR2012</a:t>
            </a:r>
            <a:endParaRPr lang="zh-CN" altLang="en-US"/>
          </a:p>
        </p:txBody>
      </p:sp>
      <p:sp>
        <p:nvSpPr>
          <p:cNvPr id="6" name="灯片编号占位符 5"/>
          <p:cNvSpPr>
            <a:spLocks noGrp="1"/>
          </p:cNvSpPr>
          <p:nvPr>
            <p:ph type="sldNum" sz="quarter" idx="12"/>
          </p:nvPr>
        </p:nvSpPr>
        <p:spPr/>
        <p:txBody>
          <a:bodyPr/>
          <a:lstStyle/>
          <a:p>
            <a:fld id="{3022BE56-B78E-480C-AA56-A3FA8F77C5B1}" type="slidenum">
              <a:rPr lang="zh-CN" altLang="en-US" smtClean="0"/>
              <a:t>‹#›</a:t>
            </a:fld>
            <a:endParaRPr lang="zh-CN" altLang="en-US"/>
          </a:p>
        </p:txBody>
      </p:sp>
    </p:spTree>
    <p:extLst>
      <p:ext uri="{BB962C8B-B14F-4D97-AF65-F5344CB8AC3E}">
        <p14:creationId xmlns:p14="http://schemas.microsoft.com/office/powerpoint/2010/main" val="1755392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DF9FA5D-BED2-44D7-A422-7AC24427A7BA}" type="datetime1">
              <a:rPr lang="en-US" altLang="zh-CN" smtClean="0"/>
              <a:t>4/8/2015</a:t>
            </a:fld>
            <a:endParaRPr lang="zh-CN" altLang="en-US"/>
          </a:p>
        </p:txBody>
      </p:sp>
      <p:sp>
        <p:nvSpPr>
          <p:cNvPr id="5" name="页脚占位符 4"/>
          <p:cNvSpPr>
            <a:spLocks noGrp="1"/>
          </p:cNvSpPr>
          <p:nvPr>
            <p:ph type="ftr" sz="quarter" idx="11"/>
          </p:nvPr>
        </p:nvSpPr>
        <p:spPr/>
        <p:txBody>
          <a:bodyPr/>
          <a:lstStyle/>
          <a:p>
            <a:r>
              <a:rPr lang="en-US" altLang="zh-CN" smtClean="0"/>
              <a:t>Yanyan Lan@SIGIR2012</a:t>
            </a:r>
            <a:endParaRPr lang="zh-CN" altLang="en-US"/>
          </a:p>
        </p:txBody>
      </p:sp>
      <p:sp>
        <p:nvSpPr>
          <p:cNvPr id="6" name="灯片编号占位符 5"/>
          <p:cNvSpPr>
            <a:spLocks noGrp="1"/>
          </p:cNvSpPr>
          <p:nvPr>
            <p:ph type="sldNum" sz="quarter" idx="12"/>
          </p:nvPr>
        </p:nvSpPr>
        <p:spPr/>
        <p:txBody>
          <a:bodyPr/>
          <a:lstStyle/>
          <a:p>
            <a:fld id="{3022BE56-B78E-480C-AA56-A3FA8F77C5B1}" type="slidenum">
              <a:rPr lang="zh-CN" altLang="en-US" smtClean="0"/>
              <a:t>‹#›</a:t>
            </a:fld>
            <a:endParaRPr lang="zh-CN" altLang="en-US"/>
          </a:p>
        </p:txBody>
      </p:sp>
    </p:spTree>
    <p:extLst>
      <p:ext uri="{BB962C8B-B14F-4D97-AF65-F5344CB8AC3E}">
        <p14:creationId xmlns:p14="http://schemas.microsoft.com/office/powerpoint/2010/main" val="2532991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5BDBA31-9F88-45C9-90F0-D4C74158EAFC}" type="datetime1">
              <a:rPr lang="en-US" altLang="zh-CN" smtClean="0"/>
              <a:t>4/8/2015</a:t>
            </a:fld>
            <a:endParaRPr lang="zh-CN" altLang="en-US"/>
          </a:p>
        </p:txBody>
      </p:sp>
      <p:sp>
        <p:nvSpPr>
          <p:cNvPr id="5" name="页脚占位符 4"/>
          <p:cNvSpPr>
            <a:spLocks noGrp="1"/>
          </p:cNvSpPr>
          <p:nvPr>
            <p:ph type="ftr" sz="quarter" idx="11"/>
          </p:nvPr>
        </p:nvSpPr>
        <p:spPr/>
        <p:txBody>
          <a:bodyPr/>
          <a:lstStyle/>
          <a:p>
            <a:r>
              <a:rPr lang="en-US" altLang="zh-CN" smtClean="0"/>
              <a:t>Yanyan Lan@SIGIR2012</a:t>
            </a:r>
            <a:endParaRPr lang="zh-CN" altLang="en-US"/>
          </a:p>
        </p:txBody>
      </p:sp>
      <p:sp>
        <p:nvSpPr>
          <p:cNvPr id="6" name="灯片编号占位符 5"/>
          <p:cNvSpPr>
            <a:spLocks noGrp="1"/>
          </p:cNvSpPr>
          <p:nvPr>
            <p:ph type="sldNum" sz="quarter" idx="12"/>
          </p:nvPr>
        </p:nvSpPr>
        <p:spPr/>
        <p:txBody>
          <a:bodyPr/>
          <a:lstStyle/>
          <a:p>
            <a:fld id="{3022BE56-B78E-480C-AA56-A3FA8F77C5B1}" type="slidenum">
              <a:rPr lang="zh-CN" altLang="en-US" smtClean="0"/>
              <a:t>‹#›</a:t>
            </a:fld>
            <a:endParaRPr lang="zh-CN" altLang="en-US"/>
          </a:p>
        </p:txBody>
      </p:sp>
    </p:spTree>
    <p:extLst>
      <p:ext uri="{BB962C8B-B14F-4D97-AF65-F5344CB8AC3E}">
        <p14:creationId xmlns:p14="http://schemas.microsoft.com/office/powerpoint/2010/main" val="194797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AC2C0CD-D2A6-4037-BEB3-1C1CF276B6C6}" type="datetime1">
              <a:rPr lang="en-US" altLang="zh-CN" smtClean="0"/>
              <a:t>4/8/2015</a:t>
            </a:fld>
            <a:endParaRPr lang="zh-CN" altLang="en-US"/>
          </a:p>
        </p:txBody>
      </p:sp>
      <p:sp>
        <p:nvSpPr>
          <p:cNvPr id="5" name="页脚占位符 4"/>
          <p:cNvSpPr>
            <a:spLocks noGrp="1"/>
          </p:cNvSpPr>
          <p:nvPr>
            <p:ph type="ftr" sz="quarter" idx="11"/>
          </p:nvPr>
        </p:nvSpPr>
        <p:spPr/>
        <p:txBody>
          <a:bodyPr/>
          <a:lstStyle/>
          <a:p>
            <a:r>
              <a:rPr lang="en-US" altLang="zh-CN" smtClean="0"/>
              <a:t>Yanyan Lan@SIGIR2012</a:t>
            </a:r>
            <a:endParaRPr lang="zh-CN" altLang="en-US"/>
          </a:p>
        </p:txBody>
      </p:sp>
      <p:sp>
        <p:nvSpPr>
          <p:cNvPr id="6" name="灯片编号占位符 5"/>
          <p:cNvSpPr>
            <a:spLocks noGrp="1"/>
          </p:cNvSpPr>
          <p:nvPr>
            <p:ph type="sldNum" sz="quarter" idx="12"/>
          </p:nvPr>
        </p:nvSpPr>
        <p:spPr/>
        <p:txBody>
          <a:bodyPr/>
          <a:lstStyle/>
          <a:p>
            <a:fld id="{3022BE56-B78E-480C-AA56-A3FA8F77C5B1}" type="slidenum">
              <a:rPr lang="zh-CN" altLang="en-US" smtClean="0"/>
              <a:t>‹#›</a:t>
            </a:fld>
            <a:endParaRPr lang="zh-CN" altLang="en-US"/>
          </a:p>
        </p:txBody>
      </p:sp>
    </p:spTree>
    <p:extLst>
      <p:ext uri="{BB962C8B-B14F-4D97-AF65-F5344CB8AC3E}">
        <p14:creationId xmlns:p14="http://schemas.microsoft.com/office/powerpoint/2010/main" val="2040444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38265CF-353C-4B56-BE7D-6F153BB7F7F0}" type="datetime1">
              <a:rPr lang="en-US" altLang="zh-CN" smtClean="0"/>
              <a:t>4/8/2015</a:t>
            </a:fld>
            <a:endParaRPr lang="zh-CN" altLang="en-US"/>
          </a:p>
        </p:txBody>
      </p:sp>
      <p:sp>
        <p:nvSpPr>
          <p:cNvPr id="5" name="页脚占位符 4"/>
          <p:cNvSpPr>
            <a:spLocks noGrp="1"/>
          </p:cNvSpPr>
          <p:nvPr>
            <p:ph type="ftr" sz="quarter" idx="11"/>
          </p:nvPr>
        </p:nvSpPr>
        <p:spPr/>
        <p:txBody>
          <a:bodyPr/>
          <a:lstStyle/>
          <a:p>
            <a:r>
              <a:rPr lang="en-US" altLang="zh-CN" smtClean="0"/>
              <a:t>Yanyan Lan@SIGIR2012</a:t>
            </a:r>
            <a:endParaRPr lang="zh-CN" altLang="en-US"/>
          </a:p>
        </p:txBody>
      </p:sp>
      <p:sp>
        <p:nvSpPr>
          <p:cNvPr id="6" name="灯片编号占位符 5"/>
          <p:cNvSpPr>
            <a:spLocks noGrp="1"/>
          </p:cNvSpPr>
          <p:nvPr>
            <p:ph type="sldNum" sz="quarter" idx="12"/>
          </p:nvPr>
        </p:nvSpPr>
        <p:spPr/>
        <p:txBody>
          <a:bodyPr/>
          <a:lstStyle/>
          <a:p>
            <a:fld id="{3022BE56-B78E-480C-AA56-A3FA8F77C5B1}" type="slidenum">
              <a:rPr lang="zh-CN" altLang="en-US" smtClean="0"/>
              <a:t>‹#›</a:t>
            </a:fld>
            <a:endParaRPr lang="zh-CN" altLang="en-US"/>
          </a:p>
        </p:txBody>
      </p:sp>
    </p:spTree>
    <p:extLst>
      <p:ext uri="{BB962C8B-B14F-4D97-AF65-F5344CB8AC3E}">
        <p14:creationId xmlns:p14="http://schemas.microsoft.com/office/powerpoint/2010/main" val="1316670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BE96B08-D7BD-4C43-9035-9FF4898A5E21}" type="datetime1">
              <a:rPr lang="en-US" altLang="zh-CN" smtClean="0"/>
              <a:t>4/8/2015</a:t>
            </a:fld>
            <a:endParaRPr lang="zh-CN" altLang="en-US"/>
          </a:p>
        </p:txBody>
      </p:sp>
      <p:sp>
        <p:nvSpPr>
          <p:cNvPr id="6" name="页脚占位符 5"/>
          <p:cNvSpPr>
            <a:spLocks noGrp="1"/>
          </p:cNvSpPr>
          <p:nvPr>
            <p:ph type="ftr" sz="quarter" idx="11"/>
          </p:nvPr>
        </p:nvSpPr>
        <p:spPr/>
        <p:txBody>
          <a:bodyPr/>
          <a:lstStyle/>
          <a:p>
            <a:r>
              <a:rPr lang="en-US" altLang="zh-CN" smtClean="0"/>
              <a:t>Yanyan Lan@SIGIR2012</a:t>
            </a:r>
            <a:endParaRPr lang="zh-CN" altLang="en-US"/>
          </a:p>
        </p:txBody>
      </p:sp>
      <p:sp>
        <p:nvSpPr>
          <p:cNvPr id="7" name="灯片编号占位符 6"/>
          <p:cNvSpPr>
            <a:spLocks noGrp="1"/>
          </p:cNvSpPr>
          <p:nvPr>
            <p:ph type="sldNum" sz="quarter" idx="12"/>
          </p:nvPr>
        </p:nvSpPr>
        <p:spPr/>
        <p:txBody>
          <a:bodyPr/>
          <a:lstStyle/>
          <a:p>
            <a:fld id="{3022BE56-B78E-480C-AA56-A3FA8F77C5B1}" type="slidenum">
              <a:rPr lang="zh-CN" altLang="en-US" smtClean="0"/>
              <a:t>‹#›</a:t>
            </a:fld>
            <a:endParaRPr lang="zh-CN" altLang="en-US"/>
          </a:p>
        </p:txBody>
      </p:sp>
    </p:spTree>
    <p:extLst>
      <p:ext uri="{BB962C8B-B14F-4D97-AF65-F5344CB8AC3E}">
        <p14:creationId xmlns:p14="http://schemas.microsoft.com/office/powerpoint/2010/main" val="218132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E0006F-4480-46B9-8FA2-E643D28D1C56}" type="datetime1">
              <a:rPr lang="en-US" altLang="zh-CN" smtClean="0"/>
              <a:t>4/8/2015</a:t>
            </a:fld>
            <a:endParaRPr lang="zh-CN" altLang="en-US"/>
          </a:p>
        </p:txBody>
      </p:sp>
      <p:sp>
        <p:nvSpPr>
          <p:cNvPr id="8" name="页脚占位符 7"/>
          <p:cNvSpPr>
            <a:spLocks noGrp="1"/>
          </p:cNvSpPr>
          <p:nvPr>
            <p:ph type="ftr" sz="quarter" idx="11"/>
          </p:nvPr>
        </p:nvSpPr>
        <p:spPr/>
        <p:txBody>
          <a:bodyPr/>
          <a:lstStyle/>
          <a:p>
            <a:r>
              <a:rPr lang="en-US" altLang="zh-CN" smtClean="0"/>
              <a:t>Yanyan Lan@SIGIR2012</a:t>
            </a:r>
            <a:endParaRPr lang="zh-CN" altLang="en-US"/>
          </a:p>
        </p:txBody>
      </p:sp>
      <p:sp>
        <p:nvSpPr>
          <p:cNvPr id="9" name="灯片编号占位符 8"/>
          <p:cNvSpPr>
            <a:spLocks noGrp="1"/>
          </p:cNvSpPr>
          <p:nvPr>
            <p:ph type="sldNum" sz="quarter" idx="12"/>
          </p:nvPr>
        </p:nvSpPr>
        <p:spPr/>
        <p:txBody>
          <a:bodyPr/>
          <a:lstStyle/>
          <a:p>
            <a:fld id="{3022BE56-B78E-480C-AA56-A3FA8F77C5B1}" type="slidenum">
              <a:rPr lang="zh-CN" altLang="en-US" smtClean="0"/>
              <a:t>‹#›</a:t>
            </a:fld>
            <a:endParaRPr lang="zh-CN" altLang="en-US"/>
          </a:p>
        </p:txBody>
      </p:sp>
    </p:spTree>
    <p:extLst>
      <p:ext uri="{BB962C8B-B14F-4D97-AF65-F5344CB8AC3E}">
        <p14:creationId xmlns:p14="http://schemas.microsoft.com/office/powerpoint/2010/main" val="723906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08F3E81-B475-46CC-ACEE-411E8CF5DC2C}" type="datetime1">
              <a:rPr lang="en-US" altLang="zh-CN" smtClean="0"/>
              <a:t>4/8/2015</a:t>
            </a:fld>
            <a:endParaRPr lang="zh-CN" altLang="en-US"/>
          </a:p>
        </p:txBody>
      </p:sp>
      <p:sp>
        <p:nvSpPr>
          <p:cNvPr id="4" name="页脚占位符 3"/>
          <p:cNvSpPr>
            <a:spLocks noGrp="1"/>
          </p:cNvSpPr>
          <p:nvPr>
            <p:ph type="ftr" sz="quarter" idx="11"/>
          </p:nvPr>
        </p:nvSpPr>
        <p:spPr/>
        <p:txBody>
          <a:bodyPr/>
          <a:lstStyle/>
          <a:p>
            <a:r>
              <a:rPr lang="en-US" altLang="zh-CN" smtClean="0"/>
              <a:t>Yanyan Lan@SIGIR2012</a:t>
            </a:r>
            <a:endParaRPr lang="zh-CN" altLang="en-US"/>
          </a:p>
        </p:txBody>
      </p:sp>
      <p:sp>
        <p:nvSpPr>
          <p:cNvPr id="5" name="灯片编号占位符 4"/>
          <p:cNvSpPr>
            <a:spLocks noGrp="1"/>
          </p:cNvSpPr>
          <p:nvPr>
            <p:ph type="sldNum" sz="quarter" idx="12"/>
          </p:nvPr>
        </p:nvSpPr>
        <p:spPr/>
        <p:txBody>
          <a:bodyPr/>
          <a:lstStyle/>
          <a:p>
            <a:fld id="{3022BE56-B78E-480C-AA56-A3FA8F77C5B1}" type="slidenum">
              <a:rPr lang="zh-CN" altLang="en-US" smtClean="0"/>
              <a:t>‹#›</a:t>
            </a:fld>
            <a:endParaRPr lang="zh-CN" altLang="en-US"/>
          </a:p>
        </p:txBody>
      </p:sp>
    </p:spTree>
    <p:extLst>
      <p:ext uri="{BB962C8B-B14F-4D97-AF65-F5344CB8AC3E}">
        <p14:creationId xmlns:p14="http://schemas.microsoft.com/office/powerpoint/2010/main" val="163434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F95CFF-13EC-44D8-AEDC-F996709E1996}" type="datetime1">
              <a:rPr lang="en-US" altLang="zh-CN" smtClean="0"/>
              <a:t>4/8/2015</a:t>
            </a:fld>
            <a:endParaRPr lang="zh-CN" altLang="en-US"/>
          </a:p>
        </p:txBody>
      </p:sp>
      <p:sp>
        <p:nvSpPr>
          <p:cNvPr id="3" name="页脚占位符 2"/>
          <p:cNvSpPr>
            <a:spLocks noGrp="1"/>
          </p:cNvSpPr>
          <p:nvPr>
            <p:ph type="ftr" sz="quarter" idx="11"/>
          </p:nvPr>
        </p:nvSpPr>
        <p:spPr/>
        <p:txBody>
          <a:bodyPr/>
          <a:lstStyle/>
          <a:p>
            <a:r>
              <a:rPr lang="en-US" altLang="zh-CN" smtClean="0"/>
              <a:t>Yanyan Lan@SIGIR2012</a:t>
            </a:r>
            <a:endParaRPr lang="zh-CN" altLang="en-US"/>
          </a:p>
        </p:txBody>
      </p:sp>
      <p:sp>
        <p:nvSpPr>
          <p:cNvPr id="4" name="灯片编号占位符 3"/>
          <p:cNvSpPr>
            <a:spLocks noGrp="1"/>
          </p:cNvSpPr>
          <p:nvPr>
            <p:ph type="sldNum" sz="quarter" idx="12"/>
          </p:nvPr>
        </p:nvSpPr>
        <p:spPr/>
        <p:txBody>
          <a:bodyPr/>
          <a:lstStyle/>
          <a:p>
            <a:fld id="{3022BE56-B78E-480C-AA56-A3FA8F77C5B1}" type="slidenum">
              <a:rPr lang="zh-CN" altLang="en-US" smtClean="0"/>
              <a:t>‹#›</a:t>
            </a:fld>
            <a:endParaRPr lang="zh-CN" altLang="en-US"/>
          </a:p>
        </p:txBody>
      </p:sp>
    </p:spTree>
    <p:extLst>
      <p:ext uri="{BB962C8B-B14F-4D97-AF65-F5344CB8AC3E}">
        <p14:creationId xmlns:p14="http://schemas.microsoft.com/office/powerpoint/2010/main" val="36988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541EF83-E320-44BA-A548-0EA199177DD2}" type="datetime1">
              <a:rPr lang="en-US" altLang="zh-CN" smtClean="0"/>
              <a:t>4/8/2015</a:t>
            </a:fld>
            <a:endParaRPr lang="zh-CN" altLang="en-US"/>
          </a:p>
        </p:txBody>
      </p:sp>
      <p:sp>
        <p:nvSpPr>
          <p:cNvPr id="6" name="页脚占位符 5"/>
          <p:cNvSpPr>
            <a:spLocks noGrp="1"/>
          </p:cNvSpPr>
          <p:nvPr>
            <p:ph type="ftr" sz="quarter" idx="11"/>
          </p:nvPr>
        </p:nvSpPr>
        <p:spPr/>
        <p:txBody>
          <a:bodyPr/>
          <a:lstStyle/>
          <a:p>
            <a:r>
              <a:rPr lang="en-US" altLang="zh-CN" smtClean="0"/>
              <a:t>Yanyan Lan@SIGIR2012</a:t>
            </a:r>
            <a:endParaRPr lang="zh-CN" altLang="en-US"/>
          </a:p>
        </p:txBody>
      </p:sp>
      <p:sp>
        <p:nvSpPr>
          <p:cNvPr id="7" name="灯片编号占位符 6"/>
          <p:cNvSpPr>
            <a:spLocks noGrp="1"/>
          </p:cNvSpPr>
          <p:nvPr>
            <p:ph type="sldNum" sz="quarter" idx="12"/>
          </p:nvPr>
        </p:nvSpPr>
        <p:spPr/>
        <p:txBody>
          <a:bodyPr/>
          <a:lstStyle/>
          <a:p>
            <a:fld id="{3022BE56-B78E-480C-AA56-A3FA8F77C5B1}" type="slidenum">
              <a:rPr lang="zh-CN" altLang="en-US" smtClean="0"/>
              <a:t>‹#›</a:t>
            </a:fld>
            <a:endParaRPr lang="zh-CN" altLang="en-US"/>
          </a:p>
        </p:txBody>
      </p:sp>
    </p:spTree>
    <p:extLst>
      <p:ext uri="{BB962C8B-B14F-4D97-AF65-F5344CB8AC3E}">
        <p14:creationId xmlns:p14="http://schemas.microsoft.com/office/powerpoint/2010/main" val="52044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5F5D5D4-8DF6-4C02-B92C-18ADBB6A5FA3}" type="datetime1">
              <a:rPr lang="en-US" altLang="zh-CN" smtClean="0"/>
              <a:t>4/8/2015</a:t>
            </a:fld>
            <a:endParaRPr lang="zh-CN" altLang="en-US"/>
          </a:p>
        </p:txBody>
      </p:sp>
      <p:sp>
        <p:nvSpPr>
          <p:cNvPr id="6" name="页脚占位符 5"/>
          <p:cNvSpPr>
            <a:spLocks noGrp="1"/>
          </p:cNvSpPr>
          <p:nvPr>
            <p:ph type="ftr" sz="quarter" idx="11"/>
          </p:nvPr>
        </p:nvSpPr>
        <p:spPr/>
        <p:txBody>
          <a:bodyPr/>
          <a:lstStyle/>
          <a:p>
            <a:r>
              <a:rPr lang="en-US" altLang="zh-CN" smtClean="0"/>
              <a:t>Yanyan Lan@SIGIR2012</a:t>
            </a:r>
            <a:endParaRPr lang="zh-CN" altLang="en-US"/>
          </a:p>
        </p:txBody>
      </p:sp>
      <p:sp>
        <p:nvSpPr>
          <p:cNvPr id="7" name="灯片编号占位符 6"/>
          <p:cNvSpPr>
            <a:spLocks noGrp="1"/>
          </p:cNvSpPr>
          <p:nvPr>
            <p:ph type="sldNum" sz="quarter" idx="12"/>
          </p:nvPr>
        </p:nvSpPr>
        <p:spPr/>
        <p:txBody>
          <a:bodyPr/>
          <a:lstStyle/>
          <a:p>
            <a:fld id="{3022BE56-B78E-480C-AA56-A3FA8F77C5B1}" type="slidenum">
              <a:rPr lang="zh-CN" altLang="en-US" smtClean="0"/>
              <a:t>‹#›</a:t>
            </a:fld>
            <a:endParaRPr lang="zh-CN" altLang="en-US"/>
          </a:p>
        </p:txBody>
      </p:sp>
    </p:spTree>
    <p:extLst>
      <p:ext uri="{BB962C8B-B14F-4D97-AF65-F5344CB8AC3E}">
        <p14:creationId xmlns:p14="http://schemas.microsoft.com/office/powerpoint/2010/main" val="2031394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8FA50-8E98-4EB9-9DF7-816D51B376E5}" type="datetime1">
              <a:rPr lang="en-US" altLang="zh-CN" smtClean="0"/>
              <a:t>4/8/2015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Yanyan Lan@SIGIR2012</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22BE56-B78E-480C-AA56-A3FA8F77C5B1}" type="slidenum">
              <a:rPr lang="zh-CN" altLang="en-US" smtClean="0"/>
              <a:t>‹#›</a:t>
            </a:fld>
            <a:endParaRPr lang="zh-CN" altLang="en-US"/>
          </a:p>
        </p:txBody>
      </p:sp>
    </p:spTree>
    <p:extLst>
      <p:ext uri="{BB962C8B-B14F-4D97-AF65-F5344CB8AC3E}">
        <p14:creationId xmlns:p14="http://schemas.microsoft.com/office/powerpoint/2010/main" val="329958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1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chart" Target="../charts/char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7.xml"/><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b="1" dirty="0" smtClean="0"/>
              <a:t>Top-K Learning to Rank:</a:t>
            </a:r>
            <a:br>
              <a:rPr lang="en-US" altLang="zh-CN" b="1" dirty="0" smtClean="0"/>
            </a:br>
            <a:r>
              <a:rPr lang="en-US" altLang="zh-CN" b="1" dirty="0" smtClean="0"/>
              <a:t>Labeling, Ranking and Evaluation</a:t>
            </a:r>
            <a:endParaRPr lang="zh-CN" altLang="en-US" b="1" dirty="0"/>
          </a:p>
        </p:txBody>
      </p:sp>
      <p:sp>
        <p:nvSpPr>
          <p:cNvPr id="3" name="副标题 2"/>
          <p:cNvSpPr>
            <a:spLocks noGrp="1"/>
          </p:cNvSpPr>
          <p:nvPr>
            <p:ph type="subTitle" idx="1"/>
          </p:nvPr>
        </p:nvSpPr>
        <p:spPr>
          <a:xfrm>
            <a:off x="899592" y="3886200"/>
            <a:ext cx="7632848" cy="1752600"/>
          </a:xfrm>
        </p:spPr>
        <p:txBody>
          <a:bodyPr>
            <a:normAutofit fontScale="92500"/>
          </a:bodyPr>
          <a:lstStyle/>
          <a:p>
            <a:r>
              <a:rPr lang="en-US" altLang="zh-CN" dirty="0" smtClean="0">
                <a:solidFill>
                  <a:schemeClr val="tx1"/>
                </a:solidFill>
              </a:rPr>
              <a:t>Shuzi Niu, </a:t>
            </a:r>
            <a:r>
              <a:rPr lang="en-US" altLang="zh-CN" dirty="0" err="1" smtClean="0">
                <a:solidFill>
                  <a:schemeClr val="tx1"/>
                </a:solidFill>
              </a:rPr>
              <a:t>Jiafeng</a:t>
            </a:r>
            <a:r>
              <a:rPr lang="en-US" altLang="zh-CN" dirty="0" smtClean="0">
                <a:solidFill>
                  <a:schemeClr val="tx1"/>
                </a:solidFill>
              </a:rPr>
              <a:t> </a:t>
            </a:r>
            <a:r>
              <a:rPr lang="en-US" altLang="zh-CN" dirty="0" err="1" smtClean="0">
                <a:solidFill>
                  <a:schemeClr val="tx1"/>
                </a:solidFill>
              </a:rPr>
              <a:t>Guo</a:t>
            </a:r>
            <a:r>
              <a:rPr lang="en-US" altLang="zh-CN" dirty="0" smtClean="0">
                <a:solidFill>
                  <a:schemeClr val="tx1"/>
                </a:solidFill>
              </a:rPr>
              <a:t>, </a:t>
            </a:r>
            <a:r>
              <a:rPr lang="en-US" altLang="zh-CN" b="1" dirty="0" err="1" smtClean="0">
                <a:solidFill>
                  <a:schemeClr val="tx1"/>
                </a:solidFill>
              </a:rPr>
              <a:t>Yanyan</a:t>
            </a:r>
            <a:r>
              <a:rPr lang="en-US" altLang="zh-CN" b="1" dirty="0" smtClean="0">
                <a:solidFill>
                  <a:schemeClr val="tx1"/>
                </a:solidFill>
              </a:rPr>
              <a:t> </a:t>
            </a:r>
            <a:r>
              <a:rPr lang="en-US" altLang="zh-CN" b="1" dirty="0" err="1" smtClean="0">
                <a:solidFill>
                  <a:schemeClr val="tx1"/>
                </a:solidFill>
              </a:rPr>
              <a:t>Lan</a:t>
            </a:r>
            <a:r>
              <a:rPr lang="en-US" altLang="zh-CN" dirty="0" smtClean="0">
                <a:solidFill>
                  <a:schemeClr val="tx1"/>
                </a:solidFill>
              </a:rPr>
              <a:t>, </a:t>
            </a:r>
            <a:r>
              <a:rPr lang="en-US" altLang="zh-CN" dirty="0" err="1" smtClean="0">
                <a:solidFill>
                  <a:schemeClr val="tx1"/>
                </a:solidFill>
              </a:rPr>
              <a:t>Xueqi</a:t>
            </a:r>
            <a:r>
              <a:rPr lang="en-US" altLang="zh-CN" dirty="0" smtClean="0">
                <a:solidFill>
                  <a:schemeClr val="tx1"/>
                </a:solidFill>
              </a:rPr>
              <a:t> Cheng</a:t>
            </a:r>
          </a:p>
          <a:p>
            <a:r>
              <a:rPr lang="en-US" altLang="zh-CN" dirty="0" smtClean="0">
                <a:solidFill>
                  <a:schemeClr val="tx1"/>
                </a:solidFill>
              </a:rPr>
              <a:t>Institute of Computing Technology, </a:t>
            </a:r>
          </a:p>
          <a:p>
            <a:r>
              <a:rPr lang="en-US" altLang="zh-CN" dirty="0" smtClean="0">
                <a:solidFill>
                  <a:schemeClr val="tx1"/>
                </a:solidFill>
              </a:rPr>
              <a:t>Chinese Academy of Sciences</a:t>
            </a:r>
            <a:endParaRPr lang="zh-CN" altLang="en-US" dirty="0">
              <a:solidFill>
                <a:schemeClr val="tx1"/>
              </a:solidFill>
            </a:endParaRPr>
          </a:p>
        </p:txBody>
      </p:sp>
    </p:spTree>
    <p:extLst>
      <p:ext uri="{BB962C8B-B14F-4D97-AF65-F5344CB8AC3E}">
        <p14:creationId xmlns:p14="http://schemas.microsoft.com/office/powerpoint/2010/main" val="2561669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Experiments</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Effectiveness and efficiency of top-k labeling strategy</a:t>
            </a:r>
          </a:p>
          <a:p>
            <a:pPr lvl="1"/>
            <a:r>
              <a:rPr lang="en-US" altLang="zh-CN" dirty="0" smtClean="0"/>
              <a:t>Data Sets: all the 50 queries from Topic Distillation task of TREC 2003, for each query, sample 50 documents.</a:t>
            </a:r>
          </a:p>
          <a:p>
            <a:pPr lvl="1"/>
            <a:r>
              <a:rPr lang="en-US" altLang="zh-CN" dirty="0" smtClean="0"/>
              <a:t>Labeling Tools: top-10 labeling tool T1 and five-graded relevance judgment tool T2.</a:t>
            </a:r>
          </a:p>
          <a:p>
            <a:pPr lvl="1"/>
            <a:r>
              <a:rPr lang="en-US" altLang="zh-CN" dirty="0" smtClean="0"/>
              <a:t>Assessors: Five graduate students who are familiar with web search.</a:t>
            </a:r>
          </a:p>
          <a:p>
            <a:pPr lvl="1"/>
            <a:r>
              <a:rPr lang="en-US" altLang="zh-CN" dirty="0" smtClean="0"/>
              <a:t>Assignment: Divided into five folds Q1,…Q5, </a:t>
            </a:r>
            <a:r>
              <a:rPr lang="en-US" altLang="zh-CN" dirty="0" err="1" smtClean="0"/>
              <a:t>Ui</a:t>
            </a:r>
            <a:r>
              <a:rPr lang="en-US" altLang="zh-CN" dirty="0" smtClean="0"/>
              <a:t> judges Qi with T1 and Qi+1 with T2, for </a:t>
            </a:r>
            <a:r>
              <a:rPr lang="en-US" altLang="zh-CN" dirty="0" err="1" smtClean="0"/>
              <a:t>i</a:t>
            </a:r>
            <a:r>
              <a:rPr lang="en-US" altLang="zh-CN" dirty="0" smtClean="0"/>
              <a:t>=1,2,3,4, and U5 judges Q5 with T1 and Q1 with T2.</a:t>
            </a:r>
          </a:p>
        </p:txBody>
      </p:sp>
      <p:sp>
        <p:nvSpPr>
          <p:cNvPr id="4" name="日期占位符 3"/>
          <p:cNvSpPr>
            <a:spLocks noGrp="1"/>
          </p:cNvSpPr>
          <p:nvPr>
            <p:ph type="dt" sz="half" idx="10"/>
          </p:nvPr>
        </p:nvSpPr>
        <p:spPr/>
        <p:txBody>
          <a:bodyPr/>
          <a:lstStyle/>
          <a:p>
            <a:fld id="{B7D0DBF9-87EC-43D8-8FB9-08F8FE03A8B6}" type="datetime1">
              <a:rPr lang="en-US" altLang="zh-CN" smtClean="0"/>
              <a:t>4/8/2015</a:t>
            </a:fld>
            <a:endParaRPr lang="zh-CN" altLang="en-US"/>
          </a:p>
        </p:txBody>
      </p:sp>
      <p:sp>
        <p:nvSpPr>
          <p:cNvPr id="5" name="页脚占位符 4"/>
          <p:cNvSpPr>
            <a:spLocks noGrp="1"/>
          </p:cNvSpPr>
          <p:nvPr>
            <p:ph type="ftr" sz="quarter" idx="11"/>
          </p:nvPr>
        </p:nvSpPr>
        <p:spPr/>
        <p:txBody>
          <a:bodyPr/>
          <a:lstStyle/>
          <a:p>
            <a:r>
              <a:rPr lang="en-US" altLang="zh-CN" smtClean="0"/>
              <a:t>Yanyan Lan@SIGIR2012</a:t>
            </a:r>
            <a:endParaRPr lang="zh-CN" altLang="en-US"/>
          </a:p>
        </p:txBody>
      </p:sp>
      <p:sp>
        <p:nvSpPr>
          <p:cNvPr id="6" name="灯片编号占位符 5"/>
          <p:cNvSpPr>
            <a:spLocks noGrp="1"/>
          </p:cNvSpPr>
          <p:nvPr>
            <p:ph type="sldNum" sz="quarter" idx="12"/>
          </p:nvPr>
        </p:nvSpPr>
        <p:spPr/>
        <p:txBody>
          <a:bodyPr/>
          <a:lstStyle/>
          <a:p>
            <a:fld id="{3022BE56-B78E-480C-AA56-A3FA8F77C5B1}" type="slidenum">
              <a:rPr lang="zh-CN" altLang="en-US" smtClean="0"/>
              <a:t>10</a:t>
            </a:fld>
            <a:endParaRPr lang="zh-CN" altLang="en-US"/>
          </a:p>
        </p:txBody>
      </p:sp>
    </p:spTree>
    <p:extLst>
      <p:ext uri="{BB962C8B-B14F-4D97-AF65-F5344CB8AC3E}">
        <p14:creationId xmlns:p14="http://schemas.microsoft.com/office/powerpoint/2010/main" val="1049830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Experimental Results I</a:t>
            </a:r>
            <a:endParaRPr lang="zh-CN" altLang="en-US" dirty="0"/>
          </a:p>
        </p:txBody>
      </p:sp>
      <p:sp>
        <p:nvSpPr>
          <p:cNvPr id="3" name="内容占位符 2"/>
          <p:cNvSpPr>
            <a:spLocks noGrp="1"/>
          </p:cNvSpPr>
          <p:nvPr>
            <p:ph idx="1"/>
          </p:nvPr>
        </p:nvSpPr>
        <p:spPr/>
        <p:txBody>
          <a:bodyPr/>
          <a:lstStyle/>
          <a:p>
            <a:r>
              <a:rPr lang="en-US" altLang="zh-CN" dirty="0" smtClean="0"/>
              <a:t>Time Efficiency</a:t>
            </a:r>
          </a:p>
          <a:p>
            <a:endParaRPr lang="en-US" altLang="zh-CN" dirty="0"/>
          </a:p>
          <a:p>
            <a:endParaRPr lang="en-US" altLang="zh-CN" dirty="0" smtClean="0"/>
          </a:p>
          <a:p>
            <a:endParaRPr lang="en-US" altLang="zh-CN" dirty="0" smtClean="0"/>
          </a:p>
          <a:p>
            <a:r>
              <a:rPr lang="en-US" altLang="zh-CN" dirty="0" smtClean="0"/>
              <a:t>Agreement</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40" y="2348880"/>
            <a:ext cx="8388424" cy="153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367" y="4581128"/>
            <a:ext cx="3571875"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0032" y="4590653"/>
            <a:ext cx="36004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35696" y="5877272"/>
            <a:ext cx="1642116" cy="369332"/>
          </a:xfrm>
          <a:prstGeom prst="rect">
            <a:avLst/>
          </a:prstGeom>
          <a:noFill/>
        </p:spPr>
        <p:txBody>
          <a:bodyPr wrap="none" rtlCol="0">
            <a:spAutoFit/>
          </a:bodyPr>
          <a:lstStyle/>
          <a:p>
            <a:r>
              <a:rPr lang="en-US" altLang="zh-CN" i="1" dirty="0" smtClean="0"/>
              <a:t>Top 10 Labeling</a:t>
            </a:r>
            <a:endParaRPr lang="zh-CN" altLang="en-US" i="1" dirty="0"/>
          </a:p>
        </p:txBody>
      </p:sp>
      <p:sp>
        <p:nvSpPr>
          <p:cNvPr id="10" name="TextBox 9"/>
          <p:cNvSpPr txBox="1"/>
          <p:nvPr/>
        </p:nvSpPr>
        <p:spPr>
          <a:xfrm>
            <a:off x="5810204" y="5877272"/>
            <a:ext cx="1880708" cy="369332"/>
          </a:xfrm>
          <a:prstGeom prst="rect">
            <a:avLst/>
          </a:prstGeom>
          <a:noFill/>
        </p:spPr>
        <p:txBody>
          <a:bodyPr wrap="none" rtlCol="0">
            <a:spAutoFit/>
          </a:bodyPr>
          <a:lstStyle/>
          <a:p>
            <a:r>
              <a:rPr lang="en-US" altLang="zh-CN" i="1" dirty="0" smtClean="0"/>
              <a:t>5 Graded Labeling</a:t>
            </a:r>
            <a:endParaRPr lang="zh-CN" altLang="en-US" i="1" dirty="0"/>
          </a:p>
        </p:txBody>
      </p:sp>
      <p:sp>
        <p:nvSpPr>
          <p:cNvPr id="5" name="日期占位符 4"/>
          <p:cNvSpPr>
            <a:spLocks noGrp="1"/>
          </p:cNvSpPr>
          <p:nvPr>
            <p:ph type="dt" sz="half" idx="10"/>
          </p:nvPr>
        </p:nvSpPr>
        <p:spPr/>
        <p:txBody>
          <a:bodyPr/>
          <a:lstStyle/>
          <a:p>
            <a:fld id="{3CB5328C-5037-4A59-A4B0-F0A3EB37101A}" type="datetime1">
              <a:rPr lang="en-US" altLang="zh-CN" smtClean="0"/>
              <a:t>4/8/2015</a:t>
            </a:fld>
            <a:endParaRPr lang="zh-CN" altLang="en-US"/>
          </a:p>
        </p:txBody>
      </p:sp>
      <p:sp>
        <p:nvSpPr>
          <p:cNvPr id="6" name="页脚占位符 5"/>
          <p:cNvSpPr>
            <a:spLocks noGrp="1"/>
          </p:cNvSpPr>
          <p:nvPr>
            <p:ph type="ftr" sz="quarter" idx="11"/>
          </p:nvPr>
        </p:nvSpPr>
        <p:spPr/>
        <p:txBody>
          <a:bodyPr/>
          <a:lstStyle/>
          <a:p>
            <a:r>
              <a:rPr lang="en-US" altLang="zh-CN" smtClean="0"/>
              <a:t>Yanyan Lan@SIGIR2012</a:t>
            </a:r>
            <a:endParaRPr lang="zh-CN" altLang="en-US"/>
          </a:p>
        </p:txBody>
      </p:sp>
      <p:sp>
        <p:nvSpPr>
          <p:cNvPr id="7" name="灯片编号占位符 6"/>
          <p:cNvSpPr>
            <a:spLocks noGrp="1"/>
          </p:cNvSpPr>
          <p:nvPr>
            <p:ph type="sldNum" sz="quarter" idx="12"/>
          </p:nvPr>
        </p:nvSpPr>
        <p:spPr/>
        <p:txBody>
          <a:bodyPr/>
          <a:lstStyle/>
          <a:p>
            <a:fld id="{3022BE56-B78E-480C-AA56-A3FA8F77C5B1}" type="slidenum">
              <a:rPr lang="zh-CN" altLang="en-US" smtClean="0"/>
              <a:t>11</a:t>
            </a:fld>
            <a:endParaRPr lang="zh-CN" altLang="en-US"/>
          </a:p>
        </p:txBody>
      </p:sp>
    </p:spTree>
    <p:extLst>
      <p:ext uri="{BB962C8B-B14F-4D97-AF65-F5344CB8AC3E}">
        <p14:creationId xmlns:p14="http://schemas.microsoft.com/office/powerpoint/2010/main" val="3498196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Experiments (</a:t>
            </a:r>
            <a:r>
              <a:rPr lang="en-US" altLang="zh-CN" dirty="0" err="1" smtClean="0"/>
              <a:t>cont</a:t>
            </a:r>
            <a:r>
              <a:rPr lang="en-US" altLang="zh-CN" dirty="0" smtClean="0"/>
              <a:t>’)</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Performance of </a:t>
            </a:r>
            <a:r>
              <a:rPr lang="en-US" altLang="zh-CN" dirty="0" err="1" smtClean="0"/>
              <a:t>FocusedRank</a:t>
            </a:r>
            <a:endParaRPr lang="en-US" altLang="zh-CN" dirty="0" smtClean="0"/>
          </a:p>
          <a:p>
            <a:pPr marL="914400" lvl="1" indent="-457200"/>
            <a:r>
              <a:rPr lang="en-US" altLang="zh-CN" dirty="0"/>
              <a:t>Baselines:</a:t>
            </a:r>
          </a:p>
          <a:p>
            <a:pPr marL="971550" lvl="1" indent="-514350">
              <a:buAutoNum type="arabicParenBoth"/>
            </a:pPr>
            <a:r>
              <a:rPr lang="en-US" altLang="zh-CN" dirty="0"/>
              <a:t>Pairwise: </a:t>
            </a:r>
            <a:r>
              <a:rPr lang="en-US" altLang="zh-CN" dirty="0" err="1"/>
              <a:t>RankSVM</a:t>
            </a:r>
            <a:r>
              <a:rPr lang="en-US" altLang="zh-CN" dirty="0"/>
              <a:t>, </a:t>
            </a:r>
            <a:r>
              <a:rPr lang="en-US" altLang="zh-CN" dirty="0" err="1"/>
              <a:t>RankBoost</a:t>
            </a:r>
            <a:r>
              <a:rPr lang="en-US" altLang="zh-CN" dirty="0"/>
              <a:t>, </a:t>
            </a:r>
            <a:r>
              <a:rPr lang="en-US" altLang="zh-CN" dirty="0" err="1"/>
              <a:t>RankNet</a:t>
            </a:r>
            <a:r>
              <a:rPr lang="en-US" altLang="zh-CN" dirty="0"/>
              <a:t>,</a:t>
            </a:r>
          </a:p>
          <a:p>
            <a:pPr marL="971550" lvl="1" indent="-514350">
              <a:buAutoNum type="arabicParenBoth"/>
            </a:pPr>
            <a:r>
              <a:rPr lang="en-US" altLang="zh-CN" dirty="0" err="1"/>
              <a:t>Listwise</a:t>
            </a:r>
            <a:r>
              <a:rPr lang="en-US" altLang="zh-CN" dirty="0"/>
              <a:t>: SVMMAP, </a:t>
            </a:r>
            <a:r>
              <a:rPr lang="en-US" altLang="zh-CN" dirty="0" err="1"/>
              <a:t>AdaRank</a:t>
            </a:r>
            <a:r>
              <a:rPr lang="en-US" altLang="zh-CN" dirty="0"/>
              <a:t>, </a:t>
            </a:r>
            <a:r>
              <a:rPr lang="en-US" altLang="zh-CN" dirty="0" err="1"/>
              <a:t>ListNet</a:t>
            </a:r>
            <a:r>
              <a:rPr lang="en-US" altLang="zh-CN" dirty="0"/>
              <a:t>,</a:t>
            </a:r>
          </a:p>
          <a:p>
            <a:pPr marL="971550" lvl="1" indent="-514350">
              <a:buAutoNum type="arabicParenBoth"/>
            </a:pPr>
            <a:r>
              <a:rPr lang="en-US" altLang="zh-CN" dirty="0"/>
              <a:t>Top-k: Top-k </a:t>
            </a:r>
            <a:r>
              <a:rPr lang="en-US" altLang="zh-CN" dirty="0" err="1" smtClean="0"/>
              <a:t>ListMLE</a:t>
            </a:r>
            <a:endParaRPr lang="en-US" altLang="zh-CN" dirty="0" smtClean="0"/>
          </a:p>
          <a:p>
            <a:pPr lvl="1"/>
            <a:r>
              <a:rPr lang="en-US" altLang="zh-CN" dirty="0" smtClean="0"/>
              <a:t>Data Sets: </a:t>
            </a:r>
          </a:p>
          <a:p>
            <a:pPr marL="971550" lvl="1" indent="-514350">
              <a:buAutoNum type="arabicParenBoth"/>
            </a:pPr>
            <a:r>
              <a:rPr lang="en-US" altLang="zh-CN" dirty="0" smtClean="0"/>
              <a:t>MQ2007 (From LETOR): Graded MQ2007 and Top-k MQ2007</a:t>
            </a:r>
          </a:p>
          <a:p>
            <a:pPr marL="971550" lvl="1" indent="-514350">
              <a:buAutoNum type="arabicParenBoth"/>
            </a:pPr>
            <a:r>
              <a:rPr lang="en-US" altLang="zh-CN" dirty="0" smtClean="0"/>
              <a:t>TD2003 (Previous constructed data): Graded TD2003 and Top-k TD2003</a:t>
            </a:r>
          </a:p>
        </p:txBody>
      </p:sp>
      <p:sp>
        <p:nvSpPr>
          <p:cNvPr id="4" name="日期占位符 3"/>
          <p:cNvSpPr>
            <a:spLocks noGrp="1"/>
          </p:cNvSpPr>
          <p:nvPr>
            <p:ph type="dt" sz="half" idx="10"/>
          </p:nvPr>
        </p:nvSpPr>
        <p:spPr/>
        <p:txBody>
          <a:bodyPr/>
          <a:lstStyle/>
          <a:p>
            <a:fld id="{F4C18F62-3DF9-403C-95F0-AB67716EA938}" type="datetime1">
              <a:rPr lang="en-US" altLang="zh-CN" smtClean="0"/>
              <a:t>4/8/2015</a:t>
            </a:fld>
            <a:endParaRPr lang="zh-CN" altLang="en-US"/>
          </a:p>
        </p:txBody>
      </p:sp>
      <p:sp>
        <p:nvSpPr>
          <p:cNvPr id="5" name="页脚占位符 4"/>
          <p:cNvSpPr>
            <a:spLocks noGrp="1"/>
          </p:cNvSpPr>
          <p:nvPr>
            <p:ph type="ftr" sz="quarter" idx="11"/>
          </p:nvPr>
        </p:nvSpPr>
        <p:spPr/>
        <p:txBody>
          <a:bodyPr/>
          <a:lstStyle/>
          <a:p>
            <a:r>
              <a:rPr lang="en-US" altLang="zh-CN" smtClean="0"/>
              <a:t>Yanyan Lan@SIGIR2012</a:t>
            </a:r>
            <a:endParaRPr lang="zh-CN" altLang="en-US"/>
          </a:p>
        </p:txBody>
      </p:sp>
      <p:sp>
        <p:nvSpPr>
          <p:cNvPr id="6" name="灯片编号占位符 5"/>
          <p:cNvSpPr>
            <a:spLocks noGrp="1"/>
          </p:cNvSpPr>
          <p:nvPr>
            <p:ph type="sldNum" sz="quarter" idx="12"/>
          </p:nvPr>
        </p:nvSpPr>
        <p:spPr/>
        <p:txBody>
          <a:bodyPr/>
          <a:lstStyle/>
          <a:p>
            <a:fld id="{3022BE56-B78E-480C-AA56-A3FA8F77C5B1}" type="slidenum">
              <a:rPr lang="zh-CN" altLang="en-US" smtClean="0"/>
              <a:t>12</a:t>
            </a:fld>
            <a:endParaRPr lang="zh-CN" altLang="en-US"/>
          </a:p>
        </p:txBody>
      </p:sp>
    </p:spTree>
    <p:extLst>
      <p:ext uri="{BB962C8B-B14F-4D97-AF65-F5344CB8AC3E}">
        <p14:creationId xmlns:p14="http://schemas.microsoft.com/office/powerpoint/2010/main" val="36497314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Experimental Results II</a:t>
            </a:r>
            <a:endParaRPr lang="zh-CN" altLang="en-US" dirty="0"/>
          </a:p>
        </p:txBody>
      </p:sp>
      <p:sp>
        <p:nvSpPr>
          <p:cNvPr id="30" name="文本占位符 3"/>
          <p:cNvSpPr txBox="1">
            <a:spLocks/>
          </p:cNvSpPr>
          <p:nvPr/>
        </p:nvSpPr>
        <p:spPr>
          <a:xfrm>
            <a:off x="540037" y="1205062"/>
            <a:ext cx="4040188" cy="6397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400" dirty="0" smtClean="0"/>
              <a:t>Top-10 MQ2007</a:t>
            </a:r>
            <a:endParaRPr lang="zh-CN" altLang="en-US" sz="2400" dirty="0"/>
          </a:p>
        </p:txBody>
      </p:sp>
      <p:sp>
        <p:nvSpPr>
          <p:cNvPr id="31" name="文本占位符 5"/>
          <p:cNvSpPr txBox="1">
            <a:spLocks/>
          </p:cNvSpPr>
          <p:nvPr/>
        </p:nvSpPr>
        <p:spPr>
          <a:xfrm>
            <a:off x="4551645" y="1205062"/>
            <a:ext cx="4041775" cy="6397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400" dirty="0" smtClean="0"/>
              <a:t>Top-10 TD2003</a:t>
            </a:r>
            <a:endParaRPr lang="zh-CN" altLang="en-US" sz="2400" dirty="0"/>
          </a:p>
        </p:txBody>
      </p:sp>
      <p:sp>
        <p:nvSpPr>
          <p:cNvPr id="32" name="矩形 31"/>
          <p:cNvSpPr/>
          <p:nvPr/>
        </p:nvSpPr>
        <p:spPr>
          <a:xfrm>
            <a:off x="592364" y="1700808"/>
            <a:ext cx="8001056" cy="3888432"/>
          </a:xfrm>
          <a:prstGeom prst="rect">
            <a:avLst/>
          </a:prstGeom>
          <a:no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61526" y="1899350"/>
            <a:ext cx="492443" cy="1334403"/>
          </a:xfrm>
          <a:prstGeom prst="rect">
            <a:avLst/>
          </a:prstGeom>
          <a:noFill/>
        </p:spPr>
        <p:txBody>
          <a:bodyPr vert="eaVert" wrap="none" rtlCol="0">
            <a:spAutoFit/>
          </a:bodyPr>
          <a:lstStyle/>
          <a:p>
            <a:pPr algn="ctr">
              <a:spcBef>
                <a:spcPct val="20000"/>
              </a:spcBef>
            </a:pPr>
            <a:r>
              <a:rPr lang="el-GR" altLang="zh-CN" sz="2000" b="1" dirty="0" smtClean="0">
                <a:ea typeface="宋体"/>
              </a:rPr>
              <a:t>κ</a:t>
            </a:r>
            <a:r>
              <a:rPr lang="en-US" altLang="zh-CN" sz="2000" b="1" dirty="0" smtClean="0"/>
              <a:t>NDCG@10</a:t>
            </a:r>
            <a:endParaRPr lang="zh-CN" altLang="en-US" sz="2000" b="1" dirty="0" smtClean="0"/>
          </a:p>
        </p:txBody>
      </p:sp>
      <p:cxnSp>
        <p:nvCxnSpPr>
          <p:cNvPr id="34" name="直接连接符 33"/>
          <p:cNvCxnSpPr>
            <a:stCxn id="32" idx="1"/>
            <a:endCxn id="32" idx="3"/>
          </p:cNvCxnSpPr>
          <p:nvPr/>
        </p:nvCxnSpPr>
        <p:spPr>
          <a:xfrm>
            <a:off x="592364" y="3645024"/>
            <a:ext cx="8001056" cy="0"/>
          </a:xfrm>
          <a:prstGeom prst="line">
            <a:avLst/>
          </a:prstGeom>
          <a:ln w="25400">
            <a:solidFill>
              <a:schemeClr val="accent3"/>
            </a:solidFill>
            <a:prstDash val="sys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2" idx="0"/>
            <a:endCxn id="32" idx="2"/>
          </p:cNvCxnSpPr>
          <p:nvPr/>
        </p:nvCxnSpPr>
        <p:spPr>
          <a:xfrm>
            <a:off x="4592892" y="1700808"/>
            <a:ext cx="0" cy="3888432"/>
          </a:xfrm>
          <a:prstGeom prst="line">
            <a:avLst/>
          </a:prstGeom>
          <a:ln w="2540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5044" y="4706837"/>
            <a:ext cx="492443" cy="629338"/>
          </a:xfrm>
          <a:prstGeom prst="rect">
            <a:avLst/>
          </a:prstGeom>
          <a:noFill/>
        </p:spPr>
        <p:txBody>
          <a:bodyPr vert="eaVert" wrap="none" rtlCol="0">
            <a:spAutoFit/>
          </a:bodyPr>
          <a:lstStyle/>
          <a:p>
            <a:pPr algn="ctr">
              <a:spcBef>
                <a:spcPct val="20000"/>
              </a:spcBef>
            </a:pPr>
            <a:r>
              <a:rPr lang="el-GR" altLang="zh-CN" sz="2000" b="1" dirty="0" smtClean="0">
                <a:ea typeface="宋体"/>
              </a:rPr>
              <a:t>κ</a:t>
            </a:r>
            <a:r>
              <a:rPr lang="en-US" altLang="zh-CN" sz="2000" b="1" dirty="0" smtClean="0"/>
              <a:t>ERR</a:t>
            </a:r>
            <a:endParaRPr lang="zh-CN" altLang="en-US" sz="2000" b="1" dirty="0" smtClean="0"/>
          </a:p>
        </p:txBody>
      </p:sp>
      <p:graphicFrame>
        <p:nvGraphicFramePr>
          <p:cNvPr id="37" name="图表 36"/>
          <p:cNvGraphicFramePr/>
          <p:nvPr>
            <p:extLst>
              <p:ext uri="{D42A27DB-BD31-4B8C-83A1-F6EECF244321}">
                <p14:modId xmlns:p14="http://schemas.microsoft.com/office/powerpoint/2010/main" val="1251233304"/>
              </p:ext>
            </p:extLst>
          </p:nvPr>
        </p:nvGraphicFramePr>
        <p:xfrm>
          <a:off x="571472" y="1703899"/>
          <a:ext cx="3958217" cy="20225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8" name="图表 37"/>
          <p:cNvGraphicFramePr/>
          <p:nvPr>
            <p:extLst>
              <p:ext uri="{D42A27DB-BD31-4B8C-83A1-F6EECF244321}">
                <p14:modId xmlns:p14="http://schemas.microsoft.com/office/powerpoint/2010/main" val="1578862318"/>
              </p:ext>
            </p:extLst>
          </p:nvPr>
        </p:nvGraphicFramePr>
        <p:xfrm>
          <a:off x="589533" y="3652067"/>
          <a:ext cx="3940963" cy="202254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9" name="图表 38"/>
          <p:cNvGraphicFramePr/>
          <p:nvPr>
            <p:extLst>
              <p:ext uri="{D42A27DB-BD31-4B8C-83A1-F6EECF244321}">
                <p14:modId xmlns:p14="http://schemas.microsoft.com/office/powerpoint/2010/main" val="3748012634"/>
              </p:ext>
            </p:extLst>
          </p:nvPr>
        </p:nvGraphicFramePr>
        <p:xfrm>
          <a:off x="4665340" y="1700808"/>
          <a:ext cx="3958217" cy="200169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0" name="图表 39"/>
          <p:cNvGraphicFramePr/>
          <p:nvPr>
            <p:extLst>
              <p:ext uri="{D42A27DB-BD31-4B8C-83A1-F6EECF244321}">
                <p14:modId xmlns:p14="http://schemas.microsoft.com/office/powerpoint/2010/main" val="2777084651"/>
              </p:ext>
            </p:extLst>
          </p:nvPr>
        </p:nvGraphicFramePr>
        <p:xfrm>
          <a:off x="4650482" y="3645024"/>
          <a:ext cx="3921068" cy="2001691"/>
        </p:xfrm>
        <a:graphic>
          <a:graphicData uri="http://schemas.openxmlformats.org/drawingml/2006/chart">
            <c:chart xmlns:c="http://schemas.openxmlformats.org/drawingml/2006/chart" xmlns:r="http://schemas.openxmlformats.org/officeDocument/2006/relationships" r:id="rId6"/>
          </a:graphicData>
        </a:graphic>
      </p:graphicFrame>
      <p:sp>
        <p:nvSpPr>
          <p:cNvPr id="7" name="TextBox 6"/>
          <p:cNvSpPr txBox="1"/>
          <p:nvPr/>
        </p:nvSpPr>
        <p:spPr>
          <a:xfrm>
            <a:off x="-540568" y="5733256"/>
            <a:ext cx="10369152" cy="830997"/>
          </a:xfrm>
          <a:prstGeom prst="rect">
            <a:avLst/>
          </a:prstGeom>
          <a:noFill/>
        </p:spPr>
        <p:txBody>
          <a:bodyPr wrap="square" rtlCol="0">
            <a:spAutoFit/>
          </a:bodyPr>
          <a:lstStyle/>
          <a:p>
            <a:pPr algn="ctr"/>
            <a:r>
              <a:rPr lang="en-US" altLang="zh-CN" sz="2400" dirty="0" smtClean="0"/>
              <a:t>Performance  comparison among </a:t>
            </a:r>
          </a:p>
          <a:p>
            <a:pPr algn="ctr"/>
            <a:r>
              <a:rPr lang="en-US" altLang="zh-CN" sz="2400" dirty="0" err="1"/>
              <a:t>F</a:t>
            </a:r>
            <a:r>
              <a:rPr lang="en-US" altLang="zh-CN" sz="2400" dirty="0" err="1" smtClean="0"/>
              <a:t>ocusedRank</a:t>
            </a:r>
            <a:r>
              <a:rPr lang="en-US" altLang="zh-CN" sz="2400" dirty="0" smtClean="0"/>
              <a:t>,  pairwise and </a:t>
            </a:r>
            <a:r>
              <a:rPr lang="en-US" altLang="zh-CN" sz="2400" dirty="0" err="1" smtClean="0"/>
              <a:t>listwise</a:t>
            </a:r>
            <a:r>
              <a:rPr lang="en-US" altLang="zh-CN" sz="2400" dirty="0" smtClean="0"/>
              <a:t> algorithms on Top-k datasets.</a:t>
            </a:r>
            <a:endParaRPr lang="zh-CN" altLang="en-US" sz="2400" dirty="0"/>
          </a:p>
        </p:txBody>
      </p:sp>
    </p:spTree>
    <p:extLst>
      <p:ext uri="{BB962C8B-B14F-4D97-AF65-F5344CB8AC3E}">
        <p14:creationId xmlns:p14="http://schemas.microsoft.com/office/powerpoint/2010/main" val="1264309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457200" y="274638"/>
            <a:ext cx="8229600" cy="1143000"/>
          </a:xfrm>
        </p:spPr>
        <p:txBody>
          <a:bodyPr/>
          <a:lstStyle/>
          <a:p>
            <a:r>
              <a:rPr lang="en-US" altLang="zh-CN" dirty="0" smtClean="0"/>
              <a:t>Experimental Results II (</a:t>
            </a:r>
            <a:r>
              <a:rPr lang="en-US" altLang="zh-CN" dirty="0" err="1" smtClean="0"/>
              <a:t>cont</a:t>
            </a:r>
            <a:r>
              <a:rPr lang="en-US" altLang="zh-CN" dirty="0" smtClean="0"/>
              <a:t>’)</a:t>
            </a:r>
            <a:endParaRPr lang="zh-CN" altLang="en-US" dirty="0"/>
          </a:p>
        </p:txBody>
      </p:sp>
      <p:sp>
        <p:nvSpPr>
          <p:cNvPr id="27" name="TextBox 26"/>
          <p:cNvSpPr txBox="1"/>
          <p:nvPr/>
        </p:nvSpPr>
        <p:spPr>
          <a:xfrm>
            <a:off x="61524" y="2172064"/>
            <a:ext cx="492443" cy="1210973"/>
          </a:xfrm>
          <a:prstGeom prst="rect">
            <a:avLst/>
          </a:prstGeom>
          <a:noFill/>
        </p:spPr>
        <p:txBody>
          <a:bodyPr vert="eaVert" wrap="none" rtlCol="0">
            <a:spAutoFit/>
          </a:bodyPr>
          <a:lstStyle/>
          <a:p>
            <a:pPr algn="ctr">
              <a:spcBef>
                <a:spcPct val="20000"/>
              </a:spcBef>
            </a:pPr>
            <a:r>
              <a:rPr lang="en-US" altLang="zh-CN" sz="2000" b="1" dirty="0" smtClean="0"/>
              <a:t>NDCG@10</a:t>
            </a:r>
            <a:endParaRPr lang="zh-CN" altLang="en-US" sz="2000" b="1" dirty="0" smtClean="0"/>
          </a:p>
        </p:txBody>
      </p:sp>
      <p:sp>
        <p:nvSpPr>
          <p:cNvPr id="30" name="TextBox 29"/>
          <p:cNvSpPr txBox="1"/>
          <p:nvPr/>
        </p:nvSpPr>
        <p:spPr>
          <a:xfrm>
            <a:off x="99925" y="4982846"/>
            <a:ext cx="492443" cy="505908"/>
          </a:xfrm>
          <a:prstGeom prst="rect">
            <a:avLst/>
          </a:prstGeom>
          <a:noFill/>
        </p:spPr>
        <p:txBody>
          <a:bodyPr vert="eaVert" wrap="none" rtlCol="0">
            <a:spAutoFit/>
          </a:bodyPr>
          <a:lstStyle/>
          <a:p>
            <a:pPr algn="ctr">
              <a:spcBef>
                <a:spcPct val="20000"/>
              </a:spcBef>
            </a:pPr>
            <a:r>
              <a:rPr lang="en-US" altLang="zh-CN" sz="2000" b="1" dirty="0" smtClean="0"/>
              <a:t>ERR</a:t>
            </a:r>
            <a:endParaRPr lang="zh-CN" altLang="en-US" sz="2000" b="1" dirty="0" smtClean="0"/>
          </a:p>
        </p:txBody>
      </p:sp>
      <p:sp>
        <p:nvSpPr>
          <p:cNvPr id="46" name="文本占位符 3"/>
          <p:cNvSpPr txBox="1">
            <a:spLocks/>
          </p:cNvSpPr>
          <p:nvPr/>
        </p:nvSpPr>
        <p:spPr>
          <a:xfrm>
            <a:off x="540037" y="1255038"/>
            <a:ext cx="4040188" cy="5177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400" dirty="0" smtClean="0"/>
              <a:t>Graded MQ2007</a:t>
            </a:r>
            <a:endParaRPr lang="zh-CN" altLang="en-US" sz="2400" dirty="0"/>
          </a:p>
        </p:txBody>
      </p:sp>
      <p:sp>
        <p:nvSpPr>
          <p:cNvPr id="47" name="文本占位符 5"/>
          <p:cNvSpPr txBox="1">
            <a:spLocks/>
          </p:cNvSpPr>
          <p:nvPr/>
        </p:nvSpPr>
        <p:spPr>
          <a:xfrm>
            <a:off x="4551645" y="1196752"/>
            <a:ext cx="4041775" cy="6397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400" dirty="0" smtClean="0"/>
              <a:t>Graded TD2003</a:t>
            </a:r>
            <a:endParaRPr lang="zh-CN" altLang="en-US" sz="2400" dirty="0"/>
          </a:p>
        </p:txBody>
      </p:sp>
      <p:sp>
        <p:nvSpPr>
          <p:cNvPr id="48" name="矩形 47"/>
          <p:cNvSpPr/>
          <p:nvPr/>
        </p:nvSpPr>
        <p:spPr>
          <a:xfrm>
            <a:off x="592364" y="1700807"/>
            <a:ext cx="8259468" cy="4241733"/>
          </a:xfrm>
          <a:prstGeom prst="rect">
            <a:avLst/>
          </a:prstGeom>
          <a:no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连接符 48"/>
          <p:cNvCxnSpPr>
            <a:stCxn id="48" idx="1"/>
            <a:endCxn id="48" idx="3"/>
          </p:cNvCxnSpPr>
          <p:nvPr/>
        </p:nvCxnSpPr>
        <p:spPr>
          <a:xfrm>
            <a:off x="592364" y="3821674"/>
            <a:ext cx="8259468" cy="0"/>
          </a:xfrm>
          <a:prstGeom prst="line">
            <a:avLst/>
          </a:prstGeom>
          <a:ln w="25400">
            <a:solidFill>
              <a:schemeClr val="accent3"/>
            </a:solidFill>
            <a:prstDash val="sys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8" idx="0"/>
            <a:endCxn id="48" idx="2"/>
          </p:cNvCxnSpPr>
          <p:nvPr/>
        </p:nvCxnSpPr>
        <p:spPr>
          <a:xfrm>
            <a:off x="4722098" y="1700807"/>
            <a:ext cx="0" cy="4241733"/>
          </a:xfrm>
          <a:prstGeom prst="line">
            <a:avLst/>
          </a:prstGeom>
          <a:ln w="25400">
            <a:solidFill>
              <a:schemeClr val="accent3"/>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51" name="图表 50"/>
          <p:cNvGraphicFramePr/>
          <p:nvPr>
            <p:extLst>
              <p:ext uri="{D42A27DB-BD31-4B8C-83A1-F6EECF244321}">
                <p14:modId xmlns:p14="http://schemas.microsoft.com/office/powerpoint/2010/main" val="253055713"/>
              </p:ext>
            </p:extLst>
          </p:nvPr>
        </p:nvGraphicFramePr>
        <p:xfrm>
          <a:off x="4756977" y="1768326"/>
          <a:ext cx="4058547" cy="20882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2" name="图表 51"/>
          <p:cNvGraphicFramePr/>
          <p:nvPr>
            <p:extLst>
              <p:ext uri="{D42A27DB-BD31-4B8C-83A1-F6EECF244321}">
                <p14:modId xmlns:p14="http://schemas.microsoft.com/office/powerpoint/2010/main" val="4234912928"/>
              </p:ext>
            </p:extLst>
          </p:nvPr>
        </p:nvGraphicFramePr>
        <p:xfrm>
          <a:off x="4758621" y="3883178"/>
          <a:ext cx="4061851" cy="208823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3" name="图表 52"/>
          <p:cNvGraphicFramePr/>
          <p:nvPr>
            <p:extLst>
              <p:ext uri="{D42A27DB-BD31-4B8C-83A1-F6EECF244321}">
                <p14:modId xmlns:p14="http://schemas.microsoft.com/office/powerpoint/2010/main" val="740237295"/>
              </p:ext>
            </p:extLst>
          </p:nvPr>
        </p:nvGraphicFramePr>
        <p:xfrm>
          <a:off x="592348" y="1768799"/>
          <a:ext cx="4129749" cy="210998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4" name="图表 53"/>
          <p:cNvGraphicFramePr/>
          <p:nvPr>
            <p:extLst>
              <p:ext uri="{D42A27DB-BD31-4B8C-83A1-F6EECF244321}">
                <p14:modId xmlns:p14="http://schemas.microsoft.com/office/powerpoint/2010/main" val="2619796685"/>
              </p:ext>
            </p:extLst>
          </p:nvPr>
        </p:nvGraphicFramePr>
        <p:xfrm>
          <a:off x="597662" y="3911303"/>
          <a:ext cx="4124480" cy="2109985"/>
        </p:xfrm>
        <a:graphic>
          <a:graphicData uri="http://schemas.openxmlformats.org/drawingml/2006/chart">
            <c:chart xmlns:c="http://schemas.openxmlformats.org/drawingml/2006/chart" xmlns:r="http://schemas.openxmlformats.org/officeDocument/2006/relationships" r:id="rId6"/>
          </a:graphicData>
        </a:graphic>
      </p:graphicFrame>
      <p:sp>
        <p:nvSpPr>
          <p:cNvPr id="56" name="TextBox 55"/>
          <p:cNvSpPr txBox="1"/>
          <p:nvPr/>
        </p:nvSpPr>
        <p:spPr>
          <a:xfrm>
            <a:off x="-540568" y="5982379"/>
            <a:ext cx="10369152" cy="830997"/>
          </a:xfrm>
          <a:prstGeom prst="rect">
            <a:avLst/>
          </a:prstGeom>
          <a:noFill/>
        </p:spPr>
        <p:txBody>
          <a:bodyPr wrap="square" rtlCol="0">
            <a:spAutoFit/>
          </a:bodyPr>
          <a:lstStyle/>
          <a:p>
            <a:pPr algn="ctr"/>
            <a:r>
              <a:rPr lang="en-US" altLang="zh-CN" sz="2400" dirty="0" smtClean="0"/>
              <a:t>Performance  comparison among </a:t>
            </a:r>
          </a:p>
          <a:p>
            <a:pPr algn="ctr"/>
            <a:r>
              <a:rPr lang="en-US" altLang="zh-CN" sz="2400" dirty="0" err="1"/>
              <a:t>F</a:t>
            </a:r>
            <a:r>
              <a:rPr lang="en-US" altLang="zh-CN" sz="2400" dirty="0" err="1" smtClean="0"/>
              <a:t>ocusedRank</a:t>
            </a:r>
            <a:r>
              <a:rPr lang="en-US" altLang="zh-CN" sz="2400" dirty="0" smtClean="0"/>
              <a:t>,  pairwise and </a:t>
            </a:r>
            <a:r>
              <a:rPr lang="en-US" altLang="zh-CN" sz="2400" dirty="0" err="1" smtClean="0"/>
              <a:t>listwise</a:t>
            </a:r>
            <a:r>
              <a:rPr lang="en-US" altLang="zh-CN" sz="2400" dirty="0" smtClean="0"/>
              <a:t> algorithms on Graded datasets.</a:t>
            </a:r>
            <a:endParaRPr lang="zh-CN" altLang="en-US" sz="2400" dirty="0"/>
          </a:p>
        </p:txBody>
      </p:sp>
    </p:spTree>
    <p:extLst>
      <p:ext uri="{BB962C8B-B14F-4D97-AF65-F5344CB8AC3E}">
        <p14:creationId xmlns:p14="http://schemas.microsoft.com/office/powerpoint/2010/main" val="2215716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lstStyle/>
          <a:p>
            <a:r>
              <a:rPr lang="en-US" altLang="zh-CN" dirty="0" smtClean="0"/>
              <a:t>Experimental Results II (</a:t>
            </a:r>
            <a:r>
              <a:rPr lang="en-US" altLang="zh-CN" dirty="0" err="1" smtClean="0"/>
              <a:t>cont</a:t>
            </a:r>
            <a:r>
              <a:rPr lang="en-US" altLang="zh-CN" dirty="0" smtClean="0"/>
              <a:t>’)</a:t>
            </a:r>
            <a:endParaRPr lang="zh-CN" altLang="en-US" dirty="0"/>
          </a:p>
        </p:txBody>
      </p:sp>
      <p:sp>
        <p:nvSpPr>
          <p:cNvPr id="12" name="文本占位符 3"/>
          <p:cNvSpPr txBox="1">
            <a:spLocks/>
          </p:cNvSpPr>
          <p:nvPr/>
        </p:nvSpPr>
        <p:spPr>
          <a:xfrm>
            <a:off x="540037" y="1196752"/>
            <a:ext cx="4040188" cy="6397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400" dirty="0" smtClean="0"/>
              <a:t>Top-10 MQ2007</a:t>
            </a:r>
            <a:endParaRPr lang="zh-CN" altLang="en-US" sz="2400" dirty="0"/>
          </a:p>
        </p:txBody>
      </p:sp>
      <p:sp>
        <p:nvSpPr>
          <p:cNvPr id="13" name="文本占位符 5"/>
          <p:cNvSpPr txBox="1">
            <a:spLocks/>
          </p:cNvSpPr>
          <p:nvPr/>
        </p:nvSpPr>
        <p:spPr>
          <a:xfrm>
            <a:off x="4551645" y="1196752"/>
            <a:ext cx="4041775" cy="6397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400" dirty="0" smtClean="0"/>
              <a:t>Top-10 TD2003</a:t>
            </a:r>
            <a:endParaRPr lang="zh-CN" altLang="en-US" sz="2400" dirty="0"/>
          </a:p>
        </p:txBody>
      </p:sp>
      <p:sp>
        <p:nvSpPr>
          <p:cNvPr id="15" name="TextBox 14"/>
          <p:cNvSpPr txBox="1"/>
          <p:nvPr/>
        </p:nvSpPr>
        <p:spPr>
          <a:xfrm>
            <a:off x="551165" y="1916832"/>
            <a:ext cx="492443" cy="1334403"/>
          </a:xfrm>
          <a:prstGeom prst="rect">
            <a:avLst/>
          </a:prstGeom>
          <a:noFill/>
        </p:spPr>
        <p:txBody>
          <a:bodyPr vert="eaVert" wrap="none" rtlCol="0">
            <a:spAutoFit/>
          </a:bodyPr>
          <a:lstStyle/>
          <a:p>
            <a:pPr algn="ctr">
              <a:spcBef>
                <a:spcPct val="20000"/>
              </a:spcBef>
            </a:pPr>
            <a:r>
              <a:rPr lang="el-GR" altLang="zh-CN" sz="2000" b="1" dirty="0" smtClean="0">
                <a:ea typeface="宋体"/>
              </a:rPr>
              <a:t>κ</a:t>
            </a:r>
            <a:r>
              <a:rPr lang="en-US" altLang="zh-CN" sz="2000" b="1" dirty="0" smtClean="0"/>
              <a:t>NDCG@10</a:t>
            </a:r>
            <a:endParaRPr lang="zh-CN" altLang="en-US" sz="2000" b="1" dirty="0" smtClean="0"/>
          </a:p>
        </p:txBody>
      </p:sp>
      <p:sp>
        <p:nvSpPr>
          <p:cNvPr id="18" name="TextBox 17"/>
          <p:cNvSpPr txBox="1"/>
          <p:nvPr/>
        </p:nvSpPr>
        <p:spPr>
          <a:xfrm>
            <a:off x="517558" y="4293096"/>
            <a:ext cx="492443" cy="629338"/>
          </a:xfrm>
          <a:prstGeom prst="rect">
            <a:avLst/>
          </a:prstGeom>
          <a:noFill/>
        </p:spPr>
        <p:txBody>
          <a:bodyPr vert="eaVert" wrap="none" rtlCol="0">
            <a:spAutoFit/>
          </a:bodyPr>
          <a:lstStyle/>
          <a:p>
            <a:pPr algn="ctr">
              <a:spcBef>
                <a:spcPct val="20000"/>
              </a:spcBef>
            </a:pPr>
            <a:r>
              <a:rPr lang="el-GR" altLang="zh-CN" sz="2000" b="1" dirty="0" smtClean="0">
                <a:ea typeface="宋体"/>
              </a:rPr>
              <a:t>κ</a:t>
            </a:r>
            <a:r>
              <a:rPr lang="en-US" altLang="zh-CN" sz="2000" b="1" dirty="0" smtClean="0"/>
              <a:t>ERR</a:t>
            </a:r>
            <a:endParaRPr lang="zh-CN" altLang="en-US" sz="2000" b="1" dirty="0" smtClean="0"/>
          </a:p>
        </p:txBody>
      </p:sp>
      <p:sp>
        <p:nvSpPr>
          <p:cNvPr id="38" name="矩形 37"/>
          <p:cNvSpPr/>
          <p:nvPr/>
        </p:nvSpPr>
        <p:spPr>
          <a:xfrm>
            <a:off x="1233421" y="1772918"/>
            <a:ext cx="6744690" cy="3980095"/>
          </a:xfrm>
          <a:prstGeom prst="rect">
            <a:avLst/>
          </a:prstGeom>
          <a:no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a:stCxn id="38" idx="1"/>
            <a:endCxn id="38" idx="3"/>
          </p:cNvCxnSpPr>
          <p:nvPr/>
        </p:nvCxnSpPr>
        <p:spPr>
          <a:xfrm>
            <a:off x="1233421" y="3762966"/>
            <a:ext cx="6744690" cy="0"/>
          </a:xfrm>
          <a:prstGeom prst="line">
            <a:avLst/>
          </a:prstGeom>
          <a:ln w="25400">
            <a:solidFill>
              <a:schemeClr val="accent3"/>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0"/>
            <a:endCxn id="38" idx="2"/>
          </p:cNvCxnSpPr>
          <p:nvPr/>
        </p:nvCxnSpPr>
        <p:spPr>
          <a:xfrm>
            <a:off x="4605766" y="1772918"/>
            <a:ext cx="0" cy="3980095"/>
          </a:xfrm>
          <a:prstGeom prst="line">
            <a:avLst/>
          </a:prstGeom>
          <a:ln w="25400">
            <a:solidFill>
              <a:schemeClr val="accent3"/>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41" name="图表 40"/>
          <p:cNvGraphicFramePr/>
          <p:nvPr>
            <p:extLst>
              <p:ext uri="{D42A27DB-BD31-4B8C-83A1-F6EECF244321}">
                <p14:modId xmlns:p14="http://schemas.microsoft.com/office/powerpoint/2010/main" val="3021234655"/>
              </p:ext>
            </p:extLst>
          </p:nvPr>
        </p:nvGraphicFramePr>
        <p:xfrm>
          <a:off x="1346995" y="1834083"/>
          <a:ext cx="3179561" cy="19594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2" name="图表 41"/>
          <p:cNvGraphicFramePr/>
          <p:nvPr>
            <p:extLst>
              <p:ext uri="{D42A27DB-BD31-4B8C-83A1-F6EECF244321}">
                <p14:modId xmlns:p14="http://schemas.microsoft.com/office/powerpoint/2010/main" val="2737473324"/>
              </p:ext>
            </p:extLst>
          </p:nvPr>
        </p:nvGraphicFramePr>
        <p:xfrm>
          <a:off x="4631290" y="1836514"/>
          <a:ext cx="3259050" cy="19594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3" name="图表 42"/>
          <p:cNvGraphicFramePr/>
          <p:nvPr>
            <p:extLst>
              <p:ext uri="{D42A27DB-BD31-4B8C-83A1-F6EECF244321}">
                <p14:modId xmlns:p14="http://schemas.microsoft.com/office/powerpoint/2010/main" val="3663513205"/>
              </p:ext>
            </p:extLst>
          </p:nvPr>
        </p:nvGraphicFramePr>
        <p:xfrm>
          <a:off x="1281367" y="3845838"/>
          <a:ext cx="3259050" cy="19594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4" name="图表 43"/>
          <p:cNvGraphicFramePr/>
          <p:nvPr>
            <p:extLst>
              <p:ext uri="{D42A27DB-BD31-4B8C-83A1-F6EECF244321}">
                <p14:modId xmlns:p14="http://schemas.microsoft.com/office/powerpoint/2010/main" val="3146254867"/>
              </p:ext>
            </p:extLst>
          </p:nvPr>
        </p:nvGraphicFramePr>
        <p:xfrm>
          <a:off x="4785257" y="3845838"/>
          <a:ext cx="3209176" cy="1959426"/>
        </p:xfrm>
        <a:graphic>
          <a:graphicData uri="http://schemas.openxmlformats.org/drawingml/2006/chart">
            <c:chart xmlns:c="http://schemas.openxmlformats.org/drawingml/2006/chart" xmlns:r="http://schemas.openxmlformats.org/officeDocument/2006/relationships" r:id="rId6"/>
          </a:graphicData>
        </a:graphic>
      </p:graphicFrame>
      <p:sp>
        <p:nvSpPr>
          <p:cNvPr id="45" name="TextBox 44"/>
          <p:cNvSpPr txBox="1"/>
          <p:nvPr/>
        </p:nvSpPr>
        <p:spPr>
          <a:xfrm>
            <a:off x="-540568" y="5982379"/>
            <a:ext cx="10369152" cy="830997"/>
          </a:xfrm>
          <a:prstGeom prst="rect">
            <a:avLst/>
          </a:prstGeom>
          <a:noFill/>
        </p:spPr>
        <p:txBody>
          <a:bodyPr wrap="square" rtlCol="0">
            <a:spAutoFit/>
          </a:bodyPr>
          <a:lstStyle/>
          <a:p>
            <a:pPr algn="ctr"/>
            <a:r>
              <a:rPr lang="en-US" altLang="zh-CN" sz="2400" dirty="0" smtClean="0"/>
              <a:t>Performance  comparison between</a:t>
            </a:r>
          </a:p>
          <a:p>
            <a:pPr algn="ctr"/>
            <a:r>
              <a:rPr lang="en-US" altLang="zh-CN" sz="2400" dirty="0" err="1" smtClean="0"/>
              <a:t>FocusedRank</a:t>
            </a:r>
            <a:r>
              <a:rPr lang="en-US" altLang="zh-CN" sz="2400" dirty="0" smtClean="0"/>
              <a:t> and Top-k </a:t>
            </a:r>
            <a:r>
              <a:rPr lang="en-US" altLang="zh-CN" sz="2400" dirty="0" err="1" smtClean="0"/>
              <a:t>ListMLE</a:t>
            </a:r>
            <a:r>
              <a:rPr lang="en-US" altLang="zh-CN" sz="2400" dirty="0" smtClean="0"/>
              <a:t> on Top-k datasets.</a:t>
            </a:r>
            <a:endParaRPr lang="zh-CN" altLang="en-US" sz="2400" dirty="0"/>
          </a:p>
        </p:txBody>
      </p:sp>
    </p:spTree>
    <p:extLst>
      <p:ext uri="{BB962C8B-B14F-4D97-AF65-F5344CB8AC3E}">
        <p14:creationId xmlns:p14="http://schemas.microsoft.com/office/powerpoint/2010/main" val="2379173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Top-K Learning to Rank Framework</a:t>
            </a:r>
          </a:p>
          <a:p>
            <a:pPr lvl="1"/>
            <a:r>
              <a:rPr lang="en-US" altLang="zh-CN" dirty="0" smtClean="0"/>
              <a:t>Top-k labeling strategy: obtain reliable relevance judgments via pairwise preference judgment. Complexity is reduced to O(n log k).</a:t>
            </a:r>
          </a:p>
          <a:p>
            <a:pPr lvl="1"/>
            <a:r>
              <a:rPr lang="en-US" altLang="zh-CN" dirty="0" err="1" smtClean="0"/>
              <a:t>FocusedRank</a:t>
            </a:r>
            <a:r>
              <a:rPr lang="en-US" altLang="zh-CN" dirty="0" smtClean="0"/>
              <a:t>: capture the characteristics of the top-k ground-truth.</a:t>
            </a:r>
          </a:p>
          <a:p>
            <a:pPr lvl="1"/>
            <a:r>
              <a:rPr lang="en-US" altLang="zh-CN" dirty="0" smtClean="0"/>
              <a:t>Top-k evaluation measures</a:t>
            </a:r>
          </a:p>
          <a:p>
            <a:r>
              <a:rPr lang="en-US" altLang="zh-CN" dirty="0" smtClean="0"/>
              <a:t>Empirical studies show the efficiency and reliability of top-k labeling strategy, and demonstrate the effectiveness of </a:t>
            </a:r>
            <a:r>
              <a:rPr lang="en-US" altLang="zh-CN" dirty="0" err="1" smtClean="0"/>
              <a:t>FocusedRank</a:t>
            </a:r>
            <a:r>
              <a:rPr lang="en-US" altLang="zh-CN" dirty="0" smtClean="0"/>
              <a:t>.</a:t>
            </a:r>
          </a:p>
        </p:txBody>
      </p:sp>
      <p:sp>
        <p:nvSpPr>
          <p:cNvPr id="4" name="日期占位符 3"/>
          <p:cNvSpPr>
            <a:spLocks noGrp="1"/>
          </p:cNvSpPr>
          <p:nvPr>
            <p:ph type="dt" sz="half" idx="10"/>
          </p:nvPr>
        </p:nvSpPr>
        <p:spPr/>
        <p:txBody>
          <a:bodyPr/>
          <a:lstStyle/>
          <a:p>
            <a:fld id="{9D68F185-6911-4B52-8BD3-DF14343EB494}" type="datetime1">
              <a:rPr lang="en-US" altLang="zh-CN" smtClean="0"/>
              <a:t>4/8/2015</a:t>
            </a:fld>
            <a:endParaRPr lang="zh-CN" altLang="en-US"/>
          </a:p>
        </p:txBody>
      </p:sp>
      <p:sp>
        <p:nvSpPr>
          <p:cNvPr id="5" name="页脚占位符 4"/>
          <p:cNvSpPr>
            <a:spLocks noGrp="1"/>
          </p:cNvSpPr>
          <p:nvPr>
            <p:ph type="ftr" sz="quarter" idx="11"/>
          </p:nvPr>
        </p:nvSpPr>
        <p:spPr/>
        <p:txBody>
          <a:bodyPr/>
          <a:lstStyle/>
          <a:p>
            <a:r>
              <a:rPr lang="en-US" altLang="zh-CN" smtClean="0"/>
              <a:t>Yanyan Lan@SIGIR2012</a:t>
            </a:r>
            <a:endParaRPr lang="zh-CN" altLang="en-US"/>
          </a:p>
        </p:txBody>
      </p:sp>
      <p:sp>
        <p:nvSpPr>
          <p:cNvPr id="6" name="灯片编号占位符 5"/>
          <p:cNvSpPr>
            <a:spLocks noGrp="1"/>
          </p:cNvSpPr>
          <p:nvPr>
            <p:ph type="sldNum" sz="quarter" idx="12"/>
          </p:nvPr>
        </p:nvSpPr>
        <p:spPr/>
        <p:txBody>
          <a:bodyPr/>
          <a:lstStyle/>
          <a:p>
            <a:fld id="{3022BE56-B78E-480C-AA56-A3FA8F77C5B1}" type="slidenum">
              <a:rPr lang="zh-CN" altLang="en-US" smtClean="0"/>
              <a:t>16</a:t>
            </a:fld>
            <a:endParaRPr lang="zh-CN" altLang="en-US"/>
          </a:p>
        </p:txBody>
      </p:sp>
    </p:spTree>
    <p:extLst>
      <p:ext uri="{BB962C8B-B14F-4D97-AF65-F5344CB8AC3E}">
        <p14:creationId xmlns:p14="http://schemas.microsoft.com/office/powerpoint/2010/main" val="19035299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Future Work</a:t>
            </a:r>
            <a:endParaRPr lang="zh-CN" altLang="en-US" dirty="0"/>
          </a:p>
        </p:txBody>
      </p:sp>
      <p:sp>
        <p:nvSpPr>
          <p:cNvPr id="3" name="内容占位符 2"/>
          <p:cNvSpPr>
            <a:spLocks noGrp="1"/>
          </p:cNvSpPr>
          <p:nvPr>
            <p:ph idx="1"/>
          </p:nvPr>
        </p:nvSpPr>
        <p:spPr/>
        <p:txBody>
          <a:bodyPr/>
          <a:lstStyle/>
          <a:p>
            <a:r>
              <a:rPr lang="en-US" altLang="zh-CN" dirty="0" smtClean="0"/>
              <a:t>Further reduce the complexity of top-k labeling strategy.</a:t>
            </a:r>
          </a:p>
          <a:p>
            <a:r>
              <a:rPr lang="en-US" altLang="zh-CN" dirty="0" smtClean="0"/>
              <a:t>Design new ranking models for top-k ranking.</a:t>
            </a:r>
          </a:p>
          <a:p>
            <a:r>
              <a:rPr lang="en-US" altLang="zh-CN" dirty="0" smtClean="0"/>
              <a:t>Rank aggregations of top-k ground-truth.</a:t>
            </a:r>
          </a:p>
          <a:p>
            <a:r>
              <a:rPr lang="en-US" altLang="zh-CN" dirty="0" smtClean="0"/>
              <a:t>Active learning in top-k labeling strategy.</a:t>
            </a:r>
            <a:endParaRPr lang="zh-CN" altLang="en-US" dirty="0"/>
          </a:p>
        </p:txBody>
      </p:sp>
      <p:sp>
        <p:nvSpPr>
          <p:cNvPr id="4" name="日期占位符 3"/>
          <p:cNvSpPr>
            <a:spLocks noGrp="1"/>
          </p:cNvSpPr>
          <p:nvPr>
            <p:ph type="dt" sz="half" idx="10"/>
          </p:nvPr>
        </p:nvSpPr>
        <p:spPr/>
        <p:txBody>
          <a:bodyPr/>
          <a:lstStyle/>
          <a:p>
            <a:fld id="{F07F1F30-108A-4CD4-8205-9A60D94AADBC}" type="datetime1">
              <a:rPr lang="en-US" altLang="zh-CN" smtClean="0"/>
              <a:t>4/8/2015</a:t>
            </a:fld>
            <a:endParaRPr lang="zh-CN" altLang="en-US"/>
          </a:p>
        </p:txBody>
      </p:sp>
      <p:sp>
        <p:nvSpPr>
          <p:cNvPr id="5" name="页脚占位符 4"/>
          <p:cNvSpPr>
            <a:spLocks noGrp="1"/>
          </p:cNvSpPr>
          <p:nvPr>
            <p:ph type="ftr" sz="quarter" idx="11"/>
          </p:nvPr>
        </p:nvSpPr>
        <p:spPr/>
        <p:txBody>
          <a:bodyPr/>
          <a:lstStyle/>
          <a:p>
            <a:r>
              <a:rPr lang="en-US" altLang="zh-CN" smtClean="0"/>
              <a:t>Yanyan Lan@SIGIR2012</a:t>
            </a:r>
            <a:endParaRPr lang="zh-CN" altLang="en-US"/>
          </a:p>
        </p:txBody>
      </p:sp>
      <p:sp>
        <p:nvSpPr>
          <p:cNvPr id="6" name="灯片编号占位符 5"/>
          <p:cNvSpPr>
            <a:spLocks noGrp="1"/>
          </p:cNvSpPr>
          <p:nvPr>
            <p:ph type="sldNum" sz="quarter" idx="12"/>
          </p:nvPr>
        </p:nvSpPr>
        <p:spPr/>
        <p:txBody>
          <a:bodyPr/>
          <a:lstStyle/>
          <a:p>
            <a:fld id="{3022BE56-B78E-480C-AA56-A3FA8F77C5B1}" type="slidenum">
              <a:rPr lang="zh-CN" altLang="en-US" smtClean="0"/>
              <a:t>17</a:t>
            </a:fld>
            <a:endParaRPr lang="zh-CN" altLang="en-US"/>
          </a:p>
        </p:txBody>
      </p:sp>
    </p:spTree>
    <p:extLst>
      <p:ext uri="{BB962C8B-B14F-4D97-AF65-F5344CB8AC3E}">
        <p14:creationId xmlns:p14="http://schemas.microsoft.com/office/powerpoint/2010/main" val="3991826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1772816"/>
            <a:ext cx="8568952" cy="3170783"/>
          </a:xfrm>
        </p:spPr>
        <p:txBody>
          <a:bodyPr>
            <a:normAutofit fontScale="90000"/>
          </a:bodyPr>
          <a:lstStyle/>
          <a:p>
            <a:r>
              <a:rPr lang="en-US" altLang="zh-CN" dirty="0" smtClean="0"/>
              <a:t>Thanks for your Attention!</a:t>
            </a:r>
            <a:br>
              <a:rPr lang="en-US" altLang="zh-CN" dirty="0" smtClean="0"/>
            </a:br>
            <a:r>
              <a:rPr lang="en-US" altLang="zh-CN" dirty="0" smtClean="0"/>
              <a:t/>
            </a:r>
            <a:br>
              <a:rPr lang="en-US" altLang="zh-CN" dirty="0" smtClean="0"/>
            </a:br>
            <a:r>
              <a:rPr lang="en-US" altLang="zh-CN" sz="3100" dirty="0" smtClean="0"/>
              <a:t>Thank SIGIR 2012 for providing Shuzi Niu </a:t>
            </a:r>
            <a:br>
              <a:rPr lang="en-US" altLang="zh-CN" sz="3100" dirty="0" smtClean="0"/>
            </a:br>
            <a:r>
              <a:rPr lang="en-US" altLang="zh-CN" sz="3100" dirty="0" smtClean="0"/>
              <a:t>the student travel grants! </a:t>
            </a:r>
            <a:br>
              <a:rPr lang="en-US" altLang="zh-CN" sz="3100" dirty="0" smtClean="0"/>
            </a:br>
            <a:r>
              <a:rPr lang="en-US" altLang="zh-CN" sz="3100" dirty="0" smtClean="0"/>
              <a:t>Thank the committee for granting us the best student paper award!</a:t>
            </a:r>
            <a:endParaRPr lang="zh-CN" altLang="en-US" sz="3100" dirty="0"/>
          </a:p>
        </p:txBody>
      </p:sp>
      <p:sp>
        <p:nvSpPr>
          <p:cNvPr id="3" name="副标题 2"/>
          <p:cNvSpPr>
            <a:spLocks noGrp="1"/>
          </p:cNvSpPr>
          <p:nvPr>
            <p:ph type="subTitle" idx="1"/>
          </p:nvPr>
        </p:nvSpPr>
        <p:spPr>
          <a:xfrm>
            <a:off x="1403648" y="5301208"/>
            <a:ext cx="6400800" cy="481608"/>
          </a:xfrm>
        </p:spPr>
        <p:txBody>
          <a:bodyPr>
            <a:normAutofit fontScale="92500" lnSpcReduction="20000"/>
          </a:bodyPr>
          <a:lstStyle/>
          <a:p>
            <a:r>
              <a:rPr lang="en-US" altLang="zh-CN" dirty="0" smtClean="0"/>
              <a:t>lanyanyan@ict.ac.cn</a:t>
            </a:r>
            <a:endParaRPr lang="zh-CN" altLang="en-US" dirty="0"/>
          </a:p>
        </p:txBody>
      </p:sp>
    </p:spTree>
    <p:extLst>
      <p:ext uri="{BB962C8B-B14F-4D97-AF65-F5344CB8AC3E}">
        <p14:creationId xmlns:p14="http://schemas.microsoft.com/office/powerpoint/2010/main" val="3651756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Outlines</a:t>
            </a:r>
            <a:endParaRPr lang="zh-CN" altLang="en-US" dirty="0"/>
          </a:p>
        </p:txBody>
      </p:sp>
      <p:sp>
        <p:nvSpPr>
          <p:cNvPr id="3" name="内容占位符 2"/>
          <p:cNvSpPr>
            <a:spLocks noGrp="1"/>
          </p:cNvSpPr>
          <p:nvPr>
            <p:ph idx="1"/>
          </p:nvPr>
        </p:nvSpPr>
        <p:spPr/>
        <p:txBody>
          <a:bodyPr/>
          <a:lstStyle/>
          <a:p>
            <a:r>
              <a:rPr lang="en-US" altLang="zh-CN" dirty="0" smtClean="0"/>
              <a:t>Motivation</a:t>
            </a:r>
          </a:p>
          <a:p>
            <a:r>
              <a:rPr lang="en-US" altLang="zh-CN" dirty="0" smtClean="0"/>
              <a:t>Top-K Learning to Rank Framework</a:t>
            </a:r>
          </a:p>
          <a:p>
            <a:pPr lvl="1"/>
            <a:r>
              <a:rPr lang="en-US" altLang="zh-CN" dirty="0" smtClean="0"/>
              <a:t>Top-K Labeling Strategy</a:t>
            </a:r>
          </a:p>
          <a:p>
            <a:pPr lvl="1"/>
            <a:r>
              <a:rPr lang="en-US" altLang="zh-CN" dirty="0" err="1" smtClean="0"/>
              <a:t>FocusedRank</a:t>
            </a:r>
            <a:endParaRPr lang="en-US" altLang="zh-CN" dirty="0" smtClean="0"/>
          </a:p>
          <a:p>
            <a:pPr lvl="1"/>
            <a:r>
              <a:rPr lang="en-US" altLang="zh-CN" dirty="0" smtClean="0"/>
              <a:t>Top-K Evaluation</a:t>
            </a:r>
          </a:p>
          <a:p>
            <a:r>
              <a:rPr lang="en-US" altLang="zh-CN" dirty="0" smtClean="0"/>
              <a:t>Experimental Results</a:t>
            </a:r>
          </a:p>
          <a:p>
            <a:r>
              <a:rPr lang="en-US" altLang="zh-CN" dirty="0" smtClean="0"/>
              <a:t>Conclusions &amp; Future Work</a:t>
            </a:r>
            <a:endParaRPr lang="zh-CN" altLang="en-US" dirty="0"/>
          </a:p>
        </p:txBody>
      </p:sp>
      <p:sp>
        <p:nvSpPr>
          <p:cNvPr id="4" name="日期占位符 3"/>
          <p:cNvSpPr>
            <a:spLocks noGrp="1"/>
          </p:cNvSpPr>
          <p:nvPr>
            <p:ph type="dt" sz="half" idx="10"/>
          </p:nvPr>
        </p:nvSpPr>
        <p:spPr/>
        <p:txBody>
          <a:bodyPr/>
          <a:lstStyle/>
          <a:p>
            <a:fld id="{1C4E2483-C2A8-4B8F-9975-8640A8B52216}" type="datetime1">
              <a:rPr lang="en-US" altLang="zh-CN" smtClean="0"/>
              <a:t>4/8/2015</a:t>
            </a:fld>
            <a:endParaRPr lang="zh-CN" altLang="en-US" dirty="0"/>
          </a:p>
        </p:txBody>
      </p:sp>
      <p:sp>
        <p:nvSpPr>
          <p:cNvPr id="5" name="页脚占位符 4"/>
          <p:cNvSpPr>
            <a:spLocks noGrp="1"/>
          </p:cNvSpPr>
          <p:nvPr>
            <p:ph type="ftr" sz="quarter" idx="11"/>
          </p:nvPr>
        </p:nvSpPr>
        <p:spPr/>
        <p:txBody>
          <a:bodyPr/>
          <a:lstStyle/>
          <a:p>
            <a:r>
              <a:rPr lang="en-US" altLang="zh-CN" smtClean="0"/>
              <a:t>Yanyan Lan@SIGIR2012</a:t>
            </a:r>
            <a:endParaRPr lang="zh-CN" altLang="en-US"/>
          </a:p>
        </p:txBody>
      </p:sp>
      <p:sp>
        <p:nvSpPr>
          <p:cNvPr id="6" name="灯片编号占位符 5"/>
          <p:cNvSpPr>
            <a:spLocks noGrp="1"/>
          </p:cNvSpPr>
          <p:nvPr>
            <p:ph type="sldNum" sz="quarter" idx="12"/>
          </p:nvPr>
        </p:nvSpPr>
        <p:spPr/>
        <p:txBody>
          <a:bodyPr/>
          <a:lstStyle/>
          <a:p>
            <a:fld id="{3022BE56-B78E-480C-AA56-A3FA8F77C5B1}" type="slidenum">
              <a:rPr lang="zh-CN" altLang="en-US" smtClean="0"/>
              <a:t>2</a:t>
            </a:fld>
            <a:endParaRPr lang="zh-CN" altLang="en-US"/>
          </a:p>
        </p:txBody>
      </p:sp>
    </p:spTree>
    <p:extLst>
      <p:ext uri="{BB962C8B-B14F-4D97-AF65-F5344CB8AC3E}">
        <p14:creationId xmlns:p14="http://schemas.microsoft.com/office/powerpoint/2010/main" val="333161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3" name="内容占位符 2"/>
          <p:cNvSpPr>
            <a:spLocks noGrp="1"/>
          </p:cNvSpPr>
          <p:nvPr>
            <p:ph idx="1"/>
          </p:nvPr>
        </p:nvSpPr>
        <p:spPr>
          <a:xfrm>
            <a:off x="313184" y="3861048"/>
            <a:ext cx="7283152" cy="2016225"/>
          </a:xfrm>
        </p:spPr>
        <p:txBody>
          <a:bodyPr>
            <a:noAutofit/>
          </a:bodyPr>
          <a:lstStyle/>
          <a:p>
            <a:pPr marL="57150" indent="0">
              <a:buNone/>
            </a:pPr>
            <a:r>
              <a:rPr lang="en-US" altLang="zh-CN" sz="2400" b="1" dirty="0" smtClean="0"/>
              <a:t>   Drawbacks:</a:t>
            </a:r>
          </a:p>
          <a:p>
            <a:pPr marL="971550" lvl="1" indent="-514350">
              <a:buAutoNum type="arabicParenBoth"/>
            </a:pPr>
            <a:r>
              <a:rPr lang="en-US" altLang="zh-CN" sz="2400" dirty="0" smtClean="0"/>
              <a:t>Choice of the specific of the gradations.</a:t>
            </a:r>
          </a:p>
          <a:p>
            <a:pPr marL="971550" lvl="1" indent="-514350">
              <a:buAutoNum type="arabicParenBoth"/>
            </a:pPr>
            <a:r>
              <a:rPr lang="en-US" altLang="zh-CN" sz="2400" dirty="0" smtClean="0"/>
              <a:t>Increasing assessing burdens.</a:t>
            </a:r>
          </a:p>
          <a:p>
            <a:pPr marL="971550" lvl="1" indent="-514350">
              <a:buAutoNum type="arabicParenBoth"/>
            </a:pPr>
            <a:r>
              <a:rPr lang="en-US" altLang="zh-CN" sz="2400" dirty="0" smtClean="0"/>
              <a:t>High level of disagreement on judgments.</a:t>
            </a:r>
          </a:p>
          <a:p>
            <a:pPr marL="457200" lvl="1" indent="0">
              <a:buNone/>
            </a:pPr>
            <a:endParaRPr lang="en-US" altLang="zh-CN" sz="2400" b="1" i="1" dirty="0">
              <a:solidFill>
                <a:srgbClr val="FF0000"/>
              </a:solidFill>
            </a:endParaRPr>
          </a:p>
          <a:p>
            <a:pPr marL="457200" lvl="1" indent="0">
              <a:buNone/>
            </a:pPr>
            <a:endParaRPr lang="en-US" altLang="zh-CN" sz="2400" b="1" i="1" dirty="0" smtClean="0">
              <a:solidFill>
                <a:srgbClr val="FF0000"/>
              </a:solidFill>
            </a:endParaRPr>
          </a:p>
          <a:p>
            <a:pPr marL="457200" lvl="1" indent="0">
              <a:buNone/>
            </a:pPr>
            <a:endParaRPr lang="en-US" altLang="zh-CN" sz="2400" b="1" i="1" dirty="0" smtClean="0">
              <a:solidFill>
                <a:srgbClr val="FF0000"/>
              </a:solidFill>
            </a:endParaRPr>
          </a:p>
          <a:p>
            <a:pPr marL="0" indent="0">
              <a:buNone/>
            </a:pPr>
            <a:endParaRPr lang="en-US" altLang="zh-CN" sz="2400" dirty="0" smtClean="0"/>
          </a:p>
          <a:p>
            <a:pPr marL="457200" lvl="1" indent="0">
              <a:buNone/>
            </a:pPr>
            <a:endParaRPr lang="en-US" altLang="zh-CN" sz="2400" dirty="0"/>
          </a:p>
          <a:p>
            <a:pPr marL="57150" indent="0">
              <a:buNone/>
            </a:pPr>
            <a:endParaRPr lang="en-US" altLang="zh-CN" sz="2400" dirty="0" smtClean="0"/>
          </a:p>
        </p:txBody>
      </p:sp>
      <mc:AlternateContent xmlns:mc="http://schemas.openxmlformats.org/markup-compatibility/2006" xmlns:a14="http://schemas.microsoft.com/office/drawing/2010/main">
        <mc:Choice Requires="a14">
          <p:sp>
            <p:nvSpPr>
              <p:cNvPr id="25" name="椭圆 24"/>
              <p:cNvSpPr/>
              <p:nvPr/>
            </p:nvSpPr>
            <p:spPr>
              <a:xfrm>
                <a:off x="5370934" y="2931251"/>
                <a:ext cx="504056" cy="50405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3200" b="0" i="1" smtClean="0">
                          <a:latin typeface="Cambria Math"/>
                        </a:rPr>
                        <m:t> </m:t>
                      </m:r>
                      <m:r>
                        <a:rPr lang="en-US" altLang="zh-CN" sz="3200" b="0" i="1" smtClean="0">
                          <a:latin typeface="Cambria Math"/>
                        </a:rPr>
                        <m:t>𝑥</m:t>
                      </m:r>
                    </m:oMath>
                  </m:oMathPara>
                </a14:m>
                <a:endParaRPr lang="zh-CN" altLang="en-US" sz="3200" dirty="0"/>
              </a:p>
            </p:txBody>
          </p:sp>
        </mc:Choice>
        <mc:Fallback xmlns="">
          <p:sp>
            <p:nvSpPr>
              <p:cNvPr id="25" name="椭圆 24"/>
              <p:cNvSpPr>
                <a:spLocks noRot="1" noChangeAspect="1" noMove="1" noResize="1" noEditPoints="1" noAdjustHandles="1" noChangeArrowheads="1" noChangeShapeType="1" noTextEdit="1"/>
              </p:cNvSpPr>
              <p:nvPr/>
            </p:nvSpPr>
            <p:spPr>
              <a:xfrm>
                <a:off x="5370934" y="2931251"/>
                <a:ext cx="504056" cy="504056"/>
              </a:xfrm>
              <a:prstGeom prst="ellipse">
                <a:avLst/>
              </a:prstGeom>
              <a:blipFill rotWithShape="1">
                <a:blip r:embed="rId3"/>
                <a:stretch>
                  <a:fillRect/>
                </a:stretch>
              </a:blipFill>
            </p:spPr>
            <p:txBody>
              <a:bodyPr/>
              <a:lstStyle/>
              <a:p>
                <a:r>
                  <a:rPr lang="zh-CN" altLang="en-US">
                    <a:noFill/>
                  </a:rPr>
                  <a:t> </a:t>
                </a:r>
              </a:p>
            </p:txBody>
          </p:sp>
        </mc:Fallback>
      </mc:AlternateContent>
      <p:sp>
        <p:nvSpPr>
          <p:cNvPr id="26" name="右箭头 25"/>
          <p:cNvSpPr/>
          <p:nvPr/>
        </p:nvSpPr>
        <p:spPr>
          <a:xfrm>
            <a:off x="5990618" y="3020233"/>
            <a:ext cx="604452" cy="343066"/>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椭圆 26"/>
              <p:cNvSpPr/>
              <p:nvPr/>
            </p:nvSpPr>
            <p:spPr>
              <a:xfrm>
                <a:off x="6739086" y="2931251"/>
                <a:ext cx="504056" cy="504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3200" b="0" i="1" smtClean="0">
                          <a:latin typeface="Cambria Math"/>
                        </a:rPr>
                        <m:t> </m:t>
                      </m:r>
                      <m:r>
                        <a:rPr lang="en-US" altLang="zh-CN" sz="3200" b="0" i="1" smtClean="0">
                          <a:latin typeface="Cambria Math"/>
                        </a:rPr>
                        <m:t>𝑦</m:t>
                      </m:r>
                    </m:oMath>
                  </m:oMathPara>
                </a14:m>
                <a:endParaRPr lang="zh-CN" altLang="en-US" sz="3200" dirty="0"/>
              </a:p>
            </p:txBody>
          </p:sp>
        </mc:Choice>
        <mc:Fallback xmlns="">
          <p:sp>
            <p:nvSpPr>
              <p:cNvPr id="27" name="椭圆 26"/>
              <p:cNvSpPr>
                <a:spLocks noRot="1" noChangeAspect="1" noMove="1" noResize="1" noEditPoints="1" noAdjustHandles="1" noChangeArrowheads="1" noChangeShapeType="1" noTextEdit="1"/>
              </p:cNvSpPr>
              <p:nvPr/>
            </p:nvSpPr>
            <p:spPr>
              <a:xfrm>
                <a:off x="6739086" y="2931251"/>
                <a:ext cx="504056" cy="504056"/>
              </a:xfrm>
              <a:prstGeom prst="ellipse">
                <a:avLst/>
              </a:prstGeom>
              <a:blipFill rotWithShape="1">
                <a:blip r:embed="rId4"/>
                <a:stretch>
                  <a:fillRect/>
                </a:stretch>
              </a:blipFill>
            </p:spPr>
            <p:txBody>
              <a:bodyPr/>
              <a:lstStyle/>
              <a:p>
                <a:r>
                  <a:rPr lang="zh-CN" altLang="en-US">
                    <a:noFill/>
                  </a:rPr>
                  <a:t> </a:t>
                </a:r>
              </a:p>
            </p:txBody>
          </p:sp>
        </mc:Fallback>
      </mc:AlternateContent>
      <p:pic>
        <p:nvPicPr>
          <p:cNvPr id="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9166" y="2440682"/>
            <a:ext cx="85725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6595070" y="3676962"/>
            <a:ext cx="1845185" cy="400110"/>
          </a:xfrm>
          <a:prstGeom prst="rect">
            <a:avLst/>
          </a:prstGeom>
          <a:noFill/>
        </p:spPr>
        <p:txBody>
          <a:bodyPr wrap="none" rtlCol="0">
            <a:spAutoFit/>
          </a:bodyPr>
          <a:lstStyle/>
          <a:p>
            <a:r>
              <a:rPr lang="en-US" altLang="zh-CN" sz="2000" i="1" dirty="0" smtClean="0">
                <a:solidFill>
                  <a:srgbClr val="0070C0"/>
                </a:solidFill>
              </a:rPr>
              <a:t>Relevance Score</a:t>
            </a:r>
            <a:endParaRPr lang="zh-CN" altLang="en-US" sz="2000" i="1" dirty="0">
              <a:solidFill>
                <a:srgbClr val="0070C0"/>
              </a:solidFill>
            </a:endParaRPr>
          </a:p>
        </p:txBody>
      </p:sp>
      <p:sp>
        <p:nvSpPr>
          <p:cNvPr id="23" name="日期占位符 22"/>
          <p:cNvSpPr>
            <a:spLocks noGrp="1"/>
          </p:cNvSpPr>
          <p:nvPr>
            <p:ph type="dt" sz="half" idx="10"/>
          </p:nvPr>
        </p:nvSpPr>
        <p:spPr/>
        <p:txBody>
          <a:bodyPr/>
          <a:lstStyle/>
          <a:p>
            <a:fld id="{94024C86-1916-4FBE-9AE5-C7D207C878E0}" type="datetime1">
              <a:rPr lang="en-US" altLang="zh-CN" smtClean="0"/>
              <a:t>4/8/2015</a:t>
            </a:fld>
            <a:endParaRPr lang="zh-CN" altLang="en-US"/>
          </a:p>
        </p:txBody>
      </p:sp>
      <p:sp>
        <p:nvSpPr>
          <p:cNvPr id="24" name="页脚占位符 23"/>
          <p:cNvSpPr>
            <a:spLocks noGrp="1"/>
          </p:cNvSpPr>
          <p:nvPr>
            <p:ph type="ftr" sz="quarter" idx="11"/>
          </p:nvPr>
        </p:nvSpPr>
        <p:spPr/>
        <p:txBody>
          <a:bodyPr/>
          <a:lstStyle/>
          <a:p>
            <a:r>
              <a:rPr lang="en-US" altLang="zh-CN" smtClean="0"/>
              <a:t>Yanyan Lan@SIGIR2012</a:t>
            </a:r>
            <a:endParaRPr lang="zh-CN" altLang="en-US"/>
          </a:p>
        </p:txBody>
      </p:sp>
      <p:sp>
        <p:nvSpPr>
          <p:cNvPr id="31" name="灯片编号占位符 30"/>
          <p:cNvSpPr>
            <a:spLocks noGrp="1"/>
          </p:cNvSpPr>
          <p:nvPr>
            <p:ph type="sldNum" sz="quarter" idx="12"/>
          </p:nvPr>
        </p:nvSpPr>
        <p:spPr/>
        <p:txBody>
          <a:bodyPr/>
          <a:lstStyle/>
          <a:p>
            <a:fld id="{3022BE56-B78E-480C-AA56-A3FA8F77C5B1}" type="slidenum">
              <a:rPr lang="zh-CN" altLang="en-US" smtClean="0"/>
              <a:t>3</a:t>
            </a:fld>
            <a:endParaRPr lang="zh-CN" altLang="en-US"/>
          </a:p>
        </p:txBody>
      </p:sp>
      <p:sp>
        <p:nvSpPr>
          <p:cNvPr id="4" name="矩形 3"/>
          <p:cNvSpPr/>
          <p:nvPr/>
        </p:nvSpPr>
        <p:spPr>
          <a:xfrm>
            <a:off x="395536" y="1268760"/>
            <a:ext cx="7632848" cy="1569660"/>
          </a:xfrm>
          <a:prstGeom prst="rect">
            <a:avLst/>
          </a:prstGeom>
        </p:spPr>
        <p:txBody>
          <a:bodyPr wrap="square">
            <a:spAutoFit/>
          </a:bodyPr>
          <a:lstStyle/>
          <a:p>
            <a:r>
              <a:rPr lang="en-US" altLang="zh-CN" sz="3200" dirty="0"/>
              <a:t>One great challenge for learning to rank: it is difficult to obtain reliable training data from human assessors!</a:t>
            </a:r>
            <a:endParaRPr lang="zh-CN" altLang="en-US" sz="3200" dirty="0"/>
          </a:p>
        </p:txBody>
      </p:sp>
      <p:sp>
        <p:nvSpPr>
          <p:cNvPr id="5" name="矩形 4"/>
          <p:cNvSpPr/>
          <p:nvPr/>
        </p:nvSpPr>
        <p:spPr>
          <a:xfrm>
            <a:off x="395536" y="2905780"/>
            <a:ext cx="4705327" cy="523220"/>
          </a:xfrm>
          <a:prstGeom prst="rect">
            <a:avLst/>
          </a:prstGeom>
        </p:spPr>
        <p:txBody>
          <a:bodyPr wrap="none">
            <a:spAutoFit/>
          </a:bodyPr>
          <a:lstStyle/>
          <a:p>
            <a:r>
              <a:rPr lang="en-US" altLang="zh-CN" sz="2800" b="1" i="1" dirty="0">
                <a:solidFill>
                  <a:srgbClr val="FF0000"/>
                </a:solidFill>
              </a:rPr>
              <a:t> Absolute Relevance Judgment</a:t>
            </a:r>
            <a:endParaRPr lang="zh-CN" altLang="en-US" sz="2800" dirty="0"/>
          </a:p>
        </p:txBody>
      </p:sp>
    </p:spTree>
    <p:extLst>
      <p:ext uri="{BB962C8B-B14F-4D97-AF65-F5344CB8AC3E}">
        <p14:creationId xmlns:p14="http://schemas.microsoft.com/office/powerpoint/2010/main" val="257628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animEffect transition="in" filter="fade">
                                      <p:cBhvr>
                                        <p:cTn id="39" dur="500"/>
                                        <p:tgtEl>
                                          <p:spTgt spid="3">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fade">
                                      <p:cBhvr>
                                        <p:cTn id="42" dur="500"/>
                                        <p:tgtEl>
                                          <p:spTgt spid="3">
                                            <p:txEl>
                                              <p:pRg st="1" end="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Effect transition="in" filter="fade">
                                      <p:cBhvr>
                                        <p:cTn id="4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6" grpId="0" animBg="1"/>
      <p:bldP spid="27" grpId="0" animBg="1"/>
      <p:bldP spid="2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3851920" y="2204864"/>
            <a:ext cx="1512168"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内容占位符 2"/>
          <p:cNvSpPr>
            <a:spLocks noGrp="1"/>
          </p:cNvSpPr>
          <p:nvPr>
            <p:ph idx="1"/>
          </p:nvPr>
        </p:nvSpPr>
        <p:spPr>
          <a:xfrm>
            <a:off x="457200" y="1600201"/>
            <a:ext cx="8219256" cy="748679"/>
          </a:xfrm>
        </p:spPr>
        <p:txBody>
          <a:bodyPr/>
          <a:lstStyle/>
          <a:p>
            <a:pPr marL="0" indent="0">
              <a:buNone/>
            </a:pPr>
            <a:r>
              <a:rPr lang="en-US" altLang="zh-CN" sz="2800" b="1" i="1" dirty="0" smtClean="0">
                <a:solidFill>
                  <a:srgbClr val="FF0000"/>
                </a:solidFill>
              </a:rPr>
              <a:t>Pairwise Preference Judgment</a:t>
            </a:r>
          </a:p>
          <a:p>
            <a:pPr marL="0" indent="0">
              <a:buNone/>
            </a:pPr>
            <a:endParaRPr lang="zh-CN" altLang="en-US" dirty="0"/>
          </a:p>
        </p:txBody>
      </p:sp>
      <p:sp>
        <p:nvSpPr>
          <p:cNvPr id="4" name="标题 1"/>
          <p:cNvSpPr>
            <a:spLocks noGrp="1"/>
          </p:cNvSpPr>
          <p:nvPr>
            <p:ph type="title"/>
          </p:nvPr>
        </p:nvSpPr>
        <p:spPr/>
        <p:txBody>
          <a:bodyPr/>
          <a:lstStyle/>
          <a:p>
            <a:r>
              <a:rPr lang="en-US" altLang="zh-CN" dirty="0" smtClean="0"/>
              <a:t>Motivation (</a:t>
            </a:r>
            <a:r>
              <a:rPr lang="en-US" altLang="zh-CN" dirty="0" err="1" smtClean="0"/>
              <a:t>cont</a:t>
            </a:r>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6" name="椭圆 5"/>
              <p:cNvSpPr/>
              <p:nvPr/>
            </p:nvSpPr>
            <p:spPr>
              <a:xfrm>
                <a:off x="3995936" y="2348880"/>
                <a:ext cx="504056" cy="50405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3200" b="0" i="1" smtClean="0">
                          <a:latin typeface="Cambria Math"/>
                        </a:rPr>
                        <m:t> </m:t>
                      </m:r>
                      <m:sSub>
                        <m:sSubPr>
                          <m:ctrlPr>
                            <a:rPr lang="en-US" altLang="zh-CN" sz="3200" b="0" i="1" smtClean="0">
                              <a:latin typeface="Cambria Math"/>
                            </a:rPr>
                          </m:ctrlPr>
                        </m:sSubPr>
                        <m:e>
                          <m:r>
                            <a:rPr lang="en-US" altLang="zh-CN" sz="3200" b="0" i="1" smtClean="0">
                              <a:latin typeface="Cambria Math"/>
                            </a:rPr>
                            <m:t> </m:t>
                          </m:r>
                          <m:r>
                            <a:rPr lang="en-US" altLang="zh-CN" sz="3200" b="0" i="1" smtClean="0">
                              <a:latin typeface="Cambria Math"/>
                            </a:rPr>
                            <m:t>𝑥</m:t>
                          </m:r>
                        </m:e>
                        <m:sub>
                          <m:r>
                            <a:rPr lang="en-US" altLang="zh-CN" sz="3200" b="0" i="0" smtClean="0">
                              <a:latin typeface="Cambria Math"/>
                            </a:rPr>
                            <m:t>1</m:t>
                          </m:r>
                        </m:sub>
                      </m:sSub>
                    </m:oMath>
                  </m:oMathPara>
                </a14:m>
                <a:endParaRPr lang="zh-CN" altLang="en-US" sz="3200" dirty="0"/>
              </a:p>
            </p:txBody>
          </p:sp>
        </mc:Choice>
        <mc:Fallback xmlns="">
          <p:sp>
            <p:nvSpPr>
              <p:cNvPr id="6" name="椭圆 5"/>
              <p:cNvSpPr>
                <a:spLocks noRot="1" noChangeAspect="1" noMove="1" noResize="1" noEditPoints="1" noAdjustHandles="1" noChangeArrowheads="1" noChangeShapeType="1" noTextEdit="1"/>
              </p:cNvSpPr>
              <p:nvPr/>
            </p:nvSpPr>
            <p:spPr>
              <a:xfrm>
                <a:off x="3995936" y="2348880"/>
                <a:ext cx="504056" cy="504056"/>
              </a:xfrm>
              <a:prstGeom prst="ellipse">
                <a:avLst/>
              </a:prstGeom>
              <a:blipFill rotWithShape="1">
                <a:blip r:embed="rId3"/>
                <a:stretch>
                  <a:fillRect/>
                </a:stretch>
              </a:blipFill>
            </p:spPr>
            <p:txBody>
              <a:bodyPr/>
              <a:lstStyle/>
              <a:p>
                <a:r>
                  <a:rPr lang="zh-CN" altLang="en-US">
                    <a:noFill/>
                  </a:rPr>
                  <a:t> </a:t>
                </a:r>
              </a:p>
            </p:txBody>
          </p:sp>
        </mc:Fallback>
      </mc:AlternateContent>
      <p:sp>
        <p:nvSpPr>
          <p:cNvPr id="7" name="右箭头 6"/>
          <p:cNvSpPr/>
          <p:nvPr/>
        </p:nvSpPr>
        <p:spPr>
          <a:xfrm>
            <a:off x="5479716" y="2444169"/>
            <a:ext cx="604452" cy="343066"/>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椭圆 7"/>
              <p:cNvSpPr/>
              <p:nvPr/>
            </p:nvSpPr>
            <p:spPr>
              <a:xfrm>
                <a:off x="6228184" y="2355187"/>
                <a:ext cx="504056" cy="504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3200" b="0" i="1" smtClean="0">
                          <a:latin typeface="Cambria Math"/>
                        </a:rPr>
                        <m:t> </m:t>
                      </m:r>
                      <m:r>
                        <a:rPr lang="en-US" altLang="zh-CN" sz="3200" b="0" i="1" smtClean="0">
                          <a:latin typeface="Cambria Math"/>
                        </a:rPr>
                        <m:t>𝑧</m:t>
                      </m:r>
                    </m:oMath>
                  </m:oMathPara>
                </a14:m>
                <a:endParaRPr lang="zh-CN" altLang="en-US" sz="3200" dirty="0"/>
              </a:p>
            </p:txBody>
          </p:sp>
        </mc:Choice>
        <mc:Fallback xmlns="">
          <p:sp>
            <p:nvSpPr>
              <p:cNvPr id="8" name="椭圆 7"/>
              <p:cNvSpPr>
                <a:spLocks noRot="1" noChangeAspect="1" noMove="1" noResize="1" noEditPoints="1" noAdjustHandles="1" noChangeArrowheads="1" noChangeShapeType="1" noTextEdit="1"/>
              </p:cNvSpPr>
              <p:nvPr/>
            </p:nvSpPr>
            <p:spPr>
              <a:xfrm>
                <a:off x="6228184" y="2355187"/>
                <a:ext cx="504056" cy="504056"/>
              </a:xfrm>
              <a:prstGeom prst="ellipse">
                <a:avLst/>
              </a:prstGeom>
              <a:blipFill rotWithShape="1">
                <a:blip r:embed="rId4"/>
                <a:stretch>
                  <a:fillRect/>
                </a:stretch>
              </a:blipFill>
            </p:spPr>
            <p:txBody>
              <a:bodyPr/>
              <a:lstStyle/>
              <a:p>
                <a:r>
                  <a:rPr lang="zh-CN" altLang="en-US">
                    <a:noFill/>
                  </a:rPr>
                  <a:t> </a:t>
                </a:r>
              </a:p>
            </p:txBody>
          </p:sp>
        </mc:Fallback>
      </mc:AlternateContent>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264" y="1864618"/>
            <a:ext cx="85725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4" name="椭圆 13"/>
              <p:cNvSpPr/>
              <p:nvPr/>
            </p:nvSpPr>
            <p:spPr>
              <a:xfrm>
                <a:off x="4716016" y="2348880"/>
                <a:ext cx="504056" cy="50405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3200" b="0" i="1" smtClean="0">
                          <a:latin typeface="Cambria Math"/>
                        </a:rPr>
                        <m:t> </m:t>
                      </m:r>
                      <m:sSub>
                        <m:sSubPr>
                          <m:ctrlPr>
                            <a:rPr lang="en-US" altLang="zh-CN" sz="3200" b="0" i="1" smtClean="0">
                              <a:latin typeface="Cambria Math"/>
                            </a:rPr>
                          </m:ctrlPr>
                        </m:sSubPr>
                        <m:e>
                          <m:r>
                            <a:rPr lang="en-US" altLang="zh-CN" sz="3200" b="0" i="1" smtClean="0">
                              <a:latin typeface="Cambria Math"/>
                            </a:rPr>
                            <m:t> </m:t>
                          </m:r>
                          <m:r>
                            <a:rPr lang="en-US" altLang="zh-CN" sz="3200" b="0" i="1" smtClean="0">
                              <a:latin typeface="Cambria Math"/>
                            </a:rPr>
                            <m:t>𝑥</m:t>
                          </m:r>
                        </m:e>
                        <m:sub>
                          <m:r>
                            <a:rPr lang="en-US" altLang="zh-CN" sz="3200" b="0" i="0" smtClean="0">
                              <a:latin typeface="Cambria Math"/>
                            </a:rPr>
                            <m:t>2</m:t>
                          </m:r>
                        </m:sub>
                      </m:sSub>
                    </m:oMath>
                  </m:oMathPara>
                </a14:m>
                <a:endParaRPr lang="zh-CN" altLang="en-US" sz="3200" dirty="0"/>
              </a:p>
            </p:txBody>
          </p:sp>
        </mc:Choice>
        <mc:Fallback xmlns="">
          <p:sp>
            <p:nvSpPr>
              <p:cNvPr id="14" name="椭圆 13"/>
              <p:cNvSpPr>
                <a:spLocks noRot="1" noChangeAspect="1" noMove="1" noResize="1" noEditPoints="1" noAdjustHandles="1" noChangeArrowheads="1" noChangeShapeType="1" noTextEdit="1"/>
              </p:cNvSpPr>
              <p:nvPr/>
            </p:nvSpPr>
            <p:spPr>
              <a:xfrm>
                <a:off x="4716016" y="2348880"/>
                <a:ext cx="504056" cy="504056"/>
              </a:xfrm>
              <a:prstGeom prst="ellipse">
                <a:avLst/>
              </a:prstGeom>
              <a:blipFill rotWithShape="1">
                <a:blip r:embed="rId6"/>
                <a:stretch>
                  <a:fillRect/>
                </a:stretch>
              </a:blipFill>
            </p:spPr>
            <p:txBody>
              <a:bodyPr/>
              <a:lstStyle/>
              <a:p>
                <a:r>
                  <a:rPr lang="zh-CN" altLang="en-US">
                    <a:noFill/>
                  </a:rPr>
                  <a:t> </a:t>
                </a:r>
              </a:p>
            </p:txBody>
          </p:sp>
        </mc:Fallback>
      </mc:AlternateContent>
      <p:sp>
        <p:nvSpPr>
          <p:cNvPr id="16" name="TextBox 15"/>
          <p:cNvSpPr txBox="1"/>
          <p:nvPr/>
        </p:nvSpPr>
        <p:spPr>
          <a:xfrm>
            <a:off x="6511950" y="3140968"/>
            <a:ext cx="1948482" cy="400110"/>
          </a:xfrm>
          <a:prstGeom prst="rect">
            <a:avLst/>
          </a:prstGeom>
          <a:noFill/>
        </p:spPr>
        <p:txBody>
          <a:bodyPr wrap="none" rtlCol="0">
            <a:spAutoFit/>
          </a:bodyPr>
          <a:lstStyle/>
          <a:p>
            <a:r>
              <a:rPr lang="en-US" altLang="zh-CN" sz="2000" i="1" dirty="0" smtClean="0">
                <a:solidFill>
                  <a:srgbClr val="0070C0"/>
                </a:solidFill>
              </a:rPr>
              <a:t>Preference Order</a:t>
            </a:r>
            <a:endParaRPr lang="zh-CN" altLang="en-US" sz="2000" i="1" dirty="0">
              <a:solidFill>
                <a:srgbClr val="0070C0"/>
              </a:solidFill>
            </a:endParaRPr>
          </a:p>
        </p:txBody>
      </p:sp>
      <mc:AlternateContent xmlns:mc="http://schemas.openxmlformats.org/markup-compatibility/2006" xmlns:a14="http://schemas.microsoft.com/office/drawing/2010/main">
        <mc:Choice Requires="a14">
          <p:sp>
            <p:nvSpPr>
              <p:cNvPr id="18" name="矩形 17"/>
              <p:cNvSpPr/>
              <p:nvPr/>
            </p:nvSpPr>
            <p:spPr>
              <a:xfrm>
                <a:off x="467544" y="3212976"/>
                <a:ext cx="8541508" cy="3046988"/>
              </a:xfrm>
              <a:prstGeom prst="rect">
                <a:avLst/>
              </a:prstGeom>
            </p:spPr>
            <p:txBody>
              <a:bodyPr wrap="square">
                <a:spAutoFit/>
              </a:bodyPr>
              <a:lstStyle/>
              <a:p>
                <a:r>
                  <a:rPr lang="en-US" altLang="zh-CN" sz="2400" b="1" dirty="0" smtClean="0"/>
                  <a:t>    Pros:</a:t>
                </a:r>
              </a:p>
              <a:p>
                <a:pPr marL="971550" lvl="1" indent="-514350">
                  <a:buAutoNum type="arabicParenBoth"/>
                </a:pPr>
                <a:r>
                  <a:rPr lang="en-US" altLang="zh-CN" sz="2400" dirty="0" smtClean="0"/>
                  <a:t>No need to determine the gradation specifications.</a:t>
                </a:r>
              </a:p>
              <a:p>
                <a:pPr marL="971550" lvl="1" indent="-514350">
                  <a:buAutoNum type="arabicParenBoth"/>
                </a:pPr>
                <a:r>
                  <a:rPr lang="en-US" altLang="zh-CN" sz="2400" dirty="0" smtClean="0"/>
                  <a:t>Easier for an assessor to express a preference.</a:t>
                </a:r>
              </a:p>
              <a:p>
                <a:pPr marL="971550" lvl="1" indent="-514350">
                  <a:buAutoNum type="arabicParenBoth"/>
                </a:pPr>
                <a:r>
                  <a:rPr lang="en-US" altLang="zh-CN" sz="2400" dirty="0" smtClean="0"/>
                  <a:t>Noise may be reduced.</a:t>
                </a:r>
              </a:p>
              <a:p>
                <a:r>
                  <a:rPr lang="en-US" altLang="zh-CN" sz="2400" b="1" dirty="0"/>
                  <a:t> </a:t>
                </a:r>
                <a:r>
                  <a:rPr lang="en-US" altLang="zh-CN" sz="2400" b="1" dirty="0" smtClean="0"/>
                  <a:t>   Cons:</a:t>
                </a:r>
              </a:p>
              <a:p>
                <a:pPr lvl="1"/>
                <a:r>
                  <a:rPr lang="en-US" altLang="zh-CN" sz="2400" dirty="0" smtClean="0"/>
                  <a:t>Complexity of judgment increases! (From O(n) to </a:t>
                </a:r>
                <a14:m>
                  <m:oMath xmlns:m="http://schemas.openxmlformats.org/officeDocument/2006/math">
                    <m:r>
                      <a:rPr lang="en-US" altLang="zh-CN" sz="2400" b="0" i="1" smtClean="0">
                        <a:latin typeface="Cambria Math"/>
                      </a:rPr>
                      <m:t>𝑂</m:t>
                    </m:r>
                    <m:r>
                      <a:rPr lang="en-US" altLang="zh-CN" sz="2400" b="0" i="1" smtClean="0">
                        <a:latin typeface="Cambria Math"/>
                      </a:rPr>
                      <m:t>(</m:t>
                    </m:r>
                    <m:sSup>
                      <m:sSupPr>
                        <m:ctrlPr>
                          <a:rPr lang="en-US" altLang="zh-CN" sz="2400" b="0" i="1" smtClean="0">
                            <a:latin typeface="Cambria Math"/>
                          </a:rPr>
                        </m:ctrlPr>
                      </m:sSupPr>
                      <m:e>
                        <m:r>
                          <a:rPr lang="en-US" altLang="zh-CN" sz="2400" b="0" i="1" smtClean="0">
                            <a:latin typeface="Cambria Math"/>
                          </a:rPr>
                          <m:t>𝑛</m:t>
                        </m:r>
                      </m:e>
                      <m:sup>
                        <m:r>
                          <a:rPr lang="en-US" altLang="zh-CN" sz="2400" b="0" i="1" smtClean="0">
                            <a:latin typeface="Cambria Math"/>
                          </a:rPr>
                          <m:t>2</m:t>
                        </m:r>
                      </m:sup>
                    </m:sSup>
                    <m:r>
                      <a:rPr lang="en-US" altLang="zh-CN" sz="2400" b="0" i="1" smtClean="0">
                        <a:latin typeface="Cambria Math"/>
                      </a:rPr>
                      <m:t>)</m:t>
                    </m:r>
                  </m:oMath>
                </a14:m>
                <a:r>
                  <a:rPr lang="en-US" altLang="zh-CN" sz="2400" dirty="0" smtClean="0"/>
                  <a:t>, O( n log n).)</a:t>
                </a:r>
              </a:p>
              <a:p>
                <a:pPr lvl="1"/>
                <a:endParaRPr lang="en-US" altLang="zh-CN" sz="2400" dirty="0" smtClean="0"/>
              </a:p>
            </p:txBody>
          </p:sp>
        </mc:Choice>
        <mc:Fallback xmlns="">
          <p:sp>
            <p:nvSpPr>
              <p:cNvPr id="18" name="矩形 17"/>
              <p:cNvSpPr>
                <a:spLocks noRot="1" noChangeAspect="1" noMove="1" noResize="1" noEditPoints="1" noAdjustHandles="1" noChangeArrowheads="1" noChangeShapeType="1" noTextEdit="1"/>
              </p:cNvSpPr>
              <p:nvPr/>
            </p:nvSpPr>
            <p:spPr>
              <a:xfrm>
                <a:off x="467544" y="3212976"/>
                <a:ext cx="8541508" cy="3046988"/>
              </a:xfrm>
              <a:prstGeom prst="rect">
                <a:avLst/>
              </a:prstGeom>
              <a:blipFill rotWithShape="1">
                <a:blip r:embed="rId7"/>
                <a:stretch>
                  <a:fillRect t="-1600"/>
                </a:stretch>
              </a:blipFill>
            </p:spPr>
            <p:txBody>
              <a:bodyPr/>
              <a:lstStyle/>
              <a:p>
                <a:r>
                  <a:rPr lang="zh-CN" altLang="en-US">
                    <a:noFill/>
                  </a:rPr>
                  <a:t> </a:t>
                </a:r>
              </a:p>
            </p:txBody>
          </p:sp>
        </mc:Fallback>
      </mc:AlternateContent>
      <p:sp>
        <p:nvSpPr>
          <p:cNvPr id="19" name="矩形 18"/>
          <p:cNvSpPr/>
          <p:nvPr/>
        </p:nvSpPr>
        <p:spPr>
          <a:xfrm>
            <a:off x="683568" y="5775647"/>
            <a:ext cx="8325484" cy="461665"/>
          </a:xfrm>
          <a:prstGeom prst="rect">
            <a:avLst/>
          </a:prstGeom>
        </p:spPr>
        <p:txBody>
          <a:bodyPr wrap="none">
            <a:spAutoFit/>
          </a:bodyPr>
          <a:lstStyle/>
          <a:p>
            <a:r>
              <a:rPr lang="en-US" altLang="zh-CN" sz="2400" b="1" i="1" dirty="0" smtClean="0">
                <a:solidFill>
                  <a:srgbClr val="FF0000"/>
                </a:solidFill>
              </a:rPr>
              <a:t>How to reduce the complexity of pairwise preference judgment?</a:t>
            </a:r>
          </a:p>
        </p:txBody>
      </p:sp>
      <p:sp>
        <p:nvSpPr>
          <p:cNvPr id="20" name="日期占位符 19"/>
          <p:cNvSpPr>
            <a:spLocks noGrp="1"/>
          </p:cNvSpPr>
          <p:nvPr>
            <p:ph type="dt" sz="half" idx="10"/>
          </p:nvPr>
        </p:nvSpPr>
        <p:spPr/>
        <p:txBody>
          <a:bodyPr/>
          <a:lstStyle/>
          <a:p>
            <a:fld id="{19A4F4E7-986A-497C-991D-235F28FFACE4}" type="datetime1">
              <a:rPr lang="en-US" altLang="zh-CN" smtClean="0"/>
              <a:t>4/8/2015</a:t>
            </a:fld>
            <a:endParaRPr lang="zh-CN" altLang="en-US"/>
          </a:p>
        </p:txBody>
      </p:sp>
      <p:sp>
        <p:nvSpPr>
          <p:cNvPr id="21" name="页脚占位符 20"/>
          <p:cNvSpPr>
            <a:spLocks noGrp="1"/>
          </p:cNvSpPr>
          <p:nvPr>
            <p:ph type="ftr" sz="quarter" idx="11"/>
          </p:nvPr>
        </p:nvSpPr>
        <p:spPr/>
        <p:txBody>
          <a:bodyPr/>
          <a:lstStyle/>
          <a:p>
            <a:r>
              <a:rPr lang="en-US" altLang="zh-CN" smtClean="0"/>
              <a:t>Yanyan Lan@SIGIR2012</a:t>
            </a:r>
            <a:endParaRPr lang="zh-CN" altLang="en-US"/>
          </a:p>
        </p:txBody>
      </p:sp>
      <p:sp>
        <p:nvSpPr>
          <p:cNvPr id="22" name="灯片编号占位符 21"/>
          <p:cNvSpPr>
            <a:spLocks noGrp="1"/>
          </p:cNvSpPr>
          <p:nvPr>
            <p:ph type="sldNum" sz="quarter" idx="12"/>
          </p:nvPr>
        </p:nvSpPr>
        <p:spPr/>
        <p:txBody>
          <a:bodyPr/>
          <a:lstStyle/>
          <a:p>
            <a:fld id="{3022BE56-B78E-480C-AA56-A3FA8F77C5B1}" type="slidenum">
              <a:rPr lang="zh-CN" altLang="en-US" smtClean="0"/>
              <a:t>4</a:t>
            </a:fld>
            <a:endParaRPr lang="zh-CN" altLang="en-US"/>
          </a:p>
        </p:txBody>
      </p:sp>
    </p:spTree>
    <p:extLst>
      <p:ext uri="{BB962C8B-B14F-4D97-AF65-F5344CB8AC3E}">
        <p14:creationId xmlns:p14="http://schemas.microsoft.com/office/powerpoint/2010/main" val="34812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8229600" cy="2332856"/>
          </a:xfrm>
        </p:spPr>
        <p:txBody>
          <a:bodyPr>
            <a:normAutofit/>
          </a:bodyPr>
          <a:lstStyle/>
          <a:p>
            <a:r>
              <a:rPr lang="en-US" altLang="zh-CN" sz="2800" dirty="0" smtClean="0"/>
              <a:t>Do we really need to get a total ordering for each query?</a:t>
            </a:r>
          </a:p>
          <a:p>
            <a:r>
              <a:rPr lang="en-US" altLang="zh-CN" sz="2800" dirty="0" smtClean="0"/>
              <a:t>Users mainly care about the top results in real web search application!</a:t>
            </a:r>
          </a:p>
        </p:txBody>
      </p:sp>
      <p:sp>
        <p:nvSpPr>
          <p:cNvPr id="4" name="标题 9"/>
          <p:cNvSpPr>
            <a:spLocks noGrp="1"/>
          </p:cNvSpPr>
          <p:nvPr>
            <p:ph type="title"/>
          </p:nvPr>
        </p:nvSpPr>
        <p:spPr/>
        <p:txBody>
          <a:bodyPr/>
          <a:lstStyle/>
          <a:p>
            <a:r>
              <a:rPr lang="en-US" altLang="zh-CN" dirty="0" smtClean="0"/>
              <a:t>Motivation (</a:t>
            </a:r>
            <a:r>
              <a:rPr lang="en-US" altLang="zh-CN" dirty="0" err="1" smtClean="0"/>
              <a:t>cont</a:t>
            </a:r>
            <a:r>
              <a:rPr lang="en-US" altLang="zh-CN" dirty="0" smtClean="0"/>
              <a:t>’)</a:t>
            </a:r>
            <a:endParaRPr lang="zh-CN" altLang="en-US" dirty="0"/>
          </a:p>
        </p:txBody>
      </p:sp>
      <p:sp>
        <p:nvSpPr>
          <p:cNvPr id="5" name="矩形 4"/>
          <p:cNvSpPr/>
          <p:nvPr/>
        </p:nvSpPr>
        <p:spPr>
          <a:xfrm>
            <a:off x="2051720" y="1949931"/>
            <a:ext cx="1050288" cy="70788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4000" b="1" i="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NO!</a:t>
            </a:r>
            <a:endParaRPr lang="zh-CN" altLang="en-US" sz="4000" b="1" i="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8" name="矩形 7"/>
          <p:cNvSpPr/>
          <p:nvPr/>
        </p:nvSpPr>
        <p:spPr>
          <a:xfrm>
            <a:off x="1475656" y="3573016"/>
            <a:ext cx="7128792" cy="830997"/>
          </a:xfrm>
          <a:prstGeom prst="rect">
            <a:avLst/>
          </a:prstGeom>
        </p:spPr>
        <p:txBody>
          <a:bodyPr wrap="square">
            <a:spAutoFit/>
          </a:bodyPr>
          <a:lstStyle/>
          <a:p>
            <a:r>
              <a:rPr lang="en-US" altLang="zh-CN" sz="2400" dirty="0" smtClean="0">
                <a:solidFill>
                  <a:srgbClr val="FF0000"/>
                </a:solidFill>
              </a:rPr>
              <a:t>Take more effort to figure out the top results and judge the preference orders among them.</a:t>
            </a:r>
          </a:p>
        </p:txBody>
      </p:sp>
      <p:sp>
        <p:nvSpPr>
          <p:cNvPr id="10" name="圆角矩形 9"/>
          <p:cNvSpPr/>
          <p:nvPr/>
        </p:nvSpPr>
        <p:spPr>
          <a:xfrm>
            <a:off x="827584" y="4797152"/>
            <a:ext cx="3168352" cy="6480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400" b="1" i="1" dirty="0" smtClean="0">
                <a:solidFill>
                  <a:schemeClr val="tx1"/>
                </a:solidFill>
              </a:rPr>
              <a:t>Top-K Ground-truth</a:t>
            </a:r>
            <a:endParaRPr lang="zh-CN" altLang="en-US" sz="2400" b="1" i="1" dirty="0">
              <a:solidFill>
                <a:schemeClr val="tx1"/>
              </a:solidFill>
            </a:endParaRPr>
          </a:p>
        </p:txBody>
      </p:sp>
      <mc:AlternateContent xmlns:mc="http://schemas.openxmlformats.org/markup-compatibility/2006" xmlns:a14="http://schemas.microsoft.com/office/drawing/2010/main">
        <mc:Choice Requires="a14">
          <p:sp>
            <p:nvSpPr>
              <p:cNvPr id="11" name="TextBox 10"/>
              <p:cNvSpPr txBox="1"/>
              <p:nvPr/>
            </p:nvSpPr>
            <p:spPr>
              <a:xfrm>
                <a:off x="4283968" y="4531186"/>
                <a:ext cx="1393202" cy="13770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altLang="zh-CN" sz="2400" i="1" smtClean="0">
                              <a:latin typeface="Cambria Math"/>
                            </a:rPr>
                          </m:ctrlPr>
                        </m:dPr>
                        <m:e>
                          <m:m>
                            <m:mPr>
                              <m:mcs>
                                <m:mc>
                                  <m:mcPr>
                                    <m:count m:val="1"/>
                                    <m:mcJc m:val="center"/>
                                  </m:mcPr>
                                </m:mc>
                              </m:mcs>
                              <m:ctrlPr>
                                <a:rPr lang="en-US" altLang="zh-CN" sz="2400" i="1" smtClean="0">
                                  <a:latin typeface="Cambria Math"/>
                                </a:rPr>
                              </m:ctrlPr>
                            </m:mPr>
                            <m:mr>
                              <m:e>
                                <m:m>
                                  <m:mPr>
                                    <m:mcs>
                                      <m:mc>
                                        <m:mcPr>
                                          <m:count m:val="1"/>
                                          <m:mcJc m:val="center"/>
                                        </m:mcPr>
                                      </m:mc>
                                    </m:mcs>
                                    <m:ctrlPr>
                                      <a:rPr lang="en-US" altLang="zh-CN" sz="2400" i="1" smtClean="0">
                                        <a:latin typeface="Cambria Math"/>
                                      </a:rPr>
                                    </m:ctrlPr>
                                  </m:mPr>
                                  <m:mr>
                                    <m:e>
                                      <m:sSub>
                                        <m:sSubPr>
                                          <m:ctrlPr>
                                            <a:rPr lang="en-US" altLang="zh-CN" sz="2400" b="0" i="1" smtClean="0">
                                              <a:latin typeface="Cambria Math"/>
                                            </a:rPr>
                                          </m:ctrlPr>
                                        </m:sSubPr>
                                        <m:e>
                                          <m:r>
                                            <m:rPr>
                                              <m:brk m:alnAt="7"/>
                                            </m:rPr>
                                            <a:rPr lang="en-US" altLang="zh-CN" sz="2400" b="0" i="1" smtClean="0">
                                              <a:latin typeface="Cambria Math"/>
                                            </a:rPr>
                                            <m:t>𝑥</m:t>
                                          </m:r>
                                        </m:e>
                                        <m:sub>
                                          <m:r>
                                            <m:rPr>
                                              <m:brk m:alnAt="7"/>
                                            </m:rPr>
                                            <a:rPr lang="en-US" altLang="zh-CN" sz="2400" b="0" i="1" smtClean="0">
                                              <a:latin typeface="Cambria Math"/>
                                            </a:rPr>
                                            <m:t>1</m:t>
                                          </m:r>
                                        </m:sub>
                                      </m:sSub>
                                    </m:e>
                                  </m:mr>
                                  <m:mr>
                                    <m:e>
                                      <m:sSub>
                                        <m:sSubPr>
                                          <m:ctrlPr>
                                            <a:rPr lang="en-US" altLang="zh-CN" sz="2400" b="0" i="1" smtClean="0">
                                              <a:latin typeface="Cambria Math"/>
                                            </a:rPr>
                                          </m:ctrlPr>
                                        </m:sSubPr>
                                        <m:e>
                                          <m:r>
                                            <a:rPr lang="en-US" altLang="zh-CN" sz="2400" b="0" i="1" smtClean="0">
                                              <a:latin typeface="Cambria Math"/>
                                            </a:rPr>
                                            <m:t>𝑥</m:t>
                                          </m:r>
                                        </m:e>
                                        <m:sub>
                                          <m:r>
                                            <a:rPr lang="en-US" altLang="zh-CN" sz="2400" b="0" i="1" smtClean="0">
                                              <a:latin typeface="Cambria Math"/>
                                            </a:rPr>
                                            <m:t>3</m:t>
                                          </m:r>
                                        </m:sub>
                                      </m:sSub>
                                    </m:e>
                                  </m:mr>
                                </m:m>
                              </m:e>
                            </m:mr>
                            <m:mr>
                              <m:e>
                                <m:m>
                                  <m:mPr>
                                    <m:mcs>
                                      <m:mc>
                                        <m:mcPr>
                                          <m:count m:val="1"/>
                                          <m:mcJc m:val="center"/>
                                        </m:mcPr>
                                      </m:mc>
                                    </m:mcs>
                                    <m:ctrlPr>
                                      <a:rPr lang="en-US" altLang="zh-CN" sz="2400" i="1" smtClean="0">
                                        <a:latin typeface="Cambria Math"/>
                                      </a:rPr>
                                    </m:ctrlPr>
                                  </m:mPr>
                                  <m:mr>
                                    <m:e>
                                      <m:sSub>
                                        <m:sSubPr>
                                          <m:ctrlPr>
                                            <a:rPr lang="en-US" altLang="zh-CN" sz="2400" b="0" i="1" smtClean="0">
                                              <a:latin typeface="Cambria Math"/>
                                            </a:rPr>
                                          </m:ctrlPr>
                                        </m:sSubPr>
                                        <m:e>
                                          <m:r>
                                            <m:rPr>
                                              <m:brk m:alnAt="7"/>
                                            </m:rPr>
                                            <a:rPr lang="en-US" altLang="zh-CN" sz="2400" b="0" i="1" smtClean="0">
                                              <a:latin typeface="Cambria Math"/>
                                            </a:rPr>
                                            <m:t>𝑥</m:t>
                                          </m:r>
                                        </m:e>
                                        <m:sub>
                                          <m:r>
                                            <m:rPr>
                                              <m:brk m:alnAt="7"/>
                                            </m:rPr>
                                            <a:rPr lang="en-US" altLang="zh-CN" sz="2400" b="0" i="1" smtClean="0">
                                              <a:latin typeface="Cambria Math"/>
                                            </a:rPr>
                                            <m:t>5</m:t>
                                          </m:r>
                                        </m:sub>
                                      </m:sSub>
                                    </m:e>
                                  </m:mr>
                                  <m:mr>
                                    <m:e>
                                      <m:sSub>
                                        <m:sSubPr>
                                          <m:ctrlPr>
                                            <a:rPr lang="en-US" altLang="zh-CN" sz="2400" b="0" i="1" smtClean="0">
                                              <a:latin typeface="Cambria Math"/>
                                            </a:rPr>
                                          </m:ctrlPr>
                                        </m:sSubPr>
                                        <m:e>
                                          <m:r>
                                            <a:rPr lang="en-US" altLang="zh-CN" sz="2400" b="0" i="1" smtClean="0">
                                              <a:latin typeface="Cambria Math"/>
                                            </a:rPr>
                                            <m:t>𝑥</m:t>
                                          </m:r>
                                        </m:e>
                                        <m:sub>
                                          <m:r>
                                            <a:rPr lang="en-US" altLang="zh-CN" sz="2400" b="0" i="1" smtClean="0">
                                              <a:latin typeface="Cambria Math"/>
                                            </a:rPr>
                                            <m:t>2</m:t>
                                          </m:r>
                                        </m:sub>
                                      </m:sSub>
                                      <m:r>
                                        <a:rPr lang="en-US" altLang="zh-CN" sz="2400" b="0" i="1" smtClean="0">
                                          <a:latin typeface="Cambria Math"/>
                                        </a:rPr>
                                        <m:t>,</m:t>
                                      </m:r>
                                      <m:sSub>
                                        <m:sSubPr>
                                          <m:ctrlPr>
                                            <a:rPr lang="en-US" altLang="zh-CN" sz="2400" b="0" i="1" smtClean="0">
                                              <a:latin typeface="Cambria Math"/>
                                            </a:rPr>
                                          </m:ctrlPr>
                                        </m:sSubPr>
                                        <m:e>
                                          <m:r>
                                            <a:rPr lang="en-US" altLang="zh-CN" sz="2400" b="0" i="1" smtClean="0">
                                              <a:latin typeface="Cambria Math"/>
                                            </a:rPr>
                                            <m:t>𝑥</m:t>
                                          </m:r>
                                        </m:e>
                                        <m:sub>
                                          <m:r>
                                            <a:rPr lang="en-US" altLang="zh-CN" sz="2400" b="0" i="1" smtClean="0">
                                              <a:latin typeface="Cambria Math"/>
                                            </a:rPr>
                                            <m:t>4</m:t>
                                          </m:r>
                                        </m:sub>
                                      </m:sSub>
                                    </m:e>
                                  </m:mr>
                                </m:m>
                              </m:e>
                            </m:mr>
                          </m:m>
                        </m:e>
                      </m:d>
                    </m:oMath>
                  </m:oMathPara>
                </a14:m>
                <a:endParaRPr lang="zh-CN" alt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283968" y="4531186"/>
                <a:ext cx="1393202" cy="1377044"/>
              </a:xfrm>
              <a:prstGeom prst="rect">
                <a:avLst/>
              </a:prstGeom>
              <a:blipFill rotWithShape="1">
                <a:blip r:embed="rId3"/>
                <a:stretch>
                  <a:fillRect/>
                </a:stretch>
              </a:blipFill>
            </p:spPr>
            <p:txBody>
              <a:bodyPr/>
              <a:lstStyle/>
              <a:p>
                <a:r>
                  <a:rPr lang="zh-CN" altLang="en-US">
                    <a:noFill/>
                  </a:rPr>
                  <a:t> </a:t>
                </a:r>
              </a:p>
            </p:txBody>
          </p:sp>
        </mc:Fallback>
      </mc:AlternateContent>
      <p:sp>
        <p:nvSpPr>
          <p:cNvPr id="13" name="矩形 12"/>
          <p:cNvSpPr/>
          <p:nvPr/>
        </p:nvSpPr>
        <p:spPr>
          <a:xfrm>
            <a:off x="4733129" y="4459178"/>
            <a:ext cx="504056" cy="1080120"/>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a:off x="5237185" y="4531186"/>
            <a:ext cx="504056" cy="14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矩形 15"/>
          <p:cNvSpPr/>
          <p:nvPr/>
        </p:nvSpPr>
        <p:spPr>
          <a:xfrm>
            <a:off x="5741241" y="4531186"/>
            <a:ext cx="2954976" cy="369332"/>
          </a:xfrm>
          <a:prstGeom prst="rect">
            <a:avLst/>
          </a:prstGeom>
        </p:spPr>
        <p:txBody>
          <a:bodyPr wrap="none">
            <a:spAutoFit/>
          </a:bodyPr>
          <a:lstStyle/>
          <a:p>
            <a:r>
              <a:rPr lang="en-US" altLang="zh-CN" dirty="0" smtClean="0">
                <a:solidFill>
                  <a:srgbClr val="0070C0"/>
                </a:solidFill>
              </a:rPr>
              <a:t>Total ordering of top K results</a:t>
            </a:r>
            <a:endParaRPr lang="zh-CN" altLang="en-US" dirty="0">
              <a:solidFill>
                <a:srgbClr val="0070C0"/>
              </a:solidFill>
            </a:endParaRPr>
          </a:p>
        </p:txBody>
      </p:sp>
      <p:sp>
        <p:nvSpPr>
          <p:cNvPr id="17" name="椭圆 16"/>
          <p:cNvSpPr/>
          <p:nvPr/>
        </p:nvSpPr>
        <p:spPr>
          <a:xfrm>
            <a:off x="4373089" y="5539298"/>
            <a:ext cx="1116124" cy="36893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9" name="直接箭头连接符 18"/>
          <p:cNvCxnSpPr/>
          <p:nvPr/>
        </p:nvCxnSpPr>
        <p:spPr>
          <a:xfrm>
            <a:off x="5237185" y="4999238"/>
            <a:ext cx="792088" cy="468052"/>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21" name="直接箭头连接符 20"/>
          <p:cNvCxnSpPr>
            <a:stCxn id="17" idx="6"/>
          </p:cNvCxnSpPr>
          <p:nvPr/>
        </p:nvCxnSpPr>
        <p:spPr>
          <a:xfrm flipV="1">
            <a:off x="5489213" y="5539298"/>
            <a:ext cx="540060" cy="184466"/>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2" name="矩形 21"/>
          <p:cNvSpPr/>
          <p:nvPr/>
        </p:nvSpPr>
        <p:spPr>
          <a:xfrm>
            <a:off x="5957823" y="5313982"/>
            <a:ext cx="2717282" cy="923330"/>
          </a:xfrm>
          <a:prstGeom prst="rect">
            <a:avLst/>
          </a:prstGeom>
        </p:spPr>
        <p:txBody>
          <a:bodyPr wrap="none">
            <a:spAutoFit/>
          </a:bodyPr>
          <a:lstStyle/>
          <a:p>
            <a:r>
              <a:rPr lang="en-US" altLang="zh-CN" dirty="0" smtClean="0">
                <a:solidFill>
                  <a:schemeClr val="accent6"/>
                </a:solidFill>
              </a:rPr>
              <a:t>Preferences between top K</a:t>
            </a:r>
          </a:p>
          <a:p>
            <a:r>
              <a:rPr lang="en-US" altLang="zh-CN" dirty="0" smtClean="0">
                <a:solidFill>
                  <a:schemeClr val="accent6"/>
                </a:solidFill>
              </a:rPr>
              <a:t>Documents and the other</a:t>
            </a:r>
          </a:p>
          <a:p>
            <a:r>
              <a:rPr lang="en-US" altLang="zh-CN" dirty="0" smtClean="0">
                <a:solidFill>
                  <a:schemeClr val="accent6"/>
                </a:solidFill>
              </a:rPr>
              <a:t>N-K documents</a:t>
            </a:r>
            <a:endParaRPr lang="zh-CN" altLang="en-US" dirty="0">
              <a:solidFill>
                <a:schemeClr val="accent6"/>
              </a:solidFill>
            </a:endParaRPr>
          </a:p>
        </p:txBody>
      </p:sp>
      <p:sp>
        <p:nvSpPr>
          <p:cNvPr id="23" name="日期占位符 22"/>
          <p:cNvSpPr>
            <a:spLocks noGrp="1"/>
          </p:cNvSpPr>
          <p:nvPr>
            <p:ph type="dt" sz="half" idx="10"/>
          </p:nvPr>
        </p:nvSpPr>
        <p:spPr/>
        <p:txBody>
          <a:bodyPr/>
          <a:lstStyle/>
          <a:p>
            <a:fld id="{208FF785-7951-4CCA-BE15-A2284FB22F1C}" type="datetime1">
              <a:rPr lang="en-US" altLang="zh-CN" smtClean="0"/>
              <a:t>4/8/2015</a:t>
            </a:fld>
            <a:endParaRPr lang="zh-CN" altLang="en-US"/>
          </a:p>
        </p:txBody>
      </p:sp>
      <p:sp>
        <p:nvSpPr>
          <p:cNvPr id="24" name="页脚占位符 23"/>
          <p:cNvSpPr>
            <a:spLocks noGrp="1"/>
          </p:cNvSpPr>
          <p:nvPr>
            <p:ph type="ftr" sz="quarter" idx="11"/>
          </p:nvPr>
        </p:nvSpPr>
        <p:spPr/>
        <p:txBody>
          <a:bodyPr/>
          <a:lstStyle/>
          <a:p>
            <a:r>
              <a:rPr lang="en-US" altLang="zh-CN" smtClean="0"/>
              <a:t>Yanyan Lan@SIGIR2012</a:t>
            </a:r>
            <a:endParaRPr lang="zh-CN" altLang="en-US"/>
          </a:p>
        </p:txBody>
      </p:sp>
      <p:sp>
        <p:nvSpPr>
          <p:cNvPr id="25" name="灯片编号占位符 24"/>
          <p:cNvSpPr>
            <a:spLocks noGrp="1"/>
          </p:cNvSpPr>
          <p:nvPr>
            <p:ph type="sldNum" sz="quarter" idx="12"/>
          </p:nvPr>
        </p:nvSpPr>
        <p:spPr/>
        <p:txBody>
          <a:bodyPr/>
          <a:lstStyle/>
          <a:p>
            <a:fld id="{3022BE56-B78E-480C-AA56-A3FA8F77C5B1}" type="slidenum">
              <a:rPr lang="zh-CN" altLang="en-US" smtClean="0"/>
              <a:t>5</a:t>
            </a:fld>
            <a:endParaRPr lang="zh-CN" altLang="en-US"/>
          </a:p>
        </p:txBody>
      </p:sp>
      <p:sp>
        <p:nvSpPr>
          <p:cNvPr id="2" name="右箭头 1"/>
          <p:cNvSpPr/>
          <p:nvPr/>
        </p:nvSpPr>
        <p:spPr>
          <a:xfrm>
            <a:off x="835010" y="3746198"/>
            <a:ext cx="561212" cy="4846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234337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 (</a:t>
            </a:r>
            <a:r>
              <a:rPr lang="en-US" altLang="zh-CN" dirty="0" err="1" smtClean="0"/>
              <a:t>cont</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Three Tasks:</a:t>
            </a:r>
          </a:p>
          <a:p>
            <a:pPr lvl="1"/>
            <a:r>
              <a:rPr lang="en-US" altLang="zh-CN" dirty="0" smtClean="0"/>
              <a:t>How to design an efficient pairwise preference labeling strategy to get top-k ground-truth?</a:t>
            </a:r>
          </a:p>
          <a:p>
            <a:pPr lvl="1"/>
            <a:r>
              <a:rPr lang="en-US" altLang="zh-CN" dirty="0" smtClean="0"/>
              <a:t>How to develop more powerful ranking algorithms in the new scenario?</a:t>
            </a:r>
          </a:p>
          <a:p>
            <a:pPr lvl="1"/>
            <a:r>
              <a:rPr lang="en-US" altLang="zh-CN" dirty="0" smtClean="0"/>
              <a:t>How to define new evaluation measures for the new scenario?</a:t>
            </a:r>
          </a:p>
          <a:p>
            <a:endParaRPr lang="en-US" altLang="zh-CN" dirty="0" smtClean="0"/>
          </a:p>
        </p:txBody>
      </p:sp>
      <p:sp>
        <p:nvSpPr>
          <p:cNvPr id="4" name="圆角矩形 3"/>
          <p:cNvSpPr/>
          <p:nvPr/>
        </p:nvSpPr>
        <p:spPr>
          <a:xfrm>
            <a:off x="2195736" y="5229200"/>
            <a:ext cx="4536504" cy="64807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3200" b="1" i="1" dirty="0" smtClean="0">
                <a:solidFill>
                  <a:schemeClr val="bg1"/>
                </a:solidFill>
              </a:rPr>
              <a:t>Top-K Learning to Rank</a:t>
            </a:r>
            <a:endParaRPr lang="zh-CN" altLang="en-US" sz="3200" b="1" i="1" dirty="0">
              <a:solidFill>
                <a:schemeClr val="bg1"/>
              </a:solidFill>
            </a:endParaRPr>
          </a:p>
        </p:txBody>
      </p:sp>
      <p:sp>
        <p:nvSpPr>
          <p:cNvPr id="5" name="日期占位符 4"/>
          <p:cNvSpPr>
            <a:spLocks noGrp="1"/>
          </p:cNvSpPr>
          <p:nvPr>
            <p:ph type="dt" sz="half" idx="10"/>
          </p:nvPr>
        </p:nvSpPr>
        <p:spPr/>
        <p:txBody>
          <a:bodyPr/>
          <a:lstStyle/>
          <a:p>
            <a:fld id="{1A17A363-A36F-4C3D-8A6A-C0A49BA38791}" type="datetime1">
              <a:rPr lang="en-US" altLang="zh-CN" smtClean="0"/>
              <a:t>4/8/2015</a:t>
            </a:fld>
            <a:endParaRPr lang="zh-CN" altLang="en-US"/>
          </a:p>
        </p:txBody>
      </p:sp>
      <p:sp>
        <p:nvSpPr>
          <p:cNvPr id="6" name="页脚占位符 5"/>
          <p:cNvSpPr>
            <a:spLocks noGrp="1"/>
          </p:cNvSpPr>
          <p:nvPr>
            <p:ph type="ftr" sz="quarter" idx="11"/>
          </p:nvPr>
        </p:nvSpPr>
        <p:spPr/>
        <p:txBody>
          <a:bodyPr/>
          <a:lstStyle/>
          <a:p>
            <a:r>
              <a:rPr lang="en-US" altLang="zh-CN" smtClean="0"/>
              <a:t>Yanyan Lan@SIGIR2012</a:t>
            </a:r>
            <a:endParaRPr lang="zh-CN" altLang="en-US"/>
          </a:p>
        </p:txBody>
      </p:sp>
      <p:sp>
        <p:nvSpPr>
          <p:cNvPr id="7" name="灯片编号占位符 6"/>
          <p:cNvSpPr>
            <a:spLocks noGrp="1"/>
          </p:cNvSpPr>
          <p:nvPr>
            <p:ph type="sldNum" sz="quarter" idx="12"/>
          </p:nvPr>
        </p:nvSpPr>
        <p:spPr/>
        <p:txBody>
          <a:bodyPr/>
          <a:lstStyle/>
          <a:p>
            <a:fld id="{3022BE56-B78E-480C-AA56-A3FA8F77C5B1}" type="slidenum">
              <a:rPr lang="zh-CN" altLang="en-US" smtClean="0"/>
              <a:t>6</a:t>
            </a:fld>
            <a:endParaRPr lang="zh-CN" altLang="en-US"/>
          </a:p>
        </p:txBody>
      </p:sp>
    </p:spTree>
    <p:extLst>
      <p:ext uri="{BB962C8B-B14F-4D97-AF65-F5344CB8AC3E}">
        <p14:creationId xmlns:p14="http://schemas.microsoft.com/office/powerpoint/2010/main" val="383156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Top-k Learning to Rank</a:t>
            </a:r>
            <a:r>
              <a:rPr lang="zh-CN" altLang="en-US" dirty="0" smtClean="0"/>
              <a:t>：</a:t>
            </a:r>
            <a:r>
              <a:rPr lang="en-US" altLang="zh-CN" dirty="0" smtClean="0"/>
              <a:t>Labeling</a:t>
            </a:r>
            <a:endParaRPr lang="zh-CN" altLang="en-US" dirty="0"/>
          </a:p>
        </p:txBody>
      </p:sp>
      <p:sp>
        <p:nvSpPr>
          <p:cNvPr id="3" name="内容占位符 2"/>
          <p:cNvSpPr>
            <a:spLocks noGrp="1"/>
          </p:cNvSpPr>
          <p:nvPr>
            <p:ph idx="1"/>
          </p:nvPr>
        </p:nvSpPr>
        <p:spPr>
          <a:xfrm>
            <a:off x="457200" y="1600201"/>
            <a:ext cx="8229600" cy="2116831"/>
          </a:xfrm>
        </p:spPr>
        <p:txBody>
          <a:bodyPr/>
          <a:lstStyle/>
          <a:p>
            <a:r>
              <a:rPr lang="en-US" altLang="zh-CN" dirty="0" smtClean="0"/>
              <a:t>Top-k Labeling Strategy</a:t>
            </a:r>
          </a:p>
          <a:p>
            <a:pPr lvl="1"/>
            <a:r>
              <a:rPr lang="en-US" altLang="zh-CN" dirty="0" smtClean="0"/>
              <a:t>Pairwise preference judgment</a:t>
            </a:r>
          </a:p>
          <a:p>
            <a:pPr lvl="1"/>
            <a:r>
              <a:rPr lang="en-US" altLang="zh-CN" dirty="0" err="1" smtClean="0"/>
              <a:t>HeapSort</a:t>
            </a:r>
            <a:endParaRPr lang="en-US" altLang="zh-CN" dirty="0" smtClean="0"/>
          </a:p>
          <a:p>
            <a:pPr marL="457200" lvl="1" indent="0">
              <a:buNone/>
            </a:pPr>
            <a:r>
              <a:rPr lang="en-US" altLang="zh-CN" dirty="0" smtClean="0"/>
              <a:t>Example: k=3,n=5</a:t>
            </a:r>
          </a:p>
        </p:txBody>
      </p:sp>
      <mc:AlternateContent xmlns:mc="http://schemas.openxmlformats.org/markup-compatibility/2006" xmlns:a14="http://schemas.microsoft.com/office/drawing/2010/main">
        <mc:Choice Requires="a14">
          <p:sp>
            <p:nvSpPr>
              <p:cNvPr id="5" name="椭圆 4"/>
              <p:cNvSpPr/>
              <p:nvPr/>
            </p:nvSpPr>
            <p:spPr>
              <a:xfrm>
                <a:off x="899592" y="3789040"/>
                <a:ext cx="432048" cy="4302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latin typeface="Cambria Math"/>
                        </a:rPr>
                        <m:t> </m:t>
                      </m:r>
                      <m:sSub>
                        <m:sSubPr>
                          <m:ctrlPr>
                            <a:rPr lang="en-US" altLang="zh-CN" sz="2400" b="0" i="1" smtClean="0">
                              <a:latin typeface="Cambria Math"/>
                            </a:rPr>
                          </m:ctrlPr>
                        </m:sSubPr>
                        <m:e>
                          <m:r>
                            <a:rPr lang="en-US" altLang="zh-CN" sz="2400" b="0" i="1" smtClean="0">
                              <a:latin typeface="Cambria Math"/>
                            </a:rPr>
                            <m:t> </m:t>
                          </m:r>
                          <m:r>
                            <a:rPr lang="en-US" altLang="zh-CN" sz="2400" b="0" i="1" smtClean="0">
                              <a:latin typeface="Cambria Math"/>
                            </a:rPr>
                            <m:t>𝑥</m:t>
                          </m:r>
                        </m:e>
                        <m:sub>
                          <m:r>
                            <a:rPr lang="en-US" altLang="zh-CN" sz="2400" b="0" i="1" smtClean="0">
                              <a:latin typeface="Cambria Math"/>
                            </a:rPr>
                            <m:t>1</m:t>
                          </m:r>
                        </m:sub>
                      </m:sSub>
                    </m:oMath>
                  </m:oMathPara>
                </a14:m>
                <a:endParaRPr lang="zh-CN" altLang="en-US" sz="2400" dirty="0"/>
              </a:p>
            </p:txBody>
          </p:sp>
        </mc:Choice>
        <mc:Fallback xmlns="">
          <p:sp>
            <p:nvSpPr>
              <p:cNvPr id="5" name="椭圆 4"/>
              <p:cNvSpPr>
                <a:spLocks noRot="1" noChangeAspect="1" noMove="1" noResize="1" noEditPoints="1" noAdjustHandles="1" noChangeArrowheads="1" noChangeShapeType="1" noTextEdit="1"/>
              </p:cNvSpPr>
              <p:nvPr/>
            </p:nvSpPr>
            <p:spPr>
              <a:xfrm>
                <a:off x="899592" y="3789040"/>
                <a:ext cx="432048" cy="430239"/>
              </a:xfrm>
              <a:prstGeom prst="ellipse">
                <a:avLst/>
              </a:prstGeom>
              <a:blipFill rotWithShape="1">
                <a:blip r:embed="rId3"/>
                <a:stretch>
                  <a:fillRect l="-5405" r="-5405" b="-1351"/>
                </a:stretch>
              </a:blipFill>
            </p:spPr>
            <p:txBody>
              <a:bodyPr/>
              <a:lstStyle/>
              <a:p>
                <a:r>
                  <a:rPr lang="zh-CN" altLang="en-US">
                    <a:noFill/>
                  </a:rPr>
                  <a:t> </a:t>
                </a:r>
              </a:p>
            </p:txBody>
          </p:sp>
        </mc:Fallback>
      </mc:AlternateContent>
      <p:cxnSp>
        <p:nvCxnSpPr>
          <p:cNvPr id="9" name="直接箭头连接符 8"/>
          <p:cNvCxnSpPr>
            <a:stCxn id="5" idx="3"/>
          </p:cNvCxnSpPr>
          <p:nvPr/>
        </p:nvCxnSpPr>
        <p:spPr>
          <a:xfrm flipH="1">
            <a:off x="692304" y="4156272"/>
            <a:ext cx="270560" cy="4194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接箭头连接符 11"/>
          <p:cNvCxnSpPr>
            <a:endCxn id="33" idx="0"/>
          </p:cNvCxnSpPr>
          <p:nvPr/>
        </p:nvCxnSpPr>
        <p:spPr>
          <a:xfrm>
            <a:off x="1295515" y="4149080"/>
            <a:ext cx="252149" cy="3600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矩形 13"/>
          <p:cNvSpPr/>
          <p:nvPr/>
        </p:nvSpPr>
        <p:spPr>
          <a:xfrm>
            <a:off x="323528" y="3717032"/>
            <a:ext cx="1584176" cy="1512168"/>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5" name="右箭头 14"/>
          <p:cNvSpPr/>
          <p:nvPr/>
        </p:nvSpPr>
        <p:spPr>
          <a:xfrm>
            <a:off x="2051720" y="4456536"/>
            <a:ext cx="1800200" cy="484632"/>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椭圆 27"/>
              <p:cNvSpPr/>
              <p:nvPr/>
            </p:nvSpPr>
            <p:spPr>
              <a:xfrm>
                <a:off x="395536" y="4510929"/>
                <a:ext cx="432048" cy="4302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latin typeface="Cambria Math"/>
                        </a:rPr>
                        <m:t> </m:t>
                      </m:r>
                      <m:sSub>
                        <m:sSubPr>
                          <m:ctrlPr>
                            <a:rPr lang="en-US" altLang="zh-CN" sz="2400" b="0" i="1" smtClean="0">
                              <a:latin typeface="Cambria Math"/>
                            </a:rPr>
                          </m:ctrlPr>
                        </m:sSubPr>
                        <m:e>
                          <m:r>
                            <a:rPr lang="en-US" altLang="zh-CN" sz="2400" b="0" i="1" smtClean="0">
                              <a:latin typeface="Cambria Math"/>
                            </a:rPr>
                            <m:t> </m:t>
                          </m:r>
                          <m:r>
                            <a:rPr lang="en-US" altLang="zh-CN" sz="2400" b="0" i="1" smtClean="0">
                              <a:latin typeface="Cambria Math"/>
                            </a:rPr>
                            <m:t>𝑥</m:t>
                          </m:r>
                        </m:e>
                        <m:sub>
                          <m:r>
                            <a:rPr lang="en-US" altLang="zh-CN" sz="2400" b="0" i="1" smtClean="0">
                              <a:latin typeface="Cambria Math"/>
                            </a:rPr>
                            <m:t>2</m:t>
                          </m:r>
                        </m:sub>
                      </m:sSub>
                    </m:oMath>
                  </m:oMathPara>
                </a14:m>
                <a:endParaRPr lang="zh-CN" altLang="en-US" sz="2400" dirty="0"/>
              </a:p>
            </p:txBody>
          </p:sp>
        </mc:Choice>
        <mc:Fallback xmlns="">
          <p:sp>
            <p:nvSpPr>
              <p:cNvPr id="28" name="椭圆 27"/>
              <p:cNvSpPr>
                <a:spLocks noRot="1" noChangeAspect="1" noMove="1" noResize="1" noEditPoints="1" noAdjustHandles="1" noChangeArrowheads="1" noChangeShapeType="1" noTextEdit="1"/>
              </p:cNvSpPr>
              <p:nvPr/>
            </p:nvSpPr>
            <p:spPr>
              <a:xfrm>
                <a:off x="395536" y="4510929"/>
                <a:ext cx="432048" cy="430239"/>
              </a:xfrm>
              <a:prstGeom prst="ellipse">
                <a:avLst/>
              </a:prstGeom>
              <a:blipFill rotWithShape="1">
                <a:blip r:embed="rId4"/>
                <a:stretch>
                  <a:fillRect l="-5333" r="-5333"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椭圆 32"/>
              <p:cNvSpPr/>
              <p:nvPr/>
            </p:nvSpPr>
            <p:spPr>
              <a:xfrm>
                <a:off x="1331640" y="4509120"/>
                <a:ext cx="432048" cy="4302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latin typeface="Cambria Math"/>
                        </a:rPr>
                        <m:t> </m:t>
                      </m:r>
                      <m:sSub>
                        <m:sSubPr>
                          <m:ctrlPr>
                            <a:rPr lang="en-US" altLang="zh-CN" sz="2400" b="0" i="1" smtClean="0">
                              <a:latin typeface="Cambria Math"/>
                            </a:rPr>
                          </m:ctrlPr>
                        </m:sSubPr>
                        <m:e>
                          <m:r>
                            <a:rPr lang="en-US" altLang="zh-CN" sz="2400" b="0" i="1" smtClean="0">
                              <a:latin typeface="Cambria Math"/>
                            </a:rPr>
                            <m:t> </m:t>
                          </m:r>
                          <m:r>
                            <a:rPr lang="en-US" altLang="zh-CN" sz="2400" b="0" i="1" smtClean="0">
                              <a:latin typeface="Cambria Math"/>
                            </a:rPr>
                            <m:t>𝑥</m:t>
                          </m:r>
                        </m:e>
                        <m:sub>
                          <m:r>
                            <a:rPr lang="en-US" altLang="zh-CN" sz="2400" b="0" i="1" smtClean="0">
                              <a:latin typeface="Cambria Math"/>
                            </a:rPr>
                            <m:t>3</m:t>
                          </m:r>
                        </m:sub>
                      </m:sSub>
                    </m:oMath>
                  </m:oMathPara>
                </a14:m>
                <a:endParaRPr lang="zh-CN" altLang="en-US" sz="2400" dirty="0"/>
              </a:p>
            </p:txBody>
          </p:sp>
        </mc:Choice>
        <mc:Fallback xmlns="">
          <p:sp>
            <p:nvSpPr>
              <p:cNvPr id="33" name="椭圆 32"/>
              <p:cNvSpPr>
                <a:spLocks noRot="1" noChangeAspect="1" noMove="1" noResize="1" noEditPoints="1" noAdjustHandles="1" noChangeArrowheads="1" noChangeShapeType="1" noTextEdit="1"/>
              </p:cNvSpPr>
              <p:nvPr/>
            </p:nvSpPr>
            <p:spPr>
              <a:xfrm>
                <a:off x="1331640" y="4509120"/>
                <a:ext cx="432048" cy="430239"/>
              </a:xfrm>
              <a:prstGeom prst="ellipse">
                <a:avLst/>
              </a:prstGeom>
              <a:blipFill rotWithShape="1">
                <a:blip r:embed="rId5"/>
                <a:stretch>
                  <a:fillRect l="-5333" r="-5333" b="-13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椭圆 34"/>
              <p:cNvSpPr/>
              <p:nvPr/>
            </p:nvSpPr>
            <p:spPr>
              <a:xfrm>
                <a:off x="2195736" y="3934865"/>
                <a:ext cx="432048" cy="4302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latin typeface="Cambria Math"/>
                        </a:rPr>
                        <m:t> </m:t>
                      </m:r>
                      <m:sSub>
                        <m:sSubPr>
                          <m:ctrlPr>
                            <a:rPr lang="en-US" altLang="zh-CN" sz="2400" b="0" i="1" smtClean="0">
                              <a:latin typeface="Cambria Math"/>
                            </a:rPr>
                          </m:ctrlPr>
                        </m:sSubPr>
                        <m:e>
                          <m:r>
                            <a:rPr lang="en-US" altLang="zh-CN" sz="2400" b="0" i="1" smtClean="0">
                              <a:latin typeface="Cambria Math"/>
                            </a:rPr>
                            <m:t> </m:t>
                          </m:r>
                          <m:r>
                            <a:rPr lang="en-US" altLang="zh-CN" sz="2400" b="0" i="1" smtClean="0">
                              <a:latin typeface="Cambria Math"/>
                            </a:rPr>
                            <m:t>𝑥</m:t>
                          </m:r>
                        </m:e>
                        <m:sub>
                          <m:r>
                            <a:rPr lang="en-US" altLang="zh-CN" sz="2400" b="0" i="1" smtClean="0">
                              <a:latin typeface="Cambria Math"/>
                            </a:rPr>
                            <m:t>1</m:t>
                          </m:r>
                        </m:sub>
                      </m:sSub>
                    </m:oMath>
                  </m:oMathPara>
                </a14:m>
                <a:endParaRPr lang="zh-CN" altLang="en-US" sz="2400" dirty="0"/>
              </a:p>
            </p:txBody>
          </p:sp>
        </mc:Choice>
        <mc:Fallback xmlns="">
          <p:sp>
            <p:nvSpPr>
              <p:cNvPr id="35" name="椭圆 34"/>
              <p:cNvSpPr>
                <a:spLocks noRot="1" noChangeAspect="1" noMove="1" noResize="1" noEditPoints="1" noAdjustHandles="1" noChangeArrowheads="1" noChangeShapeType="1" noTextEdit="1"/>
              </p:cNvSpPr>
              <p:nvPr/>
            </p:nvSpPr>
            <p:spPr>
              <a:xfrm>
                <a:off x="2195736" y="3934865"/>
                <a:ext cx="432048" cy="430239"/>
              </a:xfrm>
              <a:prstGeom prst="ellipse">
                <a:avLst/>
              </a:prstGeom>
              <a:blipFill rotWithShape="1">
                <a:blip r:embed="rId6"/>
                <a:stretch>
                  <a:fillRect l="-4000" r="-5333"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3059832" y="3941440"/>
                <a:ext cx="432048" cy="4302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latin typeface="Cambria Math"/>
                        </a:rPr>
                        <m:t> </m:t>
                      </m:r>
                      <m:sSub>
                        <m:sSubPr>
                          <m:ctrlPr>
                            <a:rPr lang="en-US" altLang="zh-CN" sz="2400" b="0" i="1" smtClean="0">
                              <a:latin typeface="Cambria Math"/>
                            </a:rPr>
                          </m:ctrlPr>
                        </m:sSubPr>
                        <m:e>
                          <m:r>
                            <a:rPr lang="en-US" altLang="zh-CN" sz="2400" b="0" i="1" smtClean="0">
                              <a:latin typeface="Cambria Math"/>
                            </a:rPr>
                            <m:t> </m:t>
                          </m:r>
                          <m:r>
                            <a:rPr lang="en-US" altLang="zh-CN" sz="2400" b="0" i="1" smtClean="0">
                              <a:latin typeface="Cambria Math"/>
                            </a:rPr>
                            <m:t>𝑥</m:t>
                          </m:r>
                        </m:e>
                        <m:sub>
                          <m:r>
                            <a:rPr lang="en-US" altLang="zh-CN" sz="2400" b="0" i="1" smtClean="0">
                              <a:latin typeface="Cambria Math"/>
                            </a:rPr>
                            <m:t>4</m:t>
                          </m:r>
                        </m:sub>
                      </m:sSub>
                    </m:oMath>
                  </m:oMathPara>
                </a14:m>
                <a:endParaRPr lang="zh-CN" altLang="en-US" sz="2400" dirty="0"/>
              </a:p>
            </p:txBody>
          </p:sp>
        </mc:Choice>
        <mc:Fallback xmlns="">
          <p:sp>
            <p:nvSpPr>
              <p:cNvPr id="36" name="椭圆 35"/>
              <p:cNvSpPr>
                <a:spLocks noRot="1" noChangeAspect="1" noMove="1" noResize="1" noEditPoints="1" noAdjustHandles="1" noChangeArrowheads="1" noChangeShapeType="1" noTextEdit="1"/>
              </p:cNvSpPr>
              <p:nvPr/>
            </p:nvSpPr>
            <p:spPr>
              <a:xfrm>
                <a:off x="3059832" y="3941440"/>
                <a:ext cx="432048" cy="430239"/>
              </a:xfrm>
              <a:prstGeom prst="ellipse">
                <a:avLst/>
              </a:prstGeom>
              <a:blipFill rotWithShape="1">
                <a:blip r:embed="rId7"/>
                <a:stretch>
                  <a:fillRect l="-5333" r="-5333" b="-13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椭圆 39"/>
              <p:cNvSpPr/>
              <p:nvPr/>
            </p:nvSpPr>
            <p:spPr>
              <a:xfrm>
                <a:off x="4427984" y="3789040"/>
                <a:ext cx="432048" cy="4302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latin typeface="Cambria Math"/>
                        </a:rPr>
                        <m:t> </m:t>
                      </m:r>
                      <m:sSub>
                        <m:sSubPr>
                          <m:ctrlPr>
                            <a:rPr lang="en-US" altLang="zh-CN" sz="2400" b="0" i="1" smtClean="0">
                              <a:latin typeface="Cambria Math"/>
                            </a:rPr>
                          </m:ctrlPr>
                        </m:sSubPr>
                        <m:e>
                          <m:r>
                            <a:rPr lang="en-US" altLang="zh-CN" sz="2400" b="0" i="1" smtClean="0">
                              <a:latin typeface="Cambria Math"/>
                            </a:rPr>
                            <m:t> </m:t>
                          </m:r>
                          <m:r>
                            <a:rPr lang="en-US" altLang="zh-CN" sz="2400" b="0" i="1" smtClean="0">
                              <a:latin typeface="Cambria Math"/>
                            </a:rPr>
                            <m:t>𝑥</m:t>
                          </m:r>
                        </m:e>
                        <m:sub>
                          <m:r>
                            <a:rPr lang="en-US" altLang="zh-CN" sz="2400" b="0" i="1" smtClean="0">
                              <a:latin typeface="Cambria Math"/>
                            </a:rPr>
                            <m:t>2</m:t>
                          </m:r>
                        </m:sub>
                      </m:sSub>
                    </m:oMath>
                  </m:oMathPara>
                </a14:m>
                <a:endParaRPr lang="zh-CN" altLang="en-US" sz="2400" dirty="0"/>
              </a:p>
            </p:txBody>
          </p:sp>
        </mc:Choice>
        <mc:Fallback xmlns="">
          <p:sp>
            <p:nvSpPr>
              <p:cNvPr id="40" name="椭圆 39"/>
              <p:cNvSpPr>
                <a:spLocks noRot="1" noChangeAspect="1" noMove="1" noResize="1" noEditPoints="1" noAdjustHandles="1" noChangeArrowheads="1" noChangeShapeType="1" noTextEdit="1"/>
              </p:cNvSpPr>
              <p:nvPr/>
            </p:nvSpPr>
            <p:spPr>
              <a:xfrm>
                <a:off x="4427984" y="3789040"/>
                <a:ext cx="432048" cy="430239"/>
              </a:xfrm>
              <a:prstGeom prst="ellipse">
                <a:avLst/>
              </a:prstGeom>
              <a:blipFill rotWithShape="1">
                <a:blip r:embed="rId8"/>
                <a:stretch>
                  <a:fillRect l="-5333" r="-5333" b="-1351"/>
                </a:stretch>
              </a:blipFill>
            </p:spPr>
            <p:txBody>
              <a:bodyPr/>
              <a:lstStyle/>
              <a:p>
                <a:r>
                  <a:rPr lang="zh-CN" altLang="en-US">
                    <a:noFill/>
                  </a:rPr>
                  <a:t> </a:t>
                </a:r>
              </a:p>
            </p:txBody>
          </p:sp>
        </mc:Fallback>
      </mc:AlternateContent>
      <p:cxnSp>
        <p:nvCxnSpPr>
          <p:cNvPr id="41" name="直接箭头连接符 40"/>
          <p:cNvCxnSpPr>
            <a:stCxn id="40" idx="3"/>
          </p:cNvCxnSpPr>
          <p:nvPr/>
        </p:nvCxnSpPr>
        <p:spPr>
          <a:xfrm flipH="1">
            <a:off x="4220696" y="4156272"/>
            <a:ext cx="270560" cy="4194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直接箭头连接符 41"/>
          <p:cNvCxnSpPr>
            <a:endCxn id="45" idx="0"/>
          </p:cNvCxnSpPr>
          <p:nvPr/>
        </p:nvCxnSpPr>
        <p:spPr>
          <a:xfrm>
            <a:off x="4823907" y="4149080"/>
            <a:ext cx="252149" cy="3600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矩形 42"/>
          <p:cNvSpPr/>
          <p:nvPr/>
        </p:nvSpPr>
        <p:spPr>
          <a:xfrm>
            <a:off x="3851920" y="3717032"/>
            <a:ext cx="1584176" cy="151216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4" name="椭圆 43"/>
              <p:cNvSpPr/>
              <p:nvPr/>
            </p:nvSpPr>
            <p:spPr>
              <a:xfrm>
                <a:off x="3923928" y="4510929"/>
                <a:ext cx="432048" cy="4302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latin typeface="Cambria Math"/>
                        </a:rPr>
                        <m:t> </m:t>
                      </m:r>
                      <m:sSub>
                        <m:sSubPr>
                          <m:ctrlPr>
                            <a:rPr lang="en-US" altLang="zh-CN" sz="2400" b="0" i="1" smtClean="0">
                              <a:latin typeface="Cambria Math"/>
                            </a:rPr>
                          </m:ctrlPr>
                        </m:sSubPr>
                        <m:e>
                          <m:r>
                            <a:rPr lang="en-US" altLang="zh-CN" sz="2400" b="0" i="1" smtClean="0">
                              <a:latin typeface="Cambria Math"/>
                            </a:rPr>
                            <m:t> </m:t>
                          </m:r>
                          <m:r>
                            <a:rPr lang="en-US" altLang="zh-CN" sz="2400" b="0" i="1" smtClean="0">
                              <a:latin typeface="Cambria Math"/>
                            </a:rPr>
                            <m:t>𝑥</m:t>
                          </m:r>
                        </m:e>
                        <m:sub>
                          <m:r>
                            <a:rPr lang="en-US" altLang="zh-CN" sz="2400" b="0" i="1" smtClean="0">
                              <a:latin typeface="Cambria Math"/>
                            </a:rPr>
                            <m:t>4</m:t>
                          </m:r>
                        </m:sub>
                      </m:sSub>
                    </m:oMath>
                  </m:oMathPara>
                </a14:m>
                <a:endParaRPr lang="zh-CN" altLang="en-US" sz="2400" dirty="0"/>
              </a:p>
            </p:txBody>
          </p:sp>
        </mc:Choice>
        <mc:Fallback xmlns="">
          <p:sp>
            <p:nvSpPr>
              <p:cNvPr id="44" name="椭圆 43"/>
              <p:cNvSpPr>
                <a:spLocks noRot="1" noChangeAspect="1" noMove="1" noResize="1" noEditPoints="1" noAdjustHandles="1" noChangeArrowheads="1" noChangeShapeType="1" noTextEdit="1"/>
              </p:cNvSpPr>
              <p:nvPr/>
            </p:nvSpPr>
            <p:spPr>
              <a:xfrm>
                <a:off x="3923928" y="4510929"/>
                <a:ext cx="432048" cy="430239"/>
              </a:xfrm>
              <a:prstGeom prst="ellipse">
                <a:avLst/>
              </a:prstGeom>
              <a:blipFill rotWithShape="1">
                <a:blip r:embed="rId9"/>
                <a:stretch>
                  <a:fillRect l="-6667" r="-4000"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椭圆 44"/>
              <p:cNvSpPr/>
              <p:nvPr/>
            </p:nvSpPr>
            <p:spPr>
              <a:xfrm>
                <a:off x="4860032" y="4509120"/>
                <a:ext cx="432048" cy="4302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latin typeface="Cambria Math"/>
                        </a:rPr>
                        <m:t> </m:t>
                      </m:r>
                      <m:sSub>
                        <m:sSubPr>
                          <m:ctrlPr>
                            <a:rPr lang="en-US" altLang="zh-CN" sz="2400" b="0" i="1" smtClean="0">
                              <a:latin typeface="Cambria Math"/>
                            </a:rPr>
                          </m:ctrlPr>
                        </m:sSubPr>
                        <m:e>
                          <m:r>
                            <a:rPr lang="en-US" altLang="zh-CN" sz="2400" b="0" i="1" smtClean="0">
                              <a:latin typeface="Cambria Math"/>
                            </a:rPr>
                            <m:t> </m:t>
                          </m:r>
                          <m:r>
                            <a:rPr lang="en-US" altLang="zh-CN" sz="2400" b="0" i="1" smtClean="0">
                              <a:latin typeface="Cambria Math"/>
                            </a:rPr>
                            <m:t>𝑥</m:t>
                          </m:r>
                        </m:e>
                        <m:sub>
                          <m:r>
                            <a:rPr lang="en-US" altLang="zh-CN" sz="2400" b="0" i="1" smtClean="0">
                              <a:latin typeface="Cambria Math"/>
                            </a:rPr>
                            <m:t>3</m:t>
                          </m:r>
                        </m:sub>
                      </m:sSub>
                    </m:oMath>
                  </m:oMathPara>
                </a14:m>
                <a:endParaRPr lang="zh-CN" altLang="en-US" sz="2400" dirty="0"/>
              </a:p>
            </p:txBody>
          </p:sp>
        </mc:Choice>
        <mc:Fallback xmlns="">
          <p:sp>
            <p:nvSpPr>
              <p:cNvPr id="45" name="椭圆 44"/>
              <p:cNvSpPr>
                <a:spLocks noRot="1" noChangeAspect="1" noMove="1" noResize="1" noEditPoints="1" noAdjustHandles="1" noChangeArrowheads="1" noChangeShapeType="1" noTextEdit="1"/>
              </p:cNvSpPr>
              <p:nvPr/>
            </p:nvSpPr>
            <p:spPr>
              <a:xfrm>
                <a:off x="4860032" y="4509120"/>
                <a:ext cx="432048" cy="430239"/>
              </a:xfrm>
              <a:prstGeom prst="ellipse">
                <a:avLst/>
              </a:prstGeom>
              <a:blipFill rotWithShape="1">
                <a:blip r:embed="rId10"/>
                <a:stretch>
                  <a:fillRect l="-5333" r="-5333" b="-1351"/>
                </a:stretch>
              </a:blipFill>
            </p:spPr>
            <p:txBody>
              <a:bodyPr/>
              <a:lstStyle/>
              <a:p>
                <a:r>
                  <a:rPr lang="zh-CN" altLang="en-US">
                    <a:noFill/>
                  </a:rPr>
                  <a:t> </a:t>
                </a:r>
              </a:p>
            </p:txBody>
          </p:sp>
        </mc:Fallback>
      </mc:AlternateContent>
      <p:cxnSp>
        <p:nvCxnSpPr>
          <p:cNvPr id="47" name="直接箭头连接符 46"/>
          <p:cNvCxnSpPr>
            <a:stCxn id="35" idx="6"/>
            <a:endCxn id="36" idx="2"/>
          </p:cNvCxnSpPr>
          <p:nvPr/>
        </p:nvCxnSpPr>
        <p:spPr>
          <a:xfrm>
            <a:off x="2627784" y="4149985"/>
            <a:ext cx="432048" cy="6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右箭头 47"/>
          <p:cNvSpPr/>
          <p:nvPr/>
        </p:nvSpPr>
        <p:spPr>
          <a:xfrm>
            <a:off x="5508104" y="4437112"/>
            <a:ext cx="1800200" cy="484632"/>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0" name="椭圆 49"/>
              <p:cNvSpPr/>
              <p:nvPr/>
            </p:nvSpPr>
            <p:spPr>
              <a:xfrm>
                <a:off x="5652120" y="3935770"/>
                <a:ext cx="432048" cy="4302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latin typeface="Cambria Math"/>
                        </a:rPr>
                        <m:t> </m:t>
                      </m:r>
                      <m:sSub>
                        <m:sSubPr>
                          <m:ctrlPr>
                            <a:rPr lang="en-US" altLang="zh-CN" sz="2400" b="0" i="1" smtClean="0">
                              <a:latin typeface="Cambria Math"/>
                            </a:rPr>
                          </m:ctrlPr>
                        </m:sSubPr>
                        <m:e>
                          <m:r>
                            <a:rPr lang="en-US" altLang="zh-CN" sz="2400" b="0" i="1" smtClean="0">
                              <a:latin typeface="Cambria Math"/>
                            </a:rPr>
                            <m:t> </m:t>
                          </m:r>
                          <m:r>
                            <a:rPr lang="en-US" altLang="zh-CN" sz="2400" b="0" i="1" smtClean="0">
                              <a:latin typeface="Cambria Math"/>
                            </a:rPr>
                            <m:t>𝑥</m:t>
                          </m:r>
                        </m:e>
                        <m:sub>
                          <m:r>
                            <a:rPr lang="en-US" altLang="zh-CN" sz="2400" b="0" i="1" smtClean="0">
                              <a:latin typeface="Cambria Math"/>
                            </a:rPr>
                            <m:t>5</m:t>
                          </m:r>
                        </m:sub>
                      </m:sSub>
                    </m:oMath>
                  </m:oMathPara>
                </a14:m>
                <a:endParaRPr lang="zh-CN" altLang="en-US" sz="2400" dirty="0"/>
              </a:p>
            </p:txBody>
          </p:sp>
        </mc:Choice>
        <mc:Fallback xmlns="">
          <p:sp>
            <p:nvSpPr>
              <p:cNvPr id="50" name="椭圆 49"/>
              <p:cNvSpPr>
                <a:spLocks noRot="1" noChangeAspect="1" noMove="1" noResize="1" noEditPoints="1" noAdjustHandles="1" noChangeArrowheads="1" noChangeShapeType="1" noTextEdit="1"/>
              </p:cNvSpPr>
              <p:nvPr/>
            </p:nvSpPr>
            <p:spPr>
              <a:xfrm>
                <a:off x="5652120" y="3935770"/>
                <a:ext cx="432048" cy="430239"/>
              </a:xfrm>
              <a:prstGeom prst="ellipse">
                <a:avLst/>
              </a:prstGeom>
              <a:blipFill rotWithShape="1">
                <a:blip r:embed="rId11"/>
                <a:stretch>
                  <a:fillRect l="-5333" r="-5333"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椭圆 50"/>
              <p:cNvSpPr/>
              <p:nvPr/>
            </p:nvSpPr>
            <p:spPr>
              <a:xfrm>
                <a:off x="6516216" y="3942345"/>
                <a:ext cx="432048" cy="4302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latin typeface="Cambria Math"/>
                        </a:rPr>
                        <m:t> </m:t>
                      </m:r>
                      <m:sSub>
                        <m:sSubPr>
                          <m:ctrlPr>
                            <a:rPr lang="en-US" altLang="zh-CN" sz="2400" b="0" i="1" smtClean="0">
                              <a:latin typeface="Cambria Math"/>
                            </a:rPr>
                          </m:ctrlPr>
                        </m:sSubPr>
                        <m:e>
                          <m:r>
                            <a:rPr lang="en-US" altLang="zh-CN" sz="2400" b="0" i="1" smtClean="0">
                              <a:latin typeface="Cambria Math"/>
                            </a:rPr>
                            <m:t> </m:t>
                          </m:r>
                          <m:r>
                            <a:rPr lang="en-US" altLang="zh-CN" sz="2400" b="0" i="1" smtClean="0">
                              <a:latin typeface="Cambria Math"/>
                            </a:rPr>
                            <m:t>𝑥</m:t>
                          </m:r>
                        </m:e>
                        <m:sub>
                          <m:r>
                            <a:rPr lang="en-US" altLang="zh-CN" sz="2400" b="0" i="1" smtClean="0">
                              <a:latin typeface="Cambria Math"/>
                            </a:rPr>
                            <m:t>2</m:t>
                          </m:r>
                        </m:sub>
                      </m:sSub>
                    </m:oMath>
                  </m:oMathPara>
                </a14:m>
                <a:endParaRPr lang="zh-CN" altLang="en-US" sz="2400" dirty="0"/>
              </a:p>
            </p:txBody>
          </p:sp>
        </mc:Choice>
        <mc:Fallback xmlns="">
          <p:sp>
            <p:nvSpPr>
              <p:cNvPr id="51" name="椭圆 50"/>
              <p:cNvSpPr>
                <a:spLocks noRot="1" noChangeAspect="1" noMove="1" noResize="1" noEditPoints="1" noAdjustHandles="1" noChangeArrowheads="1" noChangeShapeType="1" noTextEdit="1"/>
              </p:cNvSpPr>
              <p:nvPr/>
            </p:nvSpPr>
            <p:spPr>
              <a:xfrm>
                <a:off x="6516216" y="3942345"/>
                <a:ext cx="432048" cy="430239"/>
              </a:xfrm>
              <a:prstGeom prst="ellipse">
                <a:avLst/>
              </a:prstGeom>
              <a:blipFill rotWithShape="1">
                <a:blip r:embed="rId12"/>
                <a:stretch>
                  <a:fillRect l="-5333" r="-5333" b="-1351"/>
                </a:stretch>
              </a:blipFill>
            </p:spPr>
            <p:txBody>
              <a:bodyPr/>
              <a:lstStyle/>
              <a:p>
                <a:r>
                  <a:rPr lang="zh-CN" altLang="en-US">
                    <a:noFill/>
                  </a:rPr>
                  <a:t> </a:t>
                </a:r>
              </a:p>
            </p:txBody>
          </p:sp>
        </mc:Fallback>
      </mc:AlternateContent>
      <p:cxnSp>
        <p:nvCxnSpPr>
          <p:cNvPr id="52" name="直接箭头连接符 51"/>
          <p:cNvCxnSpPr>
            <a:stCxn id="50" idx="6"/>
            <a:endCxn id="51" idx="2"/>
          </p:cNvCxnSpPr>
          <p:nvPr/>
        </p:nvCxnSpPr>
        <p:spPr>
          <a:xfrm>
            <a:off x="6084168" y="4150890"/>
            <a:ext cx="432048" cy="6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3" name="椭圆 52"/>
              <p:cNvSpPr/>
              <p:nvPr/>
            </p:nvSpPr>
            <p:spPr>
              <a:xfrm>
                <a:off x="7884368" y="3789040"/>
                <a:ext cx="432048" cy="4302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latin typeface="Cambria Math"/>
                        </a:rPr>
                        <m:t> </m:t>
                      </m:r>
                      <m:sSub>
                        <m:sSubPr>
                          <m:ctrlPr>
                            <a:rPr lang="en-US" altLang="zh-CN" sz="2400" b="0" i="1" smtClean="0">
                              <a:latin typeface="Cambria Math"/>
                            </a:rPr>
                          </m:ctrlPr>
                        </m:sSubPr>
                        <m:e>
                          <m:r>
                            <a:rPr lang="en-US" altLang="zh-CN" sz="2400" b="0" i="1" smtClean="0">
                              <a:latin typeface="Cambria Math"/>
                            </a:rPr>
                            <m:t> </m:t>
                          </m:r>
                          <m:r>
                            <a:rPr lang="en-US" altLang="zh-CN" sz="2400" b="0" i="1" smtClean="0">
                              <a:latin typeface="Cambria Math"/>
                            </a:rPr>
                            <m:t>𝑥</m:t>
                          </m:r>
                        </m:e>
                        <m:sub>
                          <m:r>
                            <a:rPr lang="en-US" altLang="zh-CN" sz="2400" b="0" i="1" smtClean="0">
                              <a:latin typeface="Cambria Math"/>
                            </a:rPr>
                            <m:t>2</m:t>
                          </m:r>
                        </m:sub>
                      </m:sSub>
                    </m:oMath>
                  </m:oMathPara>
                </a14:m>
                <a:endParaRPr lang="zh-CN" altLang="en-US" sz="2400" dirty="0"/>
              </a:p>
            </p:txBody>
          </p:sp>
        </mc:Choice>
        <mc:Fallback xmlns="">
          <p:sp>
            <p:nvSpPr>
              <p:cNvPr id="53" name="椭圆 52"/>
              <p:cNvSpPr>
                <a:spLocks noRot="1" noChangeAspect="1" noMove="1" noResize="1" noEditPoints="1" noAdjustHandles="1" noChangeArrowheads="1" noChangeShapeType="1" noTextEdit="1"/>
              </p:cNvSpPr>
              <p:nvPr/>
            </p:nvSpPr>
            <p:spPr>
              <a:xfrm>
                <a:off x="7884368" y="3789040"/>
                <a:ext cx="432048" cy="430239"/>
              </a:xfrm>
              <a:prstGeom prst="ellipse">
                <a:avLst/>
              </a:prstGeom>
              <a:blipFill rotWithShape="1">
                <a:blip r:embed="rId13"/>
                <a:stretch>
                  <a:fillRect l="-5333" r="-5333" b="-1351"/>
                </a:stretch>
              </a:blipFill>
            </p:spPr>
            <p:txBody>
              <a:bodyPr/>
              <a:lstStyle/>
              <a:p>
                <a:r>
                  <a:rPr lang="zh-CN" altLang="en-US">
                    <a:noFill/>
                  </a:rPr>
                  <a:t> </a:t>
                </a:r>
              </a:p>
            </p:txBody>
          </p:sp>
        </mc:Fallback>
      </mc:AlternateContent>
      <p:cxnSp>
        <p:nvCxnSpPr>
          <p:cNvPr id="54" name="直接箭头连接符 53"/>
          <p:cNvCxnSpPr>
            <a:stCxn id="53" idx="3"/>
          </p:cNvCxnSpPr>
          <p:nvPr/>
        </p:nvCxnSpPr>
        <p:spPr>
          <a:xfrm flipH="1">
            <a:off x="7677080" y="4156272"/>
            <a:ext cx="270560" cy="4194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直接箭头连接符 54"/>
          <p:cNvCxnSpPr>
            <a:endCxn id="58" idx="0"/>
          </p:cNvCxnSpPr>
          <p:nvPr/>
        </p:nvCxnSpPr>
        <p:spPr>
          <a:xfrm>
            <a:off x="8280291" y="4149080"/>
            <a:ext cx="252149" cy="3600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矩形 55"/>
          <p:cNvSpPr/>
          <p:nvPr/>
        </p:nvSpPr>
        <p:spPr>
          <a:xfrm>
            <a:off x="7308304" y="3717032"/>
            <a:ext cx="1584176" cy="151216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7" name="椭圆 56"/>
              <p:cNvSpPr/>
              <p:nvPr/>
            </p:nvSpPr>
            <p:spPr>
              <a:xfrm>
                <a:off x="7380312" y="4510929"/>
                <a:ext cx="432048" cy="4302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latin typeface="Cambria Math"/>
                        </a:rPr>
                        <m:t> </m:t>
                      </m:r>
                      <m:sSub>
                        <m:sSubPr>
                          <m:ctrlPr>
                            <a:rPr lang="en-US" altLang="zh-CN" sz="2400" b="0" i="1" smtClean="0">
                              <a:latin typeface="Cambria Math"/>
                            </a:rPr>
                          </m:ctrlPr>
                        </m:sSubPr>
                        <m:e>
                          <m:r>
                            <a:rPr lang="en-US" altLang="zh-CN" sz="2400" b="0" i="1" smtClean="0">
                              <a:latin typeface="Cambria Math"/>
                            </a:rPr>
                            <m:t> </m:t>
                          </m:r>
                          <m:r>
                            <a:rPr lang="en-US" altLang="zh-CN" sz="2400" b="0" i="1" smtClean="0">
                              <a:latin typeface="Cambria Math"/>
                            </a:rPr>
                            <m:t>𝑥</m:t>
                          </m:r>
                        </m:e>
                        <m:sub>
                          <m:r>
                            <a:rPr lang="en-US" altLang="zh-CN" sz="2400" b="0" i="1" smtClean="0">
                              <a:latin typeface="Cambria Math"/>
                            </a:rPr>
                            <m:t>4</m:t>
                          </m:r>
                        </m:sub>
                      </m:sSub>
                    </m:oMath>
                  </m:oMathPara>
                </a14:m>
                <a:endParaRPr lang="zh-CN" altLang="en-US" sz="2400" dirty="0"/>
              </a:p>
            </p:txBody>
          </p:sp>
        </mc:Choice>
        <mc:Fallback xmlns="">
          <p:sp>
            <p:nvSpPr>
              <p:cNvPr id="57" name="椭圆 56"/>
              <p:cNvSpPr>
                <a:spLocks noRot="1" noChangeAspect="1" noMove="1" noResize="1" noEditPoints="1" noAdjustHandles="1" noChangeArrowheads="1" noChangeShapeType="1" noTextEdit="1"/>
              </p:cNvSpPr>
              <p:nvPr/>
            </p:nvSpPr>
            <p:spPr>
              <a:xfrm>
                <a:off x="7380312" y="4510929"/>
                <a:ext cx="432048" cy="430239"/>
              </a:xfrm>
              <a:prstGeom prst="ellipse">
                <a:avLst/>
              </a:prstGeom>
              <a:blipFill rotWithShape="1">
                <a:blip r:embed="rId14"/>
                <a:stretch>
                  <a:fillRect l="-6667" r="-4000"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椭圆 57"/>
              <p:cNvSpPr/>
              <p:nvPr/>
            </p:nvSpPr>
            <p:spPr>
              <a:xfrm>
                <a:off x="8316416" y="4509120"/>
                <a:ext cx="432048" cy="4302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latin typeface="Cambria Math"/>
                        </a:rPr>
                        <m:t> </m:t>
                      </m:r>
                      <m:sSub>
                        <m:sSubPr>
                          <m:ctrlPr>
                            <a:rPr lang="en-US" altLang="zh-CN" sz="2400" b="0" i="1" smtClean="0">
                              <a:latin typeface="Cambria Math"/>
                            </a:rPr>
                          </m:ctrlPr>
                        </m:sSubPr>
                        <m:e>
                          <m:r>
                            <a:rPr lang="en-US" altLang="zh-CN" sz="2400" b="0" i="1" smtClean="0">
                              <a:latin typeface="Cambria Math"/>
                            </a:rPr>
                            <m:t> </m:t>
                          </m:r>
                          <m:r>
                            <a:rPr lang="en-US" altLang="zh-CN" sz="2400" b="0" i="1" smtClean="0">
                              <a:latin typeface="Cambria Math"/>
                            </a:rPr>
                            <m:t>𝑥</m:t>
                          </m:r>
                        </m:e>
                        <m:sub>
                          <m:r>
                            <a:rPr lang="en-US" altLang="zh-CN" sz="2400" b="0" i="1" smtClean="0">
                              <a:latin typeface="Cambria Math"/>
                            </a:rPr>
                            <m:t>3</m:t>
                          </m:r>
                        </m:sub>
                      </m:sSub>
                    </m:oMath>
                  </m:oMathPara>
                </a14:m>
                <a:endParaRPr lang="zh-CN" altLang="en-US" sz="2400" dirty="0"/>
              </a:p>
            </p:txBody>
          </p:sp>
        </mc:Choice>
        <mc:Fallback xmlns="">
          <p:sp>
            <p:nvSpPr>
              <p:cNvPr id="58" name="椭圆 57"/>
              <p:cNvSpPr>
                <a:spLocks noRot="1" noChangeAspect="1" noMove="1" noResize="1" noEditPoints="1" noAdjustHandles="1" noChangeArrowheads="1" noChangeShapeType="1" noTextEdit="1"/>
              </p:cNvSpPr>
              <p:nvPr/>
            </p:nvSpPr>
            <p:spPr>
              <a:xfrm>
                <a:off x="8316416" y="4509120"/>
                <a:ext cx="432048" cy="430239"/>
              </a:xfrm>
              <a:prstGeom prst="ellipse">
                <a:avLst/>
              </a:prstGeom>
              <a:blipFill rotWithShape="1">
                <a:blip r:embed="rId15"/>
                <a:stretch>
                  <a:fillRect l="-5333" r="-5333" b="-1351"/>
                </a:stretch>
              </a:blipFill>
            </p:spPr>
            <p:txBody>
              <a:bodyPr/>
              <a:lstStyle/>
              <a:p>
                <a:r>
                  <a:rPr lang="zh-CN" altLang="en-US">
                    <a:noFill/>
                  </a:rPr>
                  <a:t> </a:t>
                </a:r>
              </a:p>
            </p:txBody>
          </p:sp>
        </mc:Fallback>
      </mc:AlternateContent>
      <p:sp>
        <p:nvSpPr>
          <p:cNvPr id="65" name="直角双向箭头 64"/>
          <p:cNvSpPr/>
          <p:nvPr/>
        </p:nvSpPr>
        <p:spPr>
          <a:xfrm>
            <a:off x="7092280" y="5229200"/>
            <a:ext cx="882037" cy="1152128"/>
          </a:xfrm>
          <a:prstGeom prst="lef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6" name="TextBox 65"/>
              <p:cNvSpPr txBox="1"/>
              <p:nvPr/>
            </p:nvSpPr>
            <p:spPr>
              <a:xfrm>
                <a:off x="5771086" y="5364324"/>
                <a:ext cx="1393202" cy="13770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altLang="zh-CN" sz="2400" i="1" smtClean="0">
                              <a:latin typeface="Cambria Math"/>
                            </a:rPr>
                          </m:ctrlPr>
                        </m:dPr>
                        <m:e>
                          <m:m>
                            <m:mPr>
                              <m:mcs>
                                <m:mc>
                                  <m:mcPr>
                                    <m:count m:val="1"/>
                                    <m:mcJc m:val="center"/>
                                  </m:mcPr>
                                </m:mc>
                              </m:mcs>
                              <m:ctrlPr>
                                <a:rPr lang="en-US" altLang="zh-CN" sz="2400" i="1" smtClean="0">
                                  <a:latin typeface="Cambria Math"/>
                                </a:rPr>
                              </m:ctrlPr>
                            </m:mPr>
                            <m:mr>
                              <m:e>
                                <m:m>
                                  <m:mPr>
                                    <m:mcs>
                                      <m:mc>
                                        <m:mcPr>
                                          <m:count m:val="1"/>
                                          <m:mcJc m:val="center"/>
                                        </m:mcPr>
                                      </m:mc>
                                    </m:mcs>
                                    <m:ctrlPr>
                                      <a:rPr lang="en-US" altLang="zh-CN" sz="2400" i="1" smtClean="0">
                                        <a:latin typeface="Cambria Math"/>
                                      </a:rPr>
                                    </m:ctrlPr>
                                  </m:mPr>
                                  <m:mr>
                                    <m:e>
                                      <m:sSub>
                                        <m:sSubPr>
                                          <m:ctrlPr>
                                            <a:rPr lang="en-US" altLang="zh-CN" sz="2400" b="0" i="1" smtClean="0">
                                              <a:latin typeface="Cambria Math"/>
                                            </a:rPr>
                                          </m:ctrlPr>
                                        </m:sSubPr>
                                        <m:e>
                                          <m:r>
                                            <m:rPr>
                                              <m:brk m:alnAt="7"/>
                                            </m:rPr>
                                            <a:rPr lang="en-US" altLang="zh-CN" sz="2400" b="0" i="1" smtClean="0">
                                              <a:latin typeface="Cambria Math"/>
                                            </a:rPr>
                                            <m:t>𝑥</m:t>
                                          </m:r>
                                        </m:e>
                                        <m:sub>
                                          <m:r>
                                            <a:rPr lang="en-US" altLang="zh-CN" sz="2400" b="0" i="1" smtClean="0">
                                              <a:latin typeface="Cambria Math"/>
                                            </a:rPr>
                                            <m:t>3</m:t>
                                          </m:r>
                                        </m:sub>
                                      </m:sSub>
                                    </m:e>
                                  </m:mr>
                                  <m:mr>
                                    <m:e>
                                      <m:sSub>
                                        <m:sSubPr>
                                          <m:ctrlPr>
                                            <a:rPr lang="en-US" altLang="zh-CN" sz="2400" b="0" i="1" smtClean="0">
                                              <a:latin typeface="Cambria Math"/>
                                            </a:rPr>
                                          </m:ctrlPr>
                                        </m:sSubPr>
                                        <m:e>
                                          <m:r>
                                            <a:rPr lang="en-US" altLang="zh-CN" sz="2400" b="0" i="1" smtClean="0">
                                              <a:latin typeface="Cambria Math"/>
                                            </a:rPr>
                                            <m:t>𝑥</m:t>
                                          </m:r>
                                        </m:e>
                                        <m:sub>
                                          <m:r>
                                            <a:rPr lang="en-US" altLang="zh-CN" sz="2400" b="0" i="1" smtClean="0">
                                              <a:latin typeface="Cambria Math"/>
                                            </a:rPr>
                                            <m:t>4</m:t>
                                          </m:r>
                                        </m:sub>
                                      </m:sSub>
                                    </m:e>
                                  </m:mr>
                                </m:m>
                              </m:e>
                            </m:mr>
                            <m:mr>
                              <m:e>
                                <m:m>
                                  <m:mPr>
                                    <m:mcs>
                                      <m:mc>
                                        <m:mcPr>
                                          <m:count m:val="1"/>
                                          <m:mcJc m:val="center"/>
                                        </m:mcPr>
                                      </m:mc>
                                    </m:mcs>
                                    <m:ctrlPr>
                                      <a:rPr lang="en-US" altLang="zh-CN" sz="2400" i="1" smtClean="0">
                                        <a:latin typeface="Cambria Math"/>
                                      </a:rPr>
                                    </m:ctrlPr>
                                  </m:mPr>
                                  <m:mr>
                                    <m:e>
                                      <m:sSub>
                                        <m:sSubPr>
                                          <m:ctrlPr>
                                            <a:rPr lang="en-US" altLang="zh-CN" sz="2400" b="0" i="1" smtClean="0">
                                              <a:latin typeface="Cambria Math"/>
                                            </a:rPr>
                                          </m:ctrlPr>
                                        </m:sSubPr>
                                        <m:e>
                                          <m:r>
                                            <m:rPr>
                                              <m:brk m:alnAt="7"/>
                                            </m:rPr>
                                            <a:rPr lang="en-US" altLang="zh-CN" sz="2400" b="0" i="1" smtClean="0">
                                              <a:latin typeface="Cambria Math"/>
                                            </a:rPr>
                                            <m:t>𝑥</m:t>
                                          </m:r>
                                        </m:e>
                                        <m:sub>
                                          <m:r>
                                            <a:rPr lang="en-US" altLang="zh-CN" sz="2400" b="0" i="1" smtClean="0">
                                              <a:latin typeface="Cambria Math"/>
                                            </a:rPr>
                                            <m:t>2</m:t>
                                          </m:r>
                                        </m:sub>
                                      </m:sSub>
                                    </m:e>
                                  </m:mr>
                                  <m:mr>
                                    <m:e>
                                      <m:sSub>
                                        <m:sSubPr>
                                          <m:ctrlPr>
                                            <a:rPr lang="en-US" altLang="zh-CN" sz="2400" b="0" i="1" smtClean="0">
                                              <a:latin typeface="Cambria Math"/>
                                            </a:rPr>
                                          </m:ctrlPr>
                                        </m:sSubPr>
                                        <m:e>
                                          <m:r>
                                            <a:rPr lang="en-US" altLang="zh-CN" sz="2400" b="0" i="1" smtClean="0">
                                              <a:latin typeface="Cambria Math"/>
                                            </a:rPr>
                                            <m:t>𝑥</m:t>
                                          </m:r>
                                        </m:e>
                                        <m:sub>
                                          <m:r>
                                            <a:rPr lang="en-US" altLang="zh-CN" sz="2400" b="0" i="1" smtClean="0">
                                              <a:latin typeface="Cambria Math"/>
                                            </a:rPr>
                                            <m:t>1</m:t>
                                          </m:r>
                                        </m:sub>
                                      </m:sSub>
                                      <m:r>
                                        <a:rPr lang="en-US" altLang="zh-CN" sz="2400" b="0" i="1" smtClean="0">
                                          <a:latin typeface="Cambria Math"/>
                                        </a:rPr>
                                        <m:t>,</m:t>
                                      </m:r>
                                      <m:sSub>
                                        <m:sSubPr>
                                          <m:ctrlPr>
                                            <a:rPr lang="en-US" altLang="zh-CN" sz="2400" b="0" i="1" smtClean="0">
                                              <a:latin typeface="Cambria Math"/>
                                            </a:rPr>
                                          </m:ctrlPr>
                                        </m:sSubPr>
                                        <m:e>
                                          <m:r>
                                            <a:rPr lang="en-US" altLang="zh-CN" sz="2400" b="0" i="1" smtClean="0">
                                              <a:latin typeface="Cambria Math"/>
                                            </a:rPr>
                                            <m:t>𝑥</m:t>
                                          </m:r>
                                        </m:e>
                                        <m:sub>
                                          <m:r>
                                            <a:rPr lang="en-US" altLang="zh-CN" sz="2400" b="0" i="1" smtClean="0">
                                              <a:latin typeface="Cambria Math"/>
                                            </a:rPr>
                                            <m:t>5</m:t>
                                          </m:r>
                                        </m:sub>
                                      </m:sSub>
                                    </m:e>
                                  </m:mr>
                                </m:m>
                              </m:e>
                            </m:mr>
                          </m:m>
                        </m:e>
                      </m:d>
                    </m:oMath>
                  </m:oMathPara>
                </a14:m>
                <a:endParaRPr lang="zh-CN" altLang="en-US" sz="2400" dirty="0"/>
              </a:p>
            </p:txBody>
          </p:sp>
        </mc:Choice>
        <mc:Fallback xmlns="">
          <p:sp>
            <p:nvSpPr>
              <p:cNvPr id="66" name="TextBox 65"/>
              <p:cNvSpPr txBox="1">
                <a:spLocks noRot="1" noChangeAspect="1" noMove="1" noResize="1" noEditPoints="1" noAdjustHandles="1" noChangeArrowheads="1" noChangeShapeType="1" noTextEdit="1"/>
              </p:cNvSpPr>
              <p:nvPr/>
            </p:nvSpPr>
            <p:spPr>
              <a:xfrm>
                <a:off x="5771086" y="5364324"/>
                <a:ext cx="1393202" cy="1377044"/>
              </a:xfrm>
              <a:prstGeom prst="rect">
                <a:avLst/>
              </a:prstGeom>
              <a:blipFill rotWithShape="1">
                <a:blip r:embed="rId16"/>
                <a:stretch>
                  <a:fillRect/>
                </a:stretch>
              </a:blipFill>
            </p:spPr>
            <p:txBody>
              <a:bodyPr/>
              <a:lstStyle/>
              <a:p>
                <a:r>
                  <a:rPr lang="zh-CN" altLang="en-US">
                    <a:noFill/>
                  </a:rPr>
                  <a:t> </a:t>
                </a:r>
              </a:p>
            </p:txBody>
          </p:sp>
        </mc:Fallback>
      </mc:AlternateContent>
      <p:sp>
        <p:nvSpPr>
          <p:cNvPr id="67" name="圆角矩形 66"/>
          <p:cNvSpPr/>
          <p:nvPr/>
        </p:nvSpPr>
        <p:spPr>
          <a:xfrm>
            <a:off x="2483768" y="5589240"/>
            <a:ext cx="3168352" cy="64807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400" b="1" i="1" dirty="0" smtClean="0">
                <a:solidFill>
                  <a:schemeClr val="tx1"/>
                </a:solidFill>
              </a:rPr>
              <a:t>Top-3 Ground-truth</a:t>
            </a:r>
            <a:endParaRPr lang="zh-CN" altLang="en-US" sz="2400" b="1" i="1" dirty="0">
              <a:solidFill>
                <a:schemeClr val="tx1"/>
              </a:solidFill>
            </a:endParaRPr>
          </a:p>
        </p:txBody>
      </p:sp>
      <p:sp>
        <p:nvSpPr>
          <p:cNvPr id="68" name="TextBox 67"/>
          <p:cNvSpPr txBox="1"/>
          <p:nvPr/>
        </p:nvSpPr>
        <p:spPr>
          <a:xfrm>
            <a:off x="395536" y="5301208"/>
            <a:ext cx="838050" cy="400110"/>
          </a:xfrm>
          <a:prstGeom prst="rect">
            <a:avLst/>
          </a:prstGeom>
          <a:noFill/>
        </p:spPr>
        <p:txBody>
          <a:bodyPr wrap="none" rtlCol="0">
            <a:spAutoFit/>
          </a:bodyPr>
          <a:lstStyle/>
          <a:p>
            <a:r>
              <a:rPr lang="en-US" altLang="zh-CN" sz="2000" b="1" i="1" dirty="0" smtClean="0">
                <a:solidFill>
                  <a:srgbClr val="00B050"/>
                </a:solidFill>
              </a:rPr>
              <a:t>Step 1</a:t>
            </a:r>
            <a:endParaRPr lang="zh-CN" altLang="en-US" sz="2000" b="1" i="1" dirty="0">
              <a:solidFill>
                <a:srgbClr val="00B050"/>
              </a:solidFill>
            </a:endParaRPr>
          </a:p>
        </p:txBody>
      </p:sp>
      <p:sp>
        <p:nvSpPr>
          <p:cNvPr id="69" name="TextBox 68"/>
          <p:cNvSpPr txBox="1"/>
          <p:nvPr/>
        </p:nvSpPr>
        <p:spPr>
          <a:xfrm>
            <a:off x="5868144" y="2780928"/>
            <a:ext cx="838050" cy="400110"/>
          </a:xfrm>
          <a:prstGeom prst="rect">
            <a:avLst/>
          </a:prstGeom>
          <a:noFill/>
        </p:spPr>
        <p:txBody>
          <a:bodyPr wrap="none" rtlCol="0">
            <a:spAutoFit/>
          </a:bodyPr>
          <a:lstStyle/>
          <a:p>
            <a:r>
              <a:rPr lang="en-US" altLang="zh-CN" sz="2000" b="1" i="1" dirty="0" smtClean="0">
                <a:solidFill>
                  <a:srgbClr val="FF0000"/>
                </a:solidFill>
              </a:rPr>
              <a:t>Step 2</a:t>
            </a:r>
            <a:endParaRPr lang="zh-CN" altLang="en-US" sz="2000" b="1" i="1" dirty="0">
              <a:solidFill>
                <a:srgbClr val="FF0000"/>
              </a:solidFill>
            </a:endParaRPr>
          </a:p>
        </p:txBody>
      </p:sp>
      <p:cxnSp>
        <p:nvCxnSpPr>
          <p:cNvPr id="74" name="直接箭头连接符 73"/>
          <p:cNvCxnSpPr/>
          <p:nvPr/>
        </p:nvCxnSpPr>
        <p:spPr>
          <a:xfrm flipH="1">
            <a:off x="3059832" y="3068960"/>
            <a:ext cx="2952328" cy="72008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6" name="直接箭头连接符 75"/>
          <p:cNvCxnSpPr/>
          <p:nvPr/>
        </p:nvCxnSpPr>
        <p:spPr>
          <a:xfrm>
            <a:off x="6012160" y="3068960"/>
            <a:ext cx="2322197" cy="5760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8" name="TextBox 77"/>
          <p:cNvSpPr txBox="1"/>
          <p:nvPr/>
        </p:nvSpPr>
        <p:spPr>
          <a:xfrm>
            <a:off x="7956376" y="5389185"/>
            <a:ext cx="838050" cy="400110"/>
          </a:xfrm>
          <a:prstGeom prst="rect">
            <a:avLst/>
          </a:prstGeom>
          <a:noFill/>
        </p:spPr>
        <p:txBody>
          <a:bodyPr wrap="none" rtlCol="0">
            <a:spAutoFit/>
          </a:bodyPr>
          <a:lstStyle/>
          <a:p>
            <a:r>
              <a:rPr lang="en-US" altLang="zh-CN" sz="2000" b="1" i="1" dirty="0" smtClean="0">
                <a:solidFill>
                  <a:schemeClr val="accent6"/>
                </a:solidFill>
              </a:rPr>
              <a:t>Step 3</a:t>
            </a:r>
          </a:p>
        </p:txBody>
      </p:sp>
      <p:sp>
        <p:nvSpPr>
          <p:cNvPr id="79" name="矩形 78"/>
          <p:cNvSpPr/>
          <p:nvPr/>
        </p:nvSpPr>
        <p:spPr>
          <a:xfrm>
            <a:off x="5804520" y="5258527"/>
            <a:ext cx="1287760" cy="151216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0" name="矩形 79"/>
          <p:cNvSpPr/>
          <p:nvPr/>
        </p:nvSpPr>
        <p:spPr>
          <a:xfrm>
            <a:off x="2339752" y="6372035"/>
            <a:ext cx="1384610"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b="1" i="1" dirty="0" smtClean="0"/>
              <a:t>O(n log k)</a:t>
            </a:r>
            <a:endParaRPr lang="zh-CN" altLang="en-US" sz="2000" b="1" i="1" dirty="0"/>
          </a:p>
        </p:txBody>
      </p:sp>
      <p:sp>
        <p:nvSpPr>
          <p:cNvPr id="81" name="日期占位符 80"/>
          <p:cNvSpPr>
            <a:spLocks noGrp="1"/>
          </p:cNvSpPr>
          <p:nvPr>
            <p:ph type="dt" sz="half" idx="10"/>
          </p:nvPr>
        </p:nvSpPr>
        <p:spPr/>
        <p:txBody>
          <a:bodyPr/>
          <a:lstStyle/>
          <a:p>
            <a:fld id="{78D12FB8-5821-4262-8DB4-3AF4E1044079}" type="datetime1">
              <a:rPr lang="en-US" altLang="zh-CN" smtClean="0"/>
              <a:t>4/8/2015</a:t>
            </a:fld>
            <a:endParaRPr lang="zh-CN" altLang="en-US" dirty="0"/>
          </a:p>
        </p:txBody>
      </p:sp>
      <p:sp>
        <p:nvSpPr>
          <p:cNvPr id="82" name="页脚占位符 81"/>
          <p:cNvSpPr>
            <a:spLocks noGrp="1"/>
          </p:cNvSpPr>
          <p:nvPr>
            <p:ph type="ftr" sz="quarter" idx="11"/>
          </p:nvPr>
        </p:nvSpPr>
        <p:spPr/>
        <p:txBody>
          <a:bodyPr/>
          <a:lstStyle/>
          <a:p>
            <a:r>
              <a:rPr lang="en-US" altLang="zh-CN" smtClean="0"/>
              <a:t>Yanyan Lan@SIGIR2012</a:t>
            </a:r>
            <a:endParaRPr lang="zh-CN" altLang="en-US"/>
          </a:p>
        </p:txBody>
      </p:sp>
      <p:sp>
        <p:nvSpPr>
          <p:cNvPr id="83" name="灯片编号占位符 82"/>
          <p:cNvSpPr>
            <a:spLocks noGrp="1"/>
          </p:cNvSpPr>
          <p:nvPr>
            <p:ph type="sldNum" sz="quarter" idx="12"/>
          </p:nvPr>
        </p:nvSpPr>
        <p:spPr/>
        <p:txBody>
          <a:bodyPr/>
          <a:lstStyle/>
          <a:p>
            <a:fld id="{3022BE56-B78E-480C-AA56-A3FA8F77C5B1}" type="slidenum">
              <a:rPr lang="zh-CN" altLang="en-US" smtClean="0"/>
              <a:t>7</a:t>
            </a:fld>
            <a:endParaRPr lang="zh-CN" altLang="en-US"/>
          </a:p>
        </p:txBody>
      </p:sp>
      <p:sp>
        <p:nvSpPr>
          <p:cNvPr id="4" name="矩形 3"/>
          <p:cNvSpPr/>
          <p:nvPr/>
        </p:nvSpPr>
        <p:spPr>
          <a:xfrm>
            <a:off x="1267785" y="5301208"/>
            <a:ext cx="639919" cy="400110"/>
          </a:xfrm>
          <a:prstGeom prst="rect">
            <a:avLst/>
          </a:prstGeom>
        </p:spPr>
        <p:txBody>
          <a:bodyPr wrap="none">
            <a:spAutoFit/>
          </a:bodyPr>
          <a:lstStyle/>
          <a:p>
            <a:r>
              <a:rPr lang="en-US" altLang="zh-CN" sz="2000" b="1" i="1" dirty="0">
                <a:solidFill>
                  <a:srgbClr val="00B050"/>
                </a:solidFill>
              </a:rPr>
              <a:t>O(k)</a:t>
            </a:r>
            <a:endParaRPr lang="zh-CN" altLang="en-US" sz="2000" b="1" i="1" dirty="0">
              <a:solidFill>
                <a:srgbClr val="00B050"/>
              </a:solidFill>
            </a:endParaRPr>
          </a:p>
        </p:txBody>
      </p:sp>
      <p:sp>
        <p:nvSpPr>
          <p:cNvPr id="6" name="矩形 5"/>
          <p:cNvSpPr/>
          <p:nvPr/>
        </p:nvSpPr>
        <p:spPr>
          <a:xfrm>
            <a:off x="7077254" y="2796317"/>
            <a:ext cx="1526380" cy="400110"/>
          </a:xfrm>
          <a:prstGeom prst="rect">
            <a:avLst/>
          </a:prstGeom>
        </p:spPr>
        <p:txBody>
          <a:bodyPr wrap="none">
            <a:spAutoFit/>
          </a:bodyPr>
          <a:lstStyle/>
          <a:p>
            <a:r>
              <a:rPr lang="en-US" altLang="zh-CN" sz="2000" b="1" i="1" dirty="0">
                <a:solidFill>
                  <a:srgbClr val="FF0000"/>
                </a:solidFill>
              </a:rPr>
              <a:t>O((n-k)log k)</a:t>
            </a:r>
            <a:endParaRPr lang="zh-CN" altLang="en-US" sz="2000" b="1" i="1" dirty="0">
              <a:solidFill>
                <a:srgbClr val="FF0000"/>
              </a:solidFill>
            </a:endParaRPr>
          </a:p>
        </p:txBody>
      </p:sp>
      <p:sp>
        <p:nvSpPr>
          <p:cNvPr id="7" name="矩形 6"/>
          <p:cNvSpPr/>
          <p:nvPr/>
        </p:nvSpPr>
        <p:spPr>
          <a:xfrm>
            <a:off x="7933412" y="5756534"/>
            <a:ext cx="1210588" cy="400110"/>
          </a:xfrm>
          <a:prstGeom prst="rect">
            <a:avLst/>
          </a:prstGeom>
        </p:spPr>
        <p:txBody>
          <a:bodyPr wrap="none">
            <a:spAutoFit/>
          </a:bodyPr>
          <a:lstStyle/>
          <a:p>
            <a:r>
              <a:rPr lang="en-US" altLang="zh-CN" sz="2000" b="1" i="1" dirty="0">
                <a:solidFill>
                  <a:schemeClr val="accent6"/>
                </a:solidFill>
              </a:rPr>
              <a:t>O(k log k)</a:t>
            </a:r>
            <a:endParaRPr lang="zh-CN" altLang="en-US" sz="2000" b="1" i="1" dirty="0">
              <a:solidFill>
                <a:schemeClr val="accent6"/>
              </a:solidFill>
            </a:endParaRPr>
          </a:p>
        </p:txBody>
      </p:sp>
    </p:spTree>
    <p:extLst>
      <p:ext uri="{BB962C8B-B14F-4D97-AF65-F5344CB8AC3E}">
        <p14:creationId xmlns:p14="http://schemas.microsoft.com/office/powerpoint/2010/main" val="1168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childTnLst>
                                </p:cTn>
                              </p:par>
                              <p:par>
                                <p:cTn id="34" presetID="10" presetClass="entr" presetSubtype="0" fill="hold"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par>
                                <p:cTn id="37" presetID="10"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par>
                                <p:cTn id="45" presetID="10" presetClass="entr" presetSubtype="0" fill="hold" nodeType="with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500"/>
                                        <p:tgtEl>
                                          <p:spTgt spid="5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6"/>
                                        </p:tgtEl>
                                        <p:attrNameLst>
                                          <p:attrName>style.visibility</p:attrName>
                                        </p:attrNameLst>
                                      </p:cBhvr>
                                      <p:to>
                                        <p:strVal val="visible"/>
                                      </p:to>
                                    </p:set>
                                  </p:childTnLst>
                                </p:cTn>
                              </p:par>
                              <p:par>
                                <p:cTn id="85" presetID="42" presetClass="entr" presetSubtype="0" fill="hold" grpId="0"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1000"/>
                                        <p:tgtEl>
                                          <p:spTgt spid="67"/>
                                        </p:tgtEl>
                                      </p:cBhvr>
                                    </p:animEffect>
                                    <p:anim calcmode="lin" valueType="num">
                                      <p:cBhvr>
                                        <p:cTn id="88" dur="1000" fill="hold"/>
                                        <p:tgtEl>
                                          <p:spTgt spid="67"/>
                                        </p:tgtEl>
                                        <p:attrNameLst>
                                          <p:attrName>ppt_x</p:attrName>
                                        </p:attrNameLst>
                                      </p:cBhvr>
                                      <p:tavLst>
                                        <p:tav tm="0">
                                          <p:val>
                                            <p:strVal val="#ppt_x"/>
                                          </p:val>
                                        </p:tav>
                                        <p:tav tm="100000">
                                          <p:val>
                                            <p:strVal val="#ppt_x"/>
                                          </p:val>
                                        </p:tav>
                                      </p:tavLst>
                                    </p:anim>
                                    <p:anim calcmode="lin" valueType="num">
                                      <p:cBhvr>
                                        <p:cTn id="89"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4"/>
                                        </p:tgtEl>
                                        <p:attrNameLst>
                                          <p:attrName>style.visibility</p:attrName>
                                        </p:attrNameLst>
                                      </p:cBhvr>
                                      <p:to>
                                        <p:strVal val="visible"/>
                                      </p:to>
                                    </p:set>
                                    <p:anim calcmode="lin" valueType="num">
                                      <p:cBhvr additive="base">
                                        <p:cTn id="94" dur="500" fill="hold"/>
                                        <p:tgtEl>
                                          <p:spTgt spid="4"/>
                                        </p:tgtEl>
                                        <p:attrNameLst>
                                          <p:attrName>ppt_x</p:attrName>
                                        </p:attrNameLst>
                                      </p:cBhvr>
                                      <p:tavLst>
                                        <p:tav tm="0">
                                          <p:val>
                                            <p:strVal val="#ppt_x"/>
                                          </p:val>
                                        </p:tav>
                                        <p:tav tm="100000">
                                          <p:val>
                                            <p:strVal val="#ppt_x"/>
                                          </p:val>
                                        </p:tav>
                                      </p:tavLst>
                                    </p:anim>
                                    <p:anim calcmode="lin" valueType="num">
                                      <p:cBhvr additive="base">
                                        <p:cTn id="9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6"/>
                                        </p:tgtEl>
                                        <p:attrNameLst>
                                          <p:attrName>style.visibility</p:attrName>
                                        </p:attrNameLst>
                                      </p:cBhvr>
                                      <p:to>
                                        <p:strVal val="visible"/>
                                      </p:to>
                                    </p:set>
                                    <p:anim calcmode="lin" valueType="num">
                                      <p:cBhvr additive="base">
                                        <p:cTn id="100" dur="500" fill="hold"/>
                                        <p:tgtEl>
                                          <p:spTgt spid="6"/>
                                        </p:tgtEl>
                                        <p:attrNameLst>
                                          <p:attrName>ppt_x</p:attrName>
                                        </p:attrNameLst>
                                      </p:cBhvr>
                                      <p:tavLst>
                                        <p:tav tm="0">
                                          <p:val>
                                            <p:strVal val="#ppt_x"/>
                                          </p:val>
                                        </p:tav>
                                        <p:tav tm="100000">
                                          <p:val>
                                            <p:strVal val="#ppt_x"/>
                                          </p:val>
                                        </p:tav>
                                      </p:tavLst>
                                    </p:anim>
                                    <p:anim calcmode="lin" valueType="num">
                                      <p:cBhvr additive="base">
                                        <p:cTn id="10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7"/>
                                        </p:tgtEl>
                                        <p:attrNameLst>
                                          <p:attrName>style.visibility</p:attrName>
                                        </p:attrNameLst>
                                      </p:cBhvr>
                                      <p:to>
                                        <p:strVal val="visible"/>
                                      </p:to>
                                    </p:set>
                                    <p:anim calcmode="lin" valueType="num">
                                      <p:cBhvr additive="base">
                                        <p:cTn id="106" dur="500" fill="hold"/>
                                        <p:tgtEl>
                                          <p:spTgt spid="7"/>
                                        </p:tgtEl>
                                        <p:attrNameLst>
                                          <p:attrName>ppt_x</p:attrName>
                                        </p:attrNameLst>
                                      </p:cBhvr>
                                      <p:tavLst>
                                        <p:tav tm="0">
                                          <p:val>
                                            <p:strVal val="#ppt_x"/>
                                          </p:val>
                                        </p:tav>
                                        <p:tav tm="100000">
                                          <p:val>
                                            <p:strVal val="#ppt_x"/>
                                          </p:val>
                                        </p:tav>
                                      </p:tavLst>
                                    </p:anim>
                                    <p:anim calcmode="lin" valueType="num">
                                      <p:cBhvr additive="base">
                                        <p:cTn id="10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80"/>
                                        </p:tgtEl>
                                        <p:attrNameLst>
                                          <p:attrName>style.visibility</p:attrName>
                                        </p:attrNameLst>
                                      </p:cBhvr>
                                      <p:to>
                                        <p:strVal val="visible"/>
                                      </p:to>
                                    </p:set>
                                    <p:anim calcmode="lin" valueType="num">
                                      <p:cBhvr additive="base">
                                        <p:cTn id="112" dur="500" fill="hold"/>
                                        <p:tgtEl>
                                          <p:spTgt spid="80"/>
                                        </p:tgtEl>
                                        <p:attrNameLst>
                                          <p:attrName>ppt_x</p:attrName>
                                        </p:attrNameLst>
                                      </p:cBhvr>
                                      <p:tavLst>
                                        <p:tav tm="0">
                                          <p:val>
                                            <p:strVal val="#ppt_x"/>
                                          </p:val>
                                        </p:tav>
                                        <p:tav tm="100000">
                                          <p:val>
                                            <p:strVal val="#ppt_x"/>
                                          </p:val>
                                        </p:tav>
                                      </p:tavLst>
                                    </p:anim>
                                    <p:anim calcmode="lin" valueType="num">
                                      <p:cBhvr additive="base">
                                        <p:cTn id="113"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5" grpId="0" animBg="1"/>
      <p:bldP spid="36" grpId="0" animBg="1"/>
      <p:bldP spid="40" grpId="0" animBg="1"/>
      <p:bldP spid="43" grpId="0" animBg="1"/>
      <p:bldP spid="44" grpId="0" animBg="1"/>
      <p:bldP spid="45" grpId="0" animBg="1"/>
      <p:bldP spid="48" grpId="0" animBg="1"/>
      <p:bldP spid="50" grpId="0" animBg="1"/>
      <p:bldP spid="51" grpId="0" animBg="1"/>
      <p:bldP spid="53" grpId="0" animBg="1"/>
      <p:bldP spid="56" grpId="0" animBg="1"/>
      <p:bldP spid="57" grpId="0" animBg="1"/>
      <p:bldP spid="58" grpId="0" animBg="1"/>
      <p:bldP spid="65" grpId="0" animBg="1"/>
      <p:bldP spid="66" grpId="0"/>
      <p:bldP spid="67" grpId="0" animBg="1"/>
      <p:bldP spid="69" grpId="0"/>
      <p:bldP spid="78" grpId="0"/>
      <p:bldP spid="79" grpId="0" animBg="1"/>
      <p:bldP spid="80" grpId="0" animBg="1"/>
      <p:bldP spid="4"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New characteristics of top-k ground-truth</a:t>
            </a:r>
          </a:p>
        </p:txBody>
      </p:sp>
      <p:sp>
        <p:nvSpPr>
          <p:cNvPr id="4" name="标题 1"/>
          <p:cNvSpPr>
            <a:spLocks noGrp="1"/>
          </p:cNvSpPr>
          <p:nvPr>
            <p:ph type="title"/>
          </p:nvPr>
        </p:nvSpPr>
        <p:spPr/>
        <p:txBody>
          <a:bodyPr>
            <a:normAutofit/>
          </a:bodyPr>
          <a:lstStyle/>
          <a:p>
            <a:r>
              <a:rPr lang="en-US" altLang="zh-CN" dirty="0" smtClean="0"/>
              <a:t>Top-K Learning to Rank</a:t>
            </a:r>
            <a:r>
              <a:rPr lang="zh-CN" altLang="en-US" dirty="0" smtClean="0"/>
              <a:t>：</a:t>
            </a:r>
            <a:r>
              <a:rPr lang="en-US" altLang="zh-CN" dirty="0" smtClean="0"/>
              <a:t>Ranking</a:t>
            </a:r>
            <a:endParaRPr lang="zh-CN" altLang="en-US" dirty="0"/>
          </a:p>
        </p:txBody>
      </p:sp>
      <mc:AlternateContent xmlns:mc="http://schemas.openxmlformats.org/markup-compatibility/2006" xmlns:a14="http://schemas.microsoft.com/office/drawing/2010/main">
        <mc:Choice Requires="a14">
          <p:sp>
            <p:nvSpPr>
              <p:cNvPr id="5" name="TextBox 4"/>
              <p:cNvSpPr txBox="1"/>
              <p:nvPr/>
            </p:nvSpPr>
            <p:spPr>
              <a:xfrm>
                <a:off x="951839" y="2492896"/>
                <a:ext cx="1393202" cy="13770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altLang="zh-CN" sz="2400" i="1" smtClean="0">
                              <a:latin typeface="Cambria Math"/>
                            </a:rPr>
                          </m:ctrlPr>
                        </m:dPr>
                        <m:e>
                          <m:m>
                            <m:mPr>
                              <m:mcs>
                                <m:mc>
                                  <m:mcPr>
                                    <m:count m:val="1"/>
                                    <m:mcJc m:val="center"/>
                                  </m:mcPr>
                                </m:mc>
                              </m:mcs>
                              <m:ctrlPr>
                                <a:rPr lang="en-US" altLang="zh-CN" sz="2400" i="1" smtClean="0">
                                  <a:latin typeface="Cambria Math"/>
                                </a:rPr>
                              </m:ctrlPr>
                            </m:mPr>
                            <m:mr>
                              <m:e>
                                <m:m>
                                  <m:mPr>
                                    <m:mcs>
                                      <m:mc>
                                        <m:mcPr>
                                          <m:count m:val="1"/>
                                          <m:mcJc m:val="center"/>
                                        </m:mcPr>
                                      </m:mc>
                                    </m:mcs>
                                    <m:ctrlPr>
                                      <a:rPr lang="en-US" altLang="zh-CN" sz="2400" i="1" smtClean="0">
                                        <a:latin typeface="Cambria Math"/>
                                      </a:rPr>
                                    </m:ctrlPr>
                                  </m:mPr>
                                  <m:mr>
                                    <m:e>
                                      <m:sSub>
                                        <m:sSubPr>
                                          <m:ctrlPr>
                                            <a:rPr lang="en-US" altLang="zh-CN" sz="2400" b="0" i="1" smtClean="0">
                                              <a:latin typeface="Cambria Math"/>
                                            </a:rPr>
                                          </m:ctrlPr>
                                        </m:sSubPr>
                                        <m:e>
                                          <m:r>
                                            <m:rPr>
                                              <m:brk m:alnAt="7"/>
                                            </m:rPr>
                                            <a:rPr lang="en-US" altLang="zh-CN" sz="2400" b="0" i="1" smtClean="0">
                                              <a:latin typeface="Cambria Math"/>
                                            </a:rPr>
                                            <m:t>𝑥</m:t>
                                          </m:r>
                                        </m:e>
                                        <m:sub>
                                          <m:r>
                                            <m:rPr>
                                              <m:brk m:alnAt="7"/>
                                            </m:rPr>
                                            <a:rPr lang="en-US" altLang="zh-CN" sz="2400" b="0" i="1" smtClean="0">
                                              <a:latin typeface="Cambria Math"/>
                                            </a:rPr>
                                            <m:t>1</m:t>
                                          </m:r>
                                        </m:sub>
                                      </m:sSub>
                                    </m:e>
                                  </m:mr>
                                  <m:mr>
                                    <m:e>
                                      <m:sSub>
                                        <m:sSubPr>
                                          <m:ctrlPr>
                                            <a:rPr lang="en-US" altLang="zh-CN" sz="2400" b="0" i="1" smtClean="0">
                                              <a:latin typeface="Cambria Math"/>
                                            </a:rPr>
                                          </m:ctrlPr>
                                        </m:sSubPr>
                                        <m:e>
                                          <m:r>
                                            <a:rPr lang="en-US" altLang="zh-CN" sz="2400" b="0" i="1" smtClean="0">
                                              <a:latin typeface="Cambria Math"/>
                                            </a:rPr>
                                            <m:t>𝑥</m:t>
                                          </m:r>
                                        </m:e>
                                        <m:sub>
                                          <m:r>
                                            <a:rPr lang="en-US" altLang="zh-CN" sz="2400" b="0" i="1" smtClean="0">
                                              <a:latin typeface="Cambria Math"/>
                                            </a:rPr>
                                            <m:t>3</m:t>
                                          </m:r>
                                        </m:sub>
                                      </m:sSub>
                                    </m:e>
                                  </m:mr>
                                </m:m>
                              </m:e>
                            </m:mr>
                            <m:mr>
                              <m:e>
                                <m:m>
                                  <m:mPr>
                                    <m:mcs>
                                      <m:mc>
                                        <m:mcPr>
                                          <m:count m:val="1"/>
                                          <m:mcJc m:val="center"/>
                                        </m:mcPr>
                                      </m:mc>
                                    </m:mcs>
                                    <m:ctrlPr>
                                      <a:rPr lang="en-US" altLang="zh-CN" sz="2400" i="1" smtClean="0">
                                        <a:latin typeface="Cambria Math"/>
                                      </a:rPr>
                                    </m:ctrlPr>
                                  </m:mPr>
                                  <m:mr>
                                    <m:e>
                                      <m:sSub>
                                        <m:sSubPr>
                                          <m:ctrlPr>
                                            <a:rPr lang="en-US" altLang="zh-CN" sz="2400" b="0" i="1" smtClean="0">
                                              <a:latin typeface="Cambria Math"/>
                                            </a:rPr>
                                          </m:ctrlPr>
                                        </m:sSubPr>
                                        <m:e>
                                          <m:r>
                                            <m:rPr>
                                              <m:brk m:alnAt="7"/>
                                            </m:rPr>
                                            <a:rPr lang="en-US" altLang="zh-CN" sz="2400" b="0" i="1" smtClean="0">
                                              <a:latin typeface="Cambria Math"/>
                                            </a:rPr>
                                            <m:t>𝑥</m:t>
                                          </m:r>
                                        </m:e>
                                        <m:sub>
                                          <m:r>
                                            <m:rPr>
                                              <m:brk m:alnAt="7"/>
                                            </m:rPr>
                                            <a:rPr lang="en-US" altLang="zh-CN" sz="2400" b="0" i="1" smtClean="0">
                                              <a:latin typeface="Cambria Math"/>
                                            </a:rPr>
                                            <m:t>5</m:t>
                                          </m:r>
                                        </m:sub>
                                      </m:sSub>
                                    </m:e>
                                  </m:mr>
                                  <m:mr>
                                    <m:e>
                                      <m:sSub>
                                        <m:sSubPr>
                                          <m:ctrlPr>
                                            <a:rPr lang="en-US" altLang="zh-CN" sz="2400" b="0" i="1" smtClean="0">
                                              <a:latin typeface="Cambria Math"/>
                                            </a:rPr>
                                          </m:ctrlPr>
                                        </m:sSubPr>
                                        <m:e>
                                          <m:r>
                                            <a:rPr lang="en-US" altLang="zh-CN" sz="2400" b="0" i="1" smtClean="0">
                                              <a:latin typeface="Cambria Math"/>
                                            </a:rPr>
                                            <m:t>𝑥</m:t>
                                          </m:r>
                                        </m:e>
                                        <m:sub>
                                          <m:r>
                                            <a:rPr lang="en-US" altLang="zh-CN" sz="2400" b="0" i="1" smtClean="0">
                                              <a:latin typeface="Cambria Math"/>
                                            </a:rPr>
                                            <m:t>2</m:t>
                                          </m:r>
                                        </m:sub>
                                      </m:sSub>
                                      <m:r>
                                        <a:rPr lang="en-US" altLang="zh-CN" sz="2400" b="0" i="1" smtClean="0">
                                          <a:latin typeface="Cambria Math"/>
                                        </a:rPr>
                                        <m:t>,</m:t>
                                      </m:r>
                                      <m:sSub>
                                        <m:sSubPr>
                                          <m:ctrlPr>
                                            <a:rPr lang="en-US" altLang="zh-CN" sz="2400" b="0" i="1" smtClean="0">
                                              <a:latin typeface="Cambria Math"/>
                                            </a:rPr>
                                          </m:ctrlPr>
                                        </m:sSubPr>
                                        <m:e>
                                          <m:r>
                                            <a:rPr lang="en-US" altLang="zh-CN" sz="2400" b="0" i="1" smtClean="0">
                                              <a:latin typeface="Cambria Math"/>
                                            </a:rPr>
                                            <m:t>𝑥</m:t>
                                          </m:r>
                                        </m:e>
                                        <m:sub>
                                          <m:r>
                                            <a:rPr lang="en-US" altLang="zh-CN" sz="2400" b="0" i="1" smtClean="0">
                                              <a:latin typeface="Cambria Math"/>
                                            </a:rPr>
                                            <m:t>4</m:t>
                                          </m:r>
                                        </m:sub>
                                      </m:sSub>
                                    </m:e>
                                  </m:mr>
                                </m:m>
                              </m:e>
                            </m:mr>
                          </m:m>
                        </m:e>
                      </m:d>
                    </m:oMath>
                  </m:oMathPara>
                </a14:m>
                <a:endParaRPr lang="zh-CN" alt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951839" y="2492896"/>
                <a:ext cx="1393202" cy="1377044"/>
              </a:xfrm>
              <a:prstGeom prst="rect">
                <a:avLst/>
              </a:prstGeom>
              <a:blipFill rotWithShape="1">
                <a:blip r:embed="rId3"/>
                <a:stretch>
                  <a:fillRect/>
                </a:stretch>
              </a:blipFill>
            </p:spPr>
            <p:txBody>
              <a:bodyPr/>
              <a:lstStyle/>
              <a:p>
                <a:r>
                  <a:rPr lang="zh-CN" altLang="en-US">
                    <a:noFill/>
                  </a:rPr>
                  <a:t> </a:t>
                </a:r>
              </a:p>
            </p:txBody>
          </p:sp>
        </mc:Fallback>
      </mc:AlternateContent>
      <p:sp>
        <p:nvSpPr>
          <p:cNvPr id="6" name="矩形 5"/>
          <p:cNvSpPr/>
          <p:nvPr/>
        </p:nvSpPr>
        <p:spPr>
          <a:xfrm>
            <a:off x="1401000" y="2420888"/>
            <a:ext cx="504056" cy="1080120"/>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a:off x="1905056" y="2492896"/>
            <a:ext cx="504056" cy="14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 name="矩形 7"/>
          <p:cNvSpPr/>
          <p:nvPr/>
        </p:nvSpPr>
        <p:spPr>
          <a:xfrm>
            <a:off x="2409112" y="2492896"/>
            <a:ext cx="2832057" cy="369332"/>
          </a:xfrm>
          <a:prstGeom prst="rect">
            <a:avLst/>
          </a:prstGeom>
        </p:spPr>
        <p:txBody>
          <a:bodyPr wrap="none">
            <a:spAutoFit/>
          </a:bodyPr>
          <a:lstStyle/>
          <a:p>
            <a:r>
              <a:rPr lang="en-US" altLang="zh-CN" dirty="0" smtClean="0">
                <a:solidFill>
                  <a:srgbClr val="0070C0"/>
                </a:solidFill>
              </a:rPr>
              <a:t>Total ordering of top k items</a:t>
            </a:r>
            <a:endParaRPr lang="zh-CN" altLang="en-US" dirty="0">
              <a:solidFill>
                <a:srgbClr val="0070C0"/>
              </a:solidFill>
            </a:endParaRPr>
          </a:p>
        </p:txBody>
      </p:sp>
      <p:sp>
        <p:nvSpPr>
          <p:cNvPr id="9" name="椭圆 8"/>
          <p:cNvSpPr/>
          <p:nvPr/>
        </p:nvSpPr>
        <p:spPr>
          <a:xfrm>
            <a:off x="1040960" y="3501008"/>
            <a:ext cx="1116124" cy="36893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0" name="直接箭头连接符 9"/>
          <p:cNvCxnSpPr/>
          <p:nvPr/>
        </p:nvCxnSpPr>
        <p:spPr>
          <a:xfrm>
            <a:off x="1905056" y="2960948"/>
            <a:ext cx="792088" cy="468052"/>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11" name="直接箭头连接符 10"/>
          <p:cNvCxnSpPr>
            <a:stCxn id="9" idx="6"/>
          </p:cNvCxnSpPr>
          <p:nvPr/>
        </p:nvCxnSpPr>
        <p:spPr>
          <a:xfrm flipV="1">
            <a:off x="2157084" y="3501008"/>
            <a:ext cx="540060" cy="184466"/>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12" name="矩形 11"/>
          <p:cNvSpPr/>
          <p:nvPr/>
        </p:nvSpPr>
        <p:spPr>
          <a:xfrm>
            <a:off x="2625694" y="3275692"/>
            <a:ext cx="2701252" cy="923330"/>
          </a:xfrm>
          <a:prstGeom prst="rect">
            <a:avLst/>
          </a:prstGeom>
        </p:spPr>
        <p:txBody>
          <a:bodyPr wrap="none">
            <a:spAutoFit/>
          </a:bodyPr>
          <a:lstStyle/>
          <a:p>
            <a:r>
              <a:rPr lang="en-US" altLang="zh-CN" dirty="0" smtClean="0">
                <a:solidFill>
                  <a:schemeClr val="accent6"/>
                </a:solidFill>
              </a:rPr>
              <a:t>Preferences between top k</a:t>
            </a:r>
          </a:p>
          <a:p>
            <a:r>
              <a:rPr lang="en-US" altLang="zh-CN" dirty="0" smtClean="0">
                <a:solidFill>
                  <a:schemeClr val="accent6"/>
                </a:solidFill>
              </a:rPr>
              <a:t>Items and the other</a:t>
            </a:r>
          </a:p>
          <a:p>
            <a:r>
              <a:rPr lang="en-US" altLang="zh-CN" dirty="0" smtClean="0">
                <a:solidFill>
                  <a:schemeClr val="accent6"/>
                </a:solidFill>
              </a:rPr>
              <a:t>n-k items</a:t>
            </a:r>
            <a:endParaRPr lang="zh-CN" altLang="en-US" dirty="0">
              <a:solidFill>
                <a:schemeClr val="accent6"/>
              </a:solidFill>
            </a:endParaRPr>
          </a:p>
        </p:txBody>
      </p:sp>
      <p:sp>
        <p:nvSpPr>
          <p:cNvPr id="13" name="右箭头 12"/>
          <p:cNvSpPr/>
          <p:nvPr/>
        </p:nvSpPr>
        <p:spPr>
          <a:xfrm>
            <a:off x="5364088" y="2636912"/>
            <a:ext cx="360040" cy="216024"/>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 name="右箭头 14"/>
          <p:cNvSpPr/>
          <p:nvPr/>
        </p:nvSpPr>
        <p:spPr>
          <a:xfrm>
            <a:off x="5364088" y="3501008"/>
            <a:ext cx="360040" cy="216024"/>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6" name="TextBox 15"/>
          <p:cNvSpPr txBox="1"/>
          <p:nvPr/>
        </p:nvSpPr>
        <p:spPr>
          <a:xfrm>
            <a:off x="5868144" y="2564904"/>
            <a:ext cx="3084819" cy="400110"/>
          </a:xfrm>
          <a:prstGeom prst="rect">
            <a:avLst/>
          </a:prstGeom>
          <a:noFill/>
        </p:spPr>
        <p:txBody>
          <a:bodyPr wrap="none" rtlCol="0">
            <a:spAutoFit/>
          </a:bodyPr>
          <a:lstStyle/>
          <a:p>
            <a:r>
              <a:rPr lang="en-US" altLang="zh-CN" sz="2000" i="1" dirty="0" err="1" smtClean="0"/>
              <a:t>Listiwise</a:t>
            </a:r>
            <a:r>
              <a:rPr lang="en-US" altLang="zh-CN" sz="2000" i="1" dirty="0" smtClean="0"/>
              <a:t> ranking algorithms</a:t>
            </a:r>
            <a:endParaRPr lang="zh-CN" altLang="en-US" sz="2000" i="1" dirty="0"/>
          </a:p>
        </p:txBody>
      </p:sp>
      <p:sp>
        <p:nvSpPr>
          <p:cNvPr id="17" name="TextBox 16"/>
          <p:cNvSpPr txBox="1"/>
          <p:nvPr/>
        </p:nvSpPr>
        <p:spPr>
          <a:xfrm>
            <a:off x="5900632" y="3419708"/>
            <a:ext cx="3084371" cy="400110"/>
          </a:xfrm>
          <a:prstGeom prst="rect">
            <a:avLst/>
          </a:prstGeom>
          <a:noFill/>
        </p:spPr>
        <p:txBody>
          <a:bodyPr wrap="none" rtlCol="0">
            <a:spAutoFit/>
          </a:bodyPr>
          <a:lstStyle/>
          <a:p>
            <a:r>
              <a:rPr lang="en-US" altLang="zh-CN" sz="2000" i="1" dirty="0" smtClean="0"/>
              <a:t>Pairwise ranking algorithms</a:t>
            </a:r>
            <a:endParaRPr lang="zh-CN" altLang="en-US" sz="2000" i="1" dirty="0"/>
          </a:p>
        </p:txBody>
      </p:sp>
      <p:sp>
        <p:nvSpPr>
          <p:cNvPr id="18" name="加号 17"/>
          <p:cNvSpPr/>
          <p:nvPr/>
        </p:nvSpPr>
        <p:spPr>
          <a:xfrm>
            <a:off x="6588224" y="2874640"/>
            <a:ext cx="914400" cy="626368"/>
          </a:xfrm>
          <a:prstGeom prst="mathPlus">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9" name="下箭头 18"/>
          <p:cNvSpPr/>
          <p:nvPr/>
        </p:nvSpPr>
        <p:spPr>
          <a:xfrm>
            <a:off x="6803108" y="3878737"/>
            <a:ext cx="484632" cy="774399"/>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0" name="TextBox 19"/>
          <p:cNvSpPr txBox="1"/>
          <p:nvPr/>
        </p:nvSpPr>
        <p:spPr>
          <a:xfrm>
            <a:off x="6300192" y="4725144"/>
            <a:ext cx="1850315" cy="461665"/>
          </a:xfrm>
          <a:prstGeom prst="rect">
            <a:avLst/>
          </a:prstGeom>
          <a:noFill/>
        </p:spPr>
        <p:txBody>
          <a:bodyPr wrap="none" rtlCol="0">
            <a:spAutoFit/>
          </a:bodyPr>
          <a:lstStyle/>
          <a:p>
            <a:r>
              <a:rPr lang="en-US" altLang="zh-CN" sz="2400" b="1" i="1" dirty="0" err="1" smtClean="0">
                <a:solidFill>
                  <a:srgbClr val="FF0000"/>
                </a:solidFill>
              </a:rPr>
              <a:t>FocusedRank</a:t>
            </a:r>
            <a:endParaRPr lang="zh-CN" altLang="en-US" sz="2400" b="1" i="1" dirty="0">
              <a:solidFill>
                <a:srgbClr val="FF0000"/>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592" y="4708755"/>
            <a:ext cx="51816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2373108" y="5229200"/>
            <a:ext cx="1334796" cy="923330"/>
          </a:xfrm>
          <a:prstGeom prst="rect">
            <a:avLst/>
          </a:prstGeom>
          <a:noFill/>
        </p:spPr>
        <p:txBody>
          <a:bodyPr wrap="square" rtlCol="0">
            <a:spAutoFit/>
          </a:bodyPr>
          <a:lstStyle/>
          <a:p>
            <a:r>
              <a:rPr lang="en-US" altLang="zh-CN" dirty="0" err="1" smtClean="0"/>
              <a:t>Struct</a:t>
            </a:r>
            <a:r>
              <a:rPr lang="en-US" altLang="zh-CN" dirty="0" smtClean="0"/>
              <a:t>-SVM</a:t>
            </a:r>
          </a:p>
          <a:p>
            <a:r>
              <a:rPr lang="en-US" altLang="zh-CN" dirty="0" err="1" smtClean="0"/>
              <a:t>AdaRank</a:t>
            </a:r>
            <a:endParaRPr lang="en-US" altLang="zh-CN" dirty="0" smtClean="0"/>
          </a:p>
          <a:p>
            <a:r>
              <a:rPr lang="en-US" altLang="zh-CN" dirty="0" err="1" smtClean="0"/>
              <a:t>ListNet</a:t>
            </a:r>
            <a:endParaRPr lang="zh-CN" altLang="en-US" dirty="0"/>
          </a:p>
        </p:txBody>
      </p:sp>
      <p:sp>
        <p:nvSpPr>
          <p:cNvPr id="23" name="TextBox 22"/>
          <p:cNvSpPr txBox="1"/>
          <p:nvPr/>
        </p:nvSpPr>
        <p:spPr>
          <a:xfrm>
            <a:off x="4499992" y="5229200"/>
            <a:ext cx="1300280" cy="923330"/>
          </a:xfrm>
          <a:prstGeom prst="rect">
            <a:avLst/>
          </a:prstGeom>
          <a:noFill/>
        </p:spPr>
        <p:txBody>
          <a:bodyPr wrap="square" rtlCol="0">
            <a:spAutoFit/>
          </a:bodyPr>
          <a:lstStyle/>
          <a:p>
            <a:r>
              <a:rPr lang="en-US" altLang="zh-CN" dirty="0" err="1" smtClean="0"/>
              <a:t>RankSVM</a:t>
            </a:r>
            <a:endParaRPr lang="en-US" altLang="zh-CN" dirty="0" smtClean="0"/>
          </a:p>
          <a:p>
            <a:r>
              <a:rPr lang="en-US" altLang="zh-CN" dirty="0" err="1" smtClean="0"/>
              <a:t>RankBoost</a:t>
            </a:r>
            <a:endParaRPr lang="en-US" altLang="zh-CN" dirty="0" smtClean="0"/>
          </a:p>
          <a:p>
            <a:r>
              <a:rPr lang="en-US" altLang="zh-CN" dirty="0" err="1" smtClean="0"/>
              <a:t>RankNet</a:t>
            </a:r>
            <a:endParaRPr lang="zh-CN" altLang="en-US" dirty="0"/>
          </a:p>
        </p:txBody>
      </p:sp>
      <p:sp>
        <p:nvSpPr>
          <p:cNvPr id="24" name="加号 23"/>
          <p:cNvSpPr/>
          <p:nvPr/>
        </p:nvSpPr>
        <p:spPr>
          <a:xfrm>
            <a:off x="3491880" y="5373216"/>
            <a:ext cx="914400" cy="626368"/>
          </a:xfrm>
          <a:prstGeom prst="mathPl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5" name="TextBox 24"/>
          <p:cNvSpPr txBox="1"/>
          <p:nvPr/>
        </p:nvSpPr>
        <p:spPr>
          <a:xfrm>
            <a:off x="6372200" y="5229200"/>
            <a:ext cx="1512168" cy="923330"/>
          </a:xfrm>
          <a:prstGeom prst="rect">
            <a:avLst/>
          </a:prstGeom>
          <a:noFill/>
        </p:spPr>
        <p:txBody>
          <a:bodyPr wrap="square" rtlCol="0">
            <a:spAutoFit/>
          </a:bodyPr>
          <a:lstStyle/>
          <a:p>
            <a:r>
              <a:rPr lang="en-US" altLang="zh-CN" dirty="0" err="1" smtClean="0"/>
              <a:t>FocusedSVM</a:t>
            </a:r>
            <a:endParaRPr lang="en-US" altLang="zh-CN" dirty="0" smtClean="0"/>
          </a:p>
          <a:p>
            <a:r>
              <a:rPr lang="en-US" altLang="zh-CN" dirty="0" err="1" smtClean="0"/>
              <a:t>FocusedBoost</a:t>
            </a:r>
            <a:endParaRPr lang="en-US" altLang="zh-CN" dirty="0" smtClean="0"/>
          </a:p>
          <a:p>
            <a:r>
              <a:rPr lang="en-US" altLang="zh-CN" dirty="0" err="1" smtClean="0"/>
              <a:t>FocusedNet</a:t>
            </a:r>
            <a:endParaRPr lang="zh-CN" altLang="en-US" dirty="0"/>
          </a:p>
        </p:txBody>
      </p:sp>
      <p:sp>
        <p:nvSpPr>
          <p:cNvPr id="22" name="右箭头 21"/>
          <p:cNvSpPr/>
          <p:nvPr/>
        </p:nvSpPr>
        <p:spPr>
          <a:xfrm>
            <a:off x="5868144" y="5448549"/>
            <a:ext cx="489204" cy="4846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日期占位符 25"/>
          <p:cNvSpPr>
            <a:spLocks noGrp="1"/>
          </p:cNvSpPr>
          <p:nvPr>
            <p:ph type="dt" sz="half" idx="10"/>
          </p:nvPr>
        </p:nvSpPr>
        <p:spPr/>
        <p:txBody>
          <a:bodyPr/>
          <a:lstStyle/>
          <a:p>
            <a:fld id="{141D8782-2B8D-4DAE-B673-58850372FFC1}" type="datetime1">
              <a:rPr lang="en-US" altLang="zh-CN" smtClean="0"/>
              <a:t>4/8/2015</a:t>
            </a:fld>
            <a:endParaRPr lang="zh-CN" altLang="en-US"/>
          </a:p>
        </p:txBody>
      </p:sp>
      <p:sp>
        <p:nvSpPr>
          <p:cNvPr id="27" name="页脚占位符 26"/>
          <p:cNvSpPr>
            <a:spLocks noGrp="1"/>
          </p:cNvSpPr>
          <p:nvPr>
            <p:ph type="ftr" sz="quarter" idx="11"/>
          </p:nvPr>
        </p:nvSpPr>
        <p:spPr/>
        <p:txBody>
          <a:bodyPr/>
          <a:lstStyle/>
          <a:p>
            <a:r>
              <a:rPr lang="en-US" altLang="zh-CN" smtClean="0"/>
              <a:t>Yanyan Lan@SIGIR2012</a:t>
            </a:r>
            <a:endParaRPr lang="zh-CN" altLang="en-US"/>
          </a:p>
        </p:txBody>
      </p:sp>
      <p:sp>
        <p:nvSpPr>
          <p:cNvPr id="28" name="灯片编号占位符 27"/>
          <p:cNvSpPr>
            <a:spLocks noGrp="1"/>
          </p:cNvSpPr>
          <p:nvPr>
            <p:ph type="sldNum" sz="quarter" idx="12"/>
          </p:nvPr>
        </p:nvSpPr>
        <p:spPr/>
        <p:txBody>
          <a:bodyPr/>
          <a:lstStyle/>
          <a:p>
            <a:fld id="{3022BE56-B78E-480C-AA56-A3FA8F77C5B1}" type="slidenum">
              <a:rPr lang="zh-CN" altLang="en-US" smtClean="0"/>
              <a:t>8</a:t>
            </a:fld>
            <a:endParaRPr lang="zh-CN" altLang="en-US"/>
          </a:p>
        </p:txBody>
      </p:sp>
    </p:spTree>
    <p:extLst>
      <p:ext uri="{BB962C8B-B14F-4D97-AF65-F5344CB8AC3E}">
        <p14:creationId xmlns:p14="http://schemas.microsoft.com/office/powerpoint/2010/main" val="94997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05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 calcmode="lin" valueType="num">
                                      <p:cBhvr additive="base">
                                        <p:cTn id="58" dur="500" fill="hold"/>
                                        <p:tgtEl>
                                          <p:spTgt spid="21"/>
                                        </p:tgtEl>
                                        <p:attrNameLst>
                                          <p:attrName>ppt_x</p:attrName>
                                        </p:attrNameLst>
                                      </p:cBhvr>
                                      <p:tavLst>
                                        <p:tav tm="0">
                                          <p:val>
                                            <p:strVal val="#ppt_x"/>
                                          </p:val>
                                        </p:tav>
                                        <p:tav tm="100000">
                                          <p:val>
                                            <p:strVal val="#ppt_x"/>
                                          </p:val>
                                        </p:tav>
                                      </p:tavLst>
                                    </p:anim>
                                    <p:anim calcmode="lin" valueType="num">
                                      <p:cBhvr additive="base">
                                        <p:cTn id="59" dur="500" fill="hold"/>
                                        <p:tgtEl>
                                          <p:spTgt spid="21"/>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additive="base">
                                        <p:cTn id="62" dur="500" fill="hold"/>
                                        <p:tgtEl>
                                          <p:spTgt spid="24"/>
                                        </p:tgtEl>
                                        <p:attrNameLst>
                                          <p:attrName>ppt_x</p:attrName>
                                        </p:attrNameLst>
                                      </p:cBhvr>
                                      <p:tavLst>
                                        <p:tav tm="0">
                                          <p:val>
                                            <p:strVal val="#ppt_x"/>
                                          </p:val>
                                        </p:tav>
                                        <p:tav tm="100000">
                                          <p:val>
                                            <p:strVal val="#ppt_x"/>
                                          </p:val>
                                        </p:tav>
                                      </p:tavLst>
                                    </p:anim>
                                    <p:anim calcmode="lin" valueType="num">
                                      <p:cBhvr additive="base">
                                        <p:cTn id="63" dur="500" fill="hold"/>
                                        <p:tgtEl>
                                          <p:spTgt spid="24"/>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 calcmode="lin" valueType="num">
                                      <p:cBhvr additive="base">
                                        <p:cTn id="66" dur="500" fill="hold"/>
                                        <p:tgtEl>
                                          <p:spTgt spid="23"/>
                                        </p:tgtEl>
                                        <p:attrNameLst>
                                          <p:attrName>ppt_x</p:attrName>
                                        </p:attrNameLst>
                                      </p:cBhvr>
                                      <p:tavLst>
                                        <p:tav tm="0">
                                          <p:val>
                                            <p:strVal val="#ppt_x"/>
                                          </p:val>
                                        </p:tav>
                                        <p:tav tm="100000">
                                          <p:val>
                                            <p:strVal val="#ppt_x"/>
                                          </p:val>
                                        </p:tav>
                                      </p:tavLst>
                                    </p:anim>
                                    <p:anim calcmode="lin" valueType="num">
                                      <p:cBhvr additive="base">
                                        <p:cTn id="67" dur="500" fill="hold"/>
                                        <p:tgtEl>
                                          <p:spTgt spid="23"/>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 calcmode="lin" valueType="num">
                                      <p:cBhvr additive="base">
                                        <p:cTn id="70" dur="500" fill="hold"/>
                                        <p:tgtEl>
                                          <p:spTgt spid="22"/>
                                        </p:tgtEl>
                                        <p:attrNameLst>
                                          <p:attrName>ppt_x</p:attrName>
                                        </p:attrNameLst>
                                      </p:cBhvr>
                                      <p:tavLst>
                                        <p:tav tm="0">
                                          <p:val>
                                            <p:strVal val="#ppt_x"/>
                                          </p:val>
                                        </p:tav>
                                        <p:tav tm="100000">
                                          <p:val>
                                            <p:strVal val="#ppt_x"/>
                                          </p:val>
                                        </p:tav>
                                      </p:tavLst>
                                    </p:anim>
                                    <p:anim calcmode="lin" valueType="num">
                                      <p:cBhvr additive="base">
                                        <p:cTn id="71" dur="500" fill="hold"/>
                                        <p:tgtEl>
                                          <p:spTgt spid="22"/>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 calcmode="lin" valueType="num">
                                      <p:cBhvr additive="base">
                                        <p:cTn id="74" dur="500" fill="hold"/>
                                        <p:tgtEl>
                                          <p:spTgt spid="25"/>
                                        </p:tgtEl>
                                        <p:attrNameLst>
                                          <p:attrName>ppt_x</p:attrName>
                                        </p:attrNameLst>
                                      </p:cBhvr>
                                      <p:tavLst>
                                        <p:tav tm="0">
                                          <p:val>
                                            <p:strVal val="#ppt_x"/>
                                          </p:val>
                                        </p:tav>
                                        <p:tav tm="100000">
                                          <p:val>
                                            <p:strVal val="#ppt_x"/>
                                          </p:val>
                                        </p:tav>
                                      </p:tavLst>
                                    </p:anim>
                                    <p:anim calcmode="lin" valueType="num">
                                      <p:cBhvr additive="base">
                                        <p:cTn id="7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p:bldP spid="9" grpId="0" animBg="1"/>
      <p:bldP spid="12" grpId="0"/>
      <p:bldP spid="13" grpId="0" animBg="1"/>
      <p:bldP spid="15" grpId="0" animBg="1"/>
      <p:bldP spid="16" grpId="0"/>
      <p:bldP spid="17" grpId="0"/>
      <p:bldP spid="18" grpId="0" animBg="1"/>
      <p:bldP spid="19" grpId="0" animBg="1"/>
      <p:bldP spid="20" grpId="0"/>
      <p:bldP spid="21" grpId="0"/>
      <p:bldP spid="23" grpId="0"/>
      <p:bldP spid="24" grpId="0" animBg="1"/>
      <p:bldP spid="25" grpId="0"/>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Top-K Learning to Rank: Evaluation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sz="2800" dirty="0" smtClean="0"/>
                  <a:t>Traditional evaluation measures, e.g. MAP, NDCG, ERR, are mainly defined on absolute relevance scores.</a:t>
                </a:r>
              </a:p>
              <a:p>
                <a:r>
                  <a:rPr lang="en-US" altLang="zh-CN" sz="2800" dirty="0" smtClean="0"/>
                  <a:t>In the scenario of top-k ground-truth, define a position-aware relevance score:</a:t>
                </a:r>
              </a:p>
              <a:p>
                <a:endParaRPr lang="en-US" altLang="zh-CN" sz="2800" dirty="0"/>
              </a:p>
              <a:p>
                <a:pPr lvl="1"/>
                <a:endParaRPr lang="en-US" altLang="zh-CN" i="1" dirty="0" smtClean="0">
                  <a:latin typeface="Cambria Math"/>
                </a:endParaRPr>
              </a:p>
              <a:p>
                <a:pPr lvl="1"/>
                <a14:m>
                  <m:oMath xmlns:m="http://schemas.openxmlformats.org/officeDocument/2006/math">
                    <m:r>
                      <a:rPr lang="en-US" altLang="zh-CN" i="1" dirty="0" smtClean="0">
                        <a:latin typeface="Cambria Math"/>
                      </a:rPr>
                      <m:t>𝜅</m:t>
                    </m:r>
                  </m:oMath>
                </a14:m>
                <a:r>
                  <a:rPr lang="en-US" altLang="zh-CN" dirty="0" smtClean="0"/>
                  <a:t>-</a:t>
                </a:r>
                <a:r>
                  <a:rPr lang="en-US" altLang="zh-CN" i="1" dirty="0" smtClean="0"/>
                  <a:t>NDCG</a:t>
                </a:r>
              </a:p>
              <a:p>
                <a:pPr lvl="1"/>
                <a:endParaRPr lang="en-US" altLang="zh-CN" dirty="0" smtClean="0"/>
              </a:p>
              <a:p>
                <a:pPr lvl="1"/>
                <a14:m>
                  <m:oMath xmlns:m="http://schemas.openxmlformats.org/officeDocument/2006/math">
                    <m:r>
                      <a:rPr lang="en-US" altLang="zh-CN" sz="2800" i="1" dirty="0" smtClean="0">
                        <a:latin typeface="Cambria Math"/>
                      </a:rPr>
                      <m:t>𝜅</m:t>
                    </m:r>
                  </m:oMath>
                </a14:m>
                <a:r>
                  <a:rPr lang="en-US" altLang="zh-CN" sz="2800" dirty="0" smtClean="0"/>
                  <a:t>-</a:t>
                </a:r>
                <a:r>
                  <a:rPr lang="en-US" altLang="zh-CN" sz="2800" i="1" dirty="0" smtClean="0"/>
                  <a:t>ERR</a:t>
                </a:r>
                <a:endParaRPr lang="zh-CN" altLang="en-US" sz="2800" i="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259" t="-1213" r="-2074" b="-2022"/>
                </a:stretch>
              </a:blipFill>
            </p:spPr>
            <p:txBody>
              <a:bodyPr/>
              <a:lstStyle/>
              <a:p>
                <a:r>
                  <a:rPr lang="zh-CN" altLang="en-US">
                    <a:noFill/>
                  </a:rPr>
                  <a:t> </a:t>
                </a:r>
              </a:p>
            </p:txBody>
          </p:sp>
        </mc:Fallback>
      </mc:AlternateContent>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2725" y="4506441"/>
            <a:ext cx="363855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2484" y="5373216"/>
            <a:ext cx="52959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3705597"/>
            <a:ext cx="35528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2058" y="3645024"/>
            <a:ext cx="19621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fld id="{3B716180-8CA3-4287-8E3E-CC3DED4DBCCB}" type="datetime1">
              <a:rPr lang="en-US" altLang="zh-CN" smtClean="0"/>
              <a:t>4/8/2015</a:t>
            </a:fld>
            <a:endParaRPr lang="zh-CN" altLang="en-US"/>
          </a:p>
        </p:txBody>
      </p:sp>
      <p:sp>
        <p:nvSpPr>
          <p:cNvPr id="5" name="页脚占位符 4"/>
          <p:cNvSpPr>
            <a:spLocks noGrp="1"/>
          </p:cNvSpPr>
          <p:nvPr>
            <p:ph type="ftr" sz="quarter" idx="11"/>
          </p:nvPr>
        </p:nvSpPr>
        <p:spPr/>
        <p:txBody>
          <a:bodyPr/>
          <a:lstStyle/>
          <a:p>
            <a:r>
              <a:rPr lang="en-US" altLang="zh-CN" smtClean="0"/>
              <a:t>Yanyan Lan@SIGIR2012</a:t>
            </a:r>
            <a:endParaRPr lang="zh-CN" altLang="en-US"/>
          </a:p>
        </p:txBody>
      </p:sp>
      <p:sp>
        <p:nvSpPr>
          <p:cNvPr id="6" name="灯片编号占位符 5"/>
          <p:cNvSpPr>
            <a:spLocks noGrp="1"/>
          </p:cNvSpPr>
          <p:nvPr>
            <p:ph type="sldNum" sz="quarter" idx="12"/>
          </p:nvPr>
        </p:nvSpPr>
        <p:spPr/>
        <p:txBody>
          <a:bodyPr/>
          <a:lstStyle/>
          <a:p>
            <a:fld id="{3022BE56-B78E-480C-AA56-A3FA8F77C5B1}" type="slidenum">
              <a:rPr lang="zh-CN" altLang="en-US" smtClean="0"/>
              <a:t>9</a:t>
            </a:fld>
            <a:endParaRPr lang="zh-CN" altLang="en-US"/>
          </a:p>
        </p:txBody>
      </p:sp>
    </p:spTree>
    <p:extLst>
      <p:ext uri="{BB962C8B-B14F-4D97-AF65-F5344CB8AC3E}">
        <p14:creationId xmlns:p14="http://schemas.microsoft.com/office/powerpoint/2010/main" val="22677882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2132</TotalTime>
  <Words>3237</Words>
  <Application>Microsoft Office PowerPoint</Application>
  <PresentationFormat>全屏显示(4:3)</PresentationFormat>
  <Paragraphs>242</Paragraphs>
  <Slides>18</Slides>
  <Notes>18</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Top-K Learning to Rank: Labeling, Ranking and Evaluation</vt:lpstr>
      <vt:lpstr>Outlines</vt:lpstr>
      <vt:lpstr>Motivation</vt:lpstr>
      <vt:lpstr>Motivation (cont’)</vt:lpstr>
      <vt:lpstr>Motivation (cont’)</vt:lpstr>
      <vt:lpstr>Motivation (cont’)</vt:lpstr>
      <vt:lpstr>Top-k Learning to Rank：Labeling</vt:lpstr>
      <vt:lpstr>Top-K Learning to Rank：Ranking</vt:lpstr>
      <vt:lpstr>Top-K Learning to Rank: Evaluation</vt:lpstr>
      <vt:lpstr>Experiments</vt:lpstr>
      <vt:lpstr>Experimental Results I</vt:lpstr>
      <vt:lpstr>Experiments (cont’)</vt:lpstr>
      <vt:lpstr>Experimental Results II</vt:lpstr>
      <vt:lpstr>Experimental Results II (cont’)</vt:lpstr>
      <vt:lpstr>Experimental Results II (cont’)</vt:lpstr>
      <vt:lpstr>Conclusions</vt:lpstr>
      <vt:lpstr>Future Work</vt:lpstr>
      <vt:lpstr>Thanks for your Attention!  Thank SIGIR 2012 for providing Shuzi Niu  the student travel grants!  Thank the committee for granting us the best student paper award!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Top-K Learning to Rank: Labeling, Ranking and Evaluation</dc:title>
  <dc:creator>lanyanyan</dc:creator>
  <cp:lastModifiedBy>lanyanyan</cp:lastModifiedBy>
  <cp:revision>164</cp:revision>
  <dcterms:created xsi:type="dcterms:W3CDTF">2012-08-09T10:45:30Z</dcterms:created>
  <dcterms:modified xsi:type="dcterms:W3CDTF">2015-04-08T09:52:27Z</dcterms:modified>
</cp:coreProperties>
</file>