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206400" cy="32004000"/>
  <p:notesSz cx="6858000" cy="9144000"/>
  <p:defaultTextStyle>
    <a:defPPr>
      <a:defRPr lang="en-US"/>
    </a:defPPr>
    <a:lvl1pPr marL="0" algn="l" defTabSz="237744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1pPr>
    <a:lvl2pPr marL="2377440" algn="l" defTabSz="237744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2pPr>
    <a:lvl3pPr marL="4754880" algn="l" defTabSz="237744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3pPr>
    <a:lvl4pPr marL="7132320" algn="l" defTabSz="237744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4pPr>
    <a:lvl5pPr marL="9509760" algn="l" defTabSz="237744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5pPr>
    <a:lvl6pPr marL="11887200" algn="l" defTabSz="237744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6pPr>
    <a:lvl7pPr marL="14264640" algn="l" defTabSz="237744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7pPr>
    <a:lvl8pPr marL="16642080" algn="l" defTabSz="237744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8pPr>
    <a:lvl9pPr marL="19019520" algn="l" defTabSz="237744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-248" y="-120"/>
      </p:cViewPr>
      <p:guideLst>
        <p:guide orient="horz" pos="10080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/>
              <a:t>Network Traffic of Central vs. Distributed Cache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Sheet1!$A$6</c:f>
              <c:strCache>
                <c:ptCount val="1"/>
                <c:pt idx="0">
                  <c:v>Central</c:v>
                </c:pt>
              </c:strCache>
            </c:strRef>
          </c:tx>
          <c:cat>
            <c:strRef>
              <c:f>Sheet1!$B$5:$C$5</c:f>
              <c:strCache>
                <c:ptCount val="2"/>
                <c:pt idx="0">
                  <c:v>Root Node</c:v>
                </c:pt>
                <c:pt idx="1">
                  <c:v>Slave Node</c:v>
                </c:pt>
              </c:strCache>
            </c: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13.42572403</c:v>
                </c:pt>
                <c:pt idx="1">
                  <c:v>4.586333333</c:v>
                </c:pt>
              </c:numCache>
            </c:numRef>
          </c:val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Distributed</c:v>
                </c:pt>
              </c:strCache>
            </c:strRef>
          </c:tx>
          <c:cat>
            <c:strRef>
              <c:f>Sheet1!$B$5:$C$5</c:f>
              <c:strCache>
                <c:ptCount val="2"/>
                <c:pt idx="0">
                  <c:v>Root Node</c:v>
                </c:pt>
                <c:pt idx="1">
                  <c:v>Slave Node</c:v>
                </c:pt>
              </c:strCache>
            </c:strRef>
          </c:cat>
          <c:val>
            <c:numRef>
              <c:f>Sheet1!$B$7:$C$7</c:f>
              <c:numCache>
                <c:formatCode>General</c:formatCode>
                <c:ptCount val="2"/>
                <c:pt idx="0">
                  <c:v>8.39</c:v>
                </c:pt>
                <c:pt idx="1">
                  <c:v>6.539333333</c:v>
                </c:pt>
              </c:numCache>
            </c:numRef>
          </c:val>
        </c:ser>
        <c:axId val="382158328"/>
        <c:axId val="382414504"/>
      </c:barChart>
      <c:catAx>
        <c:axId val="3821583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Node Type</a:t>
                </a:r>
              </a:p>
            </c:rich>
          </c:tx>
          <c:layout/>
        </c:title>
        <c:tickLblPos val="nextTo"/>
        <c:crossAx val="382414504"/>
        <c:crosses val="autoZero"/>
        <c:auto val="1"/>
        <c:lblAlgn val="ctr"/>
        <c:lblOffset val="100"/>
      </c:catAx>
      <c:valAx>
        <c:axId val="3824145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Network Traffic (MB)</a:t>
                </a:r>
              </a:p>
            </c:rich>
          </c:tx>
          <c:layout/>
        </c:title>
        <c:numFmt formatCode="General" sourceLinked="1"/>
        <c:tickLblPos val="nextTo"/>
        <c:crossAx val="3821583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834A7-467A-6641-A255-1C249328D573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5985-D593-9C44-ABC7-F53D06F4AD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37744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2377440" algn="l" defTabSz="237744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4754880" algn="l" defTabSz="237744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7132320" algn="l" defTabSz="237744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9509760" algn="l" defTabSz="237744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11887200" algn="l" defTabSz="237744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14264640" algn="l" defTabSz="237744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6642080" algn="l" defTabSz="237744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9019520" algn="l" defTabSz="237744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65985-D593-9C44-ABC7-F53D06F4AD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9941986"/>
            <a:ext cx="43525440" cy="686011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8135600"/>
            <a:ext cx="35844480" cy="8178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77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5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32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0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8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264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642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019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E70A-ADB3-BB44-B7EF-387B9CDF991B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084E-95F3-5047-A783-49F699AF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E70A-ADB3-BB44-B7EF-387B9CDF991B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084E-95F3-5047-A783-49F699AF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901540" y="5978530"/>
            <a:ext cx="64514733" cy="12743815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39576" y="5978530"/>
            <a:ext cx="192708527" cy="12743815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E70A-ADB3-BB44-B7EF-387B9CDF991B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084E-95F3-5047-A783-49F699AF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E70A-ADB3-BB44-B7EF-387B9CDF991B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084E-95F3-5047-A783-49F699AF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0565536"/>
            <a:ext cx="43525440" cy="6356350"/>
          </a:xfrm>
        </p:spPr>
        <p:txBody>
          <a:bodyPr anchor="t"/>
          <a:lstStyle>
            <a:lvl1pPr algn="l">
              <a:defRPr sz="208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3564663"/>
            <a:ext cx="43525440" cy="7000873"/>
          </a:xfrm>
        </p:spPr>
        <p:txBody>
          <a:bodyPr anchor="b"/>
          <a:lstStyle>
            <a:lvl1pPr marL="0" indent="0">
              <a:buNone/>
              <a:defRPr sz="10400">
                <a:solidFill>
                  <a:schemeClr val="tx1">
                    <a:tint val="75000"/>
                  </a:schemeClr>
                </a:solidFill>
              </a:defRPr>
            </a:lvl1pPr>
            <a:lvl2pPr marL="237744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754880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3pPr>
            <a:lvl4pPr marL="713232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4pPr>
            <a:lvl5pPr marL="950976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5pPr>
            <a:lvl6pPr marL="1188720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6pPr>
            <a:lvl7pPr marL="1426464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7pPr>
            <a:lvl8pPr marL="1664208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8pPr>
            <a:lvl9pPr marL="1901952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E70A-ADB3-BB44-B7EF-387B9CDF991B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084E-95F3-5047-A783-49F699AF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39573" y="34848800"/>
            <a:ext cx="128611627" cy="98567877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4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04643" y="34848800"/>
            <a:ext cx="128611633" cy="98567877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4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E70A-ADB3-BB44-B7EF-387B9CDF991B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084E-95F3-5047-A783-49F699AF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1281644"/>
            <a:ext cx="46085760" cy="533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163861"/>
            <a:ext cx="22625053" cy="2985556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77440" indent="0">
              <a:buNone/>
              <a:defRPr sz="10400" b="1"/>
            </a:lvl2pPr>
            <a:lvl3pPr marL="4754880" indent="0">
              <a:buNone/>
              <a:defRPr sz="9400" b="1"/>
            </a:lvl3pPr>
            <a:lvl4pPr marL="7132320" indent="0">
              <a:buNone/>
              <a:defRPr sz="8300" b="1"/>
            </a:lvl4pPr>
            <a:lvl5pPr marL="9509760" indent="0">
              <a:buNone/>
              <a:defRPr sz="8300" b="1"/>
            </a:lvl5pPr>
            <a:lvl6pPr marL="11887200" indent="0">
              <a:buNone/>
              <a:defRPr sz="8300" b="1"/>
            </a:lvl6pPr>
            <a:lvl7pPr marL="14264640" indent="0">
              <a:buNone/>
              <a:defRPr sz="8300" b="1"/>
            </a:lvl7pPr>
            <a:lvl8pPr marL="16642080" indent="0">
              <a:buNone/>
              <a:defRPr sz="8300" b="1"/>
            </a:lvl8pPr>
            <a:lvl9pPr marL="19019520" indent="0">
              <a:buNone/>
              <a:defRPr sz="83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0149417"/>
            <a:ext cx="22625053" cy="18439344"/>
          </a:xfrm>
        </p:spPr>
        <p:txBody>
          <a:bodyPr/>
          <a:lstStyle>
            <a:lvl1pPr>
              <a:defRPr sz="12500"/>
            </a:lvl1pPr>
            <a:lvl2pPr>
              <a:defRPr sz="10400"/>
            </a:lvl2pPr>
            <a:lvl3pPr>
              <a:defRPr sz="94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7163861"/>
            <a:ext cx="22633940" cy="2985556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77440" indent="0">
              <a:buNone/>
              <a:defRPr sz="10400" b="1"/>
            </a:lvl2pPr>
            <a:lvl3pPr marL="4754880" indent="0">
              <a:buNone/>
              <a:defRPr sz="9400" b="1"/>
            </a:lvl3pPr>
            <a:lvl4pPr marL="7132320" indent="0">
              <a:buNone/>
              <a:defRPr sz="8300" b="1"/>
            </a:lvl4pPr>
            <a:lvl5pPr marL="9509760" indent="0">
              <a:buNone/>
              <a:defRPr sz="8300" b="1"/>
            </a:lvl5pPr>
            <a:lvl6pPr marL="11887200" indent="0">
              <a:buNone/>
              <a:defRPr sz="8300" b="1"/>
            </a:lvl6pPr>
            <a:lvl7pPr marL="14264640" indent="0">
              <a:buNone/>
              <a:defRPr sz="8300" b="1"/>
            </a:lvl7pPr>
            <a:lvl8pPr marL="16642080" indent="0">
              <a:buNone/>
              <a:defRPr sz="8300" b="1"/>
            </a:lvl8pPr>
            <a:lvl9pPr marL="19019520" indent="0">
              <a:buNone/>
              <a:defRPr sz="83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149417"/>
            <a:ext cx="22633940" cy="18439344"/>
          </a:xfrm>
        </p:spPr>
        <p:txBody>
          <a:bodyPr/>
          <a:lstStyle>
            <a:lvl1pPr>
              <a:defRPr sz="12500"/>
            </a:lvl1pPr>
            <a:lvl2pPr>
              <a:defRPr sz="10400"/>
            </a:lvl2pPr>
            <a:lvl3pPr>
              <a:defRPr sz="94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E70A-ADB3-BB44-B7EF-387B9CDF991B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084E-95F3-5047-A783-49F699AF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E70A-ADB3-BB44-B7EF-387B9CDF991B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084E-95F3-5047-A783-49F699AF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E70A-ADB3-BB44-B7EF-387B9CDF991B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084E-95F3-5047-A783-49F699AF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274233"/>
            <a:ext cx="16846553" cy="5422900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274236"/>
            <a:ext cx="28625800" cy="27314527"/>
          </a:xfrm>
        </p:spPr>
        <p:txBody>
          <a:bodyPr/>
          <a:lstStyle>
            <a:lvl1pPr>
              <a:defRPr sz="16600"/>
            </a:lvl1pPr>
            <a:lvl2pPr>
              <a:defRPr sz="14600"/>
            </a:lvl2pPr>
            <a:lvl3pPr>
              <a:defRPr sz="12500"/>
            </a:lvl3pPr>
            <a:lvl4pPr>
              <a:defRPr sz="10400"/>
            </a:lvl4pPr>
            <a:lvl5pPr>
              <a:defRPr sz="10400"/>
            </a:lvl5pPr>
            <a:lvl6pPr>
              <a:defRPr sz="10400"/>
            </a:lvl6pPr>
            <a:lvl7pPr>
              <a:defRPr sz="10400"/>
            </a:lvl7pPr>
            <a:lvl8pPr>
              <a:defRPr sz="10400"/>
            </a:lvl8pPr>
            <a:lvl9pPr>
              <a:defRPr sz="10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6697136"/>
            <a:ext cx="16846553" cy="21891627"/>
          </a:xfrm>
        </p:spPr>
        <p:txBody>
          <a:bodyPr/>
          <a:lstStyle>
            <a:lvl1pPr marL="0" indent="0">
              <a:buNone/>
              <a:defRPr sz="7300"/>
            </a:lvl1pPr>
            <a:lvl2pPr marL="2377440" indent="0">
              <a:buNone/>
              <a:defRPr sz="6200"/>
            </a:lvl2pPr>
            <a:lvl3pPr marL="4754880" indent="0">
              <a:buNone/>
              <a:defRPr sz="5200"/>
            </a:lvl3pPr>
            <a:lvl4pPr marL="7132320" indent="0">
              <a:buNone/>
              <a:defRPr sz="4700"/>
            </a:lvl4pPr>
            <a:lvl5pPr marL="9509760" indent="0">
              <a:buNone/>
              <a:defRPr sz="4700"/>
            </a:lvl5pPr>
            <a:lvl6pPr marL="11887200" indent="0">
              <a:buNone/>
              <a:defRPr sz="4700"/>
            </a:lvl6pPr>
            <a:lvl7pPr marL="14264640" indent="0">
              <a:buNone/>
              <a:defRPr sz="4700"/>
            </a:lvl7pPr>
            <a:lvl8pPr marL="16642080" indent="0">
              <a:buNone/>
              <a:defRPr sz="4700"/>
            </a:lvl8pPr>
            <a:lvl9pPr marL="19019520" indent="0">
              <a:buNone/>
              <a:defRPr sz="47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E70A-ADB3-BB44-B7EF-387B9CDF991B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084E-95F3-5047-A783-49F699AF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2402800"/>
            <a:ext cx="30723840" cy="2644777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2859617"/>
            <a:ext cx="30723840" cy="19202400"/>
          </a:xfrm>
        </p:spPr>
        <p:txBody>
          <a:bodyPr/>
          <a:lstStyle>
            <a:lvl1pPr marL="0" indent="0">
              <a:buNone/>
              <a:defRPr sz="16600"/>
            </a:lvl1pPr>
            <a:lvl2pPr marL="2377440" indent="0">
              <a:buNone/>
              <a:defRPr sz="14600"/>
            </a:lvl2pPr>
            <a:lvl3pPr marL="4754880" indent="0">
              <a:buNone/>
              <a:defRPr sz="12500"/>
            </a:lvl3pPr>
            <a:lvl4pPr marL="7132320" indent="0">
              <a:buNone/>
              <a:defRPr sz="10400"/>
            </a:lvl4pPr>
            <a:lvl5pPr marL="9509760" indent="0">
              <a:buNone/>
              <a:defRPr sz="10400"/>
            </a:lvl5pPr>
            <a:lvl6pPr marL="11887200" indent="0">
              <a:buNone/>
              <a:defRPr sz="10400"/>
            </a:lvl6pPr>
            <a:lvl7pPr marL="14264640" indent="0">
              <a:buNone/>
              <a:defRPr sz="10400"/>
            </a:lvl7pPr>
            <a:lvl8pPr marL="16642080" indent="0">
              <a:buNone/>
              <a:defRPr sz="10400"/>
            </a:lvl8pPr>
            <a:lvl9pPr marL="19019520" indent="0">
              <a:buNone/>
              <a:defRPr sz="10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25047577"/>
            <a:ext cx="30723840" cy="3756023"/>
          </a:xfrm>
        </p:spPr>
        <p:txBody>
          <a:bodyPr/>
          <a:lstStyle>
            <a:lvl1pPr marL="0" indent="0">
              <a:buNone/>
              <a:defRPr sz="7300"/>
            </a:lvl1pPr>
            <a:lvl2pPr marL="2377440" indent="0">
              <a:buNone/>
              <a:defRPr sz="6200"/>
            </a:lvl2pPr>
            <a:lvl3pPr marL="4754880" indent="0">
              <a:buNone/>
              <a:defRPr sz="5200"/>
            </a:lvl3pPr>
            <a:lvl4pPr marL="7132320" indent="0">
              <a:buNone/>
              <a:defRPr sz="4700"/>
            </a:lvl4pPr>
            <a:lvl5pPr marL="9509760" indent="0">
              <a:buNone/>
              <a:defRPr sz="4700"/>
            </a:lvl5pPr>
            <a:lvl6pPr marL="11887200" indent="0">
              <a:buNone/>
              <a:defRPr sz="4700"/>
            </a:lvl6pPr>
            <a:lvl7pPr marL="14264640" indent="0">
              <a:buNone/>
              <a:defRPr sz="4700"/>
            </a:lvl7pPr>
            <a:lvl8pPr marL="16642080" indent="0">
              <a:buNone/>
              <a:defRPr sz="4700"/>
            </a:lvl8pPr>
            <a:lvl9pPr marL="19019520" indent="0">
              <a:buNone/>
              <a:defRPr sz="47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E70A-ADB3-BB44-B7EF-387B9CDF991B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084E-95F3-5047-A783-49F699AF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281644"/>
            <a:ext cx="46085760" cy="5334000"/>
          </a:xfrm>
          <a:prstGeom prst="rect">
            <a:avLst/>
          </a:prstGeom>
        </p:spPr>
        <p:txBody>
          <a:bodyPr vert="horz" lIns="475488" tIns="237744" rIns="475488" bIns="237744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467602"/>
            <a:ext cx="46085760" cy="21121161"/>
          </a:xfrm>
          <a:prstGeom prst="rect">
            <a:avLst/>
          </a:prstGeom>
        </p:spPr>
        <p:txBody>
          <a:bodyPr vert="horz" lIns="475488" tIns="237744" rIns="475488" bIns="237744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29662969"/>
            <a:ext cx="11948160" cy="1703917"/>
          </a:xfrm>
          <a:prstGeom prst="rect">
            <a:avLst/>
          </a:prstGeom>
        </p:spPr>
        <p:txBody>
          <a:bodyPr vert="horz" lIns="475488" tIns="237744" rIns="475488" bIns="237744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E70A-ADB3-BB44-B7EF-387B9CDF991B}" type="datetimeFigureOut">
              <a:rPr lang="en-US" smtClean="0"/>
              <a:pPr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29662969"/>
            <a:ext cx="16215360" cy="1703917"/>
          </a:xfrm>
          <a:prstGeom prst="rect">
            <a:avLst/>
          </a:prstGeom>
        </p:spPr>
        <p:txBody>
          <a:bodyPr vert="horz" lIns="475488" tIns="237744" rIns="475488" bIns="237744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29662969"/>
            <a:ext cx="11948160" cy="1703917"/>
          </a:xfrm>
          <a:prstGeom prst="rect">
            <a:avLst/>
          </a:prstGeom>
        </p:spPr>
        <p:txBody>
          <a:bodyPr vert="horz" lIns="475488" tIns="237744" rIns="475488" bIns="237744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084E-95F3-5047-A783-49F699AF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77440" rtl="0" eaLnBrk="1" latinLnBrk="0" hangingPunct="1">
        <a:spcBef>
          <a:spcPct val="0"/>
        </a:spcBef>
        <a:buNone/>
        <a:defRPr sz="2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0" indent="-1783080" algn="l" defTabSz="2377440" rtl="0" eaLnBrk="1" latinLnBrk="0" hangingPunct="1">
        <a:spcBef>
          <a:spcPct val="20000"/>
        </a:spcBef>
        <a:buFont typeface="Arial"/>
        <a:buChar char="•"/>
        <a:defRPr sz="16600" kern="1200">
          <a:solidFill>
            <a:schemeClr val="tx1"/>
          </a:solidFill>
          <a:latin typeface="+mn-lt"/>
          <a:ea typeface="+mn-ea"/>
          <a:cs typeface="+mn-cs"/>
        </a:defRPr>
      </a:lvl1pPr>
      <a:lvl2pPr marL="3863340" indent="-1485900" algn="l" defTabSz="2377440" rtl="0" eaLnBrk="1" latinLnBrk="0" hangingPunct="1">
        <a:spcBef>
          <a:spcPct val="20000"/>
        </a:spcBef>
        <a:buFont typeface="Arial"/>
        <a:buChar char="–"/>
        <a:defRPr sz="1460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0" indent="-1188720" algn="l" defTabSz="2377440" rtl="0" eaLnBrk="1" latinLnBrk="0" hangingPunct="1">
        <a:spcBef>
          <a:spcPct val="20000"/>
        </a:spcBef>
        <a:buFont typeface="Arial"/>
        <a:buChar char="•"/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8321040" indent="-1188720" algn="l" defTabSz="2377440" rtl="0" eaLnBrk="1" latinLnBrk="0" hangingPunct="1">
        <a:spcBef>
          <a:spcPct val="20000"/>
        </a:spcBef>
        <a:buFont typeface="Arial"/>
        <a:buChar char="–"/>
        <a:defRPr sz="10400" kern="1200">
          <a:solidFill>
            <a:schemeClr val="tx1"/>
          </a:solidFill>
          <a:latin typeface="+mn-lt"/>
          <a:ea typeface="+mn-ea"/>
          <a:cs typeface="+mn-cs"/>
        </a:defRPr>
      </a:lvl4pPr>
      <a:lvl5pPr marL="10698480" indent="-1188720" algn="l" defTabSz="2377440" rtl="0" eaLnBrk="1" latinLnBrk="0" hangingPunct="1">
        <a:spcBef>
          <a:spcPct val="20000"/>
        </a:spcBef>
        <a:buFont typeface="Arial"/>
        <a:buChar char="»"/>
        <a:defRPr sz="10400" kern="1200">
          <a:solidFill>
            <a:schemeClr val="tx1"/>
          </a:solidFill>
          <a:latin typeface="+mn-lt"/>
          <a:ea typeface="+mn-ea"/>
          <a:cs typeface="+mn-cs"/>
        </a:defRPr>
      </a:lvl5pPr>
      <a:lvl6pPr marL="13075920" indent="-1188720" algn="l" defTabSz="2377440" rtl="0" eaLnBrk="1" latinLnBrk="0" hangingPunct="1">
        <a:spcBef>
          <a:spcPct val="20000"/>
        </a:spcBef>
        <a:buFont typeface="Arial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6pPr>
      <a:lvl7pPr marL="15453360" indent="-1188720" algn="l" defTabSz="2377440" rtl="0" eaLnBrk="1" latinLnBrk="0" hangingPunct="1">
        <a:spcBef>
          <a:spcPct val="20000"/>
        </a:spcBef>
        <a:buFont typeface="Arial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7pPr>
      <a:lvl8pPr marL="17830800" indent="-1188720" algn="l" defTabSz="2377440" rtl="0" eaLnBrk="1" latinLnBrk="0" hangingPunct="1">
        <a:spcBef>
          <a:spcPct val="20000"/>
        </a:spcBef>
        <a:buFont typeface="Arial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8pPr>
      <a:lvl9pPr marL="20208240" indent="-1188720" algn="l" defTabSz="2377440" rtl="0" eaLnBrk="1" latinLnBrk="0" hangingPunct="1">
        <a:spcBef>
          <a:spcPct val="20000"/>
        </a:spcBef>
        <a:buFont typeface="Arial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4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377440" algn="l" defTabSz="237744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4754880" algn="l" defTabSz="237744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320" algn="l" defTabSz="237744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509760" algn="l" defTabSz="237744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7200" algn="l" defTabSz="237744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algn="l" defTabSz="237744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642080" algn="l" defTabSz="237744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9019520" algn="l" defTabSz="237744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761" y="34593"/>
            <a:ext cx="49709044" cy="3538110"/>
          </a:xfrm>
          <a:prstGeom prst="rect">
            <a:avLst/>
          </a:prstGeom>
          <a:noFill/>
        </p:spPr>
        <p:txBody>
          <a:bodyPr wrap="square" lIns="501612" tIns="250806" rIns="501612" bIns="250806" rtlCol="0">
            <a:spAutoFit/>
          </a:bodyPr>
          <a:lstStyle/>
          <a:p>
            <a:pPr algn="ctr"/>
            <a:r>
              <a:rPr lang="en-US" sz="19700" dirty="0" err="1"/>
              <a:t>PerX</a:t>
            </a:r>
            <a:r>
              <a:rPr lang="en-US" sz="19700" dirty="0"/>
              <a:t>: P2P </a:t>
            </a:r>
            <a:r>
              <a:rPr lang="en-US" sz="19700" dirty="0" err="1"/>
              <a:t>MapReduce</a:t>
            </a:r>
            <a:r>
              <a:rPr lang="en-US" sz="19700" dirty="0"/>
              <a:t> Application using JXTA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58359"/>
            <a:ext cx="10249382" cy="12956073"/>
          </a:xfrm>
          <a:prstGeom prst="rect">
            <a:avLst/>
          </a:prstGeom>
          <a:noFill/>
        </p:spPr>
        <p:txBody>
          <a:bodyPr wrap="square" lIns="501612" tIns="250806" rIns="501612" bIns="250806" rtlCol="0">
            <a:sp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sz="5500" dirty="0" err="1"/>
              <a:t>MapReduce</a:t>
            </a:r>
            <a:r>
              <a:rPr lang="en-US" sz="5500" dirty="0"/>
              <a:t> has provided an excellent framework for processing lots of data on the Cloud. However, current implementations such as </a:t>
            </a:r>
            <a:r>
              <a:rPr lang="en-US" sz="5500" dirty="0" err="1"/>
              <a:t>Hadoop</a:t>
            </a:r>
            <a:r>
              <a:rPr lang="en-US" sz="5500" dirty="0"/>
              <a:t> depend on having a large computing cluster available. </a:t>
            </a:r>
          </a:p>
          <a:p>
            <a:endParaRPr lang="en-US" sz="5500" dirty="0"/>
          </a:p>
          <a:p>
            <a:r>
              <a:rPr lang="en-US" sz="5500" dirty="0" err="1"/>
              <a:t>PerX</a:t>
            </a:r>
            <a:r>
              <a:rPr lang="en-US" sz="5500" dirty="0"/>
              <a:t> aims to provide the power of </a:t>
            </a:r>
            <a:r>
              <a:rPr lang="en-US" sz="5500" dirty="0" err="1"/>
              <a:t>MapReduce</a:t>
            </a:r>
            <a:r>
              <a:rPr lang="en-US" sz="5500" dirty="0"/>
              <a:t> to the average consumer using a large P2P network.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62580" y="3658359"/>
            <a:ext cx="14143817" cy="7031374"/>
          </a:xfrm>
          <a:prstGeom prst="rect">
            <a:avLst/>
          </a:prstGeom>
          <a:noFill/>
        </p:spPr>
        <p:txBody>
          <a:bodyPr wrap="square" lIns="501612" tIns="250806" rIns="501612" bIns="250806" rtlCol="0">
            <a:spAutoFit/>
          </a:bodyPr>
          <a:lstStyle/>
          <a:p>
            <a:r>
              <a:rPr lang="en-US" dirty="0" smtClean="0"/>
              <a:t>Design Goals</a:t>
            </a:r>
          </a:p>
          <a:p>
            <a:r>
              <a:rPr lang="en-US" sz="5500" dirty="0" err="1"/>
              <a:t>PerX</a:t>
            </a:r>
            <a:r>
              <a:rPr lang="en-US" sz="5500" dirty="0"/>
              <a:t> is designed to be:</a:t>
            </a:r>
          </a:p>
          <a:p>
            <a:pPr>
              <a:buFont typeface="Arial"/>
              <a:buChar char="•"/>
            </a:pPr>
            <a:r>
              <a:rPr lang="en-US" sz="5500" dirty="0"/>
              <a:t>Simplistic</a:t>
            </a:r>
          </a:p>
          <a:p>
            <a:pPr>
              <a:buFont typeface="Arial"/>
              <a:buChar char="•"/>
            </a:pPr>
            <a:r>
              <a:rPr lang="en-US" sz="5500" dirty="0"/>
              <a:t>Efficient</a:t>
            </a:r>
          </a:p>
          <a:p>
            <a:pPr>
              <a:buFont typeface="Arial"/>
              <a:buChar char="•"/>
            </a:pPr>
            <a:r>
              <a:rPr lang="en-US" sz="5500" dirty="0"/>
              <a:t>Low Bandwidth</a:t>
            </a:r>
          </a:p>
          <a:p>
            <a:pPr>
              <a:buFont typeface="Arial"/>
              <a:buChar char="•"/>
            </a:pPr>
            <a:r>
              <a:rPr lang="en-US" sz="5500" dirty="0"/>
              <a:t>Fault Tolerant</a:t>
            </a:r>
          </a:p>
          <a:p>
            <a:pPr>
              <a:buFont typeface="Arial"/>
              <a:buChar char="•"/>
            </a:pPr>
            <a:r>
              <a:rPr lang="en-US" sz="5500" dirty="0"/>
              <a:t>Scalable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249382" y="5768027"/>
            <a:ext cx="25873091" cy="15139904"/>
            <a:chOff x="13739710" y="7365915"/>
            <a:chExt cx="25873091" cy="15139904"/>
          </a:xfrm>
        </p:grpSpPr>
        <p:sp>
          <p:nvSpPr>
            <p:cNvPr id="8" name="Rectangle 7"/>
            <p:cNvSpPr/>
            <p:nvPr/>
          </p:nvSpPr>
          <p:spPr>
            <a:xfrm>
              <a:off x="17433071" y="20252525"/>
              <a:ext cx="22179730" cy="22532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Any Peer On the Web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59701" y="16811208"/>
              <a:ext cx="3059283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700" dirty="0"/>
                <a:t>JXTA Core</a:t>
              </a:r>
            </a:p>
          </p:txBody>
        </p:sp>
        <p:grpSp>
          <p:nvGrpSpPr>
            <p:cNvPr id="10" name="Group 20"/>
            <p:cNvGrpSpPr/>
            <p:nvPr/>
          </p:nvGrpSpPr>
          <p:grpSpPr>
            <a:xfrm>
              <a:off x="17433071" y="16570365"/>
              <a:ext cx="22179730" cy="3450964"/>
              <a:chOff x="3609694" y="4311359"/>
              <a:chExt cx="3877077" cy="80199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609694" y="4311359"/>
                <a:ext cx="3877077" cy="801991"/>
              </a:xfrm>
              <a:prstGeom prst="rect">
                <a:avLst/>
              </a:prstGeom>
              <a:solidFill>
                <a:srgbClr val="376092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21104" y="4408330"/>
                <a:ext cx="1114103" cy="59362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dirty="0">
                    <a:solidFill>
                      <a:srgbClr val="000000"/>
                    </a:solidFill>
                  </a:rPr>
                  <a:t>Peer Groups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006145" y="4408331"/>
                <a:ext cx="1114103" cy="571340"/>
              </a:xfrm>
              <a:prstGeom prst="rect">
                <a:avLst/>
              </a:prstGeom>
              <a:solidFill>
                <a:srgbClr val="8EB4E3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dirty="0">
                    <a:solidFill>
                      <a:srgbClr val="000000"/>
                    </a:solidFill>
                  </a:rPr>
                  <a:t>Peer Pipes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283540" y="4408329"/>
                <a:ext cx="1114103" cy="537921"/>
              </a:xfrm>
              <a:prstGeom prst="rect">
                <a:avLst/>
              </a:prstGeom>
              <a:solidFill>
                <a:srgbClr val="8EB4E3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dirty="0">
                    <a:solidFill>
                      <a:srgbClr val="000000"/>
                    </a:solidFill>
                  </a:rPr>
                  <a:t>Peer Ads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3739710" y="13277871"/>
              <a:ext cx="371487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700" dirty="0"/>
                <a:t>JXTA Services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433071" y="12864065"/>
              <a:ext cx="22179730" cy="3450964"/>
            </a:xfrm>
            <a:prstGeom prst="rect">
              <a:avLst/>
            </a:prstGeom>
            <a:solidFill>
              <a:srgbClr val="37609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70424" y="13344924"/>
              <a:ext cx="10133847" cy="255434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solidFill>
                    <a:srgbClr val="000000"/>
                  </a:solidFill>
                </a:rPr>
                <a:t>Discovery Service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969076" y="13344924"/>
              <a:ext cx="10133847" cy="255434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solidFill>
                    <a:srgbClr val="000000"/>
                  </a:solidFill>
                </a:rPr>
                <a:t>Rendezvous Service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369342" y="7365915"/>
              <a:ext cx="22179730" cy="5224384"/>
            </a:xfrm>
            <a:prstGeom prst="rect">
              <a:avLst/>
            </a:prstGeom>
            <a:solidFill>
              <a:srgbClr val="37609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59701" y="8876280"/>
              <a:ext cx="3046669" cy="1277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700" dirty="0" err="1"/>
                <a:t>PerX</a:t>
              </a:r>
              <a:endParaRPr lang="en-US" sz="77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42955" y="7557657"/>
              <a:ext cx="21032499" cy="7669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err="1">
                  <a:solidFill>
                    <a:srgbClr val="000000"/>
                  </a:solidFill>
                </a:rPr>
                <a:t>MapService</a:t>
              </a:r>
              <a:endParaRPr lang="en-US" sz="66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947925" y="8612231"/>
              <a:ext cx="10256341" cy="9351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err="1">
                  <a:solidFill>
                    <a:srgbClr val="000000"/>
                  </a:solidFill>
                </a:rPr>
                <a:t>WorkRoot</a:t>
              </a:r>
              <a:endParaRPr lang="en-US" sz="66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181863" y="9888663"/>
              <a:ext cx="4996846" cy="736484"/>
            </a:xfrm>
            <a:prstGeom prst="rect">
              <a:avLst/>
            </a:prstGeom>
            <a:solidFill>
              <a:srgbClr val="CCC1DA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000000"/>
                  </a:solidFill>
                </a:rPr>
                <a:t>Schedulers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181863" y="10912681"/>
              <a:ext cx="4996852" cy="736484"/>
            </a:xfrm>
            <a:prstGeom prst="rect">
              <a:avLst/>
            </a:prstGeom>
            <a:solidFill>
              <a:srgbClr val="CCC1DA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000000"/>
                  </a:solidFill>
                </a:rPr>
                <a:t>Schedulers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994067" y="9888663"/>
              <a:ext cx="4861592" cy="736484"/>
            </a:xfrm>
            <a:prstGeom prst="rect">
              <a:avLst/>
            </a:prstGeom>
            <a:solidFill>
              <a:srgbClr val="CCC1DA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000000"/>
                  </a:solidFill>
                </a:rPr>
                <a:t>Schedulers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994067" y="10912681"/>
              <a:ext cx="4861592" cy="736484"/>
            </a:xfrm>
            <a:prstGeom prst="rect">
              <a:avLst/>
            </a:prstGeom>
            <a:solidFill>
              <a:srgbClr val="CCC1DA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rgbClr val="000000"/>
                  </a:solidFill>
                </a:rPr>
                <a:t>Schedulers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841601" y="8612231"/>
              <a:ext cx="10133853" cy="9351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err="1">
                  <a:solidFill>
                    <a:srgbClr val="000000"/>
                  </a:solidFill>
                </a:rPr>
                <a:t>ResourceFinder</a:t>
              </a:r>
              <a:endParaRPr lang="en-US" sz="66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841601" y="9888663"/>
              <a:ext cx="10133853" cy="9351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err="1">
                  <a:solidFill>
                    <a:srgbClr val="000000"/>
                  </a:solidFill>
                </a:rPr>
                <a:t>SlaveNode</a:t>
              </a:r>
              <a:endParaRPr lang="en-US" sz="66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841601" y="11181593"/>
              <a:ext cx="10133853" cy="9351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 err="1">
                  <a:solidFill>
                    <a:srgbClr val="000000"/>
                  </a:solidFill>
                </a:rPr>
                <a:t>CacheReader</a:t>
              </a:r>
              <a:endParaRPr lang="en-US" sz="6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365331" y="3738022"/>
            <a:ext cx="11354381" cy="2030005"/>
          </a:xfrm>
          <a:prstGeom prst="rect">
            <a:avLst/>
          </a:prstGeom>
          <a:noFill/>
        </p:spPr>
        <p:txBody>
          <a:bodyPr wrap="none" lIns="501612" tIns="250806" rIns="501612" bIns="250806" rtlCol="0">
            <a:spAutoFit/>
          </a:bodyPr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4653198" y="21455023"/>
            <a:ext cx="7421676" cy="1953060"/>
          </a:xfrm>
          <a:prstGeom prst="rect">
            <a:avLst/>
          </a:prstGeom>
          <a:noFill/>
        </p:spPr>
        <p:txBody>
          <a:bodyPr wrap="square" lIns="501612" tIns="250806" rIns="501612" bIns="250806" rtlCol="0">
            <a:spAutoFit/>
          </a:bodyPr>
          <a:lstStyle/>
          <a:p>
            <a:r>
              <a:rPr lang="en-US" dirty="0" smtClean="0"/>
              <a:t>Map Phase</a:t>
            </a:r>
          </a:p>
        </p:txBody>
      </p:sp>
      <p:graphicFrame>
        <p:nvGraphicFramePr>
          <p:cNvPr id="99" name="Chart 98"/>
          <p:cNvGraphicFramePr/>
          <p:nvPr/>
        </p:nvGraphicFramePr>
        <p:xfrm>
          <a:off x="37062580" y="12947751"/>
          <a:ext cx="12924374" cy="812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27337199" y="23310290"/>
            <a:ext cx="8004600" cy="7067952"/>
            <a:chOff x="1550091" y="315794"/>
            <a:chExt cx="6185757" cy="5735036"/>
          </a:xfrm>
        </p:grpSpPr>
        <p:sp>
          <p:nvSpPr>
            <p:cNvPr id="34" name="Oval 33"/>
            <p:cNvSpPr/>
            <p:nvPr/>
          </p:nvSpPr>
          <p:spPr>
            <a:xfrm>
              <a:off x="2401315" y="4766554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03126" y="5223289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51121" y="5594094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726517" y="5365727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507716" y="5451656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277197" y="5594095"/>
              <a:ext cx="501811" cy="456735"/>
            </a:xfrm>
            <a:prstGeom prst="ellipse">
              <a:avLst/>
            </a:prstGeom>
            <a:solidFill>
              <a:srgbClr val="6600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081637" y="3853083"/>
              <a:ext cx="501811" cy="456735"/>
            </a:xfrm>
            <a:prstGeom prst="ellipse">
              <a:avLst/>
            </a:prstGeom>
            <a:solidFill>
              <a:srgbClr val="6600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830732" y="4538186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328921" y="4994921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234037" y="3170807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234037" y="2486907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983131" y="1857285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633720" y="1400550"/>
              <a:ext cx="501811" cy="456735"/>
            </a:xfrm>
            <a:prstGeom prst="ellipse">
              <a:avLst/>
            </a:prstGeom>
            <a:solidFill>
              <a:srgbClr val="6600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228328" y="943815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726517" y="620130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1121" y="391762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277197" y="315794"/>
              <a:ext cx="501811" cy="456735"/>
            </a:xfrm>
            <a:prstGeom prst="ellipse">
              <a:avLst/>
            </a:prstGeom>
            <a:solidFill>
              <a:srgbClr val="6600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507716" y="468194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903126" y="772529"/>
              <a:ext cx="501811" cy="4567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401314" y="1229264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899503" y="1685999"/>
              <a:ext cx="501811" cy="456735"/>
            </a:xfrm>
            <a:prstGeom prst="ellipse">
              <a:avLst/>
            </a:prstGeom>
            <a:solidFill>
              <a:srgbClr val="6600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648597" y="2314020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550091" y="2943642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550091" y="3624715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800996" y="4309819"/>
              <a:ext cx="501811" cy="456735"/>
            </a:xfrm>
            <a:prstGeom prst="ellipse">
              <a:avLst/>
            </a:prstGeom>
            <a:solidFill>
              <a:srgbClr val="6600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urved Connector 58"/>
            <p:cNvCxnSpPr>
              <a:stCxn id="54" idx="5"/>
              <a:endCxn id="58" idx="7"/>
            </p:cNvCxnSpPr>
            <p:nvPr/>
          </p:nvCxnSpPr>
          <p:spPr>
            <a:xfrm rot="5400000">
              <a:off x="1128143" y="3177023"/>
              <a:ext cx="2300859" cy="98507"/>
            </a:xfrm>
            <a:prstGeom prst="curvedConnector3">
              <a:avLst>
                <a:gd name="adj1" fmla="val 51415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54" idx="5"/>
              <a:endCxn id="39" idx="0"/>
            </p:cNvCxnSpPr>
            <p:nvPr/>
          </p:nvCxnSpPr>
          <p:spPr>
            <a:xfrm rot="16200000" flipH="1">
              <a:off x="1668840" y="2734832"/>
              <a:ext cx="3518248" cy="220027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40"/>
            <p:cNvCxnSpPr>
              <a:stCxn id="54" idx="5"/>
              <a:endCxn id="40" idx="2"/>
            </p:cNvCxnSpPr>
            <p:nvPr/>
          </p:nvCxnSpPr>
          <p:spPr>
            <a:xfrm rot="16200000" flipH="1">
              <a:off x="3701929" y="701743"/>
              <a:ext cx="2005604" cy="4753812"/>
            </a:xfrm>
            <a:prstGeom prst="curvedConnector2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54" idx="5"/>
              <a:endCxn id="46" idx="4"/>
            </p:cNvCxnSpPr>
            <p:nvPr/>
          </p:nvCxnSpPr>
          <p:spPr>
            <a:xfrm rot="5400000" flipH="1" flipV="1">
              <a:off x="4496944" y="-311835"/>
              <a:ext cx="218562" cy="4556801"/>
            </a:xfrm>
            <a:prstGeom prst="curvedConnector3">
              <a:avLst>
                <a:gd name="adj1" fmla="val -135196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>
              <a:stCxn id="54" idx="5"/>
              <a:endCxn id="50" idx="4"/>
            </p:cNvCxnSpPr>
            <p:nvPr/>
          </p:nvCxnSpPr>
          <p:spPr>
            <a:xfrm rot="5400000" flipH="1" flipV="1">
              <a:off x="2776305" y="324049"/>
              <a:ext cx="1303318" cy="2200278"/>
            </a:xfrm>
            <a:prstGeom prst="curvedConnector3">
              <a:avLst>
                <a:gd name="adj1" fmla="val -2682"/>
              </a:avLst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63"/>
            <p:cNvCxnSpPr>
              <a:stCxn id="54" idx="6"/>
              <a:endCxn id="52" idx="5"/>
            </p:cNvCxnSpPr>
            <p:nvPr/>
          </p:nvCxnSpPr>
          <p:spPr>
            <a:xfrm flipV="1">
              <a:off x="2401314" y="1162377"/>
              <a:ext cx="930134" cy="751990"/>
            </a:xfrm>
            <a:prstGeom prst="curvedConnector2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 noChangeAspect="1"/>
          </p:cNvGrpSpPr>
          <p:nvPr/>
        </p:nvGrpSpPr>
        <p:grpSpPr>
          <a:xfrm>
            <a:off x="14331166" y="23542053"/>
            <a:ext cx="7939310" cy="7010302"/>
            <a:chOff x="1550091" y="315794"/>
            <a:chExt cx="6185757" cy="5735036"/>
          </a:xfrm>
        </p:grpSpPr>
        <p:sp>
          <p:nvSpPr>
            <p:cNvPr id="66" name="Oval 65"/>
            <p:cNvSpPr/>
            <p:nvPr/>
          </p:nvSpPr>
          <p:spPr>
            <a:xfrm>
              <a:off x="2401315" y="4766554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903126" y="5223289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051121" y="5594094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5726517" y="5365727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07716" y="5451656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277197" y="5594095"/>
              <a:ext cx="501811" cy="456735"/>
            </a:xfrm>
            <a:prstGeom prst="ellipse">
              <a:avLst/>
            </a:prstGeom>
            <a:solidFill>
              <a:srgbClr val="6600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081637" y="3853083"/>
              <a:ext cx="501811" cy="456735"/>
            </a:xfrm>
            <a:prstGeom prst="ellipse">
              <a:avLst/>
            </a:prstGeom>
            <a:solidFill>
              <a:srgbClr val="6600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830732" y="4538186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328921" y="4994921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234037" y="3170807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234037" y="2486907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983131" y="1857285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633720" y="1400550"/>
              <a:ext cx="501811" cy="456735"/>
            </a:xfrm>
            <a:prstGeom prst="ellipse">
              <a:avLst/>
            </a:prstGeom>
            <a:solidFill>
              <a:srgbClr val="6600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228328" y="943815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726517" y="620130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051121" y="391762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277197" y="315794"/>
              <a:ext cx="501811" cy="456735"/>
            </a:xfrm>
            <a:prstGeom prst="ellipse">
              <a:avLst/>
            </a:prstGeom>
            <a:solidFill>
              <a:srgbClr val="6600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07716" y="468194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903126" y="772529"/>
              <a:ext cx="501811" cy="4567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401314" y="1229264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899503" y="1685999"/>
              <a:ext cx="501811" cy="456735"/>
            </a:xfrm>
            <a:prstGeom prst="ellipse">
              <a:avLst/>
            </a:prstGeom>
            <a:solidFill>
              <a:srgbClr val="6600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648597" y="2314020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550091" y="2943642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550091" y="3624715"/>
              <a:ext cx="501811" cy="456735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800996" y="4309819"/>
              <a:ext cx="501811" cy="456735"/>
            </a:xfrm>
            <a:prstGeom prst="ellipse">
              <a:avLst/>
            </a:prstGeom>
            <a:solidFill>
              <a:srgbClr val="6600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Curved Connector 90"/>
            <p:cNvCxnSpPr>
              <a:stCxn id="84" idx="5"/>
              <a:endCxn id="86" idx="5"/>
            </p:cNvCxnSpPr>
            <p:nvPr/>
          </p:nvCxnSpPr>
          <p:spPr>
            <a:xfrm rot="5400000">
              <a:off x="2372902" y="1117301"/>
              <a:ext cx="913470" cy="1003623"/>
            </a:xfrm>
            <a:prstGeom prst="curvedConnector3">
              <a:avLst>
                <a:gd name="adj1" fmla="val 13234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/>
            <p:cNvCxnSpPr>
              <a:stCxn id="84" idx="5"/>
              <a:endCxn id="90" idx="7"/>
            </p:cNvCxnSpPr>
            <p:nvPr/>
          </p:nvCxnSpPr>
          <p:spPr>
            <a:xfrm rot="5400000">
              <a:off x="1173219" y="2218476"/>
              <a:ext cx="3214329" cy="1102130"/>
            </a:xfrm>
            <a:prstGeom prst="curvedConnector3">
              <a:avLst>
                <a:gd name="adj1" fmla="val 7262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/>
            <p:cNvCxnSpPr>
              <a:stCxn id="84" idx="5"/>
              <a:endCxn id="71" idx="0"/>
            </p:cNvCxnSpPr>
            <p:nvPr/>
          </p:nvCxnSpPr>
          <p:spPr>
            <a:xfrm rot="16200000" flipH="1">
              <a:off x="1713916" y="2779908"/>
              <a:ext cx="4431718" cy="119665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44"/>
            <p:cNvCxnSpPr>
              <a:stCxn id="84" idx="5"/>
              <a:endCxn id="72" idx="2"/>
            </p:cNvCxnSpPr>
            <p:nvPr/>
          </p:nvCxnSpPr>
          <p:spPr>
            <a:xfrm rot="16200000" flipH="1">
              <a:off x="3747005" y="746819"/>
              <a:ext cx="2919074" cy="3750189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4"/>
            <p:cNvCxnSpPr>
              <a:stCxn id="84" idx="5"/>
              <a:endCxn id="78" idx="3"/>
            </p:cNvCxnSpPr>
            <p:nvPr/>
          </p:nvCxnSpPr>
          <p:spPr>
            <a:xfrm rot="16200000" flipH="1">
              <a:off x="4705318" y="-211494"/>
              <a:ext cx="628021" cy="3375761"/>
            </a:xfrm>
            <a:prstGeom prst="curvedConnector3">
              <a:avLst>
                <a:gd name="adj1" fmla="val 14705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95"/>
            <p:cNvCxnSpPr>
              <a:stCxn id="84" idx="5"/>
              <a:endCxn id="82" idx="4"/>
            </p:cNvCxnSpPr>
            <p:nvPr/>
          </p:nvCxnSpPr>
          <p:spPr>
            <a:xfrm rot="5400000" flipH="1" flipV="1">
              <a:off x="3734851" y="369125"/>
              <a:ext cx="389848" cy="1196655"/>
            </a:xfrm>
            <a:prstGeom prst="curvedConnector3">
              <a:avLst>
                <a:gd name="adj1" fmla="val -75795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ight Arrow 96"/>
          <p:cNvSpPr/>
          <p:nvPr/>
        </p:nvSpPr>
        <p:spPr>
          <a:xfrm>
            <a:off x="22834599" y="26175742"/>
            <a:ext cx="3565448" cy="1685377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15178637" y="31099036"/>
            <a:ext cx="853575" cy="739905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6032212" y="31181769"/>
            <a:ext cx="2215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Root Node</a:t>
            </a:r>
            <a:endParaRPr lang="en-US" sz="3200" dirty="0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23258007" y="31019836"/>
            <a:ext cx="861425" cy="746709"/>
          </a:xfrm>
          <a:prstGeom prst="ellipse">
            <a:avLst/>
          </a:prstGeom>
          <a:solidFill>
            <a:srgbClr val="6600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4154936" y="31102570"/>
            <a:ext cx="22451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Slave Node</a:t>
            </a:r>
            <a:endParaRPr lang="en-US" sz="3200" dirty="0"/>
          </a:p>
        </p:txBody>
      </p:sp>
      <p:cxnSp>
        <p:nvCxnSpPr>
          <p:cNvPr id="105" name="Curved Connector 44"/>
          <p:cNvCxnSpPr/>
          <p:nvPr/>
        </p:nvCxnSpPr>
        <p:spPr>
          <a:xfrm rot="16200000" flipH="1">
            <a:off x="18541075" y="30979241"/>
            <a:ext cx="1005164" cy="774302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9443822" y="31099036"/>
            <a:ext cx="27080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Map Message</a:t>
            </a:r>
            <a:endParaRPr lang="en-US" sz="3200" dirty="0"/>
          </a:p>
        </p:txBody>
      </p:sp>
      <p:cxnSp>
        <p:nvCxnSpPr>
          <p:cNvPr id="108" name="Curved Connector 107"/>
          <p:cNvCxnSpPr/>
          <p:nvPr/>
        </p:nvCxnSpPr>
        <p:spPr>
          <a:xfrm rot="16200000" flipH="1">
            <a:off x="27102346" y="31120093"/>
            <a:ext cx="1084836" cy="531934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8135079" y="31181769"/>
            <a:ext cx="22858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Cache Read</a:t>
            </a:r>
            <a:endParaRPr lang="en-US" sz="3200" dirty="0"/>
          </a:p>
        </p:txBody>
      </p:sp>
      <p:cxnSp>
        <p:nvCxnSpPr>
          <p:cNvPr id="114" name="Shape 113"/>
          <p:cNvCxnSpPr/>
          <p:nvPr/>
        </p:nvCxnSpPr>
        <p:spPr>
          <a:xfrm flipV="1">
            <a:off x="31550184" y="30830667"/>
            <a:ext cx="1203628" cy="926765"/>
          </a:xfrm>
          <a:prstGeom prst="curved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2934098" y="31089922"/>
            <a:ext cx="39309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Reduce Response</a:t>
            </a:r>
            <a:endParaRPr lang="en-US" sz="3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7062580" y="10897678"/>
            <a:ext cx="12924374" cy="2030005"/>
          </a:xfrm>
          <a:prstGeom prst="rect">
            <a:avLst/>
          </a:prstGeom>
          <a:noFill/>
        </p:spPr>
        <p:txBody>
          <a:bodyPr wrap="square" lIns="501612" tIns="250806" rIns="501612" bIns="250806" rtlCol="0">
            <a:spAutoFit/>
          </a:bodyPr>
          <a:lstStyle/>
          <a:p>
            <a:r>
              <a:rPr lang="en-US" dirty="0" smtClean="0"/>
              <a:t>Network Performance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7062580" y="21373524"/>
            <a:ext cx="13782233" cy="9324309"/>
          </a:xfrm>
          <a:prstGeom prst="rect">
            <a:avLst/>
          </a:prstGeom>
          <a:noFill/>
        </p:spPr>
        <p:txBody>
          <a:bodyPr wrap="square" lIns="501612" tIns="250806" rIns="501612" bIns="250806" rtlCol="0">
            <a:spAutoFit/>
          </a:bodyPr>
          <a:lstStyle/>
          <a:p>
            <a:r>
              <a:rPr lang="en-US" dirty="0" smtClean="0"/>
              <a:t>Distributed Cache</a:t>
            </a:r>
          </a:p>
          <a:p>
            <a:r>
              <a:rPr lang="en-US" sz="5500" dirty="0" err="1" smtClean="0"/>
              <a:t>PerX</a:t>
            </a:r>
            <a:r>
              <a:rPr lang="en-US" sz="5500" dirty="0" smtClean="0"/>
              <a:t> uses a </a:t>
            </a:r>
            <a:r>
              <a:rPr lang="en-US" sz="5500" dirty="0" err="1" smtClean="0"/>
              <a:t>MemCached</a:t>
            </a:r>
            <a:r>
              <a:rPr lang="en-US" sz="5500" dirty="0" smtClean="0"/>
              <a:t> distributed key-valued store stripped across different tasks. Each peer contains a portion of the values for a given key. Reduce phase requires nodes to read values from all peers in the work group. The intermediate value is replicated across a fixed number of nodes. </a:t>
            </a:r>
          </a:p>
          <a:p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7337199" y="21357230"/>
            <a:ext cx="8899263" cy="1953060"/>
          </a:xfrm>
          <a:prstGeom prst="rect">
            <a:avLst/>
          </a:prstGeom>
          <a:noFill/>
        </p:spPr>
        <p:txBody>
          <a:bodyPr wrap="square" lIns="501612" tIns="250806" rIns="501612" bIns="250806" rtlCol="0">
            <a:spAutoFit/>
          </a:bodyPr>
          <a:lstStyle/>
          <a:p>
            <a:r>
              <a:rPr lang="en-US" dirty="0" smtClean="0"/>
              <a:t>Reduce Phase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08000" y="16614432"/>
            <a:ext cx="875202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Workflow</a:t>
            </a:r>
            <a:endParaRPr lang="en-US" dirty="0"/>
          </a:p>
        </p:txBody>
      </p:sp>
      <p:sp>
        <p:nvSpPr>
          <p:cNvPr id="122" name="Rounded Rectangle 121"/>
          <p:cNvSpPr/>
          <p:nvPr/>
        </p:nvSpPr>
        <p:spPr>
          <a:xfrm>
            <a:off x="508000" y="20777861"/>
            <a:ext cx="3074647" cy="10451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rgbClr val="000000"/>
                </a:solidFill>
              </a:rPr>
              <a:t>Slice 0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4138953" y="20777861"/>
            <a:ext cx="3074647" cy="10451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rgbClr val="000000"/>
                </a:solidFill>
              </a:rPr>
              <a:t>Slice 1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891739" y="20777861"/>
            <a:ext cx="3074647" cy="10451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rgbClr val="000000"/>
                </a:solidFill>
              </a:rPr>
              <a:t>Slice 2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508000" y="18629994"/>
            <a:ext cx="10610786" cy="10451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err="1" smtClean="0">
                <a:solidFill>
                  <a:srgbClr val="000000"/>
                </a:solidFill>
              </a:rPr>
              <a:t>WorkRoot</a:t>
            </a:r>
            <a:endParaRPr lang="en-US" sz="4500" dirty="0">
              <a:solidFill>
                <a:srgbClr val="000000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508000" y="19732730"/>
            <a:ext cx="3074647" cy="10451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smtClean="0">
                <a:solidFill>
                  <a:srgbClr val="000000"/>
                </a:solidFill>
              </a:rPr>
              <a:t>Scheduler</a:t>
            </a:r>
            <a:endParaRPr lang="en-US" sz="4500" dirty="0">
              <a:solidFill>
                <a:srgbClr val="000000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138953" y="19732730"/>
            <a:ext cx="3074647" cy="10451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smtClean="0">
                <a:solidFill>
                  <a:srgbClr val="000000"/>
                </a:solidFill>
              </a:rPr>
              <a:t>Scheduler</a:t>
            </a:r>
            <a:endParaRPr lang="en-US" sz="4500" dirty="0">
              <a:solidFill>
                <a:srgbClr val="000000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891739" y="19732730"/>
            <a:ext cx="3074647" cy="10451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smtClean="0">
                <a:solidFill>
                  <a:srgbClr val="000000"/>
                </a:solidFill>
              </a:rPr>
              <a:t>Scheduler</a:t>
            </a:r>
            <a:endParaRPr lang="en-US" sz="4500" dirty="0">
              <a:solidFill>
                <a:srgbClr val="000000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508000" y="23573193"/>
            <a:ext cx="3074647" cy="10451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rgbClr val="000000"/>
                </a:solidFill>
              </a:rPr>
              <a:t>Key/Value 0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4138953" y="23573193"/>
            <a:ext cx="3074647" cy="10451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rgbClr val="000000"/>
                </a:solidFill>
              </a:rPr>
              <a:t>Key/Value 1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7891739" y="23573193"/>
            <a:ext cx="3074647" cy="10451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rgbClr val="000000"/>
                </a:solidFill>
              </a:rPr>
              <a:t>Key/Value 2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508000" y="22528062"/>
            <a:ext cx="3074647" cy="1045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err="1" smtClean="0">
                <a:solidFill>
                  <a:srgbClr val="000000"/>
                </a:solidFill>
              </a:rPr>
              <a:t>SlaveNode</a:t>
            </a:r>
            <a:endParaRPr lang="en-US" sz="4500" dirty="0">
              <a:solidFill>
                <a:srgbClr val="000000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4138953" y="22528062"/>
            <a:ext cx="3074647" cy="1045131"/>
          </a:xfrm>
          <a:prstGeom prst="roundRect">
            <a:avLst/>
          </a:prstGeom>
          <a:solidFill>
            <a:srgbClr val="93CD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err="1" smtClean="0">
                <a:solidFill>
                  <a:srgbClr val="000000"/>
                </a:solidFill>
              </a:rPr>
              <a:t>SlaveNode</a:t>
            </a:r>
            <a:endParaRPr lang="en-US" sz="4500" dirty="0">
              <a:solidFill>
                <a:srgbClr val="000000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7891739" y="22528062"/>
            <a:ext cx="3074647" cy="1045131"/>
          </a:xfrm>
          <a:prstGeom prst="roundRect">
            <a:avLst/>
          </a:prstGeom>
          <a:solidFill>
            <a:srgbClr val="93CD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err="1" smtClean="0">
                <a:solidFill>
                  <a:srgbClr val="000000"/>
                </a:solidFill>
              </a:rPr>
              <a:t>SlaveNode</a:t>
            </a:r>
            <a:endParaRPr lang="en-US" sz="4500" dirty="0">
              <a:solidFill>
                <a:srgbClr val="00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08000" y="25373099"/>
            <a:ext cx="10458386" cy="10451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err="1" smtClean="0">
                <a:solidFill>
                  <a:srgbClr val="000000"/>
                </a:solidFill>
              </a:rPr>
              <a:t>WorkRoot</a:t>
            </a:r>
            <a:endParaRPr lang="en-US" sz="4500" dirty="0">
              <a:solidFill>
                <a:srgbClr val="000000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08000" y="28211636"/>
            <a:ext cx="3074647" cy="10451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rgbClr val="000000"/>
                </a:solidFill>
              </a:rPr>
              <a:t>Key/Value 0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4138953" y="28211636"/>
            <a:ext cx="3074647" cy="10451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rgbClr val="000000"/>
                </a:solidFill>
              </a:rPr>
              <a:t>Key/Value 1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7891739" y="28211636"/>
            <a:ext cx="3074647" cy="10451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solidFill>
                  <a:srgbClr val="000000"/>
                </a:solidFill>
              </a:rPr>
              <a:t>Key/Value 2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508000" y="27166505"/>
            <a:ext cx="3074647" cy="1045131"/>
          </a:xfrm>
          <a:prstGeom prst="roundRect">
            <a:avLst/>
          </a:prstGeom>
          <a:solidFill>
            <a:srgbClr val="93CD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err="1" smtClean="0">
                <a:solidFill>
                  <a:srgbClr val="000000"/>
                </a:solidFill>
              </a:rPr>
              <a:t>SlaveNode</a:t>
            </a:r>
            <a:endParaRPr lang="en-US" sz="4500" dirty="0">
              <a:solidFill>
                <a:srgbClr val="000000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138953" y="27166505"/>
            <a:ext cx="3074647" cy="1045131"/>
          </a:xfrm>
          <a:prstGeom prst="roundRect">
            <a:avLst/>
          </a:prstGeom>
          <a:solidFill>
            <a:srgbClr val="93CD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err="1" smtClean="0">
                <a:solidFill>
                  <a:srgbClr val="000000"/>
                </a:solidFill>
              </a:rPr>
              <a:t>SlaveNode</a:t>
            </a:r>
            <a:endParaRPr lang="en-US" sz="4500" dirty="0">
              <a:solidFill>
                <a:srgbClr val="000000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891739" y="27166505"/>
            <a:ext cx="3074647" cy="1045131"/>
          </a:xfrm>
          <a:prstGeom prst="roundRect">
            <a:avLst/>
          </a:prstGeom>
          <a:solidFill>
            <a:srgbClr val="93CD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err="1" smtClean="0">
                <a:solidFill>
                  <a:srgbClr val="000000"/>
                </a:solidFill>
              </a:rPr>
              <a:t>SlaveNode</a:t>
            </a:r>
            <a:endParaRPr lang="en-US" sz="4500" dirty="0">
              <a:solidFill>
                <a:srgbClr val="00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0966386" y="22843946"/>
            <a:ext cx="27496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/>
              <a:t>Map</a:t>
            </a:r>
            <a:endParaRPr lang="en-US" sz="6500" dirty="0"/>
          </a:p>
        </p:txBody>
      </p:sp>
      <p:cxnSp>
        <p:nvCxnSpPr>
          <p:cNvPr id="150" name="Straight Arrow Connector 149"/>
          <p:cNvCxnSpPr>
            <a:stCxn id="122" idx="2"/>
            <a:endCxn id="134" idx="0"/>
          </p:cNvCxnSpPr>
          <p:nvPr/>
        </p:nvCxnSpPr>
        <p:spPr>
          <a:xfrm rot="5400000">
            <a:off x="1692789" y="22175527"/>
            <a:ext cx="70507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3" idx="2"/>
          </p:cNvCxnSpPr>
          <p:nvPr/>
        </p:nvCxnSpPr>
        <p:spPr>
          <a:xfrm rot="5400000">
            <a:off x="5308533" y="22153260"/>
            <a:ext cx="698012" cy="374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5400000">
            <a:off x="9145874" y="22175130"/>
            <a:ext cx="705864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>
            <a:off x="1711527" y="25040018"/>
            <a:ext cx="70507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rot="5400000">
            <a:off x="5327271" y="25017751"/>
            <a:ext cx="698012" cy="374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5400000">
            <a:off x="9164612" y="25039621"/>
            <a:ext cx="705864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5400000">
            <a:off x="1749004" y="26813177"/>
            <a:ext cx="70507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5400000">
            <a:off x="5364748" y="26790910"/>
            <a:ext cx="698012" cy="374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5400000">
            <a:off x="9202089" y="26812780"/>
            <a:ext cx="705864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0966386" y="27705229"/>
            <a:ext cx="445731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/>
              <a:t>Reduce</a:t>
            </a:r>
            <a:endParaRPr lang="en-US" sz="6500" dirty="0"/>
          </a:p>
        </p:txBody>
      </p:sp>
      <p:sp>
        <p:nvSpPr>
          <p:cNvPr id="170" name="Rounded Rectangle 169"/>
          <p:cNvSpPr/>
          <p:nvPr/>
        </p:nvSpPr>
        <p:spPr>
          <a:xfrm>
            <a:off x="465822" y="29923905"/>
            <a:ext cx="10458386" cy="10451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 err="1" smtClean="0">
                <a:solidFill>
                  <a:srgbClr val="000000"/>
                </a:solidFill>
              </a:rPr>
              <a:t>WorkRoot</a:t>
            </a:r>
            <a:endParaRPr lang="en-US" sz="4500" dirty="0">
              <a:solidFill>
                <a:srgbClr val="000000"/>
              </a:solidFill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 rot="5400000">
            <a:off x="1749004" y="29607177"/>
            <a:ext cx="70507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5400000">
            <a:off x="5364748" y="29584910"/>
            <a:ext cx="698012" cy="374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5400000">
            <a:off x="9202089" y="29606780"/>
            <a:ext cx="705864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5529863" y="30659035"/>
            <a:ext cx="5314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Jason Zhao</a:t>
            </a:r>
            <a:endParaRPr lang="en-US"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239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Zhao</dc:creator>
  <cp:lastModifiedBy>Jason Zhao</cp:lastModifiedBy>
  <cp:revision>9</cp:revision>
  <cp:lastPrinted>2012-05-08T13:49:54Z</cp:lastPrinted>
  <dcterms:created xsi:type="dcterms:W3CDTF">2012-05-08T13:48:49Z</dcterms:created>
  <dcterms:modified xsi:type="dcterms:W3CDTF">2012-05-08T13:52:54Z</dcterms:modified>
</cp:coreProperties>
</file>