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3" r:id="rId5"/>
    <p:sldId id="259" r:id="rId6"/>
    <p:sldId id="267" r:id="rId7"/>
    <p:sldId id="268" r:id="rId8"/>
    <p:sldId id="269" r:id="rId9"/>
    <p:sldId id="270" r:id="rId10"/>
    <p:sldId id="261" r:id="rId11"/>
    <p:sldId id="271" r:id="rId12"/>
    <p:sldId id="262" r:id="rId13"/>
    <p:sldId id="263" r:id="rId14"/>
    <p:sldId id="272" r:id="rId15"/>
    <p:sldId id="264" r:id="rId16"/>
    <p:sldId id="265" r:id="rId17"/>
    <p:sldId id="2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1" autoAdjust="0"/>
  </p:normalViewPr>
  <p:slideViewPr>
    <p:cSldViewPr snapToGrid="0">
      <p:cViewPr varScale="1">
        <p:scale>
          <a:sx n="103" d="100"/>
          <a:sy n="103" d="100"/>
        </p:scale>
        <p:origin x="11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B5CE-C75F-4DA0-9B8E-9A8DFCB2CEAB}"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ECAE4-F7EC-4F08-87B8-2A5581D50CD0}" type="slidenum">
              <a:rPr lang="zh-CN" altLang="en-US" smtClean="0"/>
              <a:t>‹#›</a:t>
            </a:fld>
            <a:endParaRPr lang="zh-CN" altLang="en-US"/>
          </a:p>
        </p:txBody>
      </p:sp>
    </p:spTree>
    <p:extLst>
      <p:ext uri="{BB962C8B-B14F-4D97-AF65-F5344CB8AC3E}">
        <p14:creationId xmlns:p14="http://schemas.microsoft.com/office/powerpoint/2010/main" val="24825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大家好，我是吴家行，今天我想分享展示的是</a:t>
            </a:r>
            <a:r>
              <a:rPr lang="en-US" altLang="zh-CN" dirty="0" err="1"/>
              <a:t>MobiSys</a:t>
            </a:r>
            <a:r>
              <a:rPr lang="en-US" altLang="zh-CN" dirty="0"/>
              <a:t> 18</a:t>
            </a:r>
            <a:r>
              <a:rPr lang="zh-CN" altLang="en-US" dirty="0"/>
              <a:t>年的一篇工作，叫做斩断绳索，主要介绍的是一种无线</a:t>
            </a:r>
            <a:r>
              <a:rPr lang="en-US" altLang="zh-CN" dirty="0"/>
              <a:t>VR</a:t>
            </a:r>
            <a:r>
              <a:rPr lang="zh-CN" altLang="en-US" dirty="0"/>
              <a:t>技术，它可以通过远程渲染实现高质量、低延迟视频传输。</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a:t>
            </a:fld>
            <a:endParaRPr lang="zh-CN" altLang="en-US"/>
          </a:p>
        </p:txBody>
      </p:sp>
    </p:spTree>
    <p:extLst>
      <p:ext uri="{BB962C8B-B14F-4D97-AF65-F5344CB8AC3E}">
        <p14:creationId xmlns:p14="http://schemas.microsoft.com/office/powerpoint/2010/main" val="319042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视频流延迟，作者提出了并行渲染和流处理的方法，这个部分分为两小块内容，第一点是同时渲染和编码技术，传统的方法是先渲染左眼画面，再渲染右眼画面，最后对整个画面进行镜头模糊处理。而本文渲染好左眼画面就立刻对其进行模糊处理，然后在渲染右眼画面的同时对左眼画面进行编码。</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10</a:t>
            </a:fld>
            <a:endParaRPr lang="zh-CN" altLang="en-US"/>
          </a:p>
        </p:txBody>
      </p:sp>
    </p:spTree>
    <p:extLst>
      <p:ext uri="{BB962C8B-B14F-4D97-AF65-F5344CB8AC3E}">
        <p14:creationId xmlns:p14="http://schemas.microsoft.com/office/powerpoint/2010/main" val="101454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第二点就是并行的流传输，作者将左右眼画面分别切分成上下两部分，整个视频对应有四个部分，也就是四个视频流并行的处理，节省了流处理的时间，右边的图也形象的说明了节省时间的原因。</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11</a:t>
            </a:fld>
            <a:endParaRPr lang="zh-CN" altLang="en-US"/>
          </a:p>
        </p:txBody>
      </p:sp>
    </p:spTree>
    <p:extLst>
      <p:ext uri="{BB962C8B-B14F-4D97-AF65-F5344CB8AC3E}">
        <p14:creationId xmlns:p14="http://schemas.microsoft.com/office/powerpoint/2010/main" val="420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针对显示延迟，首先要介绍一下视频帧显示的机制，就是通过这个</a:t>
            </a:r>
            <a:r>
              <a:rPr lang="en-US" altLang="zh-CN" dirty="0" err="1"/>
              <a:t>Vsync</a:t>
            </a:r>
            <a:r>
              <a:rPr lang="zh-CN" altLang="en-US" dirty="0"/>
              <a:t>信号，这个信号出现的频率和刷新率一样，每次有这个信号，缓存中的帧才可以显示出来，理想情况下就是按顺序一帧一帧显示出来的，然而当一帧错过</a:t>
            </a:r>
            <a:r>
              <a:rPr lang="en-US" altLang="zh-CN" dirty="0" err="1"/>
              <a:t>Vsync</a:t>
            </a:r>
            <a:r>
              <a:rPr lang="zh-CN" altLang="en-US" dirty="0"/>
              <a:t>信号时，会出现长时间等待或者丢帧的现象，在这种远程情况下，这种现象出现的频率会大大增加，因此，作者提出了一种偏移的方法，通过前一帧的等待时间和</a:t>
            </a:r>
            <a:r>
              <a:rPr lang="en-US" altLang="zh-CN" dirty="0"/>
              <a:t>HMD</a:t>
            </a:r>
            <a:r>
              <a:rPr lang="zh-CN" altLang="en-US" dirty="0"/>
              <a:t>的移动情况，动态的去决定下一帧渲染的起始时间，大大减小丢帧的概率</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12</a:t>
            </a:fld>
            <a:endParaRPr lang="zh-CN" altLang="en-US"/>
          </a:p>
        </p:txBody>
      </p:sp>
    </p:spTree>
    <p:extLst>
      <p:ext uri="{BB962C8B-B14F-4D97-AF65-F5344CB8AC3E}">
        <p14:creationId xmlns:p14="http://schemas.microsoft.com/office/powerpoint/2010/main" val="15387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这是文中实验的硬件配置，远程服务器性能较高，配有</a:t>
            </a:r>
            <a:r>
              <a:rPr lang="en-US" altLang="zh-CN" dirty="0"/>
              <a:t>Titan</a:t>
            </a:r>
            <a:r>
              <a:rPr lang="zh-CN" altLang="en-US" dirty="0"/>
              <a:t>显卡，有线连接到一个</a:t>
            </a:r>
            <a:r>
              <a:rPr lang="en-US" altLang="zh-CN" dirty="0" err="1"/>
              <a:t>WiGig</a:t>
            </a:r>
            <a:r>
              <a:rPr lang="en-US" altLang="zh-CN" dirty="0"/>
              <a:t> /</a:t>
            </a:r>
            <a:r>
              <a:rPr lang="en-US" altLang="zh-CN" dirty="0" err="1"/>
              <a:t>waigig</a:t>
            </a:r>
            <a:r>
              <a:rPr lang="en-US" altLang="zh-CN" dirty="0"/>
              <a:t>/AP</a:t>
            </a:r>
            <a:r>
              <a:rPr lang="zh-CN" altLang="en-US" dirty="0"/>
              <a:t>上，</a:t>
            </a:r>
            <a:r>
              <a:rPr lang="en-US" altLang="zh-CN" dirty="0"/>
              <a:t>HMD</a:t>
            </a:r>
            <a:r>
              <a:rPr lang="zh-CN" altLang="en-US" dirty="0"/>
              <a:t>连接一台普通的笔记本电脑作为客户端，无线连接到</a:t>
            </a:r>
            <a:r>
              <a:rPr lang="en-US" altLang="zh-CN" dirty="0"/>
              <a:t>AP</a:t>
            </a:r>
            <a:r>
              <a:rPr lang="zh-CN" altLang="en-US" dirty="0"/>
              <a:t>上。</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13</a:t>
            </a:fld>
            <a:endParaRPr lang="zh-CN" altLang="en-US"/>
          </a:p>
        </p:txBody>
      </p:sp>
    </p:spTree>
    <p:extLst>
      <p:ext uri="{BB962C8B-B14F-4D97-AF65-F5344CB8AC3E}">
        <p14:creationId xmlns:p14="http://schemas.microsoft.com/office/powerpoint/2010/main" val="99342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这是文中的实验结果，作者将自己的方法和有线</a:t>
            </a:r>
            <a:r>
              <a:rPr lang="en-US" altLang="zh-CN" dirty="0"/>
              <a:t>VR</a:t>
            </a:r>
            <a:r>
              <a:rPr lang="zh-CN" altLang="en-US" dirty="0"/>
              <a:t>、纯无线方法进行对比，在四个</a:t>
            </a:r>
            <a:r>
              <a:rPr lang="en-US" altLang="zh-CN" dirty="0"/>
              <a:t>VR</a:t>
            </a:r>
            <a:r>
              <a:rPr lang="zh-CN" altLang="en-US" dirty="0"/>
              <a:t>视频上进行测试，可以发现文中的解决方案在两个视频上几乎表现出和有线一样的效果。</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14</a:t>
            </a:fld>
            <a:endParaRPr lang="zh-CN" altLang="en-US"/>
          </a:p>
        </p:txBody>
      </p:sp>
    </p:spTree>
    <p:extLst>
      <p:ext uri="{BB962C8B-B14F-4D97-AF65-F5344CB8AC3E}">
        <p14:creationId xmlns:p14="http://schemas.microsoft.com/office/powerpoint/2010/main" val="238379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针对丢帧率，作者也和不用远程垂直同步渲染的方法进行测试，发现丢帧率也有了明显的改善。</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15</a:t>
            </a:fld>
            <a:endParaRPr lang="zh-CN" altLang="en-US"/>
          </a:p>
        </p:txBody>
      </p:sp>
    </p:spTree>
    <p:extLst>
      <p:ext uri="{BB962C8B-B14F-4D97-AF65-F5344CB8AC3E}">
        <p14:creationId xmlns:p14="http://schemas.microsoft.com/office/powerpoint/2010/main" val="386616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最后做一下总结，本文利用了并行流处理和远程垂直同步渲染的方法实现了高质量、低延迟的无线</a:t>
            </a:r>
            <a:r>
              <a:rPr lang="en-US" altLang="zh-CN" dirty="0"/>
              <a:t>VR</a:t>
            </a:r>
            <a:r>
              <a:rPr lang="zh-CN" altLang="en-US" dirty="0"/>
              <a:t>系统。这篇文章我认为他的亮点在于他很好的利用了硬件软件自身具备的一些性质，比如，目前一些</a:t>
            </a:r>
            <a:r>
              <a:rPr lang="en-US" altLang="zh-CN" dirty="0"/>
              <a:t>GPU</a:t>
            </a:r>
            <a:r>
              <a:rPr lang="zh-CN" altLang="en-US" dirty="0"/>
              <a:t>的编码模块是独立的，利用这个性质，可以充分利用</a:t>
            </a:r>
            <a:r>
              <a:rPr lang="en-US" altLang="zh-CN" dirty="0"/>
              <a:t>GPU</a:t>
            </a:r>
            <a:r>
              <a:rPr lang="zh-CN" altLang="en-US" dirty="0"/>
              <a:t>的资源，并行的处理视频流，大大减少了端到端的延迟，另外我觉得这种并行的方法可以用在很多的场景里，比如移动设备上的目标检测，同样利用服务端强大的计算性能，实现移动端上高清视频的目标检测。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16</a:t>
            </a:fld>
            <a:endParaRPr lang="zh-CN" altLang="en-US"/>
          </a:p>
        </p:txBody>
      </p:sp>
    </p:spTree>
    <p:extLst>
      <p:ext uri="{BB962C8B-B14F-4D97-AF65-F5344CB8AC3E}">
        <p14:creationId xmlns:p14="http://schemas.microsoft.com/office/powerpoint/2010/main" val="239349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后面的项目打算实现一个基于并行流处理的移动端目标检测系统，主要目的就是通过并行的方式减小端到端的延迟，改善目标检测的性能。我的计划安排是这样的，首先我打算测量不同编码方式的编码时间以及压缩率，选择一个合适的编码方法，然后基于这个编码方法测试不同压缩质量对应的视频质量，视频质量可以用这个论文中提到的结构相似度去度量</a:t>
            </a:r>
            <a:r>
              <a:rPr lang="en-US" altLang="zh-CN" dirty="0"/>
              <a:t>(SSIM)</a:t>
            </a:r>
            <a:r>
              <a:rPr lang="zh-CN" altLang="en-US" dirty="0"/>
              <a:t>，最后就是实现一个基于并行流处理的移动端目标检测，测试不同分辨率视频的延迟和目标检测的精度。</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17</a:t>
            </a:fld>
            <a:endParaRPr lang="zh-CN" altLang="en-US"/>
          </a:p>
        </p:txBody>
      </p:sp>
    </p:spTree>
    <p:extLst>
      <p:ext uri="{BB962C8B-B14F-4D97-AF65-F5344CB8AC3E}">
        <p14:creationId xmlns:p14="http://schemas.microsoft.com/office/powerpoint/2010/main" val="295365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目前市场上的</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的设备主要分为两种，一种是</a:t>
            </a:r>
            <a:r>
              <a:rPr lang="zh-CN" altLang="en-US" sz="1200" b="1" i="0" kern="1200" dirty="0">
                <a:solidFill>
                  <a:schemeClr val="tx1"/>
                </a:solidFill>
                <a:effectLst/>
                <a:latin typeface="+mn-lt"/>
                <a:ea typeface="+mn-ea"/>
                <a:cs typeface="+mn-cs"/>
              </a:rPr>
              <a:t>结合式</a:t>
            </a:r>
            <a:r>
              <a:rPr lang="zh-CN" altLang="en-US" sz="1200" b="0" i="0" kern="1200" dirty="0">
                <a:solidFill>
                  <a:schemeClr val="tx1"/>
                </a:solidFill>
                <a:effectLst/>
                <a:latin typeface="+mn-lt"/>
                <a:ea typeface="+mn-ea"/>
                <a:cs typeface="+mn-cs"/>
              </a:rPr>
              <a:t>的，另一种是</a:t>
            </a:r>
            <a:r>
              <a:rPr lang="zh-CN" altLang="en-US" sz="1200" b="1" i="0" kern="1200" dirty="0">
                <a:solidFill>
                  <a:schemeClr val="tx1"/>
                </a:solidFill>
                <a:effectLst/>
                <a:latin typeface="+mn-lt"/>
                <a:ea typeface="+mn-ea"/>
                <a:cs typeface="+mn-cs"/>
              </a:rPr>
              <a:t>独立式</a:t>
            </a:r>
            <a:r>
              <a:rPr lang="zh-CN" altLang="en-US" sz="1200" b="0" i="0" kern="1200" dirty="0">
                <a:solidFill>
                  <a:schemeClr val="tx1"/>
                </a:solidFill>
                <a:effectLst/>
                <a:latin typeface="+mn-lt"/>
                <a:ea typeface="+mn-ea"/>
                <a:cs typeface="+mn-cs"/>
              </a:rPr>
              <a:t>的。</a:t>
            </a:r>
          </a:p>
          <a:p>
            <a:r>
              <a:rPr lang="zh-CN" altLang="en-US" sz="1200" b="1" i="0" kern="1200" dirty="0">
                <a:solidFill>
                  <a:schemeClr val="tx1"/>
                </a:solidFill>
                <a:effectLst/>
                <a:latin typeface="+mn-lt"/>
                <a:ea typeface="+mn-ea"/>
                <a:cs typeface="+mn-cs"/>
              </a:rPr>
              <a:t>结合式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需要将头戴设备（</a:t>
            </a:r>
            <a:r>
              <a:rPr lang="en-US" altLang="zh-CN" sz="1200" b="0" i="1" kern="1200" dirty="0">
                <a:solidFill>
                  <a:schemeClr val="tx1"/>
                </a:solidFill>
                <a:effectLst/>
                <a:latin typeface="+mn-lt"/>
                <a:ea typeface="+mn-ea"/>
                <a:cs typeface="+mn-cs"/>
              </a:rPr>
              <a:t>Head Mounted Display, HMD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连接起来，头戴设备通过</a:t>
            </a:r>
            <a:r>
              <a:rPr lang="en-US" altLang="zh-CN" sz="1200" b="0" i="0" kern="1200" dirty="0">
                <a:solidFill>
                  <a:schemeClr val="tx1"/>
                </a:solidFill>
                <a:effectLst/>
                <a:latin typeface="+mn-lt"/>
                <a:ea typeface="+mn-ea"/>
                <a:cs typeface="+mn-cs"/>
              </a:rPr>
              <a:t>USB</a:t>
            </a:r>
            <a:r>
              <a:rPr lang="zh-CN" altLang="en-US" sz="1200" b="0" i="0" kern="1200" dirty="0">
                <a:solidFill>
                  <a:schemeClr val="tx1"/>
                </a:solidFill>
                <a:effectLst/>
                <a:latin typeface="+mn-lt"/>
                <a:ea typeface="+mn-ea"/>
                <a:cs typeface="+mn-cs"/>
              </a:rPr>
              <a:t>线将传感器数据传输给</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HDMI</a:t>
            </a:r>
            <a:r>
              <a:rPr lang="zh-CN" altLang="en-US" sz="1200" b="0" i="0" kern="1200" dirty="0">
                <a:solidFill>
                  <a:schemeClr val="tx1"/>
                </a:solidFill>
                <a:effectLst/>
                <a:latin typeface="+mn-lt"/>
                <a:ea typeface="+mn-ea"/>
                <a:cs typeface="+mn-cs"/>
              </a:rPr>
              <a:t>线将渲染的画面传回给头戴设备，虽然用户的移动受到限制，但是由于有线的传输</a:t>
            </a:r>
            <a:r>
              <a:rPr lang="en-US" altLang="zh-CN" sz="1200" b="0"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的画面质量更高清，延迟更小。</a:t>
            </a:r>
          </a:p>
          <a:p>
            <a:r>
              <a:rPr lang="zh-CN" altLang="en-US" sz="1200" b="1" i="0" kern="1200" dirty="0">
                <a:solidFill>
                  <a:schemeClr val="tx1"/>
                </a:solidFill>
                <a:effectLst/>
                <a:latin typeface="+mn-lt"/>
                <a:ea typeface="+mn-ea"/>
                <a:cs typeface="+mn-cs"/>
              </a:rPr>
              <a:t>独立式</a:t>
            </a:r>
            <a:r>
              <a:rPr lang="en-US" altLang="zh-CN" sz="1200" b="1" i="0" kern="1200" dirty="0">
                <a:solidFill>
                  <a:schemeClr val="tx1"/>
                </a:solidFill>
                <a:effectLst/>
                <a:latin typeface="+mn-lt"/>
                <a:ea typeface="+mn-ea"/>
                <a:cs typeface="+mn-cs"/>
              </a:rPr>
              <a:t>VR</a:t>
            </a:r>
            <a:r>
              <a:rPr lang="zh-CN" altLang="en-US" sz="1200" b="0" i="0" kern="1200" dirty="0">
                <a:solidFill>
                  <a:schemeClr val="tx1"/>
                </a:solidFill>
                <a:effectLst/>
                <a:latin typeface="+mn-lt"/>
                <a:ea typeface="+mn-ea"/>
                <a:cs typeface="+mn-cs"/>
              </a:rPr>
              <a:t>只是在单独一个设备上对画面进行操作，这种方式摆脱了“绳子的束缚”，但是移动设备计算资源有线，并不能保证高质量的视频渲染。</a:t>
            </a:r>
          </a:p>
          <a:p>
            <a:endParaRPr lang="zh-CN" altLang="en-US"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2</a:t>
            </a:fld>
            <a:endParaRPr lang="zh-CN" altLang="en-US"/>
          </a:p>
        </p:txBody>
      </p:sp>
    </p:spTree>
    <p:extLst>
      <p:ext uri="{BB962C8B-B14F-4D97-AF65-F5344CB8AC3E}">
        <p14:creationId xmlns:p14="http://schemas.microsoft.com/office/powerpoint/2010/main" val="310324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因此想在无线</a:t>
            </a:r>
            <a:r>
              <a:rPr lang="en-US" altLang="zh-CN" dirty="0"/>
              <a:t>VR</a:t>
            </a:r>
            <a:r>
              <a:rPr lang="zh-CN" altLang="en-US" dirty="0"/>
              <a:t>上实现高质量的画质渲染，面临以下挑战，首先是数据的压缩问题，如果直接传视频的源数据，现在已有的无线通讯设备不支持这么高的数据传输率，另外，高质量的</a:t>
            </a:r>
            <a:r>
              <a:rPr lang="en-US" altLang="zh-CN" dirty="0"/>
              <a:t>VR</a:t>
            </a:r>
            <a:r>
              <a:rPr lang="zh-CN" altLang="en-US" dirty="0"/>
              <a:t>延迟需要在</a:t>
            </a:r>
            <a:r>
              <a:rPr lang="en-US" altLang="zh-CN" dirty="0"/>
              <a:t>20-25ms</a:t>
            </a:r>
            <a:r>
              <a:rPr lang="zh-CN" altLang="en-US" dirty="0"/>
              <a:t>之间，否则会让人产生眩晕感，因此压缩和解压数据会带来额外的延迟。</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3</a:t>
            </a:fld>
            <a:endParaRPr lang="zh-CN" altLang="en-US"/>
          </a:p>
        </p:txBody>
      </p:sp>
    </p:spTree>
    <p:extLst>
      <p:ext uri="{BB962C8B-B14F-4D97-AF65-F5344CB8AC3E}">
        <p14:creationId xmlns:p14="http://schemas.microsoft.com/office/powerpoint/2010/main" val="7628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我们直接看一下系统的整体结构，开始，</a:t>
            </a:r>
            <a:r>
              <a:rPr lang="en-US" altLang="zh-CN" dirty="0"/>
              <a:t>VR</a:t>
            </a:r>
            <a:r>
              <a:rPr lang="zh-CN" altLang="en-US" dirty="0"/>
              <a:t>设备作为客户端向服务器发送垂直同步信号，以及用户的动作位姿，服务器端根据垂直同步信号时间决定渲染图像的具体时间，之后就是并行编码与传输环节，服务器同时进行渲染以及图像的编码，之后将压缩的视频帧传输到客户端，经过解码之后展示给用户。</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4</a:t>
            </a:fld>
            <a:endParaRPr lang="zh-CN" altLang="en-US"/>
          </a:p>
        </p:txBody>
      </p:sp>
    </p:spTree>
    <p:extLst>
      <p:ext uri="{BB962C8B-B14F-4D97-AF65-F5344CB8AC3E}">
        <p14:creationId xmlns:p14="http://schemas.microsoft.com/office/powerpoint/2010/main" val="25360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从这张图里可以对端到端的延迟进行分析，首先是感知延迟，他代表</a:t>
            </a:r>
            <a:r>
              <a:rPr lang="en-US" altLang="zh-CN" dirty="0"/>
              <a:t>VR</a:t>
            </a:r>
            <a:r>
              <a:rPr lang="zh-CN" altLang="en-US" dirty="0"/>
              <a:t>设备检测用户动作以及将数据上传到服务器的时延。</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5</a:t>
            </a:fld>
            <a:endParaRPr lang="zh-CN" altLang="en-US"/>
          </a:p>
        </p:txBody>
      </p:sp>
    </p:spTree>
    <p:extLst>
      <p:ext uri="{BB962C8B-B14F-4D97-AF65-F5344CB8AC3E}">
        <p14:creationId xmlns:p14="http://schemas.microsoft.com/office/powerpoint/2010/main" val="36690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其次是渲染延迟，他代表服务器通过渲染生成新的一帧图像的延迟。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6</a:t>
            </a:fld>
            <a:endParaRPr lang="zh-CN" altLang="en-US"/>
          </a:p>
        </p:txBody>
      </p:sp>
    </p:spTree>
    <p:extLst>
      <p:ext uri="{BB962C8B-B14F-4D97-AF65-F5344CB8AC3E}">
        <p14:creationId xmlns:p14="http://schemas.microsoft.com/office/powerpoint/2010/main" val="65688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其次是视频流延迟，他代表将新的生成帧从服务器传送到</a:t>
            </a:r>
            <a:r>
              <a:rPr lang="en-US" altLang="zh-CN" dirty="0"/>
              <a:t>VR</a:t>
            </a:r>
            <a:r>
              <a:rPr lang="zh-CN" altLang="en-US" dirty="0"/>
              <a:t>设备所需的时间，包括对原数据的编码、传输和解码过程。</a:t>
            </a:r>
          </a:p>
        </p:txBody>
      </p:sp>
      <p:sp>
        <p:nvSpPr>
          <p:cNvPr id="4" name="灯片编号占位符 3"/>
          <p:cNvSpPr>
            <a:spLocks noGrp="1"/>
          </p:cNvSpPr>
          <p:nvPr>
            <p:ph type="sldNum" sz="quarter" idx="5"/>
          </p:nvPr>
        </p:nvSpPr>
        <p:spPr/>
        <p:txBody>
          <a:bodyPr/>
          <a:lstStyle/>
          <a:p>
            <a:fld id="{9DDECAE4-F7EC-4F08-87B8-2A5581D50CD0}" type="slidenum">
              <a:rPr lang="zh-CN" altLang="en-US" smtClean="0"/>
              <a:t>7</a:t>
            </a:fld>
            <a:endParaRPr lang="zh-CN" altLang="en-US"/>
          </a:p>
        </p:txBody>
      </p:sp>
    </p:spTree>
    <p:extLst>
      <p:ext uri="{BB962C8B-B14F-4D97-AF65-F5344CB8AC3E}">
        <p14:creationId xmlns:p14="http://schemas.microsoft.com/office/powerpoint/2010/main" val="41385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最后是显示延迟，是</a:t>
            </a:r>
            <a:r>
              <a:rPr lang="en-US" altLang="zh-CN" dirty="0"/>
              <a:t>VR</a:t>
            </a:r>
            <a:r>
              <a:rPr lang="zh-CN" altLang="en-US" dirty="0"/>
              <a:t>设备将新的帧展示出来的延迟。</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8</a:t>
            </a:fld>
            <a:endParaRPr lang="zh-CN" altLang="en-US"/>
          </a:p>
        </p:txBody>
      </p:sp>
    </p:spTree>
    <p:extLst>
      <p:ext uri="{BB962C8B-B14F-4D97-AF65-F5344CB8AC3E}">
        <p14:creationId xmlns:p14="http://schemas.microsoft.com/office/powerpoint/2010/main" val="7709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本文把主要工作集中在视频流延迟以及显示延迟上。</a:t>
            </a:r>
            <a:endParaRPr lang="en-US" altLang="zh-CN" dirty="0"/>
          </a:p>
        </p:txBody>
      </p:sp>
      <p:sp>
        <p:nvSpPr>
          <p:cNvPr id="4" name="灯片编号占位符 3"/>
          <p:cNvSpPr>
            <a:spLocks noGrp="1"/>
          </p:cNvSpPr>
          <p:nvPr>
            <p:ph type="sldNum" sz="quarter" idx="5"/>
          </p:nvPr>
        </p:nvSpPr>
        <p:spPr/>
        <p:txBody>
          <a:bodyPr/>
          <a:lstStyle/>
          <a:p>
            <a:fld id="{9DDECAE4-F7EC-4F08-87B8-2A5581D50CD0}" type="slidenum">
              <a:rPr lang="zh-CN" altLang="en-US" smtClean="0"/>
              <a:t>9</a:t>
            </a:fld>
            <a:endParaRPr lang="zh-CN" altLang="en-US"/>
          </a:p>
        </p:txBody>
      </p:sp>
    </p:spTree>
    <p:extLst>
      <p:ext uri="{BB962C8B-B14F-4D97-AF65-F5344CB8AC3E}">
        <p14:creationId xmlns:p14="http://schemas.microsoft.com/office/powerpoint/2010/main" val="421335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8B77-71FE-4C6B-B2EB-AFBCAF2CD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819373-5A35-4166-8423-F1DE19AD0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8D8C87-F032-4281-BDB3-69578564F983}"/>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01A025FC-77DE-471B-86AA-803F2C814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00E58-8290-47F7-95BC-1A3F2177D07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64910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A594-8FE8-4CFC-AEFC-A0280D0B8C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3703D3-0CEB-46C8-AD93-78B4D804DC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ADFCD-C46D-4A3F-83B5-FA4F3AB410E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31DE9509-B2B2-48DD-A82F-FA57F9ADC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92C47-F6ED-4EA2-9555-373C5408100D}"/>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9532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956FA1-120F-4748-9A65-6C578934D7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5151A-9CA7-46DE-A716-943B2085D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EC74FF-BF51-4736-981D-8E2A3AECD2BE}"/>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19115408-E63A-4943-958F-3B753A9EFA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7E8CF-9676-4931-96E6-74CC86EFF9C0}"/>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4302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3EC8-3234-45C8-A9E2-CFBFA5B0C294}"/>
              </a:ext>
            </a:extLst>
          </p:cNvPr>
          <p:cNvSpPr>
            <a:spLocks noGrp="1"/>
          </p:cNvSpPr>
          <p:nvPr>
            <p:ph type="title"/>
          </p:nvPr>
        </p:nvSpPr>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F31E543F-0210-41E5-A982-EF7C43C901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45ED6-EF8A-49F5-B6C7-83AAF9204B6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C6574D04-1EA7-4CBF-9EC3-65D47B448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2CC5A7-79DB-4DF0-8523-E416605A0323}"/>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51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BEC99-FF28-4A39-A33B-3BA030DD65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3BB110-7A39-4E59-8B98-4F2D95585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71A8C7-7925-4B6B-9B78-770989427231}"/>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2236C2E-5642-48FF-9578-358AB1A02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85799-F4FF-4521-AC35-15A037B81248}"/>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3085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9DAD-1E1F-4AE6-8967-6CAD8D4D25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C819C1-3034-42A5-B5E6-E32A4B26FE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AB32F1-0702-4B69-99A3-7B6D699D03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5EB8B-4C62-4826-A61C-81A369DF8099}"/>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6C7A64CE-C06C-47EB-9E1E-8C6BC28A32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68B10-915C-418D-88EF-F0CFCBE84A41}"/>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8302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BE902-9F81-4358-B7AB-BB8EED475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571A7-68CC-4076-A58E-5F97AAF7B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76A87-2FF1-4A38-9BE0-D3F2579999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3D8FC3-A1E0-49A4-93DC-E9D808461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D1527F-A212-43FA-9400-3EEFDC2A6F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C959336-24CD-4568-BAB7-BF8CEB315677}"/>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8" name="页脚占位符 7">
            <a:extLst>
              <a:ext uri="{FF2B5EF4-FFF2-40B4-BE49-F238E27FC236}">
                <a16:creationId xmlns:a16="http://schemas.microsoft.com/office/drawing/2014/main" id="{0F78E830-C178-4EA7-93CF-96CBB6B49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966BBD-EC47-4F0B-85E6-E7C32DAE93DF}"/>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99706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2454-C158-46CC-9D5F-A9799AB9DD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F18B65-A750-4AE9-A4CB-A65B0D1FD8C2}"/>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4" name="页脚占位符 3">
            <a:extLst>
              <a:ext uri="{FF2B5EF4-FFF2-40B4-BE49-F238E27FC236}">
                <a16:creationId xmlns:a16="http://schemas.microsoft.com/office/drawing/2014/main" id="{04332258-4252-498F-BEDC-163F0D1AF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C34001-D562-4981-812E-78B0FBA6596E}"/>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214928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B03913-F6F4-4DEB-A736-75DB5DA9975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3" name="页脚占位符 2">
            <a:extLst>
              <a:ext uri="{FF2B5EF4-FFF2-40B4-BE49-F238E27FC236}">
                <a16:creationId xmlns:a16="http://schemas.microsoft.com/office/drawing/2014/main" id="{C3A7E0B3-FF2F-4030-ACD5-1B2CFC9DFB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45A5B6-0B4F-4E5D-8E86-EC6CBD482355}"/>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9750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9CAA-826F-467E-A4DC-BC61F391B9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EA4261-4EC9-4516-BF02-37A51521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346C-8BAB-461D-A115-D20508EA0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EDCCFF-2734-407A-9258-002D3B222AD8}"/>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9D7FF482-C97D-4B3D-9389-21CD1AE0C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CB226-E6C6-45FE-BA54-D21969513879}"/>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00247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7EDDF-175C-41D3-BE43-27520522C4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E6094-9A7D-414B-AC66-14674F6CF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9B845-8161-4F47-AD09-4D632EA9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57CDB2-B5C1-406D-989A-ECD37DA79AD4}"/>
              </a:ext>
            </a:extLst>
          </p:cNvPr>
          <p:cNvSpPr>
            <a:spLocks noGrp="1"/>
          </p:cNvSpPr>
          <p:nvPr>
            <p:ph type="dt" sz="half" idx="10"/>
          </p:nvPr>
        </p:nvSpPr>
        <p:spPr/>
        <p:txBody>
          <a:bodyPr/>
          <a:lstStyle/>
          <a:p>
            <a:fld id="{0966F4D9-DEED-4D06-B63C-5225B497795E}" type="datetimeFigureOut">
              <a:rPr lang="zh-CN" altLang="en-US" smtClean="0"/>
              <a:t>2020/10/6</a:t>
            </a:fld>
            <a:endParaRPr lang="zh-CN" altLang="en-US"/>
          </a:p>
        </p:txBody>
      </p:sp>
      <p:sp>
        <p:nvSpPr>
          <p:cNvPr id="6" name="页脚占位符 5">
            <a:extLst>
              <a:ext uri="{FF2B5EF4-FFF2-40B4-BE49-F238E27FC236}">
                <a16:creationId xmlns:a16="http://schemas.microsoft.com/office/drawing/2014/main" id="{47ACA70A-006F-4897-8F66-84B294BD6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EEF3-2A16-4DAC-B937-678DEC80A3EC}"/>
              </a:ext>
            </a:extLst>
          </p:cNvPr>
          <p:cNvSpPr>
            <a:spLocks noGrp="1"/>
          </p:cNvSpPr>
          <p:nvPr>
            <p:ph type="sldNum" sz="quarter" idx="12"/>
          </p:nvPr>
        </p:nvSpPr>
        <p:spPr/>
        <p:txBody>
          <a:body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36748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C28139-B219-428E-9B9B-AF0E6219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410DC70-BF75-4792-BA98-ACAC30F6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CF7E1-F104-4400-86FD-9731E5BBC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6F4D9-DEED-4D06-B63C-5225B497795E}" type="datetimeFigureOut">
              <a:rPr lang="zh-CN" altLang="en-US" smtClean="0"/>
              <a:t>2020/10/6</a:t>
            </a:fld>
            <a:endParaRPr lang="zh-CN" altLang="en-US"/>
          </a:p>
        </p:txBody>
      </p:sp>
      <p:sp>
        <p:nvSpPr>
          <p:cNvPr id="5" name="页脚占位符 4">
            <a:extLst>
              <a:ext uri="{FF2B5EF4-FFF2-40B4-BE49-F238E27FC236}">
                <a16:creationId xmlns:a16="http://schemas.microsoft.com/office/drawing/2014/main" id="{D319C8A1-88B7-45F8-A5BE-F28404D03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9766B1-AAB8-4A15-B7AA-DEDCF9CC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D011B-A8BC-4048-800A-2782D081A429}" type="slidenum">
              <a:rPr lang="zh-CN" altLang="en-US" smtClean="0"/>
              <a:t>‹#›</a:t>
            </a:fld>
            <a:endParaRPr lang="zh-CN" altLang="en-US"/>
          </a:p>
        </p:txBody>
      </p:sp>
    </p:spTree>
    <p:extLst>
      <p:ext uri="{BB962C8B-B14F-4D97-AF65-F5344CB8AC3E}">
        <p14:creationId xmlns:p14="http://schemas.microsoft.com/office/powerpoint/2010/main" val="158298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35FF0-6A64-4E9A-8B4B-20A8510FCF2D}"/>
              </a:ext>
            </a:extLst>
          </p:cNvPr>
          <p:cNvSpPr>
            <a:spLocks noGrp="1"/>
          </p:cNvSpPr>
          <p:nvPr>
            <p:ph type="ctrTitle"/>
          </p:nvPr>
        </p:nvSpPr>
        <p:spPr/>
        <p:txBody>
          <a:bodyPr>
            <a:noAutofit/>
          </a:bodyPr>
          <a:lstStyle/>
          <a:p>
            <a:r>
              <a:rPr lang="en-US" altLang="zh-CN" sz="3600" b="1" dirty="0"/>
              <a:t>Cutting the Cord: Designing a High-quality Untethered VR System with Low Latency Remote Rendering</a:t>
            </a:r>
            <a:endParaRPr lang="zh-CN" altLang="en-US" sz="3600" b="1" dirty="0"/>
          </a:p>
        </p:txBody>
      </p:sp>
      <p:sp>
        <p:nvSpPr>
          <p:cNvPr id="3" name="副标题 2">
            <a:extLst>
              <a:ext uri="{FF2B5EF4-FFF2-40B4-BE49-F238E27FC236}">
                <a16:creationId xmlns:a16="http://schemas.microsoft.com/office/drawing/2014/main" id="{28EE7A3C-D6C5-4339-AC59-AE576D8CE172}"/>
              </a:ext>
            </a:extLst>
          </p:cNvPr>
          <p:cNvSpPr>
            <a:spLocks noGrp="1"/>
          </p:cNvSpPr>
          <p:nvPr>
            <p:ph type="subTitle" idx="1"/>
          </p:nvPr>
        </p:nvSpPr>
        <p:spPr/>
        <p:txBody>
          <a:bodyPr>
            <a:normAutofit fontScale="70000" lnSpcReduction="20000"/>
          </a:bodyPr>
          <a:lstStyle/>
          <a:p>
            <a:r>
              <a:rPr lang="en-US" altLang="zh-CN" sz="3100" b="1" dirty="0" err="1"/>
              <a:t>MobiSys</a:t>
            </a:r>
            <a:r>
              <a:rPr lang="en-US" altLang="zh-CN" sz="3100" b="1" dirty="0"/>
              <a:t> 2018</a:t>
            </a:r>
          </a:p>
          <a:p>
            <a:r>
              <a:rPr lang="en-US" altLang="zh-CN" dirty="0" err="1"/>
              <a:t>Luyang</a:t>
            </a:r>
            <a:r>
              <a:rPr lang="en-US" altLang="zh-CN" dirty="0"/>
              <a:t> Liu, </a:t>
            </a:r>
            <a:r>
              <a:rPr lang="en-US" altLang="zh-CN" dirty="0" err="1"/>
              <a:t>Ruiguang</a:t>
            </a:r>
            <a:r>
              <a:rPr lang="en-US" altLang="zh-CN" dirty="0"/>
              <a:t> Zhong, </a:t>
            </a:r>
            <a:r>
              <a:rPr lang="en-US" altLang="zh-CN" dirty="0" err="1"/>
              <a:t>Wuyang</a:t>
            </a:r>
            <a:r>
              <a:rPr lang="en-US" altLang="zh-CN" dirty="0"/>
              <a:t> Zhang, </a:t>
            </a:r>
            <a:r>
              <a:rPr lang="en-US" altLang="zh-CN" dirty="0" err="1"/>
              <a:t>Yunxin</a:t>
            </a:r>
            <a:r>
              <a:rPr lang="en-US" altLang="zh-CN" dirty="0"/>
              <a:t> Liu, </a:t>
            </a:r>
          </a:p>
          <a:p>
            <a:r>
              <a:rPr lang="en-US" altLang="zh-CN" dirty="0" err="1"/>
              <a:t>Jiansong</a:t>
            </a:r>
            <a:r>
              <a:rPr lang="en-US" altLang="zh-CN" dirty="0"/>
              <a:t> Zhang, </a:t>
            </a:r>
            <a:r>
              <a:rPr lang="en-US" altLang="zh-CN" dirty="0" err="1"/>
              <a:t>Lintao</a:t>
            </a:r>
            <a:r>
              <a:rPr lang="en-US" altLang="zh-CN" dirty="0"/>
              <a:t> Zhang, Marco </a:t>
            </a:r>
            <a:r>
              <a:rPr lang="en-US" altLang="zh-CN" dirty="0" err="1"/>
              <a:t>Gruteser</a:t>
            </a:r>
            <a:endParaRPr lang="en-US" altLang="zh-CN" dirty="0"/>
          </a:p>
          <a:p>
            <a:endParaRPr lang="en-US" altLang="zh-CN" dirty="0"/>
          </a:p>
          <a:p>
            <a:r>
              <a:rPr lang="zh-CN" altLang="en-US" dirty="0"/>
              <a:t>吴家行 </a:t>
            </a:r>
            <a:r>
              <a:rPr lang="en-US" altLang="zh-CN" dirty="0"/>
              <a:t>2020213991</a:t>
            </a:r>
            <a:endParaRPr lang="zh-CN" altLang="en-US" dirty="0"/>
          </a:p>
        </p:txBody>
      </p:sp>
    </p:spTree>
    <p:extLst>
      <p:ext uri="{BB962C8B-B14F-4D97-AF65-F5344CB8AC3E}">
        <p14:creationId xmlns:p14="http://schemas.microsoft.com/office/powerpoint/2010/main" val="24516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1. Simultaneous Rendering and Encoding</a:t>
            </a:r>
            <a:endParaRPr lang="zh-CN" altLang="en-US" dirty="0"/>
          </a:p>
        </p:txBody>
      </p:sp>
      <p:pic>
        <p:nvPicPr>
          <p:cNvPr id="4" name="图片 3">
            <a:extLst>
              <a:ext uri="{FF2B5EF4-FFF2-40B4-BE49-F238E27FC236}">
                <a16:creationId xmlns:a16="http://schemas.microsoft.com/office/drawing/2014/main" id="{98797461-439D-4FE6-86DA-08B833D03AA8}"/>
              </a:ext>
            </a:extLst>
          </p:cNvPr>
          <p:cNvPicPr>
            <a:picLocks noChangeAspect="1"/>
          </p:cNvPicPr>
          <p:nvPr/>
        </p:nvPicPr>
        <p:blipFill>
          <a:blip r:embed="rId3"/>
          <a:stretch>
            <a:fillRect/>
          </a:stretch>
        </p:blipFill>
        <p:spPr>
          <a:xfrm>
            <a:off x="3257550" y="2285845"/>
            <a:ext cx="5676900" cy="4057650"/>
          </a:xfrm>
          <a:prstGeom prst="rect">
            <a:avLst/>
          </a:prstGeom>
        </p:spPr>
      </p:pic>
    </p:spTree>
    <p:extLst>
      <p:ext uri="{BB962C8B-B14F-4D97-AF65-F5344CB8AC3E}">
        <p14:creationId xmlns:p14="http://schemas.microsoft.com/office/powerpoint/2010/main" val="38760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6AC0-18CB-4294-BFF9-6F23DA9EABD8}"/>
              </a:ext>
            </a:extLst>
          </p:cNvPr>
          <p:cNvSpPr>
            <a:spLocks noGrp="1"/>
          </p:cNvSpPr>
          <p:nvPr>
            <p:ph type="title"/>
          </p:nvPr>
        </p:nvSpPr>
        <p:spPr/>
        <p:txBody>
          <a:bodyPr/>
          <a:lstStyle/>
          <a:p>
            <a:r>
              <a:rPr lang="en-US" altLang="zh-CN" dirty="0"/>
              <a:t>PRS: Parallel Rendering and Streaming</a:t>
            </a:r>
            <a:endParaRPr lang="zh-CN" altLang="en-US" dirty="0"/>
          </a:p>
        </p:txBody>
      </p:sp>
      <p:sp>
        <p:nvSpPr>
          <p:cNvPr id="3" name="内容占位符 2">
            <a:extLst>
              <a:ext uri="{FF2B5EF4-FFF2-40B4-BE49-F238E27FC236}">
                <a16:creationId xmlns:a16="http://schemas.microsoft.com/office/drawing/2014/main" id="{29A48E74-0E73-4304-AB3D-F81557BA9AE3}"/>
              </a:ext>
            </a:extLst>
          </p:cNvPr>
          <p:cNvSpPr>
            <a:spLocks noGrp="1"/>
          </p:cNvSpPr>
          <p:nvPr>
            <p:ph idx="1"/>
          </p:nvPr>
        </p:nvSpPr>
        <p:spPr/>
        <p:txBody>
          <a:bodyPr/>
          <a:lstStyle/>
          <a:p>
            <a:r>
              <a:rPr lang="en-US" altLang="zh-CN" dirty="0"/>
              <a:t>2. Parallel Streaming</a:t>
            </a:r>
            <a:endParaRPr lang="zh-CN" altLang="en-US" dirty="0"/>
          </a:p>
        </p:txBody>
      </p:sp>
      <p:pic>
        <p:nvPicPr>
          <p:cNvPr id="4" name="图片 3">
            <a:extLst>
              <a:ext uri="{FF2B5EF4-FFF2-40B4-BE49-F238E27FC236}">
                <a16:creationId xmlns:a16="http://schemas.microsoft.com/office/drawing/2014/main" id="{B12C0F50-9294-4C9F-92CC-819F4EACB6AB}"/>
              </a:ext>
            </a:extLst>
          </p:cNvPr>
          <p:cNvPicPr>
            <a:picLocks noChangeAspect="1"/>
          </p:cNvPicPr>
          <p:nvPr/>
        </p:nvPicPr>
        <p:blipFill>
          <a:blip r:embed="rId3"/>
          <a:stretch>
            <a:fillRect/>
          </a:stretch>
        </p:blipFill>
        <p:spPr>
          <a:xfrm>
            <a:off x="532076" y="2828731"/>
            <a:ext cx="5563924" cy="2345125"/>
          </a:xfrm>
          <a:prstGeom prst="rect">
            <a:avLst/>
          </a:prstGeom>
        </p:spPr>
      </p:pic>
      <p:pic>
        <p:nvPicPr>
          <p:cNvPr id="6" name="图片 5">
            <a:extLst>
              <a:ext uri="{FF2B5EF4-FFF2-40B4-BE49-F238E27FC236}">
                <a16:creationId xmlns:a16="http://schemas.microsoft.com/office/drawing/2014/main" id="{0ED1C44A-1206-444A-A977-E94068F0A68D}"/>
              </a:ext>
            </a:extLst>
          </p:cNvPr>
          <p:cNvPicPr>
            <a:picLocks noChangeAspect="1"/>
          </p:cNvPicPr>
          <p:nvPr/>
        </p:nvPicPr>
        <p:blipFill>
          <a:blip r:embed="rId4"/>
          <a:stretch>
            <a:fillRect/>
          </a:stretch>
        </p:blipFill>
        <p:spPr>
          <a:xfrm>
            <a:off x="6096000" y="3029647"/>
            <a:ext cx="5995406" cy="2342186"/>
          </a:xfrm>
          <a:prstGeom prst="rect">
            <a:avLst/>
          </a:prstGeom>
        </p:spPr>
      </p:pic>
    </p:spTree>
    <p:extLst>
      <p:ext uri="{BB962C8B-B14F-4D97-AF65-F5344CB8AC3E}">
        <p14:creationId xmlns:p14="http://schemas.microsoft.com/office/powerpoint/2010/main" val="32899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57E-37DE-45EC-B1F0-FEB9A95CAF4A}"/>
              </a:ext>
            </a:extLst>
          </p:cNvPr>
          <p:cNvSpPr>
            <a:spLocks noGrp="1"/>
          </p:cNvSpPr>
          <p:nvPr>
            <p:ph type="title"/>
          </p:nvPr>
        </p:nvSpPr>
        <p:spPr/>
        <p:txBody>
          <a:bodyPr/>
          <a:lstStyle/>
          <a:p>
            <a:r>
              <a:rPr lang="en-US" altLang="zh-CN" dirty="0"/>
              <a:t>RVDR: Remote </a:t>
            </a:r>
            <a:r>
              <a:rPr lang="en-US" altLang="zh-CN" dirty="0" err="1"/>
              <a:t>VSync</a:t>
            </a:r>
            <a:r>
              <a:rPr lang="en-US" altLang="zh-CN" dirty="0"/>
              <a:t> Driven Rendering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68309-56ED-4936-AE4D-41715B938537}"/>
                  </a:ext>
                </a:extLst>
              </p:cNvPr>
              <p:cNvSpPr>
                <a:spLocks noGrp="1"/>
              </p:cNvSpPr>
              <p:nvPr>
                <p:ph idx="1"/>
              </p:nvPr>
            </p:nvSpPr>
            <p:spPr>
              <a:xfrm>
                <a:off x="442215" y="4214889"/>
                <a:ext cx="8224024" cy="2240853"/>
              </a:xfrm>
            </p:spPr>
            <p:txBody>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90</m:t>
                        </m:r>
                      </m:den>
                    </m:f>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𝑠h𝑖𝑓𝑡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𝑣𝑠𝑦𝑛𝑐</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𝑟𝑒𝑎𝑑𝑦</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𝑐𝑜𝑛𝑓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𝑐𝑐</m:t>
                    </m:r>
                  </m:oMath>
                </a14:m>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𝑚𝑜𝑡𝑖𝑜𝑛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𝑛</m:t>
                        </m:r>
                      </m:sup>
                    </m:sSup>
                  </m:oMath>
                </a14:m>
                <a:endParaRPr lang="zh-CN" altLang="en-US" dirty="0"/>
              </a:p>
            </p:txBody>
          </p:sp>
        </mc:Choice>
        <mc:Fallback xmlns="">
          <p:sp>
            <p:nvSpPr>
              <p:cNvPr id="3" name="内容占位符 2">
                <a:extLst>
                  <a:ext uri="{FF2B5EF4-FFF2-40B4-BE49-F238E27FC236}">
                    <a16:creationId xmlns:a16="http://schemas.microsoft.com/office/drawing/2014/main" id="{7F168309-56ED-4936-AE4D-41715B938537}"/>
                  </a:ext>
                </a:extLst>
              </p:cNvPr>
              <p:cNvSpPr>
                <a:spLocks noGrp="1" noRot="1" noChangeAspect="1" noMove="1" noResize="1" noEditPoints="1" noAdjustHandles="1" noChangeArrowheads="1" noChangeShapeType="1" noTextEdit="1"/>
              </p:cNvSpPr>
              <p:nvPr>
                <p:ph idx="1"/>
              </p:nvPr>
            </p:nvSpPr>
            <p:spPr>
              <a:xfrm>
                <a:off x="442215" y="4214889"/>
                <a:ext cx="8224024" cy="2240853"/>
              </a:xfrm>
              <a:blipFill>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65D8381-8E46-43B6-A03A-EDDBBFD269E3}"/>
              </a:ext>
            </a:extLst>
          </p:cNvPr>
          <p:cNvPicPr>
            <a:picLocks noChangeAspect="1"/>
          </p:cNvPicPr>
          <p:nvPr/>
        </p:nvPicPr>
        <p:blipFill>
          <a:blip r:embed="rId4"/>
          <a:stretch>
            <a:fillRect/>
          </a:stretch>
        </p:blipFill>
        <p:spPr>
          <a:xfrm>
            <a:off x="375307" y="1522684"/>
            <a:ext cx="7858125" cy="2152650"/>
          </a:xfrm>
          <a:prstGeom prst="rect">
            <a:avLst/>
          </a:prstGeom>
        </p:spPr>
      </p:pic>
      <p:pic>
        <p:nvPicPr>
          <p:cNvPr id="6" name="图片 5">
            <a:extLst>
              <a:ext uri="{FF2B5EF4-FFF2-40B4-BE49-F238E27FC236}">
                <a16:creationId xmlns:a16="http://schemas.microsoft.com/office/drawing/2014/main" id="{E74ADDE9-14A6-4731-8483-BBA6EE5C13D9}"/>
              </a:ext>
            </a:extLst>
          </p:cNvPr>
          <p:cNvPicPr>
            <a:picLocks noChangeAspect="1"/>
          </p:cNvPicPr>
          <p:nvPr/>
        </p:nvPicPr>
        <p:blipFill>
          <a:blip r:embed="rId5"/>
          <a:stretch>
            <a:fillRect/>
          </a:stretch>
        </p:blipFill>
        <p:spPr>
          <a:xfrm>
            <a:off x="8141552" y="2414546"/>
            <a:ext cx="3990346" cy="2920769"/>
          </a:xfrm>
          <a:prstGeom prst="rect">
            <a:avLst/>
          </a:prstGeom>
        </p:spPr>
      </p:pic>
    </p:spTree>
    <p:extLst>
      <p:ext uri="{BB962C8B-B14F-4D97-AF65-F5344CB8AC3E}">
        <p14:creationId xmlns:p14="http://schemas.microsoft.com/office/powerpoint/2010/main" val="90776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935D-9194-4FE0-9776-E8E6B0D389FE}"/>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8FE29395-CBFF-404A-9FAF-E66631AACF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84627BF-DFF3-4F4F-A662-A9BA0F07F8EE}"/>
              </a:ext>
            </a:extLst>
          </p:cNvPr>
          <p:cNvPicPr>
            <a:picLocks noChangeAspect="1"/>
          </p:cNvPicPr>
          <p:nvPr/>
        </p:nvPicPr>
        <p:blipFill>
          <a:blip r:embed="rId3"/>
          <a:stretch>
            <a:fillRect/>
          </a:stretch>
        </p:blipFill>
        <p:spPr>
          <a:xfrm>
            <a:off x="2447925" y="2127327"/>
            <a:ext cx="7296150" cy="3257550"/>
          </a:xfrm>
          <a:prstGeom prst="rect">
            <a:avLst/>
          </a:prstGeom>
        </p:spPr>
      </p:pic>
    </p:spTree>
    <p:extLst>
      <p:ext uri="{BB962C8B-B14F-4D97-AF65-F5344CB8AC3E}">
        <p14:creationId xmlns:p14="http://schemas.microsoft.com/office/powerpoint/2010/main" val="2827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a:xfrm>
            <a:off x="838200" y="1825625"/>
            <a:ext cx="4637862" cy="4351338"/>
          </a:xfrm>
        </p:spPr>
        <p:txBody>
          <a:bodyPr/>
          <a:lstStyle/>
          <a:p>
            <a:r>
              <a:rPr lang="en-US" altLang="zh-CN" dirty="0"/>
              <a:t>CDF of end-to-end latency of 4 different approaches in 4 VR scenes.</a:t>
            </a:r>
            <a:endParaRPr lang="zh-CN" altLang="en-US" dirty="0"/>
          </a:p>
        </p:txBody>
      </p:sp>
      <p:pic>
        <p:nvPicPr>
          <p:cNvPr id="5" name="图片 4">
            <a:extLst>
              <a:ext uri="{FF2B5EF4-FFF2-40B4-BE49-F238E27FC236}">
                <a16:creationId xmlns:a16="http://schemas.microsoft.com/office/drawing/2014/main" id="{12EEB79C-B1C8-43B7-8FE5-D77512D06996}"/>
              </a:ext>
            </a:extLst>
          </p:cNvPr>
          <p:cNvPicPr>
            <a:picLocks noChangeAspect="1"/>
          </p:cNvPicPr>
          <p:nvPr/>
        </p:nvPicPr>
        <p:blipFill>
          <a:blip r:embed="rId3"/>
          <a:stretch>
            <a:fillRect/>
          </a:stretch>
        </p:blipFill>
        <p:spPr>
          <a:xfrm>
            <a:off x="5476062" y="1425246"/>
            <a:ext cx="6042878" cy="5152095"/>
          </a:xfrm>
          <a:prstGeom prst="rect">
            <a:avLst/>
          </a:prstGeom>
        </p:spPr>
      </p:pic>
    </p:spTree>
    <p:extLst>
      <p:ext uri="{BB962C8B-B14F-4D97-AF65-F5344CB8AC3E}">
        <p14:creationId xmlns:p14="http://schemas.microsoft.com/office/powerpoint/2010/main" val="306976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Frame missing rate with and without RVDR in the 4 VR apps.</a:t>
            </a:r>
            <a:endParaRPr lang="zh-CN" altLang="en-US" dirty="0"/>
          </a:p>
        </p:txBody>
      </p:sp>
      <p:pic>
        <p:nvPicPr>
          <p:cNvPr id="4" name="图片 3">
            <a:extLst>
              <a:ext uri="{FF2B5EF4-FFF2-40B4-BE49-F238E27FC236}">
                <a16:creationId xmlns:a16="http://schemas.microsoft.com/office/drawing/2014/main" id="{50AFA3FB-9B16-4CF6-901F-E765456BFAA9}"/>
              </a:ext>
            </a:extLst>
          </p:cNvPr>
          <p:cNvPicPr>
            <a:picLocks noChangeAspect="1"/>
          </p:cNvPicPr>
          <p:nvPr/>
        </p:nvPicPr>
        <p:blipFill>
          <a:blip r:embed="rId3"/>
          <a:stretch>
            <a:fillRect/>
          </a:stretch>
        </p:blipFill>
        <p:spPr>
          <a:xfrm>
            <a:off x="3386137" y="2358366"/>
            <a:ext cx="5419725" cy="3895725"/>
          </a:xfrm>
          <a:prstGeom prst="rect">
            <a:avLst/>
          </a:prstGeom>
        </p:spPr>
      </p:pic>
    </p:spTree>
    <p:extLst>
      <p:ext uri="{BB962C8B-B14F-4D97-AF65-F5344CB8AC3E}">
        <p14:creationId xmlns:p14="http://schemas.microsoft.com/office/powerpoint/2010/main" val="159731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Design an </a:t>
            </a:r>
            <a:r>
              <a:rPr lang="en-US" altLang="zh-CN" dirty="0">
                <a:solidFill>
                  <a:srgbClr val="FF0000"/>
                </a:solidFill>
              </a:rPr>
              <a:t>untethered VR system </a:t>
            </a:r>
            <a:r>
              <a:rPr lang="en-US" altLang="zh-CN" dirty="0"/>
              <a:t>that is able to achieve both low-latency and high-quality requirements </a:t>
            </a:r>
            <a:r>
              <a:rPr lang="en-US" altLang="zh-CN" dirty="0">
                <a:solidFill>
                  <a:srgbClr val="FF0000"/>
                </a:solidFill>
              </a:rPr>
              <a:t>over a wire-less link.</a:t>
            </a:r>
          </a:p>
          <a:p>
            <a:pPr lvl="1"/>
            <a:r>
              <a:rPr lang="en-US" altLang="zh-CN" dirty="0"/>
              <a:t>Parallel Rendering and Streaming</a:t>
            </a:r>
          </a:p>
          <a:p>
            <a:pPr lvl="1"/>
            <a:r>
              <a:rPr lang="en-US" altLang="zh-CN" dirty="0"/>
              <a:t>Remote </a:t>
            </a:r>
            <a:r>
              <a:rPr lang="en-US" altLang="zh-CN" dirty="0" err="1"/>
              <a:t>VSync</a:t>
            </a:r>
            <a:r>
              <a:rPr lang="en-US" altLang="zh-CN" dirty="0"/>
              <a:t> Driven Rendering</a:t>
            </a:r>
          </a:p>
          <a:p>
            <a:r>
              <a:rPr lang="en-US" altLang="zh-CN" dirty="0"/>
              <a:t>Summary</a:t>
            </a:r>
          </a:p>
          <a:p>
            <a:pPr lvl="1"/>
            <a:r>
              <a:rPr lang="en-US" altLang="zh-CN" dirty="0"/>
              <a:t>Leverage the characters of the hardware/software</a:t>
            </a:r>
          </a:p>
          <a:p>
            <a:pPr lvl="2"/>
            <a:r>
              <a:rPr lang="en-US" altLang="zh-CN" dirty="0"/>
              <a:t>For example, leverage the separation of encode session and render session on GPU.</a:t>
            </a:r>
          </a:p>
          <a:p>
            <a:pPr lvl="1"/>
            <a:r>
              <a:rPr lang="en-US" altLang="zh-CN" dirty="0"/>
              <a:t>The idea of parallel streaming can be used in many other scenarios/tasks</a:t>
            </a:r>
          </a:p>
          <a:p>
            <a:pPr lvl="2"/>
            <a:r>
              <a:rPr lang="en-US" altLang="zh-CN" dirty="0"/>
              <a:t>For example, object detection on mobile devices.</a:t>
            </a:r>
          </a:p>
          <a:p>
            <a:pPr lvl="1"/>
            <a:endParaRPr lang="zh-CN" altLang="en-US" dirty="0"/>
          </a:p>
        </p:txBody>
      </p:sp>
    </p:spTree>
    <p:extLst>
      <p:ext uri="{BB962C8B-B14F-4D97-AF65-F5344CB8AC3E}">
        <p14:creationId xmlns:p14="http://schemas.microsoft.com/office/powerpoint/2010/main" val="169680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0E90-D0A5-431C-9B16-B7CD98AE9DDD}"/>
              </a:ext>
            </a:extLst>
          </p:cNvPr>
          <p:cNvSpPr>
            <a:spLocks noGrp="1"/>
          </p:cNvSpPr>
          <p:nvPr>
            <p:ph type="title"/>
          </p:nvPr>
        </p:nvSpPr>
        <p:spPr/>
        <p:txBody>
          <a:bodyPr>
            <a:normAutofit fontScale="90000"/>
          </a:bodyPr>
          <a:lstStyle/>
          <a:p>
            <a:r>
              <a:rPr lang="en-US" altLang="zh-CN" b="0" i="1" dirty="0"/>
              <a:t>Project Proposal:</a:t>
            </a:r>
            <a:br>
              <a:rPr lang="en-US" altLang="zh-CN" b="0" i="1" dirty="0"/>
            </a:br>
            <a:r>
              <a:rPr lang="en-US" altLang="zh-CN" sz="3600" dirty="0">
                <a:solidFill>
                  <a:srgbClr val="0070C0"/>
                </a:solidFill>
              </a:rPr>
              <a:t>Object detection with parallel streaming on mobile devices</a:t>
            </a:r>
            <a:endParaRPr lang="zh-CN" altLang="en-US" dirty="0">
              <a:solidFill>
                <a:srgbClr val="0070C0"/>
              </a:solidFill>
            </a:endParaRPr>
          </a:p>
        </p:txBody>
      </p:sp>
      <p:sp>
        <p:nvSpPr>
          <p:cNvPr id="3" name="内容占位符 2">
            <a:extLst>
              <a:ext uri="{FF2B5EF4-FFF2-40B4-BE49-F238E27FC236}">
                <a16:creationId xmlns:a16="http://schemas.microsoft.com/office/drawing/2014/main" id="{AA3570DC-8248-4740-9FD7-A8182A2F4ECA}"/>
              </a:ext>
            </a:extLst>
          </p:cNvPr>
          <p:cNvSpPr>
            <a:spLocks noGrp="1"/>
          </p:cNvSpPr>
          <p:nvPr>
            <p:ph idx="1"/>
          </p:nvPr>
        </p:nvSpPr>
        <p:spPr/>
        <p:txBody>
          <a:bodyPr/>
          <a:lstStyle/>
          <a:p>
            <a:r>
              <a:rPr lang="en-US" altLang="zh-CN" dirty="0"/>
              <a:t>Objective</a:t>
            </a:r>
          </a:p>
          <a:p>
            <a:pPr lvl="1"/>
            <a:r>
              <a:rPr lang="en-US" altLang="zh-CN" dirty="0"/>
              <a:t>Improve object detection performance with parallel streaming.</a:t>
            </a:r>
          </a:p>
          <a:p>
            <a:pPr marL="457200" lvl="1" indent="0">
              <a:buNone/>
            </a:pPr>
            <a:endParaRPr lang="en-US" altLang="zh-CN" dirty="0"/>
          </a:p>
          <a:p>
            <a:r>
              <a:rPr lang="en-US" altLang="zh-CN" dirty="0"/>
              <a:t>Plan</a:t>
            </a:r>
          </a:p>
          <a:p>
            <a:pPr lvl="1"/>
            <a:r>
              <a:rPr lang="en-US" altLang="zh-CN" dirty="0"/>
              <a:t>Measure encoding latency and compress rate with different codec methods.</a:t>
            </a:r>
          </a:p>
          <a:p>
            <a:pPr lvl="1"/>
            <a:r>
              <a:rPr lang="en-US" altLang="zh-CN" dirty="0"/>
              <a:t>Analyze the compressed video quality.</a:t>
            </a:r>
          </a:p>
          <a:p>
            <a:pPr lvl="1"/>
            <a:r>
              <a:rPr lang="en-US" altLang="zh-CN" dirty="0"/>
              <a:t>Implement object detection on</a:t>
            </a:r>
            <a:r>
              <a:rPr lang="zh-CN" altLang="en-US" dirty="0"/>
              <a:t> </a:t>
            </a:r>
            <a:r>
              <a:rPr lang="en-US" altLang="zh-CN" dirty="0"/>
              <a:t>mobile phone with parallel streaming.</a:t>
            </a:r>
          </a:p>
          <a:p>
            <a:pPr lvl="1"/>
            <a:r>
              <a:rPr lang="en-US" altLang="zh-CN" dirty="0"/>
              <a:t>Measure latency and precision with different resolutions.</a:t>
            </a:r>
          </a:p>
        </p:txBody>
      </p:sp>
    </p:spTree>
    <p:extLst>
      <p:ext uri="{BB962C8B-B14F-4D97-AF65-F5344CB8AC3E}">
        <p14:creationId xmlns:p14="http://schemas.microsoft.com/office/powerpoint/2010/main" val="781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AE11-1E72-492C-B5AF-052768EBD38B}"/>
              </a:ext>
            </a:extLst>
          </p:cNvPr>
          <p:cNvSpPr>
            <a:spLocks noGrp="1"/>
          </p:cNvSpPr>
          <p:nvPr>
            <p:ph type="title"/>
          </p:nvPr>
        </p:nvSpPr>
        <p:spPr/>
        <p:txBody>
          <a:bodyPr/>
          <a:lstStyle/>
          <a:p>
            <a:r>
              <a:rPr lang="en-US" altLang="zh-CN" dirty="0"/>
              <a:t>Virtual Reality(VR) Systems</a:t>
            </a:r>
            <a:endParaRPr lang="zh-CN" altLang="en-US" dirty="0"/>
          </a:p>
        </p:txBody>
      </p:sp>
      <p:pic>
        <p:nvPicPr>
          <p:cNvPr id="1028" name="Picture 4" descr="A full guide to which VR headsets can work with Steam - Business Insider">
            <a:extLst>
              <a:ext uri="{FF2B5EF4-FFF2-40B4-BE49-F238E27FC236}">
                <a16:creationId xmlns:a16="http://schemas.microsoft.com/office/drawing/2014/main" id="{E2BC8EC2-AB08-424C-840F-CEA87A06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 headset buying guide: how to choose a virtual reality HMD?">
            <a:extLst>
              <a:ext uri="{FF2B5EF4-FFF2-40B4-BE49-F238E27FC236}">
                <a16:creationId xmlns:a16="http://schemas.microsoft.com/office/drawing/2014/main" id="{E6DFFA89-B18D-44A4-834F-90775BD3F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43061"/>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5018F6-BD0A-42AC-8EA0-716E4389F972}"/>
              </a:ext>
            </a:extLst>
          </p:cNvPr>
          <p:cNvSpPr/>
          <p:nvPr/>
        </p:nvSpPr>
        <p:spPr>
          <a:xfrm>
            <a:off x="2124291" y="5370033"/>
            <a:ext cx="2190318" cy="461665"/>
          </a:xfrm>
          <a:prstGeom prst="rect">
            <a:avLst/>
          </a:prstGeom>
        </p:spPr>
        <p:txBody>
          <a:bodyPr wrap="square">
            <a:spAutoFit/>
          </a:bodyPr>
          <a:lstStyle/>
          <a:p>
            <a:pPr algn="ctr"/>
            <a:r>
              <a:rPr lang="en-US" altLang="zh-CN" sz="2400" dirty="0"/>
              <a:t>Tethered AR</a:t>
            </a:r>
            <a:endParaRPr lang="zh-CN" altLang="en-US" sz="2400" dirty="0"/>
          </a:p>
        </p:txBody>
      </p:sp>
      <p:sp>
        <p:nvSpPr>
          <p:cNvPr id="9" name="矩形 8">
            <a:extLst>
              <a:ext uri="{FF2B5EF4-FFF2-40B4-BE49-F238E27FC236}">
                <a16:creationId xmlns:a16="http://schemas.microsoft.com/office/drawing/2014/main" id="{9CC9E47D-A67A-4974-B2C6-4DE79EDB08C1}"/>
              </a:ext>
            </a:extLst>
          </p:cNvPr>
          <p:cNvSpPr/>
          <p:nvPr/>
        </p:nvSpPr>
        <p:spPr>
          <a:xfrm>
            <a:off x="7668773" y="5370032"/>
            <a:ext cx="2607558" cy="461665"/>
          </a:xfrm>
          <a:prstGeom prst="rect">
            <a:avLst/>
          </a:prstGeom>
        </p:spPr>
        <p:txBody>
          <a:bodyPr wrap="square">
            <a:spAutoFit/>
          </a:bodyPr>
          <a:lstStyle/>
          <a:p>
            <a:pPr algn="ctr"/>
            <a:r>
              <a:rPr lang="en-US" altLang="zh-CN" sz="2400" dirty="0"/>
              <a:t>Untethered AR</a:t>
            </a:r>
            <a:endParaRPr lang="zh-CN" altLang="en-US" sz="2400" dirty="0"/>
          </a:p>
        </p:txBody>
      </p:sp>
      <p:grpSp>
        <p:nvGrpSpPr>
          <p:cNvPr id="14" name="组合 13">
            <a:extLst>
              <a:ext uri="{FF2B5EF4-FFF2-40B4-BE49-F238E27FC236}">
                <a16:creationId xmlns:a16="http://schemas.microsoft.com/office/drawing/2014/main" id="{7F57F41A-CB36-48CA-AA53-86136FFF374F}"/>
              </a:ext>
            </a:extLst>
          </p:cNvPr>
          <p:cNvGrpSpPr/>
          <p:nvPr/>
        </p:nvGrpSpPr>
        <p:grpSpPr>
          <a:xfrm>
            <a:off x="2317606" y="5760606"/>
            <a:ext cx="1759146" cy="452378"/>
            <a:chOff x="1159431" y="5796533"/>
            <a:chExt cx="1759146" cy="452378"/>
          </a:xfrm>
        </p:grpSpPr>
        <p:sp>
          <p:nvSpPr>
            <p:cNvPr id="6" name="矩形 5">
              <a:extLst>
                <a:ext uri="{FF2B5EF4-FFF2-40B4-BE49-F238E27FC236}">
                  <a16:creationId xmlns:a16="http://schemas.microsoft.com/office/drawing/2014/main" id="{9657FCA4-234B-4B5B-8C19-5516062BDFEB}"/>
                </a:ext>
              </a:extLst>
            </p:cNvPr>
            <p:cNvSpPr/>
            <p:nvPr/>
          </p:nvSpPr>
          <p:spPr>
            <a:xfrm>
              <a:off x="1611809" y="5857816"/>
              <a:ext cx="1306768" cy="369332"/>
            </a:xfrm>
            <a:prstGeom prst="rect">
              <a:avLst/>
            </a:prstGeom>
          </p:spPr>
          <p:txBody>
            <a:bodyPr wrap="none">
              <a:spAutoFit/>
            </a:bodyPr>
            <a:lstStyle/>
            <a:p>
              <a:r>
                <a:rPr lang="en-US" altLang="zh-CN" dirty="0"/>
                <a:t>High quality</a:t>
              </a:r>
            </a:p>
          </p:txBody>
        </p:sp>
        <p:pic>
          <p:nvPicPr>
            <p:cNvPr id="8" name="图片 7">
              <a:extLst>
                <a:ext uri="{FF2B5EF4-FFF2-40B4-BE49-F238E27FC236}">
                  <a16:creationId xmlns:a16="http://schemas.microsoft.com/office/drawing/2014/main" id="{BD7D4875-E04F-4FAF-9435-DF115B2C2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13" name="组合 12">
            <a:extLst>
              <a:ext uri="{FF2B5EF4-FFF2-40B4-BE49-F238E27FC236}">
                <a16:creationId xmlns:a16="http://schemas.microsoft.com/office/drawing/2014/main" id="{336B067B-4D61-45B5-BB9E-2C1927B71F8B}"/>
              </a:ext>
            </a:extLst>
          </p:cNvPr>
          <p:cNvGrpSpPr/>
          <p:nvPr/>
        </p:nvGrpSpPr>
        <p:grpSpPr>
          <a:xfrm>
            <a:off x="2317606" y="6111743"/>
            <a:ext cx="1841604" cy="452378"/>
            <a:chOff x="1159431" y="6147670"/>
            <a:chExt cx="1841604" cy="452378"/>
          </a:xfrm>
        </p:grpSpPr>
        <p:pic>
          <p:nvPicPr>
            <p:cNvPr id="11" name="图片 10">
              <a:extLst>
                <a:ext uri="{FF2B5EF4-FFF2-40B4-BE49-F238E27FC236}">
                  <a16:creationId xmlns:a16="http://schemas.microsoft.com/office/drawing/2014/main" id="{E214B5BD-4661-40B7-9846-A2A22C327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12" name="矩形 11">
              <a:extLst>
                <a:ext uri="{FF2B5EF4-FFF2-40B4-BE49-F238E27FC236}">
                  <a16:creationId xmlns:a16="http://schemas.microsoft.com/office/drawing/2014/main" id="{51D4AA26-4B48-4727-B2B5-DC546BEDE4A4}"/>
                </a:ext>
              </a:extLst>
            </p:cNvPr>
            <p:cNvSpPr/>
            <p:nvPr/>
          </p:nvSpPr>
          <p:spPr>
            <a:xfrm>
              <a:off x="1611809" y="6228629"/>
              <a:ext cx="1389226" cy="369332"/>
            </a:xfrm>
            <a:prstGeom prst="rect">
              <a:avLst/>
            </a:prstGeom>
          </p:spPr>
          <p:txBody>
            <a:bodyPr wrap="none">
              <a:spAutoFit/>
            </a:bodyPr>
            <a:lstStyle/>
            <a:p>
              <a:r>
                <a:rPr lang="en-US" altLang="zh-CN" dirty="0"/>
                <a:t>Low mobility</a:t>
              </a:r>
              <a:endParaRPr lang="zh-CN" altLang="en-US" dirty="0"/>
            </a:p>
          </p:txBody>
        </p:sp>
      </p:grpSp>
      <p:grpSp>
        <p:nvGrpSpPr>
          <p:cNvPr id="19" name="组合 18">
            <a:extLst>
              <a:ext uri="{FF2B5EF4-FFF2-40B4-BE49-F238E27FC236}">
                <a16:creationId xmlns:a16="http://schemas.microsoft.com/office/drawing/2014/main" id="{BF15CFE0-7753-4955-8B36-9D9B9D1A7085}"/>
              </a:ext>
            </a:extLst>
          </p:cNvPr>
          <p:cNvGrpSpPr/>
          <p:nvPr/>
        </p:nvGrpSpPr>
        <p:grpSpPr>
          <a:xfrm>
            <a:off x="8073413" y="5760606"/>
            <a:ext cx="1791206" cy="452378"/>
            <a:chOff x="1159431" y="5796533"/>
            <a:chExt cx="1791206" cy="452378"/>
          </a:xfrm>
        </p:grpSpPr>
        <p:sp>
          <p:nvSpPr>
            <p:cNvPr id="20" name="矩形 19">
              <a:extLst>
                <a:ext uri="{FF2B5EF4-FFF2-40B4-BE49-F238E27FC236}">
                  <a16:creationId xmlns:a16="http://schemas.microsoft.com/office/drawing/2014/main" id="{37FFED3A-750C-4DE8-B8B5-F83D20C6888C}"/>
                </a:ext>
              </a:extLst>
            </p:cNvPr>
            <p:cNvSpPr/>
            <p:nvPr/>
          </p:nvSpPr>
          <p:spPr>
            <a:xfrm>
              <a:off x="1611809" y="5857816"/>
              <a:ext cx="1338828" cy="369332"/>
            </a:xfrm>
            <a:prstGeom prst="rect">
              <a:avLst/>
            </a:prstGeom>
          </p:spPr>
          <p:txBody>
            <a:bodyPr wrap="none">
              <a:spAutoFit/>
            </a:bodyPr>
            <a:lstStyle/>
            <a:p>
              <a:r>
                <a:rPr lang="en-US" altLang="zh-CN" dirty="0"/>
                <a:t>Full mobility</a:t>
              </a:r>
            </a:p>
          </p:txBody>
        </p:sp>
        <p:pic>
          <p:nvPicPr>
            <p:cNvPr id="21" name="图片 20">
              <a:extLst>
                <a:ext uri="{FF2B5EF4-FFF2-40B4-BE49-F238E27FC236}">
                  <a16:creationId xmlns:a16="http://schemas.microsoft.com/office/drawing/2014/main" id="{0D6C8787-D242-428D-BC51-C0EE88A31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431" y="5796533"/>
              <a:ext cx="452378" cy="452378"/>
            </a:xfrm>
            <a:prstGeom prst="rect">
              <a:avLst/>
            </a:prstGeom>
          </p:spPr>
        </p:pic>
      </p:grpSp>
      <p:grpSp>
        <p:nvGrpSpPr>
          <p:cNvPr id="22" name="组合 21">
            <a:extLst>
              <a:ext uri="{FF2B5EF4-FFF2-40B4-BE49-F238E27FC236}">
                <a16:creationId xmlns:a16="http://schemas.microsoft.com/office/drawing/2014/main" id="{21D14CC8-055D-4738-A118-CFBDE2731D62}"/>
              </a:ext>
            </a:extLst>
          </p:cNvPr>
          <p:cNvGrpSpPr/>
          <p:nvPr/>
        </p:nvGrpSpPr>
        <p:grpSpPr>
          <a:xfrm>
            <a:off x="8073413" y="6111743"/>
            <a:ext cx="1714968" cy="452378"/>
            <a:chOff x="1159431" y="6147670"/>
            <a:chExt cx="1714968" cy="452378"/>
          </a:xfrm>
        </p:grpSpPr>
        <p:pic>
          <p:nvPicPr>
            <p:cNvPr id="23" name="图片 22">
              <a:extLst>
                <a:ext uri="{FF2B5EF4-FFF2-40B4-BE49-F238E27FC236}">
                  <a16:creationId xmlns:a16="http://schemas.microsoft.com/office/drawing/2014/main" id="{A30968E0-D8B9-48A6-A071-733495A36F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31" y="6147670"/>
              <a:ext cx="452378" cy="452378"/>
            </a:xfrm>
            <a:prstGeom prst="rect">
              <a:avLst/>
            </a:prstGeom>
          </p:spPr>
        </p:pic>
        <p:sp>
          <p:nvSpPr>
            <p:cNvPr id="24" name="矩形 23">
              <a:extLst>
                <a:ext uri="{FF2B5EF4-FFF2-40B4-BE49-F238E27FC236}">
                  <a16:creationId xmlns:a16="http://schemas.microsoft.com/office/drawing/2014/main" id="{814F9A5E-5968-420A-80DD-8514EB8FC4A1}"/>
                </a:ext>
              </a:extLst>
            </p:cNvPr>
            <p:cNvSpPr/>
            <p:nvPr/>
          </p:nvSpPr>
          <p:spPr>
            <a:xfrm>
              <a:off x="1611809" y="6228629"/>
              <a:ext cx="1262590" cy="369332"/>
            </a:xfrm>
            <a:prstGeom prst="rect">
              <a:avLst/>
            </a:prstGeom>
          </p:spPr>
          <p:txBody>
            <a:bodyPr wrap="none">
              <a:spAutoFit/>
            </a:bodyPr>
            <a:lstStyle/>
            <a:p>
              <a:r>
                <a:rPr lang="en-US" altLang="zh-CN" dirty="0"/>
                <a:t>Low quality</a:t>
              </a:r>
              <a:endParaRPr lang="zh-CN" altLang="en-US" dirty="0"/>
            </a:p>
          </p:txBody>
        </p:sp>
      </p:grpSp>
    </p:spTree>
    <p:extLst>
      <p:ext uri="{BB962C8B-B14F-4D97-AF65-F5344CB8AC3E}">
        <p14:creationId xmlns:p14="http://schemas.microsoft.com/office/powerpoint/2010/main" val="41778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B014-7D88-42C7-BD3B-51E36B3D56E3}"/>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1975A1F7-9135-4C6F-9A58-0AE8E408B2DE}"/>
              </a:ext>
            </a:extLst>
          </p:cNvPr>
          <p:cNvSpPr>
            <a:spLocks noGrp="1"/>
          </p:cNvSpPr>
          <p:nvPr>
            <p:ph idx="1"/>
          </p:nvPr>
        </p:nvSpPr>
        <p:spPr>
          <a:xfrm>
            <a:off x="838200" y="1825625"/>
            <a:ext cx="10515600" cy="1891448"/>
          </a:xfrm>
        </p:spPr>
        <p:txBody>
          <a:bodyPr/>
          <a:lstStyle/>
          <a:p>
            <a:r>
              <a:rPr lang="en-US" altLang="zh-CN" dirty="0"/>
              <a:t>Data compression</a:t>
            </a:r>
          </a:p>
          <a:p>
            <a:pPr marL="0" indent="0">
              <a:buNone/>
            </a:pPr>
            <a:endParaRPr lang="en-US" altLang="zh-CN" dirty="0"/>
          </a:p>
          <a:p>
            <a:pPr marL="0" indent="0">
              <a:buNone/>
            </a:pPr>
            <a:endParaRPr lang="en-US" altLang="zh-CN" dirty="0"/>
          </a:p>
          <a:p>
            <a:pPr marL="0" indent="0">
              <a:buNone/>
            </a:pPr>
            <a:r>
              <a:rPr lang="en-US" altLang="zh-CN" sz="1800" dirty="0"/>
              <a:t>However, the data rate of existing wireless-communication products is less than 2Gbps.</a:t>
            </a:r>
          </a:p>
        </p:txBody>
      </p:sp>
      <p:graphicFrame>
        <p:nvGraphicFramePr>
          <p:cNvPr id="4" name="表格 3">
            <a:extLst>
              <a:ext uri="{FF2B5EF4-FFF2-40B4-BE49-F238E27FC236}">
                <a16:creationId xmlns:a16="http://schemas.microsoft.com/office/drawing/2014/main" id="{8E7CD490-8A6A-4655-B91B-02B97281F5C0}"/>
              </a:ext>
            </a:extLst>
          </p:cNvPr>
          <p:cNvGraphicFramePr>
            <a:graphicFrameLocks noGrp="1"/>
          </p:cNvGraphicFramePr>
          <p:nvPr>
            <p:extLst>
              <p:ext uri="{D42A27DB-BD31-4B8C-83A1-F6EECF244321}">
                <p14:modId xmlns:p14="http://schemas.microsoft.com/office/powerpoint/2010/main" val="585949524"/>
              </p:ext>
            </p:extLst>
          </p:nvPr>
        </p:nvGraphicFramePr>
        <p:xfrm>
          <a:off x="2032000" y="2445626"/>
          <a:ext cx="8128000" cy="7366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3496137401"/>
                    </a:ext>
                  </a:extLst>
                </a:gridCol>
                <a:gridCol w="2032000">
                  <a:extLst>
                    <a:ext uri="{9D8B030D-6E8A-4147-A177-3AD203B41FA5}">
                      <a16:colId xmlns:a16="http://schemas.microsoft.com/office/drawing/2014/main" val="3646059028"/>
                    </a:ext>
                  </a:extLst>
                </a:gridCol>
                <a:gridCol w="2032000">
                  <a:extLst>
                    <a:ext uri="{9D8B030D-6E8A-4147-A177-3AD203B41FA5}">
                      <a16:colId xmlns:a16="http://schemas.microsoft.com/office/drawing/2014/main" val="2686670701"/>
                    </a:ext>
                  </a:extLst>
                </a:gridCol>
                <a:gridCol w="2032000">
                  <a:extLst>
                    <a:ext uri="{9D8B030D-6E8A-4147-A177-3AD203B41FA5}">
                      <a16:colId xmlns:a16="http://schemas.microsoft.com/office/drawing/2014/main" val="3591792540"/>
                    </a:ext>
                  </a:extLst>
                </a:gridCol>
              </a:tblGrid>
              <a:tr h="0">
                <a:tc>
                  <a:txBody>
                    <a:bodyPr/>
                    <a:lstStyle/>
                    <a:p>
                      <a:pPr algn="ctr"/>
                      <a:r>
                        <a:rPr lang="en-US" altLang="zh-CN" b="1" dirty="0"/>
                        <a:t>Resolution</a:t>
                      </a:r>
                      <a:endParaRPr lang="zh-CN" altLang="en-US" b="1" dirty="0"/>
                    </a:p>
                  </a:txBody>
                  <a:tcPr/>
                </a:tc>
                <a:tc>
                  <a:txBody>
                    <a:bodyPr/>
                    <a:lstStyle/>
                    <a:p>
                      <a:pPr algn="ctr"/>
                      <a:r>
                        <a:rPr lang="en-US" altLang="zh-CN" b="0" dirty="0"/>
                        <a:t>2160x1200</a:t>
                      </a:r>
                      <a:endParaRPr lang="zh-CN" altLang="en-US" b="0" dirty="0"/>
                    </a:p>
                  </a:txBody>
                  <a:tcPr/>
                </a:tc>
                <a:tc>
                  <a:txBody>
                    <a:bodyPr/>
                    <a:lstStyle/>
                    <a:p>
                      <a:pPr algn="ctr"/>
                      <a:r>
                        <a:rPr lang="en-US" altLang="zh-CN" b="0" dirty="0"/>
                        <a:t>4K</a:t>
                      </a:r>
                      <a:endParaRPr lang="zh-CN" altLang="en-US" b="0" dirty="0"/>
                    </a:p>
                  </a:txBody>
                  <a:tcPr/>
                </a:tc>
                <a:tc>
                  <a:txBody>
                    <a:bodyPr/>
                    <a:lstStyle/>
                    <a:p>
                      <a:pPr algn="ctr"/>
                      <a:r>
                        <a:rPr lang="en-US" altLang="zh-CN" b="0" dirty="0"/>
                        <a:t>8K</a:t>
                      </a:r>
                      <a:endParaRPr lang="zh-CN" altLang="en-US" b="0" dirty="0"/>
                    </a:p>
                  </a:txBody>
                  <a:tcPr/>
                </a:tc>
                <a:extLst>
                  <a:ext uri="{0D108BD9-81ED-4DB2-BD59-A6C34878D82A}">
                    <a16:rowId xmlns:a16="http://schemas.microsoft.com/office/drawing/2014/main" val="3096298907"/>
                  </a:ext>
                </a:extLst>
              </a:tr>
              <a:tr h="370840">
                <a:tc>
                  <a:txBody>
                    <a:bodyPr/>
                    <a:lstStyle/>
                    <a:p>
                      <a:pPr algn="ctr"/>
                      <a:r>
                        <a:rPr lang="en-US" altLang="zh-CN" b="1" dirty="0"/>
                        <a:t>Raw Data Rate</a:t>
                      </a:r>
                      <a:endParaRPr lang="zh-CN" altLang="en-US" b="1" dirty="0"/>
                    </a:p>
                  </a:txBody>
                  <a:tcPr/>
                </a:tc>
                <a:tc>
                  <a:txBody>
                    <a:bodyPr/>
                    <a:lstStyle/>
                    <a:p>
                      <a:pPr algn="ctr"/>
                      <a:r>
                        <a:rPr lang="en-US" altLang="zh-CN" b="0" dirty="0"/>
                        <a:t>5.6Gbps</a:t>
                      </a:r>
                      <a:endParaRPr lang="zh-CN" altLang="en-US" b="0" dirty="0"/>
                    </a:p>
                  </a:txBody>
                  <a:tcPr/>
                </a:tc>
                <a:tc>
                  <a:txBody>
                    <a:bodyPr/>
                    <a:lstStyle/>
                    <a:p>
                      <a:pPr algn="ctr"/>
                      <a:r>
                        <a:rPr lang="en-US" altLang="zh-CN" b="0" dirty="0"/>
                        <a:t>17.9Gbps</a:t>
                      </a:r>
                      <a:endParaRPr lang="zh-CN" altLang="en-US" b="0" dirty="0"/>
                    </a:p>
                  </a:txBody>
                  <a:tcPr/>
                </a:tc>
                <a:tc>
                  <a:txBody>
                    <a:bodyPr/>
                    <a:lstStyle/>
                    <a:p>
                      <a:pPr algn="ctr"/>
                      <a:r>
                        <a:rPr lang="en-US" altLang="zh-CN" b="0" dirty="0"/>
                        <a:t>71.7Gbps</a:t>
                      </a:r>
                      <a:endParaRPr lang="zh-CN" altLang="en-US" b="0" dirty="0"/>
                    </a:p>
                  </a:txBody>
                  <a:tcPr/>
                </a:tc>
                <a:extLst>
                  <a:ext uri="{0D108BD9-81ED-4DB2-BD59-A6C34878D82A}">
                    <a16:rowId xmlns:a16="http://schemas.microsoft.com/office/drawing/2014/main" val="3897177168"/>
                  </a:ext>
                </a:extLst>
              </a:tr>
            </a:tbl>
          </a:graphicData>
        </a:graphic>
      </p:graphicFrame>
      <p:sp>
        <p:nvSpPr>
          <p:cNvPr id="13" name="内容占位符 2">
            <a:extLst>
              <a:ext uri="{FF2B5EF4-FFF2-40B4-BE49-F238E27FC236}">
                <a16:creationId xmlns:a16="http://schemas.microsoft.com/office/drawing/2014/main" id="{AB5F612A-3291-44C1-8D6D-5EEA70C5CEA9}"/>
              </a:ext>
            </a:extLst>
          </p:cNvPr>
          <p:cNvSpPr txBox="1">
            <a:spLocks/>
          </p:cNvSpPr>
          <p:nvPr/>
        </p:nvSpPr>
        <p:spPr>
          <a:xfrm>
            <a:off x="838200" y="4081347"/>
            <a:ext cx="10515600" cy="1687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Extra latency</a:t>
            </a:r>
          </a:p>
          <a:p>
            <a:pPr lvl="1"/>
            <a:r>
              <a:rPr lang="en-US" altLang="zh-CN" dirty="0"/>
              <a:t>High-quality VR also requires a very tight total end-to-end (i.e., motion-to-photon) latency of </a:t>
            </a:r>
            <a:r>
              <a:rPr lang="en-US" altLang="zh-CN" b="1" dirty="0">
                <a:solidFill>
                  <a:srgbClr val="FF0000"/>
                </a:solidFill>
              </a:rPr>
              <a:t>20-25ms</a:t>
            </a:r>
            <a:r>
              <a:rPr lang="en-US" altLang="zh-CN" dirty="0"/>
              <a:t> to reduce motion sickness.</a:t>
            </a:r>
            <a:endParaRPr lang="zh-CN" altLang="en-US" dirty="0"/>
          </a:p>
        </p:txBody>
      </p:sp>
    </p:spTree>
    <p:extLst>
      <p:ext uri="{BB962C8B-B14F-4D97-AF65-F5344CB8AC3E}">
        <p14:creationId xmlns:p14="http://schemas.microsoft.com/office/powerpoint/2010/main" val="420394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3385034" y="1500983"/>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p:sp>
        <p:nvSpPr>
          <p:cNvPr id="6" name="内容占位符 5">
            <a:extLst>
              <a:ext uri="{FF2B5EF4-FFF2-40B4-BE49-F238E27FC236}">
                <a16:creationId xmlns:a16="http://schemas.microsoft.com/office/drawing/2014/main" id="{E3EFCC00-C8E8-4408-820B-17DE00EE769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890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𝑠𝑒𝑛𝑠𝑒</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0BAADF5-728A-4F13-9FE0-E7DE53C981AA}"/>
              </a:ext>
            </a:extLst>
          </p:cNvPr>
          <p:cNvSpPr/>
          <p:nvPr/>
        </p:nvSpPr>
        <p:spPr>
          <a:xfrm>
            <a:off x="6884020" y="1613210"/>
            <a:ext cx="4876800" cy="176189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𝑟𝑒𝑛𝑑𝑒𝑟</m:t>
                        </m:r>
                      </m:sub>
                    </m:sSub>
                    <m:r>
                      <a:rPr lang="en-US" altLang="zh-CN" i="1" smtClean="0">
                        <a:solidFill>
                          <a:schemeClr val="tx1"/>
                        </a:solidFill>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E80905B-FD4B-40AE-9B54-36644CAA80B7}"/>
              </a:ext>
            </a:extLst>
          </p:cNvPr>
          <p:cNvSpPr/>
          <p:nvPr/>
        </p:nvSpPr>
        <p:spPr>
          <a:xfrm>
            <a:off x="9002751" y="3728940"/>
            <a:ext cx="2423532" cy="441616"/>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23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𝑠𝑡𝑟𝑒𝑎𝑚</m:t>
                        </m:r>
                      </m:sub>
                    </m:sSub>
                    <m:r>
                      <a:rPr lang="en-US" altLang="zh-CN" i="1" smtClean="0">
                        <a:solidFill>
                          <a:schemeClr val="tx1"/>
                        </a:solidFill>
                        <a:latin typeface="Cambria Math" panose="02040503050406030204" pitchFamily="18" charset="0"/>
                      </a:rPr>
                      <m:t>+</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CDC42B-A093-4639-9841-92C6CF0E5A18}"/>
              </a:ext>
            </a:extLst>
          </p:cNvPr>
          <p:cNvSpPr/>
          <p:nvPr/>
        </p:nvSpPr>
        <p:spPr>
          <a:xfrm>
            <a:off x="6653560" y="4279067"/>
            <a:ext cx="5144429" cy="177232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53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DB4538-9D37-4D2C-A881-9691FDE59979}"/>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6610815" cy="4351338"/>
              </a:xfrm>
            </p:spPr>
            <p:txBody>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𝑇</m:t>
                        </m:r>
                      </m:e>
                      <m:sub>
                        <m:r>
                          <a:rPr lang="en-US" altLang="zh-CN" b="0" i="1" smtClean="0">
                            <a:solidFill>
                              <a:schemeClr val="tx1"/>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zh-CN" altLang="en-US" dirty="0"/>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6610815" cy="4351338"/>
              </a:xfrm>
              <a:blipFill>
                <a:blip r:embed="rId4"/>
                <a:stretch>
                  <a:fillRect l="-1659" t="-224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20BFD74-5A0A-46B0-A536-6771F80AEC71}"/>
              </a:ext>
            </a:extLst>
          </p:cNvPr>
          <p:cNvSpPr/>
          <p:nvPr/>
        </p:nvSpPr>
        <p:spPr>
          <a:xfrm>
            <a:off x="6727903" y="3137433"/>
            <a:ext cx="1382752" cy="104799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0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F5116F-372D-4D33-B86F-E58A42789B2F}"/>
              </a:ext>
            </a:extLst>
          </p:cNvPr>
          <p:cNvPicPr>
            <a:picLocks noChangeAspect="1"/>
          </p:cNvPicPr>
          <p:nvPr/>
        </p:nvPicPr>
        <p:blipFill>
          <a:blip r:embed="rId3"/>
          <a:stretch>
            <a:fillRect/>
          </a:stretch>
        </p:blipFill>
        <p:spPr>
          <a:xfrm>
            <a:off x="6526599" y="1367168"/>
            <a:ext cx="5421932" cy="4832098"/>
          </a:xfrm>
          <a:prstGeom prst="rect">
            <a:avLst/>
          </a:prstGeom>
        </p:spPr>
      </p:pic>
      <p:sp>
        <p:nvSpPr>
          <p:cNvPr id="2" name="标题 1">
            <a:extLst>
              <a:ext uri="{FF2B5EF4-FFF2-40B4-BE49-F238E27FC236}">
                <a16:creationId xmlns:a16="http://schemas.microsoft.com/office/drawing/2014/main" id="{74D86F97-2D0F-4739-9AD4-A6B4F5102E19}"/>
              </a:ext>
            </a:extLst>
          </p:cNvPr>
          <p:cNvSpPr>
            <a:spLocks noGrp="1"/>
          </p:cNvSpPr>
          <p:nvPr>
            <p:ph type="title"/>
          </p:nvPr>
        </p:nvSpPr>
        <p:spPr/>
        <p:txBody>
          <a:bodyPr/>
          <a:lstStyle/>
          <a:p>
            <a:r>
              <a:rPr lang="en-US" altLang="zh-CN" dirty="0"/>
              <a:t>System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BB5157-F64A-490D-B3AE-E746E7A055AD}"/>
                  </a:ext>
                </a:extLst>
              </p:cNvPr>
              <p:cNvSpPr>
                <a:spLocks noGrp="1"/>
              </p:cNvSpPr>
              <p:nvPr>
                <p:ph idx="1"/>
              </p:nvPr>
            </p:nvSpPr>
            <p:spPr>
              <a:xfrm>
                <a:off x="191430" y="1847928"/>
                <a:ext cx="7242716" cy="4351338"/>
              </a:xfrm>
            </p:spPr>
            <p:txBody>
              <a:bodyPr>
                <a:normAutofit/>
              </a:bodyPr>
              <a:lstStyle/>
              <a:p>
                <a:r>
                  <a:rPr lang="en-US" altLang="zh-CN" b="0" dirty="0">
                    <a:latin typeface="+mn-lt"/>
                  </a:rPr>
                  <a:t>Latency Analysis</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𝑠𝑒𝑛𝑠𝑒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𝑟𝑒𝑛𝑑𝑒𝑟</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𝑇</m:t>
                        </m:r>
                      </m:e>
                      <m:sub>
                        <m:r>
                          <a:rPr lang="en-US" altLang="zh-CN" b="0" i="1" smtClean="0">
                            <a:solidFill>
                              <a:schemeClr val="accent6"/>
                            </a:solidFill>
                            <a:latin typeface="Cambria Math" panose="02040503050406030204" pitchFamily="18" charset="0"/>
                          </a:rPr>
                          <m:t>𝑑𝑖𝑠𝑝𝑙𝑎𝑦</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𝑒𝑛𝑐𝑜𝑑𝑒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𝑑𝑒𝑐𝑜𝑑𝑒</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𝑡𝑟𝑎𝑛𝑠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𝐹𝑟𝑎𝑚𝑒𝑆𝑖𝑧𝑒</m:t>
                        </m:r>
                      </m:num>
                      <m:den>
                        <m:r>
                          <a:rPr lang="en-US" altLang="zh-CN" b="0" i="1" smtClean="0">
                            <a:latin typeface="Cambria Math" panose="02040503050406030204" pitchFamily="18" charset="0"/>
                          </a:rPr>
                          <m:t>𝑇h𝑟𝑜𝑢𝑔h𝑜𝑢𝑡</m:t>
                        </m:r>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𝑠𝑡𝑟𝑒𝑎𝑚</m:t>
                        </m:r>
                      </m:sub>
                    </m:sSub>
                  </m:oMath>
                </a14:m>
                <a:endParaRPr lang="en-US" altLang="zh-CN" b="0" dirty="0"/>
              </a:p>
              <a:p>
                <a:pPr marL="0" indent="0">
                  <a:buNone/>
                </a:pPr>
                <a:r>
                  <a:rPr lang="en-US" altLang="zh-CN" dirty="0">
                    <a:solidFill>
                      <a:srgbClr val="FF0000"/>
                    </a:solidFill>
                  </a:rPr>
                  <a:t>Parallel Rendering and Streaming , PRS</a:t>
                </a:r>
                <a:endParaRPr lang="en-US" altLang="zh-CN" b="0" dirty="0">
                  <a:solidFill>
                    <a:srgbClr val="FF0000"/>
                  </a:solidFill>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𝑑𝑖𝑠𝑝𝑙𝑎𝑦</m:t>
                        </m:r>
                      </m:sub>
                    </m:sSub>
                  </m:oMath>
                </a14:m>
                <a:endParaRPr lang="en-US" altLang="zh-CN" dirty="0"/>
              </a:p>
              <a:p>
                <a:pPr marL="0" indent="0">
                  <a:buNone/>
                </a:pPr>
                <a:r>
                  <a:rPr lang="en-US" altLang="zh-CN" dirty="0">
                    <a:solidFill>
                      <a:srgbClr val="FF0000"/>
                    </a:solidFill>
                  </a:rPr>
                  <a:t>Remote </a:t>
                </a:r>
                <a:r>
                  <a:rPr lang="en-US" altLang="zh-CN" dirty="0" err="1">
                    <a:solidFill>
                      <a:srgbClr val="FF0000"/>
                    </a:solidFill>
                  </a:rPr>
                  <a:t>VSync</a:t>
                </a:r>
                <a:r>
                  <a:rPr lang="en-US" altLang="zh-CN" dirty="0">
                    <a:solidFill>
                      <a:srgbClr val="FF0000"/>
                    </a:solidFill>
                  </a:rPr>
                  <a:t> Driven Rendering, RVDR</a:t>
                </a:r>
                <a:endParaRPr lang="zh-CN" altLang="en-US" dirty="0">
                  <a:solidFill>
                    <a:srgbClr val="FF0000"/>
                  </a:solidFill>
                </a:endParaRPr>
              </a:p>
            </p:txBody>
          </p:sp>
        </mc:Choice>
        <mc:Fallback xmlns="">
          <p:sp>
            <p:nvSpPr>
              <p:cNvPr id="3" name="内容占位符 2">
                <a:extLst>
                  <a:ext uri="{FF2B5EF4-FFF2-40B4-BE49-F238E27FC236}">
                    <a16:creationId xmlns:a16="http://schemas.microsoft.com/office/drawing/2014/main" id="{20BB5157-F64A-490D-B3AE-E746E7A055AD}"/>
                  </a:ext>
                </a:extLst>
              </p:cNvPr>
              <p:cNvSpPr>
                <a:spLocks noGrp="1" noRot="1" noChangeAspect="1" noMove="1" noResize="1" noEditPoints="1" noAdjustHandles="1" noChangeArrowheads="1" noChangeShapeType="1" noTextEdit="1"/>
              </p:cNvSpPr>
              <p:nvPr>
                <p:ph idx="1"/>
              </p:nvPr>
            </p:nvSpPr>
            <p:spPr>
              <a:xfrm>
                <a:off x="191430" y="1847928"/>
                <a:ext cx="7242716" cy="4351338"/>
              </a:xfrm>
              <a:blipFill>
                <a:blip r:embed="rId4"/>
                <a:stretch>
                  <a:fillRect l="-1682"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6350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1563</Words>
  <Application>Microsoft Office PowerPoint</Application>
  <PresentationFormat>宽屏</PresentationFormat>
  <Paragraphs>121</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宋体</vt:lpstr>
      <vt:lpstr>微软雅黑</vt:lpstr>
      <vt:lpstr>Arial</vt:lpstr>
      <vt:lpstr>Calibri</vt:lpstr>
      <vt:lpstr>Cambria Math</vt:lpstr>
      <vt:lpstr>Office 主题​​</vt:lpstr>
      <vt:lpstr>Cutting the Cord: Designing a High-quality Untethered VR System with Low Latency Remote Rendering</vt:lpstr>
      <vt:lpstr>Virtual Reality(VR) Systems</vt:lpstr>
      <vt:lpstr>Challenges</vt:lpstr>
      <vt:lpstr>System Overview</vt:lpstr>
      <vt:lpstr>System Overview</vt:lpstr>
      <vt:lpstr>System Overview</vt:lpstr>
      <vt:lpstr>System Overview</vt:lpstr>
      <vt:lpstr>System Overview</vt:lpstr>
      <vt:lpstr>System Overview</vt:lpstr>
      <vt:lpstr>PRS: Parallel Rendering and Streaming</vt:lpstr>
      <vt:lpstr>PRS: Parallel Rendering and Streaming</vt:lpstr>
      <vt:lpstr>RVDR: Remote VSync Driven Rendering</vt:lpstr>
      <vt:lpstr>Implementation</vt:lpstr>
      <vt:lpstr>Evaluation</vt:lpstr>
      <vt:lpstr>Evaluation</vt:lpstr>
      <vt:lpstr>Conclusion</vt:lpstr>
      <vt:lpstr>Project Proposal: Object detection with parallel streaming on mobile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the Cord: Designing a High-quality Untethered VR System with Low Latency Remote Rendering</dc:title>
  <dc:creator>jiahangok</dc:creator>
  <cp:lastModifiedBy>jiahangok</cp:lastModifiedBy>
  <cp:revision>31</cp:revision>
  <dcterms:created xsi:type="dcterms:W3CDTF">2020-10-04T02:21:16Z</dcterms:created>
  <dcterms:modified xsi:type="dcterms:W3CDTF">2020-10-06T07:08:58Z</dcterms:modified>
</cp:coreProperties>
</file>