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73" r:id="rId5"/>
    <p:sldId id="259" r:id="rId6"/>
    <p:sldId id="267" r:id="rId7"/>
    <p:sldId id="268" r:id="rId8"/>
    <p:sldId id="269" r:id="rId9"/>
    <p:sldId id="270" r:id="rId10"/>
    <p:sldId id="261" r:id="rId11"/>
    <p:sldId id="271" r:id="rId12"/>
    <p:sldId id="262" r:id="rId13"/>
    <p:sldId id="263" r:id="rId14"/>
    <p:sldId id="272" r:id="rId15"/>
    <p:sldId id="264" r:id="rId16"/>
    <p:sldId id="265" r:id="rId17"/>
    <p:sldId id="266"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82182" autoAdjust="0"/>
  </p:normalViewPr>
  <p:slideViewPr>
    <p:cSldViewPr snapToGrid="0">
      <p:cViewPr varScale="1">
        <p:scale>
          <a:sx n="104" d="100"/>
          <a:sy n="104" d="100"/>
        </p:scale>
        <p:origin x="1224"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36B5CE-C75F-4DA0-9B8E-9A8DFCB2CEAB}" type="datetimeFigureOut">
              <a:rPr lang="zh-CN" altLang="en-US" smtClean="0"/>
              <a:t>2020/10/6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DECAE4-F7EC-4F08-87B8-2A5581D50CD0}" type="slidenum">
              <a:rPr lang="zh-CN" altLang="en-US" smtClean="0"/>
              <a:t>‹#›</a:t>
            </a:fld>
            <a:endParaRPr lang="zh-CN" altLang="en-US"/>
          </a:p>
        </p:txBody>
      </p:sp>
    </p:spTree>
    <p:extLst>
      <p:ext uri="{BB962C8B-B14F-4D97-AF65-F5344CB8AC3E}">
        <p14:creationId xmlns:p14="http://schemas.microsoft.com/office/powerpoint/2010/main" val="2482521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大家好，我是吴家行，今天我想分享展示的是</a:t>
            </a:r>
            <a:r>
              <a:rPr lang="en-US" altLang="zh-CN" dirty="0" err="1"/>
              <a:t>MobiSys</a:t>
            </a:r>
            <a:r>
              <a:rPr lang="en-US" altLang="zh-CN" dirty="0"/>
              <a:t> 18</a:t>
            </a:r>
            <a:r>
              <a:rPr lang="zh-CN" altLang="en-US" dirty="0"/>
              <a:t>年的一篇工作，叫做斩断绳索，主要介绍的是一种无线</a:t>
            </a:r>
            <a:r>
              <a:rPr lang="en-US" altLang="zh-CN" dirty="0"/>
              <a:t>VR</a:t>
            </a:r>
            <a:r>
              <a:rPr lang="zh-CN" altLang="en-US" dirty="0"/>
              <a:t>技术，它可以通过远程渲染实现高质量、低延迟视频传输。</a:t>
            </a:r>
          </a:p>
        </p:txBody>
      </p:sp>
      <p:sp>
        <p:nvSpPr>
          <p:cNvPr id="4" name="灯片编号占位符 3"/>
          <p:cNvSpPr>
            <a:spLocks noGrp="1"/>
          </p:cNvSpPr>
          <p:nvPr>
            <p:ph type="sldNum" sz="quarter" idx="5"/>
          </p:nvPr>
        </p:nvSpPr>
        <p:spPr/>
        <p:txBody>
          <a:bodyPr/>
          <a:lstStyle/>
          <a:p>
            <a:fld id="{9DDECAE4-F7EC-4F08-87B8-2A5581D50CD0}" type="slidenum">
              <a:rPr lang="zh-CN" altLang="en-US" smtClean="0"/>
              <a:t>1</a:t>
            </a:fld>
            <a:endParaRPr lang="zh-CN" altLang="en-US"/>
          </a:p>
        </p:txBody>
      </p:sp>
    </p:spTree>
    <p:extLst>
      <p:ext uri="{BB962C8B-B14F-4D97-AF65-F5344CB8AC3E}">
        <p14:creationId xmlns:p14="http://schemas.microsoft.com/office/powerpoint/2010/main" val="31904217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针对视频流延迟，作者提出了并行渲染和流处理的方法，这个部分分为两小块内容，第一点是同时渲染和编码技术，传统的方法是先渲染左眼画面，再渲染右眼画面，最后对整个画面进行镜头模糊处理。而本文渲染好左眼画面就立刻对其进行模糊处理，然后在渲染右眼画面的同时对左眼画面进行编码。</a:t>
            </a:r>
          </a:p>
        </p:txBody>
      </p:sp>
      <p:sp>
        <p:nvSpPr>
          <p:cNvPr id="4" name="灯片编号占位符 3"/>
          <p:cNvSpPr>
            <a:spLocks noGrp="1"/>
          </p:cNvSpPr>
          <p:nvPr>
            <p:ph type="sldNum" sz="quarter" idx="5"/>
          </p:nvPr>
        </p:nvSpPr>
        <p:spPr/>
        <p:txBody>
          <a:bodyPr/>
          <a:lstStyle/>
          <a:p>
            <a:fld id="{9DDECAE4-F7EC-4F08-87B8-2A5581D50CD0}" type="slidenum">
              <a:rPr lang="zh-CN" altLang="en-US" smtClean="0"/>
              <a:t>10</a:t>
            </a:fld>
            <a:endParaRPr lang="zh-CN" altLang="en-US"/>
          </a:p>
        </p:txBody>
      </p:sp>
    </p:spTree>
    <p:extLst>
      <p:ext uri="{BB962C8B-B14F-4D97-AF65-F5344CB8AC3E}">
        <p14:creationId xmlns:p14="http://schemas.microsoft.com/office/powerpoint/2010/main" val="10145499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第二点就是并行的流传输，作者将左右眼画面分别切分成上下两部分，整个视频对应有四个部分，也就是四个视频流并行的处理，节省了流处理的时间，右边的图也形象的说明了节省时间的原因。</a:t>
            </a:r>
          </a:p>
        </p:txBody>
      </p:sp>
      <p:sp>
        <p:nvSpPr>
          <p:cNvPr id="4" name="灯片编号占位符 3"/>
          <p:cNvSpPr>
            <a:spLocks noGrp="1"/>
          </p:cNvSpPr>
          <p:nvPr>
            <p:ph type="sldNum" sz="quarter" idx="5"/>
          </p:nvPr>
        </p:nvSpPr>
        <p:spPr/>
        <p:txBody>
          <a:bodyPr/>
          <a:lstStyle/>
          <a:p>
            <a:fld id="{9DDECAE4-F7EC-4F08-87B8-2A5581D50CD0}" type="slidenum">
              <a:rPr lang="zh-CN" altLang="en-US" smtClean="0"/>
              <a:t>11</a:t>
            </a:fld>
            <a:endParaRPr lang="zh-CN" altLang="en-US"/>
          </a:p>
        </p:txBody>
      </p:sp>
    </p:spTree>
    <p:extLst>
      <p:ext uri="{BB962C8B-B14F-4D97-AF65-F5344CB8AC3E}">
        <p14:creationId xmlns:p14="http://schemas.microsoft.com/office/powerpoint/2010/main" val="420625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针对显示延迟，首先要介绍一下视频帧显示的机制，就是通过这个</a:t>
            </a:r>
            <a:r>
              <a:rPr lang="en-US" altLang="zh-CN" dirty="0" err="1"/>
              <a:t>Vsync</a:t>
            </a:r>
            <a:r>
              <a:rPr lang="zh-CN" altLang="en-US" dirty="0"/>
              <a:t>信号，这个信号出现的频率和刷新率一样，每次有这个信号，缓存中的帧才可以显示出来，理想情况下就是按顺序一帧一帧显示出来的，然而当一帧错过</a:t>
            </a:r>
            <a:r>
              <a:rPr lang="en-US" altLang="zh-CN" dirty="0" err="1"/>
              <a:t>Vsync</a:t>
            </a:r>
            <a:r>
              <a:rPr lang="zh-CN" altLang="en-US" dirty="0"/>
              <a:t>信号时，会出现长时间等待或者丢帧的现象，在这种远程情况下，这种现象出现的频率会大大增加，因此，作者提出了一种偏移的方法，通过前一帧的等待时间和</a:t>
            </a:r>
            <a:r>
              <a:rPr lang="en-US" altLang="zh-CN" dirty="0"/>
              <a:t>HMD</a:t>
            </a:r>
            <a:r>
              <a:rPr lang="zh-CN" altLang="en-US" dirty="0"/>
              <a:t>的移动情况，动态的去决定下一帧渲染的起始时间，大大减小丢帧的概率</a:t>
            </a:r>
            <a:r>
              <a:rPr lang="en-US" altLang="zh-CN" dirty="0"/>
              <a:t>.</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tx1"/>
                </a:solidFill>
                <a:effectLst/>
                <a:latin typeface="+mn-lt"/>
                <a:ea typeface="+mn-ea"/>
                <a:cs typeface="+mn-cs"/>
              </a:rPr>
              <a:t>对于</a:t>
            </a:r>
            <a:r>
              <a:rPr lang="en-US" altLang="zh-CN" sz="1200" b="0" kern="1200" dirty="0">
                <a:solidFill>
                  <a:schemeClr val="tx1"/>
                </a:solidFill>
                <a:effectLst/>
                <a:latin typeface="+mn-lt"/>
                <a:ea typeface="+mn-ea"/>
                <a:cs typeface="+mn-cs"/>
              </a:rPr>
              <a:t>$T_{conf}$</a:t>
            </a:r>
            <a:r>
              <a:rPr lang="zh-CN" altLang="en-US" sz="1200" b="0" kern="1200" dirty="0">
                <a:solidFill>
                  <a:schemeClr val="tx1"/>
                </a:solidFill>
                <a:effectLst/>
                <a:latin typeface="+mn-lt"/>
                <a:ea typeface="+mn-ea"/>
                <a:cs typeface="+mn-cs"/>
              </a:rPr>
              <a:t>的设定，作者使用了一种统计的方法，首先将</a:t>
            </a:r>
            <a:r>
              <a:rPr lang="en-US" altLang="zh-CN" sz="1200" b="0" kern="1200" dirty="0">
                <a:solidFill>
                  <a:schemeClr val="tx1"/>
                </a:solidFill>
                <a:effectLst/>
                <a:latin typeface="+mn-lt"/>
                <a:ea typeface="+mn-ea"/>
                <a:cs typeface="+mn-cs"/>
              </a:rPr>
              <a:t>$T_{conf}$</a:t>
            </a:r>
            <a:r>
              <a:rPr lang="zh-CN" altLang="en-US" sz="1200" b="0" kern="1200" dirty="0">
                <a:solidFill>
                  <a:schemeClr val="tx1"/>
                </a:solidFill>
                <a:effectLst/>
                <a:latin typeface="+mn-lt"/>
                <a:ea typeface="+mn-ea"/>
                <a:cs typeface="+mn-cs"/>
              </a:rPr>
              <a:t>初始化为</a:t>
            </a:r>
            <a:r>
              <a:rPr lang="en-US" altLang="zh-CN" sz="1200" b="0" kern="1200" dirty="0">
                <a:solidFill>
                  <a:schemeClr val="tx1"/>
                </a:solidFill>
                <a:effectLst/>
                <a:latin typeface="+mn-lt"/>
                <a:ea typeface="+mn-ea"/>
                <a:cs typeface="+mn-cs"/>
              </a:rPr>
              <a:t>0</a:t>
            </a:r>
            <a:r>
              <a:rPr lang="zh-CN" altLang="en-US" sz="1200" b="0" kern="1200" dirty="0">
                <a:solidFill>
                  <a:schemeClr val="tx1"/>
                </a:solidFill>
                <a:effectLst/>
                <a:latin typeface="+mn-lt"/>
                <a:ea typeface="+mn-ea"/>
                <a:cs typeface="+mn-cs"/>
              </a:rPr>
              <a:t>，然后每</a:t>
            </a:r>
            <a:r>
              <a:rPr lang="en-US" altLang="zh-CN" sz="1200" b="0" kern="1200" dirty="0">
                <a:solidFill>
                  <a:schemeClr val="tx1"/>
                </a:solidFill>
                <a:effectLst/>
                <a:latin typeface="+mn-lt"/>
                <a:ea typeface="+mn-ea"/>
                <a:cs typeface="+mn-cs"/>
              </a:rPr>
              <a:t>1000</a:t>
            </a:r>
            <a:r>
              <a:rPr lang="zh-CN" altLang="en-US" sz="1200" b="0" kern="1200" dirty="0">
                <a:solidFill>
                  <a:schemeClr val="tx1"/>
                </a:solidFill>
                <a:effectLst/>
                <a:latin typeface="+mn-lt"/>
                <a:ea typeface="+mn-ea"/>
                <a:cs typeface="+mn-cs"/>
              </a:rPr>
              <a:t>帧记录前</a:t>
            </a:r>
            <a:r>
              <a:rPr lang="en-US" altLang="zh-CN" sz="1200" b="0" kern="1200" dirty="0">
                <a:solidFill>
                  <a:schemeClr val="tx1"/>
                </a:solidFill>
                <a:effectLst/>
                <a:latin typeface="+mn-lt"/>
                <a:ea typeface="+mn-ea"/>
                <a:cs typeface="+mn-cs"/>
              </a:rPr>
              <a:t>1000</a:t>
            </a:r>
            <a:r>
              <a:rPr lang="zh-CN" altLang="en-US" sz="1200" b="0" kern="1200" dirty="0">
                <a:solidFill>
                  <a:schemeClr val="tx1"/>
                </a:solidFill>
                <a:effectLst/>
                <a:latin typeface="+mn-lt"/>
                <a:ea typeface="+mn-ea"/>
                <a:cs typeface="+mn-cs"/>
              </a:rPr>
              <a:t>帧的生成时间，计算出置信度为</a:t>
            </a:r>
            <a:r>
              <a:rPr lang="en-US" altLang="zh-CN" sz="1200" b="0" kern="1200" dirty="0">
                <a:solidFill>
                  <a:schemeClr val="tx1"/>
                </a:solidFill>
                <a:effectLst/>
                <a:latin typeface="+mn-lt"/>
                <a:ea typeface="+mn-ea"/>
                <a:cs typeface="+mn-cs"/>
              </a:rPr>
              <a:t>99%</a:t>
            </a:r>
            <a:r>
              <a:rPr lang="zh-CN" altLang="en-US" sz="1200" b="0" kern="1200" dirty="0">
                <a:solidFill>
                  <a:schemeClr val="tx1"/>
                </a:solidFill>
                <a:effectLst/>
                <a:latin typeface="+mn-lt"/>
                <a:ea typeface="+mn-ea"/>
                <a:cs typeface="+mn-cs"/>
              </a:rPr>
              <a:t>的置信区间，将</a:t>
            </a:r>
            <a:r>
              <a:rPr lang="en-US" altLang="zh-CN" sz="1200" b="0" kern="1200" dirty="0">
                <a:solidFill>
                  <a:schemeClr val="tx1"/>
                </a:solidFill>
                <a:effectLst/>
                <a:latin typeface="+mn-lt"/>
                <a:ea typeface="+mn-ea"/>
                <a:cs typeface="+mn-cs"/>
              </a:rPr>
              <a:t>$T_{conf}$</a:t>
            </a:r>
            <a:r>
              <a:rPr lang="zh-CN" altLang="en-US" sz="1200" b="0" kern="1200" dirty="0">
                <a:solidFill>
                  <a:schemeClr val="tx1"/>
                </a:solidFill>
                <a:effectLst/>
                <a:latin typeface="+mn-lt"/>
                <a:ea typeface="+mn-ea"/>
                <a:cs typeface="+mn-cs"/>
              </a:rPr>
              <a:t>设置为置信区间的中点值。</a:t>
            </a:r>
          </a:p>
          <a:p>
            <a:endParaRPr lang="zh-CN" altLang="en-US" dirty="0"/>
          </a:p>
        </p:txBody>
      </p:sp>
      <p:sp>
        <p:nvSpPr>
          <p:cNvPr id="4" name="灯片编号占位符 3"/>
          <p:cNvSpPr>
            <a:spLocks noGrp="1"/>
          </p:cNvSpPr>
          <p:nvPr>
            <p:ph type="sldNum" sz="quarter" idx="5"/>
          </p:nvPr>
        </p:nvSpPr>
        <p:spPr/>
        <p:txBody>
          <a:bodyPr/>
          <a:lstStyle/>
          <a:p>
            <a:fld id="{9DDECAE4-F7EC-4F08-87B8-2A5581D50CD0}" type="slidenum">
              <a:rPr lang="zh-CN" altLang="en-US" smtClean="0"/>
              <a:t>12</a:t>
            </a:fld>
            <a:endParaRPr lang="zh-CN" altLang="en-US"/>
          </a:p>
        </p:txBody>
      </p:sp>
    </p:spTree>
    <p:extLst>
      <p:ext uri="{BB962C8B-B14F-4D97-AF65-F5344CB8AC3E}">
        <p14:creationId xmlns:p14="http://schemas.microsoft.com/office/powerpoint/2010/main" val="15387358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这是文中实验的硬件配置，远程服务器性能较高，配有</a:t>
            </a:r>
            <a:r>
              <a:rPr lang="en-US" altLang="zh-CN" dirty="0"/>
              <a:t>Titan</a:t>
            </a:r>
            <a:r>
              <a:rPr lang="zh-CN" altLang="en-US" dirty="0"/>
              <a:t>显卡，有线连接到一个</a:t>
            </a:r>
            <a:r>
              <a:rPr lang="en-US" altLang="zh-CN" dirty="0" err="1"/>
              <a:t>WiGig</a:t>
            </a:r>
            <a:r>
              <a:rPr lang="en-US" altLang="zh-CN" dirty="0"/>
              <a:t> /</a:t>
            </a:r>
            <a:r>
              <a:rPr lang="en-US" altLang="zh-CN" dirty="0" err="1"/>
              <a:t>waigig</a:t>
            </a:r>
            <a:r>
              <a:rPr lang="en-US" altLang="zh-CN" dirty="0"/>
              <a:t>/AP</a:t>
            </a:r>
            <a:r>
              <a:rPr lang="zh-CN" altLang="en-US" dirty="0"/>
              <a:t>上，</a:t>
            </a:r>
            <a:r>
              <a:rPr lang="en-US" altLang="zh-CN" dirty="0"/>
              <a:t>HMD</a:t>
            </a:r>
            <a:r>
              <a:rPr lang="zh-CN" altLang="en-US" dirty="0"/>
              <a:t>连接一台普通的笔记本电脑作为客户端，无线连接到</a:t>
            </a:r>
            <a:r>
              <a:rPr lang="en-US" altLang="zh-CN" dirty="0"/>
              <a:t>AP</a:t>
            </a:r>
            <a:r>
              <a:rPr lang="zh-CN" altLang="en-US" dirty="0"/>
              <a:t>上。</a:t>
            </a:r>
          </a:p>
        </p:txBody>
      </p:sp>
      <p:sp>
        <p:nvSpPr>
          <p:cNvPr id="4" name="灯片编号占位符 3"/>
          <p:cNvSpPr>
            <a:spLocks noGrp="1"/>
          </p:cNvSpPr>
          <p:nvPr>
            <p:ph type="sldNum" sz="quarter" idx="5"/>
          </p:nvPr>
        </p:nvSpPr>
        <p:spPr/>
        <p:txBody>
          <a:bodyPr/>
          <a:lstStyle/>
          <a:p>
            <a:fld id="{9DDECAE4-F7EC-4F08-87B8-2A5581D50CD0}" type="slidenum">
              <a:rPr lang="zh-CN" altLang="en-US" smtClean="0"/>
              <a:t>13</a:t>
            </a:fld>
            <a:endParaRPr lang="zh-CN" altLang="en-US"/>
          </a:p>
        </p:txBody>
      </p:sp>
    </p:spTree>
    <p:extLst>
      <p:ext uri="{BB962C8B-B14F-4D97-AF65-F5344CB8AC3E}">
        <p14:creationId xmlns:p14="http://schemas.microsoft.com/office/powerpoint/2010/main" val="9934297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这是文中的实验结果，作者将自己的方法和有线</a:t>
            </a:r>
            <a:r>
              <a:rPr lang="en-US" altLang="zh-CN" dirty="0"/>
              <a:t>VR</a:t>
            </a:r>
            <a:r>
              <a:rPr lang="zh-CN" altLang="en-US" dirty="0"/>
              <a:t>、纯无线方法进行对比，在四个</a:t>
            </a:r>
            <a:r>
              <a:rPr lang="en-US" altLang="zh-CN" dirty="0"/>
              <a:t>VR</a:t>
            </a:r>
            <a:r>
              <a:rPr lang="zh-CN" altLang="en-US" dirty="0"/>
              <a:t>视频上进行测试，可以发现文中的解决方案在两个视频上几乎表现出和有线一样的效果。</a:t>
            </a:r>
          </a:p>
        </p:txBody>
      </p:sp>
      <p:sp>
        <p:nvSpPr>
          <p:cNvPr id="4" name="灯片编号占位符 3"/>
          <p:cNvSpPr>
            <a:spLocks noGrp="1"/>
          </p:cNvSpPr>
          <p:nvPr>
            <p:ph type="sldNum" sz="quarter" idx="5"/>
          </p:nvPr>
        </p:nvSpPr>
        <p:spPr/>
        <p:txBody>
          <a:bodyPr/>
          <a:lstStyle/>
          <a:p>
            <a:fld id="{9DDECAE4-F7EC-4F08-87B8-2A5581D50CD0}" type="slidenum">
              <a:rPr lang="zh-CN" altLang="en-US" smtClean="0"/>
              <a:t>14</a:t>
            </a:fld>
            <a:endParaRPr lang="zh-CN" altLang="en-US"/>
          </a:p>
        </p:txBody>
      </p:sp>
    </p:spTree>
    <p:extLst>
      <p:ext uri="{BB962C8B-B14F-4D97-AF65-F5344CB8AC3E}">
        <p14:creationId xmlns:p14="http://schemas.microsoft.com/office/powerpoint/2010/main" val="23837957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针对丢帧率，作者也和不用远程垂直同步渲染的方法进行测试，发现丢帧率也有了明显的改善。</a:t>
            </a:r>
          </a:p>
        </p:txBody>
      </p:sp>
      <p:sp>
        <p:nvSpPr>
          <p:cNvPr id="4" name="灯片编号占位符 3"/>
          <p:cNvSpPr>
            <a:spLocks noGrp="1"/>
          </p:cNvSpPr>
          <p:nvPr>
            <p:ph type="sldNum" sz="quarter" idx="5"/>
          </p:nvPr>
        </p:nvSpPr>
        <p:spPr/>
        <p:txBody>
          <a:bodyPr/>
          <a:lstStyle/>
          <a:p>
            <a:fld id="{9DDECAE4-F7EC-4F08-87B8-2A5581D50CD0}" type="slidenum">
              <a:rPr lang="zh-CN" altLang="en-US" smtClean="0"/>
              <a:t>15</a:t>
            </a:fld>
            <a:endParaRPr lang="zh-CN" altLang="en-US"/>
          </a:p>
        </p:txBody>
      </p:sp>
    </p:spTree>
    <p:extLst>
      <p:ext uri="{BB962C8B-B14F-4D97-AF65-F5344CB8AC3E}">
        <p14:creationId xmlns:p14="http://schemas.microsoft.com/office/powerpoint/2010/main" val="38661634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最后做一下总结，本文利用了并行流处理和远程垂直同步渲染的方法实现了高质量、低延迟的无线</a:t>
            </a:r>
            <a:r>
              <a:rPr lang="en-US" altLang="zh-CN" dirty="0"/>
              <a:t>VR</a:t>
            </a:r>
            <a:r>
              <a:rPr lang="zh-CN" altLang="en-US" dirty="0"/>
              <a:t>系统。这篇文章我认为他的亮点在于他很好的利用了硬件软件自身具备的一些性质，比如，目前一些</a:t>
            </a:r>
            <a:r>
              <a:rPr lang="en-US" altLang="zh-CN" dirty="0"/>
              <a:t>GPU</a:t>
            </a:r>
            <a:r>
              <a:rPr lang="zh-CN" altLang="en-US" dirty="0"/>
              <a:t>的编码模块是独立的，利用这个性质，可以充分利用</a:t>
            </a:r>
            <a:r>
              <a:rPr lang="en-US" altLang="zh-CN" dirty="0"/>
              <a:t>GPU</a:t>
            </a:r>
            <a:r>
              <a:rPr lang="zh-CN" altLang="en-US" dirty="0"/>
              <a:t>的资源，并行的处理视频流，大大减少了端到端的延迟，另外我觉得这种并行的方法可以用在很多的场景里，比如移动设备上的目标检测，同样利用服务端强大的计算性能，实现移动端上高清视频的目标检测。</a:t>
            </a:r>
          </a:p>
        </p:txBody>
      </p:sp>
      <p:sp>
        <p:nvSpPr>
          <p:cNvPr id="4" name="灯片编号占位符 3"/>
          <p:cNvSpPr>
            <a:spLocks noGrp="1"/>
          </p:cNvSpPr>
          <p:nvPr>
            <p:ph type="sldNum" sz="quarter" idx="5"/>
          </p:nvPr>
        </p:nvSpPr>
        <p:spPr/>
        <p:txBody>
          <a:bodyPr/>
          <a:lstStyle/>
          <a:p>
            <a:fld id="{9DDECAE4-F7EC-4F08-87B8-2A5581D50CD0}" type="slidenum">
              <a:rPr lang="zh-CN" altLang="en-US" smtClean="0"/>
              <a:t>16</a:t>
            </a:fld>
            <a:endParaRPr lang="zh-CN" altLang="en-US"/>
          </a:p>
        </p:txBody>
      </p:sp>
    </p:spTree>
    <p:extLst>
      <p:ext uri="{BB962C8B-B14F-4D97-AF65-F5344CB8AC3E}">
        <p14:creationId xmlns:p14="http://schemas.microsoft.com/office/powerpoint/2010/main" val="23934911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此，我后面的项目打算实现一个基于并行流处理的移动端目标检测系统，主要目的就是通过并行的方式减小端到端的延迟，改善目标检测的性能。我的计划安排是这样的，首先我打算测量不同编码方式的编码时间以及压缩率，选择一个合适的编码方法，然后基于这个编码方法测试不同压缩质量对应的视频质量，视频质量可以用这个论文中提到的结构相似度去度量</a:t>
            </a:r>
            <a:r>
              <a:rPr lang="en-US" altLang="zh-CN" dirty="0"/>
              <a:t>(SSIM)</a:t>
            </a:r>
            <a:r>
              <a:rPr lang="zh-CN" altLang="en-US" dirty="0"/>
              <a:t>，最后就是实现一个基于并行流处理的移动端目标检测，测试不同分片方式视频的延迟和目标检测的精度。</a:t>
            </a:r>
          </a:p>
        </p:txBody>
      </p:sp>
      <p:sp>
        <p:nvSpPr>
          <p:cNvPr id="4" name="灯片编号占位符 3"/>
          <p:cNvSpPr>
            <a:spLocks noGrp="1"/>
          </p:cNvSpPr>
          <p:nvPr>
            <p:ph type="sldNum" sz="quarter" idx="5"/>
          </p:nvPr>
        </p:nvSpPr>
        <p:spPr/>
        <p:txBody>
          <a:bodyPr/>
          <a:lstStyle/>
          <a:p>
            <a:fld id="{9DDECAE4-F7EC-4F08-87B8-2A5581D50CD0}" type="slidenum">
              <a:rPr lang="zh-CN" altLang="en-US" smtClean="0"/>
              <a:t>17</a:t>
            </a:fld>
            <a:endParaRPr lang="zh-CN" altLang="en-US"/>
          </a:p>
        </p:txBody>
      </p:sp>
    </p:spTree>
    <p:extLst>
      <p:ext uri="{BB962C8B-B14F-4D97-AF65-F5344CB8AC3E}">
        <p14:creationId xmlns:p14="http://schemas.microsoft.com/office/powerpoint/2010/main" val="2953651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目前市场上的</a:t>
            </a:r>
            <a:r>
              <a:rPr lang="en-US" altLang="zh-CN" sz="1200" b="0" i="0" kern="1200" dirty="0">
                <a:solidFill>
                  <a:schemeClr val="tx1"/>
                </a:solidFill>
                <a:effectLst/>
                <a:latin typeface="+mn-lt"/>
                <a:ea typeface="+mn-ea"/>
                <a:cs typeface="+mn-cs"/>
              </a:rPr>
              <a:t>VR</a:t>
            </a:r>
            <a:r>
              <a:rPr lang="zh-CN" altLang="en-US" sz="1200" b="0" i="0" kern="1200" dirty="0">
                <a:solidFill>
                  <a:schemeClr val="tx1"/>
                </a:solidFill>
                <a:effectLst/>
                <a:latin typeface="+mn-lt"/>
                <a:ea typeface="+mn-ea"/>
                <a:cs typeface="+mn-cs"/>
              </a:rPr>
              <a:t>的设备主要分为两种，一种是</a:t>
            </a:r>
            <a:r>
              <a:rPr lang="zh-CN" altLang="en-US" sz="1200" b="1" i="0" kern="1200" dirty="0">
                <a:solidFill>
                  <a:schemeClr val="tx1"/>
                </a:solidFill>
                <a:effectLst/>
                <a:latin typeface="+mn-lt"/>
                <a:ea typeface="+mn-ea"/>
                <a:cs typeface="+mn-cs"/>
              </a:rPr>
              <a:t>结合式</a:t>
            </a:r>
            <a:r>
              <a:rPr lang="zh-CN" altLang="en-US" sz="1200" b="0" i="0" kern="1200" dirty="0">
                <a:solidFill>
                  <a:schemeClr val="tx1"/>
                </a:solidFill>
                <a:effectLst/>
                <a:latin typeface="+mn-lt"/>
                <a:ea typeface="+mn-ea"/>
                <a:cs typeface="+mn-cs"/>
              </a:rPr>
              <a:t>的，另一种是</a:t>
            </a:r>
            <a:r>
              <a:rPr lang="zh-CN" altLang="en-US" sz="1200" b="1" i="0" kern="1200" dirty="0">
                <a:solidFill>
                  <a:schemeClr val="tx1"/>
                </a:solidFill>
                <a:effectLst/>
                <a:latin typeface="+mn-lt"/>
                <a:ea typeface="+mn-ea"/>
                <a:cs typeface="+mn-cs"/>
              </a:rPr>
              <a:t>独立式</a:t>
            </a:r>
            <a:r>
              <a:rPr lang="zh-CN" altLang="en-US" sz="1200" b="0" i="0" kern="1200" dirty="0">
                <a:solidFill>
                  <a:schemeClr val="tx1"/>
                </a:solidFill>
                <a:effectLst/>
                <a:latin typeface="+mn-lt"/>
                <a:ea typeface="+mn-ea"/>
                <a:cs typeface="+mn-cs"/>
              </a:rPr>
              <a:t>的。</a:t>
            </a:r>
          </a:p>
          <a:p>
            <a:r>
              <a:rPr lang="zh-CN" altLang="en-US" sz="1200" b="1" i="0" kern="1200" dirty="0">
                <a:solidFill>
                  <a:schemeClr val="tx1"/>
                </a:solidFill>
                <a:effectLst/>
                <a:latin typeface="+mn-lt"/>
                <a:ea typeface="+mn-ea"/>
                <a:cs typeface="+mn-cs"/>
              </a:rPr>
              <a:t>结合式</a:t>
            </a:r>
            <a:r>
              <a:rPr lang="en-US" altLang="zh-CN" sz="1200" b="1" i="0" kern="1200" dirty="0">
                <a:solidFill>
                  <a:schemeClr val="tx1"/>
                </a:solidFill>
                <a:effectLst/>
                <a:latin typeface="+mn-lt"/>
                <a:ea typeface="+mn-ea"/>
                <a:cs typeface="+mn-cs"/>
              </a:rPr>
              <a:t>VR</a:t>
            </a:r>
            <a:r>
              <a:rPr lang="zh-CN" altLang="en-US" sz="1200" b="0" i="0" kern="1200" dirty="0">
                <a:solidFill>
                  <a:schemeClr val="tx1"/>
                </a:solidFill>
                <a:effectLst/>
                <a:latin typeface="+mn-lt"/>
                <a:ea typeface="+mn-ea"/>
                <a:cs typeface="+mn-cs"/>
              </a:rPr>
              <a:t>需要将头戴设备（</a:t>
            </a:r>
            <a:r>
              <a:rPr lang="en-US" altLang="zh-CN" sz="1200" b="0" i="1" kern="1200" dirty="0">
                <a:solidFill>
                  <a:schemeClr val="tx1"/>
                </a:solidFill>
                <a:effectLst/>
                <a:latin typeface="+mn-lt"/>
                <a:ea typeface="+mn-ea"/>
                <a:cs typeface="+mn-cs"/>
              </a:rPr>
              <a:t>Head Mounted Display, HMD</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PC</a:t>
            </a:r>
            <a:r>
              <a:rPr lang="zh-CN" altLang="en-US" sz="1200" b="0" i="0" kern="1200" dirty="0">
                <a:solidFill>
                  <a:schemeClr val="tx1"/>
                </a:solidFill>
                <a:effectLst/>
                <a:latin typeface="+mn-lt"/>
                <a:ea typeface="+mn-ea"/>
                <a:cs typeface="+mn-cs"/>
              </a:rPr>
              <a:t>连接起来，头戴设备通过</a:t>
            </a:r>
            <a:r>
              <a:rPr lang="en-US" altLang="zh-CN" sz="1200" b="0" i="0" kern="1200" dirty="0">
                <a:solidFill>
                  <a:schemeClr val="tx1"/>
                </a:solidFill>
                <a:effectLst/>
                <a:latin typeface="+mn-lt"/>
                <a:ea typeface="+mn-ea"/>
                <a:cs typeface="+mn-cs"/>
              </a:rPr>
              <a:t>USB</a:t>
            </a:r>
            <a:r>
              <a:rPr lang="zh-CN" altLang="en-US" sz="1200" b="0" i="0" kern="1200" dirty="0">
                <a:solidFill>
                  <a:schemeClr val="tx1"/>
                </a:solidFill>
                <a:effectLst/>
                <a:latin typeface="+mn-lt"/>
                <a:ea typeface="+mn-ea"/>
                <a:cs typeface="+mn-cs"/>
              </a:rPr>
              <a:t>线将传感器数据传输给</a:t>
            </a:r>
            <a:r>
              <a:rPr lang="en-US" altLang="zh-CN" sz="1200" b="0" i="0" kern="1200" dirty="0">
                <a:solidFill>
                  <a:schemeClr val="tx1"/>
                </a:solidFill>
                <a:effectLst/>
                <a:latin typeface="+mn-lt"/>
                <a:ea typeface="+mn-ea"/>
                <a:cs typeface="+mn-cs"/>
              </a:rPr>
              <a:t>PC</a:t>
            </a:r>
            <a:r>
              <a:rPr lang="zh-CN" altLang="en-US" sz="1200" b="0" i="0" kern="1200" dirty="0">
                <a:solidFill>
                  <a:schemeClr val="tx1"/>
                </a:solidFill>
                <a:effectLst/>
                <a:latin typeface="+mn-lt"/>
                <a:ea typeface="+mn-ea"/>
                <a:cs typeface="+mn-cs"/>
              </a:rPr>
              <a:t>，然后</a:t>
            </a:r>
            <a:r>
              <a:rPr lang="en-US" altLang="zh-CN" sz="1200" b="0" i="0" kern="1200" dirty="0">
                <a:solidFill>
                  <a:schemeClr val="tx1"/>
                </a:solidFill>
                <a:effectLst/>
                <a:latin typeface="+mn-lt"/>
                <a:ea typeface="+mn-ea"/>
                <a:cs typeface="+mn-cs"/>
              </a:rPr>
              <a:t>PC</a:t>
            </a:r>
            <a:r>
              <a:rPr lang="zh-CN" altLang="en-US" sz="1200" b="0" i="0" kern="1200" dirty="0">
                <a:solidFill>
                  <a:schemeClr val="tx1"/>
                </a:solidFill>
                <a:effectLst/>
                <a:latin typeface="+mn-lt"/>
                <a:ea typeface="+mn-ea"/>
                <a:cs typeface="+mn-cs"/>
              </a:rPr>
              <a:t>通过</a:t>
            </a:r>
            <a:r>
              <a:rPr lang="en-US" altLang="zh-CN" sz="1200" b="0" i="0" kern="1200" dirty="0">
                <a:solidFill>
                  <a:schemeClr val="tx1"/>
                </a:solidFill>
                <a:effectLst/>
                <a:latin typeface="+mn-lt"/>
                <a:ea typeface="+mn-ea"/>
                <a:cs typeface="+mn-cs"/>
              </a:rPr>
              <a:t>HDMI</a:t>
            </a:r>
            <a:r>
              <a:rPr lang="zh-CN" altLang="en-US" sz="1200" b="0" i="0" kern="1200" dirty="0">
                <a:solidFill>
                  <a:schemeClr val="tx1"/>
                </a:solidFill>
                <a:effectLst/>
                <a:latin typeface="+mn-lt"/>
                <a:ea typeface="+mn-ea"/>
                <a:cs typeface="+mn-cs"/>
              </a:rPr>
              <a:t>线将渲染的画面传回给头戴设备，虽然用户的移动受到限制，但是由于有线的传输</a:t>
            </a:r>
            <a:r>
              <a:rPr lang="en-US" altLang="zh-CN" sz="1200" b="0" i="0" kern="1200" dirty="0">
                <a:solidFill>
                  <a:schemeClr val="tx1"/>
                </a:solidFill>
                <a:effectLst/>
                <a:latin typeface="+mn-lt"/>
                <a:ea typeface="+mn-ea"/>
                <a:cs typeface="+mn-cs"/>
              </a:rPr>
              <a:t>VR</a:t>
            </a:r>
            <a:r>
              <a:rPr lang="zh-CN" altLang="en-US" sz="1200" b="0" i="0" kern="1200" dirty="0">
                <a:solidFill>
                  <a:schemeClr val="tx1"/>
                </a:solidFill>
                <a:effectLst/>
                <a:latin typeface="+mn-lt"/>
                <a:ea typeface="+mn-ea"/>
                <a:cs typeface="+mn-cs"/>
              </a:rPr>
              <a:t>的画面质量更高清，延迟更小。</a:t>
            </a:r>
          </a:p>
          <a:p>
            <a:r>
              <a:rPr lang="zh-CN" altLang="en-US" sz="1200" b="1" i="0" kern="1200" dirty="0">
                <a:solidFill>
                  <a:schemeClr val="tx1"/>
                </a:solidFill>
                <a:effectLst/>
                <a:latin typeface="+mn-lt"/>
                <a:ea typeface="+mn-ea"/>
                <a:cs typeface="+mn-cs"/>
              </a:rPr>
              <a:t>独立式</a:t>
            </a:r>
            <a:r>
              <a:rPr lang="en-US" altLang="zh-CN" sz="1200" b="1" i="0" kern="1200" dirty="0">
                <a:solidFill>
                  <a:schemeClr val="tx1"/>
                </a:solidFill>
                <a:effectLst/>
                <a:latin typeface="+mn-lt"/>
                <a:ea typeface="+mn-ea"/>
                <a:cs typeface="+mn-cs"/>
              </a:rPr>
              <a:t>VR</a:t>
            </a:r>
            <a:r>
              <a:rPr lang="zh-CN" altLang="en-US" sz="1200" b="0" i="0" kern="1200" dirty="0">
                <a:solidFill>
                  <a:schemeClr val="tx1"/>
                </a:solidFill>
                <a:effectLst/>
                <a:latin typeface="+mn-lt"/>
                <a:ea typeface="+mn-ea"/>
                <a:cs typeface="+mn-cs"/>
              </a:rPr>
              <a:t>只是在单独一个设备上对画面进行操作，这种方式摆脱了“绳子的束缚”，但是移动设备计算资源有线，并不能保证高质量的视频渲染。</a:t>
            </a:r>
          </a:p>
          <a:p>
            <a:endParaRPr lang="zh-CN" altLang="en-US" dirty="0"/>
          </a:p>
        </p:txBody>
      </p:sp>
      <p:sp>
        <p:nvSpPr>
          <p:cNvPr id="4" name="灯片编号占位符 3"/>
          <p:cNvSpPr>
            <a:spLocks noGrp="1"/>
          </p:cNvSpPr>
          <p:nvPr>
            <p:ph type="sldNum" sz="quarter" idx="5"/>
          </p:nvPr>
        </p:nvSpPr>
        <p:spPr/>
        <p:txBody>
          <a:bodyPr/>
          <a:lstStyle/>
          <a:p>
            <a:fld id="{9DDECAE4-F7EC-4F08-87B8-2A5581D50CD0}" type="slidenum">
              <a:rPr lang="zh-CN" altLang="en-US" smtClean="0"/>
              <a:t>2</a:t>
            </a:fld>
            <a:endParaRPr lang="zh-CN" altLang="en-US"/>
          </a:p>
        </p:txBody>
      </p:sp>
    </p:spTree>
    <p:extLst>
      <p:ext uri="{BB962C8B-B14F-4D97-AF65-F5344CB8AC3E}">
        <p14:creationId xmlns:p14="http://schemas.microsoft.com/office/powerpoint/2010/main" val="3103243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因此想在无线</a:t>
            </a:r>
            <a:r>
              <a:rPr lang="en-US" altLang="zh-CN" dirty="0"/>
              <a:t>VR</a:t>
            </a:r>
            <a:r>
              <a:rPr lang="zh-CN" altLang="en-US" dirty="0"/>
              <a:t>上实现高质量的画质渲染，面临以下挑战，首先是数据的压缩问题，如果直接传视频的源数据，现在已有的无线通讯设备不支持这么高的数据传输率，另外，高质量的</a:t>
            </a:r>
            <a:r>
              <a:rPr lang="en-US" altLang="zh-CN" dirty="0"/>
              <a:t>VR</a:t>
            </a:r>
            <a:r>
              <a:rPr lang="zh-CN" altLang="en-US" dirty="0"/>
              <a:t>延迟需要在</a:t>
            </a:r>
            <a:r>
              <a:rPr lang="en-US" altLang="zh-CN" dirty="0"/>
              <a:t>20-25ms</a:t>
            </a:r>
            <a:r>
              <a:rPr lang="zh-CN" altLang="en-US" dirty="0"/>
              <a:t>之间，否则会让人产生眩晕感，因此压缩和解压数据会带来额外的延迟。</a:t>
            </a:r>
          </a:p>
        </p:txBody>
      </p:sp>
      <p:sp>
        <p:nvSpPr>
          <p:cNvPr id="4" name="灯片编号占位符 3"/>
          <p:cNvSpPr>
            <a:spLocks noGrp="1"/>
          </p:cNvSpPr>
          <p:nvPr>
            <p:ph type="sldNum" sz="quarter" idx="5"/>
          </p:nvPr>
        </p:nvSpPr>
        <p:spPr/>
        <p:txBody>
          <a:bodyPr/>
          <a:lstStyle/>
          <a:p>
            <a:fld id="{9DDECAE4-F7EC-4F08-87B8-2A5581D50CD0}" type="slidenum">
              <a:rPr lang="zh-CN" altLang="en-US" smtClean="0"/>
              <a:t>3</a:t>
            </a:fld>
            <a:endParaRPr lang="zh-CN" altLang="en-US"/>
          </a:p>
        </p:txBody>
      </p:sp>
    </p:spTree>
    <p:extLst>
      <p:ext uri="{BB962C8B-B14F-4D97-AF65-F5344CB8AC3E}">
        <p14:creationId xmlns:p14="http://schemas.microsoft.com/office/powerpoint/2010/main" val="76289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我们直接看一下系统的整体结构，开始，</a:t>
            </a:r>
            <a:r>
              <a:rPr lang="en-US" altLang="zh-CN" dirty="0"/>
              <a:t>VR</a:t>
            </a:r>
            <a:r>
              <a:rPr lang="zh-CN" altLang="en-US" dirty="0"/>
              <a:t>设备作为客户端向服务器发送垂直同步信号，以及用户的动作位姿，服务器端根据垂直同步信号时间决定渲染图像的具体时间，之后就是并行编码与传输环节，服务器同时进行渲染以及图像的编码，之后将压缩的视频帧传输到客户端，经过解码之后展示给用户。</a:t>
            </a:r>
            <a:endParaRPr lang="en-US" altLang="zh-CN" dirty="0"/>
          </a:p>
        </p:txBody>
      </p:sp>
      <p:sp>
        <p:nvSpPr>
          <p:cNvPr id="4" name="灯片编号占位符 3"/>
          <p:cNvSpPr>
            <a:spLocks noGrp="1"/>
          </p:cNvSpPr>
          <p:nvPr>
            <p:ph type="sldNum" sz="quarter" idx="5"/>
          </p:nvPr>
        </p:nvSpPr>
        <p:spPr/>
        <p:txBody>
          <a:bodyPr/>
          <a:lstStyle/>
          <a:p>
            <a:fld id="{9DDECAE4-F7EC-4F08-87B8-2A5581D50CD0}" type="slidenum">
              <a:rPr lang="zh-CN" altLang="en-US" smtClean="0"/>
              <a:t>4</a:t>
            </a:fld>
            <a:endParaRPr lang="zh-CN" altLang="en-US"/>
          </a:p>
        </p:txBody>
      </p:sp>
    </p:spTree>
    <p:extLst>
      <p:ext uri="{BB962C8B-B14F-4D97-AF65-F5344CB8AC3E}">
        <p14:creationId xmlns:p14="http://schemas.microsoft.com/office/powerpoint/2010/main" val="253602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从这张图里可以对端到端的延迟进行分析，首先是感知延迟，他代表</a:t>
            </a:r>
            <a:r>
              <a:rPr lang="en-US" altLang="zh-CN" dirty="0"/>
              <a:t>VR</a:t>
            </a:r>
            <a:r>
              <a:rPr lang="zh-CN" altLang="en-US" dirty="0"/>
              <a:t>设备检测用户动作以及将数据上传到服务器的时延。</a:t>
            </a:r>
            <a:endParaRPr lang="en-US" altLang="zh-CN" dirty="0"/>
          </a:p>
        </p:txBody>
      </p:sp>
      <p:sp>
        <p:nvSpPr>
          <p:cNvPr id="4" name="灯片编号占位符 3"/>
          <p:cNvSpPr>
            <a:spLocks noGrp="1"/>
          </p:cNvSpPr>
          <p:nvPr>
            <p:ph type="sldNum" sz="quarter" idx="5"/>
          </p:nvPr>
        </p:nvSpPr>
        <p:spPr/>
        <p:txBody>
          <a:bodyPr/>
          <a:lstStyle/>
          <a:p>
            <a:fld id="{9DDECAE4-F7EC-4F08-87B8-2A5581D50CD0}" type="slidenum">
              <a:rPr lang="zh-CN" altLang="en-US" smtClean="0"/>
              <a:t>5</a:t>
            </a:fld>
            <a:endParaRPr lang="zh-CN" altLang="en-US"/>
          </a:p>
        </p:txBody>
      </p:sp>
    </p:spTree>
    <p:extLst>
      <p:ext uri="{BB962C8B-B14F-4D97-AF65-F5344CB8AC3E}">
        <p14:creationId xmlns:p14="http://schemas.microsoft.com/office/powerpoint/2010/main" val="3669071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其次是渲染延迟，他代表服务器通过渲染生成新的一帧图像的延迟。</a:t>
            </a:r>
            <a:endParaRPr lang="en-US" altLang="zh-CN" dirty="0"/>
          </a:p>
        </p:txBody>
      </p:sp>
      <p:sp>
        <p:nvSpPr>
          <p:cNvPr id="4" name="灯片编号占位符 3"/>
          <p:cNvSpPr>
            <a:spLocks noGrp="1"/>
          </p:cNvSpPr>
          <p:nvPr>
            <p:ph type="sldNum" sz="quarter" idx="5"/>
          </p:nvPr>
        </p:nvSpPr>
        <p:spPr/>
        <p:txBody>
          <a:bodyPr/>
          <a:lstStyle/>
          <a:p>
            <a:fld id="{9DDECAE4-F7EC-4F08-87B8-2A5581D50CD0}" type="slidenum">
              <a:rPr lang="zh-CN" altLang="en-US" smtClean="0"/>
              <a:t>6</a:t>
            </a:fld>
            <a:endParaRPr lang="zh-CN" altLang="en-US"/>
          </a:p>
        </p:txBody>
      </p:sp>
    </p:spTree>
    <p:extLst>
      <p:ext uri="{BB962C8B-B14F-4D97-AF65-F5344CB8AC3E}">
        <p14:creationId xmlns:p14="http://schemas.microsoft.com/office/powerpoint/2010/main" val="656886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其次是视频流延迟，他代表将新的生成帧从服务器传送到</a:t>
            </a:r>
            <a:r>
              <a:rPr lang="en-US" altLang="zh-CN" dirty="0"/>
              <a:t>VR</a:t>
            </a:r>
            <a:r>
              <a:rPr lang="zh-CN" altLang="en-US" dirty="0"/>
              <a:t>设备所需的时间，包括对原数据的编码、传输和解码过程。</a:t>
            </a:r>
          </a:p>
        </p:txBody>
      </p:sp>
      <p:sp>
        <p:nvSpPr>
          <p:cNvPr id="4" name="灯片编号占位符 3"/>
          <p:cNvSpPr>
            <a:spLocks noGrp="1"/>
          </p:cNvSpPr>
          <p:nvPr>
            <p:ph type="sldNum" sz="quarter" idx="5"/>
          </p:nvPr>
        </p:nvSpPr>
        <p:spPr/>
        <p:txBody>
          <a:bodyPr/>
          <a:lstStyle/>
          <a:p>
            <a:fld id="{9DDECAE4-F7EC-4F08-87B8-2A5581D50CD0}" type="slidenum">
              <a:rPr lang="zh-CN" altLang="en-US" smtClean="0"/>
              <a:t>7</a:t>
            </a:fld>
            <a:endParaRPr lang="zh-CN" altLang="en-US"/>
          </a:p>
        </p:txBody>
      </p:sp>
    </p:spTree>
    <p:extLst>
      <p:ext uri="{BB962C8B-B14F-4D97-AF65-F5344CB8AC3E}">
        <p14:creationId xmlns:p14="http://schemas.microsoft.com/office/powerpoint/2010/main" val="4138576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最后是显示延迟，是</a:t>
            </a:r>
            <a:r>
              <a:rPr lang="en-US" altLang="zh-CN" dirty="0"/>
              <a:t>VR</a:t>
            </a:r>
            <a:r>
              <a:rPr lang="zh-CN" altLang="en-US" dirty="0"/>
              <a:t>设备将新的帧展示出来的延迟。</a:t>
            </a:r>
            <a:endParaRPr lang="en-US" altLang="zh-CN" dirty="0"/>
          </a:p>
        </p:txBody>
      </p:sp>
      <p:sp>
        <p:nvSpPr>
          <p:cNvPr id="4" name="灯片编号占位符 3"/>
          <p:cNvSpPr>
            <a:spLocks noGrp="1"/>
          </p:cNvSpPr>
          <p:nvPr>
            <p:ph type="sldNum" sz="quarter" idx="5"/>
          </p:nvPr>
        </p:nvSpPr>
        <p:spPr/>
        <p:txBody>
          <a:bodyPr/>
          <a:lstStyle/>
          <a:p>
            <a:fld id="{9DDECAE4-F7EC-4F08-87B8-2A5581D50CD0}" type="slidenum">
              <a:rPr lang="zh-CN" altLang="en-US" smtClean="0"/>
              <a:t>8</a:t>
            </a:fld>
            <a:endParaRPr lang="zh-CN" altLang="en-US"/>
          </a:p>
        </p:txBody>
      </p:sp>
    </p:spTree>
    <p:extLst>
      <p:ext uri="{BB962C8B-B14F-4D97-AF65-F5344CB8AC3E}">
        <p14:creationId xmlns:p14="http://schemas.microsoft.com/office/powerpoint/2010/main" val="7709970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本文把主要工作集中在视频流延迟以及显示延迟上。</a:t>
            </a:r>
            <a:endParaRPr lang="en-US" altLang="zh-CN" dirty="0"/>
          </a:p>
        </p:txBody>
      </p:sp>
      <p:sp>
        <p:nvSpPr>
          <p:cNvPr id="4" name="灯片编号占位符 3"/>
          <p:cNvSpPr>
            <a:spLocks noGrp="1"/>
          </p:cNvSpPr>
          <p:nvPr>
            <p:ph type="sldNum" sz="quarter" idx="5"/>
          </p:nvPr>
        </p:nvSpPr>
        <p:spPr/>
        <p:txBody>
          <a:bodyPr/>
          <a:lstStyle/>
          <a:p>
            <a:fld id="{9DDECAE4-F7EC-4F08-87B8-2A5581D50CD0}" type="slidenum">
              <a:rPr lang="zh-CN" altLang="en-US" smtClean="0"/>
              <a:t>9</a:t>
            </a:fld>
            <a:endParaRPr lang="zh-CN" altLang="en-US"/>
          </a:p>
        </p:txBody>
      </p:sp>
    </p:spTree>
    <p:extLst>
      <p:ext uri="{BB962C8B-B14F-4D97-AF65-F5344CB8AC3E}">
        <p14:creationId xmlns:p14="http://schemas.microsoft.com/office/powerpoint/2010/main" val="4213359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278B77-71FE-4C6B-B2EB-AFBCAF2CDA7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B819373-5A35-4166-8423-F1DE19AD0B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D8D8C87-F032-4281-BDB3-69578564F983}"/>
              </a:ext>
            </a:extLst>
          </p:cNvPr>
          <p:cNvSpPr>
            <a:spLocks noGrp="1"/>
          </p:cNvSpPr>
          <p:nvPr>
            <p:ph type="dt" sz="half" idx="10"/>
          </p:nvPr>
        </p:nvSpPr>
        <p:spPr/>
        <p:txBody>
          <a:bodyPr/>
          <a:lstStyle/>
          <a:p>
            <a:fld id="{0966F4D9-DEED-4D06-B63C-5225B497795E}" type="datetimeFigureOut">
              <a:rPr lang="zh-CN" altLang="en-US" smtClean="0"/>
              <a:t>2020/10/6</a:t>
            </a:fld>
            <a:endParaRPr lang="zh-CN" altLang="en-US"/>
          </a:p>
        </p:txBody>
      </p:sp>
      <p:sp>
        <p:nvSpPr>
          <p:cNvPr id="5" name="页脚占位符 4">
            <a:extLst>
              <a:ext uri="{FF2B5EF4-FFF2-40B4-BE49-F238E27FC236}">
                <a16:creationId xmlns:a16="http://schemas.microsoft.com/office/drawing/2014/main" id="{01A025FC-77DE-471B-86AA-803F2C814A9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6E00E58-8290-47F7-95BC-1A3F2177D07F}"/>
              </a:ext>
            </a:extLst>
          </p:cNvPr>
          <p:cNvSpPr>
            <a:spLocks noGrp="1"/>
          </p:cNvSpPr>
          <p:nvPr>
            <p:ph type="sldNum" sz="quarter" idx="12"/>
          </p:nvPr>
        </p:nvSpPr>
        <p:spPr/>
        <p:txBody>
          <a:bodyPr/>
          <a:lstStyle/>
          <a:p>
            <a:fld id="{8E9D011B-A8BC-4048-800A-2782D081A429}" type="slidenum">
              <a:rPr lang="zh-CN" altLang="en-US" smtClean="0"/>
              <a:t>‹#›</a:t>
            </a:fld>
            <a:endParaRPr lang="zh-CN" altLang="en-US"/>
          </a:p>
        </p:txBody>
      </p:sp>
    </p:spTree>
    <p:extLst>
      <p:ext uri="{BB962C8B-B14F-4D97-AF65-F5344CB8AC3E}">
        <p14:creationId xmlns:p14="http://schemas.microsoft.com/office/powerpoint/2010/main" val="649104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6BA594-8FE8-4CFC-AEFC-A0280D0B8CD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43703D3-0CEB-46C8-AD93-78B4D804DC72}"/>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8FADFCD-C46D-4A3F-83B5-FA4F3AB410E2}"/>
              </a:ext>
            </a:extLst>
          </p:cNvPr>
          <p:cNvSpPr>
            <a:spLocks noGrp="1"/>
          </p:cNvSpPr>
          <p:nvPr>
            <p:ph type="dt" sz="half" idx="10"/>
          </p:nvPr>
        </p:nvSpPr>
        <p:spPr/>
        <p:txBody>
          <a:bodyPr/>
          <a:lstStyle/>
          <a:p>
            <a:fld id="{0966F4D9-DEED-4D06-B63C-5225B497795E}" type="datetimeFigureOut">
              <a:rPr lang="zh-CN" altLang="en-US" smtClean="0"/>
              <a:t>2020/10/6</a:t>
            </a:fld>
            <a:endParaRPr lang="zh-CN" altLang="en-US"/>
          </a:p>
        </p:txBody>
      </p:sp>
      <p:sp>
        <p:nvSpPr>
          <p:cNvPr id="5" name="页脚占位符 4">
            <a:extLst>
              <a:ext uri="{FF2B5EF4-FFF2-40B4-BE49-F238E27FC236}">
                <a16:creationId xmlns:a16="http://schemas.microsoft.com/office/drawing/2014/main" id="{31DE9509-B2B2-48DD-A82F-FA57F9ADC50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B192C47-F6ED-4EA2-9555-373C5408100D}"/>
              </a:ext>
            </a:extLst>
          </p:cNvPr>
          <p:cNvSpPr>
            <a:spLocks noGrp="1"/>
          </p:cNvSpPr>
          <p:nvPr>
            <p:ph type="sldNum" sz="quarter" idx="12"/>
          </p:nvPr>
        </p:nvSpPr>
        <p:spPr/>
        <p:txBody>
          <a:bodyPr/>
          <a:lstStyle/>
          <a:p>
            <a:fld id="{8E9D011B-A8BC-4048-800A-2782D081A429}" type="slidenum">
              <a:rPr lang="zh-CN" altLang="en-US" smtClean="0"/>
              <a:t>‹#›</a:t>
            </a:fld>
            <a:endParaRPr lang="zh-CN" altLang="en-US"/>
          </a:p>
        </p:txBody>
      </p:sp>
    </p:spTree>
    <p:extLst>
      <p:ext uri="{BB962C8B-B14F-4D97-AF65-F5344CB8AC3E}">
        <p14:creationId xmlns:p14="http://schemas.microsoft.com/office/powerpoint/2010/main" val="953249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1956FA1-120F-4748-9A65-6C578934D7F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485151A-9CA7-46DE-A716-943B2085DB42}"/>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1EC74FF-BF51-4736-981D-8E2A3AECD2BE}"/>
              </a:ext>
            </a:extLst>
          </p:cNvPr>
          <p:cNvSpPr>
            <a:spLocks noGrp="1"/>
          </p:cNvSpPr>
          <p:nvPr>
            <p:ph type="dt" sz="half" idx="10"/>
          </p:nvPr>
        </p:nvSpPr>
        <p:spPr/>
        <p:txBody>
          <a:bodyPr/>
          <a:lstStyle/>
          <a:p>
            <a:fld id="{0966F4D9-DEED-4D06-B63C-5225B497795E}" type="datetimeFigureOut">
              <a:rPr lang="zh-CN" altLang="en-US" smtClean="0"/>
              <a:t>2020/10/6</a:t>
            </a:fld>
            <a:endParaRPr lang="zh-CN" altLang="en-US"/>
          </a:p>
        </p:txBody>
      </p:sp>
      <p:sp>
        <p:nvSpPr>
          <p:cNvPr id="5" name="页脚占位符 4">
            <a:extLst>
              <a:ext uri="{FF2B5EF4-FFF2-40B4-BE49-F238E27FC236}">
                <a16:creationId xmlns:a16="http://schemas.microsoft.com/office/drawing/2014/main" id="{19115408-E63A-4943-958F-3B753A9EFAA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977E8CF-9676-4931-96E6-74CC86EFF9C0}"/>
              </a:ext>
            </a:extLst>
          </p:cNvPr>
          <p:cNvSpPr>
            <a:spLocks noGrp="1"/>
          </p:cNvSpPr>
          <p:nvPr>
            <p:ph type="sldNum" sz="quarter" idx="12"/>
          </p:nvPr>
        </p:nvSpPr>
        <p:spPr/>
        <p:txBody>
          <a:bodyPr/>
          <a:lstStyle/>
          <a:p>
            <a:fld id="{8E9D011B-A8BC-4048-800A-2782D081A429}" type="slidenum">
              <a:rPr lang="zh-CN" altLang="en-US" smtClean="0"/>
              <a:t>‹#›</a:t>
            </a:fld>
            <a:endParaRPr lang="zh-CN" altLang="en-US"/>
          </a:p>
        </p:txBody>
      </p:sp>
    </p:spTree>
    <p:extLst>
      <p:ext uri="{BB962C8B-B14F-4D97-AF65-F5344CB8AC3E}">
        <p14:creationId xmlns:p14="http://schemas.microsoft.com/office/powerpoint/2010/main" val="430227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1C3EC8-3234-45C8-A9E2-CFBFA5B0C294}"/>
              </a:ext>
            </a:extLst>
          </p:cNvPr>
          <p:cNvSpPr>
            <a:spLocks noGrp="1"/>
          </p:cNvSpPr>
          <p:nvPr>
            <p:ph type="title"/>
          </p:nvPr>
        </p:nvSpPr>
        <p:spPr/>
        <p:txBody>
          <a:bodyPr/>
          <a:lstStyle>
            <a:lvl1pPr>
              <a:defRPr b="1"/>
            </a:lvl1pPr>
          </a:lstStyle>
          <a:p>
            <a:r>
              <a:rPr lang="zh-CN" altLang="en-US"/>
              <a:t>单击此处编辑母版标题样式</a:t>
            </a:r>
          </a:p>
        </p:txBody>
      </p:sp>
      <p:sp>
        <p:nvSpPr>
          <p:cNvPr id="3" name="内容占位符 2">
            <a:extLst>
              <a:ext uri="{FF2B5EF4-FFF2-40B4-BE49-F238E27FC236}">
                <a16:creationId xmlns:a16="http://schemas.microsoft.com/office/drawing/2014/main" id="{F31E543F-0210-41E5-A982-EF7C43C901EB}"/>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8245ED6-EF8A-49F5-B6C7-83AAF9204B61}"/>
              </a:ext>
            </a:extLst>
          </p:cNvPr>
          <p:cNvSpPr>
            <a:spLocks noGrp="1"/>
          </p:cNvSpPr>
          <p:nvPr>
            <p:ph type="dt" sz="half" idx="10"/>
          </p:nvPr>
        </p:nvSpPr>
        <p:spPr/>
        <p:txBody>
          <a:bodyPr/>
          <a:lstStyle/>
          <a:p>
            <a:fld id="{0966F4D9-DEED-4D06-B63C-5225B497795E}" type="datetimeFigureOut">
              <a:rPr lang="zh-CN" altLang="en-US" smtClean="0"/>
              <a:t>2020/10/6</a:t>
            </a:fld>
            <a:endParaRPr lang="zh-CN" altLang="en-US"/>
          </a:p>
        </p:txBody>
      </p:sp>
      <p:sp>
        <p:nvSpPr>
          <p:cNvPr id="5" name="页脚占位符 4">
            <a:extLst>
              <a:ext uri="{FF2B5EF4-FFF2-40B4-BE49-F238E27FC236}">
                <a16:creationId xmlns:a16="http://schemas.microsoft.com/office/drawing/2014/main" id="{C6574D04-1EA7-4CBF-9EC3-65D47B448EC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E2CC5A7-79DB-4DF0-8523-E416605A0323}"/>
              </a:ext>
            </a:extLst>
          </p:cNvPr>
          <p:cNvSpPr>
            <a:spLocks noGrp="1"/>
          </p:cNvSpPr>
          <p:nvPr>
            <p:ph type="sldNum" sz="quarter" idx="12"/>
          </p:nvPr>
        </p:nvSpPr>
        <p:spPr/>
        <p:txBody>
          <a:bodyPr/>
          <a:lstStyle/>
          <a:p>
            <a:fld id="{8E9D011B-A8BC-4048-800A-2782D081A429}" type="slidenum">
              <a:rPr lang="zh-CN" altLang="en-US" smtClean="0"/>
              <a:t>‹#›</a:t>
            </a:fld>
            <a:endParaRPr lang="zh-CN" altLang="en-US"/>
          </a:p>
        </p:txBody>
      </p:sp>
    </p:spTree>
    <p:extLst>
      <p:ext uri="{BB962C8B-B14F-4D97-AF65-F5344CB8AC3E}">
        <p14:creationId xmlns:p14="http://schemas.microsoft.com/office/powerpoint/2010/main" val="3675115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1BEC99-FF28-4A39-A33B-3BA030DD654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B3BB110-7A39-4E59-8B98-4F2D95585C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7C71A8C7-7925-4B6B-9B78-770989427231}"/>
              </a:ext>
            </a:extLst>
          </p:cNvPr>
          <p:cNvSpPr>
            <a:spLocks noGrp="1"/>
          </p:cNvSpPr>
          <p:nvPr>
            <p:ph type="dt" sz="half" idx="10"/>
          </p:nvPr>
        </p:nvSpPr>
        <p:spPr/>
        <p:txBody>
          <a:bodyPr/>
          <a:lstStyle/>
          <a:p>
            <a:fld id="{0966F4D9-DEED-4D06-B63C-5225B497795E}" type="datetimeFigureOut">
              <a:rPr lang="zh-CN" altLang="en-US" smtClean="0"/>
              <a:t>2020/10/6</a:t>
            </a:fld>
            <a:endParaRPr lang="zh-CN" altLang="en-US"/>
          </a:p>
        </p:txBody>
      </p:sp>
      <p:sp>
        <p:nvSpPr>
          <p:cNvPr id="5" name="页脚占位符 4">
            <a:extLst>
              <a:ext uri="{FF2B5EF4-FFF2-40B4-BE49-F238E27FC236}">
                <a16:creationId xmlns:a16="http://schemas.microsoft.com/office/drawing/2014/main" id="{D2236C2E-5642-48FF-9578-358AB1A022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785799-F4FF-4521-AC35-15A037B81248}"/>
              </a:ext>
            </a:extLst>
          </p:cNvPr>
          <p:cNvSpPr>
            <a:spLocks noGrp="1"/>
          </p:cNvSpPr>
          <p:nvPr>
            <p:ph type="sldNum" sz="quarter" idx="12"/>
          </p:nvPr>
        </p:nvSpPr>
        <p:spPr/>
        <p:txBody>
          <a:bodyPr/>
          <a:lstStyle/>
          <a:p>
            <a:fld id="{8E9D011B-A8BC-4048-800A-2782D081A429}" type="slidenum">
              <a:rPr lang="zh-CN" altLang="en-US" smtClean="0"/>
              <a:t>‹#›</a:t>
            </a:fld>
            <a:endParaRPr lang="zh-CN" altLang="en-US"/>
          </a:p>
        </p:txBody>
      </p:sp>
    </p:spTree>
    <p:extLst>
      <p:ext uri="{BB962C8B-B14F-4D97-AF65-F5344CB8AC3E}">
        <p14:creationId xmlns:p14="http://schemas.microsoft.com/office/powerpoint/2010/main" val="3030859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F69DAD-1E1F-4AE6-8967-6CAD8D4D253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FC819C1-3034-42A5-B5E6-E32A4B26FE27}"/>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E8AB32F1-0702-4B69-99A3-7B6D699D0382}"/>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395EB8B-4C62-4826-A61C-81A369DF8099}"/>
              </a:ext>
            </a:extLst>
          </p:cNvPr>
          <p:cNvSpPr>
            <a:spLocks noGrp="1"/>
          </p:cNvSpPr>
          <p:nvPr>
            <p:ph type="dt" sz="half" idx="10"/>
          </p:nvPr>
        </p:nvSpPr>
        <p:spPr/>
        <p:txBody>
          <a:bodyPr/>
          <a:lstStyle/>
          <a:p>
            <a:fld id="{0966F4D9-DEED-4D06-B63C-5225B497795E}" type="datetimeFigureOut">
              <a:rPr lang="zh-CN" altLang="en-US" smtClean="0"/>
              <a:t>2020/10/6</a:t>
            </a:fld>
            <a:endParaRPr lang="zh-CN" altLang="en-US"/>
          </a:p>
        </p:txBody>
      </p:sp>
      <p:sp>
        <p:nvSpPr>
          <p:cNvPr id="6" name="页脚占位符 5">
            <a:extLst>
              <a:ext uri="{FF2B5EF4-FFF2-40B4-BE49-F238E27FC236}">
                <a16:creationId xmlns:a16="http://schemas.microsoft.com/office/drawing/2014/main" id="{6C7A64CE-C06C-47EB-9E1E-8C6BC28A32E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4A68B10-915C-418D-88EF-F0CFCBE84A41}"/>
              </a:ext>
            </a:extLst>
          </p:cNvPr>
          <p:cNvSpPr>
            <a:spLocks noGrp="1"/>
          </p:cNvSpPr>
          <p:nvPr>
            <p:ph type="sldNum" sz="quarter" idx="12"/>
          </p:nvPr>
        </p:nvSpPr>
        <p:spPr/>
        <p:txBody>
          <a:bodyPr/>
          <a:lstStyle/>
          <a:p>
            <a:fld id="{8E9D011B-A8BC-4048-800A-2782D081A429}" type="slidenum">
              <a:rPr lang="zh-CN" altLang="en-US" smtClean="0"/>
              <a:t>‹#›</a:t>
            </a:fld>
            <a:endParaRPr lang="zh-CN" altLang="en-US"/>
          </a:p>
        </p:txBody>
      </p:sp>
    </p:spTree>
    <p:extLst>
      <p:ext uri="{BB962C8B-B14F-4D97-AF65-F5344CB8AC3E}">
        <p14:creationId xmlns:p14="http://schemas.microsoft.com/office/powerpoint/2010/main" val="1830204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6BE902-9F81-4358-B7AB-BB8EED475FE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C6571A7-68CC-4076-A58E-5F97AAF7B4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7BB76A87-2FF1-4A38-9BE0-D3F25799995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3A3D8FC3-A1E0-49A4-93DC-E9D8084613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20D1527F-A212-43FA-9400-3EEFDC2A6FCC}"/>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EC959336-24CD-4568-BAB7-BF8CEB315677}"/>
              </a:ext>
            </a:extLst>
          </p:cNvPr>
          <p:cNvSpPr>
            <a:spLocks noGrp="1"/>
          </p:cNvSpPr>
          <p:nvPr>
            <p:ph type="dt" sz="half" idx="10"/>
          </p:nvPr>
        </p:nvSpPr>
        <p:spPr/>
        <p:txBody>
          <a:bodyPr/>
          <a:lstStyle/>
          <a:p>
            <a:fld id="{0966F4D9-DEED-4D06-B63C-5225B497795E}" type="datetimeFigureOut">
              <a:rPr lang="zh-CN" altLang="en-US" smtClean="0"/>
              <a:t>2020/10/6</a:t>
            </a:fld>
            <a:endParaRPr lang="zh-CN" altLang="en-US"/>
          </a:p>
        </p:txBody>
      </p:sp>
      <p:sp>
        <p:nvSpPr>
          <p:cNvPr id="8" name="页脚占位符 7">
            <a:extLst>
              <a:ext uri="{FF2B5EF4-FFF2-40B4-BE49-F238E27FC236}">
                <a16:creationId xmlns:a16="http://schemas.microsoft.com/office/drawing/2014/main" id="{0F78E830-C178-4EA7-93CF-96CBB6B49E4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C966BBD-EC47-4F0B-85E6-E7C32DAE93DF}"/>
              </a:ext>
            </a:extLst>
          </p:cNvPr>
          <p:cNvSpPr>
            <a:spLocks noGrp="1"/>
          </p:cNvSpPr>
          <p:nvPr>
            <p:ph type="sldNum" sz="quarter" idx="12"/>
          </p:nvPr>
        </p:nvSpPr>
        <p:spPr/>
        <p:txBody>
          <a:bodyPr/>
          <a:lstStyle/>
          <a:p>
            <a:fld id="{8E9D011B-A8BC-4048-800A-2782D081A429}" type="slidenum">
              <a:rPr lang="zh-CN" altLang="en-US" smtClean="0"/>
              <a:t>‹#›</a:t>
            </a:fld>
            <a:endParaRPr lang="zh-CN" altLang="en-US"/>
          </a:p>
        </p:txBody>
      </p:sp>
    </p:spTree>
    <p:extLst>
      <p:ext uri="{BB962C8B-B14F-4D97-AF65-F5344CB8AC3E}">
        <p14:creationId xmlns:p14="http://schemas.microsoft.com/office/powerpoint/2010/main" val="2997067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432454-C158-46CC-9D5F-A9799AB9DD7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2F18B65-A750-4AE9-A4CB-A65B0D1FD8C2}"/>
              </a:ext>
            </a:extLst>
          </p:cNvPr>
          <p:cNvSpPr>
            <a:spLocks noGrp="1"/>
          </p:cNvSpPr>
          <p:nvPr>
            <p:ph type="dt" sz="half" idx="10"/>
          </p:nvPr>
        </p:nvSpPr>
        <p:spPr/>
        <p:txBody>
          <a:bodyPr/>
          <a:lstStyle/>
          <a:p>
            <a:fld id="{0966F4D9-DEED-4D06-B63C-5225B497795E}" type="datetimeFigureOut">
              <a:rPr lang="zh-CN" altLang="en-US" smtClean="0"/>
              <a:t>2020/10/6</a:t>
            </a:fld>
            <a:endParaRPr lang="zh-CN" altLang="en-US"/>
          </a:p>
        </p:txBody>
      </p:sp>
      <p:sp>
        <p:nvSpPr>
          <p:cNvPr id="4" name="页脚占位符 3">
            <a:extLst>
              <a:ext uri="{FF2B5EF4-FFF2-40B4-BE49-F238E27FC236}">
                <a16:creationId xmlns:a16="http://schemas.microsoft.com/office/drawing/2014/main" id="{04332258-4252-498F-BEDC-163F0D1AFEB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EC34001-D562-4981-812E-78B0FBA6596E}"/>
              </a:ext>
            </a:extLst>
          </p:cNvPr>
          <p:cNvSpPr>
            <a:spLocks noGrp="1"/>
          </p:cNvSpPr>
          <p:nvPr>
            <p:ph type="sldNum" sz="quarter" idx="12"/>
          </p:nvPr>
        </p:nvSpPr>
        <p:spPr/>
        <p:txBody>
          <a:bodyPr/>
          <a:lstStyle/>
          <a:p>
            <a:fld id="{8E9D011B-A8BC-4048-800A-2782D081A429}" type="slidenum">
              <a:rPr lang="zh-CN" altLang="en-US" smtClean="0"/>
              <a:t>‹#›</a:t>
            </a:fld>
            <a:endParaRPr lang="zh-CN" altLang="en-US"/>
          </a:p>
        </p:txBody>
      </p:sp>
    </p:spTree>
    <p:extLst>
      <p:ext uri="{BB962C8B-B14F-4D97-AF65-F5344CB8AC3E}">
        <p14:creationId xmlns:p14="http://schemas.microsoft.com/office/powerpoint/2010/main" val="2149280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9B03913-F6F4-4DEB-A736-75DB5DA99758}"/>
              </a:ext>
            </a:extLst>
          </p:cNvPr>
          <p:cNvSpPr>
            <a:spLocks noGrp="1"/>
          </p:cNvSpPr>
          <p:nvPr>
            <p:ph type="dt" sz="half" idx="10"/>
          </p:nvPr>
        </p:nvSpPr>
        <p:spPr/>
        <p:txBody>
          <a:bodyPr/>
          <a:lstStyle/>
          <a:p>
            <a:fld id="{0966F4D9-DEED-4D06-B63C-5225B497795E}" type="datetimeFigureOut">
              <a:rPr lang="zh-CN" altLang="en-US" smtClean="0"/>
              <a:t>2020/10/6</a:t>
            </a:fld>
            <a:endParaRPr lang="zh-CN" altLang="en-US"/>
          </a:p>
        </p:txBody>
      </p:sp>
      <p:sp>
        <p:nvSpPr>
          <p:cNvPr id="3" name="页脚占位符 2">
            <a:extLst>
              <a:ext uri="{FF2B5EF4-FFF2-40B4-BE49-F238E27FC236}">
                <a16:creationId xmlns:a16="http://schemas.microsoft.com/office/drawing/2014/main" id="{C3A7E0B3-FF2F-4030-ACD5-1B2CFC9DFBB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545A5B6-0B4F-4E5D-8E86-EC6CBD482355}"/>
              </a:ext>
            </a:extLst>
          </p:cNvPr>
          <p:cNvSpPr>
            <a:spLocks noGrp="1"/>
          </p:cNvSpPr>
          <p:nvPr>
            <p:ph type="sldNum" sz="quarter" idx="12"/>
          </p:nvPr>
        </p:nvSpPr>
        <p:spPr/>
        <p:txBody>
          <a:bodyPr/>
          <a:lstStyle/>
          <a:p>
            <a:fld id="{8E9D011B-A8BC-4048-800A-2782D081A429}" type="slidenum">
              <a:rPr lang="zh-CN" altLang="en-US" smtClean="0"/>
              <a:t>‹#›</a:t>
            </a:fld>
            <a:endParaRPr lang="zh-CN" altLang="en-US"/>
          </a:p>
        </p:txBody>
      </p:sp>
    </p:spTree>
    <p:extLst>
      <p:ext uri="{BB962C8B-B14F-4D97-AF65-F5344CB8AC3E}">
        <p14:creationId xmlns:p14="http://schemas.microsoft.com/office/powerpoint/2010/main" val="3975093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279CAA-826F-467E-A4DC-BC61F391B99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AEA4261-4EC9-4516-BF02-37A5152133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0D4346C-8BAB-461D-A115-D20508EA02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8EDCCFF-2734-407A-9258-002D3B222AD8}"/>
              </a:ext>
            </a:extLst>
          </p:cNvPr>
          <p:cNvSpPr>
            <a:spLocks noGrp="1"/>
          </p:cNvSpPr>
          <p:nvPr>
            <p:ph type="dt" sz="half" idx="10"/>
          </p:nvPr>
        </p:nvSpPr>
        <p:spPr/>
        <p:txBody>
          <a:bodyPr/>
          <a:lstStyle/>
          <a:p>
            <a:fld id="{0966F4D9-DEED-4D06-B63C-5225B497795E}" type="datetimeFigureOut">
              <a:rPr lang="zh-CN" altLang="en-US" smtClean="0"/>
              <a:t>2020/10/6</a:t>
            </a:fld>
            <a:endParaRPr lang="zh-CN" altLang="en-US"/>
          </a:p>
        </p:txBody>
      </p:sp>
      <p:sp>
        <p:nvSpPr>
          <p:cNvPr id="6" name="页脚占位符 5">
            <a:extLst>
              <a:ext uri="{FF2B5EF4-FFF2-40B4-BE49-F238E27FC236}">
                <a16:creationId xmlns:a16="http://schemas.microsoft.com/office/drawing/2014/main" id="{9D7FF482-C97D-4B3D-9389-21CD1AE0CE3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0CB226-E6C6-45FE-BA54-D21969513879}"/>
              </a:ext>
            </a:extLst>
          </p:cNvPr>
          <p:cNvSpPr>
            <a:spLocks noGrp="1"/>
          </p:cNvSpPr>
          <p:nvPr>
            <p:ph type="sldNum" sz="quarter" idx="12"/>
          </p:nvPr>
        </p:nvSpPr>
        <p:spPr/>
        <p:txBody>
          <a:bodyPr/>
          <a:lstStyle/>
          <a:p>
            <a:fld id="{8E9D011B-A8BC-4048-800A-2782D081A429}" type="slidenum">
              <a:rPr lang="zh-CN" altLang="en-US" smtClean="0"/>
              <a:t>‹#›</a:t>
            </a:fld>
            <a:endParaRPr lang="zh-CN" altLang="en-US"/>
          </a:p>
        </p:txBody>
      </p:sp>
    </p:spTree>
    <p:extLst>
      <p:ext uri="{BB962C8B-B14F-4D97-AF65-F5344CB8AC3E}">
        <p14:creationId xmlns:p14="http://schemas.microsoft.com/office/powerpoint/2010/main" val="3002474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C7EDDF-175C-41D3-BE43-27520522C46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FBE6094-9A7D-414B-AC66-14674F6CFB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BD9B845-8161-4F47-AD09-4D632EA9A4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357CDB2-B5C1-406D-989A-ECD37DA79AD4}"/>
              </a:ext>
            </a:extLst>
          </p:cNvPr>
          <p:cNvSpPr>
            <a:spLocks noGrp="1"/>
          </p:cNvSpPr>
          <p:nvPr>
            <p:ph type="dt" sz="half" idx="10"/>
          </p:nvPr>
        </p:nvSpPr>
        <p:spPr/>
        <p:txBody>
          <a:bodyPr/>
          <a:lstStyle/>
          <a:p>
            <a:fld id="{0966F4D9-DEED-4D06-B63C-5225B497795E}" type="datetimeFigureOut">
              <a:rPr lang="zh-CN" altLang="en-US" smtClean="0"/>
              <a:t>2020/10/6</a:t>
            </a:fld>
            <a:endParaRPr lang="zh-CN" altLang="en-US"/>
          </a:p>
        </p:txBody>
      </p:sp>
      <p:sp>
        <p:nvSpPr>
          <p:cNvPr id="6" name="页脚占位符 5">
            <a:extLst>
              <a:ext uri="{FF2B5EF4-FFF2-40B4-BE49-F238E27FC236}">
                <a16:creationId xmlns:a16="http://schemas.microsoft.com/office/drawing/2014/main" id="{47ACA70A-006F-4897-8F66-84B294BD6BB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D7DEEF3-2A16-4DAC-B937-678DEC80A3EC}"/>
              </a:ext>
            </a:extLst>
          </p:cNvPr>
          <p:cNvSpPr>
            <a:spLocks noGrp="1"/>
          </p:cNvSpPr>
          <p:nvPr>
            <p:ph type="sldNum" sz="quarter" idx="12"/>
          </p:nvPr>
        </p:nvSpPr>
        <p:spPr/>
        <p:txBody>
          <a:bodyPr/>
          <a:lstStyle/>
          <a:p>
            <a:fld id="{8E9D011B-A8BC-4048-800A-2782D081A429}" type="slidenum">
              <a:rPr lang="zh-CN" altLang="en-US" smtClean="0"/>
              <a:t>‹#›</a:t>
            </a:fld>
            <a:endParaRPr lang="zh-CN" altLang="en-US"/>
          </a:p>
        </p:txBody>
      </p:sp>
    </p:spTree>
    <p:extLst>
      <p:ext uri="{BB962C8B-B14F-4D97-AF65-F5344CB8AC3E}">
        <p14:creationId xmlns:p14="http://schemas.microsoft.com/office/powerpoint/2010/main" val="367482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FC28139-B219-428E-9B9B-AF0E621986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1410DC70-BF75-4792-BA98-ACAC30F6E0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4ECF7E1-F104-4400-86FD-9731E5BBCD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66F4D9-DEED-4D06-B63C-5225B497795E}" type="datetimeFigureOut">
              <a:rPr lang="zh-CN" altLang="en-US" smtClean="0"/>
              <a:t>2020/10/6</a:t>
            </a:fld>
            <a:endParaRPr lang="zh-CN" altLang="en-US"/>
          </a:p>
        </p:txBody>
      </p:sp>
      <p:sp>
        <p:nvSpPr>
          <p:cNvPr id="5" name="页脚占位符 4">
            <a:extLst>
              <a:ext uri="{FF2B5EF4-FFF2-40B4-BE49-F238E27FC236}">
                <a16:creationId xmlns:a16="http://schemas.microsoft.com/office/drawing/2014/main" id="{D319C8A1-88B7-45F8-A5BE-F28404D03B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89766B1-AAB8-4A15-B7AA-DEDCF9CC34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9D011B-A8BC-4048-800A-2782D081A429}" type="slidenum">
              <a:rPr lang="zh-CN" altLang="en-US" smtClean="0"/>
              <a:t>‹#›</a:t>
            </a:fld>
            <a:endParaRPr lang="zh-CN" altLang="en-US"/>
          </a:p>
        </p:txBody>
      </p:sp>
    </p:spTree>
    <p:extLst>
      <p:ext uri="{BB962C8B-B14F-4D97-AF65-F5344CB8AC3E}">
        <p14:creationId xmlns:p14="http://schemas.microsoft.com/office/powerpoint/2010/main" val="15829882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4400" kern="1200" baseline="0">
          <a:solidFill>
            <a:schemeClr val="tx1"/>
          </a:solidFill>
          <a:latin typeface="Calibri" panose="020F0502020204030204" pitchFamily="34" charset="0"/>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Calibri" panose="020F0502020204030204" pitchFamily="34" charset="0"/>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Calibri" panose="020F0502020204030204" pitchFamily="34" charset="0"/>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Calibri" panose="020F0502020204030204" pitchFamily="34" charset="0"/>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alibri" panose="020F0502020204030204" pitchFamily="34" charset="0"/>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alibri" panose="020F050202020403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635FF0-6A64-4E9A-8B4B-20A8510FCF2D}"/>
              </a:ext>
            </a:extLst>
          </p:cNvPr>
          <p:cNvSpPr>
            <a:spLocks noGrp="1"/>
          </p:cNvSpPr>
          <p:nvPr>
            <p:ph type="ctrTitle"/>
          </p:nvPr>
        </p:nvSpPr>
        <p:spPr/>
        <p:txBody>
          <a:bodyPr>
            <a:noAutofit/>
          </a:bodyPr>
          <a:lstStyle/>
          <a:p>
            <a:r>
              <a:rPr lang="en-US" altLang="zh-CN" sz="3600" b="1" dirty="0"/>
              <a:t>Cutting the Cord: Designing a High-quality Untethered VR System with Low Latency Remote Rendering</a:t>
            </a:r>
            <a:endParaRPr lang="zh-CN" altLang="en-US" sz="3600" b="1" dirty="0"/>
          </a:p>
        </p:txBody>
      </p:sp>
      <p:sp>
        <p:nvSpPr>
          <p:cNvPr id="3" name="副标题 2">
            <a:extLst>
              <a:ext uri="{FF2B5EF4-FFF2-40B4-BE49-F238E27FC236}">
                <a16:creationId xmlns:a16="http://schemas.microsoft.com/office/drawing/2014/main" id="{28EE7A3C-D6C5-4339-AC59-AE576D8CE172}"/>
              </a:ext>
            </a:extLst>
          </p:cNvPr>
          <p:cNvSpPr>
            <a:spLocks noGrp="1"/>
          </p:cNvSpPr>
          <p:nvPr>
            <p:ph type="subTitle" idx="1"/>
          </p:nvPr>
        </p:nvSpPr>
        <p:spPr/>
        <p:txBody>
          <a:bodyPr>
            <a:normAutofit fontScale="70000" lnSpcReduction="20000"/>
          </a:bodyPr>
          <a:lstStyle/>
          <a:p>
            <a:r>
              <a:rPr lang="en-US" altLang="zh-CN" sz="3100" b="1" dirty="0" err="1"/>
              <a:t>MobiSys</a:t>
            </a:r>
            <a:r>
              <a:rPr lang="en-US" altLang="zh-CN" sz="3100" b="1" dirty="0"/>
              <a:t> 2018</a:t>
            </a:r>
          </a:p>
          <a:p>
            <a:r>
              <a:rPr lang="en-US" altLang="zh-CN" dirty="0" err="1"/>
              <a:t>Luyang</a:t>
            </a:r>
            <a:r>
              <a:rPr lang="en-US" altLang="zh-CN" dirty="0"/>
              <a:t> Liu, </a:t>
            </a:r>
            <a:r>
              <a:rPr lang="en-US" altLang="zh-CN" dirty="0" err="1"/>
              <a:t>Ruiguang</a:t>
            </a:r>
            <a:r>
              <a:rPr lang="en-US" altLang="zh-CN" dirty="0"/>
              <a:t> Zhong, </a:t>
            </a:r>
            <a:r>
              <a:rPr lang="en-US" altLang="zh-CN" dirty="0" err="1"/>
              <a:t>Wuyang</a:t>
            </a:r>
            <a:r>
              <a:rPr lang="en-US" altLang="zh-CN" dirty="0"/>
              <a:t> Zhang, </a:t>
            </a:r>
            <a:r>
              <a:rPr lang="en-US" altLang="zh-CN" dirty="0" err="1"/>
              <a:t>Yunxin</a:t>
            </a:r>
            <a:r>
              <a:rPr lang="en-US" altLang="zh-CN" dirty="0"/>
              <a:t> Liu, </a:t>
            </a:r>
          </a:p>
          <a:p>
            <a:r>
              <a:rPr lang="en-US" altLang="zh-CN" dirty="0" err="1"/>
              <a:t>Jiansong</a:t>
            </a:r>
            <a:r>
              <a:rPr lang="en-US" altLang="zh-CN" dirty="0"/>
              <a:t> Zhang, </a:t>
            </a:r>
            <a:r>
              <a:rPr lang="en-US" altLang="zh-CN" dirty="0" err="1"/>
              <a:t>Lintao</a:t>
            </a:r>
            <a:r>
              <a:rPr lang="en-US" altLang="zh-CN" dirty="0"/>
              <a:t> Zhang, Marco </a:t>
            </a:r>
            <a:r>
              <a:rPr lang="en-US" altLang="zh-CN" dirty="0" err="1"/>
              <a:t>Gruteser</a:t>
            </a:r>
            <a:endParaRPr lang="en-US" altLang="zh-CN" dirty="0"/>
          </a:p>
          <a:p>
            <a:endParaRPr lang="en-US" altLang="zh-CN" dirty="0"/>
          </a:p>
          <a:p>
            <a:r>
              <a:rPr lang="zh-CN" altLang="en-US" dirty="0"/>
              <a:t>吴家行</a:t>
            </a:r>
          </a:p>
        </p:txBody>
      </p:sp>
    </p:spTree>
    <p:extLst>
      <p:ext uri="{BB962C8B-B14F-4D97-AF65-F5344CB8AC3E}">
        <p14:creationId xmlns:p14="http://schemas.microsoft.com/office/powerpoint/2010/main" val="2451641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AF6AC0-18CB-4294-BFF9-6F23DA9EABD8}"/>
              </a:ext>
            </a:extLst>
          </p:cNvPr>
          <p:cNvSpPr>
            <a:spLocks noGrp="1"/>
          </p:cNvSpPr>
          <p:nvPr>
            <p:ph type="title"/>
          </p:nvPr>
        </p:nvSpPr>
        <p:spPr/>
        <p:txBody>
          <a:bodyPr/>
          <a:lstStyle/>
          <a:p>
            <a:r>
              <a:rPr lang="en-US" altLang="zh-CN" dirty="0"/>
              <a:t>PRS: Parallel Rendering and Streaming</a:t>
            </a:r>
            <a:endParaRPr lang="zh-CN" altLang="en-US" dirty="0"/>
          </a:p>
        </p:txBody>
      </p:sp>
      <p:sp>
        <p:nvSpPr>
          <p:cNvPr id="3" name="内容占位符 2">
            <a:extLst>
              <a:ext uri="{FF2B5EF4-FFF2-40B4-BE49-F238E27FC236}">
                <a16:creationId xmlns:a16="http://schemas.microsoft.com/office/drawing/2014/main" id="{29A48E74-0E73-4304-AB3D-F81557BA9AE3}"/>
              </a:ext>
            </a:extLst>
          </p:cNvPr>
          <p:cNvSpPr>
            <a:spLocks noGrp="1"/>
          </p:cNvSpPr>
          <p:nvPr>
            <p:ph idx="1"/>
          </p:nvPr>
        </p:nvSpPr>
        <p:spPr/>
        <p:txBody>
          <a:bodyPr/>
          <a:lstStyle/>
          <a:p>
            <a:r>
              <a:rPr lang="en-US" altLang="zh-CN" dirty="0"/>
              <a:t>1. Simultaneous Rendering and Encoding</a:t>
            </a:r>
            <a:endParaRPr lang="zh-CN" altLang="en-US" dirty="0"/>
          </a:p>
        </p:txBody>
      </p:sp>
      <p:pic>
        <p:nvPicPr>
          <p:cNvPr id="4" name="图片 3">
            <a:extLst>
              <a:ext uri="{FF2B5EF4-FFF2-40B4-BE49-F238E27FC236}">
                <a16:creationId xmlns:a16="http://schemas.microsoft.com/office/drawing/2014/main" id="{98797461-439D-4FE6-86DA-08B833D03AA8}"/>
              </a:ext>
            </a:extLst>
          </p:cNvPr>
          <p:cNvPicPr>
            <a:picLocks noChangeAspect="1"/>
          </p:cNvPicPr>
          <p:nvPr/>
        </p:nvPicPr>
        <p:blipFill>
          <a:blip r:embed="rId3"/>
          <a:stretch>
            <a:fillRect/>
          </a:stretch>
        </p:blipFill>
        <p:spPr>
          <a:xfrm>
            <a:off x="3257550" y="2285845"/>
            <a:ext cx="5676900" cy="4057650"/>
          </a:xfrm>
          <a:prstGeom prst="rect">
            <a:avLst/>
          </a:prstGeom>
        </p:spPr>
      </p:pic>
    </p:spTree>
    <p:extLst>
      <p:ext uri="{BB962C8B-B14F-4D97-AF65-F5344CB8AC3E}">
        <p14:creationId xmlns:p14="http://schemas.microsoft.com/office/powerpoint/2010/main" val="3876038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AF6AC0-18CB-4294-BFF9-6F23DA9EABD8}"/>
              </a:ext>
            </a:extLst>
          </p:cNvPr>
          <p:cNvSpPr>
            <a:spLocks noGrp="1"/>
          </p:cNvSpPr>
          <p:nvPr>
            <p:ph type="title"/>
          </p:nvPr>
        </p:nvSpPr>
        <p:spPr/>
        <p:txBody>
          <a:bodyPr/>
          <a:lstStyle/>
          <a:p>
            <a:r>
              <a:rPr lang="en-US" altLang="zh-CN" dirty="0"/>
              <a:t>PRS: Parallel Rendering and Streaming</a:t>
            </a:r>
            <a:endParaRPr lang="zh-CN" altLang="en-US" dirty="0"/>
          </a:p>
        </p:txBody>
      </p:sp>
      <p:sp>
        <p:nvSpPr>
          <p:cNvPr id="3" name="内容占位符 2">
            <a:extLst>
              <a:ext uri="{FF2B5EF4-FFF2-40B4-BE49-F238E27FC236}">
                <a16:creationId xmlns:a16="http://schemas.microsoft.com/office/drawing/2014/main" id="{29A48E74-0E73-4304-AB3D-F81557BA9AE3}"/>
              </a:ext>
            </a:extLst>
          </p:cNvPr>
          <p:cNvSpPr>
            <a:spLocks noGrp="1"/>
          </p:cNvSpPr>
          <p:nvPr>
            <p:ph idx="1"/>
          </p:nvPr>
        </p:nvSpPr>
        <p:spPr/>
        <p:txBody>
          <a:bodyPr/>
          <a:lstStyle/>
          <a:p>
            <a:r>
              <a:rPr lang="en-US" altLang="zh-CN" dirty="0"/>
              <a:t>2. Parallel Streaming</a:t>
            </a:r>
            <a:endParaRPr lang="zh-CN" altLang="en-US" dirty="0"/>
          </a:p>
        </p:txBody>
      </p:sp>
      <p:pic>
        <p:nvPicPr>
          <p:cNvPr id="4" name="图片 3">
            <a:extLst>
              <a:ext uri="{FF2B5EF4-FFF2-40B4-BE49-F238E27FC236}">
                <a16:creationId xmlns:a16="http://schemas.microsoft.com/office/drawing/2014/main" id="{B12C0F50-9294-4C9F-92CC-819F4EACB6AB}"/>
              </a:ext>
            </a:extLst>
          </p:cNvPr>
          <p:cNvPicPr>
            <a:picLocks noChangeAspect="1"/>
          </p:cNvPicPr>
          <p:nvPr/>
        </p:nvPicPr>
        <p:blipFill>
          <a:blip r:embed="rId3"/>
          <a:stretch>
            <a:fillRect/>
          </a:stretch>
        </p:blipFill>
        <p:spPr>
          <a:xfrm>
            <a:off x="532076" y="2828731"/>
            <a:ext cx="5563924" cy="2345125"/>
          </a:xfrm>
          <a:prstGeom prst="rect">
            <a:avLst/>
          </a:prstGeom>
        </p:spPr>
      </p:pic>
      <p:pic>
        <p:nvPicPr>
          <p:cNvPr id="6" name="图片 5">
            <a:extLst>
              <a:ext uri="{FF2B5EF4-FFF2-40B4-BE49-F238E27FC236}">
                <a16:creationId xmlns:a16="http://schemas.microsoft.com/office/drawing/2014/main" id="{0ED1C44A-1206-444A-A977-E94068F0A68D}"/>
              </a:ext>
            </a:extLst>
          </p:cNvPr>
          <p:cNvPicPr>
            <a:picLocks noChangeAspect="1"/>
          </p:cNvPicPr>
          <p:nvPr/>
        </p:nvPicPr>
        <p:blipFill>
          <a:blip r:embed="rId4"/>
          <a:stretch>
            <a:fillRect/>
          </a:stretch>
        </p:blipFill>
        <p:spPr>
          <a:xfrm>
            <a:off x="6096000" y="3029647"/>
            <a:ext cx="5995406" cy="2342186"/>
          </a:xfrm>
          <a:prstGeom prst="rect">
            <a:avLst/>
          </a:prstGeom>
        </p:spPr>
      </p:pic>
    </p:spTree>
    <p:extLst>
      <p:ext uri="{BB962C8B-B14F-4D97-AF65-F5344CB8AC3E}">
        <p14:creationId xmlns:p14="http://schemas.microsoft.com/office/powerpoint/2010/main" val="3289945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42457E-37DE-45EC-B1F0-FEB9A95CAF4A}"/>
              </a:ext>
            </a:extLst>
          </p:cNvPr>
          <p:cNvSpPr>
            <a:spLocks noGrp="1"/>
          </p:cNvSpPr>
          <p:nvPr>
            <p:ph type="title"/>
          </p:nvPr>
        </p:nvSpPr>
        <p:spPr/>
        <p:txBody>
          <a:bodyPr/>
          <a:lstStyle/>
          <a:p>
            <a:r>
              <a:rPr lang="en-US" altLang="zh-CN" dirty="0"/>
              <a:t>RVDR: Remote </a:t>
            </a:r>
            <a:r>
              <a:rPr lang="en-US" altLang="zh-CN" dirty="0" err="1"/>
              <a:t>VSync</a:t>
            </a:r>
            <a:r>
              <a:rPr lang="en-US" altLang="zh-CN" dirty="0"/>
              <a:t> Driven Rendering</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F168309-56ED-4936-AE4D-41715B938537}"/>
                  </a:ext>
                </a:extLst>
              </p:cNvPr>
              <p:cNvSpPr>
                <a:spLocks noGrp="1"/>
              </p:cNvSpPr>
              <p:nvPr>
                <p:ph idx="1"/>
              </p:nvPr>
            </p:nvSpPr>
            <p:spPr>
              <a:xfrm>
                <a:off x="442215" y="4214889"/>
                <a:ext cx="8224024" cy="2240853"/>
              </a:xfrm>
            </p:spPr>
            <p:txBody>
              <a:bodyPr/>
              <a:lstStyle/>
              <a:p>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𝑟𝑒𝑛𝑑𝑒𝑟</m:t>
                        </m:r>
                      </m:sub>
                      <m:sup>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p>
                    </m:sSub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𝑟𝑒𝑛𝑑𝑒𝑟</m:t>
                        </m:r>
                      </m:sub>
                      <m:sup>
                        <m:r>
                          <a:rPr lang="en-US" altLang="zh-CN" b="0" i="1" smtClean="0">
                            <a:latin typeface="Cambria Math" panose="02040503050406030204" pitchFamily="18" charset="0"/>
                          </a:rPr>
                          <m:t>𝑛</m:t>
                        </m:r>
                      </m:sup>
                    </m:sSub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90</m:t>
                        </m:r>
                      </m:den>
                    </m:f>
                    <m:r>
                      <m:rPr>
                        <m:sty m:val="p"/>
                      </m:rPr>
                      <a:rPr lang="en-US" altLang="zh-CN" b="0" i="0" smtClean="0">
                        <a:latin typeface="Cambria Math" panose="02040503050406030204" pitchFamily="18" charset="0"/>
                      </a:rPr>
                      <m:t>s</m:t>
                    </m:r>
                    <m:r>
                      <a:rPr lang="en-US" altLang="zh-CN" b="0" i="0"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𝑠h𝑖𝑓𝑡</m:t>
                        </m:r>
                      </m:sub>
                    </m:sSub>
                  </m:oMath>
                </a14:m>
                <a:endParaRPr lang="en-US" altLang="zh-CN" dirty="0"/>
              </a:p>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𝑠h𝑖𝑓𝑡</m:t>
                        </m:r>
                      </m:sub>
                    </m:sSub>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𝑣𝑠𝑦𝑛𝑐</m:t>
                            </m:r>
                          </m:sub>
                          <m:sup>
                            <m:r>
                              <a:rPr lang="en-US" altLang="zh-CN" b="0" i="1" smtClean="0">
                                <a:latin typeface="Cambria Math" panose="02040503050406030204" pitchFamily="18" charset="0"/>
                              </a:rPr>
                              <m:t>𝑛</m:t>
                            </m:r>
                          </m:sup>
                        </m:sSub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𝑟𝑒𝑎𝑑𝑦</m:t>
                            </m:r>
                          </m:sub>
                          <m:sup>
                            <m:r>
                              <a:rPr lang="en-US" altLang="zh-CN" b="0" i="1" smtClean="0">
                                <a:latin typeface="Cambria Math" panose="02040503050406030204" pitchFamily="18" charset="0"/>
                              </a:rPr>
                              <m:t>𝑛</m:t>
                            </m:r>
                          </m:sup>
                        </m:sSub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𝑐𝑜𝑛𝑓</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𝑚𝑜𝑡𝑖𝑜𝑛</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𝑐𝑐</m:t>
                    </m:r>
                  </m:oMath>
                </a14:m>
                <a:endParaRPr lang="en-US" altLang="zh-CN" b="0" dirty="0"/>
              </a:p>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𝑚𝑜𝑡𝑖𝑜𝑛</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𝜃</m:t>
                        </m:r>
                      </m:e>
                      <m:sup>
                        <m:r>
                          <a:rPr lang="en-US" altLang="zh-CN" b="0" i="1" smtClean="0">
                            <a:latin typeface="Cambria Math" panose="02040503050406030204" pitchFamily="18" charset="0"/>
                          </a:rPr>
                          <m:t>𝑛</m:t>
                        </m:r>
                      </m:sup>
                    </m:sSup>
                  </m:oMath>
                </a14:m>
                <a:endParaRPr lang="zh-CN" altLang="en-US" dirty="0"/>
              </a:p>
            </p:txBody>
          </p:sp>
        </mc:Choice>
        <mc:Fallback xmlns="">
          <p:sp>
            <p:nvSpPr>
              <p:cNvPr id="3" name="内容占位符 2">
                <a:extLst>
                  <a:ext uri="{FF2B5EF4-FFF2-40B4-BE49-F238E27FC236}">
                    <a16:creationId xmlns:a16="http://schemas.microsoft.com/office/drawing/2014/main" id="{7F168309-56ED-4936-AE4D-41715B938537}"/>
                  </a:ext>
                </a:extLst>
              </p:cNvPr>
              <p:cNvSpPr>
                <a:spLocks noGrp="1" noRot="1" noChangeAspect="1" noMove="1" noResize="1" noEditPoints="1" noAdjustHandles="1" noChangeArrowheads="1" noChangeShapeType="1" noTextEdit="1"/>
              </p:cNvSpPr>
              <p:nvPr>
                <p:ph idx="1"/>
              </p:nvPr>
            </p:nvSpPr>
            <p:spPr>
              <a:xfrm>
                <a:off x="442215" y="4214889"/>
                <a:ext cx="8224024" cy="2240853"/>
              </a:xfrm>
              <a:blipFill>
                <a:blip r:embed="rId3"/>
                <a:stretch>
                  <a:fillRect/>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E65D8381-8E46-43B6-A03A-EDDBBFD269E3}"/>
              </a:ext>
            </a:extLst>
          </p:cNvPr>
          <p:cNvPicPr>
            <a:picLocks noChangeAspect="1"/>
          </p:cNvPicPr>
          <p:nvPr/>
        </p:nvPicPr>
        <p:blipFill>
          <a:blip r:embed="rId4"/>
          <a:stretch>
            <a:fillRect/>
          </a:stretch>
        </p:blipFill>
        <p:spPr>
          <a:xfrm>
            <a:off x="375307" y="1522684"/>
            <a:ext cx="7858125" cy="2152650"/>
          </a:xfrm>
          <a:prstGeom prst="rect">
            <a:avLst/>
          </a:prstGeom>
        </p:spPr>
      </p:pic>
      <p:pic>
        <p:nvPicPr>
          <p:cNvPr id="6" name="图片 5">
            <a:extLst>
              <a:ext uri="{FF2B5EF4-FFF2-40B4-BE49-F238E27FC236}">
                <a16:creationId xmlns:a16="http://schemas.microsoft.com/office/drawing/2014/main" id="{E74ADDE9-14A6-4731-8483-BBA6EE5C13D9}"/>
              </a:ext>
            </a:extLst>
          </p:cNvPr>
          <p:cNvPicPr>
            <a:picLocks noChangeAspect="1"/>
          </p:cNvPicPr>
          <p:nvPr/>
        </p:nvPicPr>
        <p:blipFill>
          <a:blip r:embed="rId5"/>
          <a:stretch>
            <a:fillRect/>
          </a:stretch>
        </p:blipFill>
        <p:spPr>
          <a:xfrm>
            <a:off x="8141552" y="2414546"/>
            <a:ext cx="3990346" cy="2920769"/>
          </a:xfrm>
          <a:prstGeom prst="rect">
            <a:avLst/>
          </a:prstGeom>
        </p:spPr>
      </p:pic>
    </p:spTree>
    <p:extLst>
      <p:ext uri="{BB962C8B-B14F-4D97-AF65-F5344CB8AC3E}">
        <p14:creationId xmlns:p14="http://schemas.microsoft.com/office/powerpoint/2010/main" val="907768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F3935D-9194-4FE0-9776-E8E6B0D389FE}"/>
              </a:ext>
            </a:extLst>
          </p:cNvPr>
          <p:cNvSpPr>
            <a:spLocks noGrp="1"/>
          </p:cNvSpPr>
          <p:nvPr>
            <p:ph type="title"/>
          </p:nvPr>
        </p:nvSpPr>
        <p:spPr/>
        <p:txBody>
          <a:bodyPr/>
          <a:lstStyle/>
          <a:p>
            <a:r>
              <a:rPr lang="en-US" altLang="zh-CN" dirty="0"/>
              <a:t>Implementation</a:t>
            </a:r>
            <a:endParaRPr lang="zh-CN" altLang="en-US" dirty="0"/>
          </a:p>
        </p:txBody>
      </p:sp>
      <p:sp>
        <p:nvSpPr>
          <p:cNvPr id="3" name="内容占位符 2">
            <a:extLst>
              <a:ext uri="{FF2B5EF4-FFF2-40B4-BE49-F238E27FC236}">
                <a16:creationId xmlns:a16="http://schemas.microsoft.com/office/drawing/2014/main" id="{8FE29395-CBFF-404A-9FAF-E66631AACFB1}"/>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484627BF-DFF3-4F4F-A662-A9BA0F07F8EE}"/>
              </a:ext>
            </a:extLst>
          </p:cNvPr>
          <p:cNvPicPr>
            <a:picLocks noChangeAspect="1"/>
          </p:cNvPicPr>
          <p:nvPr/>
        </p:nvPicPr>
        <p:blipFill>
          <a:blip r:embed="rId3"/>
          <a:stretch>
            <a:fillRect/>
          </a:stretch>
        </p:blipFill>
        <p:spPr>
          <a:xfrm>
            <a:off x="2447925" y="2127327"/>
            <a:ext cx="7296150" cy="3257550"/>
          </a:xfrm>
          <a:prstGeom prst="rect">
            <a:avLst/>
          </a:prstGeom>
        </p:spPr>
      </p:pic>
    </p:spTree>
    <p:extLst>
      <p:ext uri="{BB962C8B-B14F-4D97-AF65-F5344CB8AC3E}">
        <p14:creationId xmlns:p14="http://schemas.microsoft.com/office/powerpoint/2010/main" val="282779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6E0E90-D0A5-431C-9B16-B7CD98AE9DDD}"/>
              </a:ext>
            </a:extLst>
          </p:cNvPr>
          <p:cNvSpPr>
            <a:spLocks noGrp="1"/>
          </p:cNvSpPr>
          <p:nvPr>
            <p:ph type="title"/>
          </p:nvPr>
        </p:nvSpPr>
        <p:spPr/>
        <p:txBody>
          <a:bodyPr/>
          <a:lstStyle/>
          <a:p>
            <a:r>
              <a:rPr lang="en-US" altLang="zh-CN" dirty="0"/>
              <a:t>Evaluation</a:t>
            </a:r>
            <a:endParaRPr lang="zh-CN" altLang="en-US" dirty="0"/>
          </a:p>
        </p:txBody>
      </p:sp>
      <p:sp>
        <p:nvSpPr>
          <p:cNvPr id="3" name="内容占位符 2">
            <a:extLst>
              <a:ext uri="{FF2B5EF4-FFF2-40B4-BE49-F238E27FC236}">
                <a16:creationId xmlns:a16="http://schemas.microsoft.com/office/drawing/2014/main" id="{AA3570DC-8248-4740-9FD7-A8182A2F4ECA}"/>
              </a:ext>
            </a:extLst>
          </p:cNvPr>
          <p:cNvSpPr>
            <a:spLocks noGrp="1"/>
          </p:cNvSpPr>
          <p:nvPr>
            <p:ph idx="1"/>
          </p:nvPr>
        </p:nvSpPr>
        <p:spPr>
          <a:xfrm>
            <a:off x="838200" y="1825625"/>
            <a:ext cx="4637862" cy="4351338"/>
          </a:xfrm>
        </p:spPr>
        <p:txBody>
          <a:bodyPr/>
          <a:lstStyle/>
          <a:p>
            <a:r>
              <a:rPr lang="en-US" altLang="zh-CN" dirty="0"/>
              <a:t>CDF of end-to-end latency of 4 different approaches in 4 VR scenes.</a:t>
            </a:r>
            <a:endParaRPr lang="zh-CN" altLang="en-US" dirty="0"/>
          </a:p>
        </p:txBody>
      </p:sp>
      <p:pic>
        <p:nvPicPr>
          <p:cNvPr id="5" name="图片 4">
            <a:extLst>
              <a:ext uri="{FF2B5EF4-FFF2-40B4-BE49-F238E27FC236}">
                <a16:creationId xmlns:a16="http://schemas.microsoft.com/office/drawing/2014/main" id="{12EEB79C-B1C8-43B7-8FE5-D77512D06996}"/>
              </a:ext>
            </a:extLst>
          </p:cNvPr>
          <p:cNvPicPr>
            <a:picLocks noChangeAspect="1"/>
          </p:cNvPicPr>
          <p:nvPr/>
        </p:nvPicPr>
        <p:blipFill>
          <a:blip r:embed="rId3"/>
          <a:stretch>
            <a:fillRect/>
          </a:stretch>
        </p:blipFill>
        <p:spPr>
          <a:xfrm>
            <a:off x="5476062" y="1425246"/>
            <a:ext cx="6042878" cy="5152095"/>
          </a:xfrm>
          <a:prstGeom prst="rect">
            <a:avLst/>
          </a:prstGeom>
        </p:spPr>
      </p:pic>
    </p:spTree>
    <p:extLst>
      <p:ext uri="{BB962C8B-B14F-4D97-AF65-F5344CB8AC3E}">
        <p14:creationId xmlns:p14="http://schemas.microsoft.com/office/powerpoint/2010/main" val="3069761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6E0E90-D0A5-431C-9B16-B7CD98AE9DDD}"/>
              </a:ext>
            </a:extLst>
          </p:cNvPr>
          <p:cNvSpPr>
            <a:spLocks noGrp="1"/>
          </p:cNvSpPr>
          <p:nvPr>
            <p:ph type="title"/>
          </p:nvPr>
        </p:nvSpPr>
        <p:spPr/>
        <p:txBody>
          <a:bodyPr/>
          <a:lstStyle/>
          <a:p>
            <a:r>
              <a:rPr lang="en-US" altLang="zh-CN" dirty="0"/>
              <a:t>Evaluation</a:t>
            </a:r>
            <a:endParaRPr lang="zh-CN" altLang="en-US" dirty="0"/>
          </a:p>
        </p:txBody>
      </p:sp>
      <p:sp>
        <p:nvSpPr>
          <p:cNvPr id="3" name="内容占位符 2">
            <a:extLst>
              <a:ext uri="{FF2B5EF4-FFF2-40B4-BE49-F238E27FC236}">
                <a16:creationId xmlns:a16="http://schemas.microsoft.com/office/drawing/2014/main" id="{AA3570DC-8248-4740-9FD7-A8182A2F4ECA}"/>
              </a:ext>
            </a:extLst>
          </p:cNvPr>
          <p:cNvSpPr>
            <a:spLocks noGrp="1"/>
          </p:cNvSpPr>
          <p:nvPr>
            <p:ph idx="1"/>
          </p:nvPr>
        </p:nvSpPr>
        <p:spPr/>
        <p:txBody>
          <a:bodyPr/>
          <a:lstStyle/>
          <a:p>
            <a:r>
              <a:rPr lang="en-US" altLang="zh-CN" dirty="0"/>
              <a:t>Frame missing rate with and without RVDR in the 4 VR apps.</a:t>
            </a:r>
            <a:endParaRPr lang="zh-CN" altLang="en-US" dirty="0"/>
          </a:p>
        </p:txBody>
      </p:sp>
      <p:pic>
        <p:nvPicPr>
          <p:cNvPr id="4" name="图片 3">
            <a:extLst>
              <a:ext uri="{FF2B5EF4-FFF2-40B4-BE49-F238E27FC236}">
                <a16:creationId xmlns:a16="http://schemas.microsoft.com/office/drawing/2014/main" id="{50AFA3FB-9B16-4CF6-901F-E765456BFAA9}"/>
              </a:ext>
            </a:extLst>
          </p:cNvPr>
          <p:cNvPicPr>
            <a:picLocks noChangeAspect="1"/>
          </p:cNvPicPr>
          <p:nvPr/>
        </p:nvPicPr>
        <p:blipFill>
          <a:blip r:embed="rId3"/>
          <a:stretch>
            <a:fillRect/>
          </a:stretch>
        </p:blipFill>
        <p:spPr>
          <a:xfrm>
            <a:off x="3386137" y="2358366"/>
            <a:ext cx="5419725" cy="3895725"/>
          </a:xfrm>
          <a:prstGeom prst="rect">
            <a:avLst/>
          </a:prstGeom>
        </p:spPr>
      </p:pic>
    </p:spTree>
    <p:extLst>
      <p:ext uri="{BB962C8B-B14F-4D97-AF65-F5344CB8AC3E}">
        <p14:creationId xmlns:p14="http://schemas.microsoft.com/office/powerpoint/2010/main" val="1597310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6E0E90-D0A5-431C-9B16-B7CD98AE9DDD}"/>
              </a:ext>
            </a:extLst>
          </p:cNvPr>
          <p:cNvSpPr>
            <a:spLocks noGrp="1"/>
          </p:cNvSpPr>
          <p:nvPr>
            <p:ph type="title"/>
          </p:nvPr>
        </p:nvSpPr>
        <p:spPr/>
        <p:txBody>
          <a:bodyPr/>
          <a:lstStyle/>
          <a:p>
            <a:r>
              <a:rPr lang="en-US" altLang="zh-CN" dirty="0"/>
              <a:t>Conclusion</a:t>
            </a:r>
            <a:endParaRPr lang="zh-CN" altLang="en-US" dirty="0"/>
          </a:p>
        </p:txBody>
      </p:sp>
      <p:sp>
        <p:nvSpPr>
          <p:cNvPr id="3" name="内容占位符 2">
            <a:extLst>
              <a:ext uri="{FF2B5EF4-FFF2-40B4-BE49-F238E27FC236}">
                <a16:creationId xmlns:a16="http://schemas.microsoft.com/office/drawing/2014/main" id="{AA3570DC-8248-4740-9FD7-A8182A2F4ECA}"/>
              </a:ext>
            </a:extLst>
          </p:cNvPr>
          <p:cNvSpPr>
            <a:spLocks noGrp="1"/>
          </p:cNvSpPr>
          <p:nvPr>
            <p:ph idx="1"/>
          </p:nvPr>
        </p:nvSpPr>
        <p:spPr/>
        <p:txBody>
          <a:bodyPr/>
          <a:lstStyle/>
          <a:p>
            <a:r>
              <a:rPr lang="en-US" altLang="zh-CN" dirty="0"/>
              <a:t>Design an </a:t>
            </a:r>
            <a:r>
              <a:rPr lang="en-US" altLang="zh-CN" dirty="0">
                <a:solidFill>
                  <a:srgbClr val="FF0000"/>
                </a:solidFill>
              </a:rPr>
              <a:t>untethered VR system </a:t>
            </a:r>
            <a:r>
              <a:rPr lang="en-US" altLang="zh-CN" dirty="0"/>
              <a:t>that is able to achieve both low-latency and high-quality requirements </a:t>
            </a:r>
            <a:r>
              <a:rPr lang="en-US" altLang="zh-CN" dirty="0">
                <a:solidFill>
                  <a:srgbClr val="FF0000"/>
                </a:solidFill>
              </a:rPr>
              <a:t>over a wire-less link.</a:t>
            </a:r>
          </a:p>
          <a:p>
            <a:pPr lvl="1"/>
            <a:r>
              <a:rPr lang="en-US" altLang="zh-CN" dirty="0"/>
              <a:t>Parallel Rendering and Streaming</a:t>
            </a:r>
          </a:p>
          <a:p>
            <a:pPr lvl="1"/>
            <a:r>
              <a:rPr lang="en-US" altLang="zh-CN" dirty="0"/>
              <a:t>Remote </a:t>
            </a:r>
            <a:r>
              <a:rPr lang="en-US" altLang="zh-CN" dirty="0" err="1"/>
              <a:t>VSync</a:t>
            </a:r>
            <a:r>
              <a:rPr lang="en-US" altLang="zh-CN" dirty="0"/>
              <a:t> Driven Rendering</a:t>
            </a:r>
          </a:p>
          <a:p>
            <a:r>
              <a:rPr lang="en-US" altLang="zh-CN" dirty="0"/>
              <a:t>Summary</a:t>
            </a:r>
          </a:p>
          <a:p>
            <a:pPr lvl="1"/>
            <a:r>
              <a:rPr lang="en-US" altLang="zh-CN" dirty="0"/>
              <a:t>Leverage the characters of the hardware/software</a:t>
            </a:r>
          </a:p>
          <a:p>
            <a:pPr lvl="2"/>
            <a:r>
              <a:rPr lang="en-US" altLang="zh-CN" dirty="0"/>
              <a:t>For example, leverage the separation of encode session and render session on GPU.</a:t>
            </a:r>
          </a:p>
          <a:p>
            <a:pPr lvl="1"/>
            <a:r>
              <a:rPr lang="en-US" altLang="zh-CN" dirty="0"/>
              <a:t>The idea of parallel streaming can be used in many other scenarios/tasks</a:t>
            </a:r>
          </a:p>
          <a:p>
            <a:pPr lvl="2"/>
            <a:r>
              <a:rPr lang="en-US" altLang="zh-CN" dirty="0"/>
              <a:t>For example, object detection on mobile devices.</a:t>
            </a:r>
          </a:p>
          <a:p>
            <a:pPr lvl="1"/>
            <a:endParaRPr lang="zh-CN" altLang="en-US" dirty="0"/>
          </a:p>
        </p:txBody>
      </p:sp>
      <p:pic>
        <p:nvPicPr>
          <p:cNvPr id="4" name="图片 3">
            <a:extLst>
              <a:ext uri="{FF2B5EF4-FFF2-40B4-BE49-F238E27FC236}">
                <a16:creationId xmlns:a16="http://schemas.microsoft.com/office/drawing/2014/main" id="{D1049FD4-E4C4-D447-86CE-0A38698CC6A8}"/>
              </a:ext>
            </a:extLst>
          </p:cNvPr>
          <p:cNvPicPr>
            <a:picLocks noChangeAspect="1"/>
          </p:cNvPicPr>
          <p:nvPr/>
        </p:nvPicPr>
        <p:blipFill>
          <a:blip r:embed="rId3"/>
          <a:stretch>
            <a:fillRect/>
          </a:stretch>
        </p:blipFill>
        <p:spPr>
          <a:xfrm>
            <a:off x="7576751" y="5125267"/>
            <a:ext cx="3866015" cy="1510311"/>
          </a:xfrm>
          <a:prstGeom prst="rect">
            <a:avLst/>
          </a:prstGeom>
        </p:spPr>
      </p:pic>
    </p:spTree>
    <p:extLst>
      <p:ext uri="{BB962C8B-B14F-4D97-AF65-F5344CB8AC3E}">
        <p14:creationId xmlns:p14="http://schemas.microsoft.com/office/powerpoint/2010/main" val="1696808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6E0E90-D0A5-431C-9B16-B7CD98AE9DDD}"/>
              </a:ext>
            </a:extLst>
          </p:cNvPr>
          <p:cNvSpPr>
            <a:spLocks noGrp="1"/>
          </p:cNvSpPr>
          <p:nvPr>
            <p:ph type="title"/>
          </p:nvPr>
        </p:nvSpPr>
        <p:spPr/>
        <p:txBody>
          <a:bodyPr>
            <a:normAutofit fontScale="90000"/>
          </a:bodyPr>
          <a:lstStyle/>
          <a:p>
            <a:r>
              <a:rPr lang="en-US" altLang="zh-CN" b="0" i="1" dirty="0"/>
              <a:t>Project Proposal:</a:t>
            </a:r>
            <a:br>
              <a:rPr lang="en-US" altLang="zh-CN" b="0" i="1" dirty="0"/>
            </a:br>
            <a:r>
              <a:rPr lang="en-US" altLang="zh-CN" sz="3600" dirty="0">
                <a:solidFill>
                  <a:srgbClr val="0070C0"/>
                </a:solidFill>
              </a:rPr>
              <a:t>Object detection with parallel streaming on mobile devices</a:t>
            </a:r>
            <a:endParaRPr lang="zh-CN" altLang="en-US" dirty="0">
              <a:solidFill>
                <a:srgbClr val="0070C0"/>
              </a:solidFill>
            </a:endParaRPr>
          </a:p>
        </p:txBody>
      </p:sp>
      <p:sp>
        <p:nvSpPr>
          <p:cNvPr id="3" name="内容占位符 2">
            <a:extLst>
              <a:ext uri="{FF2B5EF4-FFF2-40B4-BE49-F238E27FC236}">
                <a16:creationId xmlns:a16="http://schemas.microsoft.com/office/drawing/2014/main" id="{AA3570DC-8248-4740-9FD7-A8182A2F4ECA}"/>
              </a:ext>
            </a:extLst>
          </p:cNvPr>
          <p:cNvSpPr>
            <a:spLocks noGrp="1"/>
          </p:cNvSpPr>
          <p:nvPr>
            <p:ph idx="1"/>
          </p:nvPr>
        </p:nvSpPr>
        <p:spPr/>
        <p:txBody>
          <a:bodyPr/>
          <a:lstStyle/>
          <a:p>
            <a:r>
              <a:rPr lang="en-US" altLang="zh-CN" dirty="0"/>
              <a:t>Objective</a:t>
            </a:r>
          </a:p>
          <a:p>
            <a:pPr lvl="1"/>
            <a:r>
              <a:rPr lang="en-US" altLang="zh-CN" dirty="0"/>
              <a:t>Improve object detection performance with parallel streaming.</a:t>
            </a:r>
          </a:p>
          <a:p>
            <a:pPr marL="457200" lvl="1" indent="0">
              <a:buNone/>
            </a:pPr>
            <a:endParaRPr lang="en-US" altLang="zh-CN" dirty="0"/>
          </a:p>
          <a:p>
            <a:r>
              <a:rPr lang="en-US" altLang="zh-CN" dirty="0"/>
              <a:t>Plan</a:t>
            </a:r>
          </a:p>
          <a:p>
            <a:pPr lvl="1"/>
            <a:r>
              <a:rPr lang="en-US" altLang="zh-CN" dirty="0"/>
              <a:t>Measure encoding latency and compress rate with different codec methods.</a:t>
            </a:r>
          </a:p>
          <a:p>
            <a:pPr lvl="1"/>
            <a:r>
              <a:rPr lang="en-US" altLang="zh-CN" dirty="0"/>
              <a:t>Analyze the compressed video quality.</a:t>
            </a:r>
          </a:p>
          <a:p>
            <a:pPr lvl="1"/>
            <a:r>
              <a:rPr lang="en-US" altLang="zh-CN" dirty="0"/>
              <a:t>Implement object detection on</a:t>
            </a:r>
            <a:r>
              <a:rPr lang="zh-CN" altLang="en-US" dirty="0"/>
              <a:t> </a:t>
            </a:r>
            <a:r>
              <a:rPr lang="en-US" altLang="zh-CN" dirty="0"/>
              <a:t>mobile phone with parallel streaming.</a:t>
            </a:r>
          </a:p>
          <a:p>
            <a:pPr lvl="1"/>
            <a:r>
              <a:rPr lang="en-US" altLang="zh-CN" dirty="0"/>
              <a:t>Measure latency and precision with different sliding method.</a:t>
            </a:r>
          </a:p>
        </p:txBody>
      </p:sp>
    </p:spTree>
    <p:extLst>
      <p:ext uri="{BB962C8B-B14F-4D97-AF65-F5344CB8AC3E}">
        <p14:creationId xmlns:p14="http://schemas.microsoft.com/office/powerpoint/2010/main" val="78135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5BAE11-1E72-492C-B5AF-052768EBD38B}"/>
              </a:ext>
            </a:extLst>
          </p:cNvPr>
          <p:cNvSpPr>
            <a:spLocks noGrp="1"/>
          </p:cNvSpPr>
          <p:nvPr>
            <p:ph type="title"/>
          </p:nvPr>
        </p:nvSpPr>
        <p:spPr/>
        <p:txBody>
          <a:bodyPr/>
          <a:lstStyle/>
          <a:p>
            <a:r>
              <a:rPr lang="en-US" altLang="zh-CN" dirty="0"/>
              <a:t>Virtual Reality(VR) Systems</a:t>
            </a:r>
            <a:endParaRPr lang="zh-CN" altLang="en-US" dirty="0"/>
          </a:p>
        </p:txBody>
      </p:sp>
      <p:pic>
        <p:nvPicPr>
          <p:cNvPr id="1028" name="Picture 4" descr="A full guide to which VR headsets can work with Steam - Business Insider">
            <a:extLst>
              <a:ext uri="{FF2B5EF4-FFF2-40B4-BE49-F238E27FC236}">
                <a16:creationId xmlns:a16="http://schemas.microsoft.com/office/drawing/2014/main" id="{E2BC8EC2-AB08-424C-840F-CEA87A0642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1302" y="1643061"/>
            <a:ext cx="4762500" cy="35718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VR headset buying guide: how to choose a virtual reality HMD?">
            <a:extLst>
              <a:ext uri="{FF2B5EF4-FFF2-40B4-BE49-F238E27FC236}">
                <a16:creationId xmlns:a16="http://schemas.microsoft.com/office/drawing/2014/main" id="{E6DFFA89-B18D-44A4-834F-90775BD3F5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643061"/>
            <a:ext cx="4762500" cy="3571875"/>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025018F6-BD0A-42AC-8EA0-716E4389F972}"/>
              </a:ext>
            </a:extLst>
          </p:cNvPr>
          <p:cNvSpPr/>
          <p:nvPr/>
        </p:nvSpPr>
        <p:spPr>
          <a:xfrm>
            <a:off x="2124291" y="5370033"/>
            <a:ext cx="2190318" cy="461665"/>
          </a:xfrm>
          <a:prstGeom prst="rect">
            <a:avLst/>
          </a:prstGeom>
        </p:spPr>
        <p:txBody>
          <a:bodyPr wrap="square">
            <a:spAutoFit/>
          </a:bodyPr>
          <a:lstStyle/>
          <a:p>
            <a:pPr algn="ctr"/>
            <a:r>
              <a:rPr lang="en-US" altLang="zh-CN" sz="2400" dirty="0"/>
              <a:t>Tethered AR</a:t>
            </a:r>
            <a:endParaRPr lang="zh-CN" altLang="en-US" sz="2400" dirty="0"/>
          </a:p>
        </p:txBody>
      </p:sp>
      <p:sp>
        <p:nvSpPr>
          <p:cNvPr id="9" name="矩形 8">
            <a:extLst>
              <a:ext uri="{FF2B5EF4-FFF2-40B4-BE49-F238E27FC236}">
                <a16:creationId xmlns:a16="http://schemas.microsoft.com/office/drawing/2014/main" id="{9CC9E47D-A67A-4974-B2C6-4DE79EDB08C1}"/>
              </a:ext>
            </a:extLst>
          </p:cNvPr>
          <p:cNvSpPr/>
          <p:nvPr/>
        </p:nvSpPr>
        <p:spPr>
          <a:xfrm>
            <a:off x="7668773" y="5370032"/>
            <a:ext cx="2607558" cy="461665"/>
          </a:xfrm>
          <a:prstGeom prst="rect">
            <a:avLst/>
          </a:prstGeom>
        </p:spPr>
        <p:txBody>
          <a:bodyPr wrap="square">
            <a:spAutoFit/>
          </a:bodyPr>
          <a:lstStyle/>
          <a:p>
            <a:pPr algn="ctr"/>
            <a:r>
              <a:rPr lang="en-US" altLang="zh-CN" sz="2400" dirty="0"/>
              <a:t>Untethered AR</a:t>
            </a:r>
            <a:endParaRPr lang="zh-CN" altLang="en-US" sz="2400" dirty="0"/>
          </a:p>
        </p:txBody>
      </p:sp>
      <p:grpSp>
        <p:nvGrpSpPr>
          <p:cNvPr id="14" name="组合 13">
            <a:extLst>
              <a:ext uri="{FF2B5EF4-FFF2-40B4-BE49-F238E27FC236}">
                <a16:creationId xmlns:a16="http://schemas.microsoft.com/office/drawing/2014/main" id="{7F57F41A-CB36-48CA-AA53-86136FFF374F}"/>
              </a:ext>
            </a:extLst>
          </p:cNvPr>
          <p:cNvGrpSpPr/>
          <p:nvPr/>
        </p:nvGrpSpPr>
        <p:grpSpPr>
          <a:xfrm>
            <a:off x="2317606" y="5760606"/>
            <a:ext cx="1759146" cy="452378"/>
            <a:chOff x="1159431" y="5796533"/>
            <a:chExt cx="1759146" cy="452378"/>
          </a:xfrm>
        </p:grpSpPr>
        <p:sp>
          <p:nvSpPr>
            <p:cNvPr id="6" name="矩形 5">
              <a:extLst>
                <a:ext uri="{FF2B5EF4-FFF2-40B4-BE49-F238E27FC236}">
                  <a16:creationId xmlns:a16="http://schemas.microsoft.com/office/drawing/2014/main" id="{9657FCA4-234B-4B5B-8C19-5516062BDFEB}"/>
                </a:ext>
              </a:extLst>
            </p:cNvPr>
            <p:cNvSpPr/>
            <p:nvPr/>
          </p:nvSpPr>
          <p:spPr>
            <a:xfrm>
              <a:off x="1611809" y="5857816"/>
              <a:ext cx="1306768" cy="369332"/>
            </a:xfrm>
            <a:prstGeom prst="rect">
              <a:avLst/>
            </a:prstGeom>
          </p:spPr>
          <p:txBody>
            <a:bodyPr wrap="none">
              <a:spAutoFit/>
            </a:bodyPr>
            <a:lstStyle/>
            <a:p>
              <a:r>
                <a:rPr lang="en-US" altLang="zh-CN" dirty="0"/>
                <a:t>High quality</a:t>
              </a:r>
            </a:p>
          </p:txBody>
        </p:sp>
        <p:pic>
          <p:nvPicPr>
            <p:cNvPr id="8" name="图片 7">
              <a:extLst>
                <a:ext uri="{FF2B5EF4-FFF2-40B4-BE49-F238E27FC236}">
                  <a16:creationId xmlns:a16="http://schemas.microsoft.com/office/drawing/2014/main" id="{BD7D4875-E04F-4FAF-9435-DF115B2C22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9431" y="5796533"/>
              <a:ext cx="452378" cy="452378"/>
            </a:xfrm>
            <a:prstGeom prst="rect">
              <a:avLst/>
            </a:prstGeom>
          </p:spPr>
        </p:pic>
      </p:grpSp>
      <p:grpSp>
        <p:nvGrpSpPr>
          <p:cNvPr id="13" name="组合 12">
            <a:extLst>
              <a:ext uri="{FF2B5EF4-FFF2-40B4-BE49-F238E27FC236}">
                <a16:creationId xmlns:a16="http://schemas.microsoft.com/office/drawing/2014/main" id="{336B067B-4D61-45B5-BB9E-2C1927B71F8B}"/>
              </a:ext>
            </a:extLst>
          </p:cNvPr>
          <p:cNvGrpSpPr/>
          <p:nvPr/>
        </p:nvGrpSpPr>
        <p:grpSpPr>
          <a:xfrm>
            <a:off x="2317606" y="6111743"/>
            <a:ext cx="1841604" cy="452378"/>
            <a:chOff x="1159431" y="6147670"/>
            <a:chExt cx="1841604" cy="452378"/>
          </a:xfrm>
        </p:grpSpPr>
        <p:pic>
          <p:nvPicPr>
            <p:cNvPr id="11" name="图片 10">
              <a:extLst>
                <a:ext uri="{FF2B5EF4-FFF2-40B4-BE49-F238E27FC236}">
                  <a16:creationId xmlns:a16="http://schemas.microsoft.com/office/drawing/2014/main" id="{E214B5BD-4661-40B7-9846-A2A22C327F7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59431" y="6147670"/>
              <a:ext cx="452378" cy="452378"/>
            </a:xfrm>
            <a:prstGeom prst="rect">
              <a:avLst/>
            </a:prstGeom>
          </p:spPr>
        </p:pic>
        <p:sp>
          <p:nvSpPr>
            <p:cNvPr id="12" name="矩形 11">
              <a:extLst>
                <a:ext uri="{FF2B5EF4-FFF2-40B4-BE49-F238E27FC236}">
                  <a16:creationId xmlns:a16="http://schemas.microsoft.com/office/drawing/2014/main" id="{51D4AA26-4B48-4727-B2B5-DC546BEDE4A4}"/>
                </a:ext>
              </a:extLst>
            </p:cNvPr>
            <p:cNvSpPr/>
            <p:nvPr/>
          </p:nvSpPr>
          <p:spPr>
            <a:xfrm>
              <a:off x="1611809" y="6228629"/>
              <a:ext cx="1389226" cy="369332"/>
            </a:xfrm>
            <a:prstGeom prst="rect">
              <a:avLst/>
            </a:prstGeom>
          </p:spPr>
          <p:txBody>
            <a:bodyPr wrap="none">
              <a:spAutoFit/>
            </a:bodyPr>
            <a:lstStyle/>
            <a:p>
              <a:r>
                <a:rPr lang="en-US" altLang="zh-CN" dirty="0"/>
                <a:t>Low mobility</a:t>
              </a:r>
              <a:endParaRPr lang="zh-CN" altLang="en-US" dirty="0"/>
            </a:p>
          </p:txBody>
        </p:sp>
      </p:grpSp>
      <p:grpSp>
        <p:nvGrpSpPr>
          <p:cNvPr id="19" name="组合 18">
            <a:extLst>
              <a:ext uri="{FF2B5EF4-FFF2-40B4-BE49-F238E27FC236}">
                <a16:creationId xmlns:a16="http://schemas.microsoft.com/office/drawing/2014/main" id="{BF15CFE0-7753-4955-8B36-9D9B9D1A7085}"/>
              </a:ext>
            </a:extLst>
          </p:cNvPr>
          <p:cNvGrpSpPr/>
          <p:nvPr/>
        </p:nvGrpSpPr>
        <p:grpSpPr>
          <a:xfrm>
            <a:off x="8073413" y="5760606"/>
            <a:ext cx="1791206" cy="452378"/>
            <a:chOff x="1159431" y="5796533"/>
            <a:chExt cx="1791206" cy="452378"/>
          </a:xfrm>
        </p:grpSpPr>
        <p:sp>
          <p:nvSpPr>
            <p:cNvPr id="20" name="矩形 19">
              <a:extLst>
                <a:ext uri="{FF2B5EF4-FFF2-40B4-BE49-F238E27FC236}">
                  <a16:creationId xmlns:a16="http://schemas.microsoft.com/office/drawing/2014/main" id="{37FFED3A-750C-4DE8-B8B5-F83D20C6888C}"/>
                </a:ext>
              </a:extLst>
            </p:cNvPr>
            <p:cNvSpPr/>
            <p:nvPr/>
          </p:nvSpPr>
          <p:spPr>
            <a:xfrm>
              <a:off x="1611809" y="5857816"/>
              <a:ext cx="1338828" cy="369332"/>
            </a:xfrm>
            <a:prstGeom prst="rect">
              <a:avLst/>
            </a:prstGeom>
          </p:spPr>
          <p:txBody>
            <a:bodyPr wrap="none">
              <a:spAutoFit/>
            </a:bodyPr>
            <a:lstStyle/>
            <a:p>
              <a:r>
                <a:rPr lang="en-US" altLang="zh-CN" dirty="0"/>
                <a:t>Full mobility</a:t>
              </a:r>
            </a:p>
          </p:txBody>
        </p:sp>
        <p:pic>
          <p:nvPicPr>
            <p:cNvPr id="21" name="图片 20">
              <a:extLst>
                <a:ext uri="{FF2B5EF4-FFF2-40B4-BE49-F238E27FC236}">
                  <a16:creationId xmlns:a16="http://schemas.microsoft.com/office/drawing/2014/main" id="{0D6C8787-D242-428D-BC51-C0EE88A311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9431" y="5796533"/>
              <a:ext cx="452378" cy="452378"/>
            </a:xfrm>
            <a:prstGeom prst="rect">
              <a:avLst/>
            </a:prstGeom>
          </p:spPr>
        </p:pic>
      </p:grpSp>
      <p:grpSp>
        <p:nvGrpSpPr>
          <p:cNvPr id="22" name="组合 21">
            <a:extLst>
              <a:ext uri="{FF2B5EF4-FFF2-40B4-BE49-F238E27FC236}">
                <a16:creationId xmlns:a16="http://schemas.microsoft.com/office/drawing/2014/main" id="{21D14CC8-055D-4738-A118-CFBDE2731D62}"/>
              </a:ext>
            </a:extLst>
          </p:cNvPr>
          <p:cNvGrpSpPr/>
          <p:nvPr/>
        </p:nvGrpSpPr>
        <p:grpSpPr>
          <a:xfrm>
            <a:off x="8073413" y="6111743"/>
            <a:ext cx="1714968" cy="452378"/>
            <a:chOff x="1159431" y="6147670"/>
            <a:chExt cx="1714968" cy="452378"/>
          </a:xfrm>
        </p:grpSpPr>
        <p:pic>
          <p:nvPicPr>
            <p:cNvPr id="23" name="图片 22">
              <a:extLst>
                <a:ext uri="{FF2B5EF4-FFF2-40B4-BE49-F238E27FC236}">
                  <a16:creationId xmlns:a16="http://schemas.microsoft.com/office/drawing/2014/main" id="{A30968E0-D8B9-48A6-A071-733495A36F8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59431" y="6147670"/>
              <a:ext cx="452378" cy="452378"/>
            </a:xfrm>
            <a:prstGeom prst="rect">
              <a:avLst/>
            </a:prstGeom>
          </p:spPr>
        </p:pic>
        <p:sp>
          <p:nvSpPr>
            <p:cNvPr id="24" name="矩形 23">
              <a:extLst>
                <a:ext uri="{FF2B5EF4-FFF2-40B4-BE49-F238E27FC236}">
                  <a16:creationId xmlns:a16="http://schemas.microsoft.com/office/drawing/2014/main" id="{814F9A5E-5968-420A-80DD-8514EB8FC4A1}"/>
                </a:ext>
              </a:extLst>
            </p:cNvPr>
            <p:cNvSpPr/>
            <p:nvPr/>
          </p:nvSpPr>
          <p:spPr>
            <a:xfrm>
              <a:off x="1611809" y="6228629"/>
              <a:ext cx="1262590" cy="369332"/>
            </a:xfrm>
            <a:prstGeom prst="rect">
              <a:avLst/>
            </a:prstGeom>
          </p:spPr>
          <p:txBody>
            <a:bodyPr wrap="none">
              <a:spAutoFit/>
            </a:bodyPr>
            <a:lstStyle/>
            <a:p>
              <a:r>
                <a:rPr lang="en-US" altLang="zh-CN" dirty="0"/>
                <a:t>Low quality</a:t>
              </a:r>
              <a:endParaRPr lang="zh-CN" altLang="en-US" dirty="0"/>
            </a:p>
          </p:txBody>
        </p:sp>
      </p:grpSp>
    </p:spTree>
    <p:extLst>
      <p:ext uri="{BB962C8B-B14F-4D97-AF65-F5344CB8AC3E}">
        <p14:creationId xmlns:p14="http://schemas.microsoft.com/office/powerpoint/2010/main" val="417783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DB014-7D88-42C7-BD3B-51E36B3D56E3}"/>
              </a:ext>
            </a:extLst>
          </p:cNvPr>
          <p:cNvSpPr>
            <a:spLocks noGrp="1"/>
          </p:cNvSpPr>
          <p:nvPr>
            <p:ph type="title"/>
          </p:nvPr>
        </p:nvSpPr>
        <p:spPr/>
        <p:txBody>
          <a:bodyPr/>
          <a:lstStyle/>
          <a:p>
            <a:r>
              <a:rPr lang="en-US" altLang="zh-CN" dirty="0"/>
              <a:t>Challenges</a:t>
            </a:r>
            <a:endParaRPr lang="zh-CN" altLang="en-US" dirty="0"/>
          </a:p>
        </p:txBody>
      </p:sp>
      <p:sp>
        <p:nvSpPr>
          <p:cNvPr id="3" name="内容占位符 2">
            <a:extLst>
              <a:ext uri="{FF2B5EF4-FFF2-40B4-BE49-F238E27FC236}">
                <a16:creationId xmlns:a16="http://schemas.microsoft.com/office/drawing/2014/main" id="{1975A1F7-9135-4C6F-9A58-0AE8E408B2DE}"/>
              </a:ext>
            </a:extLst>
          </p:cNvPr>
          <p:cNvSpPr>
            <a:spLocks noGrp="1"/>
          </p:cNvSpPr>
          <p:nvPr>
            <p:ph idx="1"/>
          </p:nvPr>
        </p:nvSpPr>
        <p:spPr>
          <a:xfrm>
            <a:off x="838200" y="1825625"/>
            <a:ext cx="10515600" cy="1891448"/>
          </a:xfrm>
        </p:spPr>
        <p:txBody>
          <a:bodyPr/>
          <a:lstStyle/>
          <a:p>
            <a:r>
              <a:rPr lang="en-US" altLang="zh-CN" dirty="0"/>
              <a:t>Data compression</a:t>
            </a:r>
          </a:p>
          <a:p>
            <a:pPr marL="0" indent="0">
              <a:buNone/>
            </a:pPr>
            <a:endParaRPr lang="en-US" altLang="zh-CN" dirty="0"/>
          </a:p>
          <a:p>
            <a:pPr marL="0" indent="0">
              <a:buNone/>
            </a:pPr>
            <a:endParaRPr lang="en-US" altLang="zh-CN" dirty="0"/>
          </a:p>
          <a:p>
            <a:pPr marL="0" indent="0">
              <a:buNone/>
            </a:pPr>
            <a:r>
              <a:rPr lang="en-US" altLang="zh-CN" sz="1800" dirty="0"/>
              <a:t>However, the data rate of existing wireless-communication products is less than 2Gbps.</a:t>
            </a:r>
          </a:p>
        </p:txBody>
      </p:sp>
      <p:graphicFrame>
        <p:nvGraphicFramePr>
          <p:cNvPr id="4" name="表格 3">
            <a:extLst>
              <a:ext uri="{FF2B5EF4-FFF2-40B4-BE49-F238E27FC236}">
                <a16:creationId xmlns:a16="http://schemas.microsoft.com/office/drawing/2014/main" id="{8E7CD490-8A6A-4655-B91B-02B97281F5C0}"/>
              </a:ext>
            </a:extLst>
          </p:cNvPr>
          <p:cNvGraphicFramePr>
            <a:graphicFrameLocks noGrp="1"/>
          </p:cNvGraphicFramePr>
          <p:nvPr>
            <p:extLst>
              <p:ext uri="{D42A27DB-BD31-4B8C-83A1-F6EECF244321}">
                <p14:modId xmlns:p14="http://schemas.microsoft.com/office/powerpoint/2010/main" val="585949524"/>
              </p:ext>
            </p:extLst>
          </p:nvPr>
        </p:nvGraphicFramePr>
        <p:xfrm>
          <a:off x="2032000" y="2445626"/>
          <a:ext cx="8128000" cy="736600"/>
        </p:xfrm>
        <a:graphic>
          <a:graphicData uri="http://schemas.openxmlformats.org/drawingml/2006/table">
            <a:tbl>
              <a:tblPr firstRow="1" bandRow="1">
                <a:tableStyleId>{C083E6E3-FA7D-4D7B-A595-EF9225AFEA82}</a:tableStyleId>
              </a:tblPr>
              <a:tblGrid>
                <a:gridCol w="2032000">
                  <a:extLst>
                    <a:ext uri="{9D8B030D-6E8A-4147-A177-3AD203B41FA5}">
                      <a16:colId xmlns:a16="http://schemas.microsoft.com/office/drawing/2014/main" val="3496137401"/>
                    </a:ext>
                  </a:extLst>
                </a:gridCol>
                <a:gridCol w="2032000">
                  <a:extLst>
                    <a:ext uri="{9D8B030D-6E8A-4147-A177-3AD203B41FA5}">
                      <a16:colId xmlns:a16="http://schemas.microsoft.com/office/drawing/2014/main" val="3646059028"/>
                    </a:ext>
                  </a:extLst>
                </a:gridCol>
                <a:gridCol w="2032000">
                  <a:extLst>
                    <a:ext uri="{9D8B030D-6E8A-4147-A177-3AD203B41FA5}">
                      <a16:colId xmlns:a16="http://schemas.microsoft.com/office/drawing/2014/main" val="2686670701"/>
                    </a:ext>
                  </a:extLst>
                </a:gridCol>
                <a:gridCol w="2032000">
                  <a:extLst>
                    <a:ext uri="{9D8B030D-6E8A-4147-A177-3AD203B41FA5}">
                      <a16:colId xmlns:a16="http://schemas.microsoft.com/office/drawing/2014/main" val="3591792540"/>
                    </a:ext>
                  </a:extLst>
                </a:gridCol>
              </a:tblGrid>
              <a:tr h="0">
                <a:tc>
                  <a:txBody>
                    <a:bodyPr/>
                    <a:lstStyle/>
                    <a:p>
                      <a:pPr algn="ctr"/>
                      <a:r>
                        <a:rPr lang="en-US" altLang="zh-CN" b="1" dirty="0"/>
                        <a:t>Resolution</a:t>
                      </a:r>
                      <a:endParaRPr lang="zh-CN" altLang="en-US" b="1" dirty="0"/>
                    </a:p>
                  </a:txBody>
                  <a:tcPr/>
                </a:tc>
                <a:tc>
                  <a:txBody>
                    <a:bodyPr/>
                    <a:lstStyle/>
                    <a:p>
                      <a:pPr algn="ctr"/>
                      <a:r>
                        <a:rPr lang="en-US" altLang="zh-CN" b="0" dirty="0"/>
                        <a:t>2160x1200</a:t>
                      </a:r>
                      <a:endParaRPr lang="zh-CN" altLang="en-US" b="0" dirty="0"/>
                    </a:p>
                  </a:txBody>
                  <a:tcPr/>
                </a:tc>
                <a:tc>
                  <a:txBody>
                    <a:bodyPr/>
                    <a:lstStyle/>
                    <a:p>
                      <a:pPr algn="ctr"/>
                      <a:r>
                        <a:rPr lang="en-US" altLang="zh-CN" b="0" dirty="0"/>
                        <a:t>4K</a:t>
                      </a:r>
                      <a:endParaRPr lang="zh-CN" altLang="en-US" b="0" dirty="0"/>
                    </a:p>
                  </a:txBody>
                  <a:tcPr/>
                </a:tc>
                <a:tc>
                  <a:txBody>
                    <a:bodyPr/>
                    <a:lstStyle/>
                    <a:p>
                      <a:pPr algn="ctr"/>
                      <a:r>
                        <a:rPr lang="en-US" altLang="zh-CN" b="0" dirty="0"/>
                        <a:t>8K</a:t>
                      </a:r>
                      <a:endParaRPr lang="zh-CN" altLang="en-US" b="0" dirty="0"/>
                    </a:p>
                  </a:txBody>
                  <a:tcPr/>
                </a:tc>
                <a:extLst>
                  <a:ext uri="{0D108BD9-81ED-4DB2-BD59-A6C34878D82A}">
                    <a16:rowId xmlns:a16="http://schemas.microsoft.com/office/drawing/2014/main" val="3096298907"/>
                  </a:ext>
                </a:extLst>
              </a:tr>
              <a:tr h="370840">
                <a:tc>
                  <a:txBody>
                    <a:bodyPr/>
                    <a:lstStyle/>
                    <a:p>
                      <a:pPr algn="ctr"/>
                      <a:r>
                        <a:rPr lang="en-US" altLang="zh-CN" b="1" dirty="0"/>
                        <a:t>Raw Data Rate</a:t>
                      </a:r>
                      <a:endParaRPr lang="zh-CN" altLang="en-US" b="1" dirty="0"/>
                    </a:p>
                  </a:txBody>
                  <a:tcPr/>
                </a:tc>
                <a:tc>
                  <a:txBody>
                    <a:bodyPr/>
                    <a:lstStyle/>
                    <a:p>
                      <a:pPr algn="ctr"/>
                      <a:r>
                        <a:rPr lang="en-US" altLang="zh-CN" b="0" dirty="0"/>
                        <a:t>5.6Gbps</a:t>
                      </a:r>
                      <a:endParaRPr lang="zh-CN" altLang="en-US" b="0" dirty="0"/>
                    </a:p>
                  </a:txBody>
                  <a:tcPr/>
                </a:tc>
                <a:tc>
                  <a:txBody>
                    <a:bodyPr/>
                    <a:lstStyle/>
                    <a:p>
                      <a:pPr algn="ctr"/>
                      <a:r>
                        <a:rPr lang="en-US" altLang="zh-CN" b="0" dirty="0"/>
                        <a:t>17.9Gbps</a:t>
                      </a:r>
                      <a:endParaRPr lang="zh-CN" altLang="en-US" b="0" dirty="0"/>
                    </a:p>
                  </a:txBody>
                  <a:tcPr/>
                </a:tc>
                <a:tc>
                  <a:txBody>
                    <a:bodyPr/>
                    <a:lstStyle/>
                    <a:p>
                      <a:pPr algn="ctr"/>
                      <a:r>
                        <a:rPr lang="en-US" altLang="zh-CN" b="0" dirty="0"/>
                        <a:t>71.7Gbps</a:t>
                      </a:r>
                      <a:endParaRPr lang="zh-CN" altLang="en-US" b="0" dirty="0"/>
                    </a:p>
                  </a:txBody>
                  <a:tcPr/>
                </a:tc>
                <a:extLst>
                  <a:ext uri="{0D108BD9-81ED-4DB2-BD59-A6C34878D82A}">
                    <a16:rowId xmlns:a16="http://schemas.microsoft.com/office/drawing/2014/main" val="3897177168"/>
                  </a:ext>
                </a:extLst>
              </a:tr>
            </a:tbl>
          </a:graphicData>
        </a:graphic>
      </p:graphicFrame>
      <p:sp>
        <p:nvSpPr>
          <p:cNvPr id="13" name="内容占位符 2">
            <a:extLst>
              <a:ext uri="{FF2B5EF4-FFF2-40B4-BE49-F238E27FC236}">
                <a16:creationId xmlns:a16="http://schemas.microsoft.com/office/drawing/2014/main" id="{AB5F612A-3291-44C1-8D6D-5EEA70C5CEA9}"/>
              </a:ext>
            </a:extLst>
          </p:cNvPr>
          <p:cNvSpPr txBox="1">
            <a:spLocks/>
          </p:cNvSpPr>
          <p:nvPr/>
        </p:nvSpPr>
        <p:spPr>
          <a:xfrm>
            <a:off x="838200" y="4081347"/>
            <a:ext cx="10515600" cy="16875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Calibri" panose="020F0502020204030204" pitchFamily="34" charset="0"/>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Calibri" panose="020F0502020204030204" pitchFamily="34" charset="0"/>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Calibri" panose="020F0502020204030204" pitchFamily="34" charset="0"/>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alibri" panose="020F0502020204030204" pitchFamily="34" charset="0"/>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alibri" panose="020F050202020403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Extra latency</a:t>
            </a:r>
          </a:p>
          <a:p>
            <a:pPr lvl="1"/>
            <a:r>
              <a:rPr lang="en-US" altLang="zh-CN" dirty="0"/>
              <a:t>High-quality VR also requires a very tight total end-to-end (i.e., motion-to-photon) latency of </a:t>
            </a:r>
            <a:r>
              <a:rPr lang="en-US" altLang="zh-CN" b="1" dirty="0">
                <a:solidFill>
                  <a:srgbClr val="FF0000"/>
                </a:solidFill>
              </a:rPr>
              <a:t>20-25ms</a:t>
            </a:r>
            <a:r>
              <a:rPr lang="en-US" altLang="zh-CN" dirty="0"/>
              <a:t> to reduce motion sickness.</a:t>
            </a:r>
            <a:endParaRPr lang="zh-CN" altLang="en-US" dirty="0"/>
          </a:p>
        </p:txBody>
      </p:sp>
    </p:spTree>
    <p:extLst>
      <p:ext uri="{BB962C8B-B14F-4D97-AF65-F5344CB8AC3E}">
        <p14:creationId xmlns:p14="http://schemas.microsoft.com/office/powerpoint/2010/main" val="4203941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3DB4538-9D37-4D2C-A881-9691FDE59979}"/>
              </a:ext>
            </a:extLst>
          </p:cNvPr>
          <p:cNvPicPr>
            <a:picLocks noChangeAspect="1"/>
          </p:cNvPicPr>
          <p:nvPr/>
        </p:nvPicPr>
        <p:blipFill>
          <a:blip r:embed="rId3"/>
          <a:stretch>
            <a:fillRect/>
          </a:stretch>
        </p:blipFill>
        <p:spPr>
          <a:xfrm>
            <a:off x="3385034" y="1500983"/>
            <a:ext cx="5421932" cy="4832098"/>
          </a:xfrm>
          <a:prstGeom prst="rect">
            <a:avLst/>
          </a:prstGeom>
        </p:spPr>
      </p:pic>
      <p:sp>
        <p:nvSpPr>
          <p:cNvPr id="2" name="标题 1">
            <a:extLst>
              <a:ext uri="{FF2B5EF4-FFF2-40B4-BE49-F238E27FC236}">
                <a16:creationId xmlns:a16="http://schemas.microsoft.com/office/drawing/2014/main" id="{74D86F97-2D0F-4739-9AD4-A6B4F5102E19}"/>
              </a:ext>
            </a:extLst>
          </p:cNvPr>
          <p:cNvSpPr>
            <a:spLocks noGrp="1"/>
          </p:cNvSpPr>
          <p:nvPr>
            <p:ph type="title"/>
          </p:nvPr>
        </p:nvSpPr>
        <p:spPr/>
        <p:txBody>
          <a:bodyPr/>
          <a:lstStyle/>
          <a:p>
            <a:r>
              <a:rPr lang="en-US" altLang="zh-CN" dirty="0"/>
              <a:t>System Overview</a:t>
            </a:r>
            <a:endParaRPr lang="zh-CN" altLang="en-US" dirty="0"/>
          </a:p>
        </p:txBody>
      </p:sp>
      <p:sp>
        <p:nvSpPr>
          <p:cNvPr id="6" name="内容占位符 5">
            <a:extLst>
              <a:ext uri="{FF2B5EF4-FFF2-40B4-BE49-F238E27FC236}">
                <a16:creationId xmlns:a16="http://schemas.microsoft.com/office/drawing/2014/main" id="{E3EFCC00-C8E8-4408-820B-17DE00EE769D}"/>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089076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3DB4538-9D37-4D2C-A881-9691FDE59979}"/>
              </a:ext>
            </a:extLst>
          </p:cNvPr>
          <p:cNvPicPr>
            <a:picLocks noChangeAspect="1"/>
          </p:cNvPicPr>
          <p:nvPr/>
        </p:nvPicPr>
        <p:blipFill>
          <a:blip r:embed="rId3"/>
          <a:stretch>
            <a:fillRect/>
          </a:stretch>
        </p:blipFill>
        <p:spPr>
          <a:xfrm>
            <a:off x="6526599" y="1367168"/>
            <a:ext cx="5421932" cy="4832098"/>
          </a:xfrm>
          <a:prstGeom prst="rect">
            <a:avLst/>
          </a:prstGeom>
        </p:spPr>
      </p:pic>
      <p:sp>
        <p:nvSpPr>
          <p:cNvPr id="2" name="标题 1">
            <a:extLst>
              <a:ext uri="{FF2B5EF4-FFF2-40B4-BE49-F238E27FC236}">
                <a16:creationId xmlns:a16="http://schemas.microsoft.com/office/drawing/2014/main" id="{74D86F97-2D0F-4739-9AD4-A6B4F5102E19}"/>
              </a:ext>
            </a:extLst>
          </p:cNvPr>
          <p:cNvSpPr>
            <a:spLocks noGrp="1"/>
          </p:cNvSpPr>
          <p:nvPr>
            <p:ph type="title"/>
          </p:nvPr>
        </p:nvSpPr>
        <p:spPr/>
        <p:txBody>
          <a:bodyPr/>
          <a:lstStyle/>
          <a:p>
            <a:r>
              <a:rPr lang="en-US" altLang="zh-CN" dirty="0"/>
              <a:t>System Overview</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0BB5157-F64A-490D-B3AE-E746E7A055AD}"/>
                  </a:ext>
                </a:extLst>
              </p:cNvPr>
              <p:cNvSpPr>
                <a:spLocks noGrp="1"/>
              </p:cNvSpPr>
              <p:nvPr>
                <p:ph idx="1"/>
              </p:nvPr>
            </p:nvSpPr>
            <p:spPr>
              <a:xfrm>
                <a:off x="191430" y="1847928"/>
                <a:ext cx="6610815" cy="4351338"/>
              </a:xfrm>
            </p:spPr>
            <p:txBody>
              <a:bodyPr/>
              <a:lstStyle/>
              <a:p>
                <a:r>
                  <a:rPr lang="en-US" altLang="zh-CN" b="0" dirty="0">
                    <a:latin typeface="+mn-lt"/>
                  </a:rPr>
                  <a:t>Latency Analysis</a:t>
                </a:r>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𝑒</m:t>
                        </m:r>
                        <m:r>
                          <a:rPr lang="en-US" altLang="zh-CN" b="0" i="1" smtClean="0">
                            <a:latin typeface="Cambria Math" panose="02040503050406030204" pitchFamily="18" charset="0"/>
                          </a:rPr>
                          <m:t>2</m:t>
                        </m:r>
                        <m:r>
                          <a:rPr lang="en-US" altLang="zh-CN" b="0" i="1" smtClean="0">
                            <a:latin typeface="Cambria Math" panose="02040503050406030204" pitchFamily="18" charset="0"/>
                          </a:rPr>
                          <m:t>𝑒</m:t>
                        </m:r>
                      </m:sub>
                    </m:sSub>
                    <m:r>
                      <a:rPr lang="en-US" altLang="zh-CN" b="0" i="1" smtClean="0">
                        <a:latin typeface="Cambria Math" panose="02040503050406030204" pitchFamily="18" charset="0"/>
                      </a:rPr>
                      <m:t>=</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𝑇</m:t>
                        </m:r>
                      </m:e>
                      <m:sub>
                        <m:r>
                          <a:rPr lang="en-US" altLang="zh-CN" b="0" i="1" smtClean="0">
                            <a:solidFill>
                              <a:srgbClr val="FF0000"/>
                            </a:solidFill>
                            <a:latin typeface="Cambria Math" panose="02040503050406030204" pitchFamily="18" charset="0"/>
                          </a:rPr>
                          <m:t>𝑠𝑒𝑛𝑠𝑒</m:t>
                        </m:r>
                      </m:sub>
                    </m:sSub>
                    <m:r>
                      <a:rPr lang="en-US" altLang="zh-CN" i="1">
                        <a:latin typeface="Cambria Math" panose="02040503050406030204" pitchFamily="18" charset="0"/>
                      </a:rPr>
                      <m:t>+</m:t>
                    </m:r>
                  </m:oMath>
                </a14:m>
                <a:endParaRPr lang="zh-CN" altLang="en-US" dirty="0"/>
              </a:p>
            </p:txBody>
          </p:sp>
        </mc:Choice>
        <mc:Fallback xmlns="">
          <p:sp>
            <p:nvSpPr>
              <p:cNvPr id="3" name="内容占位符 2">
                <a:extLst>
                  <a:ext uri="{FF2B5EF4-FFF2-40B4-BE49-F238E27FC236}">
                    <a16:creationId xmlns:a16="http://schemas.microsoft.com/office/drawing/2014/main" id="{20BB5157-F64A-490D-B3AE-E746E7A055AD}"/>
                  </a:ext>
                </a:extLst>
              </p:cNvPr>
              <p:cNvSpPr>
                <a:spLocks noGrp="1" noRot="1" noChangeAspect="1" noMove="1" noResize="1" noEditPoints="1" noAdjustHandles="1" noChangeArrowheads="1" noChangeShapeType="1" noTextEdit="1"/>
              </p:cNvSpPr>
              <p:nvPr>
                <p:ph idx="1"/>
              </p:nvPr>
            </p:nvSpPr>
            <p:spPr>
              <a:xfrm>
                <a:off x="191430" y="1847928"/>
                <a:ext cx="6610815" cy="4351338"/>
              </a:xfrm>
              <a:blipFill>
                <a:blip r:embed="rId4"/>
                <a:stretch>
                  <a:fillRect l="-1659" t="-2241"/>
                </a:stretch>
              </a:blipFill>
            </p:spPr>
            <p:txBody>
              <a:bodyPr/>
              <a:lstStyle/>
              <a:p>
                <a:r>
                  <a:rPr lang="zh-CN" altLang="en-US">
                    <a:noFill/>
                  </a:rPr>
                  <a:t> </a:t>
                </a:r>
              </a:p>
            </p:txBody>
          </p:sp>
        </mc:Fallback>
      </mc:AlternateContent>
      <p:sp>
        <p:nvSpPr>
          <p:cNvPr id="7" name="矩形 6">
            <a:extLst>
              <a:ext uri="{FF2B5EF4-FFF2-40B4-BE49-F238E27FC236}">
                <a16:creationId xmlns:a16="http://schemas.microsoft.com/office/drawing/2014/main" id="{00BAADF5-728A-4F13-9FE0-E7DE53C981AA}"/>
              </a:ext>
            </a:extLst>
          </p:cNvPr>
          <p:cNvSpPr/>
          <p:nvPr/>
        </p:nvSpPr>
        <p:spPr>
          <a:xfrm>
            <a:off x="6884020" y="1613210"/>
            <a:ext cx="4876800" cy="1761892"/>
          </a:xfrm>
          <a:prstGeom prst="rect">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88562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3DB4538-9D37-4D2C-A881-9691FDE59979}"/>
              </a:ext>
            </a:extLst>
          </p:cNvPr>
          <p:cNvPicPr>
            <a:picLocks noChangeAspect="1"/>
          </p:cNvPicPr>
          <p:nvPr/>
        </p:nvPicPr>
        <p:blipFill>
          <a:blip r:embed="rId3"/>
          <a:stretch>
            <a:fillRect/>
          </a:stretch>
        </p:blipFill>
        <p:spPr>
          <a:xfrm>
            <a:off x="6526599" y="1367168"/>
            <a:ext cx="5421932" cy="4832098"/>
          </a:xfrm>
          <a:prstGeom prst="rect">
            <a:avLst/>
          </a:prstGeom>
        </p:spPr>
      </p:pic>
      <p:sp>
        <p:nvSpPr>
          <p:cNvPr id="2" name="标题 1">
            <a:extLst>
              <a:ext uri="{FF2B5EF4-FFF2-40B4-BE49-F238E27FC236}">
                <a16:creationId xmlns:a16="http://schemas.microsoft.com/office/drawing/2014/main" id="{74D86F97-2D0F-4739-9AD4-A6B4F5102E19}"/>
              </a:ext>
            </a:extLst>
          </p:cNvPr>
          <p:cNvSpPr>
            <a:spLocks noGrp="1"/>
          </p:cNvSpPr>
          <p:nvPr>
            <p:ph type="title"/>
          </p:nvPr>
        </p:nvSpPr>
        <p:spPr/>
        <p:txBody>
          <a:bodyPr/>
          <a:lstStyle/>
          <a:p>
            <a:r>
              <a:rPr lang="en-US" altLang="zh-CN" dirty="0"/>
              <a:t>System Overview</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0BB5157-F64A-490D-B3AE-E746E7A055AD}"/>
                  </a:ext>
                </a:extLst>
              </p:cNvPr>
              <p:cNvSpPr>
                <a:spLocks noGrp="1"/>
              </p:cNvSpPr>
              <p:nvPr>
                <p:ph idx="1"/>
              </p:nvPr>
            </p:nvSpPr>
            <p:spPr>
              <a:xfrm>
                <a:off x="191430" y="1847928"/>
                <a:ext cx="6610815" cy="4351338"/>
              </a:xfrm>
            </p:spPr>
            <p:txBody>
              <a:bodyPr/>
              <a:lstStyle/>
              <a:p>
                <a:r>
                  <a:rPr lang="en-US" altLang="zh-CN" b="0" dirty="0">
                    <a:latin typeface="+mn-lt"/>
                  </a:rPr>
                  <a:t>Latency Analysis</a:t>
                </a:r>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𝑒</m:t>
                        </m:r>
                        <m:r>
                          <a:rPr lang="en-US" altLang="zh-CN" b="0" i="1" smtClean="0">
                            <a:latin typeface="Cambria Math" panose="02040503050406030204" pitchFamily="18" charset="0"/>
                          </a:rPr>
                          <m:t>2</m:t>
                        </m:r>
                        <m:r>
                          <a:rPr lang="en-US" altLang="zh-CN" b="0" i="1" smtClean="0">
                            <a:latin typeface="Cambria Math" panose="02040503050406030204" pitchFamily="18" charset="0"/>
                          </a:rPr>
                          <m:t>𝑒</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𝑠𝑒𝑛𝑠𝑒</m:t>
                        </m:r>
                      </m:sub>
                    </m:sSub>
                    <m:r>
                      <a:rPr lang="en-US" altLang="zh-CN" b="0" i="1" smtClean="0">
                        <a:latin typeface="Cambria Math" panose="02040503050406030204" pitchFamily="18" charset="0"/>
                      </a:rPr>
                      <m:t>+</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𝑇</m:t>
                        </m:r>
                      </m:e>
                      <m:sub>
                        <m:r>
                          <a:rPr lang="en-US" altLang="zh-CN" b="0" i="1" smtClean="0">
                            <a:solidFill>
                              <a:srgbClr val="FF0000"/>
                            </a:solidFill>
                            <a:latin typeface="Cambria Math" panose="02040503050406030204" pitchFamily="18" charset="0"/>
                          </a:rPr>
                          <m:t>𝑟𝑒𝑛𝑑𝑒𝑟</m:t>
                        </m:r>
                      </m:sub>
                    </m:sSub>
                    <m:r>
                      <a:rPr lang="en-US" altLang="zh-CN" i="1" smtClean="0">
                        <a:solidFill>
                          <a:schemeClr val="tx1"/>
                        </a:solidFill>
                        <a:latin typeface="Cambria Math" panose="02040503050406030204" pitchFamily="18" charset="0"/>
                      </a:rPr>
                      <m:t>+</m:t>
                    </m:r>
                  </m:oMath>
                </a14:m>
                <a:endParaRPr lang="zh-CN" altLang="en-US" dirty="0"/>
              </a:p>
            </p:txBody>
          </p:sp>
        </mc:Choice>
        <mc:Fallback xmlns="">
          <p:sp>
            <p:nvSpPr>
              <p:cNvPr id="3" name="内容占位符 2">
                <a:extLst>
                  <a:ext uri="{FF2B5EF4-FFF2-40B4-BE49-F238E27FC236}">
                    <a16:creationId xmlns:a16="http://schemas.microsoft.com/office/drawing/2014/main" id="{20BB5157-F64A-490D-B3AE-E746E7A055AD}"/>
                  </a:ext>
                </a:extLst>
              </p:cNvPr>
              <p:cNvSpPr>
                <a:spLocks noGrp="1" noRot="1" noChangeAspect="1" noMove="1" noResize="1" noEditPoints="1" noAdjustHandles="1" noChangeArrowheads="1" noChangeShapeType="1" noTextEdit="1"/>
              </p:cNvSpPr>
              <p:nvPr>
                <p:ph idx="1"/>
              </p:nvPr>
            </p:nvSpPr>
            <p:spPr>
              <a:xfrm>
                <a:off x="191430" y="1847928"/>
                <a:ext cx="6610815" cy="4351338"/>
              </a:xfrm>
              <a:blipFill>
                <a:blip r:embed="rId4"/>
                <a:stretch>
                  <a:fillRect l="-1659" t="-2241"/>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4E80905B-FD4B-40AE-9B54-36644CAA80B7}"/>
              </a:ext>
            </a:extLst>
          </p:cNvPr>
          <p:cNvSpPr/>
          <p:nvPr/>
        </p:nvSpPr>
        <p:spPr>
          <a:xfrm>
            <a:off x="9002751" y="3728940"/>
            <a:ext cx="2423532" cy="441616"/>
          </a:xfrm>
          <a:prstGeom prst="rect">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22300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3DB4538-9D37-4D2C-A881-9691FDE59979}"/>
              </a:ext>
            </a:extLst>
          </p:cNvPr>
          <p:cNvPicPr>
            <a:picLocks noChangeAspect="1"/>
          </p:cNvPicPr>
          <p:nvPr/>
        </p:nvPicPr>
        <p:blipFill>
          <a:blip r:embed="rId3"/>
          <a:stretch>
            <a:fillRect/>
          </a:stretch>
        </p:blipFill>
        <p:spPr>
          <a:xfrm>
            <a:off x="6526599" y="1367168"/>
            <a:ext cx="5421932" cy="4832098"/>
          </a:xfrm>
          <a:prstGeom prst="rect">
            <a:avLst/>
          </a:prstGeom>
        </p:spPr>
      </p:pic>
      <p:sp>
        <p:nvSpPr>
          <p:cNvPr id="2" name="标题 1">
            <a:extLst>
              <a:ext uri="{FF2B5EF4-FFF2-40B4-BE49-F238E27FC236}">
                <a16:creationId xmlns:a16="http://schemas.microsoft.com/office/drawing/2014/main" id="{74D86F97-2D0F-4739-9AD4-A6B4F5102E19}"/>
              </a:ext>
            </a:extLst>
          </p:cNvPr>
          <p:cNvSpPr>
            <a:spLocks noGrp="1"/>
          </p:cNvSpPr>
          <p:nvPr>
            <p:ph type="title"/>
          </p:nvPr>
        </p:nvSpPr>
        <p:spPr/>
        <p:txBody>
          <a:bodyPr/>
          <a:lstStyle/>
          <a:p>
            <a:r>
              <a:rPr lang="en-US" altLang="zh-CN" dirty="0"/>
              <a:t>System Overview</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0BB5157-F64A-490D-B3AE-E746E7A055AD}"/>
                  </a:ext>
                </a:extLst>
              </p:cNvPr>
              <p:cNvSpPr>
                <a:spLocks noGrp="1"/>
              </p:cNvSpPr>
              <p:nvPr>
                <p:ph idx="1"/>
              </p:nvPr>
            </p:nvSpPr>
            <p:spPr>
              <a:xfrm>
                <a:off x="191430" y="1847928"/>
                <a:ext cx="6610815" cy="4351338"/>
              </a:xfrm>
            </p:spPr>
            <p:txBody>
              <a:bodyPr/>
              <a:lstStyle/>
              <a:p>
                <a:r>
                  <a:rPr lang="en-US" altLang="zh-CN" b="0" dirty="0">
                    <a:latin typeface="+mn-lt"/>
                  </a:rPr>
                  <a:t>Latency Analysis</a:t>
                </a:r>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𝑒</m:t>
                        </m:r>
                        <m:r>
                          <a:rPr lang="en-US" altLang="zh-CN" b="0" i="1" smtClean="0">
                            <a:latin typeface="Cambria Math" panose="02040503050406030204" pitchFamily="18" charset="0"/>
                          </a:rPr>
                          <m:t>2</m:t>
                        </m:r>
                        <m:r>
                          <a:rPr lang="en-US" altLang="zh-CN" b="0" i="1" smtClean="0">
                            <a:latin typeface="Cambria Math" panose="02040503050406030204" pitchFamily="18" charset="0"/>
                          </a:rPr>
                          <m:t>𝑒</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𝑠𝑒𝑛𝑠𝑒</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𝑟𝑒𝑛𝑑𝑒𝑟</m:t>
                        </m:r>
                      </m:sub>
                    </m:sSub>
                    <m:r>
                      <a:rPr lang="en-US" altLang="zh-CN" b="0" i="1" smtClean="0">
                        <a:latin typeface="Cambria Math" panose="02040503050406030204" pitchFamily="18" charset="0"/>
                      </a:rPr>
                      <m:t>+</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𝑇</m:t>
                        </m:r>
                      </m:e>
                      <m:sub>
                        <m:r>
                          <a:rPr lang="en-US" altLang="zh-CN" b="0" i="1" smtClean="0">
                            <a:solidFill>
                              <a:srgbClr val="FF0000"/>
                            </a:solidFill>
                            <a:latin typeface="Cambria Math" panose="02040503050406030204" pitchFamily="18" charset="0"/>
                          </a:rPr>
                          <m:t>𝑠𝑡𝑟𝑒𝑎𝑚</m:t>
                        </m:r>
                      </m:sub>
                    </m:sSub>
                    <m:r>
                      <a:rPr lang="en-US" altLang="zh-CN" i="1" smtClean="0">
                        <a:solidFill>
                          <a:schemeClr val="tx1"/>
                        </a:solidFill>
                        <a:latin typeface="Cambria Math" panose="02040503050406030204" pitchFamily="18" charset="0"/>
                      </a:rPr>
                      <m:t>+</m:t>
                    </m:r>
                  </m:oMath>
                </a14:m>
                <a:endParaRPr lang="en-US" altLang="zh-CN" dirty="0"/>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𝑠𝑡𝑟𝑒𝑎𝑚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𝑒𝑛𝑐𝑜𝑑𝑒</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𝑡𝑟𝑎𝑛𝑠</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𝑑𝑒𝑐𝑜𝑑𝑒</m:t>
                        </m:r>
                      </m:sub>
                    </m:sSub>
                  </m:oMath>
                </a14:m>
                <a:endParaRPr lang="en-US" altLang="zh-CN" dirty="0"/>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𝑡𝑟𝑎𝑛𝑠</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𝐹𝑟𝑎𝑚𝑒𝑆𝑖𝑧𝑒</m:t>
                        </m:r>
                      </m:num>
                      <m:den>
                        <m:r>
                          <a:rPr lang="en-US" altLang="zh-CN" b="0" i="1" smtClean="0">
                            <a:latin typeface="Cambria Math" panose="02040503050406030204" pitchFamily="18" charset="0"/>
                          </a:rPr>
                          <m:t>𝑇h𝑟𝑜𝑢𝑔h𝑜𝑢𝑡</m:t>
                        </m:r>
                      </m:den>
                    </m:f>
                  </m:oMath>
                </a14:m>
                <a:endParaRPr lang="zh-CN" altLang="en-US" dirty="0"/>
              </a:p>
            </p:txBody>
          </p:sp>
        </mc:Choice>
        <mc:Fallback xmlns="">
          <p:sp>
            <p:nvSpPr>
              <p:cNvPr id="3" name="内容占位符 2">
                <a:extLst>
                  <a:ext uri="{FF2B5EF4-FFF2-40B4-BE49-F238E27FC236}">
                    <a16:creationId xmlns:a16="http://schemas.microsoft.com/office/drawing/2014/main" id="{20BB5157-F64A-490D-B3AE-E746E7A055AD}"/>
                  </a:ext>
                </a:extLst>
              </p:cNvPr>
              <p:cNvSpPr>
                <a:spLocks noGrp="1" noRot="1" noChangeAspect="1" noMove="1" noResize="1" noEditPoints="1" noAdjustHandles="1" noChangeArrowheads="1" noChangeShapeType="1" noTextEdit="1"/>
              </p:cNvSpPr>
              <p:nvPr>
                <p:ph idx="1"/>
              </p:nvPr>
            </p:nvSpPr>
            <p:spPr>
              <a:xfrm>
                <a:off x="191430" y="1847928"/>
                <a:ext cx="6610815" cy="4351338"/>
              </a:xfrm>
              <a:blipFill>
                <a:blip r:embed="rId4"/>
                <a:stretch>
                  <a:fillRect l="-1659" t="-2241"/>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BFCDC42B-A093-4639-9841-92C6CF0E5A18}"/>
              </a:ext>
            </a:extLst>
          </p:cNvPr>
          <p:cNvSpPr/>
          <p:nvPr/>
        </p:nvSpPr>
        <p:spPr>
          <a:xfrm>
            <a:off x="6653560" y="4279067"/>
            <a:ext cx="5144429" cy="1772328"/>
          </a:xfrm>
          <a:prstGeom prst="rect">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24533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3DB4538-9D37-4D2C-A881-9691FDE59979}"/>
              </a:ext>
            </a:extLst>
          </p:cNvPr>
          <p:cNvPicPr>
            <a:picLocks noChangeAspect="1"/>
          </p:cNvPicPr>
          <p:nvPr/>
        </p:nvPicPr>
        <p:blipFill>
          <a:blip r:embed="rId3"/>
          <a:stretch>
            <a:fillRect/>
          </a:stretch>
        </p:blipFill>
        <p:spPr>
          <a:xfrm>
            <a:off x="6526599" y="1367168"/>
            <a:ext cx="5421932" cy="4832098"/>
          </a:xfrm>
          <a:prstGeom prst="rect">
            <a:avLst/>
          </a:prstGeom>
        </p:spPr>
      </p:pic>
      <p:sp>
        <p:nvSpPr>
          <p:cNvPr id="2" name="标题 1">
            <a:extLst>
              <a:ext uri="{FF2B5EF4-FFF2-40B4-BE49-F238E27FC236}">
                <a16:creationId xmlns:a16="http://schemas.microsoft.com/office/drawing/2014/main" id="{74D86F97-2D0F-4739-9AD4-A6B4F5102E19}"/>
              </a:ext>
            </a:extLst>
          </p:cNvPr>
          <p:cNvSpPr>
            <a:spLocks noGrp="1"/>
          </p:cNvSpPr>
          <p:nvPr>
            <p:ph type="title"/>
          </p:nvPr>
        </p:nvSpPr>
        <p:spPr/>
        <p:txBody>
          <a:bodyPr/>
          <a:lstStyle/>
          <a:p>
            <a:r>
              <a:rPr lang="en-US" altLang="zh-CN" dirty="0"/>
              <a:t>System Overview</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0BB5157-F64A-490D-B3AE-E746E7A055AD}"/>
                  </a:ext>
                </a:extLst>
              </p:cNvPr>
              <p:cNvSpPr>
                <a:spLocks noGrp="1"/>
              </p:cNvSpPr>
              <p:nvPr>
                <p:ph idx="1"/>
              </p:nvPr>
            </p:nvSpPr>
            <p:spPr>
              <a:xfrm>
                <a:off x="191430" y="1847928"/>
                <a:ext cx="6610815" cy="4351338"/>
              </a:xfrm>
            </p:spPr>
            <p:txBody>
              <a:bodyPr/>
              <a:lstStyle/>
              <a:p>
                <a:r>
                  <a:rPr lang="en-US" altLang="zh-CN" b="0" dirty="0">
                    <a:latin typeface="+mn-lt"/>
                  </a:rPr>
                  <a:t>Latency Analysis</a:t>
                </a:r>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𝑒</m:t>
                        </m:r>
                        <m:r>
                          <a:rPr lang="en-US" altLang="zh-CN" b="0" i="1" smtClean="0">
                            <a:latin typeface="Cambria Math" panose="02040503050406030204" pitchFamily="18" charset="0"/>
                          </a:rPr>
                          <m:t>2</m:t>
                        </m:r>
                        <m:r>
                          <a:rPr lang="en-US" altLang="zh-CN" b="0" i="1" smtClean="0">
                            <a:latin typeface="Cambria Math" panose="02040503050406030204" pitchFamily="18" charset="0"/>
                          </a:rPr>
                          <m:t>𝑒</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𝑠𝑒𝑛𝑠𝑒</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𝑟𝑒𝑛𝑑𝑒𝑟</m:t>
                        </m:r>
                      </m:sub>
                    </m:sSub>
                    <m:r>
                      <a:rPr lang="en-US" altLang="zh-CN" b="0" i="1" smtClean="0">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𝑇</m:t>
                        </m:r>
                      </m:e>
                      <m:sub>
                        <m:r>
                          <a:rPr lang="en-US" altLang="zh-CN" b="0" i="1" smtClean="0">
                            <a:solidFill>
                              <a:schemeClr val="tx1"/>
                            </a:solidFill>
                            <a:latin typeface="Cambria Math" panose="02040503050406030204" pitchFamily="18" charset="0"/>
                          </a:rPr>
                          <m:t>𝑠𝑡𝑟𝑒𝑎𝑚</m:t>
                        </m:r>
                      </m:sub>
                    </m:sSub>
                    <m:r>
                      <a:rPr lang="en-US" altLang="zh-CN" b="0" i="1" smtClean="0">
                        <a:latin typeface="Cambria Math" panose="02040503050406030204" pitchFamily="18" charset="0"/>
                      </a:rPr>
                      <m:t>+</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𝑇</m:t>
                        </m:r>
                      </m:e>
                      <m:sub>
                        <m:r>
                          <a:rPr lang="en-US" altLang="zh-CN" b="0" i="1" smtClean="0">
                            <a:solidFill>
                              <a:srgbClr val="FF0000"/>
                            </a:solidFill>
                            <a:latin typeface="Cambria Math" panose="02040503050406030204" pitchFamily="18" charset="0"/>
                          </a:rPr>
                          <m:t>𝑑𝑖𝑠𝑝𝑙𝑎𝑦</m:t>
                        </m:r>
                      </m:sub>
                    </m:sSub>
                  </m:oMath>
                </a14:m>
                <a:endParaRPr lang="en-US" altLang="zh-CN" dirty="0"/>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𝑠𝑡𝑟𝑒𝑎𝑚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𝑒𝑛𝑐𝑜𝑑𝑒</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𝑡𝑟𝑎𝑛𝑠</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𝑑𝑒𝑐𝑜𝑑𝑒</m:t>
                        </m:r>
                      </m:sub>
                    </m:sSub>
                  </m:oMath>
                </a14:m>
                <a:endParaRPr lang="en-US" altLang="zh-CN" dirty="0"/>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𝑡𝑟𝑎𝑛𝑠</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𝐹𝑟𝑎𝑚𝑒𝑆𝑖𝑧𝑒</m:t>
                        </m:r>
                      </m:num>
                      <m:den>
                        <m:r>
                          <a:rPr lang="en-US" altLang="zh-CN" b="0" i="1" smtClean="0">
                            <a:latin typeface="Cambria Math" panose="02040503050406030204" pitchFamily="18" charset="0"/>
                          </a:rPr>
                          <m:t>𝑇h𝑟𝑜𝑢𝑔h𝑜𝑢𝑡</m:t>
                        </m:r>
                      </m:den>
                    </m:f>
                  </m:oMath>
                </a14:m>
                <a:endParaRPr lang="zh-CN" altLang="en-US" dirty="0"/>
              </a:p>
            </p:txBody>
          </p:sp>
        </mc:Choice>
        <mc:Fallback xmlns="">
          <p:sp>
            <p:nvSpPr>
              <p:cNvPr id="3" name="内容占位符 2">
                <a:extLst>
                  <a:ext uri="{FF2B5EF4-FFF2-40B4-BE49-F238E27FC236}">
                    <a16:creationId xmlns:a16="http://schemas.microsoft.com/office/drawing/2014/main" id="{20BB5157-F64A-490D-B3AE-E746E7A055AD}"/>
                  </a:ext>
                </a:extLst>
              </p:cNvPr>
              <p:cNvSpPr>
                <a:spLocks noGrp="1" noRot="1" noChangeAspect="1" noMove="1" noResize="1" noEditPoints="1" noAdjustHandles="1" noChangeArrowheads="1" noChangeShapeType="1" noTextEdit="1"/>
              </p:cNvSpPr>
              <p:nvPr>
                <p:ph idx="1"/>
              </p:nvPr>
            </p:nvSpPr>
            <p:spPr>
              <a:xfrm>
                <a:off x="191430" y="1847928"/>
                <a:ext cx="6610815" cy="4351338"/>
              </a:xfrm>
              <a:blipFill>
                <a:blip r:embed="rId4"/>
                <a:stretch>
                  <a:fillRect l="-1659" t="-2241"/>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120BFD74-5A0A-46B0-A536-6771F80AEC71}"/>
              </a:ext>
            </a:extLst>
          </p:cNvPr>
          <p:cNvSpPr/>
          <p:nvPr/>
        </p:nvSpPr>
        <p:spPr>
          <a:xfrm>
            <a:off x="6727903" y="3137433"/>
            <a:ext cx="1382752" cy="1047991"/>
          </a:xfrm>
          <a:prstGeom prst="rect">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30055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6F5116F-372D-4D33-B86F-E58A42789B2F}"/>
              </a:ext>
            </a:extLst>
          </p:cNvPr>
          <p:cNvPicPr>
            <a:picLocks noChangeAspect="1"/>
          </p:cNvPicPr>
          <p:nvPr/>
        </p:nvPicPr>
        <p:blipFill>
          <a:blip r:embed="rId3"/>
          <a:stretch>
            <a:fillRect/>
          </a:stretch>
        </p:blipFill>
        <p:spPr>
          <a:xfrm>
            <a:off x="6526599" y="1367168"/>
            <a:ext cx="5421932" cy="4832098"/>
          </a:xfrm>
          <a:prstGeom prst="rect">
            <a:avLst/>
          </a:prstGeom>
        </p:spPr>
      </p:pic>
      <p:sp>
        <p:nvSpPr>
          <p:cNvPr id="2" name="标题 1">
            <a:extLst>
              <a:ext uri="{FF2B5EF4-FFF2-40B4-BE49-F238E27FC236}">
                <a16:creationId xmlns:a16="http://schemas.microsoft.com/office/drawing/2014/main" id="{74D86F97-2D0F-4739-9AD4-A6B4F5102E19}"/>
              </a:ext>
            </a:extLst>
          </p:cNvPr>
          <p:cNvSpPr>
            <a:spLocks noGrp="1"/>
          </p:cNvSpPr>
          <p:nvPr>
            <p:ph type="title"/>
          </p:nvPr>
        </p:nvSpPr>
        <p:spPr/>
        <p:txBody>
          <a:bodyPr/>
          <a:lstStyle/>
          <a:p>
            <a:r>
              <a:rPr lang="en-US" altLang="zh-CN" dirty="0"/>
              <a:t>System Overview</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0BB5157-F64A-490D-B3AE-E746E7A055AD}"/>
                  </a:ext>
                </a:extLst>
              </p:cNvPr>
              <p:cNvSpPr>
                <a:spLocks noGrp="1"/>
              </p:cNvSpPr>
              <p:nvPr>
                <p:ph idx="1"/>
              </p:nvPr>
            </p:nvSpPr>
            <p:spPr>
              <a:xfrm>
                <a:off x="191430" y="1847928"/>
                <a:ext cx="7242716" cy="4351338"/>
              </a:xfrm>
            </p:spPr>
            <p:txBody>
              <a:bodyPr>
                <a:normAutofit/>
              </a:bodyPr>
              <a:lstStyle/>
              <a:p>
                <a:r>
                  <a:rPr lang="en-US" altLang="zh-CN" b="0" dirty="0">
                    <a:latin typeface="+mn-lt"/>
                  </a:rPr>
                  <a:t>Latency Analysis</a:t>
                </a:r>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𝑒</m:t>
                        </m:r>
                        <m:r>
                          <a:rPr lang="en-US" altLang="zh-CN" b="0" i="1" smtClean="0">
                            <a:latin typeface="Cambria Math" panose="02040503050406030204" pitchFamily="18" charset="0"/>
                          </a:rPr>
                          <m:t>2</m:t>
                        </m:r>
                        <m:r>
                          <a:rPr lang="en-US" altLang="zh-CN" b="0" i="1" smtClean="0">
                            <a:latin typeface="Cambria Math" panose="02040503050406030204" pitchFamily="18" charset="0"/>
                          </a:rPr>
                          <m:t>𝑒</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𝑠𝑒𝑛𝑠𝑒</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𝑟𝑒𝑛𝑑𝑒𝑟</m:t>
                        </m:r>
                      </m:sub>
                    </m:sSub>
                    <m:r>
                      <a:rPr lang="en-US" altLang="zh-CN" b="0" i="1" smtClean="0">
                        <a:latin typeface="Cambria Math" panose="02040503050406030204" pitchFamily="18" charset="0"/>
                      </a:rPr>
                      <m:t>+</m:t>
                    </m:r>
                    <m:sSub>
                      <m:sSubPr>
                        <m:ctrlPr>
                          <a:rPr lang="en-US" altLang="zh-CN" b="0" i="1" smtClean="0">
                            <a:solidFill>
                              <a:schemeClr val="accent6"/>
                            </a:solidFill>
                            <a:latin typeface="Cambria Math" panose="02040503050406030204" pitchFamily="18" charset="0"/>
                          </a:rPr>
                        </m:ctrlPr>
                      </m:sSubPr>
                      <m:e>
                        <m:r>
                          <a:rPr lang="en-US" altLang="zh-CN" b="0" i="1" smtClean="0">
                            <a:solidFill>
                              <a:schemeClr val="accent6"/>
                            </a:solidFill>
                            <a:latin typeface="Cambria Math" panose="02040503050406030204" pitchFamily="18" charset="0"/>
                          </a:rPr>
                          <m:t>𝑇</m:t>
                        </m:r>
                      </m:e>
                      <m:sub>
                        <m:r>
                          <a:rPr lang="en-US" altLang="zh-CN" b="0" i="1" smtClean="0">
                            <a:solidFill>
                              <a:schemeClr val="accent6"/>
                            </a:solidFill>
                            <a:latin typeface="Cambria Math" panose="02040503050406030204" pitchFamily="18" charset="0"/>
                          </a:rPr>
                          <m:t>𝑠𝑡𝑟𝑒𝑎𝑚</m:t>
                        </m:r>
                      </m:sub>
                    </m:sSub>
                    <m:r>
                      <a:rPr lang="en-US" altLang="zh-CN" b="0" i="1" smtClean="0">
                        <a:latin typeface="Cambria Math" panose="02040503050406030204" pitchFamily="18" charset="0"/>
                      </a:rPr>
                      <m:t>+</m:t>
                    </m:r>
                    <m:sSub>
                      <m:sSubPr>
                        <m:ctrlPr>
                          <a:rPr lang="en-US" altLang="zh-CN" b="0" i="1" smtClean="0">
                            <a:solidFill>
                              <a:schemeClr val="accent6"/>
                            </a:solidFill>
                            <a:latin typeface="Cambria Math" panose="02040503050406030204" pitchFamily="18" charset="0"/>
                          </a:rPr>
                        </m:ctrlPr>
                      </m:sSubPr>
                      <m:e>
                        <m:r>
                          <a:rPr lang="en-US" altLang="zh-CN" b="0" i="1" smtClean="0">
                            <a:solidFill>
                              <a:schemeClr val="accent6"/>
                            </a:solidFill>
                            <a:latin typeface="Cambria Math" panose="02040503050406030204" pitchFamily="18" charset="0"/>
                          </a:rPr>
                          <m:t>𝑇</m:t>
                        </m:r>
                      </m:e>
                      <m:sub>
                        <m:r>
                          <a:rPr lang="en-US" altLang="zh-CN" b="0" i="1" smtClean="0">
                            <a:solidFill>
                              <a:schemeClr val="accent6"/>
                            </a:solidFill>
                            <a:latin typeface="Cambria Math" panose="02040503050406030204" pitchFamily="18" charset="0"/>
                          </a:rPr>
                          <m:t>𝑑𝑖𝑠𝑝𝑙𝑎𝑦</m:t>
                        </m:r>
                      </m:sub>
                    </m:sSub>
                  </m:oMath>
                </a14:m>
                <a:endParaRPr lang="en-US" altLang="zh-CN" dirty="0"/>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𝑠𝑡𝑟𝑒𝑎𝑚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𝑒𝑛𝑐𝑜𝑑𝑒</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𝑡𝑟𝑎𝑛𝑠</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𝑑𝑒𝑐𝑜𝑑𝑒</m:t>
                        </m:r>
                      </m:sub>
                    </m:sSub>
                  </m:oMath>
                </a14:m>
                <a:endParaRPr lang="en-US" altLang="zh-CN" dirty="0"/>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𝑡𝑟𝑎𝑛𝑠</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𝐹𝑟𝑎𝑚𝑒𝑆𝑖𝑧𝑒</m:t>
                        </m:r>
                      </m:num>
                      <m:den>
                        <m:r>
                          <a:rPr lang="en-US" altLang="zh-CN" b="0" i="1" smtClean="0">
                            <a:latin typeface="Cambria Math" panose="02040503050406030204" pitchFamily="18" charset="0"/>
                          </a:rPr>
                          <m:t>𝑇h𝑟𝑜𝑢𝑔h𝑜𝑢𝑡</m:t>
                        </m:r>
                      </m:den>
                    </m:f>
                  </m:oMath>
                </a14:m>
                <a:endParaRPr lang="en-US" altLang="zh-CN" dirty="0"/>
              </a:p>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𝑠𝑡𝑟𝑒𝑎𝑚</m:t>
                        </m:r>
                      </m:sub>
                    </m:sSub>
                  </m:oMath>
                </a14:m>
                <a:endParaRPr lang="en-US" altLang="zh-CN" b="0" dirty="0"/>
              </a:p>
              <a:p>
                <a:pPr marL="0" indent="0">
                  <a:buNone/>
                </a:pPr>
                <a:r>
                  <a:rPr lang="en-US" altLang="zh-CN" dirty="0">
                    <a:solidFill>
                      <a:srgbClr val="FF0000"/>
                    </a:solidFill>
                  </a:rPr>
                  <a:t>Parallel Rendering and Streaming , PRS</a:t>
                </a:r>
                <a:endParaRPr lang="en-US" altLang="zh-CN" b="0" dirty="0">
                  <a:solidFill>
                    <a:srgbClr val="FF0000"/>
                  </a:solidFill>
                </a:endParaRPr>
              </a:p>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𝑑𝑖𝑠𝑝𝑙𝑎𝑦</m:t>
                        </m:r>
                      </m:sub>
                    </m:sSub>
                  </m:oMath>
                </a14:m>
                <a:endParaRPr lang="en-US" altLang="zh-CN" dirty="0"/>
              </a:p>
              <a:p>
                <a:pPr marL="0" indent="0">
                  <a:buNone/>
                </a:pPr>
                <a:r>
                  <a:rPr lang="en-US" altLang="zh-CN" dirty="0">
                    <a:solidFill>
                      <a:srgbClr val="FF0000"/>
                    </a:solidFill>
                  </a:rPr>
                  <a:t>Remote </a:t>
                </a:r>
                <a:r>
                  <a:rPr lang="en-US" altLang="zh-CN" dirty="0" err="1">
                    <a:solidFill>
                      <a:srgbClr val="FF0000"/>
                    </a:solidFill>
                  </a:rPr>
                  <a:t>VSync</a:t>
                </a:r>
                <a:r>
                  <a:rPr lang="en-US" altLang="zh-CN" dirty="0">
                    <a:solidFill>
                      <a:srgbClr val="FF0000"/>
                    </a:solidFill>
                  </a:rPr>
                  <a:t> Driven Rendering, RVDR</a:t>
                </a:r>
                <a:endParaRPr lang="zh-CN" altLang="en-US" dirty="0">
                  <a:solidFill>
                    <a:srgbClr val="FF0000"/>
                  </a:solidFill>
                </a:endParaRPr>
              </a:p>
            </p:txBody>
          </p:sp>
        </mc:Choice>
        <mc:Fallback xmlns="">
          <p:sp>
            <p:nvSpPr>
              <p:cNvPr id="3" name="内容占位符 2">
                <a:extLst>
                  <a:ext uri="{FF2B5EF4-FFF2-40B4-BE49-F238E27FC236}">
                    <a16:creationId xmlns:a16="http://schemas.microsoft.com/office/drawing/2014/main" id="{20BB5157-F64A-490D-B3AE-E746E7A055AD}"/>
                  </a:ext>
                </a:extLst>
              </p:cNvPr>
              <p:cNvSpPr>
                <a:spLocks noGrp="1" noRot="1" noChangeAspect="1" noMove="1" noResize="1" noEditPoints="1" noAdjustHandles="1" noChangeArrowheads="1" noChangeShapeType="1" noTextEdit="1"/>
              </p:cNvSpPr>
              <p:nvPr>
                <p:ph idx="1"/>
              </p:nvPr>
            </p:nvSpPr>
            <p:spPr>
              <a:xfrm>
                <a:off x="191430" y="1847928"/>
                <a:ext cx="7242716" cy="4351338"/>
              </a:xfrm>
              <a:blipFill>
                <a:blip r:embed="rId4"/>
                <a:stretch>
                  <a:fillRect l="-1682" t="-22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4635079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765</TotalTime>
  <Words>1646</Words>
  <Application>Microsoft Macintosh PowerPoint</Application>
  <PresentationFormat>宽屏</PresentationFormat>
  <Paragraphs>123</Paragraphs>
  <Slides>17</Slides>
  <Notes>17</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17</vt:i4>
      </vt:variant>
    </vt:vector>
  </HeadingPairs>
  <TitlesOfParts>
    <vt:vector size="22" baseType="lpstr">
      <vt:lpstr>等线</vt:lpstr>
      <vt:lpstr>Arial</vt:lpstr>
      <vt:lpstr>Calibri</vt:lpstr>
      <vt:lpstr>Cambria Math</vt:lpstr>
      <vt:lpstr>Office 主题​​</vt:lpstr>
      <vt:lpstr>Cutting the Cord: Designing a High-quality Untethered VR System with Low Latency Remote Rendering</vt:lpstr>
      <vt:lpstr>Virtual Reality(VR) Systems</vt:lpstr>
      <vt:lpstr>Challenges</vt:lpstr>
      <vt:lpstr>System Overview</vt:lpstr>
      <vt:lpstr>System Overview</vt:lpstr>
      <vt:lpstr>System Overview</vt:lpstr>
      <vt:lpstr>System Overview</vt:lpstr>
      <vt:lpstr>System Overview</vt:lpstr>
      <vt:lpstr>System Overview</vt:lpstr>
      <vt:lpstr>PRS: Parallel Rendering and Streaming</vt:lpstr>
      <vt:lpstr>PRS: Parallel Rendering and Streaming</vt:lpstr>
      <vt:lpstr>RVDR: Remote VSync Driven Rendering</vt:lpstr>
      <vt:lpstr>Implementation</vt:lpstr>
      <vt:lpstr>Evaluation</vt:lpstr>
      <vt:lpstr>Evaluation</vt:lpstr>
      <vt:lpstr>Conclusion</vt:lpstr>
      <vt:lpstr>Project Proposal: Object detection with parallel streaming on mobile devices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Cutting the Cord: Designing a High-quality Untethered VR System with Low Latency Remote Rendering</dc:title>
  <dc:creator>jiahangok</dc:creator>
  <cp:lastModifiedBy>Wu Jiahang</cp:lastModifiedBy>
  <cp:revision>37</cp:revision>
  <dcterms:created xsi:type="dcterms:W3CDTF">2020-10-04T02:21:16Z</dcterms:created>
  <dcterms:modified xsi:type="dcterms:W3CDTF">2020-10-06T11:45:17Z</dcterms:modified>
</cp:coreProperties>
</file>