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0aa3645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b0aa3645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0aa3645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0aa3645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0aa3645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b0aa3645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0aa3645f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b0aa3645f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0aa364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0aa364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0aa364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0aa364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0aa3645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b0aa3645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0aa3645f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1b0aa3645f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0aa3645f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b0aa3645f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0aa3645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0aa3645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0aa3645f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b0aa3645f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0aa3645f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0aa3645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CA" sz="4800">
                <a:latin typeface="Arial Rounded"/>
                <a:ea typeface="Arial Rounded"/>
                <a:cs typeface="Arial Rounded"/>
                <a:sym typeface="Arial Rounded"/>
              </a:rPr>
              <a:t>Introduction to</a:t>
            </a:r>
            <a:endParaRPr sz="4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4800">
                <a:latin typeface="Arial Rounded"/>
                <a:ea typeface="Arial Rounded"/>
                <a:cs typeface="Arial Rounded"/>
                <a:sym typeface="Arial Rounded"/>
              </a:rPr>
              <a:t>&amp;  Docker</a:t>
            </a:r>
            <a:endParaRPr sz="4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pring Boot Tutorial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180" y="1260309"/>
            <a:ext cx="2257168" cy="118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1181100"/>
            <a:ext cx="48101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2.2 Maven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20200" y="326325"/>
            <a:ext cx="81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CA"/>
              <a:t>Dependency management (Maven) is about retrieving the right library dependencies (other project jar files, including their own dependencies) for your project as a whole.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2.3 Spring configuration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520200" y="450650"/>
            <a:ext cx="8103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Similar to </a:t>
            </a:r>
            <a:r>
              <a:rPr b="1" lang="en-CA"/>
              <a:t>web.xml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CA"/>
              <a:t>application.yml</a:t>
            </a:r>
            <a:r>
              <a:rPr lang="en-CA"/>
              <a:t> or </a:t>
            </a:r>
            <a:r>
              <a:rPr b="1" lang="en-CA"/>
              <a:t>application.properties</a:t>
            </a:r>
            <a:endParaRPr b="1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1572125"/>
            <a:ext cx="4448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29450" y="62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CA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Docker deploy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3.1 Dockerfile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3.2 Run &amp; Deploy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909050" y="8935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3.1 Dockerfile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264400" y="1693800"/>
            <a:ext cx="461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FROM </a:t>
            </a:r>
            <a:r>
              <a:rPr lang="en-CA"/>
              <a:t>openjdk:17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WORKDIR</a:t>
            </a:r>
            <a:r>
              <a:rPr lang="en-CA"/>
              <a:t> /app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COPY</a:t>
            </a:r>
            <a:r>
              <a:rPr lang="en-CA"/>
              <a:t> </a:t>
            </a:r>
            <a:r>
              <a:rPr lang="en-CA">
                <a:solidFill>
                  <a:srgbClr val="00B0F0"/>
                </a:solidFill>
              </a:rPr>
              <a:t>${ORIGINAL_JAR_FILE} ${DESTINATION}.jar</a:t>
            </a:r>
            <a:endParaRPr>
              <a:solidFill>
                <a:srgbClr val="00B0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EXPOSE</a:t>
            </a:r>
            <a:r>
              <a:rPr lang="en-CA"/>
              <a:t> 8080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CMD</a:t>
            </a:r>
            <a:r>
              <a:rPr lang="en-CA"/>
              <a:t> </a:t>
            </a:r>
            <a:r>
              <a:rPr lang="en-CA">
                <a:solidFill>
                  <a:srgbClr val="00B0F0"/>
                </a:solidFill>
              </a:rPr>
              <a:t>["java", "-jar", "</a:t>
            </a:r>
            <a:r>
              <a:rPr lang="en-CA">
                <a:solidFill>
                  <a:srgbClr val="00B0F0"/>
                </a:solidFill>
              </a:rPr>
              <a:t>${DESTINATION}.jar</a:t>
            </a:r>
            <a:r>
              <a:rPr lang="en-CA">
                <a:solidFill>
                  <a:srgbClr val="00B0F0"/>
                </a:solidFill>
              </a:rPr>
              <a:t>"]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374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CA" sz="2000"/>
              <a:t>Introduction of Spring boot (Inverse control)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CA" sz="2000"/>
              <a:t>Customer registry Service (demo)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CA" sz="2000"/>
              <a:t>Docker deploy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07125" y="7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AutoNum type="arabicPeriod"/>
            </a:pPr>
            <a:r>
              <a:rPr lang="en-CA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Introduction of Spring boot (Inverse of control)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031200" y="2467350"/>
            <a:ext cx="3081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Dependency Injection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9962" y="94423"/>
            <a:ext cx="5356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1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traditional object dependency   v.s.</a:t>
            </a:r>
            <a:endParaRPr sz="24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52780" y="609822"/>
            <a:ext cx="42009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B175"/>
              </a:buClr>
              <a:buSzPts val="1800"/>
              <a:buNone/>
            </a:pPr>
            <a:r>
              <a:rPr b="1" i="0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CA" sz="18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3B175"/>
              </a:buClr>
              <a:buSzPts val="1800"/>
              <a:buNone/>
            </a:pPr>
            <a:r>
              <a:rPr b="1" i="0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private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Date dueDate;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3B175"/>
              </a:buClr>
              <a:buSzPts val="1800"/>
              <a:buNone/>
            </a:pPr>
            <a:r>
              <a:rPr b="1" i="0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public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CA" sz="18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1" i="0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(title);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dueDate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1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CA" sz="18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0000"/>
              </a:buClr>
              <a:buSzPts val="1800"/>
              <a:buNone/>
            </a:pP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}</a:t>
            </a:r>
            <a:endParaRPr sz="1800"/>
          </a:p>
        </p:txBody>
      </p:sp>
      <p:sp>
        <p:nvSpPr>
          <p:cNvPr id="113" name="Google Shape;113;p17"/>
          <p:cNvSpPr txBox="1"/>
          <p:nvPr/>
        </p:nvSpPr>
        <p:spPr>
          <a:xfrm>
            <a:off x="5543859" y="97240"/>
            <a:ext cx="337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Dependency Injection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604224" y="609822"/>
            <a:ext cx="4446000" cy="2839800"/>
          </a:xfrm>
          <a:prstGeom prst="rect">
            <a:avLst/>
          </a:prstGeom>
          <a:solidFill>
            <a:srgbClr val="FFF2CC">
              <a:alpha val="5216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0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0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CA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r>
              <a:rPr b="0" i="0" lang="en-CA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Date dueDate;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CA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title,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 dueDate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CA" sz="1800">
                <a:solidFill>
                  <a:srgbClr val="9CC2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.dueDate = dueDate;</a:t>
            </a:r>
            <a:endParaRPr b="0" i="0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232072" y="2613694"/>
            <a:ext cx="4145317" cy="1107032"/>
            <a:chOff x="357598" y="3979114"/>
            <a:chExt cx="5527089" cy="1457772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357598" y="4980886"/>
              <a:ext cx="53265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CA" sz="1800">
                  <a:solidFill>
                    <a:schemeClr val="accent1"/>
                  </a:solidFill>
                  <a:latin typeface="Raleway"/>
                  <a:ea typeface="Raleway"/>
                  <a:cs typeface="Raleway"/>
                  <a:sym typeface="Raleway"/>
                </a:rPr>
                <a:t>The </a:t>
              </a:r>
              <a:r>
                <a:rPr lang="en-CA" sz="1800">
                  <a:solidFill>
                    <a:schemeClr val="accent1"/>
                  </a:solidFill>
                  <a:latin typeface="Raleway"/>
                  <a:ea typeface="Raleway"/>
                  <a:cs typeface="Raleway"/>
                  <a:sym typeface="Raleway"/>
                </a:rPr>
                <a:t>Object books’s implementation</a:t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4037679" y="4644585"/>
              <a:ext cx="461700" cy="2109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17"/>
            <p:cNvCxnSpPr/>
            <p:nvPr/>
          </p:nvCxnSpPr>
          <p:spPr>
            <a:xfrm>
              <a:off x="2937939" y="4439961"/>
              <a:ext cx="242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2651887" y="3979114"/>
              <a:ext cx="323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" name="Google Shape;120;p17"/>
          <p:cNvGrpSpPr/>
          <p:nvPr/>
        </p:nvGrpSpPr>
        <p:grpSpPr>
          <a:xfrm>
            <a:off x="4604438" y="2029456"/>
            <a:ext cx="4381425" cy="2485310"/>
            <a:chOff x="6138966" y="3114556"/>
            <a:chExt cx="5841900" cy="325345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6138966" y="5007806"/>
              <a:ext cx="58419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2100">
                  <a:solidFill>
                    <a:srgbClr val="1E4E79"/>
                  </a:solidFill>
                  <a:latin typeface="Raleway"/>
                  <a:ea typeface="Raleway"/>
                  <a:cs typeface="Raleway"/>
                  <a:sym typeface="Raleway"/>
                </a:rPr>
                <a:t>without specifying the implementation of the </a:t>
              </a:r>
              <a:r>
                <a:rPr i="1" lang="en-CA" sz="2100">
                  <a:solidFill>
                    <a:srgbClr val="1E4E79"/>
                  </a:solidFill>
                  <a:latin typeface="Raleway"/>
                  <a:ea typeface="Raleway"/>
                  <a:cs typeface="Raleway"/>
                  <a:sym typeface="Raleway"/>
                </a:rPr>
                <a:t>Object</a:t>
              </a:r>
              <a:r>
                <a:rPr b="0" i="0" lang="en-CA" sz="2100">
                  <a:solidFill>
                    <a:srgbClr val="1E4E79"/>
                  </a:solidFill>
                  <a:latin typeface="Raleway"/>
                  <a:ea typeface="Raleway"/>
                  <a:cs typeface="Raleway"/>
                  <a:sym typeface="Raleway"/>
                </a:rPr>
                <a:t> that we want, inject the object directly</a:t>
              </a:r>
              <a:endParaRPr sz="21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17"/>
            <p:cNvCxnSpPr/>
            <p:nvPr/>
          </p:nvCxnSpPr>
          <p:spPr>
            <a:xfrm>
              <a:off x="8758704" y="3114556"/>
              <a:ext cx="242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6198342" y="3461743"/>
              <a:ext cx="238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4" name="Google Shape;124;p17"/>
            <p:cNvSpPr/>
            <p:nvPr/>
          </p:nvSpPr>
          <p:spPr>
            <a:xfrm rot="-5400000">
              <a:off x="10204807" y="4204351"/>
              <a:ext cx="2124600" cy="1668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7"/>
          <p:cNvSpPr txBox="1"/>
          <p:nvPr/>
        </p:nvSpPr>
        <p:spPr>
          <a:xfrm>
            <a:off x="4604224" y="4433426"/>
            <a:ext cx="4539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instantiation is transferred outside the class</a:t>
            </a:r>
            <a:endParaRPr sz="2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52780" y="3752471"/>
            <a:ext cx="369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Any change in the code requires recompile, retest, redeployment, it increases the cost of the product.</a:t>
            </a:r>
            <a:endParaRPr sz="2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9962" y="94423"/>
            <a:ext cx="5356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1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traditional object dependency   v.s.</a:t>
            </a:r>
            <a:endParaRPr sz="2400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0" y="585150"/>
            <a:ext cx="44460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3B175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None/>
            </a:pPr>
            <a:r>
              <a:rPr lang="en-CA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 bill = new Bill();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43859" y="97240"/>
            <a:ext cx="337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Dependency Injection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651174" y="585147"/>
            <a:ext cx="4446000" cy="1957800"/>
          </a:xfrm>
          <a:prstGeom prst="rect">
            <a:avLst/>
          </a:prstGeom>
          <a:solidFill>
            <a:srgbClr val="FFF2CC">
              <a:alpha val="5216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3B175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Title title = </a:t>
            </a:r>
            <a:r>
              <a:rPr b="1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 Title(title);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Date dueDate = </a:t>
            </a:r>
            <a:r>
              <a:rPr b="1" lang="en-CA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CA" sz="18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latin typeface="Source Code Pro"/>
                <a:ea typeface="Source Code Pro"/>
                <a:cs typeface="Source Code Pro"/>
                <a:sym typeface="Source Code Pro"/>
              </a:rPr>
              <a:t>Bill bill = new Bill(title, dueDate);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855575" y="1128175"/>
            <a:ext cx="79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F0"/>
                </a:solidFill>
                <a:latin typeface="Raleway"/>
                <a:ea typeface="Raleway"/>
                <a:cs typeface="Raleway"/>
                <a:sym typeface="Raleway"/>
              </a:rPr>
              <a:t>v.s.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228300" y="3531800"/>
            <a:ext cx="2687400" cy="47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CA" sz="2600">
                <a:solidFill>
                  <a:schemeClr val="dk2"/>
                </a:solidFill>
              </a:rPr>
              <a:t>Inverse of control(IoC)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60509" y="663181"/>
            <a:ext cx="7974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 skeleton of Spring IoC, a concrete example will be followed to demonstrate the details of implementation. </a:t>
            </a:r>
            <a:endParaRPr sz="1100"/>
          </a:p>
        </p:txBody>
      </p:sp>
      <p:sp>
        <p:nvSpPr>
          <p:cNvPr id="142" name="Google Shape;142;p19"/>
          <p:cNvSpPr txBox="1"/>
          <p:nvPr/>
        </p:nvSpPr>
        <p:spPr>
          <a:xfrm>
            <a:off x="89452" y="137544"/>
            <a:ext cx="64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Dependency Injection &amp; Inverse </a:t>
            </a:r>
            <a:r>
              <a:rPr b="1" lang="en-CA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Of Control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60509" y="2964007"/>
            <a:ext cx="1492200" cy="1608525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XML /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annotations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160094" y="3592120"/>
            <a:ext cx="431775" cy="1536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599475" y="2848150"/>
            <a:ext cx="1235700" cy="19164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IoC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835175" y="3953300"/>
            <a:ext cx="10308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880974" y="3598800"/>
            <a:ext cx="1134600" cy="6849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Beans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(@Bean)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870949" y="3598800"/>
            <a:ext cx="96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550822" y="1598689"/>
            <a:ext cx="1463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113873" y="2622624"/>
            <a:ext cx="1700550" cy="9927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configured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Ready for use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220212" y="1647959"/>
            <a:ext cx="1834800" cy="9927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Objects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(@Component)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 rot="5400000">
            <a:off x="3021275" y="2657980"/>
            <a:ext cx="232800" cy="15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9"/>
          <p:cNvCxnSpPr>
            <a:stCxn id="147" idx="0"/>
          </p:cNvCxnSpPr>
          <p:nvPr/>
        </p:nvCxnSpPr>
        <p:spPr>
          <a:xfrm flipH="1" rot="5400000">
            <a:off x="4114324" y="2264850"/>
            <a:ext cx="1315200" cy="13527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6014228" y="3107372"/>
            <a:ext cx="1099575" cy="0"/>
          </a:xfrm>
          <a:prstGeom prst="straightConnector1">
            <a:avLst/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9450" y="62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Customer registry Service (demo)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2.1 quick review of the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2.2 Maven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2.3 Spring configuration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 - QTimort/simple-mvc: A simple implementation of the MVC pattern in  c++" id="165" name="Google Shape;165;p21"/>
          <p:cNvPicPr preferRelativeResize="0"/>
          <p:nvPr/>
        </p:nvPicPr>
        <p:blipFill rotWithShape="1">
          <a:blip r:embed="rId3">
            <a:alphaModFix/>
          </a:blip>
          <a:srcRect b="18452" l="0" r="74269" t="20890"/>
          <a:stretch/>
        </p:blipFill>
        <p:spPr>
          <a:xfrm>
            <a:off x="312058" y="370545"/>
            <a:ext cx="776022" cy="747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1"/>
          <p:cNvGrpSpPr/>
          <p:nvPr/>
        </p:nvGrpSpPr>
        <p:grpSpPr>
          <a:xfrm>
            <a:off x="3864602" y="2227976"/>
            <a:ext cx="1051780" cy="939136"/>
            <a:chOff x="2769677" y="3546387"/>
            <a:chExt cx="934500" cy="867562"/>
          </a:xfrm>
        </p:grpSpPr>
        <p:pic>
          <p:nvPicPr>
            <p:cNvPr descr="29,800+ Dictionary Icon Illustrations, Royalty-Free Vector Graphics &amp; Clip  Art - iStock | Dictionary icon vector" id="167" name="Google Shape;167;p21"/>
            <p:cNvPicPr preferRelativeResize="0"/>
            <p:nvPr/>
          </p:nvPicPr>
          <p:blipFill rotWithShape="1">
            <a:blip r:embed="rId4">
              <a:alphaModFix/>
            </a:blip>
            <a:srcRect b="14530" l="9580" r="11498" t="15675"/>
            <a:stretch/>
          </p:blipFill>
          <p:spPr>
            <a:xfrm>
              <a:off x="2973174" y="3546387"/>
              <a:ext cx="691640" cy="6116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2769677" y="4094149"/>
              <a:ext cx="9345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controller</a:t>
              </a:r>
              <a:endParaRPr sz="1100"/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7902733" y="2190228"/>
            <a:ext cx="1012662" cy="1032878"/>
            <a:chOff x="10684164" y="3074253"/>
            <a:chExt cx="768682" cy="857160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10684164" y="3644013"/>
              <a:ext cx="616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  <a:endParaRPr sz="1100"/>
            </a:p>
          </p:txBody>
        </p:sp>
        <p:pic>
          <p:nvPicPr>
            <p:cNvPr descr="Иконка Медиа в стиле Doodle"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b="7536" l="5985" r="5069" t="9558"/>
            <a:stretch/>
          </p:blipFill>
          <p:spPr>
            <a:xfrm>
              <a:off x="10761206" y="3074253"/>
              <a:ext cx="691640" cy="644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1"/>
          <p:cNvGrpSpPr/>
          <p:nvPr/>
        </p:nvGrpSpPr>
        <p:grpSpPr>
          <a:xfrm>
            <a:off x="229089" y="2248709"/>
            <a:ext cx="1096891" cy="821997"/>
            <a:chOff x="888751" y="3638252"/>
            <a:chExt cx="896446" cy="632500"/>
          </a:xfrm>
        </p:grpSpPr>
        <p:sp>
          <p:nvSpPr>
            <p:cNvPr id="173" name="Google Shape;173;p21"/>
            <p:cNvSpPr txBox="1"/>
            <p:nvPr/>
          </p:nvSpPr>
          <p:spPr>
            <a:xfrm>
              <a:off x="888751" y="4004352"/>
              <a:ext cx="7407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 sz="1100"/>
            </a:p>
          </p:txBody>
        </p:sp>
        <p:pic>
          <p:nvPicPr>
            <p:cNvPr descr="Url Icon Png #348562 - Free Icons Library" id="174" name="Google Shape;174;p21"/>
            <p:cNvPicPr preferRelativeResize="0"/>
            <p:nvPr/>
          </p:nvPicPr>
          <p:blipFill rotWithShape="1">
            <a:blip r:embed="rId6">
              <a:alphaModFix/>
            </a:blip>
            <a:srcRect b="25073" l="5445" r="5436" t="17538"/>
            <a:stretch/>
          </p:blipFill>
          <p:spPr>
            <a:xfrm>
              <a:off x="926757" y="3638252"/>
              <a:ext cx="858440" cy="552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1"/>
          <p:cNvGrpSpPr/>
          <p:nvPr/>
        </p:nvGrpSpPr>
        <p:grpSpPr>
          <a:xfrm>
            <a:off x="7914411" y="731814"/>
            <a:ext cx="710913" cy="1072865"/>
            <a:chOff x="5306469" y="3549472"/>
            <a:chExt cx="535528" cy="839553"/>
          </a:xfrm>
        </p:grpSpPr>
        <p:pic>
          <p:nvPicPr>
            <p:cNvPr descr="Yml - Free files and folders icons" id="176" name="Google Shape;176;p21"/>
            <p:cNvPicPr preferRelativeResize="0"/>
            <p:nvPr/>
          </p:nvPicPr>
          <p:blipFill rotWithShape="1">
            <a:blip r:embed="rId7">
              <a:alphaModFix/>
            </a:blip>
            <a:srcRect b="19389" l="19187" r="27304" t="19389"/>
            <a:stretch/>
          </p:blipFill>
          <p:spPr>
            <a:xfrm>
              <a:off x="5313997" y="3549472"/>
              <a:ext cx="528000" cy="604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77" name="Google Shape;177;p21"/>
            <p:cNvSpPr txBox="1"/>
            <p:nvPr/>
          </p:nvSpPr>
          <p:spPr>
            <a:xfrm>
              <a:off x="5306469" y="4118125"/>
              <a:ext cx="533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8" name="Google Shape;178;p21"/>
          <p:cNvCxnSpPr/>
          <p:nvPr/>
        </p:nvCxnSpPr>
        <p:spPr>
          <a:xfrm rot="10800000">
            <a:off x="8316086" y="1733953"/>
            <a:ext cx="0" cy="44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1353063" y="2578475"/>
            <a:ext cx="251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21"/>
          <p:cNvCxnSpPr/>
          <p:nvPr/>
        </p:nvCxnSpPr>
        <p:spPr>
          <a:xfrm flipH="1" rot="10800000">
            <a:off x="4987815" y="2571575"/>
            <a:ext cx="29145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21"/>
          <p:cNvCxnSpPr/>
          <p:nvPr/>
        </p:nvCxnSpPr>
        <p:spPr>
          <a:xfrm>
            <a:off x="8154827" y="3220512"/>
            <a:ext cx="0" cy="95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21"/>
          <p:cNvSpPr txBox="1"/>
          <p:nvPr/>
        </p:nvSpPr>
        <p:spPr>
          <a:xfrm>
            <a:off x="1135172" y="494730"/>
            <a:ext cx="1978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raises request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browser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088080" y="1878450"/>
            <a:ext cx="367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sends request to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method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525644" y="1312817"/>
            <a:ext cx="0" cy="87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5" name="Google Shape;185;p21"/>
          <p:cNvSpPr txBox="1"/>
          <p:nvPr/>
        </p:nvSpPr>
        <p:spPr>
          <a:xfrm>
            <a:off x="4987825" y="1920550"/>
            <a:ext cx="3244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calls Service Layer’s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deal with the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376026" y="3499121"/>
            <a:ext cx="1994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layer uses Data Access Object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operate on data.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SQL Database? | OpenLogic" id="187" name="Google Shape;187;p21"/>
          <p:cNvPicPr preferRelativeResize="0"/>
          <p:nvPr/>
        </p:nvPicPr>
        <p:blipFill rotWithShape="1">
          <a:blip r:embed="rId8">
            <a:alphaModFix/>
          </a:blip>
          <a:srcRect b="10785" l="6236" r="44108" t="0"/>
          <a:stretch/>
        </p:blipFill>
        <p:spPr>
          <a:xfrm>
            <a:off x="7370637" y="3299693"/>
            <a:ext cx="657900" cy="78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Database Patching" id="188" name="Google Shape;188;p21"/>
          <p:cNvPicPr preferRelativeResize="0"/>
          <p:nvPr/>
        </p:nvPicPr>
        <p:blipFill rotWithShape="1">
          <a:blip r:embed="rId9">
            <a:alphaModFix/>
          </a:blip>
          <a:srcRect b="14906" l="38673" r="27205" t="30848"/>
          <a:stretch/>
        </p:blipFill>
        <p:spPr>
          <a:xfrm>
            <a:off x="7573271" y="4299984"/>
            <a:ext cx="974554" cy="80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2.1 quick review of the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2.2 Maven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533400" y="284475"/>
            <a:ext cx="80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CA"/>
              <a:t>Dependency management (Maven) is about retrieving the right library dependencies (other project jar files, including their own dependencies) for your project as a whole.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57175"/>
            <a:ext cx="80772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